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83" r:id="rId2"/>
  </p:sldMasterIdLst>
  <p:notesMasterIdLst>
    <p:notesMasterId r:id="rId142"/>
  </p:notesMasterIdLst>
  <p:sldIdLst>
    <p:sldId id="268" r:id="rId3"/>
    <p:sldId id="596" r:id="rId4"/>
    <p:sldId id="269" r:id="rId5"/>
    <p:sldId id="270" r:id="rId6"/>
    <p:sldId id="273" r:id="rId7"/>
    <p:sldId id="275" r:id="rId8"/>
    <p:sldId id="272" r:id="rId9"/>
    <p:sldId id="274" r:id="rId10"/>
    <p:sldId id="276" r:id="rId11"/>
    <p:sldId id="277" r:id="rId12"/>
    <p:sldId id="282" r:id="rId13"/>
    <p:sldId id="278" r:id="rId14"/>
    <p:sldId id="279" r:id="rId15"/>
    <p:sldId id="280" r:id="rId16"/>
    <p:sldId id="281" r:id="rId17"/>
    <p:sldId id="283" r:id="rId18"/>
    <p:sldId id="349" r:id="rId19"/>
    <p:sldId id="350" r:id="rId20"/>
    <p:sldId id="284" r:id="rId21"/>
    <p:sldId id="285" r:id="rId22"/>
    <p:sldId id="286" r:id="rId23"/>
    <p:sldId id="351" r:id="rId24"/>
    <p:sldId id="352" r:id="rId25"/>
    <p:sldId id="287" r:id="rId26"/>
    <p:sldId id="289" r:id="rId27"/>
    <p:sldId id="597" r:id="rId28"/>
    <p:sldId id="591" r:id="rId29"/>
    <p:sldId id="592" r:id="rId30"/>
    <p:sldId id="593" r:id="rId31"/>
    <p:sldId id="288" r:id="rId32"/>
    <p:sldId id="355" r:id="rId33"/>
    <p:sldId id="356" r:id="rId34"/>
    <p:sldId id="357" r:id="rId35"/>
    <p:sldId id="292" r:id="rId36"/>
    <p:sldId id="297" r:id="rId37"/>
    <p:sldId id="358" r:id="rId38"/>
    <p:sldId id="300" r:id="rId39"/>
    <p:sldId id="302" r:id="rId40"/>
    <p:sldId id="304" r:id="rId41"/>
    <p:sldId id="303" r:id="rId42"/>
    <p:sldId id="296" r:id="rId43"/>
    <p:sldId id="298" r:id="rId44"/>
    <p:sldId id="299" r:id="rId45"/>
    <p:sldId id="305" r:id="rId46"/>
    <p:sldId id="306" r:id="rId47"/>
    <p:sldId id="307" r:id="rId48"/>
    <p:sldId id="359" r:id="rId49"/>
    <p:sldId id="308" r:id="rId50"/>
    <p:sldId id="613" r:id="rId51"/>
    <p:sldId id="309" r:id="rId52"/>
    <p:sldId id="310" r:id="rId53"/>
    <p:sldId id="311" r:id="rId54"/>
    <p:sldId id="312" r:id="rId55"/>
    <p:sldId id="390" r:id="rId56"/>
    <p:sldId id="470" r:id="rId57"/>
    <p:sldId id="471" r:id="rId58"/>
    <p:sldId id="472" r:id="rId59"/>
    <p:sldId id="454" r:id="rId60"/>
    <p:sldId id="455" r:id="rId61"/>
    <p:sldId id="391" r:id="rId62"/>
    <p:sldId id="457" r:id="rId63"/>
    <p:sldId id="452" r:id="rId64"/>
    <p:sldId id="313" r:id="rId65"/>
    <p:sldId id="314" r:id="rId66"/>
    <p:sldId id="315" r:id="rId67"/>
    <p:sldId id="615" r:id="rId68"/>
    <p:sldId id="618" r:id="rId69"/>
    <p:sldId id="616" r:id="rId70"/>
    <p:sldId id="316" r:id="rId71"/>
    <p:sldId id="317" r:id="rId72"/>
    <p:sldId id="318" r:id="rId73"/>
    <p:sldId id="319" r:id="rId74"/>
    <p:sldId id="365" r:id="rId75"/>
    <p:sldId id="460" r:id="rId76"/>
    <p:sldId id="462" r:id="rId77"/>
    <p:sldId id="463" r:id="rId78"/>
    <p:sldId id="466" r:id="rId79"/>
    <p:sldId id="467" r:id="rId80"/>
    <p:sldId id="320" r:id="rId81"/>
    <p:sldId id="321" r:id="rId82"/>
    <p:sldId id="474" r:id="rId83"/>
    <p:sldId id="475" r:id="rId84"/>
    <p:sldId id="598" r:id="rId85"/>
    <p:sldId id="368" r:id="rId86"/>
    <p:sldId id="476" r:id="rId87"/>
    <p:sldId id="323" r:id="rId88"/>
    <p:sldId id="324" r:id="rId89"/>
    <p:sldId id="543" r:id="rId90"/>
    <p:sldId id="370" r:id="rId91"/>
    <p:sldId id="544" r:id="rId92"/>
    <p:sldId id="371" r:id="rId93"/>
    <p:sldId id="326" r:id="rId94"/>
    <p:sldId id="392" r:id="rId95"/>
    <p:sldId id="599" r:id="rId96"/>
    <p:sldId id="549" r:id="rId97"/>
    <p:sldId id="546" r:id="rId98"/>
    <p:sldId id="547" r:id="rId99"/>
    <p:sldId id="611" r:id="rId100"/>
    <p:sldId id="612" r:id="rId101"/>
    <p:sldId id="605" r:id="rId102"/>
    <p:sldId id="610" r:id="rId103"/>
    <p:sldId id="606" r:id="rId104"/>
    <p:sldId id="607" r:id="rId105"/>
    <p:sldId id="608" r:id="rId106"/>
    <p:sldId id="609" r:id="rId107"/>
    <p:sldId id="375" r:id="rId108"/>
    <p:sldId id="376" r:id="rId109"/>
    <p:sldId id="377" r:id="rId110"/>
    <p:sldId id="586" r:id="rId111"/>
    <p:sldId id="330" r:id="rId112"/>
    <p:sldId id="374" r:id="rId113"/>
    <p:sldId id="331" r:id="rId114"/>
    <p:sldId id="332" r:id="rId115"/>
    <p:sldId id="333" r:id="rId116"/>
    <p:sldId id="334" r:id="rId117"/>
    <p:sldId id="335" r:id="rId118"/>
    <p:sldId id="336" r:id="rId119"/>
    <p:sldId id="379" r:id="rId120"/>
    <p:sldId id="380" r:id="rId121"/>
    <p:sldId id="381" r:id="rId122"/>
    <p:sldId id="338" r:id="rId123"/>
    <p:sldId id="388" r:id="rId124"/>
    <p:sldId id="387" r:id="rId125"/>
    <p:sldId id="587" r:id="rId126"/>
    <p:sldId id="385" r:id="rId127"/>
    <p:sldId id="588" r:id="rId128"/>
    <p:sldId id="383" r:id="rId129"/>
    <p:sldId id="617" r:id="rId130"/>
    <p:sldId id="339" r:id="rId131"/>
    <p:sldId id="340" r:id="rId132"/>
    <p:sldId id="341" r:id="rId133"/>
    <p:sldId id="343" r:id="rId134"/>
    <p:sldId id="344" r:id="rId135"/>
    <p:sldId id="345" r:id="rId136"/>
    <p:sldId id="346" r:id="rId137"/>
    <p:sldId id="347" r:id="rId138"/>
    <p:sldId id="589" r:id="rId139"/>
    <p:sldId id="348" r:id="rId140"/>
    <p:sldId id="590" r:id="rId1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5">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FF0000"/>
    <a:srgbClr val="FF7C80"/>
    <a:srgbClr val="CC3300"/>
    <a:srgbClr val="808080"/>
    <a:srgbClr val="DDDDDD"/>
    <a:srgbClr val="AC549B"/>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5"/>
  </p:normalViewPr>
  <p:slideViewPr>
    <p:cSldViewPr>
      <p:cViewPr>
        <p:scale>
          <a:sx n="65" d="100"/>
          <a:sy n="65" d="100"/>
        </p:scale>
        <p:origin x="1320" y="68"/>
      </p:cViewPr>
      <p:guideLst>
        <p:guide orient="horz" pos="2195"/>
        <p:guide pos="2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0213"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Tahoma" pitchFamily="34" charset="0"/>
                <a:ea typeface="宋体"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Tahoma" pitchFamily="34" charset="0"/>
                <a:ea typeface="宋体" pitchFamily="2" charset="-122"/>
              </a:defRPr>
            </a:lvl1pPr>
          </a:lstStyle>
          <a:p>
            <a:pPr>
              <a:defRPr/>
            </a:pPr>
            <a:endParaRPr lang="en-US" altLang="zh-CN"/>
          </a:p>
        </p:txBody>
      </p:sp>
      <p:sp>
        <p:nvSpPr>
          <p:cNvPr id="143364"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6800"/>
            <a:ext cx="2970213"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Tahoma" pitchFamily="34"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264FCCCC-4BF4-435D-9CBE-6D5A0C2E43C3}" type="slidenum">
              <a:rPr lang="zh-CN" altLang="en-US"/>
              <a:pPr/>
              <a:t>‹#›</a:t>
            </a:fld>
            <a:endParaRPr lang="en-US" altLang="zh-CN"/>
          </a:p>
        </p:txBody>
      </p:sp>
    </p:spTree>
    <p:extLst>
      <p:ext uri="{BB962C8B-B14F-4D97-AF65-F5344CB8AC3E}">
        <p14:creationId xmlns:p14="http://schemas.microsoft.com/office/powerpoint/2010/main" val="3335223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p:sp>
      <p:sp>
        <p:nvSpPr>
          <p:cNvPr id="1443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3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C1ADB193-894E-4D3D-B8CD-194AFB317811}" type="slidenum">
              <a:rPr lang="zh-CN" altLang="en-US" sz="1200"/>
              <a:pPr/>
              <a:t>10</a:t>
            </a:fld>
            <a:endParaRPr lang="en-US" altLang="zh-CN" sz="1200"/>
          </a:p>
        </p:txBody>
      </p:sp>
    </p:spTree>
    <p:extLst>
      <p:ext uri="{BB962C8B-B14F-4D97-AF65-F5344CB8AC3E}">
        <p14:creationId xmlns:p14="http://schemas.microsoft.com/office/powerpoint/2010/main" val="399392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p:sp>
      <p:sp>
        <p:nvSpPr>
          <p:cNvPr id="1454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D163DFB9-4890-4A92-85EC-F399B1B55A58}" type="slidenum">
              <a:rPr lang="zh-CN" altLang="en-US" sz="1200"/>
              <a:pPr/>
              <a:t>28</a:t>
            </a:fld>
            <a:endParaRPr lang="en-US" altLang="zh-CN" sz="1200"/>
          </a:p>
        </p:txBody>
      </p:sp>
    </p:spTree>
    <p:extLst>
      <p:ext uri="{BB962C8B-B14F-4D97-AF65-F5344CB8AC3E}">
        <p14:creationId xmlns:p14="http://schemas.microsoft.com/office/powerpoint/2010/main" val="3108926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p:sp>
      <p:sp>
        <p:nvSpPr>
          <p:cNvPr id="1464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55408823-8A26-4ABF-82CB-DD5A9AE45323}" type="slidenum">
              <a:rPr lang="zh-CN" altLang="zh-CN" sz="1200">
                <a:latin typeface="Arial" panose="020B0604020202020204" pitchFamily="34" charset="0"/>
              </a:rPr>
              <a:pPr/>
              <a:t>100</a:t>
            </a:fld>
            <a:endParaRPr lang="zh-CN" altLang="zh-CN" sz="1200">
              <a:latin typeface="Arial" panose="020B0604020202020204" pitchFamily="34" charset="0"/>
            </a:endParaRPr>
          </a:p>
        </p:txBody>
      </p:sp>
    </p:spTree>
    <p:extLst>
      <p:ext uri="{BB962C8B-B14F-4D97-AF65-F5344CB8AC3E}">
        <p14:creationId xmlns:p14="http://schemas.microsoft.com/office/powerpoint/2010/main" val="7331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p:sp>
      <p:sp>
        <p:nvSpPr>
          <p:cNvPr id="147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4195F6D9-6E86-45FC-942B-DDEB37F8EF02}" type="slidenum">
              <a:rPr lang="zh-CN" altLang="zh-CN" sz="1200">
                <a:latin typeface="Arial" panose="020B0604020202020204" pitchFamily="34" charset="0"/>
              </a:rPr>
              <a:pPr/>
              <a:t>101</a:t>
            </a:fld>
            <a:endParaRPr lang="zh-CN" altLang="zh-CN" sz="1200">
              <a:latin typeface="Arial" panose="020B0604020202020204" pitchFamily="34" charset="0"/>
            </a:endParaRPr>
          </a:p>
        </p:txBody>
      </p:sp>
    </p:spTree>
    <p:extLst>
      <p:ext uri="{BB962C8B-B14F-4D97-AF65-F5344CB8AC3E}">
        <p14:creationId xmlns:p14="http://schemas.microsoft.com/office/powerpoint/2010/main" val="3060389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3.bin"/><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oleObject" Target="../embeddings/oleObject4.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0"/>
            <a:chExt cx="5675" cy="663"/>
          </a:xfrm>
        </p:grpSpPr>
        <p:grpSp>
          <p:nvGrpSpPr>
            <p:cNvPr id="5" name="Group 3"/>
            <p:cNvGrpSpPr>
              <a:grpSpLocks/>
            </p:cNvGrpSpPr>
            <p:nvPr/>
          </p:nvGrpSpPr>
          <p:grpSpPr bwMode="auto">
            <a:xfrm>
              <a:off x="183" y="68"/>
              <a:ext cx="449"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itchFamily="34" charset="0"/>
                  <a:buNone/>
                  <a:defRPr/>
                </a:pPr>
                <a:endParaRPr lang="zh-CN" altLang="en-US"/>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itchFamily="34" charset="0"/>
                  <a:buNone/>
                  <a:defRPr/>
                </a:pPr>
                <a:endParaRPr lang="zh-CN" altLang="en-US"/>
              </a:p>
            </p:txBody>
          </p:sp>
        </p:grpSp>
        <p:grpSp>
          <p:nvGrpSpPr>
            <p:cNvPr id="6" name="Group 6"/>
            <p:cNvGrpSpPr>
              <a:grpSpLocks/>
            </p:cNvGrpSpPr>
            <p:nvPr/>
          </p:nvGrpSpPr>
          <p:grpSpPr bwMode="auto">
            <a:xfrm>
              <a:off x="261" y="334"/>
              <a:ext cx="466"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itchFamily="34" charset="0"/>
                  <a:buNone/>
                  <a:defRPr/>
                </a:pPr>
                <a:endParaRPr lang="zh-CN" altLang="en-US"/>
              </a:p>
            </p:txBody>
          </p:sp>
          <p:sp>
            <p:nvSpPr>
              <p:cNvPr id="11" name="Rectangle 8"/>
              <p:cNvSpPr>
                <a:spLocks noChangeArrowheads="1"/>
              </p:cNvSpPr>
              <p:nvPr/>
            </p:nvSpPr>
            <p:spPr bwMode="auto">
              <a:xfrm>
                <a:off x="337" y="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itchFamily="34" charset="0"/>
                  <a:buNone/>
                  <a:defRPr/>
                </a:pPr>
                <a:endParaRPr lang="zh-CN" altLang="en-US"/>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itchFamily="34" charset="0"/>
                <a:buNone/>
                <a:defRPr/>
              </a:pPr>
              <a:endParaRPr lang="zh-CN" altLang="en-US"/>
            </a:p>
          </p:txBody>
        </p:sp>
        <p:sp>
          <p:nvSpPr>
            <p:cNvPr id="8" name="Rectangle 10"/>
            <p:cNvSpPr>
              <a:spLocks noChangeArrowheads="1"/>
            </p:cNvSpPr>
            <p:nvPr/>
          </p:nvSpPr>
          <p:spPr bwMode="auto">
            <a:xfrm>
              <a:off x="400" y="0"/>
              <a:ext cx="20" cy="663"/>
            </a:xfrm>
            <a:prstGeom prst="rect">
              <a:avLst/>
            </a:prstGeom>
            <a:solidFill>
              <a:schemeClr val="bg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itchFamily="34" charset="0"/>
                <a:buNone/>
                <a:defRPr/>
              </a:pPr>
              <a:endParaRPr lang="zh-CN" altLang="en-US"/>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itchFamily="34" charset="0"/>
                <a:buNone/>
                <a:defRPr/>
              </a:pPr>
              <a:endParaRPr lang="zh-CN" altLang="en-US"/>
            </a:p>
          </p:txBody>
        </p:sp>
      </p:grpSp>
      <p:sp>
        <p:nvSpPr>
          <p:cNvPr id="2060" name="Rectangle 12"/>
          <p:cNvSpPr>
            <a:spLocks noGrp="1" noChangeArrowheads="1"/>
          </p:cNvSpPr>
          <p:nvPr>
            <p:ph type="ctrTitle"/>
          </p:nvPr>
        </p:nvSpPr>
        <p:spPr>
          <a:xfrm>
            <a:off x="990600" y="1828800"/>
            <a:ext cx="7772400" cy="1143000"/>
          </a:xfrm>
        </p:spPr>
        <p:txBody>
          <a:bodyPr/>
          <a:lstStyle>
            <a:lvl1pPr>
              <a:defRPr/>
            </a:lvl1pPr>
          </a:lstStyle>
          <a:p>
            <a:pPr lvl="0"/>
            <a:r>
              <a:rPr lang="en-US" altLang="zh-CN" noProof="0"/>
              <a:t>Click to edit Master title style</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400">
                <a:solidFill>
                  <a:schemeClr val="bg2"/>
                </a:solidFill>
                <a:latin typeface="Tahoma" pitchFamily="34" charset="0"/>
                <a:ea typeface="宋体" pitchFamily="2" charset="-122"/>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bwMode="auto">
          <a:xfrm>
            <a:off x="6858000" y="6248400"/>
            <a:ext cx="19050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400">
                <a:solidFill>
                  <a:schemeClr val="bg2"/>
                </a:solidFill>
              </a:defRPr>
            </a:lvl1pPr>
          </a:lstStyle>
          <a:p>
            <a:fld id="{2BD65A1C-3DF3-4DD9-B30B-28DD575D856C}" type="slidenum">
              <a:rPr lang="zh-CN" altLang="en-US"/>
              <a:pPr/>
              <a:t>‹#›</a:t>
            </a:fld>
            <a:endParaRPr lang="en-US" altLang="zh-CN"/>
          </a:p>
        </p:txBody>
      </p:sp>
    </p:spTree>
    <p:extLst>
      <p:ext uri="{BB962C8B-B14F-4D97-AF65-F5344CB8AC3E}">
        <p14:creationId xmlns:p14="http://schemas.microsoft.com/office/powerpoint/2010/main" val="1650566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3747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1413"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90822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3" name="Rectangle 2"/>
          <p:cNvSpPr>
            <a:spLocks noChangeArrowheads="1"/>
          </p:cNvSpPr>
          <p:nvPr/>
        </p:nvSpPr>
        <p:spPr bwMode="auto">
          <a:xfrm>
            <a:off x="290513" y="307975"/>
            <a:ext cx="438150" cy="474663"/>
          </a:xfrm>
          <a:prstGeom prst="rect">
            <a:avLst/>
          </a:prstGeom>
          <a:solidFill>
            <a:schemeClr val="accent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4" name="Rectangle 3"/>
          <p:cNvSpPr>
            <a:spLocks noChangeArrowheads="1"/>
          </p:cNvSpPr>
          <p:nvPr/>
        </p:nvSpPr>
        <p:spPr bwMode="auto">
          <a:xfrm>
            <a:off x="673100" y="307975"/>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graphicFrame>
        <p:nvGraphicFramePr>
          <p:cNvPr id="5" name="Object 7"/>
          <p:cNvGraphicFramePr>
            <a:graphicFrameLocks noChangeAspect="1"/>
          </p:cNvGraphicFramePr>
          <p:nvPr userDrawn="1"/>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r:id="rId2" imgW="1162212" imgH="619211" progId="Paint.Picture">
                  <p:embed/>
                </p:oleObj>
              </mc:Choice>
              <mc:Fallback>
                <p:oleObj r:id="rId2" imgW="1162212" imgH="619211"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 name="Rectangle 8"/>
          <p:cNvSpPr>
            <a:spLocks noChangeArrowheads="1"/>
          </p:cNvSpPr>
          <p:nvPr userDrawn="1"/>
        </p:nvSpPr>
        <p:spPr bwMode="auto">
          <a:xfrm>
            <a:off x="0" y="657225"/>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7" name="Rectangle 9"/>
          <p:cNvSpPr>
            <a:spLocks noChangeArrowheads="1"/>
          </p:cNvSpPr>
          <p:nvPr userDrawn="1"/>
        </p:nvSpPr>
        <p:spPr bwMode="auto">
          <a:xfrm>
            <a:off x="635000" y="200025"/>
            <a:ext cx="31750" cy="1052513"/>
          </a:xfrm>
          <a:prstGeom prst="rect">
            <a:avLst/>
          </a:prstGeom>
          <a:solidFill>
            <a:schemeClr val="bg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8" name="Rectangle 10"/>
          <p:cNvSpPr>
            <a:spLocks noChangeArrowheads="1"/>
          </p:cNvSpPr>
          <p:nvPr userDrawn="1"/>
        </p:nvSpPr>
        <p:spPr bwMode="auto">
          <a:xfrm>
            <a:off x="315913" y="990600"/>
            <a:ext cx="8637587"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graphicFrame>
        <p:nvGraphicFramePr>
          <p:cNvPr id="9" name="Object 11"/>
          <p:cNvGraphicFramePr>
            <a:graphicFrameLocks noChangeAspect="1"/>
          </p:cNvGraphicFramePr>
          <p:nvPr userDrawn="1"/>
        </p:nvGraphicFramePr>
        <p:xfrm>
          <a:off x="8001000" y="952500"/>
          <a:ext cx="533400" cy="88900"/>
        </p:xfrm>
        <a:graphic>
          <a:graphicData uri="http://schemas.openxmlformats.org/presentationml/2006/ole">
            <mc:AlternateContent xmlns:mc="http://schemas.openxmlformats.org/markup-compatibility/2006">
              <mc:Choice xmlns:v="urn:schemas-microsoft-com:vml" Requires="v">
                <p:oleObj r:id="rId4" imgW="1200318" imgH="200159" progId="Paint.Picture">
                  <p:embed/>
                </p:oleObj>
              </mc:Choice>
              <mc:Fallback>
                <p:oleObj r:id="rId4" imgW="1200318" imgH="20015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952500"/>
                        <a:ext cx="533400"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11" name="Rectangle 5"/>
          <p:cNvSpPr>
            <a:spLocks noGrp="1" noChangeArrowheads="1"/>
          </p:cNvSpPr>
          <p:nvPr>
            <p:ph type="ftr" sz="quarter" idx="11"/>
          </p:nvPr>
        </p:nvSpPr>
        <p:spPr/>
        <p:txBody>
          <a:bodyPr/>
          <a:lstStyle>
            <a:lvl1pPr>
              <a:defRPr/>
            </a:lvl1pPr>
          </a:lstStyle>
          <a:p>
            <a:pPr>
              <a:defRPr/>
            </a:pPr>
            <a:endParaRPr lang="en-US" altLang="zh-CN"/>
          </a:p>
        </p:txBody>
      </p:sp>
      <p:sp>
        <p:nvSpPr>
          <p:cNvPr id="12"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4442E885-81A5-4BF7-9872-EDA073D9B624}" type="slidenum">
              <a:rPr lang="zh-CN" altLang="en-US"/>
              <a:pPr/>
              <a:t>‹#›</a:t>
            </a:fld>
            <a:endParaRPr lang="en-US" altLang="zh-CN"/>
          </a:p>
        </p:txBody>
      </p:sp>
    </p:spTree>
    <p:extLst>
      <p:ext uri="{BB962C8B-B14F-4D97-AF65-F5344CB8AC3E}">
        <p14:creationId xmlns:p14="http://schemas.microsoft.com/office/powerpoint/2010/main" val="3085794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E4F7ACA-14E8-4C16-BAF8-0ABF0F01132C}" type="slidenum">
              <a:rPr lang="zh-CN" altLang="en-US"/>
              <a:pPr/>
              <a:t>‹#›</a:t>
            </a:fld>
            <a:endParaRPr lang="en-US" altLang="zh-CN"/>
          </a:p>
        </p:txBody>
      </p:sp>
    </p:spTree>
    <p:extLst>
      <p:ext uri="{BB962C8B-B14F-4D97-AF65-F5344CB8AC3E}">
        <p14:creationId xmlns:p14="http://schemas.microsoft.com/office/powerpoint/2010/main" val="2257537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2DB9621-EADE-4B87-B542-854AC4007EC3}" type="slidenum">
              <a:rPr lang="zh-CN" altLang="en-US"/>
              <a:pPr/>
              <a:t>‹#›</a:t>
            </a:fld>
            <a:endParaRPr lang="en-US" altLang="zh-CN"/>
          </a:p>
        </p:txBody>
      </p:sp>
    </p:spTree>
    <p:extLst>
      <p:ext uri="{BB962C8B-B14F-4D97-AF65-F5344CB8AC3E}">
        <p14:creationId xmlns:p14="http://schemas.microsoft.com/office/powerpoint/2010/main" val="2566523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6D41A1C-2596-4769-A38C-AA632520A48F}" type="slidenum">
              <a:rPr lang="zh-CN" altLang="en-US"/>
              <a:pPr/>
              <a:t>‹#›</a:t>
            </a:fld>
            <a:endParaRPr lang="en-US" altLang="zh-CN"/>
          </a:p>
        </p:txBody>
      </p:sp>
    </p:spTree>
    <p:extLst>
      <p:ext uri="{BB962C8B-B14F-4D97-AF65-F5344CB8AC3E}">
        <p14:creationId xmlns:p14="http://schemas.microsoft.com/office/powerpoint/2010/main" val="1550372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C5346C5B-19F8-4248-BC15-8BACEDA72B31}" type="slidenum">
              <a:rPr lang="zh-CN" altLang="en-US"/>
              <a:pPr/>
              <a:t>‹#›</a:t>
            </a:fld>
            <a:endParaRPr lang="en-US" altLang="zh-CN"/>
          </a:p>
        </p:txBody>
      </p:sp>
    </p:spTree>
    <p:extLst>
      <p:ext uri="{BB962C8B-B14F-4D97-AF65-F5344CB8AC3E}">
        <p14:creationId xmlns:p14="http://schemas.microsoft.com/office/powerpoint/2010/main" val="4174309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7EDD162-8F00-4B49-8EA7-AE8B2F3D8F47}" type="slidenum">
              <a:rPr lang="zh-CN" altLang="en-US"/>
              <a:pPr/>
              <a:t>‹#›</a:t>
            </a:fld>
            <a:endParaRPr lang="en-US" altLang="zh-CN"/>
          </a:p>
        </p:txBody>
      </p:sp>
    </p:spTree>
    <p:extLst>
      <p:ext uri="{BB962C8B-B14F-4D97-AF65-F5344CB8AC3E}">
        <p14:creationId xmlns:p14="http://schemas.microsoft.com/office/powerpoint/2010/main" val="39039134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5BB017CF-918F-4C4A-9A70-8FA6BF7CDA57}" type="slidenum">
              <a:rPr lang="zh-CN" altLang="en-US"/>
              <a:pPr/>
              <a:t>‹#›</a:t>
            </a:fld>
            <a:endParaRPr lang="en-US" altLang="zh-CN"/>
          </a:p>
        </p:txBody>
      </p:sp>
    </p:spTree>
    <p:extLst>
      <p:ext uri="{BB962C8B-B14F-4D97-AF65-F5344CB8AC3E}">
        <p14:creationId xmlns:p14="http://schemas.microsoft.com/office/powerpoint/2010/main" val="556302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CC48B70C-5907-441F-8D99-4ABE4411E61E}" type="slidenum">
              <a:rPr lang="zh-CN" altLang="en-US"/>
              <a:pPr/>
              <a:t>‹#›</a:t>
            </a:fld>
            <a:endParaRPr lang="en-US" altLang="zh-CN"/>
          </a:p>
        </p:txBody>
      </p:sp>
    </p:spTree>
    <p:extLst>
      <p:ext uri="{BB962C8B-B14F-4D97-AF65-F5344CB8AC3E}">
        <p14:creationId xmlns:p14="http://schemas.microsoft.com/office/powerpoint/2010/main" val="313060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49515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A5D1760-9EBB-4160-9410-23AF8CC76951}" type="slidenum">
              <a:rPr lang="zh-CN" altLang="en-US"/>
              <a:pPr/>
              <a:t>‹#›</a:t>
            </a:fld>
            <a:endParaRPr lang="en-US" altLang="zh-CN"/>
          </a:p>
        </p:txBody>
      </p:sp>
    </p:spTree>
    <p:extLst>
      <p:ext uri="{BB962C8B-B14F-4D97-AF65-F5344CB8AC3E}">
        <p14:creationId xmlns:p14="http://schemas.microsoft.com/office/powerpoint/2010/main" val="3642496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92993C2-CDBB-4537-B5CE-44A5219EEA77}" type="slidenum">
              <a:rPr lang="zh-CN" altLang="en-US"/>
              <a:pPr/>
              <a:t>‹#›</a:t>
            </a:fld>
            <a:endParaRPr lang="en-US" altLang="zh-CN"/>
          </a:p>
        </p:txBody>
      </p:sp>
    </p:spTree>
    <p:extLst>
      <p:ext uri="{BB962C8B-B14F-4D97-AF65-F5344CB8AC3E}">
        <p14:creationId xmlns:p14="http://schemas.microsoft.com/office/powerpoint/2010/main" val="3206072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B1146AD1-EBD8-4186-8E04-BBB5EA7D986B}" type="slidenum">
              <a:rPr lang="zh-CN" altLang="en-US"/>
              <a:pPr/>
              <a:t>‹#›</a:t>
            </a:fld>
            <a:endParaRPr lang="en-US" altLang="zh-CN"/>
          </a:p>
        </p:txBody>
      </p:sp>
    </p:spTree>
    <p:extLst>
      <p:ext uri="{BB962C8B-B14F-4D97-AF65-F5344CB8AC3E}">
        <p14:creationId xmlns:p14="http://schemas.microsoft.com/office/powerpoint/2010/main" val="8718958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B92CBF6-1A4D-489F-8AC8-286B5B18B01E}" type="slidenum">
              <a:rPr lang="zh-CN" altLang="en-US"/>
              <a:pPr/>
              <a:t>‹#›</a:t>
            </a:fld>
            <a:endParaRPr lang="en-US" altLang="zh-CN"/>
          </a:p>
        </p:txBody>
      </p:sp>
    </p:spTree>
    <p:extLst>
      <p:ext uri="{BB962C8B-B14F-4D97-AF65-F5344CB8AC3E}">
        <p14:creationId xmlns:p14="http://schemas.microsoft.com/office/powerpoint/2010/main" val="69681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B5321C7-79D5-46CB-AE0A-3B7192C3D14C}" type="slidenum">
              <a:rPr lang="zh-CN" altLang="en-US"/>
              <a:pPr/>
              <a:t>‹#›</a:t>
            </a:fld>
            <a:endParaRPr lang="en-US" altLang="zh-CN"/>
          </a:p>
        </p:txBody>
      </p:sp>
    </p:spTree>
    <p:extLst>
      <p:ext uri="{BB962C8B-B14F-4D97-AF65-F5344CB8AC3E}">
        <p14:creationId xmlns:p14="http://schemas.microsoft.com/office/powerpoint/2010/main" val="42850451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636203CD-76B6-4B30-A9FA-62EBCBCDE78A}" type="slidenum">
              <a:rPr lang="zh-CN" altLang="en-US"/>
              <a:pPr/>
              <a:t>‹#›</a:t>
            </a:fld>
            <a:endParaRPr lang="en-US" altLang="zh-CN"/>
          </a:p>
        </p:txBody>
      </p:sp>
    </p:spTree>
    <p:extLst>
      <p:ext uri="{BB962C8B-B14F-4D97-AF65-F5344CB8AC3E}">
        <p14:creationId xmlns:p14="http://schemas.microsoft.com/office/powerpoint/2010/main" val="48258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063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171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1344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1598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5422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450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4159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5960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90513" y="307975"/>
            <a:ext cx="438150" cy="474663"/>
          </a:xfrm>
          <a:prstGeom prst="rect">
            <a:avLst/>
          </a:prstGeom>
          <a:solidFill>
            <a:schemeClr val="accent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1027" name="Rectangle 3"/>
          <p:cNvSpPr>
            <a:spLocks noChangeArrowheads="1"/>
          </p:cNvSpPr>
          <p:nvPr/>
        </p:nvSpPr>
        <p:spPr bwMode="auto">
          <a:xfrm>
            <a:off x="673100" y="307975"/>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1031" name="Rectangle 4"/>
          <p:cNvSpPr>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2" name="Rectangle 5"/>
          <p:cNvSpPr>
            <a:spLocks noGrp="1" noChangeArrowheads="1"/>
          </p:cNvSpPr>
          <p:nvPr>
            <p:ph type="body" idx="1"/>
          </p:nvPr>
        </p:nvSpPr>
        <p:spPr bwMode="auto">
          <a:xfrm>
            <a:off x="457200" y="1905000"/>
            <a:ext cx="8497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ftr" sz="quarter" idx="3"/>
          </p:nvPr>
        </p:nvSpPr>
        <p:spPr bwMode="auto">
          <a:xfrm>
            <a:off x="7848600" y="6400800"/>
            <a:ext cx="12954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400">
                <a:latin typeface="Tahoma" pitchFamily="34" charset="0"/>
                <a:ea typeface="宋体" pitchFamily="2" charset="-122"/>
              </a:defRPr>
            </a:lvl1pPr>
          </a:lstStyle>
          <a:p>
            <a:pPr>
              <a:defRPr/>
            </a:pPr>
            <a:endParaRPr lang="en-US" altLang="zh-CN"/>
          </a:p>
        </p:txBody>
      </p:sp>
      <p:graphicFrame>
        <p:nvGraphicFramePr>
          <p:cNvPr id="2" name="Object 7"/>
          <p:cNvGraphicFramePr>
            <a:graphicFrameLocks noChangeAspect="1"/>
          </p:cNvGraphicFramePr>
          <p:nvPr userDrawn="1"/>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r:id="rId14" imgW="1162212" imgH="619211" progId="Paint.Picture">
                  <p:embed/>
                </p:oleObj>
              </mc:Choice>
              <mc:Fallback>
                <p:oleObj r:id="rId14" imgW="1162212" imgH="619211" progId="Paint.Picture">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 name="Rectangle 8"/>
          <p:cNvSpPr>
            <a:spLocks noChangeArrowheads="1"/>
          </p:cNvSpPr>
          <p:nvPr userDrawn="1"/>
        </p:nvSpPr>
        <p:spPr bwMode="auto">
          <a:xfrm>
            <a:off x="0" y="657225"/>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1033" name="Rectangle 9"/>
          <p:cNvSpPr>
            <a:spLocks noChangeArrowheads="1"/>
          </p:cNvSpPr>
          <p:nvPr userDrawn="1"/>
        </p:nvSpPr>
        <p:spPr bwMode="auto">
          <a:xfrm>
            <a:off x="635000" y="200025"/>
            <a:ext cx="31750" cy="1052513"/>
          </a:xfrm>
          <a:prstGeom prst="rect">
            <a:avLst/>
          </a:prstGeom>
          <a:solidFill>
            <a:schemeClr val="bg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sp>
        <p:nvSpPr>
          <p:cNvPr id="1034" name="Rectangle 10"/>
          <p:cNvSpPr>
            <a:spLocks noChangeArrowheads="1"/>
          </p:cNvSpPr>
          <p:nvPr userDrawn="1"/>
        </p:nvSpPr>
        <p:spPr bwMode="auto">
          <a:xfrm>
            <a:off x="315913" y="990600"/>
            <a:ext cx="8637587"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buFont typeface="Arial" pitchFamily="34" charset="0"/>
              <a:buNone/>
              <a:defRPr/>
            </a:pPr>
            <a:endParaRPr lang="zh-CN" altLang="en-US"/>
          </a:p>
        </p:txBody>
      </p:sp>
      <p:graphicFrame>
        <p:nvGraphicFramePr>
          <p:cNvPr id="4" name="Object 11"/>
          <p:cNvGraphicFramePr>
            <a:graphicFrameLocks noChangeAspect="1"/>
          </p:cNvGraphicFramePr>
          <p:nvPr userDrawn="1"/>
        </p:nvGraphicFramePr>
        <p:xfrm>
          <a:off x="8001000" y="952500"/>
          <a:ext cx="533400" cy="88900"/>
        </p:xfrm>
        <a:graphic>
          <a:graphicData uri="http://schemas.openxmlformats.org/presentationml/2006/ole">
            <mc:AlternateContent xmlns:mc="http://schemas.openxmlformats.org/markup-compatibility/2006">
              <mc:Choice xmlns:v="urn:schemas-microsoft-com:vml" Requires="v">
                <p:oleObj r:id="rId16" imgW="1200318" imgH="200159" progId="Paint.Picture">
                  <p:embed/>
                </p:oleObj>
              </mc:Choice>
              <mc:Fallback>
                <p:oleObj r:id="rId16" imgW="1200318" imgH="200159" progId="Paint.Picture">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01000" y="952500"/>
                        <a:ext cx="533400"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210" r:id="rId1"/>
    <p:sldLayoutId id="2147484187" r:id="rId2"/>
    <p:sldLayoutId id="2147484188" r:id="rId3"/>
    <p:sldLayoutId id="2147484189" r:id="rId4"/>
    <p:sldLayoutId id="2147484190" r:id="rId5"/>
    <p:sldLayoutId id="2147484191" r:id="rId6"/>
    <p:sldLayoutId id="2147484192" r:id="rId7"/>
    <p:sldLayoutId id="2147484193" r:id="rId8"/>
    <p:sldLayoutId id="2147484194" r:id="rId9"/>
    <p:sldLayoutId id="2147484195" r:id="rId10"/>
    <p:sldLayoutId id="2147484196" r:id="rId11"/>
    <p:sldLayoutId id="2147484211" r:id="rId12"/>
  </p:sldLayoutIdLst>
  <p:txStyles>
    <p:titleStyle>
      <a:lvl1pPr algn="ctr" rtl="0" eaLnBrk="0" fontAlgn="base" hangingPunct="0">
        <a:spcBef>
          <a:spcPct val="0"/>
        </a:spcBef>
        <a:spcAft>
          <a:spcPct val="0"/>
        </a:spcAft>
        <a:defRPr sz="4800" b="1">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sz="4800" b="1">
          <a:solidFill>
            <a:schemeClr val="tx2"/>
          </a:solidFill>
          <a:latin typeface="Tahoma" pitchFamily="34" charset="0"/>
          <a:ea typeface="隶书" pitchFamily="49" charset="-122"/>
        </a:defRPr>
      </a:lvl5pPr>
      <a:lvl6pPr marL="457200" algn="ctr" rtl="0" fontAlgn="base">
        <a:spcBef>
          <a:spcPct val="0"/>
        </a:spcBef>
        <a:spcAft>
          <a:spcPct val="0"/>
        </a:spcAft>
        <a:defRPr sz="4800" b="1">
          <a:solidFill>
            <a:schemeClr val="tx2"/>
          </a:solidFill>
          <a:latin typeface="Tahoma" pitchFamily="34" charset="0"/>
          <a:ea typeface="隶书" pitchFamily="49" charset="-122"/>
        </a:defRPr>
      </a:lvl6pPr>
      <a:lvl7pPr marL="914400" algn="ctr" rtl="0" fontAlgn="base">
        <a:spcBef>
          <a:spcPct val="0"/>
        </a:spcBef>
        <a:spcAft>
          <a:spcPct val="0"/>
        </a:spcAft>
        <a:defRPr sz="4800" b="1">
          <a:solidFill>
            <a:schemeClr val="tx2"/>
          </a:solidFill>
          <a:latin typeface="Tahoma" pitchFamily="34" charset="0"/>
          <a:ea typeface="隶书" pitchFamily="49" charset="-122"/>
        </a:defRPr>
      </a:lvl7pPr>
      <a:lvl8pPr marL="1371600" algn="ctr" rtl="0" fontAlgn="base">
        <a:spcBef>
          <a:spcPct val="0"/>
        </a:spcBef>
        <a:spcAft>
          <a:spcPct val="0"/>
        </a:spcAft>
        <a:defRPr sz="4800" b="1">
          <a:solidFill>
            <a:schemeClr val="tx2"/>
          </a:solidFill>
          <a:latin typeface="Tahoma" pitchFamily="34" charset="0"/>
          <a:ea typeface="隶书" pitchFamily="49" charset="-122"/>
        </a:defRPr>
      </a:lvl8pPr>
      <a:lvl9pPr marL="1828800" algn="ctr" rtl="0" fontAlgn="base">
        <a:spcBef>
          <a:spcPct val="0"/>
        </a:spcBef>
        <a:spcAft>
          <a:spcPct val="0"/>
        </a:spcAft>
        <a:defRPr sz="48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400">
                <a:latin typeface="+mn-lt"/>
                <a:ea typeface="宋体" pitchFamily="2" charset="-122"/>
              </a:defRPr>
            </a:lvl1pPr>
          </a:lstStyle>
          <a:p>
            <a:pPr>
              <a:defRPr/>
            </a:pPr>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400">
                <a:latin typeface="+mn-lt"/>
                <a:ea typeface="宋体" pitchFamily="2" charset="-122"/>
              </a:defRPr>
            </a:lvl1pPr>
          </a:lstStyle>
          <a:p>
            <a:pPr>
              <a:defRPr/>
            </a:pP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atin typeface="Arial" panose="020B0604020202020204" pitchFamily="34" charset="0"/>
              </a:defRPr>
            </a:lvl1pPr>
          </a:lstStyle>
          <a:p>
            <a:fld id="{D930D5A9-0EAA-49A9-AF0B-80C8A77676DE}"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 id="214748420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3573463"/>
            <a:ext cx="8458200" cy="1463675"/>
          </a:xfrm>
          <a:solidFill>
            <a:schemeClr val="bg1"/>
          </a:solidFill>
        </p:spPr>
        <p:txBody>
          <a:bodyPr anchor="t">
            <a:spAutoFit/>
          </a:bodyPr>
          <a:lstStyle/>
          <a:p>
            <a:pPr eaLnBrk="1" hangingPunct="1">
              <a:spcBef>
                <a:spcPct val="50000"/>
              </a:spcBef>
              <a:defRPr/>
            </a:pPr>
            <a:r>
              <a:rPr lang="zh-CN" altLang="en-US" sz="3600">
                <a:solidFill>
                  <a:schemeClr val="tx1"/>
                </a:solidFill>
                <a:latin typeface="隶书" pitchFamily="49" charset="-122"/>
              </a:rPr>
              <a:t>第七章</a:t>
            </a:r>
            <a:br>
              <a:rPr lang="zh-CN" altLang="en-US" sz="7200">
                <a:solidFill>
                  <a:schemeClr val="tx1"/>
                </a:solidFill>
                <a:latin typeface="隶书" pitchFamily="49" charset="-122"/>
              </a:rPr>
            </a:br>
            <a:r>
              <a:rPr lang="zh-CN" altLang="en-US" sz="5400">
                <a:solidFill>
                  <a:schemeClr val="tx1"/>
                </a:solidFill>
                <a:effectLst>
                  <a:outerShdw blurRad="38100" dist="38100" dir="2700000" algn="tl">
                    <a:srgbClr val="C0C0C0"/>
                  </a:outerShdw>
                </a:effectLst>
                <a:latin typeface="隶书" pitchFamily="49" charset="-122"/>
              </a:rPr>
              <a:t>图</a:t>
            </a:r>
            <a:endParaRPr lang="en-US" altLang="zh-CN" sz="2800">
              <a:solidFill>
                <a:schemeClr val="tx1"/>
              </a:solidFill>
              <a:effectLst>
                <a:outerShdw blurRad="38100" dist="38100" dir="2700000" algn="tl">
                  <a:srgbClr val="C0C0C0"/>
                </a:outerShdw>
              </a:effectLst>
              <a:latin typeface="隶书" pitchFamily="49" charset="-122"/>
            </a:endParaRPr>
          </a:p>
        </p:txBody>
      </p:sp>
      <p:sp>
        <p:nvSpPr>
          <p:cNvPr id="14339" name="Rectangle 3"/>
          <p:cNvSpPr>
            <a:spLocks noChangeArrowheads="1"/>
          </p:cNvSpPr>
          <p:nvPr/>
        </p:nvSpPr>
        <p:spPr bwMode="auto">
          <a:xfrm>
            <a:off x="304800" y="2667000"/>
            <a:ext cx="8458200" cy="92075"/>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14340" name="Rectangle 4"/>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125" name="Rectangle 5"/>
          <p:cNvSpPr>
            <a:spLocks noChangeArrowheads="1"/>
          </p:cNvSpPr>
          <p:nvPr/>
        </p:nvSpPr>
        <p:spPr bwMode="auto">
          <a:xfrm>
            <a:off x="609600" y="1066800"/>
            <a:ext cx="7869238" cy="1006475"/>
          </a:xfrm>
          <a:prstGeom prst="rect">
            <a:avLst/>
          </a:prstGeom>
          <a:noFill/>
          <a:ln>
            <a:noFill/>
          </a:ln>
          <a:effectLst/>
        </p:spPr>
        <p:txBody>
          <a:bodyPr>
            <a:spAutoFit/>
          </a:bodyPr>
          <a:lstStyle/>
          <a:p>
            <a:pPr algn="ctr" eaLnBrk="1" hangingPunct="1">
              <a:spcBef>
                <a:spcPct val="50000"/>
              </a:spcBef>
              <a:buFont typeface="Arial" pitchFamily="34" charset="0"/>
              <a:buNone/>
              <a:defRPr/>
            </a:pPr>
            <a:r>
              <a:rPr lang="zh-CN" altLang="en-US" sz="6000" b="1">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6000" b="1">
              <a:solidFill>
                <a:srgbClr val="333399"/>
              </a:solidFill>
              <a:effectLst>
                <a:outerShdw blurRad="38100" dist="38100" dir="2700000" algn="tl">
                  <a:srgbClr val="C0C0C0"/>
                </a:outerShdw>
              </a:effectLst>
              <a:latin typeface="华文彩云" pitchFamily="2" charset="-122"/>
              <a:ea typeface="华文彩云" pitchFamily="2" charset="-122"/>
            </a:endParaRPr>
          </a:p>
        </p:txBody>
      </p:sp>
      <p:sp>
        <p:nvSpPr>
          <p:cNvPr id="14342" name="Text Box 6"/>
          <p:cNvSpPr txBox="1">
            <a:spLocks noChangeArrowheads="1"/>
          </p:cNvSpPr>
          <p:nvPr/>
        </p:nvSpPr>
        <p:spPr bwMode="auto">
          <a:xfrm>
            <a:off x="228600" y="5181600"/>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800" b="1">
              <a:latin typeface="楷体_GB2312" pitchFamily="1" charset="-122"/>
              <a:ea typeface="楷体_GB2312" pitchFamily="1" charset="-122"/>
            </a:endParaRPr>
          </a:p>
          <a:p>
            <a:pPr algn="ctr" eaLnBrk="1" hangingPunct="1">
              <a:buFont typeface="Arial" panose="020B0604020202020204" pitchFamily="34" charset="0"/>
              <a:buNone/>
            </a:pPr>
            <a:endParaRPr lang="zh-CN" altLang="en-US" sz="2800" b="1">
              <a:latin typeface="楷体_GB2312" pitchFamily="1" charset="-122"/>
              <a:ea typeface="楷体_GB2312" pitchFamily="1" charset="-122"/>
            </a:endParaRPr>
          </a:p>
          <a:p>
            <a:pPr algn="r" eaLnBrk="1" hangingPunct="1">
              <a:buFont typeface="Arial" panose="020B0604020202020204" pitchFamily="34" charset="0"/>
              <a:buNone/>
            </a:pPr>
            <a:r>
              <a:rPr lang="zh-CN" altLang="en-US">
                <a:solidFill>
                  <a:srgbClr val="808080"/>
                </a:solidFill>
                <a:latin typeface="宋体" panose="02010600030101010101" pitchFamily="2" charset="-122"/>
              </a:rPr>
              <a:t>深圳大学计算机系</a:t>
            </a:r>
            <a:endParaRPr lang="zh-CN" altLang="en-US" sz="3200">
              <a:solidFill>
                <a:srgbClr val="808080"/>
              </a:solidFill>
              <a:latin typeface="华文行楷" panose="02010800040101010101" pitchFamily="2" charset="-122"/>
              <a:ea typeface="华文行楷"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5"/>
          <p:cNvSpPr txBox="1">
            <a:spLocks noChangeArrowheads="1"/>
          </p:cNvSpPr>
          <p:nvPr/>
        </p:nvSpPr>
        <p:spPr bwMode="auto">
          <a:xfrm>
            <a:off x="381000" y="2819400"/>
            <a:ext cx="8763000" cy="4038600"/>
          </a:xfrm>
          <a:prstGeom prst="rect">
            <a:avLst/>
          </a:prstGeom>
          <a:noFill/>
          <a:ln>
            <a:noFill/>
          </a:ln>
          <a:effectLst/>
          <a:extLst>
            <a:ext uri="{FAA26D3D-D897-4be2-8F04-BA451C77F1D7}"/>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a:lstStyle>
          <a:p>
            <a:pPr eaLnBrk="1" hangingPunct="1">
              <a:spcBef>
                <a:spcPct val="30000"/>
              </a:spcBef>
              <a:defRPr/>
            </a:pPr>
            <a:r>
              <a:rPr lang="zh-CN" altLang="en-US" b="1" kern="0" dirty="0">
                <a:solidFill>
                  <a:srgbClr val="FF0000"/>
                </a:solidFill>
                <a:latin typeface="黑体" pitchFamily="49" charset="-122"/>
                <a:ea typeface="黑体" pitchFamily="49" charset="-122"/>
                <a:sym typeface="Symbol" pitchFamily="18" charset="2"/>
              </a:rPr>
              <a:t>路径</a:t>
            </a:r>
            <a:r>
              <a:rPr lang="zh-CN" altLang="en-US" b="1" kern="0" dirty="0">
                <a:latin typeface="黑体" pitchFamily="49" charset="-122"/>
                <a:ea typeface="黑体" pitchFamily="49" charset="-122"/>
                <a:sym typeface="Symbol" pitchFamily="18" charset="2"/>
              </a:rPr>
              <a:t>：</a:t>
            </a:r>
            <a:r>
              <a:rPr lang="zh-CN" altLang="en-US" b="1" kern="0" dirty="0">
                <a:solidFill>
                  <a:schemeClr val="bg1"/>
                </a:solidFill>
                <a:latin typeface="黑体" pitchFamily="49" charset="-122"/>
                <a:ea typeface="黑体" pitchFamily="49" charset="-122"/>
                <a:sym typeface="Symbol" pitchFamily="18" charset="2"/>
              </a:rPr>
              <a:t>是一个从顶点</a:t>
            </a:r>
            <a:r>
              <a:rPr lang="en-US" altLang="zh-CN" b="1" kern="0" dirty="0">
                <a:solidFill>
                  <a:schemeClr val="bg1"/>
                </a:solidFill>
                <a:latin typeface="黑体" pitchFamily="49" charset="-122"/>
                <a:ea typeface="黑体" pitchFamily="49" charset="-122"/>
                <a:sym typeface="Symbol" pitchFamily="18" charset="2"/>
              </a:rPr>
              <a:t>x</a:t>
            </a:r>
            <a:r>
              <a:rPr lang="zh-CN" altLang="en-US" b="1" kern="0" dirty="0">
                <a:solidFill>
                  <a:schemeClr val="bg1"/>
                </a:solidFill>
                <a:latin typeface="黑体" pitchFamily="49" charset="-122"/>
                <a:ea typeface="黑体" pitchFamily="49" charset="-122"/>
                <a:sym typeface="Symbol" pitchFamily="18" charset="2"/>
              </a:rPr>
              <a:t>到</a:t>
            </a:r>
            <a:r>
              <a:rPr lang="en-US" altLang="zh-CN" b="1" kern="0" dirty="0">
                <a:solidFill>
                  <a:schemeClr val="bg1"/>
                </a:solidFill>
                <a:latin typeface="黑体" pitchFamily="49" charset="-122"/>
                <a:ea typeface="黑体" pitchFamily="49" charset="-122"/>
                <a:sym typeface="Symbol" pitchFamily="18" charset="2"/>
              </a:rPr>
              <a:t>y</a:t>
            </a:r>
            <a:r>
              <a:rPr lang="zh-CN" altLang="en-US" b="1" kern="0" dirty="0">
                <a:solidFill>
                  <a:schemeClr val="bg1"/>
                </a:solidFill>
                <a:latin typeface="黑体" pitchFamily="49" charset="-122"/>
                <a:ea typeface="黑体" pitchFamily="49" charset="-122"/>
                <a:sym typeface="Symbol" pitchFamily="18" charset="2"/>
              </a:rPr>
              <a:t>的顶点序列(</a:t>
            </a:r>
            <a:r>
              <a:rPr lang="en-US" altLang="zh-CN" b="1" kern="0" dirty="0">
                <a:solidFill>
                  <a:schemeClr val="bg1"/>
                </a:solidFill>
                <a:latin typeface="黑体" pitchFamily="49" charset="-122"/>
                <a:ea typeface="黑体" pitchFamily="49" charset="-122"/>
                <a:sym typeface="Symbol" pitchFamily="18" charset="2"/>
              </a:rPr>
              <a:t>x, v</a:t>
            </a:r>
            <a:r>
              <a:rPr lang="en-US" altLang="zh-CN" b="1" kern="0" baseline="-25000" dirty="0">
                <a:solidFill>
                  <a:schemeClr val="bg1"/>
                </a:solidFill>
                <a:latin typeface="黑体" pitchFamily="49" charset="-122"/>
                <a:ea typeface="黑体" pitchFamily="49" charset="-122"/>
                <a:sym typeface="Symbol" pitchFamily="18" charset="2"/>
              </a:rPr>
              <a:t>i1</a:t>
            </a:r>
            <a:r>
              <a:rPr lang="en-US" altLang="zh-CN" b="1" kern="0" dirty="0">
                <a:solidFill>
                  <a:schemeClr val="bg1"/>
                </a:solidFill>
                <a:latin typeface="黑体" pitchFamily="49" charset="-122"/>
                <a:ea typeface="黑体" pitchFamily="49" charset="-122"/>
                <a:sym typeface="Symbol" pitchFamily="18" charset="2"/>
              </a:rPr>
              <a:t>, v</a:t>
            </a:r>
            <a:r>
              <a:rPr lang="en-US" altLang="zh-CN" b="1" kern="0" baseline="-25000" dirty="0">
                <a:solidFill>
                  <a:schemeClr val="bg1"/>
                </a:solidFill>
                <a:latin typeface="黑体" pitchFamily="49" charset="-122"/>
                <a:ea typeface="黑体" pitchFamily="49" charset="-122"/>
                <a:sym typeface="Symbol" pitchFamily="18" charset="2"/>
              </a:rPr>
              <a:t>i2</a:t>
            </a:r>
            <a:r>
              <a:rPr lang="en-US" altLang="zh-CN" b="1" kern="0" dirty="0">
                <a:solidFill>
                  <a:schemeClr val="bg1"/>
                </a:solidFill>
                <a:latin typeface="黑体" pitchFamily="49" charset="-122"/>
                <a:ea typeface="黑体" pitchFamily="49" charset="-122"/>
                <a:sym typeface="Symbol" pitchFamily="18" charset="2"/>
              </a:rPr>
              <a:t>,</a:t>
            </a:r>
            <a:r>
              <a:rPr lang="en-US" altLang="zh-CN" b="1" kern="0" dirty="0">
                <a:solidFill>
                  <a:schemeClr val="bg1"/>
                </a:solidFill>
                <a:latin typeface="Times New Roman" pitchFamily="18" charset="0"/>
                <a:ea typeface="黑体" pitchFamily="49" charset="-122"/>
                <a:sym typeface="Symbol" pitchFamily="18" charset="2"/>
              </a:rPr>
              <a:t>…</a:t>
            </a:r>
            <a:r>
              <a:rPr lang="en-US" altLang="zh-CN" b="1" kern="0" dirty="0">
                <a:solidFill>
                  <a:schemeClr val="bg1"/>
                </a:solidFill>
                <a:latin typeface="黑体" pitchFamily="49" charset="-122"/>
                <a:ea typeface="黑体" pitchFamily="49" charset="-122"/>
                <a:sym typeface="Symbol" pitchFamily="18" charset="2"/>
              </a:rPr>
              <a:t>, v</a:t>
            </a:r>
            <a:r>
              <a:rPr lang="en-US" altLang="zh-CN" b="1" kern="0" baseline="-25000" dirty="0">
                <a:solidFill>
                  <a:schemeClr val="bg1"/>
                </a:solidFill>
                <a:latin typeface="黑体" pitchFamily="49" charset="-122"/>
                <a:ea typeface="黑体" pitchFamily="49" charset="-122"/>
                <a:sym typeface="Symbol" pitchFamily="18" charset="2"/>
              </a:rPr>
              <a:t>in</a:t>
            </a:r>
            <a:r>
              <a:rPr lang="en-US" altLang="zh-CN" b="1" kern="0" dirty="0">
                <a:solidFill>
                  <a:schemeClr val="bg1"/>
                </a:solidFill>
                <a:latin typeface="黑体" pitchFamily="49" charset="-122"/>
                <a:ea typeface="黑体" pitchFamily="49" charset="-122"/>
                <a:sym typeface="Symbol" pitchFamily="18" charset="2"/>
              </a:rPr>
              <a:t>, y)</a:t>
            </a:r>
          </a:p>
          <a:p>
            <a:pPr eaLnBrk="1" hangingPunct="1">
              <a:spcBef>
                <a:spcPct val="30000"/>
              </a:spcBef>
              <a:defRPr/>
            </a:pPr>
            <a:r>
              <a:rPr lang="zh-CN" altLang="en-US" b="1" kern="0" dirty="0">
                <a:solidFill>
                  <a:schemeClr val="bg1"/>
                </a:solidFill>
                <a:latin typeface="黑体" pitchFamily="49" charset="-122"/>
                <a:ea typeface="黑体" pitchFamily="49" charset="-122"/>
                <a:sym typeface="Symbol" pitchFamily="18" charset="2"/>
              </a:rPr>
              <a:t>其中，(</a:t>
            </a:r>
            <a:r>
              <a:rPr lang="en-US" altLang="zh-CN" b="1" kern="0" dirty="0">
                <a:solidFill>
                  <a:schemeClr val="bg1"/>
                </a:solidFill>
                <a:latin typeface="黑体" pitchFamily="49" charset="-122"/>
                <a:ea typeface="黑体" pitchFamily="49" charset="-122"/>
                <a:sym typeface="Symbol" pitchFamily="18" charset="2"/>
              </a:rPr>
              <a:t>x,v</a:t>
            </a:r>
            <a:r>
              <a:rPr lang="en-US" altLang="zh-CN" b="1" kern="0" baseline="-25000" dirty="0">
                <a:solidFill>
                  <a:schemeClr val="bg1"/>
                </a:solidFill>
                <a:latin typeface="黑体" pitchFamily="49" charset="-122"/>
                <a:ea typeface="黑体" pitchFamily="49" charset="-122"/>
                <a:sym typeface="Symbol" pitchFamily="18" charset="2"/>
              </a:rPr>
              <a:t>i1</a:t>
            </a:r>
            <a:r>
              <a:rPr lang="en-US" altLang="zh-CN" b="1" kern="0" dirty="0">
                <a:solidFill>
                  <a:schemeClr val="bg1"/>
                </a:solidFill>
                <a:latin typeface="黑体" pitchFamily="49" charset="-122"/>
                <a:ea typeface="黑体" pitchFamily="49" charset="-122"/>
                <a:sym typeface="Symbol" pitchFamily="18" charset="2"/>
              </a:rPr>
              <a:t>),(v</a:t>
            </a:r>
            <a:r>
              <a:rPr lang="en-US" altLang="zh-CN" b="1" kern="0" baseline="-25000" dirty="0">
                <a:solidFill>
                  <a:schemeClr val="bg1"/>
                </a:solidFill>
                <a:latin typeface="黑体" pitchFamily="49" charset="-122"/>
                <a:ea typeface="黑体" pitchFamily="49" charset="-122"/>
                <a:sym typeface="Symbol" pitchFamily="18" charset="2"/>
              </a:rPr>
              <a:t>ij-1</a:t>
            </a:r>
            <a:r>
              <a:rPr lang="en-US" altLang="zh-CN" b="1" kern="0" dirty="0">
                <a:solidFill>
                  <a:schemeClr val="bg1"/>
                </a:solidFill>
                <a:latin typeface="黑体" pitchFamily="49" charset="-122"/>
                <a:ea typeface="黑体" pitchFamily="49" charset="-122"/>
                <a:sym typeface="Symbol" pitchFamily="18" charset="2"/>
              </a:rPr>
              <a:t>,v</a:t>
            </a:r>
            <a:r>
              <a:rPr lang="en-US" altLang="zh-CN" b="1" kern="0" baseline="-25000" dirty="0">
                <a:solidFill>
                  <a:schemeClr val="bg1"/>
                </a:solidFill>
                <a:latin typeface="黑体" pitchFamily="49" charset="-122"/>
                <a:ea typeface="黑体" pitchFamily="49" charset="-122"/>
                <a:sym typeface="Symbol" pitchFamily="18" charset="2"/>
              </a:rPr>
              <a:t>ij</a:t>
            </a:r>
            <a:r>
              <a:rPr lang="en-US" altLang="zh-CN" b="1" kern="0" dirty="0">
                <a:solidFill>
                  <a:schemeClr val="bg1"/>
                </a:solidFill>
                <a:latin typeface="黑体" pitchFamily="49" charset="-122"/>
                <a:ea typeface="黑体" pitchFamily="49" charset="-122"/>
                <a:sym typeface="Symbol" pitchFamily="18" charset="2"/>
              </a:rPr>
              <a:t>),(</a:t>
            </a:r>
            <a:r>
              <a:rPr lang="en-US" altLang="zh-CN" b="1" kern="0" dirty="0" err="1">
                <a:solidFill>
                  <a:schemeClr val="bg1"/>
                </a:solidFill>
                <a:latin typeface="黑体" pitchFamily="49" charset="-122"/>
                <a:ea typeface="黑体" pitchFamily="49" charset="-122"/>
                <a:sym typeface="Symbol" pitchFamily="18" charset="2"/>
              </a:rPr>
              <a:t>v</a:t>
            </a:r>
            <a:r>
              <a:rPr lang="en-US" altLang="zh-CN" b="1" kern="0" baseline="-25000" dirty="0" err="1">
                <a:solidFill>
                  <a:schemeClr val="bg1"/>
                </a:solidFill>
                <a:latin typeface="黑体" pitchFamily="49" charset="-122"/>
                <a:ea typeface="黑体" pitchFamily="49" charset="-122"/>
                <a:sym typeface="Symbol" pitchFamily="18" charset="2"/>
              </a:rPr>
              <a:t>in</a:t>
            </a:r>
            <a:r>
              <a:rPr lang="en-US" altLang="zh-CN" b="1" kern="0" dirty="0" err="1">
                <a:solidFill>
                  <a:schemeClr val="bg1"/>
                </a:solidFill>
                <a:latin typeface="黑体" pitchFamily="49" charset="-122"/>
                <a:ea typeface="黑体" pitchFamily="49" charset="-122"/>
                <a:sym typeface="Symbol" pitchFamily="18" charset="2"/>
              </a:rPr>
              <a:t>,y</a:t>
            </a:r>
            <a:r>
              <a:rPr lang="en-US" altLang="zh-CN" b="1" kern="0" dirty="0">
                <a:solidFill>
                  <a:schemeClr val="bg1"/>
                </a:solidFill>
                <a:latin typeface="黑体" pitchFamily="49" charset="-122"/>
                <a:ea typeface="黑体" pitchFamily="49" charset="-122"/>
                <a:sym typeface="Symbol" pitchFamily="18" charset="2"/>
              </a:rPr>
              <a:t>)</a:t>
            </a:r>
            <a:r>
              <a:rPr lang="zh-CN" altLang="en-US" b="1" kern="0" dirty="0">
                <a:solidFill>
                  <a:schemeClr val="bg1"/>
                </a:solidFill>
                <a:latin typeface="黑体" pitchFamily="49" charset="-122"/>
                <a:ea typeface="黑体" pitchFamily="49" charset="-122"/>
                <a:sym typeface="Symbol" pitchFamily="18" charset="2"/>
              </a:rPr>
              <a:t>皆属于</a:t>
            </a:r>
            <a:r>
              <a:rPr lang="en-US" altLang="zh-CN" b="1" kern="0" dirty="0">
                <a:solidFill>
                  <a:schemeClr val="bg1"/>
                </a:solidFill>
                <a:latin typeface="黑体" pitchFamily="49" charset="-122"/>
                <a:ea typeface="黑体" pitchFamily="49" charset="-122"/>
                <a:sym typeface="Symbol" pitchFamily="18" charset="2"/>
              </a:rPr>
              <a:t>E</a:t>
            </a:r>
          </a:p>
        </p:txBody>
      </p:sp>
      <p:sp>
        <p:nvSpPr>
          <p:cNvPr id="23555" name="Rectangle 2"/>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四、路径(</a:t>
            </a:r>
            <a:r>
              <a:rPr lang="en-US" altLang="zh-CN" sz="3200">
                <a:latin typeface="黑体" panose="02010609060101010101" pitchFamily="49" charset="-122"/>
                <a:ea typeface="黑体" panose="02010609060101010101" pitchFamily="49" charset="-122"/>
              </a:rPr>
              <a:t>Path)</a:t>
            </a:r>
          </a:p>
        </p:txBody>
      </p:sp>
      <p:sp>
        <p:nvSpPr>
          <p:cNvPr id="23556"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6B136432-A0D5-4FC1-B72C-3B4021356018}" type="slidenum">
              <a:rPr lang="zh-CN" altLang="en-US"/>
              <a:pPr algn="r" eaLnBrk="1" hangingPunct="1">
                <a:spcBef>
                  <a:spcPct val="50000"/>
                </a:spcBef>
                <a:buFont typeface="Arial" panose="020B0604020202020204" pitchFamily="34" charset="0"/>
                <a:buNone/>
              </a:pPr>
              <a:t>10</a:t>
            </a:fld>
            <a:endParaRPr lang="en-US" altLang="zh-CN"/>
          </a:p>
        </p:txBody>
      </p:sp>
      <p:sp>
        <p:nvSpPr>
          <p:cNvPr id="23557"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23558"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 name="Group 7"/>
          <p:cNvGrpSpPr>
            <a:grpSpLocks/>
          </p:cNvGrpSpPr>
          <p:nvPr/>
        </p:nvGrpSpPr>
        <p:grpSpPr bwMode="auto">
          <a:xfrm>
            <a:off x="6324600" y="4572000"/>
            <a:ext cx="2819400" cy="2286000"/>
            <a:chOff x="0" y="0"/>
            <a:chExt cx="1776" cy="1440"/>
          </a:xfrm>
        </p:grpSpPr>
        <p:sp>
          <p:nvSpPr>
            <p:cNvPr id="23581" name="Line 8"/>
            <p:cNvSpPr>
              <a:spLocks noChangeShapeType="1"/>
            </p:cNvSpPr>
            <p:nvPr/>
          </p:nvSpPr>
          <p:spPr bwMode="auto">
            <a:xfrm flipH="1" flipV="1">
              <a:off x="977" y="180"/>
              <a:ext cx="577" cy="36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82" name="Line 9"/>
            <p:cNvSpPr>
              <a:spLocks noChangeShapeType="1"/>
            </p:cNvSpPr>
            <p:nvPr/>
          </p:nvSpPr>
          <p:spPr bwMode="auto">
            <a:xfrm>
              <a:off x="178" y="675"/>
              <a:ext cx="222" cy="54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83" name="Line 10"/>
            <p:cNvSpPr>
              <a:spLocks noChangeShapeType="1"/>
            </p:cNvSpPr>
            <p:nvPr/>
          </p:nvSpPr>
          <p:spPr bwMode="auto">
            <a:xfrm flipH="1">
              <a:off x="222" y="135"/>
              <a:ext cx="622" cy="36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84" name="Line 11"/>
            <p:cNvSpPr>
              <a:spLocks noChangeShapeType="1"/>
            </p:cNvSpPr>
            <p:nvPr/>
          </p:nvSpPr>
          <p:spPr bwMode="auto">
            <a:xfrm flipH="1" flipV="1">
              <a:off x="932" y="180"/>
              <a:ext cx="356" cy="99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85" name="Line 12"/>
            <p:cNvSpPr>
              <a:spLocks noChangeShapeType="1"/>
            </p:cNvSpPr>
            <p:nvPr/>
          </p:nvSpPr>
          <p:spPr bwMode="auto">
            <a:xfrm flipH="1">
              <a:off x="533" y="1305"/>
              <a:ext cx="666"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86" name="Line 13"/>
            <p:cNvSpPr>
              <a:spLocks noChangeShapeType="1"/>
            </p:cNvSpPr>
            <p:nvPr/>
          </p:nvSpPr>
          <p:spPr bwMode="auto">
            <a:xfrm flipH="1">
              <a:off x="533" y="720"/>
              <a:ext cx="1065" cy="540"/>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87" name="Oval 14"/>
            <p:cNvSpPr>
              <a:spLocks noChangeArrowheads="1"/>
            </p:cNvSpPr>
            <p:nvPr/>
          </p:nvSpPr>
          <p:spPr bwMode="auto">
            <a:xfrm>
              <a:off x="0" y="450"/>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3588" name="Oval 15"/>
            <p:cNvSpPr>
              <a:spLocks noChangeArrowheads="1"/>
            </p:cNvSpPr>
            <p:nvPr/>
          </p:nvSpPr>
          <p:spPr bwMode="auto">
            <a:xfrm>
              <a:off x="1199" y="1186"/>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3589" name="Oval 16"/>
            <p:cNvSpPr>
              <a:spLocks noChangeArrowheads="1"/>
            </p:cNvSpPr>
            <p:nvPr/>
          </p:nvSpPr>
          <p:spPr bwMode="auto">
            <a:xfrm>
              <a:off x="311" y="1186"/>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3590" name="Oval 17"/>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3591" name="Oval 18"/>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nvGrpSpPr>
          <p:cNvPr id="3" name="Group 19"/>
          <p:cNvGrpSpPr>
            <a:grpSpLocks/>
          </p:cNvGrpSpPr>
          <p:nvPr/>
        </p:nvGrpSpPr>
        <p:grpSpPr bwMode="auto">
          <a:xfrm>
            <a:off x="1676400" y="4572000"/>
            <a:ext cx="2895600" cy="2286000"/>
            <a:chOff x="0" y="0"/>
            <a:chExt cx="1824" cy="1440"/>
          </a:xfrm>
        </p:grpSpPr>
        <p:sp>
          <p:nvSpPr>
            <p:cNvPr id="23564" name="Line 20"/>
            <p:cNvSpPr>
              <a:spLocks noChangeShapeType="1"/>
            </p:cNvSpPr>
            <p:nvPr/>
          </p:nvSpPr>
          <p:spPr bwMode="auto">
            <a:xfrm flipH="1">
              <a:off x="624" y="149"/>
              <a:ext cx="57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65" name="Line 21"/>
            <p:cNvSpPr>
              <a:spLocks noChangeShapeType="1"/>
            </p:cNvSpPr>
            <p:nvPr/>
          </p:nvSpPr>
          <p:spPr bwMode="auto">
            <a:xfrm>
              <a:off x="1296" y="245"/>
              <a:ext cx="0" cy="9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66" name="Line 22"/>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67" name="Line 23"/>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68" name="Line 24"/>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69" name="Line 25"/>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70" name="Line 26"/>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71" name="Line 27"/>
            <p:cNvSpPr>
              <a:spLocks noChangeShapeType="1"/>
            </p:cNvSpPr>
            <p:nvPr/>
          </p:nvSpPr>
          <p:spPr bwMode="auto">
            <a:xfrm flipH="1">
              <a:off x="528" y="1301"/>
              <a:ext cx="72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72" name="Line 28"/>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3573" name="Line 29"/>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3574" name="Group 30"/>
            <p:cNvGrpSpPr>
              <a:grpSpLocks/>
            </p:cNvGrpSpPr>
            <p:nvPr/>
          </p:nvGrpSpPr>
          <p:grpSpPr bwMode="auto">
            <a:xfrm>
              <a:off x="0" y="0"/>
              <a:ext cx="1824" cy="1440"/>
              <a:chOff x="0" y="0"/>
              <a:chExt cx="1824" cy="1440"/>
            </a:xfrm>
          </p:grpSpPr>
          <p:sp>
            <p:nvSpPr>
              <p:cNvPr id="23575" name="Oval 31"/>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3576" name="Oval 32"/>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3577" name="Oval 33"/>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3578" name="Oval 34"/>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23579" name="Oval 35"/>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3580" name="Oval 36"/>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sp>
        <p:nvSpPr>
          <p:cNvPr id="12297" name="Text Box 37"/>
          <p:cNvSpPr txBox="1">
            <a:spLocks noChangeArrowheads="1"/>
          </p:cNvSpPr>
          <p:nvPr/>
        </p:nvSpPr>
        <p:spPr bwMode="auto">
          <a:xfrm>
            <a:off x="304800" y="6035675"/>
            <a:ext cx="182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a:t>1到3有路径(1,0,4,3)</a:t>
            </a:r>
          </a:p>
        </p:txBody>
      </p:sp>
      <p:sp>
        <p:nvSpPr>
          <p:cNvPr id="12298" name="Text Box 38"/>
          <p:cNvSpPr txBox="1">
            <a:spLocks noChangeArrowheads="1"/>
          </p:cNvSpPr>
          <p:nvPr/>
        </p:nvSpPr>
        <p:spPr bwMode="auto">
          <a:xfrm>
            <a:off x="5105400" y="6035675"/>
            <a:ext cx="182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a:t>1到4有路径(1,2,4)</a:t>
            </a:r>
          </a:p>
        </p:txBody>
      </p:sp>
      <p:sp>
        <p:nvSpPr>
          <p:cNvPr id="12293" name="Rectangle 5"/>
          <p:cNvSpPr>
            <a:spLocks noGrp="1" noChangeArrowheads="1"/>
          </p:cNvSpPr>
          <p:nvPr>
            <p:ph type="body" idx="1"/>
          </p:nvPr>
        </p:nvSpPr>
        <p:spPr>
          <a:xfrm>
            <a:off x="381000" y="2817813"/>
            <a:ext cx="8763000" cy="4038600"/>
          </a:xfrm>
        </p:spPr>
        <p:txBody>
          <a:bodyPr/>
          <a:lstStyle/>
          <a:p>
            <a:pPr eaLnBrk="1" hangingPunct="1">
              <a:spcBef>
                <a:spcPct val="30000"/>
              </a:spcBef>
            </a:pP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路径</a:t>
            </a:r>
            <a:r>
              <a:rPr lang="zh-CN" altLang="en-US" b="1">
                <a:latin typeface="黑体" panose="02010609060101010101" pitchFamily="49" charset="-122"/>
                <a:ea typeface="黑体" panose="02010609060101010101" pitchFamily="49" charset="-122"/>
                <a:sym typeface="Symbol" panose="05050102010706020507" pitchFamily="18" charset="2"/>
              </a:rPr>
              <a:t>：是一个从顶点</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到</a:t>
            </a:r>
            <a:r>
              <a:rPr lang="en-US" altLang="zh-CN" b="1">
                <a:latin typeface="黑体" panose="02010609060101010101" pitchFamily="49" charset="-122"/>
                <a:ea typeface="黑体" panose="02010609060101010101" pitchFamily="49" charset="-122"/>
                <a:sym typeface="Symbol" panose="05050102010706020507" pitchFamily="18" charset="2"/>
              </a:rPr>
              <a:t>y</a:t>
            </a:r>
            <a:r>
              <a:rPr lang="zh-CN" altLang="en-US" b="1">
                <a:latin typeface="黑体" panose="02010609060101010101" pitchFamily="49" charset="-122"/>
                <a:ea typeface="黑体" panose="02010609060101010101" pitchFamily="49" charset="-122"/>
                <a:sym typeface="Symbol" panose="05050102010706020507" pitchFamily="18" charset="2"/>
              </a:rPr>
              <a:t>的顶点序列(</a:t>
            </a:r>
            <a:r>
              <a:rPr lang="en-US" altLang="zh-CN" b="1">
                <a:latin typeface="黑体" panose="02010609060101010101" pitchFamily="49" charset="-122"/>
                <a:ea typeface="黑体" panose="02010609060101010101" pitchFamily="49" charset="-122"/>
                <a:sym typeface="Symbol" panose="05050102010706020507" pitchFamily="18" charset="2"/>
              </a:rPr>
              <a:t>x, v</a:t>
            </a:r>
            <a:r>
              <a:rPr lang="en-US" altLang="zh-CN" b="1" baseline="-25000">
                <a:latin typeface="黑体" panose="02010609060101010101" pitchFamily="49" charset="-122"/>
                <a:ea typeface="黑体" panose="02010609060101010101" pitchFamily="49" charset="-122"/>
                <a:sym typeface="Symbol" panose="05050102010706020507" pitchFamily="18" charset="2"/>
              </a:rPr>
              <a:t>i1</a:t>
            </a:r>
            <a:r>
              <a:rPr lang="en-US" altLang="zh-CN" b="1">
                <a:latin typeface="黑体" panose="02010609060101010101" pitchFamily="49" charset="-122"/>
                <a:ea typeface="黑体" panose="02010609060101010101" pitchFamily="49" charset="-122"/>
                <a:sym typeface="Symbol" panose="05050102010706020507" pitchFamily="18" charset="2"/>
              </a:rPr>
              <a:t>, v</a:t>
            </a:r>
            <a:r>
              <a:rPr lang="en-US" altLang="zh-CN" b="1" baseline="-25000">
                <a:latin typeface="黑体" panose="02010609060101010101" pitchFamily="49" charset="-122"/>
                <a:ea typeface="黑体" panose="02010609060101010101" pitchFamily="49" charset="-122"/>
                <a:sym typeface="Symbol" panose="05050102010706020507" pitchFamily="18" charset="2"/>
              </a:rPr>
              <a:t>i2</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latin typeface="Times New Roman" panose="02020603050405020304" pitchFamily="18" charset="0"/>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sym typeface="Symbol" panose="05050102010706020507" pitchFamily="18" charset="2"/>
              </a:rPr>
              <a:t>, v</a:t>
            </a:r>
            <a:r>
              <a:rPr lang="en-US" altLang="zh-CN" b="1" baseline="-25000">
                <a:latin typeface="黑体" panose="02010609060101010101" pitchFamily="49" charset="-122"/>
                <a:ea typeface="黑体" panose="02010609060101010101" pitchFamily="49" charset="-122"/>
                <a:sym typeface="Symbol" panose="05050102010706020507" pitchFamily="18" charset="2"/>
              </a:rPr>
              <a:t>in</a:t>
            </a:r>
            <a:r>
              <a:rPr lang="en-US" altLang="zh-CN" b="1">
                <a:latin typeface="黑体" panose="02010609060101010101" pitchFamily="49" charset="-122"/>
                <a:ea typeface="黑体" panose="02010609060101010101" pitchFamily="49" charset="-122"/>
                <a:sym typeface="Symbol" panose="05050102010706020507" pitchFamily="18" charset="2"/>
              </a:rPr>
              <a:t>, y)</a:t>
            </a:r>
          </a:p>
          <a:p>
            <a:pPr eaLnBrk="1" hangingPunct="1">
              <a:spcBef>
                <a:spcPct val="30000"/>
              </a:spcBef>
            </a:pPr>
            <a:r>
              <a:rPr lang="zh-CN" altLang="en-US" b="1">
                <a:latin typeface="黑体" panose="02010609060101010101" pitchFamily="49" charset="-122"/>
                <a:ea typeface="黑体" panose="02010609060101010101" pitchFamily="49" charset="-122"/>
                <a:sym typeface="Symbol" panose="05050102010706020507" pitchFamily="18" charset="2"/>
              </a:rPr>
              <a:t>其中，(</a:t>
            </a:r>
            <a:r>
              <a:rPr lang="en-US" altLang="zh-CN" b="1">
                <a:latin typeface="黑体" panose="02010609060101010101" pitchFamily="49" charset="-122"/>
                <a:ea typeface="黑体" panose="02010609060101010101" pitchFamily="49" charset="-122"/>
                <a:sym typeface="Symbol" panose="05050102010706020507" pitchFamily="18" charset="2"/>
              </a:rPr>
              <a:t>x,v</a:t>
            </a:r>
            <a:r>
              <a:rPr lang="en-US" altLang="zh-CN" b="1" baseline="-25000">
                <a:latin typeface="黑体" panose="02010609060101010101" pitchFamily="49" charset="-122"/>
                <a:ea typeface="黑体" panose="02010609060101010101" pitchFamily="49" charset="-122"/>
                <a:sym typeface="Symbol" panose="05050102010706020507" pitchFamily="18" charset="2"/>
              </a:rPr>
              <a:t>i1</a:t>
            </a:r>
            <a:r>
              <a:rPr lang="en-US" altLang="zh-CN" b="1">
                <a:latin typeface="黑体" panose="02010609060101010101" pitchFamily="49" charset="-122"/>
                <a:ea typeface="黑体" panose="02010609060101010101" pitchFamily="49" charset="-122"/>
                <a:sym typeface="Symbol" panose="05050102010706020507" pitchFamily="18" charset="2"/>
              </a:rPr>
              <a:t>),(v</a:t>
            </a:r>
            <a:r>
              <a:rPr lang="en-US" altLang="zh-CN" b="1" baseline="-25000">
                <a:latin typeface="黑体" panose="02010609060101010101" pitchFamily="49" charset="-122"/>
                <a:ea typeface="黑体" panose="02010609060101010101" pitchFamily="49" charset="-122"/>
                <a:sym typeface="Symbol" panose="05050102010706020507" pitchFamily="18" charset="2"/>
              </a:rPr>
              <a:t>ij-1</a:t>
            </a:r>
            <a:r>
              <a:rPr lang="en-US" altLang="zh-CN" b="1">
                <a:latin typeface="黑体" panose="02010609060101010101" pitchFamily="49" charset="-122"/>
                <a:ea typeface="黑体" panose="02010609060101010101" pitchFamily="49" charset="-122"/>
                <a:sym typeface="Symbol" panose="05050102010706020507" pitchFamily="18" charset="2"/>
              </a:rPr>
              <a:t>,v</a:t>
            </a:r>
            <a:r>
              <a:rPr lang="en-US" altLang="zh-CN" b="1" baseline="-25000">
                <a:latin typeface="黑体" panose="02010609060101010101" pitchFamily="49" charset="-122"/>
                <a:ea typeface="黑体" panose="02010609060101010101" pitchFamily="49" charset="-122"/>
                <a:sym typeface="Symbol" panose="05050102010706020507" pitchFamily="18" charset="2"/>
              </a:rPr>
              <a:t>ij</a:t>
            </a:r>
            <a:r>
              <a:rPr lang="en-US" altLang="zh-CN" b="1">
                <a:latin typeface="黑体" panose="02010609060101010101" pitchFamily="49" charset="-122"/>
                <a:ea typeface="黑体" panose="02010609060101010101" pitchFamily="49" charset="-122"/>
                <a:sym typeface="Symbol" panose="05050102010706020507" pitchFamily="18" charset="2"/>
              </a:rPr>
              <a:t>),(v</a:t>
            </a:r>
            <a:r>
              <a:rPr lang="en-US" altLang="zh-CN" b="1" baseline="-25000">
                <a:latin typeface="黑体" panose="02010609060101010101" pitchFamily="49" charset="-122"/>
                <a:ea typeface="黑体" panose="02010609060101010101" pitchFamily="49" charset="-122"/>
                <a:sym typeface="Symbol" panose="05050102010706020507" pitchFamily="18" charset="2"/>
              </a:rPr>
              <a:t>in</a:t>
            </a:r>
            <a:r>
              <a:rPr lang="en-US" altLang="zh-CN" b="1">
                <a:latin typeface="黑体" panose="02010609060101010101" pitchFamily="49" charset="-122"/>
                <a:ea typeface="黑体" panose="02010609060101010101" pitchFamily="49" charset="-122"/>
                <a:sym typeface="Symbol" panose="05050102010706020507" pitchFamily="18" charset="2"/>
              </a:rPr>
              <a:t>,y)</a:t>
            </a:r>
            <a:r>
              <a:rPr lang="zh-CN" altLang="en-US" b="1">
                <a:latin typeface="黑体" panose="02010609060101010101" pitchFamily="49" charset="-122"/>
                <a:ea typeface="黑体" panose="02010609060101010101" pitchFamily="49" charset="-122"/>
                <a:sym typeface="Symbol" panose="05050102010706020507" pitchFamily="18" charset="2"/>
              </a:rPr>
              <a:t>皆属于</a:t>
            </a:r>
            <a:r>
              <a:rPr lang="en-US" altLang="zh-CN" b="1">
                <a:latin typeface="黑体" panose="02010609060101010101" pitchFamily="49" charset="-122"/>
                <a:ea typeface="黑体" panose="02010609060101010101" pitchFamily="49" charset="-122"/>
                <a:sym typeface="Symbol" panose="05050102010706020507" pitchFamily="18" charset="2"/>
              </a:rPr>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12297" grpId="0"/>
      <p:bldP spid="12298" grpId="0"/>
      <p:bldP spid="1229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buFont typeface="Arial" panose="020B0604020202020204" pitchFamily="34" charset="0"/>
              <a:buNone/>
            </a:pPr>
            <a:fld id="{1E919A10-1AD4-44EB-BC6A-63E3CB0A0601}" type="slidenum">
              <a:rPr lang="en-US" altLang="zh-CN" sz="1200">
                <a:latin typeface="Garamond" panose="02020404030301010803" pitchFamily="18" charset="0"/>
              </a:rPr>
              <a:pPr algn="r" eaLnBrk="1" hangingPunct="1">
                <a:buFont typeface="Arial" panose="020B0604020202020204" pitchFamily="34" charset="0"/>
                <a:buNone/>
              </a:pPr>
              <a:t>100</a:t>
            </a:fld>
            <a:endParaRPr lang="en-US" altLang="zh-CN" sz="1200">
              <a:latin typeface="Garamond" panose="02020404030301010803" pitchFamily="18" charset="0"/>
            </a:endParaRPr>
          </a:p>
        </p:txBody>
      </p:sp>
      <p:sp>
        <p:nvSpPr>
          <p:cNvPr id="5123" name="Rectangle 2"/>
          <p:cNvSpPr>
            <a:spLocks noGrp="1" noChangeArrowheads="1"/>
          </p:cNvSpPr>
          <p:nvPr>
            <p:ph type="body" sz="half" idx="4294967295"/>
          </p:nvPr>
        </p:nvSpPr>
        <p:spPr>
          <a:xfrm>
            <a:off x="250825" y="765175"/>
            <a:ext cx="8497888" cy="5111750"/>
          </a:xfrm>
        </p:spPr>
        <p:txBody>
          <a:bodyPr/>
          <a:lstStyle/>
          <a:p>
            <a:pPr lvl="1" eaLnBrk="1" hangingPunct="1">
              <a:lnSpc>
                <a:spcPct val="150000"/>
              </a:lnSpc>
              <a:defRPr/>
            </a:pPr>
            <a:r>
              <a:rPr lang="en-US" altLang="zh-CN" sz="2000" dirty="0">
                <a:latin typeface="宋体" panose="02010600030101010101" pitchFamily="2" charset="-122"/>
              </a:rPr>
              <a:t>	</a:t>
            </a:r>
            <a:r>
              <a:rPr lang="en-US" altLang="zh-CN" dirty="0">
                <a:latin typeface="宋体" panose="02010600030101010101" pitchFamily="2" charset="-122"/>
              </a:rPr>
              <a:t>用</a:t>
            </a:r>
            <a:r>
              <a:rPr lang="zh-CN" altLang="en-US" dirty="0"/>
              <a:t>Dijkstra算法也可以求得</a:t>
            </a:r>
            <a:r>
              <a:rPr lang="en-US" altLang="zh-CN" dirty="0" err="1">
                <a:latin typeface="宋体" panose="02010600030101010101" pitchFamily="2" charset="-122"/>
              </a:rPr>
              <a:t>有向图</a:t>
            </a:r>
            <a:r>
              <a:rPr lang="zh-CN" altLang="en-US" dirty="0"/>
              <a:t>G=(V，</a:t>
            </a:r>
            <a:r>
              <a:rPr lang="en-US" altLang="zh-CN" dirty="0"/>
              <a:t>E)</a:t>
            </a:r>
            <a:r>
              <a:rPr lang="zh-CN" altLang="en-US" dirty="0">
                <a:latin typeface="宋体" panose="02010600030101010101" pitchFamily="2" charset="-122"/>
              </a:rPr>
              <a:t>中每一对顶点间的最短路径。</a:t>
            </a:r>
            <a:endParaRPr lang="en-US" altLang="zh-CN" dirty="0">
              <a:latin typeface="宋体" panose="02010600030101010101" pitchFamily="2" charset="-122"/>
            </a:endParaRPr>
          </a:p>
          <a:p>
            <a:pPr lvl="1" eaLnBrk="1" hangingPunct="1">
              <a:lnSpc>
                <a:spcPct val="150000"/>
              </a:lnSpc>
              <a:defRPr/>
            </a:pPr>
            <a:r>
              <a:rPr lang="zh-CN" altLang="en-US" dirty="0">
                <a:latin typeface="宋体" panose="02010600030101010101" pitchFamily="2" charset="-122"/>
              </a:rPr>
              <a:t>方法是</a:t>
            </a:r>
            <a:r>
              <a:rPr lang="en-US" altLang="zh-CN" dirty="0"/>
              <a:t>：</a:t>
            </a:r>
            <a:r>
              <a:rPr lang="en-US" altLang="zh-CN" dirty="0">
                <a:latin typeface="宋体" panose="02010600030101010101" pitchFamily="2" charset="-122"/>
              </a:rPr>
              <a:t>	</a:t>
            </a:r>
            <a:r>
              <a:rPr lang="zh-CN" altLang="en-US" dirty="0">
                <a:latin typeface="宋体" panose="02010600030101010101" pitchFamily="2" charset="-122"/>
              </a:rPr>
              <a:t>设置二维数组</a:t>
            </a:r>
            <a:r>
              <a:rPr lang="en-US" altLang="zh-CN" dirty="0">
                <a:latin typeface="宋体" panose="02010600030101010101" pitchFamily="2" charset="-122"/>
              </a:rPr>
              <a:t>D[</a:t>
            </a:r>
            <a:r>
              <a:rPr lang="en-US" altLang="zh-CN" dirty="0" err="1">
                <a:latin typeface="宋体" panose="02010600030101010101" pitchFamily="2" charset="-122"/>
              </a:rPr>
              <a:t>i</a:t>
            </a:r>
            <a:r>
              <a:rPr lang="en-US" altLang="zh-CN" dirty="0">
                <a:latin typeface="宋体" panose="02010600030101010101" pitchFamily="2" charset="-122"/>
              </a:rPr>
              <a:t>][j]</a:t>
            </a:r>
            <a:r>
              <a:rPr lang="zh-CN" altLang="en-US" dirty="0">
                <a:latin typeface="宋体" panose="02010600030101010101" pitchFamily="2" charset="-122"/>
              </a:rPr>
              <a:t>，数组每一行</a:t>
            </a:r>
            <a:r>
              <a:rPr lang="en-US" altLang="zh-CN" dirty="0">
                <a:latin typeface="宋体" panose="02010600030101010101" pitchFamily="2" charset="-122"/>
              </a:rPr>
              <a:t>D[</a:t>
            </a:r>
            <a:r>
              <a:rPr lang="en-US" altLang="zh-CN" dirty="0" err="1">
                <a:latin typeface="宋体" panose="02010600030101010101" pitchFamily="2" charset="-122"/>
              </a:rPr>
              <a:t>i</a:t>
            </a:r>
            <a:r>
              <a:rPr lang="en-US" altLang="zh-CN" dirty="0">
                <a:latin typeface="宋体" panose="02010600030101010101" pitchFamily="2" charset="-122"/>
              </a:rPr>
              <a:t>]</a:t>
            </a:r>
            <a:r>
              <a:rPr lang="zh-CN" altLang="en-US" dirty="0">
                <a:latin typeface="宋体" panose="02010600030101010101" pitchFamily="2" charset="-122"/>
              </a:rPr>
              <a:t>表示从顶点</a:t>
            </a:r>
            <a:r>
              <a:rPr lang="en-US" altLang="zh-CN" dirty="0">
                <a:latin typeface="宋体" panose="02010600030101010101" pitchFamily="2" charset="-122"/>
              </a:rPr>
              <a:t>vi</a:t>
            </a:r>
            <a:r>
              <a:rPr lang="zh-CN" altLang="en-US" dirty="0">
                <a:latin typeface="宋体" panose="02010600030101010101" pitchFamily="2" charset="-122"/>
              </a:rPr>
              <a:t>出发到其它顶点的最短路径，即</a:t>
            </a:r>
            <a:r>
              <a:rPr lang="en-US" altLang="zh-CN" dirty="0" err="1"/>
              <a:t>每次以一个不同的顶点</a:t>
            </a:r>
            <a:r>
              <a:rPr lang="en-US" altLang="zh-CN" dirty="0" err="1">
                <a:latin typeface="宋体" panose="02010600030101010101" pitchFamily="2" charset="-122"/>
              </a:rPr>
              <a:t>vi</a:t>
            </a:r>
            <a:r>
              <a:rPr lang="en-US" altLang="zh-CN" dirty="0" err="1"/>
              <a:t>为源点重复Dijkstra</a:t>
            </a:r>
            <a:r>
              <a:rPr lang="zh-CN" altLang="en-US" dirty="0"/>
              <a:t>算法便可求得</a:t>
            </a:r>
            <a:r>
              <a:rPr lang="en-US" altLang="zh-CN" dirty="0" err="1">
                <a:latin typeface="宋体" panose="02010600030101010101" pitchFamily="2" charset="-122"/>
              </a:rPr>
              <a:t>每一对顶点间的最短路径</a:t>
            </a:r>
            <a:r>
              <a:rPr lang="zh-CN" altLang="en-US" dirty="0"/>
              <a:t>，时间复杂度是O(n</a:t>
            </a:r>
            <a:r>
              <a:rPr lang="zh-CN" altLang="en-US" baseline="18000" dirty="0"/>
              <a:t>3</a:t>
            </a:r>
            <a:r>
              <a:rPr lang="en-US" altLang="zh-CN" dirty="0"/>
              <a:t>) </a:t>
            </a:r>
            <a:r>
              <a:rPr lang="zh-CN" altLang="en-US" dirty="0">
                <a:latin typeface="宋体" panose="02010600030101010101" pitchFamily="2" charset="-122"/>
              </a:rPr>
              <a:t>。</a:t>
            </a:r>
            <a:r>
              <a:rPr lang="en-US" altLang="zh-CN" dirty="0"/>
              <a:t> </a:t>
            </a:r>
          </a:p>
          <a:p>
            <a:pPr marL="457200" lvl="1" indent="0">
              <a:lnSpc>
                <a:spcPct val="110000"/>
              </a:lnSpc>
              <a:buFont typeface="Wingdings" panose="05000000000000000000" pitchFamily="2" charset="2"/>
              <a:buNone/>
              <a:defRPr/>
            </a:pPr>
            <a:endParaRPr lang="zh-CN" altLang="en-US" sz="2400" dirty="0">
              <a:latin typeface="宋体" panose="02010600030101010101" pitchFamily="2" charset="-122"/>
            </a:endParaRPr>
          </a:p>
        </p:txBody>
      </p:sp>
      <p:sp>
        <p:nvSpPr>
          <p:cNvPr id="103428" name="Rectangle 3"/>
          <p:cNvSpPr>
            <a:spLocks noGrp="1" noChangeArrowheads="1"/>
          </p:cNvSpPr>
          <p:nvPr>
            <p:ph type="title" idx="4294967295"/>
          </p:nvPr>
        </p:nvSpPr>
        <p:spPr>
          <a:xfrm>
            <a:off x="179388" y="115888"/>
            <a:ext cx="8229600" cy="647700"/>
          </a:xfrm>
        </p:spPr>
        <p:txBody>
          <a:bodyPr/>
          <a:lstStyle/>
          <a:p>
            <a:pPr eaLnBrk="1" hangingPunct="1">
              <a:lnSpc>
                <a:spcPct val="150000"/>
              </a:lnSpc>
            </a:pPr>
            <a:r>
              <a:rPr lang="zh-CN" altLang="en-US" sz="3600">
                <a:latin typeface="宋体" panose="02010600030101010101" pitchFamily="2" charset="-122"/>
              </a:rPr>
              <a:t>求</a:t>
            </a:r>
            <a:r>
              <a:rPr lang="en-US" altLang="zh-CN" sz="3600">
                <a:latin typeface="宋体" panose="02010600030101010101" pitchFamily="2" charset="-122"/>
              </a:rPr>
              <a:t>n</a:t>
            </a:r>
            <a:r>
              <a:rPr lang="zh-CN" altLang="en-US" sz="3600">
                <a:latin typeface="宋体" panose="02010600030101010101" pitchFamily="2" charset="-122"/>
              </a:rPr>
              <a:t>个顶点之间的最短路径</a:t>
            </a:r>
            <a:endParaRPr lang="en-US" altLang="zh-CN" sz="3600">
              <a:latin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buFont typeface="Arial" panose="020B0604020202020204" pitchFamily="34" charset="0"/>
              <a:buNone/>
            </a:pPr>
            <a:fld id="{EE1586E8-D722-48B3-A0CF-BB88313AB5CE}" type="slidenum">
              <a:rPr lang="en-US" altLang="zh-CN" sz="1200">
                <a:latin typeface="Garamond" panose="02020404030301010803" pitchFamily="18" charset="0"/>
              </a:rPr>
              <a:pPr algn="r" eaLnBrk="1" hangingPunct="1">
                <a:buFont typeface="Arial" panose="020B0604020202020204" pitchFamily="34" charset="0"/>
                <a:buNone/>
              </a:pPr>
              <a:t>101</a:t>
            </a:fld>
            <a:endParaRPr lang="en-US" altLang="zh-CN" sz="1200">
              <a:latin typeface="Garamond" panose="02020404030301010803" pitchFamily="18" charset="0"/>
            </a:endParaRPr>
          </a:p>
        </p:txBody>
      </p:sp>
      <p:sp>
        <p:nvSpPr>
          <p:cNvPr id="104451" name="Rectangle 2"/>
          <p:cNvSpPr>
            <a:spLocks noGrp="1" noChangeArrowheads="1"/>
          </p:cNvSpPr>
          <p:nvPr>
            <p:ph type="body" sz="half" idx="4294967295"/>
          </p:nvPr>
        </p:nvSpPr>
        <p:spPr>
          <a:xfrm>
            <a:off x="222250" y="1360488"/>
            <a:ext cx="8497888" cy="5111750"/>
          </a:xfrm>
        </p:spPr>
        <p:txBody>
          <a:bodyPr/>
          <a:lstStyle/>
          <a:p>
            <a:pPr lvl="1" eaLnBrk="1" hangingPunct="1">
              <a:lnSpc>
                <a:spcPct val="150000"/>
              </a:lnSpc>
            </a:pPr>
            <a:r>
              <a:rPr lang="zh-CN" altLang="en-US">
                <a:solidFill>
                  <a:srgbClr val="0070C0"/>
                </a:solidFill>
                <a:latin typeface="宋体" panose="02010600030101010101" pitchFamily="2" charset="-122"/>
              </a:rPr>
              <a:t>弗罗伊德</a:t>
            </a:r>
            <a:r>
              <a:rPr lang="zh-CN" altLang="en-US"/>
              <a:t>(Floyd)</a:t>
            </a:r>
            <a:r>
              <a:rPr lang="zh-CN" altLang="en-US">
                <a:latin typeface="宋体" panose="02010600030101010101" pitchFamily="2" charset="-122"/>
              </a:rPr>
              <a:t>算法</a:t>
            </a:r>
            <a:r>
              <a:rPr lang="zh-CN" altLang="en-US"/>
              <a:t>，其时间复杂度仍是</a:t>
            </a:r>
            <a:r>
              <a:rPr lang="en-US" altLang="zh-CN"/>
              <a:t>O(n</a:t>
            </a:r>
            <a:r>
              <a:rPr lang="en-US" altLang="zh-CN" baseline="18000"/>
              <a:t>3</a:t>
            </a:r>
            <a:r>
              <a:rPr lang="en-US" altLang="zh-CN"/>
              <a:t>) </a:t>
            </a:r>
            <a:r>
              <a:rPr lang="zh-CN" altLang="en-US"/>
              <a:t>， 但算法形式更为简明，步骤更为简单，数据结构是</a:t>
            </a:r>
            <a:r>
              <a:rPr lang="zh-CN" altLang="en-US">
                <a:solidFill>
                  <a:srgbClr val="00B0F0"/>
                </a:solidFill>
              </a:rPr>
              <a:t>基于图的</a:t>
            </a:r>
            <a:r>
              <a:rPr lang="zh-CN" altLang="en-US">
                <a:solidFill>
                  <a:srgbClr val="00B0F0"/>
                </a:solidFill>
                <a:latin typeface="宋体" panose="02010600030101010101" pitchFamily="2" charset="-122"/>
              </a:rPr>
              <a:t>邻接</a:t>
            </a:r>
            <a:r>
              <a:rPr lang="zh-CN" altLang="en-US">
                <a:solidFill>
                  <a:srgbClr val="00B0F0"/>
                </a:solidFill>
              </a:rPr>
              <a:t>矩阵</a:t>
            </a:r>
            <a:r>
              <a:rPr lang="zh-CN" altLang="en-US">
                <a:latin typeface="宋体" panose="02010600030101010101" pitchFamily="2" charset="-122"/>
              </a:rPr>
              <a:t>。</a:t>
            </a:r>
          </a:p>
          <a:p>
            <a:pPr eaLnBrk="1" hangingPunct="1">
              <a:lnSpc>
                <a:spcPct val="150000"/>
              </a:lnSpc>
              <a:buFont typeface="Wingdings" panose="05000000000000000000" pitchFamily="2" charset="2"/>
              <a:buNone/>
            </a:pPr>
            <a:endParaRPr lang="zh-CN" altLang="en-US" sz="2400">
              <a:latin typeface="宋体" panose="02010600030101010101" pitchFamily="2" charset="-122"/>
            </a:endParaRPr>
          </a:p>
        </p:txBody>
      </p:sp>
      <p:sp>
        <p:nvSpPr>
          <p:cNvPr id="104452" name="Rectangle 3"/>
          <p:cNvSpPr>
            <a:spLocks noGrp="1" noChangeArrowheads="1"/>
          </p:cNvSpPr>
          <p:nvPr>
            <p:ph type="title" idx="4294967295"/>
          </p:nvPr>
        </p:nvSpPr>
        <p:spPr>
          <a:xfrm>
            <a:off x="179388" y="115888"/>
            <a:ext cx="8229600" cy="647700"/>
          </a:xfrm>
        </p:spPr>
        <p:txBody>
          <a:bodyPr/>
          <a:lstStyle/>
          <a:p>
            <a:pPr eaLnBrk="1" hangingPunct="1">
              <a:lnSpc>
                <a:spcPct val="150000"/>
              </a:lnSpc>
            </a:pPr>
            <a:r>
              <a:rPr lang="zh-CN" altLang="en-US" sz="3600">
                <a:latin typeface="宋体" panose="02010600030101010101" pitchFamily="2" charset="-122"/>
              </a:rPr>
              <a:t>求</a:t>
            </a:r>
            <a:r>
              <a:rPr lang="en-US" altLang="zh-CN" sz="3600">
                <a:latin typeface="宋体" panose="02010600030101010101" pitchFamily="2" charset="-122"/>
              </a:rPr>
              <a:t>n</a:t>
            </a:r>
            <a:r>
              <a:rPr lang="zh-CN" altLang="en-US" sz="3600">
                <a:latin typeface="宋体" panose="02010600030101010101" pitchFamily="2" charset="-122"/>
              </a:rPr>
              <a:t>个顶点之间的最短路径</a:t>
            </a:r>
            <a:endParaRPr lang="en-US" altLang="zh-CN" sz="3600">
              <a:latin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7" name="文本占位符 1053953"/>
          <p:cNvSpPr>
            <a:spLocks noGrp="1"/>
          </p:cNvSpPr>
          <p:nvPr>
            <p:ph type="body" idx="1"/>
          </p:nvPr>
        </p:nvSpPr>
        <p:spPr>
          <a:xfrm>
            <a:off x="179388" y="4305300"/>
            <a:ext cx="8696325" cy="1582738"/>
          </a:xfrm>
        </p:spPr>
        <p:txBody>
          <a:bodyPr/>
          <a:lstStyle/>
          <a:p>
            <a:pPr marL="444500" lvl="1" indent="0">
              <a:lnSpc>
                <a:spcPct val="110000"/>
              </a:lnSpc>
              <a:buFontTx/>
              <a:buNone/>
              <a:defRPr/>
            </a:pPr>
            <a:r>
              <a:rPr lang="zh-CN" altLang="en-US" sz="2000" dirty="0">
                <a:solidFill>
                  <a:schemeClr val="accent6">
                    <a:lumMod val="60000"/>
                    <a:lumOff val="40000"/>
                  </a:schemeClr>
                </a:solidFill>
                <a:latin typeface="宋体" charset="-122"/>
              </a:rPr>
              <a:t>② </a:t>
            </a:r>
            <a:r>
              <a:rPr lang="zh-CN" altLang="en-US" sz="2000" dirty="0">
                <a:latin typeface="宋体" charset="-122"/>
              </a:rPr>
              <a:t>将图中一个顶点</a:t>
            </a:r>
            <a:r>
              <a:rPr lang="en-US" altLang="zh-CN" sz="2000" dirty="0" err="1"/>
              <a:t>V</a:t>
            </a:r>
            <a:r>
              <a:rPr lang="en-US" altLang="zh-CN" sz="2000" baseline="-18000" dirty="0" err="1"/>
              <a:t>k</a:t>
            </a:r>
            <a:r>
              <a:rPr lang="en-US" altLang="zh-CN" sz="2000" baseline="-18000" dirty="0"/>
              <a:t> </a:t>
            </a:r>
            <a:r>
              <a:rPr lang="zh-CN" altLang="en-US" sz="2000" dirty="0"/>
              <a:t>加入到</a:t>
            </a:r>
            <a:r>
              <a:rPr lang="en-US" altLang="zh-CN" sz="2000" dirty="0"/>
              <a:t>S</a:t>
            </a:r>
            <a:r>
              <a:rPr lang="zh-CN" altLang="en-US" sz="2000" dirty="0"/>
              <a:t>中</a:t>
            </a:r>
            <a:r>
              <a:rPr lang="en-US" altLang="zh-CN" sz="2000" dirty="0">
                <a:latin typeface="宋体" charset="-122"/>
              </a:rPr>
              <a:t>，</a:t>
            </a:r>
            <a:r>
              <a:rPr lang="en-US" altLang="zh-CN" sz="2000" dirty="0" err="1">
                <a:latin typeface="宋体" charset="-122"/>
              </a:rPr>
              <a:t>修改</a:t>
            </a:r>
            <a:r>
              <a:rPr lang="zh-CN" altLang="en-US" sz="2000" dirty="0"/>
              <a:t>A[i][j]的值</a:t>
            </a:r>
            <a:r>
              <a:rPr lang="en-US" altLang="zh-CN" sz="2000" dirty="0">
                <a:latin typeface="宋体" charset="-122"/>
              </a:rPr>
              <a:t>，</a:t>
            </a:r>
            <a:r>
              <a:rPr lang="en-US" altLang="zh-CN" sz="2000" dirty="0" err="1">
                <a:latin typeface="宋体" charset="-122"/>
              </a:rPr>
              <a:t>修改方法是</a:t>
            </a:r>
            <a:r>
              <a:rPr lang="en-US" altLang="zh-CN" sz="2000" dirty="0"/>
              <a:t>：</a:t>
            </a:r>
          </a:p>
          <a:p>
            <a:pPr marL="901700" lvl="2" indent="0">
              <a:lnSpc>
                <a:spcPct val="110000"/>
              </a:lnSpc>
              <a:buFontTx/>
              <a:buNone/>
              <a:defRPr/>
            </a:pPr>
            <a:r>
              <a:rPr lang="en-US" altLang="zh-CN" dirty="0"/>
              <a:t>A[</a:t>
            </a:r>
            <a:r>
              <a:rPr lang="en-US" altLang="zh-CN" dirty="0" err="1"/>
              <a:t>i</a:t>
            </a:r>
            <a:r>
              <a:rPr lang="en-US" altLang="zh-CN" dirty="0"/>
              <a:t>][j] = </a:t>
            </a:r>
            <a:r>
              <a:rPr lang="en-US" altLang="zh-CN" dirty="0">
                <a:solidFill>
                  <a:srgbClr val="C00000"/>
                </a:solidFill>
              </a:rPr>
              <a:t>Min</a:t>
            </a:r>
            <a:r>
              <a:rPr lang="en-US" altLang="zh-CN" dirty="0"/>
              <a:t>{ A[</a:t>
            </a:r>
            <a:r>
              <a:rPr lang="en-US" altLang="zh-CN" dirty="0" err="1"/>
              <a:t>i</a:t>
            </a:r>
            <a:r>
              <a:rPr lang="en-US" altLang="zh-CN" dirty="0"/>
              <a:t>][j] , (A[</a:t>
            </a:r>
            <a:r>
              <a:rPr lang="en-US" altLang="zh-CN" dirty="0" err="1"/>
              <a:t>i</a:t>
            </a:r>
            <a:r>
              <a:rPr lang="en-US" altLang="zh-CN" dirty="0"/>
              <a:t>][k]+A[k][j]) }</a:t>
            </a:r>
          </a:p>
          <a:p>
            <a:pPr marL="444500" lvl="1" indent="0">
              <a:lnSpc>
                <a:spcPct val="110000"/>
              </a:lnSpc>
              <a:buFontTx/>
              <a:buNone/>
              <a:defRPr/>
            </a:pPr>
            <a:r>
              <a:rPr lang="en-US" altLang="zh-CN" sz="2000" dirty="0">
                <a:solidFill>
                  <a:srgbClr val="0070C0"/>
                </a:solidFill>
              </a:rPr>
              <a:t>	</a:t>
            </a:r>
            <a:r>
              <a:rPr lang="zh-CN" altLang="en-US" sz="2000" dirty="0">
                <a:solidFill>
                  <a:srgbClr val="0070C0"/>
                </a:solidFill>
              </a:rPr>
              <a:t>原因</a:t>
            </a:r>
            <a:r>
              <a:rPr lang="en-US" altLang="zh-CN" sz="2000" dirty="0">
                <a:solidFill>
                  <a:srgbClr val="0070C0"/>
                </a:solidFill>
              </a:rPr>
              <a:t>：</a:t>
            </a:r>
            <a:r>
              <a:rPr lang="zh-CN" altLang="en-US" sz="2000" dirty="0">
                <a:solidFill>
                  <a:srgbClr val="0070C0"/>
                </a:solidFill>
              </a:rPr>
              <a:t> </a:t>
            </a:r>
            <a:r>
              <a:rPr lang="en-US" altLang="zh-CN" sz="2000" dirty="0" err="1"/>
              <a:t>从V</a:t>
            </a:r>
            <a:r>
              <a:rPr lang="zh-CN" altLang="en-US" sz="2000" baseline="-18000" dirty="0"/>
              <a:t>j</a:t>
            </a:r>
            <a:r>
              <a:rPr lang="en-US" altLang="zh-CN" sz="2000" dirty="0" err="1"/>
              <a:t>只经过S中的顶点</a:t>
            </a:r>
            <a:r>
              <a:rPr lang="en-US" altLang="zh-CN" sz="2000" dirty="0"/>
              <a:t>(</a:t>
            </a:r>
            <a:r>
              <a:rPr lang="en-US" altLang="zh-CN" sz="2000" dirty="0" err="1"/>
              <a:t>V</a:t>
            </a:r>
            <a:r>
              <a:rPr lang="en-US" altLang="zh-CN" sz="2000" baseline="-18000" dirty="0" err="1"/>
              <a:t>k</a:t>
            </a:r>
            <a:r>
              <a:rPr lang="zh-CN" altLang="en-US" sz="2000" dirty="0"/>
              <a:t>)到达</a:t>
            </a:r>
            <a:r>
              <a:rPr lang="en-US" altLang="zh-CN" sz="2000" dirty="0"/>
              <a:t>V</a:t>
            </a:r>
            <a:r>
              <a:rPr lang="zh-CN" altLang="en-US" sz="2000" baseline="-18000" dirty="0"/>
              <a:t>j</a:t>
            </a:r>
            <a:r>
              <a:rPr lang="en-US" altLang="zh-CN" sz="2000" dirty="0" err="1">
                <a:latin typeface="宋体" charset="-122"/>
              </a:rPr>
              <a:t>的路径长度可能比原来不经过</a:t>
            </a:r>
            <a:r>
              <a:rPr lang="zh-CN" altLang="en-US" sz="2000" dirty="0"/>
              <a:t>V</a:t>
            </a:r>
            <a:r>
              <a:rPr lang="zh-CN" altLang="en-US" sz="2000" baseline="-18000" dirty="0"/>
              <a:t>k</a:t>
            </a:r>
            <a:r>
              <a:rPr lang="zh-CN" altLang="en-US" sz="2000" dirty="0">
                <a:latin typeface="宋体" charset="-122"/>
              </a:rPr>
              <a:t>的路径更短。</a:t>
            </a:r>
          </a:p>
          <a:p>
            <a:pPr marL="444500" lvl="1" indent="0">
              <a:lnSpc>
                <a:spcPct val="110000"/>
              </a:lnSpc>
              <a:buFontTx/>
              <a:buNone/>
              <a:defRPr/>
            </a:pPr>
            <a:r>
              <a:rPr lang="zh-CN" altLang="en-US" sz="2000" dirty="0">
                <a:solidFill>
                  <a:schemeClr val="accent6">
                    <a:lumMod val="60000"/>
                    <a:lumOff val="40000"/>
                  </a:schemeClr>
                </a:solidFill>
                <a:latin typeface="宋体" charset="-122"/>
              </a:rPr>
              <a:t>③ </a:t>
            </a:r>
            <a:r>
              <a:rPr lang="zh-CN" altLang="en-US" sz="2000" dirty="0">
                <a:latin typeface="宋体" charset="-122"/>
              </a:rPr>
              <a:t>重复</a:t>
            </a:r>
            <a:r>
              <a:rPr lang="en-US" altLang="zh-CN" sz="2000" dirty="0">
                <a:latin typeface="宋体" charset="-122"/>
              </a:rPr>
              <a:t>②</a:t>
            </a:r>
            <a:r>
              <a:rPr lang="zh-CN" altLang="en-US" sz="2000" dirty="0">
                <a:latin typeface="宋体" charset="-122"/>
              </a:rPr>
              <a:t>，直到</a:t>
            </a:r>
            <a:r>
              <a:rPr lang="en-US" altLang="zh-CN" sz="2000" dirty="0" err="1"/>
              <a:t>G的所有顶点都加入到S</a:t>
            </a:r>
            <a:r>
              <a:rPr lang="zh-CN" altLang="en-US" sz="2000" dirty="0"/>
              <a:t>中为止</a:t>
            </a:r>
            <a:r>
              <a:rPr lang="zh-CN" altLang="en-US" sz="2000" dirty="0">
                <a:latin typeface="宋体" charset="-122"/>
              </a:rPr>
              <a:t>。</a:t>
            </a:r>
            <a:endParaRPr lang="en-US" altLang="zh-CN" sz="2000" dirty="0"/>
          </a:p>
        </p:txBody>
      </p:sp>
      <p:sp>
        <p:nvSpPr>
          <p:cNvPr id="700418" name="矩形 1053954"/>
          <p:cNvSpPr>
            <a:spLocks noChangeArrowheads="1"/>
          </p:cNvSpPr>
          <p:nvPr/>
        </p:nvSpPr>
        <p:spPr bwMode="auto">
          <a:xfrm>
            <a:off x="179388" y="1204913"/>
            <a:ext cx="8812212" cy="2840037"/>
          </a:xfrm>
          <a:prstGeom prst="rect">
            <a:avLst/>
          </a:prstGeom>
          <a:noFill/>
          <a:ln w="9525">
            <a:noFill/>
            <a:miter lim="800000"/>
            <a:headEnd/>
            <a:tailEnd/>
          </a:ln>
        </p:spPr>
        <p:txBody>
          <a:bodyPr/>
          <a:lstStyle/>
          <a:p>
            <a:pPr marL="342900" indent="-342900" latinLnBrk="1">
              <a:lnSpc>
                <a:spcPct val="110000"/>
              </a:lnSpc>
              <a:spcBef>
                <a:spcPct val="20000"/>
              </a:spcBef>
              <a:buClr>
                <a:schemeClr val="accent1">
                  <a:lumMod val="60000"/>
                  <a:lumOff val="40000"/>
                </a:schemeClr>
              </a:buClr>
              <a:buFont typeface="Wingdings" panose="05000000000000000000" pitchFamily="2" charset="2"/>
              <a:buChar char="n"/>
              <a:defRPr/>
            </a:pPr>
            <a:r>
              <a:rPr lang="en-US" altLang="zh-CN" b="1" dirty="0" err="1"/>
              <a:t>设顶点集S</a:t>
            </a:r>
            <a:r>
              <a:rPr lang="en-US" altLang="zh-CN" b="1" dirty="0"/>
              <a:t>(</a:t>
            </a:r>
            <a:r>
              <a:rPr lang="zh-CN" altLang="en-US" b="1" dirty="0"/>
              <a:t>初值为空</a:t>
            </a:r>
            <a:r>
              <a:rPr lang="en-US" altLang="zh-CN" b="1" dirty="0"/>
              <a:t>)</a:t>
            </a:r>
            <a:r>
              <a:rPr lang="zh-CN" altLang="en-US" b="1" dirty="0"/>
              <a:t>，用数组</a:t>
            </a:r>
            <a:r>
              <a:rPr lang="en-US" altLang="zh-CN" b="1" dirty="0"/>
              <a:t>A</a:t>
            </a:r>
            <a:r>
              <a:rPr lang="zh-CN" altLang="en-US" b="1" dirty="0"/>
              <a:t>的每个元素</a:t>
            </a:r>
            <a:r>
              <a:rPr lang="en-US" altLang="zh-CN" b="1" dirty="0"/>
              <a:t>A[</a:t>
            </a:r>
            <a:r>
              <a:rPr lang="en-US" altLang="zh-CN" b="1" dirty="0" err="1"/>
              <a:t>i</a:t>
            </a:r>
            <a:r>
              <a:rPr lang="en-US" altLang="zh-CN" b="1" dirty="0"/>
              <a:t>][j]</a:t>
            </a:r>
            <a:r>
              <a:rPr lang="zh-CN" altLang="en-US" b="1" dirty="0"/>
              <a:t>保存从</a:t>
            </a:r>
            <a:r>
              <a:rPr lang="en-US" altLang="zh-CN" b="1" dirty="0"/>
              <a:t>V</a:t>
            </a:r>
            <a:r>
              <a:rPr lang="zh-CN" altLang="en-US" b="1" baseline="-20000" dirty="0"/>
              <a:t>i</a:t>
            </a:r>
            <a:r>
              <a:rPr lang="en-US" altLang="zh-CN" b="1" dirty="0" err="1"/>
              <a:t>只经过S</a:t>
            </a:r>
            <a:r>
              <a:rPr lang="zh-CN" altLang="en-US" b="1" dirty="0"/>
              <a:t>中的顶点</a:t>
            </a:r>
            <a:r>
              <a:rPr lang="en-US" altLang="zh-CN" b="1" dirty="0" err="1"/>
              <a:t>到达V</a:t>
            </a:r>
            <a:r>
              <a:rPr lang="zh-CN" altLang="en-US" b="1" baseline="-20000" dirty="0"/>
              <a:t>j</a:t>
            </a:r>
            <a:r>
              <a:rPr lang="zh-CN" altLang="en-US" b="1" dirty="0"/>
              <a:t>的最短路径长度：</a:t>
            </a:r>
          </a:p>
          <a:p>
            <a:pPr marL="444500" lvl="1" latinLnBrk="1">
              <a:lnSpc>
                <a:spcPct val="110000"/>
              </a:lnSpc>
              <a:spcBef>
                <a:spcPct val="20000"/>
              </a:spcBef>
              <a:defRPr/>
            </a:pPr>
            <a:r>
              <a:rPr lang="zh-CN" altLang="en-US" sz="2000" b="1" dirty="0">
                <a:solidFill>
                  <a:schemeClr val="accent6">
                    <a:lumMod val="60000"/>
                    <a:lumOff val="40000"/>
                  </a:schemeClr>
                </a:solidFill>
                <a:latin typeface="宋体" charset="-122"/>
              </a:rPr>
              <a:t>① </a:t>
            </a:r>
            <a:r>
              <a:rPr lang="en-US" altLang="zh-CN" sz="2000" b="1" dirty="0" err="1">
                <a:latin typeface="宋体" charset="-122"/>
              </a:rPr>
              <a:t>初始时令</a:t>
            </a:r>
            <a:r>
              <a:rPr lang="zh-CN" altLang="en-US" sz="2000" b="1" dirty="0"/>
              <a:t>S={ } </a:t>
            </a:r>
            <a:r>
              <a:rPr lang="en-US" altLang="zh-CN" sz="2000" b="1" dirty="0">
                <a:latin typeface="宋体" charset="-122"/>
              </a:rPr>
              <a:t>， </a:t>
            </a:r>
            <a:r>
              <a:rPr lang="zh-CN" altLang="en-US" sz="2000" b="1" dirty="0"/>
              <a:t>A[i][j]的赋</a:t>
            </a:r>
            <a:r>
              <a:rPr lang="zh-CN" altLang="en-US" sz="2000" b="1" dirty="0">
                <a:latin typeface="宋体" charset="-122"/>
              </a:rPr>
              <a:t>初值方式是</a:t>
            </a:r>
            <a:r>
              <a:rPr lang="zh-CN" altLang="en-US" sz="2000" b="1" dirty="0"/>
              <a:t>：</a:t>
            </a:r>
          </a:p>
        </p:txBody>
      </p:sp>
      <p:grpSp>
        <p:nvGrpSpPr>
          <p:cNvPr id="105476" name="组合 2964"/>
          <p:cNvGrpSpPr>
            <a:grpSpLocks/>
          </p:cNvGrpSpPr>
          <p:nvPr/>
        </p:nvGrpSpPr>
        <p:grpSpPr bwMode="auto">
          <a:xfrm>
            <a:off x="1077913" y="2667000"/>
            <a:ext cx="8066087" cy="1447800"/>
            <a:chOff x="199" y="864"/>
            <a:chExt cx="5081" cy="912"/>
          </a:xfrm>
        </p:grpSpPr>
        <p:sp>
          <p:nvSpPr>
            <p:cNvPr id="105478" name="矩形 1053955"/>
            <p:cNvSpPr>
              <a:spLocks noChangeArrowheads="1"/>
            </p:cNvSpPr>
            <p:nvPr/>
          </p:nvSpPr>
          <p:spPr bwMode="auto">
            <a:xfrm>
              <a:off x="1154" y="1152"/>
              <a:ext cx="412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b="1">
                  <a:latin typeface="Arial" panose="020B0604020202020204" pitchFamily="34" charset="0"/>
                </a:rPr>
                <a:t>W</a:t>
              </a:r>
              <a:r>
                <a:rPr lang="en-US" altLang="zh-CN" sz="2000" b="1" baseline="-18000">
                  <a:latin typeface="Arial" panose="020B0604020202020204" pitchFamily="34" charset="0"/>
                </a:rPr>
                <a:t>ij    </a:t>
              </a:r>
              <a:r>
                <a:rPr lang="zh-CN" altLang="en-US" sz="2000" b="1">
                  <a:latin typeface="Arial" panose="020B0604020202020204" pitchFamily="34" charset="0"/>
                </a:rPr>
                <a:t> i≠j且</a:t>
              </a:r>
              <a:r>
                <a:rPr lang="en-US" altLang="zh-CN" sz="2000" b="1">
                  <a:latin typeface="Arial" panose="020B0604020202020204" pitchFamily="34" charset="0"/>
                </a:rPr>
                <a:t>&lt;v</a:t>
              </a:r>
              <a:r>
                <a:rPr lang="en-US" altLang="zh-CN" sz="2000" b="1" baseline="-18000">
                  <a:latin typeface="Arial" panose="020B0604020202020204" pitchFamily="34" charset="0"/>
                </a:rPr>
                <a:t>i</a:t>
              </a:r>
              <a:r>
                <a:rPr lang="zh-CN" altLang="en-US" sz="2000" b="1">
                  <a:latin typeface="Arial" panose="020B0604020202020204" pitchFamily="34" charset="0"/>
                </a:rPr>
                <a:t>,v</a:t>
              </a:r>
              <a:r>
                <a:rPr lang="en-US" altLang="zh-CN" sz="2000" b="1" baseline="-18000">
                  <a:latin typeface="Arial" panose="020B0604020202020204" pitchFamily="34" charset="0"/>
                </a:rPr>
                <a:t>j</a:t>
              </a:r>
              <a:r>
                <a:rPr lang="zh-CN" altLang="en-US" sz="2000" b="1">
                  <a:latin typeface="Arial" panose="020B0604020202020204" pitchFamily="34" charset="0"/>
                </a:rPr>
                <a:t>&gt;∈</a:t>
              </a:r>
              <a:r>
                <a:rPr lang="zh-CN" altLang="en-US" sz="2000" b="1">
                  <a:latin typeface="Arial" panose="020B0604020202020204" pitchFamily="34" charset="0"/>
                  <a:ea typeface="Arial Unicode MS" panose="020B0604020202020204" pitchFamily="34" charset="-122"/>
                  <a:cs typeface="Arial Unicode MS" panose="020B0604020202020204" pitchFamily="34" charset="-122"/>
                </a:rPr>
                <a:t>E</a:t>
              </a:r>
              <a:r>
                <a:rPr lang="zh-CN" altLang="en-US" sz="2000" b="1">
                  <a:latin typeface="Arial" panose="020B0604020202020204" pitchFamily="34" charset="0"/>
                </a:rPr>
                <a:t>， </a:t>
              </a:r>
              <a:r>
                <a:rPr lang="en-US" altLang="zh-CN" sz="2000" b="1">
                  <a:latin typeface="Arial" panose="020B0604020202020204" pitchFamily="34" charset="0"/>
                </a:rPr>
                <a:t>w</a:t>
              </a:r>
              <a:r>
                <a:rPr lang="en-US" altLang="zh-CN" sz="2000" b="1" baseline="-18000">
                  <a:latin typeface="Arial" panose="020B0604020202020204" pitchFamily="34" charset="0"/>
                </a:rPr>
                <a:t>ij</a:t>
              </a:r>
              <a:r>
                <a:rPr lang="zh-CN" altLang="en-US" sz="2000" b="1">
                  <a:latin typeface="Arial" panose="020B0604020202020204" pitchFamily="34" charset="0"/>
                </a:rPr>
                <a:t>为弧上的权值</a:t>
              </a:r>
            </a:p>
          </p:txBody>
        </p:sp>
        <p:sp>
          <p:nvSpPr>
            <p:cNvPr id="105479" name="矩形 1053956"/>
            <p:cNvSpPr>
              <a:spLocks noChangeArrowheads="1"/>
            </p:cNvSpPr>
            <p:nvPr/>
          </p:nvSpPr>
          <p:spPr bwMode="auto">
            <a:xfrm>
              <a:off x="1154" y="1481"/>
              <a:ext cx="211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2000" b="1">
                  <a:latin typeface="宋体" panose="02010600030101010101" pitchFamily="2" charset="-122"/>
                </a:rPr>
                <a:t>∞   </a:t>
              </a:r>
              <a:r>
                <a:rPr lang="en-US" altLang="zh-CN" sz="2000" b="1">
                  <a:latin typeface="Arial" panose="020B0604020202020204" pitchFamily="34" charset="0"/>
                </a:rPr>
                <a:t>i≠j</a:t>
              </a:r>
              <a:r>
                <a:rPr lang="zh-CN" altLang="en-US" sz="2000" b="1">
                  <a:latin typeface="Arial" panose="020B0604020202020204" pitchFamily="34" charset="0"/>
                </a:rPr>
                <a:t>且</a:t>
              </a:r>
              <a:r>
                <a:rPr lang="en-US" altLang="zh-CN" sz="2000" b="1">
                  <a:latin typeface="Arial" panose="020B0604020202020204" pitchFamily="34" charset="0"/>
                </a:rPr>
                <a:t>&lt;v</a:t>
              </a:r>
              <a:r>
                <a:rPr lang="en-US" altLang="zh-CN" sz="2000" b="1" baseline="-18000">
                  <a:latin typeface="Arial" panose="020B0604020202020204" pitchFamily="34" charset="0"/>
                </a:rPr>
                <a:t>i</a:t>
              </a:r>
              <a:r>
                <a:rPr lang="zh-CN" altLang="en-US" sz="2000" b="1">
                  <a:latin typeface="Arial" panose="020B0604020202020204" pitchFamily="34" charset="0"/>
                </a:rPr>
                <a:t>,v</a:t>
              </a:r>
              <a:r>
                <a:rPr lang="zh-CN" altLang="en-US" sz="2000" b="1" baseline="-18000">
                  <a:latin typeface="Arial" panose="020B0604020202020204" pitchFamily="34" charset="0"/>
                </a:rPr>
                <a:t>j</a:t>
              </a:r>
              <a:r>
                <a:rPr lang="en-US" altLang="zh-CN" sz="2000" b="1">
                  <a:latin typeface="Arial" panose="020B0604020202020204" pitchFamily="34" charset="0"/>
                </a:rPr>
                <a:t>&gt;不属于</a:t>
              </a:r>
              <a:r>
                <a:rPr lang="en-US" altLang="zh-CN" sz="2000" b="1">
                  <a:latin typeface="Arial" panose="020B0604020202020204" pitchFamily="34" charset="0"/>
                  <a:ea typeface="Arial Unicode MS" panose="020B0604020202020204" pitchFamily="34" charset="-122"/>
                  <a:cs typeface="Arial Unicode MS" panose="020B0604020202020204" pitchFamily="34" charset="-122"/>
                </a:rPr>
                <a:t>E</a:t>
              </a:r>
            </a:p>
          </p:txBody>
        </p:sp>
        <p:sp>
          <p:nvSpPr>
            <p:cNvPr id="105480" name="矩形 1053957"/>
            <p:cNvSpPr>
              <a:spLocks noChangeArrowheads="1"/>
            </p:cNvSpPr>
            <p:nvPr/>
          </p:nvSpPr>
          <p:spPr bwMode="auto">
            <a:xfrm>
              <a:off x="199" y="1152"/>
              <a:ext cx="79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b="1">
                  <a:latin typeface="Arial" panose="020B0604020202020204" pitchFamily="34" charset="0"/>
                </a:rPr>
                <a:t>A[i][j]=</a:t>
              </a:r>
            </a:p>
          </p:txBody>
        </p:sp>
        <p:sp>
          <p:nvSpPr>
            <p:cNvPr id="105481" name="左大括号 1053958"/>
            <p:cNvSpPr>
              <a:spLocks/>
            </p:cNvSpPr>
            <p:nvPr/>
          </p:nvSpPr>
          <p:spPr bwMode="auto">
            <a:xfrm>
              <a:off x="1058" y="960"/>
              <a:ext cx="91" cy="680"/>
            </a:xfrm>
            <a:prstGeom prst="leftBrace">
              <a:avLst>
                <a:gd name="adj1" fmla="val 8337"/>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2000">
                <a:latin typeface="Arial" panose="020B0604020202020204" pitchFamily="34" charset="0"/>
              </a:endParaRPr>
            </a:p>
          </p:txBody>
        </p:sp>
        <p:sp>
          <p:nvSpPr>
            <p:cNvPr id="105482" name="矩形 1053959"/>
            <p:cNvSpPr>
              <a:spLocks noChangeArrowheads="1"/>
            </p:cNvSpPr>
            <p:nvPr/>
          </p:nvSpPr>
          <p:spPr bwMode="auto">
            <a:xfrm>
              <a:off x="1152" y="864"/>
              <a:ext cx="115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b="1">
                  <a:latin typeface="宋体" panose="02010600030101010101" pitchFamily="2" charset="-122"/>
                </a:rPr>
                <a:t>0    </a:t>
              </a:r>
              <a:r>
                <a:rPr lang="zh-CN" altLang="en-US" sz="2000" b="1">
                  <a:latin typeface="Arial" panose="020B0604020202020204" pitchFamily="34" charset="0"/>
                </a:rPr>
                <a:t>i =j时</a:t>
              </a:r>
            </a:p>
          </p:txBody>
        </p:sp>
      </p:grpSp>
      <p:sp>
        <p:nvSpPr>
          <p:cNvPr id="7173" name="Rectangle 3"/>
          <p:cNvSpPr>
            <a:spLocks noGrp="1" noChangeArrowheads="1"/>
          </p:cNvSpPr>
          <p:nvPr>
            <p:ph type="title" idx="4294967295"/>
          </p:nvPr>
        </p:nvSpPr>
        <p:spPr>
          <a:xfrm>
            <a:off x="179388" y="115888"/>
            <a:ext cx="8229600" cy="647700"/>
          </a:xfrm>
        </p:spPr>
        <p:txBody>
          <a:bodyPr/>
          <a:lstStyle/>
          <a:p>
            <a:pPr latinLnBrk="1">
              <a:lnSpc>
                <a:spcPct val="110000"/>
              </a:lnSpc>
              <a:spcBef>
                <a:spcPct val="20000"/>
              </a:spcBef>
              <a:buClr>
                <a:schemeClr val="accent1">
                  <a:lumMod val="60000"/>
                  <a:lumOff val="40000"/>
                </a:schemeClr>
              </a:buClr>
              <a:defRPr/>
            </a:pPr>
            <a:r>
              <a:rPr lang="zh-CN" altLang="en-US" sz="3600" dirty="0">
                <a:solidFill>
                  <a:srgbClr val="0070C0"/>
                </a:solidFill>
                <a:effectLst>
                  <a:outerShdw blurRad="38100" dist="38100" dir="2700000" algn="tl">
                    <a:srgbClr val="000000">
                      <a:alpha val="43137"/>
                    </a:srgbClr>
                  </a:outerShdw>
                </a:effectLst>
                <a:latin typeface="宋体" panose="02010600030101010101" pitchFamily="2" charset="-122"/>
              </a:rPr>
              <a:t>弗罗伊德算法思想</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idx="4294967295"/>
          </p:nvPr>
        </p:nvSpPr>
        <p:spPr>
          <a:xfrm>
            <a:off x="179388" y="115888"/>
            <a:ext cx="8229600" cy="647700"/>
          </a:xfrm>
        </p:spPr>
        <p:txBody>
          <a:bodyPr/>
          <a:lstStyle/>
          <a:p>
            <a:pPr latinLnBrk="1">
              <a:lnSpc>
                <a:spcPct val="110000"/>
              </a:lnSpc>
              <a:spcBef>
                <a:spcPct val="20000"/>
              </a:spcBef>
              <a:buClr>
                <a:schemeClr val="accent1">
                  <a:lumMod val="60000"/>
                  <a:lumOff val="40000"/>
                </a:schemeClr>
              </a:buClr>
              <a:defRPr/>
            </a:pPr>
            <a:r>
              <a:rPr lang="zh-CN" altLang="en-US" sz="3600" dirty="0">
                <a:solidFill>
                  <a:srgbClr val="0070C0"/>
                </a:solidFill>
                <a:effectLst>
                  <a:outerShdw blurRad="38100" dist="38100" dir="2700000" algn="tl">
                    <a:srgbClr val="000000">
                      <a:alpha val="43137"/>
                    </a:srgbClr>
                  </a:outerShdw>
                </a:effectLst>
                <a:latin typeface="宋体" panose="02010600030101010101" pitchFamily="2" charset="-122"/>
              </a:rPr>
              <a:t>弗罗伊德算法实现</a:t>
            </a:r>
            <a:r>
              <a:rPr lang="en-US" altLang="zh-CN" sz="3600" dirty="0">
                <a:solidFill>
                  <a:srgbClr val="0070C0"/>
                </a:solidFill>
                <a:effectLst>
                  <a:outerShdw blurRad="38100" dist="38100" dir="2700000" algn="tl">
                    <a:srgbClr val="000000">
                      <a:alpha val="43137"/>
                    </a:srgbClr>
                  </a:outerShdw>
                </a:effectLst>
                <a:latin typeface="宋体" panose="02010600030101010101" pitchFamily="2" charset="-122"/>
              </a:rPr>
              <a:t>(1)</a:t>
            </a:r>
            <a:endParaRPr lang="zh-CN" altLang="en-US" sz="3600" dirty="0">
              <a:solidFill>
                <a:srgbClr val="0070C0"/>
              </a:solidFill>
              <a:effectLst>
                <a:outerShdw blurRad="38100" dist="38100" dir="2700000" algn="tl">
                  <a:srgbClr val="000000">
                    <a:alpha val="43137"/>
                  </a:srgbClr>
                </a:outerShdw>
              </a:effectLst>
              <a:latin typeface="宋体" panose="02010600030101010101" pitchFamily="2" charset="-122"/>
            </a:endParaRPr>
          </a:p>
        </p:txBody>
      </p:sp>
      <p:sp>
        <p:nvSpPr>
          <p:cNvPr id="4" name="矩形 1053954"/>
          <p:cNvSpPr>
            <a:spLocks noChangeArrowheads="1"/>
          </p:cNvSpPr>
          <p:nvPr/>
        </p:nvSpPr>
        <p:spPr bwMode="auto">
          <a:xfrm>
            <a:off x="250825" y="1268413"/>
            <a:ext cx="8529638" cy="2840037"/>
          </a:xfrm>
          <a:prstGeom prst="rect">
            <a:avLst/>
          </a:prstGeom>
          <a:noFill/>
          <a:ln w="9525">
            <a:noFill/>
            <a:miter lim="800000"/>
            <a:headEnd/>
            <a:tailEnd/>
          </a:ln>
        </p:spPr>
        <p:txBody>
          <a:bodyPr/>
          <a:lstStyle/>
          <a:p>
            <a:pPr marL="342900" indent="-342900" latinLnBrk="1">
              <a:lnSpc>
                <a:spcPct val="110000"/>
              </a:lnSpc>
              <a:spcBef>
                <a:spcPct val="20000"/>
              </a:spcBef>
              <a:buClr>
                <a:schemeClr val="accent1">
                  <a:lumMod val="60000"/>
                  <a:lumOff val="40000"/>
                </a:schemeClr>
              </a:buClr>
              <a:buFont typeface="Wingdings" panose="05000000000000000000" pitchFamily="2" charset="2"/>
              <a:buChar char="n"/>
              <a:defRPr/>
            </a:pPr>
            <a:r>
              <a:rPr lang="zh-CN" altLang="en-US" sz="2800" b="1" dirty="0">
                <a:solidFill>
                  <a:srgbClr val="0070C0"/>
                </a:solidFill>
                <a:effectLst>
                  <a:outerShdw blurRad="38100" dist="38100" dir="2700000" algn="tl">
                    <a:srgbClr val="000000">
                      <a:alpha val="43137"/>
                    </a:srgbClr>
                  </a:outerShdw>
                </a:effectLst>
                <a:latin typeface="宋体" panose="02010600030101010101" pitchFamily="2" charset="-122"/>
              </a:rPr>
              <a:t>弗罗伊德算法实现</a:t>
            </a:r>
          </a:p>
          <a:p>
            <a:pPr marL="787400" lvl="1" indent="-342900">
              <a:lnSpc>
                <a:spcPct val="150000"/>
              </a:lnSpc>
              <a:buClr>
                <a:srgbClr val="0070C0"/>
              </a:buClr>
              <a:buFont typeface="Wingdings" panose="05000000000000000000" pitchFamily="2" charset="2"/>
              <a:buChar char="Ø"/>
              <a:defRPr/>
            </a:pPr>
            <a:r>
              <a:rPr lang="zh-CN" altLang="en-US" b="1" dirty="0">
                <a:ea typeface="宋体" charset="-122"/>
              </a:rPr>
              <a:t>定义</a:t>
            </a:r>
            <a:r>
              <a:rPr lang="en-US" altLang="zh-CN" b="1" dirty="0" err="1">
                <a:latin typeface="宋体" charset="-122"/>
                <a:ea typeface="宋体" charset="-122"/>
              </a:rPr>
              <a:t>二维数组</a:t>
            </a:r>
            <a:r>
              <a:rPr lang="zh-CN" altLang="en-US" b="1" dirty="0">
                <a:ea typeface="宋体" charset="-122"/>
              </a:rPr>
              <a:t>Path[n][n](n为图的顶点数) </a:t>
            </a:r>
            <a:r>
              <a:rPr lang="zh-CN" altLang="en-US" b="1" dirty="0">
                <a:latin typeface="宋体" charset="-122"/>
                <a:ea typeface="宋体" charset="-122"/>
              </a:rPr>
              <a:t>，</a:t>
            </a:r>
            <a:r>
              <a:rPr lang="en-US" altLang="zh-CN" b="1" dirty="0" err="1">
                <a:ea typeface="宋体" charset="-122"/>
              </a:rPr>
              <a:t>元素Path</a:t>
            </a:r>
            <a:r>
              <a:rPr lang="en-US" altLang="zh-CN" b="1" dirty="0">
                <a:ea typeface="宋体" charset="-122"/>
              </a:rPr>
              <a:t>[</a:t>
            </a:r>
            <a:r>
              <a:rPr lang="en-US" altLang="zh-CN" b="1" dirty="0" err="1">
                <a:ea typeface="宋体" charset="-122"/>
              </a:rPr>
              <a:t>i</a:t>
            </a:r>
            <a:r>
              <a:rPr lang="en-US" altLang="zh-CN" b="1" dirty="0">
                <a:ea typeface="宋体" charset="-122"/>
              </a:rPr>
              <a:t>][j]</a:t>
            </a:r>
            <a:r>
              <a:rPr lang="zh-CN" altLang="en-US" b="1" dirty="0">
                <a:ea typeface="宋体" charset="-122"/>
              </a:rPr>
              <a:t>保存从</a:t>
            </a:r>
            <a:r>
              <a:rPr lang="en-US" altLang="zh-CN" b="1" dirty="0">
                <a:ea typeface="宋体" charset="-122"/>
              </a:rPr>
              <a:t>V</a:t>
            </a:r>
            <a:r>
              <a:rPr lang="zh-CN" altLang="en-US" b="1" baseline="-18000" dirty="0">
                <a:ea typeface="宋体" charset="-122"/>
              </a:rPr>
              <a:t>i</a:t>
            </a:r>
            <a:r>
              <a:rPr lang="en-US" altLang="zh-CN" b="1" dirty="0" err="1">
                <a:ea typeface="宋体" charset="-122"/>
              </a:rPr>
              <a:t>到V</a:t>
            </a:r>
            <a:r>
              <a:rPr lang="zh-CN" altLang="en-US" b="1" baseline="-18000" dirty="0">
                <a:ea typeface="宋体" charset="-122"/>
              </a:rPr>
              <a:t>j</a:t>
            </a:r>
            <a:r>
              <a:rPr lang="zh-CN" altLang="en-US" b="1" dirty="0">
                <a:latin typeface="宋体" charset="-122"/>
                <a:ea typeface="宋体" charset="-122"/>
              </a:rPr>
              <a:t>的最短路径所经过的顶点。</a:t>
            </a:r>
          </a:p>
          <a:p>
            <a:pPr marL="444500" lvl="1">
              <a:lnSpc>
                <a:spcPct val="150000"/>
              </a:lnSpc>
              <a:buClr>
                <a:srgbClr val="0070C0"/>
              </a:buClr>
              <a:defRPr/>
            </a:pPr>
            <a:r>
              <a:rPr lang="en-US" altLang="zh-CN" b="1" dirty="0">
                <a:ea typeface="宋体" charset="-122"/>
              </a:rPr>
              <a:t> 	</a:t>
            </a:r>
            <a:r>
              <a:rPr lang="en-US" altLang="zh-CN" b="1" dirty="0" err="1">
                <a:ea typeface="宋体" charset="-122"/>
              </a:rPr>
              <a:t>若Path</a:t>
            </a:r>
            <a:r>
              <a:rPr lang="en-US" altLang="zh-CN" b="1" dirty="0">
                <a:ea typeface="宋体" charset="-122"/>
              </a:rPr>
              <a:t>[</a:t>
            </a:r>
            <a:r>
              <a:rPr lang="en-US" altLang="zh-CN" b="1" dirty="0" err="1">
                <a:ea typeface="宋体" charset="-122"/>
              </a:rPr>
              <a:t>i</a:t>
            </a:r>
            <a:r>
              <a:rPr lang="en-US" altLang="zh-CN" b="1" dirty="0">
                <a:ea typeface="宋体" charset="-122"/>
              </a:rPr>
              <a:t>][j]=k</a:t>
            </a:r>
            <a:r>
              <a:rPr lang="zh-CN" altLang="en-US" b="1" dirty="0">
                <a:ea typeface="宋体" charset="-122"/>
              </a:rPr>
              <a:t>：从</a:t>
            </a:r>
            <a:r>
              <a:rPr lang="en-US" altLang="zh-CN" b="1" dirty="0">
                <a:ea typeface="宋体" charset="-122"/>
              </a:rPr>
              <a:t>V</a:t>
            </a:r>
            <a:r>
              <a:rPr lang="zh-CN" altLang="en-US" b="1" baseline="-18000" dirty="0">
                <a:ea typeface="宋体" charset="-122"/>
              </a:rPr>
              <a:t>i</a:t>
            </a:r>
            <a:r>
              <a:rPr lang="en-US" altLang="zh-CN" b="1" dirty="0" err="1">
                <a:ea typeface="宋体" charset="-122"/>
              </a:rPr>
              <a:t>到V</a:t>
            </a:r>
            <a:r>
              <a:rPr lang="en-US" altLang="zh-CN" b="1" baseline="-18000" dirty="0" err="1">
                <a:ea typeface="宋体" charset="-122"/>
              </a:rPr>
              <a:t>j</a:t>
            </a:r>
            <a:r>
              <a:rPr lang="en-US" altLang="zh-CN" b="1" baseline="-18000" dirty="0">
                <a:ea typeface="宋体" charset="-122"/>
              </a:rPr>
              <a:t> </a:t>
            </a:r>
            <a:r>
              <a:rPr lang="zh-CN" altLang="en-US" b="1" dirty="0">
                <a:ea typeface="宋体" charset="-122"/>
              </a:rPr>
              <a:t>经过</a:t>
            </a:r>
            <a:r>
              <a:rPr lang="en-US" altLang="zh-CN" b="1" dirty="0" err="1">
                <a:ea typeface="宋体" charset="-122"/>
              </a:rPr>
              <a:t>V</a:t>
            </a:r>
            <a:r>
              <a:rPr lang="en-US" altLang="zh-CN" b="1" baseline="-18000" dirty="0" err="1">
                <a:ea typeface="宋体" charset="-122"/>
              </a:rPr>
              <a:t>k</a:t>
            </a:r>
            <a:r>
              <a:rPr lang="en-US" altLang="zh-CN" b="1" baseline="-18000" dirty="0">
                <a:ea typeface="宋体" charset="-122"/>
              </a:rPr>
              <a:t> </a:t>
            </a:r>
            <a:r>
              <a:rPr lang="zh-CN" altLang="en-US" b="1" dirty="0">
                <a:latin typeface="宋体" charset="-122"/>
                <a:ea typeface="宋体" charset="-122"/>
              </a:rPr>
              <a:t>，最短路径序列是</a:t>
            </a:r>
            <a:r>
              <a:rPr lang="en-US" altLang="zh-CN" b="1" dirty="0">
                <a:ea typeface="宋体" charset="-122"/>
              </a:rPr>
              <a:t>(V</a:t>
            </a:r>
            <a:r>
              <a:rPr lang="en-US" altLang="zh-CN" b="1" baseline="-18000" dirty="0">
                <a:ea typeface="宋体" charset="-122"/>
              </a:rPr>
              <a:t>i </a:t>
            </a:r>
            <a:r>
              <a:rPr lang="en-US" altLang="zh-CN" b="1" dirty="0">
                <a:ea typeface="宋体" charset="-122"/>
              </a:rPr>
              <a:t>, </a:t>
            </a:r>
            <a:r>
              <a:rPr lang="en-US" altLang="zh-CN" b="1" dirty="0">
                <a:ea typeface="宋体" charset="-122"/>
                <a:cs typeface="Times New Roman" pitchFamily="18" charset="0"/>
              </a:rPr>
              <a:t>…</a:t>
            </a:r>
            <a:r>
              <a:rPr lang="en-US" altLang="zh-CN" b="1" dirty="0">
                <a:ea typeface="宋体" charset="-122"/>
              </a:rPr>
              <a:t>, V</a:t>
            </a:r>
            <a:r>
              <a:rPr lang="zh-CN" altLang="en-US" b="1" baseline="-18000" dirty="0">
                <a:ea typeface="宋体" charset="-122"/>
              </a:rPr>
              <a:t>k </a:t>
            </a:r>
            <a:r>
              <a:rPr lang="en-US" altLang="zh-CN" b="1" dirty="0">
                <a:ea typeface="宋体" charset="-122"/>
              </a:rPr>
              <a:t>, </a:t>
            </a:r>
            <a:r>
              <a:rPr lang="en-US" altLang="zh-CN" b="1" dirty="0">
                <a:ea typeface="宋体" charset="-122"/>
                <a:cs typeface="Times New Roman" pitchFamily="18" charset="0"/>
              </a:rPr>
              <a:t>…</a:t>
            </a:r>
            <a:r>
              <a:rPr lang="en-US" altLang="zh-CN" b="1" dirty="0">
                <a:ea typeface="宋体" charset="-122"/>
              </a:rPr>
              <a:t>, V</a:t>
            </a:r>
            <a:r>
              <a:rPr lang="zh-CN" altLang="en-US" b="1" baseline="-18000" dirty="0">
                <a:ea typeface="宋体" charset="-122"/>
              </a:rPr>
              <a:t>j</a:t>
            </a:r>
            <a:r>
              <a:rPr lang="en-US" altLang="zh-CN" b="1" dirty="0">
                <a:ea typeface="宋体" charset="-122"/>
              </a:rPr>
              <a:t>) </a:t>
            </a:r>
            <a:r>
              <a:rPr lang="en-US" altLang="zh-CN" b="1" dirty="0">
                <a:latin typeface="宋体" charset="-122"/>
                <a:ea typeface="宋体" charset="-122"/>
              </a:rPr>
              <a:t>，</a:t>
            </a:r>
            <a:r>
              <a:rPr lang="en-US" altLang="zh-CN" b="1" dirty="0" err="1">
                <a:latin typeface="宋体" charset="-122"/>
                <a:ea typeface="宋体" charset="-122"/>
              </a:rPr>
              <a:t>则路径序列</a:t>
            </a:r>
            <a:r>
              <a:rPr lang="en-US" altLang="zh-CN" b="1" dirty="0">
                <a:ea typeface="宋体" charset="-122"/>
              </a:rPr>
              <a:t>：(V</a:t>
            </a:r>
            <a:r>
              <a:rPr lang="en-US" altLang="zh-CN" b="1" baseline="-18000" dirty="0">
                <a:ea typeface="宋体" charset="-122"/>
              </a:rPr>
              <a:t>i </a:t>
            </a:r>
            <a:r>
              <a:rPr lang="en-US" altLang="zh-CN" b="1" dirty="0">
                <a:ea typeface="宋体" charset="-122"/>
              </a:rPr>
              <a:t>, </a:t>
            </a:r>
            <a:r>
              <a:rPr lang="zh-CN" altLang="en-US" b="1" dirty="0">
                <a:ea typeface="宋体" charset="-122"/>
                <a:cs typeface="Times New Roman" pitchFamily="18" charset="0"/>
              </a:rPr>
              <a:t>…</a:t>
            </a:r>
            <a:r>
              <a:rPr lang="en-US" altLang="zh-CN" b="1" dirty="0">
                <a:ea typeface="宋体" charset="-122"/>
              </a:rPr>
              <a:t>, V</a:t>
            </a:r>
            <a:r>
              <a:rPr lang="zh-CN" altLang="en-US" b="1" baseline="-18000" dirty="0">
                <a:ea typeface="宋体" charset="-122"/>
              </a:rPr>
              <a:t>k</a:t>
            </a:r>
            <a:r>
              <a:rPr lang="en-US" altLang="zh-CN" b="1" dirty="0">
                <a:ea typeface="宋体" charset="-122"/>
              </a:rPr>
              <a:t>)和(V</a:t>
            </a:r>
            <a:r>
              <a:rPr lang="zh-CN" altLang="en-US" b="1" baseline="-18000" dirty="0">
                <a:ea typeface="宋体" charset="-122"/>
              </a:rPr>
              <a:t>k </a:t>
            </a:r>
            <a:r>
              <a:rPr lang="en-US" altLang="zh-CN" b="1" dirty="0">
                <a:ea typeface="宋体" charset="-122"/>
              </a:rPr>
              <a:t>, </a:t>
            </a:r>
            <a:r>
              <a:rPr lang="zh-CN" altLang="en-US" b="1" dirty="0">
                <a:ea typeface="宋体" charset="-122"/>
                <a:cs typeface="Times New Roman" pitchFamily="18" charset="0"/>
              </a:rPr>
              <a:t>…</a:t>
            </a:r>
            <a:r>
              <a:rPr lang="en-US" altLang="zh-CN" b="1" dirty="0">
                <a:ea typeface="宋体" charset="-122"/>
              </a:rPr>
              <a:t>, </a:t>
            </a:r>
            <a:r>
              <a:rPr lang="en-US" altLang="zh-CN" b="1" dirty="0" err="1">
                <a:ea typeface="宋体" charset="-122"/>
              </a:rPr>
              <a:t>V</a:t>
            </a:r>
            <a:r>
              <a:rPr lang="en-US" altLang="zh-CN" b="1" baseline="-18000" dirty="0" err="1">
                <a:ea typeface="宋体" charset="-122"/>
              </a:rPr>
              <a:t>j</a:t>
            </a:r>
            <a:r>
              <a:rPr lang="zh-CN" altLang="en-US" b="1" dirty="0">
                <a:ea typeface="宋体" charset="-122"/>
              </a:rPr>
              <a:t>)一定是</a:t>
            </a:r>
            <a:r>
              <a:rPr lang="en-US" altLang="zh-CN" b="1" dirty="0" err="1">
                <a:ea typeface="宋体" charset="-122"/>
              </a:rPr>
              <a:t>从V</a:t>
            </a:r>
            <a:r>
              <a:rPr lang="en-US" altLang="zh-CN" b="1" baseline="-18000" dirty="0" err="1">
                <a:ea typeface="宋体" charset="-122"/>
              </a:rPr>
              <a:t>i</a:t>
            </a:r>
            <a:r>
              <a:rPr lang="zh-CN" altLang="en-US" b="1" dirty="0">
                <a:ea typeface="宋体" charset="-122"/>
              </a:rPr>
              <a:t>到V</a:t>
            </a:r>
            <a:r>
              <a:rPr lang="en-US" altLang="zh-CN" b="1" baseline="-18000" dirty="0" err="1">
                <a:ea typeface="宋体" charset="-122"/>
              </a:rPr>
              <a:t>k</a:t>
            </a:r>
            <a:r>
              <a:rPr lang="en-US" altLang="zh-CN" b="1" dirty="0" err="1">
                <a:ea typeface="宋体" charset="-122"/>
              </a:rPr>
              <a:t>和</a:t>
            </a:r>
            <a:r>
              <a:rPr lang="zh-CN" altLang="en-US" b="1" dirty="0">
                <a:ea typeface="宋体" charset="-122"/>
              </a:rPr>
              <a:t>从V</a:t>
            </a:r>
            <a:r>
              <a:rPr lang="en-US" altLang="zh-CN" b="1" baseline="-18000" dirty="0">
                <a:ea typeface="宋体" charset="-122"/>
              </a:rPr>
              <a:t>k</a:t>
            </a:r>
            <a:r>
              <a:rPr lang="zh-CN" altLang="en-US" b="1" dirty="0">
                <a:ea typeface="宋体" charset="-122"/>
              </a:rPr>
              <a:t>到V</a:t>
            </a:r>
            <a:r>
              <a:rPr lang="zh-CN" altLang="en-US" b="1" baseline="-18000" dirty="0">
                <a:ea typeface="宋体" charset="-122"/>
              </a:rPr>
              <a:t>j</a:t>
            </a:r>
            <a:r>
              <a:rPr lang="en-US" altLang="zh-CN" b="1" baseline="-18000" dirty="0">
                <a:ea typeface="宋体" charset="-122"/>
              </a:rPr>
              <a:t> </a:t>
            </a:r>
            <a:r>
              <a:rPr lang="zh-CN" altLang="en-US" b="1" dirty="0">
                <a:ea typeface="宋体" charset="-122"/>
              </a:rPr>
              <a:t>的</a:t>
            </a:r>
            <a:r>
              <a:rPr lang="zh-CN" altLang="en-US" b="1" dirty="0">
                <a:latin typeface="宋体" charset="-122"/>
                <a:ea typeface="宋体" charset="-122"/>
              </a:rPr>
              <a:t>最短路径。从而可以根据</a:t>
            </a:r>
            <a:r>
              <a:rPr lang="en-US" altLang="zh-CN" b="1" dirty="0">
                <a:ea typeface="宋体" charset="-122"/>
              </a:rPr>
              <a:t>Path[</a:t>
            </a:r>
            <a:r>
              <a:rPr lang="en-US" altLang="zh-CN" b="1" dirty="0" err="1">
                <a:ea typeface="宋体" charset="-122"/>
              </a:rPr>
              <a:t>i</a:t>
            </a:r>
            <a:r>
              <a:rPr lang="en-US" altLang="zh-CN" b="1" dirty="0">
                <a:ea typeface="宋体" charset="-122"/>
              </a:rPr>
              <a:t>][k]</a:t>
            </a:r>
            <a:r>
              <a:rPr lang="zh-CN" altLang="en-US" b="1" dirty="0">
                <a:ea typeface="宋体" charset="-122"/>
              </a:rPr>
              <a:t>和</a:t>
            </a:r>
            <a:r>
              <a:rPr lang="en-US" altLang="zh-CN" b="1" dirty="0">
                <a:ea typeface="宋体" charset="-122"/>
              </a:rPr>
              <a:t>Path[k][j]</a:t>
            </a:r>
            <a:r>
              <a:rPr lang="zh-CN" altLang="en-US" b="1" dirty="0">
                <a:ea typeface="宋体" charset="-122"/>
              </a:rPr>
              <a:t>的值再找到该路径上所经过的其它顶点</a:t>
            </a:r>
            <a:r>
              <a:rPr lang="zh-CN" altLang="en-US" b="1" dirty="0">
                <a:latin typeface="宋体" charset="-122"/>
                <a:ea typeface="宋体" charset="-122"/>
              </a:rPr>
              <a:t>，</a:t>
            </a:r>
            <a:r>
              <a:rPr lang="en-US" altLang="zh-CN" b="1" dirty="0">
                <a:ea typeface="宋体" charset="-122"/>
                <a:cs typeface="Times New Roman" pitchFamily="18" charset="0"/>
              </a:rPr>
              <a:t>…</a:t>
            </a:r>
            <a:r>
              <a:rPr lang="zh-CN" altLang="en-US" b="1" dirty="0">
                <a:ea typeface="宋体" charset="-122"/>
              </a:rPr>
              <a:t>依此类推</a:t>
            </a:r>
            <a:r>
              <a:rPr lang="zh-CN" altLang="en-US" b="1" dirty="0">
                <a:latin typeface="宋体" charset="-122"/>
                <a:ea typeface="宋体" charset="-122"/>
              </a:rPr>
              <a:t>。</a:t>
            </a:r>
          </a:p>
          <a:p>
            <a:pPr latinLnBrk="1">
              <a:lnSpc>
                <a:spcPct val="110000"/>
              </a:lnSpc>
              <a:spcBef>
                <a:spcPct val="20000"/>
              </a:spcBef>
              <a:defRPr/>
            </a:pPr>
            <a:r>
              <a:rPr lang="en-US" altLang="zh-CN" sz="2800" b="1" dirty="0"/>
              <a:t> </a:t>
            </a:r>
            <a:endParaRPr lang="zh-CN" altLang="en-US" b="1"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5" name="文本占位符 1053961"/>
          <p:cNvSpPr>
            <a:spLocks noGrp="1"/>
          </p:cNvSpPr>
          <p:nvPr>
            <p:ph type="body" idx="1"/>
          </p:nvPr>
        </p:nvSpPr>
        <p:spPr>
          <a:xfrm>
            <a:off x="179388" y="1279525"/>
            <a:ext cx="8839200" cy="1930400"/>
          </a:xfrm>
        </p:spPr>
        <p:txBody>
          <a:bodyPr/>
          <a:lstStyle/>
          <a:p>
            <a:pPr marL="625475" lvl="1" indent="-534988">
              <a:buClr>
                <a:schemeClr val="accent1">
                  <a:lumMod val="60000"/>
                  <a:lumOff val="40000"/>
                </a:schemeClr>
              </a:buClr>
              <a:defRPr/>
            </a:pPr>
            <a:r>
              <a:rPr lang="zh-CN" altLang="en-US" dirty="0">
                <a:solidFill>
                  <a:srgbClr val="0070C0"/>
                </a:solidFill>
                <a:effectLst>
                  <a:outerShdw blurRad="38100" dist="38100" dir="2700000" algn="tl">
                    <a:srgbClr val="000000">
                      <a:alpha val="43137"/>
                    </a:srgbClr>
                  </a:outerShdw>
                </a:effectLst>
                <a:latin typeface="宋体" panose="02010600030101010101" pitchFamily="2" charset="-122"/>
              </a:rPr>
              <a:t>弗罗伊德算法实现</a:t>
            </a:r>
          </a:p>
          <a:p>
            <a:pPr marL="533400" lvl="1" indent="0">
              <a:lnSpc>
                <a:spcPct val="150000"/>
              </a:lnSpc>
              <a:buFontTx/>
              <a:buNone/>
              <a:defRPr/>
            </a:pPr>
            <a:r>
              <a:rPr lang="en-US" altLang="zh-CN" dirty="0">
                <a:latin typeface="宋体" charset="-122"/>
              </a:rPr>
              <a:t>	</a:t>
            </a:r>
            <a:r>
              <a:rPr lang="zh-CN" altLang="en-US" dirty="0">
                <a:latin typeface="宋体" charset="-122"/>
              </a:rPr>
              <a:t>初始时令</a:t>
            </a:r>
            <a:r>
              <a:rPr lang="en-US" altLang="zh-CN" dirty="0"/>
              <a:t>Path[</a:t>
            </a:r>
            <a:r>
              <a:rPr lang="en-US" altLang="zh-CN" dirty="0" err="1"/>
              <a:t>i</a:t>
            </a:r>
            <a:r>
              <a:rPr lang="en-US" altLang="zh-CN" dirty="0"/>
              <a:t>][j]=-1</a:t>
            </a:r>
            <a:r>
              <a:rPr lang="zh-CN" altLang="en-US" dirty="0">
                <a:latin typeface="宋体" charset="-122"/>
              </a:rPr>
              <a:t>，表示</a:t>
            </a:r>
            <a:r>
              <a:rPr lang="en-US" altLang="zh-CN" dirty="0" err="1"/>
              <a:t>从V</a:t>
            </a:r>
            <a:r>
              <a:rPr lang="zh-CN" altLang="en-US" baseline="-18000" dirty="0"/>
              <a:t>i</a:t>
            </a:r>
            <a:r>
              <a:rPr lang="en-US" altLang="zh-CN" dirty="0" err="1"/>
              <a:t>到V</a:t>
            </a:r>
            <a:r>
              <a:rPr lang="en-US" altLang="zh-CN" baseline="-18000" dirty="0" err="1"/>
              <a:t>j</a:t>
            </a:r>
            <a:r>
              <a:rPr lang="en-US" altLang="zh-CN" baseline="-18000" dirty="0"/>
              <a:t> </a:t>
            </a:r>
            <a:r>
              <a:rPr lang="zh-CN" altLang="en-US" dirty="0"/>
              <a:t>不经过任何</a:t>
            </a:r>
            <a:r>
              <a:rPr lang="en-US" altLang="zh-CN" dirty="0"/>
              <a:t>(S</a:t>
            </a:r>
            <a:r>
              <a:rPr lang="zh-CN" altLang="en-US" dirty="0">
                <a:latin typeface="宋体" charset="-122"/>
              </a:rPr>
              <a:t>中的</a:t>
            </a:r>
            <a:r>
              <a:rPr lang="en-US" altLang="zh-CN" dirty="0" err="1"/>
              <a:t>中间</a:t>
            </a:r>
            <a:r>
              <a:rPr lang="en-US" altLang="zh-CN" dirty="0"/>
              <a:t>)</a:t>
            </a:r>
            <a:r>
              <a:rPr lang="zh-CN" altLang="en-US" dirty="0"/>
              <a:t>顶点</a:t>
            </a:r>
            <a:r>
              <a:rPr lang="en-US" altLang="zh-CN" dirty="0">
                <a:latin typeface="宋体" charset="-122"/>
              </a:rPr>
              <a:t>。</a:t>
            </a:r>
            <a:r>
              <a:rPr lang="en-US" altLang="zh-CN" dirty="0" err="1">
                <a:latin typeface="宋体" charset="-122"/>
              </a:rPr>
              <a:t>当某个顶点</a:t>
            </a:r>
            <a:r>
              <a:rPr lang="zh-CN" altLang="en-US" dirty="0"/>
              <a:t>V</a:t>
            </a:r>
            <a:r>
              <a:rPr lang="en-US" altLang="zh-CN" baseline="-18000" dirty="0"/>
              <a:t>k</a:t>
            </a:r>
            <a:r>
              <a:rPr lang="zh-CN" altLang="en-US" dirty="0"/>
              <a:t>加入到S</a:t>
            </a:r>
            <a:r>
              <a:rPr lang="en-US" altLang="zh-CN" dirty="0" err="1">
                <a:latin typeface="宋体" charset="-122"/>
              </a:rPr>
              <a:t>中后使</a:t>
            </a:r>
            <a:r>
              <a:rPr lang="zh-CN" altLang="en-US" dirty="0"/>
              <a:t>A[i][j]变小时</a:t>
            </a:r>
            <a:r>
              <a:rPr lang="zh-CN" altLang="en-US" dirty="0">
                <a:latin typeface="宋体" charset="-122"/>
              </a:rPr>
              <a:t>，令</a:t>
            </a:r>
            <a:r>
              <a:rPr lang="en-US" altLang="zh-CN" dirty="0"/>
              <a:t>Path[</a:t>
            </a:r>
            <a:r>
              <a:rPr lang="en-US" altLang="zh-CN" dirty="0" err="1"/>
              <a:t>i</a:t>
            </a:r>
            <a:r>
              <a:rPr lang="en-US" altLang="zh-CN" dirty="0"/>
              <a:t>][j]=k</a:t>
            </a:r>
            <a:r>
              <a:rPr lang="zh-CN" altLang="en-US" dirty="0">
                <a:latin typeface="宋体" charset="-122"/>
              </a:rPr>
              <a:t>。</a:t>
            </a:r>
          </a:p>
          <a:p>
            <a:pPr marL="0" indent="0">
              <a:buFont typeface="Wingdings" panose="05000000000000000000" pitchFamily="2" charset="2"/>
              <a:buNone/>
              <a:defRPr/>
            </a:pPr>
            <a:r>
              <a:rPr lang="en-US" altLang="zh-CN" sz="2400" dirty="0"/>
              <a:t>  </a:t>
            </a:r>
            <a:endParaRPr lang="zh-CN" altLang="en-US" sz="2400" dirty="0">
              <a:latin typeface="宋体" charset="-122"/>
            </a:endParaRPr>
          </a:p>
        </p:txBody>
      </p:sp>
      <p:grpSp>
        <p:nvGrpSpPr>
          <p:cNvPr id="107523" name="组合 2967"/>
          <p:cNvGrpSpPr>
            <a:grpSpLocks/>
          </p:cNvGrpSpPr>
          <p:nvPr/>
        </p:nvGrpSpPr>
        <p:grpSpPr bwMode="auto">
          <a:xfrm>
            <a:off x="1108075" y="3989388"/>
            <a:ext cx="6983413" cy="1951037"/>
            <a:chOff x="1283" y="3024"/>
            <a:chExt cx="4399" cy="1229"/>
          </a:xfrm>
        </p:grpSpPr>
        <p:sp>
          <p:nvSpPr>
            <p:cNvPr id="107530" name="矩形 1053962"/>
            <p:cNvSpPr>
              <a:spLocks noChangeArrowheads="1"/>
            </p:cNvSpPr>
            <p:nvPr/>
          </p:nvSpPr>
          <p:spPr bwMode="auto">
            <a:xfrm>
              <a:off x="1507" y="4049"/>
              <a:ext cx="237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2000" b="1">
                  <a:solidFill>
                    <a:srgbClr val="0070C0"/>
                  </a:solidFill>
                  <a:latin typeface="Arial" panose="020B0604020202020204" pitchFamily="34" charset="0"/>
                </a:rPr>
                <a:t>带权有向图及其</a:t>
              </a:r>
              <a:r>
                <a:rPr lang="zh-CN" altLang="en-US" sz="2000" b="1">
                  <a:solidFill>
                    <a:srgbClr val="0070C0"/>
                  </a:solidFill>
                  <a:latin typeface="宋体" panose="02010600030101010101" pitchFamily="2" charset="-122"/>
                </a:rPr>
                <a:t>邻接</a:t>
              </a:r>
              <a:r>
                <a:rPr lang="zh-CN" altLang="en-US" sz="2000" b="1">
                  <a:solidFill>
                    <a:srgbClr val="0070C0"/>
                  </a:solidFill>
                  <a:latin typeface="Arial" panose="020B0604020202020204" pitchFamily="34" charset="0"/>
                </a:rPr>
                <a:t>矩阵</a:t>
              </a:r>
            </a:p>
          </p:txBody>
        </p:sp>
        <p:grpSp>
          <p:nvGrpSpPr>
            <p:cNvPr id="107531" name="组合 2968"/>
            <p:cNvGrpSpPr>
              <a:grpSpLocks/>
            </p:cNvGrpSpPr>
            <p:nvPr/>
          </p:nvGrpSpPr>
          <p:grpSpPr bwMode="auto">
            <a:xfrm>
              <a:off x="3120" y="3207"/>
              <a:ext cx="989" cy="681"/>
              <a:chOff x="3376" y="2904"/>
              <a:chExt cx="989" cy="681"/>
            </a:xfrm>
          </p:grpSpPr>
          <p:sp>
            <p:nvSpPr>
              <p:cNvPr id="107545" name="矩形 1053963"/>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2000">
                    <a:latin typeface="Arial" panose="020B0604020202020204" pitchFamily="34" charset="0"/>
                  </a:rPr>
                  <a:t> </a:t>
                </a:r>
                <a:r>
                  <a:rPr lang="en-US" altLang="zh-CN" sz="2000">
                    <a:latin typeface="Arial" panose="020B0604020202020204" pitchFamily="34" charset="0"/>
                  </a:rPr>
                  <a:t>0     2     8</a:t>
                </a:r>
              </a:p>
            </p:txBody>
          </p:sp>
          <p:sp>
            <p:nvSpPr>
              <p:cNvPr id="107546" name="矩形 1053964"/>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2000">
                    <a:latin typeface="宋体" panose="02010600030101010101" pitchFamily="2" charset="-122"/>
                  </a:rPr>
                  <a:t>∞  </a:t>
                </a:r>
                <a:r>
                  <a:rPr lang="en-US" altLang="zh-CN" sz="2000">
                    <a:latin typeface="宋体" panose="02010600030101010101" pitchFamily="2" charset="-122"/>
                  </a:rPr>
                  <a:t>0</a:t>
                </a:r>
                <a:r>
                  <a:rPr lang="en-US" altLang="zh-CN" sz="2000">
                    <a:latin typeface="Arial" panose="020B0604020202020204" pitchFamily="34" charset="0"/>
                  </a:rPr>
                  <a:t>    4</a:t>
                </a:r>
              </a:p>
            </p:txBody>
          </p:sp>
          <p:sp>
            <p:nvSpPr>
              <p:cNvPr id="107547" name="矩形 1053965"/>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2000">
                    <a:latin typeface="宋体" panose="02010600030101010101" pitchFamily="2" charset="-122"/>
                  </a:rPr>
                  <a:t> </a:t>
                </a:r>
                <a:r>
                  <a:rPr lang="en-US" altLang="zh-CN" sz="2000">
                    <a:latin typeface="宋体" panose="02010600030101010101" pitchFamily="2" charset="-122"/>
                  </a:rPr>
                  <a:t>5</a:t>
                </a:r>
                <a:r>
                  <a:rPr lang="en-US" altLang="zh-CN" sz="2000">
                    <a:latin typeface="Arial" panose="020B0604020202020204" pitchFamily="34" charset="0"/>
                  </a:rPr>
                  <a:t>   </a:t>
                </a:r>
                <a:r>
                  <a:rPr lang="en-US" altLang="zh-CN" sz="2000">
                    <a:latin typeface="宋体" panose="02010600030101010101" pitchFamily="2" charset="-122"/>
                  </a:rPr>
                  <a:t>∞</a:t>
                </a:r>
                <a:r>
                  <a:rPr lang="en-US" altLang="zh-CN" sz="2000">
                    <a:latin typeface="Arial" panose="020B0604020202020204" pitchFamily="34" charset="0"/>
                  </a:rPr>
                  <a:t>    </a:t>
                </a:r>
                <a:r>
                  <a:rPr lang="en-US" altLang="zh-CN" sz="2000">
                    <a:latin typeface="宋体" panose="02010600030101010101" pitchFamily="2" charset="-122"/>
                  </a:rPr>
                  <a:t>0</a:t>
                </a:r>
              </a:p>
            </p:txBody>
          </p:sp>
          <p:sp>
            <p:nvSpPr>
              <p:cNvPr id="107548" name="左中括号 1053966"/>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2000">
                  <a:latin typeface="Arial" panose="020B0604020202020204" pitchFamily="34" charset="0"/>
                </a:endParaRPr>
              </a:p>
            </p:txBody>
          </p:sp>
          <p:sp>
            <p:nvSpPr>
              <p:cNvPr id="107549" name="右中括号 1053967"/>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2000">
                  <a:latin typeface="Arial" panose="020B0604020202020204" pitchFamily="34" charset="0"/>
                </a:endParaRPr>
              </a:p>
            </p:txBody>
          </p:sp>
        </p:grpSp>
        <p:grpSp>
          <p:nvGrpSpPr>
            <p:cNvPr id="107532" name="组合 2969"/>
            <p:cNvGrpSpPr>
              <a:grpSpLocks/>
            </p:cNvGrpSpPr>
            <p:nvPr/>
          </p:nvGrpSpPr>
          <p:grpSpPr bwMode="auto">
            <a:xfrm>
              <a:off x="1283" y="3024"/>
              <a:ext cx="1261" cy="916"/>
              <a:chOff x="928" y="3037"/>
              <a:chExt cx="1261" cy="916"/>
            </a:xfrm>
          </p:grpSpPr>
          <p:sp>
            <p:nvSpPr>
              <p:cNvPr id="107534" name="椭圆 1053968"/>
              <p:cNvSpPr>
                <a:spLocks noChangeArrowheads="1"/>
              </p:cNvSpPr>
              <p:nvPr/>
            </p:nvSpPr>
            <p:spPr bwMode="auto">
              <a:xfrm>
                <a:off x="1872" y="3135"/>
                <a:ext cx="317" cy="249"/>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V</a:t>
                </a:r>
                <a:r>
                  <a:rPr lang="en-US" altLang="zh-CN" sz="2000" baseline="-18000">
                    <a:latin typeface="Arial" panose="020B0604020202020204" pitchFamily="34" charset="0"/>
                  </a:rPr>
                  <a:t>1</a:t>
                </a:r>
              </a:p>
            </p:txBody>
          </p:sp>
          <p:sp>
            <p:nvSpPr>
              <p:cNvPr id="107535" name="矩形 1053969"/>
              <p:cNvSpPr>
                <a:spLocks noChangeArrowheads="1"/>
              </p:cNvSpPr>
              <p:nvPr/>
            </p:nvSpPr>
            <p:spPr bwMode="auto">
              <a:xfrm>
                <a:off x="1848" y="340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4</a:t>
                </a:r>
              </a:p>
            </p:txBody>
          </p:sp>
          <p:sp>
            <p:nvSpPr>
              <p:cNvPr id="107536" name="直接连接符 1053970"/>
              <p:cNvSpPr>
                <a:spLocks noChangeShapeType="1"/>
              </p:cNvSpPr>
              <p:nvPr/>
            </p:nvSpPr>
            <p:spPr bwMode="auto">
              <a:xfrm flipH="1">
                <a:off x="1728" y="3384"/>
                <a:ext cx="249" cy="317"/>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7" name="矩形 1053971"/>
              <p:cNvSpPr>
                <a:spLocks noChangeArrowheads="1"/>
              </p:cNvSpPr>
              <p:nvPr/>
            </p:nvSpPr>
            <p:spPr bwMode="auto">
              <a:xfrm>
                <a:off x="1296" y="335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8</a:t>
                </a:r>
              </a:p>
            </p:txBody>
          </p:sp>
          <p:sp>
            <p:nvSpPr>
              <p:cNvPr id="107538" name="直接连接符 1053972"/>
              <p:cNvSpPr>
                <a:spLocks noChangeShapeType="1"/>
              </p:cNvSpPr>
              <p:nvPr/>
            </p:nvSpPr>
            <p:spPr bwMode="auto">
              <a:xfrm>
                <a:off x="1152" y="3376"/>
                <a:ext cx="416" cy="36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9" name="矩形 1053973"/>
              <p:cNvSpPr>
                <a:spLocks noChangeArrowheads="1"/>
              </p:cNvSpPr>
              <p:nvPr/>
            </p:nvSpPr>
            <p:spPr bwMode="auto">
              <a:xfrm>
                <a:off x="1416" y="303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2</a:t>
                </a:r>
              </a:p>
            </p:txBody>
          </p:sp>
          <p:sp>
            <p:nvSpPr>
              <p:cNvPr id="107540" name="直接连接符 1053974"/>
              <p:cNvSpPr>
                <a:spLocks noChangeShapeType="1"/>
              </p:cNvSpPr>
              <p:nvPr/>
            </p:nvSpPr>
            <p:spPr bwMode="auto">
              <a:xfrm flipV="1">
                <a:off x="1256" y="3256"/>
                <a:ext cx="612"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41" name="椭圆 1053975"/>
              <p:cNvSpPr>
                <a:spLocks noChangeArrowheads="1"/>
              </p:cNvSpPr>
              <p:nvPr/>
            </p:nvSpPr>
            <p:spPr bwMode="auto">
              <a:xfrm>
                <a:off x="1520" y="3704"/>
                <a:ext cx="317" cy="249"/>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V</a:t>
                </a:r>
                <a:r>
                  <a:rPr lang="en-US" altLang="zh-CN" sz="2000" baseline="-18000">
                    <a:latin typeface="Arial" panose="020B0604020202020204" pitchFamily="34" charset="0"/>
                  </a:rPr>
                  <a:t>2</a:t>
                </a:r>
              </a:p>
            </p:txBody>
          </p:sp>
          <p:sp>
            <p:nvSpPr>
              <p:cNvPr id="107542" name="椭圆 1053976"/>
              <p:cNvSpPr>
                <a:spLocks noChangeArrowheads="1"/>
              </p:cNvSpPr>
              <p:nvPr/>
            </p:nvSpPr>
            <p:spPr bwMode="auto">
              <a:xfrm>
                <a:off x="928" y="3128"/>
                <a:ext cx="317" cy="249"/>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V</a:t>
                </a:r>
                <a:r>
                  <a:rPr lang="en-US" altLang="zh-CN" sz="2000" baseline="-18000">
                    <a:latin typeface="Arial" panose="020B0604020202020204" pitchFamily="34" charset="0"/>
                  </a:rPr>
                  <a:t>0</a:t>
                </a:r>
              </a:p>
            </p:txBody>
          </p:sp>
          <p:sp>
            <p:nvSpPr>
              <p:cNvPr id="107543" name="任意多边形 1053977"/>
              <p:cNvSpPr>
                <a:spLocks noChangeArrowheads="1"/>
              </p:cNvSpPr>
              <p:nvPr/>
            </p:nvSpPr>
            <p:spPr bwMode="auto">
              <a:xfrm>
                <a:off x="1048" y="3360"/>
                <a:ext cx="480" cy="520"/>
              </a:xfrm>
              <a:custGeom>
                <a:avLst/>
                <a:gdLst>
                  <a:gd name="T0" fmla="*/ 480 w 480"/>
                  <a:gd name="T1" fmla="*/ 480 h 520"/>
                  <a:gd name="T2" fmla="*/ 336 w 480"/>
                  <a:gd name="T3" fmla="*/ 480 h 520"/>
                  <a:gd name="T4" fmla="*/ 96 w 480"/>
                  <a:gd name="T5" fmla="*/ 240 h 520"/>
                  <a:gd name="T6" fmla="*/ 0 w 480"/>
                  <a:gd name="T7" fmla="*/ 0 h 520"/>
                  <a:gd name="T8" fmla="*/ 0 60000 65536"/>
                  <a:gd name="T9" fmla="*/ 0 60000 65536"/>
                  <a:gd name="T10" fmla="*/ 0 60000 65536"/>
                  <a:gd name="T11" fmla="*/ 0 60000 65536"/>
                  <a:gd name="T12" fmla="*/ 0 w 480"/>
                  <a:gd name="T13" fmla="*/ 0 h 520"/>
                  <a:gd name="T14" fmla="*/ 480 w 480"/>
                  <a:gd name="T15" fmla="*/ 520 h 520"/>
                </a:gdLst>
                <a:ahLst/>
                <a:cxnLst>
                  <a:cxn ang="T8">
                    <a:pos x="T0" y="T1"/>
                  </a:cxn>
                  <a:cxn ang="T9">
                    <a:pos x="T2" y="T3"/>
                  </a:cxn>
                  <a:cxn ang="T10">
                    <a:pos x="T4" y="T5"/>
                  </a:cxn>
                  <a:cxn ang="T11">
                    <a:pos x="T6" y="T7"/>
                  </a:cxn>
                </a:cxnLst>
                <a:rect l="T12" t="T13" r="T14" b="T15"/>
                <a:pathLst>
                  <a:path w="480" h="520">
                    <a:moveTo>
                      <a:pt x="480" y="480"/>
                    </a:moveTo>
                    <a:cubicBezTo>
                      <a:pt x="440" y="500"/>
                      <a:pt x="400" y="520"/>
                      <a:pt x="336" y="480"/>
                    </a:cubicBezTo>
                    <a:cubicBezTo>
                      <a:pt x="272" y="440"/>
                      <a:pt x="152" y="320"/>
                      <a:pt x="96" y="240"/>
                    </a:cubicBezTo>
                    <a:cubicBezTo>
                      <a:pt x="40" y="160"/>
                      <a:pt x="16" y="40"/>
                      <a:pt x="0" y="0"/>
                    </a:cubicBezTo>
                  </a:path>
                </a:pathLst>
              </a:cu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07544" name="矩形 1053978"/>
              <p:cNvSpPr>
                <a:spLocks noChangeArrowheads="1"/>
              </p:cNvSpPr>
              <p:nvPr/>
            </p:nvSpPr>
            <p:spPr bwMode="auto">
              <a:xfrm>
                <a:off x="1021" y="361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5</a:t>
                </a:r>
              </a:p>
            </p:txBody>
          </p:sp>
        </p:grpSp>
        <p:sp>
          <p:nvSpPr>
            <p:cNvPr id="107533" name="矩形 1053962"/>
            <p:cNvSpPr>
              <a:spLocks noChangeArrowheads="1"/>
            </p:cNvSpPr>
            <p:nvPr/>
          </p:nvSpPr>
          <p:spPr bwMode="auto">
            <a:xfrm>
              <a:off x="4617" y="3990"/>
              <a:ext cx="106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b="1">
                  <a:solidFill>
                    <a:srgbClr val="0070C0"/>
                  </a:solidFill>
                  <a:latin typeface="Arial" panose="020B0604020202020204" pitchFamily="34" charset="0"/>
                </a:rPr>
                <a:t>Path[ ][ ]</a:t>
              </a:r>
              <a:endParaRPr lang="zh-CN" altLang="en-US" sz="2000" b="1">
                <a:solidFill>
                  <a:srgbClr val="0070C0"/>
                </a:solidFill>
                <a:latin typeface="Arial" panose="020B0604020202020204" pitchFamily="34" charset="0"/>
              </a:endParaRPr>
            </a:p>
          </p:txBody>
        </p:sp>
      </p:grpSp>
      <p:sp>
        <p:nvSpPr>
          <p:cNvPr id="9220" name="Rectangle 3"/>
          <p:cNvSpPr>
            <a:spLocks noGrp="1" noChangeArrowheads="1"/>
          </p:cNvSpPr>
          <p:nvPr>
            <p:ph type="title" idx="4294967295"/>
          </p:nvPr>
        </p:nvSpPr>
        <p:spPr>
          <a:xfrm>
            <a:off x="179388" y="115888"/>
            <a:ext cx="8229600" cy="647700"/>
          </a:xfrm>
        </p:spPr>
        <p:txBody>
          <a:bodyPr/>
          <a:lstStyle/>
          <a:p>
            <a:pPr eaLnBrk="1" hangingPunct="1">
              <a:defRPr/>
            </a:pPr>
            <a:r>
              <a:rPr lang="zh-CN" altLang="en-US" sz="3600" dirty="0">
                <a:solidFill>
                  <a:srgbClr val="0070C0"/>
                </a:solidFill>
                <a:effectLst>
                  <a:outerShdw blurRad="38100" dist="38100" dir="2700000" algn="tl">
                    <a:srgbClr val="000000">
                      <a:alpha val="43137"/>
                    </a:srgbClr>
                  </a:outerShdw>
                </a:effectLst>
                <a:latin typeface="宋体" panose="02010600030101010101" pitchFamily="2" charset="-122"/>
              </a:rPr>
              <a:t>弗罗伊德算法实现</a:t>
            </a:r>
            <a:r>
              <a:rPr lang="en-US" altLang="zh-CN" sz="3600" dirty="0">
                <a:solidFill>
                  <a:srgbClr val="0070C0"/>
                </a:solidFill>
                <a:effectLst>
                  <a:outerShdw blurRad="38100" dist="38100" dir="2700000" algn="tl">
                    <a:srgbClr val="000000">
                      <a:alpha val="43137"/>
                    </a:srgbClr>
                  </a:outerShdw>
                </a:effectLst>
                <a:latin typeface="宋体" panose="02010600030101010101" pitchFamily="2" charset="-122"/>
              </a:rPr>
              <a:t>(2)</a:t>
            </a:r>
            <a:endParaRPr lang="zh-CN" altLang="en-US" sz="3600" dirty="0">
              <a:solidFill>
                <a:srgbClr val="0000CC"/>
              </a:solidFill>
            </a:endParaRPr>
          </a:p>
        </p:txBody>
      </p:sp>
      <p:sp>
        <p:nvSpPr>
          <p:cNvPr id="107525" name="矩形 1054002"/>
          <p:cNvSpPr>
            <a:spLocks noChangeArrowheads="1"/>
          </p:cNvSpPr>
          <p:nvPr/>
        </p:nvSpPr>
        <p:spPr bwMode="auto">
          <a:xfrm>
            <a:off x="6388100" y="4292600"/>
            <a:ext cx="1366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7526" name="矩形 1054003"/>
          <p:cNvSpPr>
            <a:spLocks noChangeArrowheads="1"/>
          </p:cNvSpPr>
          <p:nvPr/>
        </p:nvSpPr>
        <p:spPr bwMode="auto">
          <a:xfrm>
            <a:off x="6388100" y="4673600"/>
            <a:ext cx="1366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7527" name="矩形 1054004"/>
          <p:cNvSpPr>
            <a:spLocks noChangeArrowheads="1"/>
          </p:cNvSpPr>
          <p:nvPr/>
        </p:nvSpPr>
        <p:spPr bwMode="auto">
          <a:xfrm>
            <a:off x="6388100" y="5035550"/>
            <a:ext cx="1366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7528" name="左中括号 1054005"/>
          <p:cNvSpPr>
            <a:spLocks/>
          </p:cNvSpPr>
          <p:nvPr/>
        </p:nvSpPr>
        <p:spPr bwMode="auto">
          <a:xfrm>
            <a:off x="6337300" y="4330700"/>
            <a:ext cx="71438" cy="1042988"/>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7529" name="右中括号 1054006"/>
          <p:cNvSpPr>
            <a:spLocks/>
          </p:cNvSpPr>
          <p:nvPr/>
        </p:nvSpPr>
        <p:spPr bwMode="auto">
          <a:xfrm>
            <a:off x="7835900" y="4311650"/>
            <a:ext cx="71438" cy="1042988"/>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89" name="文本占位符 1053979"/>
          <p:cNvSpPr>
            <a:spLocks noGrp="1"/>
          </p:cNvSpPr>
          <p:nvPr>
            <p:ph type="body" idx="1"/>
          </p:nvPr>
        </p:nvSpPr>
        <p:spPr>
          <a:xfrm>
            <a:off x="2763838" y="4749800"/>
            <a:ext cx="6224587" cy="2057400"/>
          </a:xfrm>
        </p:spPr>
        <p:txBody>
          <a:bodyPr/>
          <a:lstStyle/>
          <a:p>
            <a:pPr marL="0" indent="0">
              <a:buFont typeface="Wingdings" panose="05000000000000000000" pitchFamily="2" charset="2"/>
              <a:buNone/>
              <a:defRPr/>
            </a:pPr>
            <a:r>
              <a:rPr lang="zh-CN" altLang="en-US" sz="2000" dirty="0"/>
              <a:t>        根据上述过程中</a:t>
            </a:r>
            <a:r>
              <a:rPr lang="en-US" altLang="zh-CN" sz="2000" dirty="0"/>
              <a:t>Path[</a:t>
            </a:r>
            <a:r>
              <a:rPr lang="en-US" altLang="zh-CN" sz="2000" dirty="0" err="1"/>
              <a:t>i</a:t>
            </a:r>
            <a:r>
              <a:rPr lang="en-US" altLang="zh-CN" sz="2000" dirty="0"/>
              <a:t>][j]</a:t>
            </a:r>
            <a:r>
              <a:rPr lang="zh-CN" altLang="en-US" sz="2000" dirty="0"/>
              <a:t>数组</a:t>
            </a:r>
            <a:r>
              <a:rPr lang="zh-CN" altLang="en-US" sz="2000" dirty="0">
                <a:latin typeface="宋体" charset="-122"/>
              </a:rPr>
              <a:t>，</a:t>
            </a:r>
            <a:r>
              <a:rPr lang="zh-CN" altLang="en-US" sz="2000" dirty="0"/>
              <a:t>得出：</a:t>
            </a:r>
          </a:p>
          <a:p>
            <a:pPr marL="442913" indent="0">
              <a:buFont typeface="Wingdings" panose="05000000000000000000" pitchFamily="2" charset="2"/>
              <a:buNone/>
              <a:defRPr/>
            </a:pPr>
            <a:r>
              <a:rPr lang="en-US" altLang="zh-CN" sz="2000" dirty="0"/>
              <a:t>V</a:t>
            </a:r>
            <a:r>
              <a:rPr lang="zh-CN" altLang="en-US" sz="2000" baseline="-18000" dirty="0"/>
              <a:t>0</a:t>
            </a:r>
            <a:r>
              <a:rPr lang="en-US" altLang="zh-CN" sz="2000" dirty="0" err="1"/>
              <a:t>到V</a:t>
            </a:r>
            <a:r>
              <a:rPr lang="zh-CN" altLang="en-US" sz="2000" baseline="-18000" dirty="0"/>
              <a:t>1 </a:t>
            </a:r>
            <a:r>
              <a:rPr lang="zh-CN" altLang="en-US" sz="2000" dirty="0"/>
              <a:t>：</a:t>
            </a:r>
            <a:r>
              <a:rPr lang="en-US" altLang="zh-CN" sz="2000" dirty="0" err="1">
                <a:latin typeface="宋体" charset="-122"/>
              </a:rPr>
              <a:t>最短路径是</a:t>
            </a:r>
            <a:r>
              <a:rPr lang="zh-CN" altLang="en-US" sz="2000" dirty="0"/>
              <a:t>{ 0, 1 } </a:t>
            </a:r>
            <a:r>
              <a:rPr lang="zh-CN" altLang="en-US" sz="2000" dirty="0">
                <a:latin typeface="宋体" charset="-122"/>
              </a:rPr>
              <a:t>，路径长度是</a:t>
            </a:r>
            <a:r>
              <a:rPr lang="en-US" altLang="zh-CN" sz="2000" dirty="0"/>
              <a:t>2 </a:t>
            </a:r>
            <a:r>
              <a:rPr lang="zh-CN" altLang="en-US" sz="2000" dirty="0">
                <a:latin typeface="宋体" charset="-122"/>
              </a:rPr>
              <a:t>；</a:t>
            </a:r>
          </a:p>
          <a:p>
            <a:pPr marL="442913" indent="0">
              <a:buFont typeface="Wingdings" panose="05000000000000000000" pitchFamily="2" charset="2"/>
              <a:buNone/>
              <a:defRPr/>
            </a:pPr>
            <a:r>
              <a:rPr lang="en-US" altLang="zh-CN" sz="2000" dirty="0"/>
              <a:t>V</a:t>
            </a:r>
            <a:r>
              <a:rPr lang="zh-CN" altLang="en-US" sz="2000" baseline="-18000" dirty="0"/>
              <a:t>0</a:t>
            </a:r>
            <a:r>
              <a:rPr lang="en-US" altLang="zh-CN" sz="2000" dirty="0" err="1"/>
              <a:t>到V</a:t>
            </a:r>
            <a:r>
              <a:rPr lang="zh-CN" altLang="en-US" sz="2000" baseline="-18000" dirty="0"/>
              <a:t>2 </a:t>
            </a:r>
            <a:r>
              <a:rPr lang="zh-CN" altLang="en-US" sz="2000" dirty="0"/>
              <a:t>：</a:t>
            </a:r>
            <a:r>
              <a:rPr lang="en-US" altLang="zh-CN" sz="2000" dirty="0" err="1">
                <a:latin typeface="宋体" charset="-122"/>
              </a:rPr>
              <a:t>最短路径是</a:t>
            </a:r>
            <a:r>
              <a:rPr lang="zh-CN" altLang="en-US" sz="2000" dirty="0"/>
              <a:t>{ 0, 1, 2 } </a:t>
            </a:r>
            <a:r>
              <a:rPr lang="zh-CN" altLang="en-US" sz="2000" dirty="0">
                <a:latin typeface="宋体" charset="-122"/>
              </a:rPr>
              <a:t>，路径长度是</a:t>
            </a:r>
            <a:r>
              <a:rPr lang="en-US" altLang="zh-CN" sz="2000" dirty="0"/>
              <a:t>6 </a:t>
            </a:r>
            <a:r>
              <a:rPr lang="zh-CN" altLang="en-US" sz="2000" dirty="0">
                <a:latin typeface="宋体" charset="-122"/>
              </a:rPr>
              <a:t>；</a:t>
            </a:r>
          </a:p>
          <a:p>
            <a:pPr marL="442913" indent="0">
              <a:buFont typeface="Wingdings" panose="05000000000000000000" pitchFamily="2" charset="2"/>
              <a:buNone/>
              <a:defRPr/>
            </a:pPr>
            <a:r>
              <a:rPr lang="en-US" altLang="zh-CN" sz="2000" dirty="0"/>
              <a:t>V</a:t>
            </a:r>
            <a:r>
              <a:rPr lang="zh-CN" altLang="en-US" sz="2000" baseline="-18000" dirty="0"/>
              <a:t>1</a:t>
            </a:r>
            <a:r>
              <a:rPr lang="en-US" altLang="zh-CN" sz="2000" dirty="0" err="1"/>
              <a:t>到V</a:t>
            </a:r>
            <a:r>
              <a:rPr lang="zh-CN" altLang="en-US" sz="2000" baseline="-18000" dirty="0"/>
              <a:t>0 </a:t>
            </a:r>
            <a:r>
              <a:rPr lang="zh-CN" altLang="en-US" sz="2000" dirty="0"/>
              <a:t>：</a:t>
            </a:r>
            <a:r>
              <a:rPr lang="en-US" altLang="zh-CN" sz="2000" dirty="0" err="1">
                <a:latin typeface="宋体" charset="-122"/>
              </a:rPr>
              <a:t>最短路径是</a:t>
            </a:r>
            <a:r>
              <a:rPr lang="zh-CN" altLang="en-US" sz="2000" dirty="0"/>
              <a:t>{ 1, 2, 0 } </a:t>
            </a:r>
            <a:r>
              <a:rPr lang="zh-CN" altLang="en-US" sz="2000" dirty="0">
                <a:latin typeface="宋体" charset="-122"/>
              </a:rPr>
              <a:t>，路径长度是</a:t>
            </a:r>
            <a:r>
              <a:rPr lang="en-US" altLang="zh-CN" sz="2000" dirty="0"/>
              <a:t>9 </a:t>
            </a:r>
            <a:r>
              <a:rPr lang="zh-CN" altLang="en-US" sz="2000" dirty="0">
                <a:latin typeface="宋体" charset="-122"/>
              </a:rPr>
              <a:t>；</a:t>
            </a:r>
          </a:p>
        </p:txBody>
      </p:sp>
      <p:grpSp>
        <p:nvGrpSpPr>
          <p:cNvPr id="108547" name="组合 2972"/>
          <p:cNvGrpSpPr>
            <a:grpSpLocks/>
          </p:cNvGrpSpPr>
          <p:nvPr/>
        </p:nvGrpSpPr>
        <p:grpSpPr bwMode="auto">
          <a:xfrm>
            <a:off x="285750" y="1022350"/>
            <a:ext cx="8702675" cy="3670300"/>
            <a:chOff x="55" y="1488"/>
            <a:chExt cx="5482" cy="2312"/>
          </a:xfrm>
        </p:grpSpPr>
        <p:grpSp>
          <p:nvGrpSpPr>
            <p:cNvPr id="108561" name="组合 2973"/>
            <p:cNvGrpSpPr>
              <a:grpSpLocks/>
            </p:cNvGrpSpPr>
            <p:nvPr/>
          </p:nvGrpSpPr>
          <p:grpSpPr bwMode="auto">
            <a:xfrm>
              <a:off x="240" y="1863"/>
              <a:ext cx="5213" cy="690"/>
              <a:chOff x="240" y="1863"/>
              <a:chExt cx="5213" cy="690"/>
            </a:xfrm>
          </p:grpSpPr>
          <p:grpSp>
            <p:nvGrpSpPr>
              <p:cNvPr id="108611" name="组合 2974"/>
              <p:cNvGrpSpPr>
                <a:grpSpLocks/>
              </p:cNvGrpSpPr>
              <p:nvPr/>
            </p:nvGrpSpPr>
            <p:grpSpPr bwMode="auto">
              <a:xfrm>
                <a:off x="672" y="1863"/>
                <a:ext cx="4781" cy="690"/>
                <a:chOff x="672" y="1863"/>
                <a:chExt cx="4781" cy="690"/>
              </a:xfrm>
            </p:grpSpPr>
            <p:grpSp>
              <p:nvGrpSpPr>
                <p:cNvPr id="108613" name="组合 2975"/>
                <p:cNvGrpSpPr>
                  <a:grpSpLocks/>
                </p:cNvGrpSpPr>
                <p:nvPr/>
              </p:nvGrpSpPr>
              <p:grpSpPr bwMode="auto">
                <a:xfrm>
                  <a:off x="672" y="1872"/>
                  <a:ext cx="989" cy="681"/>
                  <a:chOff x="3376" y="2904"/>
                  <a:chExt cx="989" cy="681"/>
                </a:xfrm>
              </p:grpSpPr>
              <p:sp>
                <p:nvSpPr>
                  <p:cNvPr id="108632" name="矩形 1053981"/>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0     2     8</a:t>
                    </a:r>
                  </a:p>
                </p:txBody>
              </p:sp>
              <p:sp>
                <p:nvSpPr>
                  <p:cNvPr id="108633" name="矩形 1053982"/>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宋体" panose="02010600030101010101" pitchFamily="2" charset="-122"/>
                      </a:rPr>
                      <a:t>∞  </a:t>
                    </a:r>
                    <a:r>
                      <a:rPr lang="en-US" altLang="zh-CN" sz="1800">
                        <a:latin typeface="宋体" panose="02010600030101010101" pitchFamily="2" charset="-122"/>
                      </a:rPr>
                      <a:t>0</a:t>
                    </a:r>
                    <a:r>
                      <a:rPr lang="en-US" altLang="zh-CN" sz="1800">
                        <a:latin typeface="Arial" panose="020B0604020202020204" pitchFamily="34" charset="0"/>
                      </a:rPr>
                      <a:t>     4</a:t>
                    </a:r>
                  </a:p>
                </p:txBody>
              </p:sp>
              <p:sp>
                <p:nvSpPr>
                  <p:cNvPr id="108634" name="矩形 1053983"/>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a:latin typeface="宋体" panose="02010600030101010101" pitchFamily="2" charset="-122"/>
                      </a:rPr>
                      <a:t>5</a:t>
                    </a:r>
                    <a:r>
                      <a:rPr lang="en-US" altLang="zh-CN" sz="1800">
                        <a:latin typeface="Arial" panose="020B0604020202020204" pitchFamily="34" charset="0"/>
                      </a:rPr>
                      <a:t>    </a:t>
                    </a:r>
                    <a:r>
                      <a:rPr lang="en-US" altLang="zh-CN" sz="1800">
                        <a:latin typeface="宋体" panose="02010600030101010101" pitchFamily="2" charset="-122"/>
                      </a:rPr>
                      <a:t>∞</a:t>
                    </a:r>
                    <a:r>
                      <a:rPr lang="en-US" altLang="zh-CN" sz="1800">
                        <a:latin typeface="Arial" panose="020B0604020202020204" pitchFamily="34" charset="0"/>
                      </a:rPr>
                      <a:t>    </a:t>
                    </a:r>
                    <a:r>
                      <a:rPr lang="en-US" altLang="zh-CN" sz="1800">
                        <a:latin typeface="宋体" panose="02010600030101010101" pitchFamily="2" charset="-122"/>
                      </a:rPr>
                      <a:t>0</a:t>
                    </a:r>
                  </a:p>
                </p:txBody>
              </p:sp>
              <p:sp>
                <p:nvSpPr>
                  <p:cNvPr id="108635" name="左中括号 1053984"/>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636" name="右中括号 1053985"/>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nvGrpSpPr>
                <p:cNvPr id="108614" name="组合 2976"/>
                <p:cNvGrpSpPr>
                  <a:grpSpLocks/>
                </p:cNvGrpSpPr>
                <p:nvPr/>
              </p:nvGrpSpPr>
              <p:grpSpPr bwMode="auto">
                <a:xfrm>
                  <a:off x="1920" y="1863"/>
                  <a:ext cx="989" cy="681"/>
                  <a:chOff x="3376" y="2904"/>
                  <a:chExt cx="989" cy="681"/>
                </a:xfrm>
              </p:grpSpPr>
              <p:sp>
                <p:nvSpPr>
                  <p:cNvPr id="108627" name="矩形 1053986"/>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0     2     8</a:t>
                    </a:r>
                  </a:p>
                </p:txBody>
              </p:sp>
              <p:sp>
                <p:nvSpPr>
                  <p:cNvPr id="108628" name="矩形 1053987"/>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宋体" panose="02010600030101010101" pitchFamily="2" charset="-122"/>
                      </a:rPr>
                      <a:t>∞  </a:t>
                    </a:r>
                    <a:r>
                      <a:rPr lang="en-US" altLang="zh-CN" sz="1800">
                        <a:latin typeface="宋体" panose="02010600030101010101" pitchFamily="2" charset="-122"/>
                      </a:rPr>
                      <a:t>0</a:t>
                    </a:r>
                    <a:r>
                      <a:rPr lang="en-US" altLang="zh-CN" sz="1800">
                        <a:latin typeface="Arial" panose="020B0604020202020204" pitchFamily="34" charset="0"/>
                      </a:rPr>
                      <a:t>     4</a:t>
                    </a:r>
                  </a:p>
                </p:txBody>
              </p:sp>
              <p:sp>
                <p:nvSpPr>
                  <p:cNvPr id="108629" name="矩形 1053988"/>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宋体" panose="02010600030101010101" pitchFamily="2" charset="-122"/>
                      </a:rPr>
                      <a:t> </a:t>
                    </a:r>
                    <a:r>
                      <a:rPr lang="en-US" altLang="zh-CN" sz="1800">
                        <a:latin typeface="宋体" panose="02010600030101010101" pitchFamily="2" charset="-122"/>
                      </a:rPr>
                      <a:t>5</a:t>
                    </a:r>
                    <a:r>
                      <a:rPr lang="en-US" altLang="zh-CN" sz="1800">
                        <a:latin typeface="Arial" panose="020B0604020202020204" pitchFamily="34" charset="0"/>
                      </a:rPr>
                      <a:t>    </a:t>
                    </a:r>
                    <a:r>
                      <a:rPr lang="en-US" altLang="zh-CN" sz="1800" b="1">
                        <a:solidFill>
                          <a:srgbClr val="C00000"/>
                        </a:solidFill>
                        <a:latin typeface="宋体" panose="02010600030101010101" pitchFamily="2" charset="-122"/>
                      </a:rPr>
                      <a:t>7</a:t>
                    </a:r>
                    <a:r>
                      <a:rPr lang="en-US" altLang="zh-CN" sz="1800">
                        <a:latin typeface="Arial" panose="020B0604020202020204" pitchFamily="34" charset="0"/>
                      </a:rPr>
                      <a:t>     </a:t>
                    </a:r>
                    <a:r>
                      <a:rPr lang="en-US" altLang="zh-CN" sz="1800">
                        <a:latin typeface="宋体" panose="02010600030101010101" pitchFamily="2" charset="-122"/>
                      </a:rPr>
                      <a:t>0</a:t>
                    </a:r>
                  </a:p>
                </p:txBody>
              </p:sp>
              <p:sp>
                <p:nvSpPr>
                  <p:cNvPr id="108630" name="左中括号 1053989"/>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631" name="右中括号 1053990"/>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nvGrpSpPr>
                <p:cNvPr id="108615" name="组合 2977"/>
                <p:cNvGrpSpPr>
                  <a:grpSpLocks/>
                </p:cNvGrpSpPr>
                <p:nvPr/>
              </p:nvGrpSpPr>
              <p:grpSpPr bwMode="auto">
                <a:xfrm>
                  <a:off x="3168" y="1863"/>
                  <a:ext cx="989" cy="681"/>
                  <a:chOff x="3376" y="2904"/>
                  <a:chExt cx="989" cy="681"/>
                </a:xfrm>
              </p:grpSpPr>
              <p:sp>
                <p:nvSpPr>
                  <p:cNvPr id="108622" name="矩形 1053991"/>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0     2     </a:t>
                    </a:r>
                    <a:r>
                      <a:rPr lang="en-US" altLang="zh-CN" sz="1800" b="1">
                        <a:solidFill>
                          <a:srgbClr val="C00000"/>
                        </a:solidFill>
                        <a:latin typeface="Arial" panose="020B0604020202020204" pitchFamily="34" charset="0"/>
                      </a:rPr>
                      <a:t>6</a:t>
                    </a:r>
                  </a:p>
                </p:txBody>
              </p:sp>
              <p:sp>
                <p:nvSpPr>
                  <p:cNvPr id="108623" name="矩形 1053992"/>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宋体" panose="02010600030101010101" pitchFamily="2" charset="-122"/>
                      </a:rPr>
                      <a:t>∞  </a:t>
                    </a:r>
                    <a:r>
                      <a:rPr lang="en-US" altLang="zh-CN" sz="1800">
                        <a:latin typeface="宋体" panose="02010600030101010101" pitchFamily="2" charset="-122"/>
                      </a:rPr>
                      <a:t>0</a:t>
                    </a:r>
                    <a:r>
                      <a:rPr lang="en-US" altLang="zh-CN" sz="1800">
                        <a:latin typeface="Arial" panose="020B0604020202020204" pitchFamily="34" charset="0"/>
                      </a:rPr>
                      <a:t>     4</a:t>
                    </a:r>
                  </a:p>
                </p:txBody>
              </p:sp>
              <p:sp>
                <p:nvSpPr>
                  <p:cNvPr id="108624" name="矩形 1053993"/>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宋体" panose="02010600030101010101" pitchFamily="2" charset="-122"/>
                      </a:rPr>
                      <a:t> </a:t>
                    </a:r>
                    <a:r>
                      <a:rPr lang="en-US" altLang="zh-CN" sz="1800">
                        <a:latin typeface="宋体" panose="02010600030101010101" pitchFamily="2" charset="-122"/>
                      </a:rPr>
                      <a:t>5</a:t>
                    </a:r>
                    <a:r>
                      <a:rPr lang="en-US" altLang="zh-CN" sz="1800">
                        <a:latin typeface="Arial" panose="020B0604020202020204" pitchFamily="34" charset="0"/>
                      </a:rPr>
                      <a:t>    </a:t>
                    </a:r>
                    <a:r>
                      <a:rPr lang="en-US" altLang="zh-CN" sz="1800">
                        <a:latin typeface="宋体" panose="02010600030101010101" pitchFamily="2" charset="-122"/>
                      </a:rPr>
                      <a:t>7</a:t>
                    </a:r>
                    <a:r>
                      <a:rPr lang="en-US" altLang="zh-CN" sz="1800">
                        <a:latin typeface="Arial" panose="020B0604020202020204" pitchFamily="34" charset="0"/>
                      </a:rPr>
                      <a:t>     </a:t>
                    </a:r>
                    <a:r>
                      <a:rPr lang="en-US" altLang="zh-CN" sz="1800">
                        <a:latin typeface="宋体" panose="02010600030101010101" pitchFamily="2" charset="-122"/>
                      </a:rPr>
                      <a:t>0</a:t>
                    </a:r>
                  </a:p>
                </p:txBody>
              </p:sp>
              <p:sp>
                <p:nvSpPr>
                  <p:cNvPr id="108625" name="左中括号 1053994"/>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626" name="右中括号 1053995"/>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nvGrpSpPr>
                <p:cNvPr id="108616" name="组合 2978"/>
                <p:cNvGrpSpPr>
                  <a:grpSpLocks/>
                </p:cNvGrpSpPr>
                <p:nvPr/>
              </p:nvGrpSpPr>
              <p:grpSpPr bwMode="auto">
                <a:xfrm>
                  <a:off x="4464" y="1872"/>
                  <a:ext cx="989" cy="681"/>
                  <a:chOff x="3376" y="2904"/>
                  <a:chExt cx="989" cy="681"/>
                </a:xfrm>
              </p:grpSpPr>
              <p:sp>
                <p:nvSpPr>
                  <p:cNvPr id="108617" name="矩形 1053996"/>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0     2     6</a:t>
                    </a:r>
                  </a:p>
                </p:txBody>
              </p:sp>
              <p:sp>
                <p:nvSpPr>
                  <p:cNvPr id="108618" name="矩形 1053997"/>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b="1">
                        <a:solidFill>
                          <a:srgbClr val="C00000"/>
                        </a:solidFill>
                        <a:latin typeface="Arial" panose="020B0604020202020204" pitchFamily="34" charset="0"/>
                      </a:rPr>
                      <a:t>9</a:t>
                    </a:r>
                    <a:r>
                      <a:rPr lang="en-US" altLang="zh-CN" sz="1800">
                        <a:latin typeface="Arial" panose="020B0604020202020204" pitchFamily="34" charset="0"/>
                      </a:rPr>
                      <a:t>     0     4</a:t>
                    </a:r>
                  </a:p>
                </p:txBody>
              </p:sp>
              <p:sp>
                <p:nvSpPr>
                  <p:cNvPr id="108619" name="矩形 1053998"/>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5     7     0</a:t>
                    </a:r>
                  </a:p>
                </p:txBody>
              </p:sp>
              <p:sp>
                <p:nvSpPr>
                  <p:cNvPr id="108620" name="左中括号 1053999"/>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621" name="右中括号 1054000"/>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sp>
            <p:nvSpPr>
              <p:cNvPr id="108612" name="矩形 1054001"/>
              <p:cNvSpPr>
                <a:spLocks noChangeArrowheads="1"/>
              </p:cNvSpPr>
              <p:nvPr/>
            </p:nvSpPr>
            <p:spPr bwMode="auto">
              <a:xfrm>
                <a:off x="240" y="2040"/>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latinLnBrk="1"/>
                <a:r>
                  <a:rPr lang="en-US" altLang="zh-CN" sz="1800" b="1">
                    <a:solidFill>
                      <a:srgbClr val="0070C0"/>
                    </a:solidFill>
                    <a:latin typeface="Arial" panose="020B0604020202020204" pitchFamily="34" charset="0"/>
                  </a:rPr>
                  <a:t>A</a:t>
                </a:r>
              </a:p>
            </p:txBody>
          </p:sp>
        </p:grpSp>
        <p:grpSp>
          <p:nvGrpSpPr>
            <p:cNvPr id="108562" name="组合 2979"/>
            <p:cNvGrpSpPr>
              <a:grpSpLocks/>
            </p:cNvGrpSpPr>
            <p:nvPr/>
          </p:nvGrpSpPr>
          <p:grpSpPr bwMode="auto">
            <a:xfrm>
              <a:off x="55" y="2687"/>
              <a:ext cx="5417" cy="690"/>
              <a:chOff x="55" y="2727"/>
              <a:chExt cx="5417" cy="690"/>
            </a:xfrm>
          </p:grpSpPr>
          <p:grpSp>
            <p:nvGrpSpPr>
              <p:cNvPr id="108585" name="组合 2980"/>
              <p:cNvGrpSpPr>
                <a:grpSpLocks/>
              </p:cNvGrpSpPr>
              <p:nvPr/>
            </p:nvGrpSpPr>
            <p:grpSpPr bwMode="auto">
              <a:xfrm>
                <a:off x="672" y="2727"/>
                <a:ext cx="4800" cy="690"/>
                <a:chOff x="672" y="2727"/>
                <a:chExt cx="4800" cy="690"/>
              </a:xfrm>
            </p:grpSpPr>
            <p:grpSp>
              <p:nvGrpSpPr>
                <p:cNvPr id="108587" name="组合 2981"/>
                <p:cNvGrpSpPr>
                  <a:grpSpLocks/>
                </p:cNvGrpSpPr>
                <p:nvPr/>
              </p:nvGrpSpPr>
              <p:grpSpPr bwMode="auto">
                <a:xfrm>
                  <a:off x="672" y="2727"/>
                  <a:ext cx="989" cy="681"/>
                  <a:chOff x="3376" y="2904"/>
                  <a:chExt cx="989" cy="681"/>
                </a:xfrm>
              </p:grpSpPr>
              <p:sp>
                <p:nvSpPr>
                  <p:cNvPr id="108606" name="矩形 1054002"/>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8607" name="矩形 1054003"/>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8608" name="矩形 1054004"/>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8609" name="左中括号 1054005"/>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610" name="右中括号 1054006"/>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nvGrpSpPr>
                <p:cNvPr id="108588" name="组合 2982"/>
                <p:cNvGrpSpPr>
                  <a:grpSpLocks/>
                </p:cNvGrpSpPr>
                <p:nvPr/>
              </p:nvGrpSpPr>
              <p:grpSpPr bwMode="auto">
                <a:xfrm>
                  <a:off x="1939" y="2736"/>
                  <a:ext cx="989" cy="681"/>
                  <a:chOff x="3376" y="2904"/>
                  <a:chExt cx="989" cy="681"/>
                </a:xfrm>
              </p:grpSpPr>
              <p:sp>
                <p:nvSpPr>
                  <p:cNvPr id="108601" name="矩形 1054007"/>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8602" name="矩形 1054008"/>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8603" name="矩形 1054009"/>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a:t>
                    </a:r>
                    <a:r>
                      <a:rPr lang="en-US" altLang="zh-CN" sz="1800" b="1">
                        <a:solidFill>
                          <a:srgbClr val="C00000"/>
                        </a:solidFill>
                        <a:latin typeface="Arial" panose="020B0604020202020204" pitchFamily="34" charset="0"/>
                      </a:rPr>
                      <a:t>0</a:t>
                    </a:r>
                    <a:r>
                      <a:rPr lang="en-US" altLang="zh-CN" sz="1800">
                        <a:latin typeface="Arial" panose="020B0604020202020204" pitchFamily="34" charset="0"/>
                      </a:rPr>
                      <a:t>   -1</a:t>
                    </a:r>
                  </a:p>
                </p:txBody>
              </p:sp>
              <p:sp>
                <p:nvSpPr>
                  <p:cNvPr id="108604" name="左中括号 1054010"/>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605" name="右中括号 1054011"/>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nvGrpSpPr>
                <p:cNvPr id="108589" name="组合 2983"/>
                <p:cNvGrpSpPr>
                  <a:grpSpLocks/>
                </p:cNvGrpSpPr>
                <p:nvPr/>
              </p:nvGrpSpPr>
              <p:grpSpPr bwMode="auto">
                <a:xfrm>
                  <a:off x="3187" y="2736"/>
                  <a:ext cx="989" cy="681"/>
                  <a:chOff x="3376" y="2904"/>
                  <a:chExt cx="989" cy="681"/>
                </a:xfrm>
              </p:grpSpPr>
              <p:sp>
                <p:nvSpPr>
                  <p:cNvPr id="108596" name="矩形 1054012"/>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a:t>
                    </a:r>
                    <a:r>
                      <a:rPr lang="en-US" altLang="zh-CN" sz="1800" b="1">
                        <a:solidFill>
                          <a:srgbClr val="C00000"/>
                        </a:solidFill>
                        <a:latin typeface="Arial" panose="020B0604020202020204" pitchFamily="34" charset="0"/>
                      </a:rPr>
                      <a:t>1</a:t>
                    </a:r>
                  </a:p>
                </p:txBody>
              </p:sp>
              <p:sp>
                <p:nvSpPr>
                  <p:cNvPr id="108597" name="矩形 1054013"/>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8598" name="矩形 1054014"/>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0   -1</a:t>
                    </a:r>
                  </a:p>
                </p:txBody>
              </p:sp>
              <p:sp>
                <p:nvSpPr>
                  <p:cNvPr id="108599" name="左中括号 1054015"/>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600" name="右中括号 1054016"/>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nvGrpSpPr>
                <p:cNvPr id="108590" name="组合 2984"/>
                <p:cNvGrpSpPr>
                  <a:grpSpLocks/>
                </p:cNvGrpSpPr>
                <p:nvPr/>
              </p:nvGrpSpPr>
              <p:grpSpPr bwMode="auto">
                <a:xfrm>
                  <a:off x="4483" y="2736"/>
                  <a:ext cx="989" cy="681"/>
                  <a:chOff x="3376" y="2904"/>
                  <a:chExt cx="989" cy="681"/>
                </a:xfrm>
              </p:grpSpPr>
              <p:sp>
                <p:nvSpPr>
                  <p:cNvPr id="108591" name="矩形 1054017"/>
                  <p:cNvSpPr>
                    <a:spLocks noChangeArrowheads="1"/>
                  </p:cNvSpPr>
                  <p:nvPr/>
                </p:nvSpPr>
                <p:spPr bwMode="auto">
                  <a:xfrm>
                    <a:off x="3408" y="290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-1    1</a:t>
                    </a:r>
                  </a:p>
                </p:txBody>
              </p:sp>
              <p:sp>
                <p:nvSpPr>
                  <p:cNvPr id="108592" name="矩形 1054018"/>
                  <p:cNvSpPr>
                    <a:spLocks noChangeArrowheads="1"/>
                  </p:cNvSpPr>
                  <p:nvPr/>
                </p:nvSpPr>
                <p:spPr bwMode="auto">
                  <a:xfrm>
                    <a:off x="3408" y="3144"/>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zh-CN" altLang="en-US" sz="1800">
                        <a:solidFill>
                          <a:srgbClr val="C00000"/>
                        </a:solidFill>
                        <a:latin typeface="Arial" panose="020B0604020202020204" pitchFamily="34" charset="0"/>
                      </a:rPr>
                      <a:t> </a:t>
                    </a:r>
                    <a:r>
                      <a:rPr lang="en-US" altLang="zh-CN" sz="1800" b="1">
                        <a:solidFill>
                          <a:srgbClr val="C00000"/>
                        </a:solidFill>
                        <a:latin typeface="Arial" panose="020B0604020202020204" pitchFamily="34" charset="0"/>
                      </a:rPr>
                      <a:t>2</a:t>
                    </a:r>
                    <a:r>
                      <a:rPr lang="en-US" altLang="zh-CN" sz="1800">
                        <a:solidFill>
                          <a:srgbClr val="C00000"/>
                        </a:solidFill>
                        <a:latin typeface="Arial" panose="020B0604020202020204" pitchFamily="34" charset="0"/>
                      </a:rPr>
                      <a:t>   </a:t>
                    </a:r>
                    <a:r>
                      <a:rPr lang="en-US" altLang="zh-CN" sz="1800">
                        <a:latin typeface="Arial" panose="020B0604020202020204" pitchFamily="34" charset="0"/>
                      </a:rPr>
                      <a:t>-1   -1</a:t>
                    </a:r>
                  </a:p>
                </p:txBody>
              </p:sp>
              <p:sp>
                <p:nvSpPr>
                  <p:cNvPr id="108593" name="矩形 1054019"/>
                  <p:cNvSpPr>
                    <a:spLocks noChangeArrowheads="1"/>
                  </p:cNvSpPr>
                  <p:nvPr/>
                </p:nvSpPr>
                <p:spPr bwMode="auto">
                  <a:xfrm>
                    <a:off x="3408" y="3372"/>
                    <a:ext cx="8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a:latin typeface="Arial" panose="020B0604020202020204" pitchFamily="34" charset="0"/>
                      </a:rPr>
                      <a:t> </a:t>
                    </a:r>
                    <a:r>
                      <a:rPr lang="en-US" altLang="zh-CN" sz="1800">
                        <a:latin typeface="Arial" panose="020B0604020202020204" pitchFamily="34" charset="0"/>
                      </a:rPr>
                      <a:t>-1    0   -1</a:t>
                    </a:r>
                  </a:p>
                </p:txBody>
              </p:sp>
              <p:sp>
                <p:nvSpPr>
                  <p:cNvPr id="108594" name="左中括号 1054020"/>
                  <p:cNvSpPr>
                    <a:spLocks/>
                  </p:cNvSpPr>
                  <p:nvPr/>
                </p:nvSpPr>
                <p:spPr bwMode="auto">
                  <a:xfrm>
                    <a:off x="3376" y="2928"/>
                    <a:ext cx="45" cy="657"/>
                  </a:xfrm>
                  <a:prstGeom prst="leftBracket">
                    <a:avLst>
                      <a:gd name="adj" fmla="val 831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sp>
                <p:nvSpPr>
                  <p:cNvPr id="108595" name="右中括号 1054021"/>
                  <p:cNvSpPr>
                    <a:spLocks/>
                  </p:cNvSpPr>
                  <p:nvPr/>
                </p:nvSpPr>
                <p:spPr bwMode="auto">
                  <a:xfrm>
                    <a:off x="4320" y="2916"/>
                    <a:ext cx="45" cy="657"/>
                  </a:xfrm>
                  <a:prstGeom prst="rightBracket">
                    <a:avLst>
                      <a:gd name="adj" fmla="val 831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sz="1800">
                      <a:latin typeface="Arial" panose="020B0604020202020204" pitchFamily="34" charset="0"/>
                    </a:endParaRPr>
                  </a:p>
                </p:txBody>
              </p:sp>
            </p:grpSp>
          </p:grpSp>
          <p:sp>
            <p:nvSpPr>
              <p:cNvPr id="108586" name="矩形 1054022"/>
              <p:cNvSpPr>
                <a:spLocks noChangeArrowheads="1"/>
              </p:cNvSpPr>
              <p:nvPr/>
            </p:nvSpPr>
            <p:spPr bwMode="auto">
              <a:xfrm>
                <a:off x="55" y="2880"/>
                <a:ext cx="52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solidFill>
                      <a:srgbClr val="0070C0"/>
                    </a:solidFill>
                    <a:latin typeface="Arial" panose="020B0604020202020204" pitchFamily="34" charset="0"/>
                  </a:rPr>
                  <a:t>Path</a:t>
                </a:r>
              </a:p>
            </p:txBody>
          </p:sp>
        </p:grpSp>
        <p:grpSp>
          <p:nvGrpSpPr>
            <p:cNvPr id="108563" name="组合 2985"/>
            <p:cNvGrpSpPr>
              <a:grpSpLocks/>
            </p:cNvGrpSpPr>
            <p:nvPr/>
          </p:nvGrpSpPr>
          <p:grpSpPr bwMode="auto">
            <a:xfrm>
              <a:off x="192" y="3456"/>
              <a:ext cx="5280" cy="288"/>
              <a:chOff x="192" y="3552"/>
              <a:chExt cx="5280" cy="288"/>
            </a:xfrm>
          </p:grpSpPr>
          <p:sp>
            <p:nvSpPr>
              <p:cNvPr id="108580" name="矩形 1054023"/>
              <p:cNvSpPr>
                <a:spLocks noChangeArrowheads="1"/>
              </p:cNvSpPr>
              <p:nvPr/>
            </p:nvSpPr>
            <p:spPr bwMode="auto">
              <a:xfrm>
                <a:off x="192" y="3568"/>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latinLnBrk="1"/>
                <a:r>
                  <a:rPr lang="en-US" altLang="zh-CN" sz="1800" b="1">
                    <a:solidFill>
                      <a:srgbClr val="0070C0"/>
                    </a:solidFill>
                    <a:latin typeface="Arial" panose="020B0604020202020204" pitchFamily="34" charset="0"/>
                  </a:rPr>
                  <a:t>S</a:t>
                </a:r>
              </a:p>
            </p:txBody>
          </p:sp>
          <p:sp>
            <p:nvSpPr>
              <p:cNvPr id="108581" name="矩形 1054024"/>
              <p:cNvSpPr>
                <a:spLocks noChangeArrowheads="1"/>
              </p:cNvSpPr>
              <p:nvPr/>
            </p:nvSpPr>
            <p:spPr bwMode="auto">
              <a:xfrm>
                <a:off x="967" y="3568"/>
                <a:ext cx="37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latin typeface="Arial" panose="020B0604020202020204" pitchFamily="34" charset="0"/>
                  </a:rPr>
                  <a:t>{ }</a:t>
                </a:r>
              </a:p>
            </p:txBody>
          </p:sp>
          <p:sp>
            <p:nvSpPr>
              <p:cNvPr id="108582" name="矩形 1054025"/>
              <p:cNvSpPr>
                <a:spLocks noChangeArrowheads="1"/>
              </p:cNvSpPr>
              <p:nvPr/>
            </p:nvSpPr>
            <p:spPr bwMode="auto">
              <a:xfrm>
                <a:off x="2215" y="3568"/>
                <a:ext cx="47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latin typeface="Arial" panose="020B0604020202020204" pitchFamily="34" charset="0"/>
                  </a:rPr>
                  <a:t>{ 0 }</a:t>
                </a:r>
              </a:p>
            </p:txBody>
          </p:sp>
          <p:sp>
            <p:nvSpPr>
              <p:cNvPr id="108583" name="矩形 1054026"/>
              <p:cNvSpPr>
                <a:spLocks noChangeArrowheads="1"/>
              </p:cNvSpPr>
              <p:nvPr/>
            </p:nvSpPr>
            <p:spPr bwMode="auto">
              <a:xfrm>
                <a:off x="3304" y="3552"/>
                <a:ext cx="68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latin typeface="Arial" panose="020B0604020202020204" pitchFamily="34" charset="0"/>
                  </a:rPr>
                  <a:t>{ 0, 1 }</a:t>
                </a:r>
              </a:p>
            </p:txBody>
          </p:sp>
          <p:sp>
            <p:nvSpPr>
              <p:cNvPr id="108584" name="矩形 1054027"/>
              <p:cNvSpPr>
                <a:spLocks noChangeArrowheads="1"/>
              </p:cNvSpPr>
              <p:nvPr/>
            </p:nvSpPr>
            <p:spPr bwMode="auto">
              <a:xfrm>
                <a:off x="4588" y="3552"/>
                <a:ext cx="88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latin typeface="Arial" panose="020B0604020202020204" pitchFamily="34" charset="0"/>
                  </a:rPr>
                  <a:t>{ 0, 1, 2 }</a:t>
                </a:r>
              </a:p>
            </p:txBody>
          </p:sp>
        </p:grpSp>
        <p:grpSp>
          <p:nvGrpSpPr>
            <p:cNvPr id="108564" name="组合 2986"/>
            <p:cNvGrpSpPr>
              <a:grpSpLocks/>
            </p:cNvGrpSpPr>
            <p:nvPr/>
          </p:nvGrpSpPr>
          <p:grpSpPr bwMode="auto">
            <a:xfrm>
              <a:off x="96" y="1488"/>
              <a:ext cx="5088" cy="288"/>
              <a:chOff x="96" y="1488"/>
              <a:chExt cx="5088" cy="288"/>
            </a:xfrm>
          </p:grpSpPr>
          <p:sp>
            <p:nvSpPr>
              <p:cNvPr id="108575" name="矩形 1054028"/>
              <p:cNvSpPr>
                <a:spLocks noChangeArrowheads="1"/>
              </p:cNvSpPr>
              <p:nvPr/>
            </p:nvSpPr>
            <p:spPr bwMode="auto">
              <a:xfrm>
                <a:off x="96" y="1504"/>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latinLnBrk="1"/>
                <a:r>
                  <a:rPr lang="zh-CN" altLang="en-US" sz="1800" b="1">
                    <a:solidFill>
                      <a:srgbClr val="0070C0"/>
                    </a:solidFill>
                    <a:latin typeface="Arial" panose="020B0604020202020204" pitchFamily="34" charset="0"/>
                  </a:rPr>
                  <a:t>步骤</a:t>
                </a:r>
              </a:p>
            </p:txBody>
          </p:sp>
          <p:sp>
            <p:nvSpPr>
              <p:cNvPr id="108576" name="矩形 1054029"/>
              <p:cNvSpPr>
                <a:spLocks noChangeArrowheads="1"/>
              </p:cNvSpPr>
              <p:nvPr/>
            </p:nvSpPr>
            <p:spPr bwMode="auto">
              <a:xfrm>
                <a:off x="967" y="1504"/>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zh-CN" altLang="en-US" sz="1800" b="1">
                    <a:solidFill>
                      <a:srgbClr val="0070C0"/>
                    </a:solidFill>
                    <a:latin typeface="Arial" panose="020B0604020202020204" pitchFamily="34" charset="0"/>
                  </a:rPr>
                  <a:t>初始</a:t>
                </a:r>
              </a:p>
            </p:txBody>
          </p:sp>
          <p:sp>
            <p:nvSpPr>
              <p:cNvPr id="108577" name="矩形 1054030"/>
              <p:cNvSpPr>
                <a:spLocks noChangeArrowheads="1"/>
              </p:cNvSpPr>
              <p:nvPr/>
            </p:nvSpPr>
            <p:spPr bwMode="auto">
              <a:xfrm>
                <a:off x="2215" y="1504"/>
                <a:ext cx="47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solidFill>
                      <a:srgbClr val="0070C0"/>
                    </a:solidFill>
                    <a:latin typeface="Arial" panose="020B0604020202020204" pitchFamily="34" charset="0"/>
                  </a:rPr>
                  <a:t>k=0</a:t>
                </a:r>
              </a:p>
            </p:txBody>
          </p:sp>
          <p:sp>
            <p:nvSpPr>
              <p:cNvPr id="108578" name="矩形 1054031"/>
              <p:cNvSpPr>
                <a:spLocks noChangeArrowheads="1"/>
              </p:cNvSpPr>
              <p:nvPr/>
            </p:nvSpPr>
            <p:spPr bwMode="auto">
              <a:xfrm>
                <a:off x="3415" y="1488"/>
                <a:ext cx="52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solidFill>
                      <a:srgbClr val="0070C0"/>
                    </a:solidFill>
                    <a:latin typeface="Arial" panose="020B0604020202020204" pitchFamily="34" charset="0"/>
                  </a:rPr>
                  <a:t>K=1</a:t>
                </a:r>
              </a:p>
            </p:txBody>
          </p:sp>
          <p:sp>
            <p:nvSpPr>
              <p:cNvPr id="108579" name="矩形 1054032"/>
              <p:cNvSpPr>
                <a:spLocks noChangeArrowheads="1"/>
              </p:cNvSpPr>
              <p:nvPr/>
            </p:nvSpPr>
            <p:spPr bwMode="auto">
              <a:xfrm>
                <a:off x="4685" y="1488"/>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1800" b="1">
                    <a:solidFill>
                      <a:srgbClr val="0070C0"/>
                    </a:solidFill>
                    <a:latin typeface="Arial" panose="020B0604020202020204" pitchFamily="34" charset="0"/>
                  </a:rPr>
                  <a:t>K=2</a:t>
                </a:r>
              </a:p>
            </p:txBody>
          </p:sp>
        </p:grpSp>
        <p:sp>
          <p:nvSpPr>
            <p:cNvPr id="108565" name="直接连接符 1054033"/>
            <p:cNvSpPr>
              <a:spLocks noChangeShapeType="1"/>
            </p:cNvSpPr>
            <p:nvPr/>
          </p:nvSpPr>
          <p:spPr bwMode="auto">
            <a:xfrm>
              <a:off x="96" y="3456"/>
              <a:ext cx="544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6" name="直接连接符 1054034"/>
            <p:cNvSpPr>
              <a:spLocks noChangeShapeType="1"/>
            </p:cNvSpPr>
            <p:nvPr/>
          </p:nvSpPr>
          <p:spPr bwMode="auto">
            <a:xfrm>
              <a:off x="96" y="1808"/>
              <a:ext cx="544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7" name="直接连接符 1054035"/>
            <p:cNvSpPr>
              <a:spLocks noChangeShapeType="1"/>
            </p:cNvSpPr>
            <p:nvPr/>
          </p:nvSpPr>
          <p:spPr bwMode="auto">
            <a:xfrm>
              <a:off x="96" y="2624"/>
              <a:ext cx="544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8" name="直接连接符 1054036"/>
            <p:cNvSpPr>
              <a:spLocks noChangeShapeType="1"/>
            </p:cNvSpPr>
            <p:nvPr/>
          </p:nvSpPr>
          <p:spPr bwMode="auto">
            <a:xfrm>
              <a:off x="96" y="3792"/>
              <a:ext cx="544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9" name="直接连接符 1054037"/>
            <p:cNvSpPr>
              <a:spLocks noChangeShapeType="1"/>
            </p:cNvSpPr>
            <p:nvPr/>
          </p:nvSpPr>
          <p:spPr bwMode="auto">
            <a:xfrm>
              <a:off x="96" y="1488"/>
              <a:ext cx="544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0" name="直接连接符 1054038"/>
            <p:cNvSpPr>
              <a:spLocks noChangeShapeType="1"/>
            </p:cNvSpPr>
            <p:nvPr/>
          </p:nvSpPr>
          <p:spPr bwMode="auto">
            <a:xfrm>
              <a:off x="608" y="1488"/>
              <a:ext cx="0" cy="23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1" name="直接连接符 1054039"/>
            <p:cNvSpPr>
              <a:spLocks noChangeShapeType="1"/>
            </p:cNvSpPr>
            <p:nvPr/>
          </p:nvSpPr>
          <p:spPr bwMode="auto">
            <a:xfrm>
              <a:off x="1776" y="1488"/>
              <a:ext cx="0" cy="23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2" name="直接连接符 1054040"/>
            <p:cNvSpPr>
              <a:spLocks noChangeShapeType="1"/>
            </p:cNvSpPr>
            <p:nvPr/>
          </p:nvSpPr>
          <p:spPr bwMode="auto">
            <a:xfrm>
              <a:off x="3072" y="1488"/>
              <a:ext cx="0" cy="23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3" name="直接连接符 1054041"/>
            <p:cNvSpPr>
              <a:spLocks noChangeShapeType="1"/>
            </p:cNvSpPr>
            <p:nvPr/>
          </p:nvSpPr>
          <p:spPr bwMode="auto">
            <a:xfrm>
              <a:off x="4272" y="1488"/>
              <a:ext cx="0" cy="23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4" name="直接连接符 1054042"/>
            <p:cNvSpPr>
              <a:spLocks noChangeShapeType="1"/>
            </p:cNvSpPr>
            <p:nvPr/>
          </p:nvSpPr>
          <p:spPr bwMode="auto">
            <a:xfrm>
              <a:off x="5528" y="1488"/>
              <a:ext cx="0" cy="23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44" name="Rectangle 3"/>
          <p:cNvSpPr>
            <a:spLocks noGrp="1" noChangeArrowheads="1"/>
          </p:cNvSpPr>
          <p:nvPr>
            <p:ph type="title" idx="4294967295"/>
          </p:nvPr>
        </p:nvSpPr>
        <p:spPr>
          <a:xfrm>
            <a:off x="179388" y="115888"/>
            <a:ext cx="8229600" cy="647700"/>
          </a:xfrm>
        </p:spPr>
        <p:txBody>
          <a:bodyPr/>
          <a:lstStyle/>
          <a:p>
            <a:pPr eaLnBrk="1" hangingPunct="1">
              <a:defRPr/>
            </a:pPr>
            <a:r>
              <a:rPr lang="zh-CN" altLang="en-US" sz="3600" dirty="0">
                <a:solidFill>
                  <a:srgbClr val="0070C0"/>
                </a:solidFill>
                <a:effectLst>
                  <a:outerShdw blurRad="38100" dist="38100" dir="2700000" algn="tl">
                    <a:srgbClr val="000000">
                      <a:alpha val="43137"/>
                    </a:srgbClr>
                  </a:outerShdw>
                </a:effectLst>
                <a:latin typeface="宋体" panose="02010600030101010101" pitchFamily="2" charset="-122"/>
              </a:rPr>
              <a:t>弗罗伊德算法实现举例</a:t>
            </a:r>
            <a:endParaRPr lang="zh-CN" altLang="en-US" sz="3600" dirty="0">
              <a:solidFill>
                <a:srgbClr val="0000CC"/>
              </a:solidFill>
            </a:endParaRPr>
          </a:p>
        </p:txBody>
      </p:sp>
      <p:grpSp>
        <p:nvGrpSpPr>
          <p:cNvPr id="108549" name="组合 2969"/>
          <p:cNvGrpSpPr>
            <a:grpSpLocks/>
          </p:cNvGrpSpPr>
          <p:nvPr/>
        </p:nvGrpSpPr>
        <p:grpSpPr bwMode="auto">
          <a:xfrm>
            <a:off x="547688" y="4729163"/>
            <a:ext cx="2001837" cy="1454150"/>
            <a:chOff x="928" y="3037"/>
            <a:chExt cx="1261" cy="916"/>
          </a:xfrm>
        </p:grpSpPr>
        <p:sp>
          <p:nvSpPr>
            <p:cNvPr id="108550" name="椭圆 1053968"/>
            <p:cNvSpPr>
              <a:spLocks noChangeArrowheads="1"/>
            </p:cNvSpPr>
            <p:nvPr/>
          </p:nvSpPr>
          <p:spPr bwMode="auto">
            <a:xfrm>
              <a:off x="1872" y="3135"/>
              <a:ext cx="317" cy="249"/>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V</a:t>
              </a:r>
              <a:r>
                <a:rPr lang="en-US" altLang="zh-CN" sz="2000" baseline="-18000">
                  <a:latin typeface="Arial" panose="020B0604020202020204" pitchFamily="34" charset="0"/>
                </a:rPr>
                <a:t>1</a:t>
              </a:r>
            </a:p>
          </p:txBody>
        </p:sp>
        <p:sp>
          <p:nvSpPr>
            <p:cNvPr id="108551" name="矩形 1053969"/>
            <p:cNvSpPr>
              <a:spLocks noChangeArrowheads="1"/>
            </p:cNvSpPr>
            <p:nvPr/>
          </p:nvSpPr>
          <p:spPr bwMode="auto">
            <a:xfrm>
              <a:off x="1848" y="340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4</a:t>
              </a:r>
            </a:p>
          </p:txBody>
        </p:sp>
        <p:sp>
          <p:nvSpPr>
            <p:cNvPr id="108552" name="直接连接符 1053970"/>
            <p:cNvSpPr>
              <a:spLocks noChangeShapeType="1"/>
            </p:cNvSpPr>
            <p:nvPr/>
          </p:nvSpPr>
          <p:spPr bwMode="auto">
            <a:xfrm flipH="1">
              <a:off x="1728" y="3384"/>
              <a:ext cx="249" cy="317"/>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53" name="矩形 1053971"/>
            <p:cNvSpPr>
              <a:spLocks noChangeArrowheads="1"/>
            </p:cNvSpPr>
            <p:nvPr/>
          </p:nvSpPr>
          <p:spPr bwMode="auto">
            <a:xfrm>
              <a:off x="1296" y="335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8</a:t>
              </a:r>
            </a:p>
          </p:txBody>
        </p:sp>
        <p:sp>
          <p:nvSpPr>
            <p:cNvPr id="108554" name="直接连接符 1053972"/>
            <p:cNvSpPr>
              <a:spLocks noChangeShapeType="1"/>
            </p:cNvSpPr>
            <p:nvPr/>
          </p:nvSpPr>
          <p:spPr bwMode="auto">
            <a:xfrm>
              <a:off x="1152" y="3376"/>
              <a:ext cx="416" cy="36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55" name="矩形 1053973"/>
            <p:cNvSpPr>
              <a:spLocks noChangeArrowheads="1"/>
            </p:cNvSpPr>
            <p:nvPr/>
          </p:nvSpPr>
          <p:spPr bwMode="auto">
            <a:xfrm>
              <a:off x="1416" y="303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2</a:t>
              </a:r>
            </a:p>
          </p:txBody>
        </p:sp>
        <p:sp>
          <p:nvSpPr>
            <p:cNvPr id="108556" name="直接连接符 1053974"/>
            <p:cNvSpPr>
              <a:spLocks noChangeShapeType="1"/>
            </p:cNvSpPr>
            <p:nvPr/>
          </p:nvSpPr>
          <p:spPr bwMode="auto">
            <a:xfrm flipV="1">
              <a:off x="1256" y="3256"/>
              <a:ext cx="612"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57" name="椭圆 1053975"/>
            <p:cNvSpPr>
              <a:spLocks noChangeArrowheads="1"/>
            </p:cNvSpPr>
            <p:nvPr/>
          </p:nvSpPr>
          <p:spPr bwMode="auto">
            <a:xfrm>
              <a:off x="1520" y="3704"/>
              <a:ext cx="317" cy="249"/>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V</a:t>
              </a:r>
              <a:r>
                <a:rPr lang="en-US" altLang="zh-CN" sz="2000" baseline="-18000">
                  <a:latin typeface="Arial" panose="020B0604020202020204" pitchFamily="34" charset="0"/>
                </a:rPr>
                <a:t>2</a:t>
              </a:r>
            </a:p>
          </p:txBody>
        </p:sp>
        <p:sp>
          <p:nvSpPr>
            <p:cNvPr id="108558" name="椭圆 1053976"/>
            <p:cNvSpPr>
              <a:spLocks noChangeArrowheads="1"/>
            </p:cNvSpPr>
            <p:nvPr/>
          </p:nvSpPr>
          <p:spPr bwMode="auto">
            <a:xfrm>
              <a:off x="928" y="3128"/>
              <a:ext cx="317" cy="249"/>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V</a:t>
              </a:r>
              <a:r>
                <a:rPr lang="en-US" altLang="zh-CN" sz="2000" baseline="-18000">
                  <a:latin typeface="Arial" panose="020B0604020202020204" pitchFamily="34" charset="0"/>
                </a:rPr>
                <a:t>0</a:t>
              </a:r>
            </a:p>
          </p:txBody>
        </p:sp>
        <p:sp>
          <p:nvSpPr>
            <p:cNvPr id="108559" name="任意多边形 1053977"/>
            <p:cNvSpPr>
              <a:spLocks noChangeArrowheads="1"/>
            </p:cNvSpPr>
            <p:nvPr/>
          </p:nvSpPr>
          <p:spPr bwMode="auto">
            <a:xfrm>
              <a:off x="1048" y="3360"/>
              <a:ext cx="480" cy="520"/>
            </a:xfrm>
            <a:custGeom>
              <a:avLst/>
              <a:gdLst>
                <a:gd name="T0" fmla="*/ 480 w 480"/>
                <a:gd name="T1" fmla="*/ 480 h 520"/>
                <a:gd name="T2" fmla="*/ 336 w 480"/>
                <a:gd name="T3" fmla="*/ 480 h 520"/>
                <a:gd name="T4" fmla="*/ 96 w 480"/>
                <a:gd name="T5" fmla="*/ 240 h 520"/>
                <a:gd name="T6" fmla="*/ 0 w 480"/>
                <a:gd name="T7" fmla="*/ 0 h 520"/>
                <a:gd name="T8" fmla="*/ 0 60000 65536"/>
                <a:gd name="T9" fmla="*/ 0 60000 65536"/>
                <a:gd name="T10" fmla="*/ 0 60000 65536"/>
                <a:gd name="T11" fmla="*/ 0 60000 65536"/>
                <a:gd name="T12" fmla="*/ 0 w 480"/>
                <a:gd name="T13" fmla="*/ 0 h 520"/>
                <a:gd name="T14" fmla="*/ 480 w 480"/>
                <a:gd name="T15" fmla="*/ 520 h 520"/>
              </a:gdLst>
              <a:ahLst/>
              <a:cxnLst>
                <a:cxn ang="T8">
                  <a:pos x="T0" y="T1"/>
                </a:cxn>
                <a:cxn ang="T9">
                  <a:pos x="T2" y="T3"/>
                </a:cxn>
                <a:cxn ang="T10">
                  <a:pos x="T4" y="T5"/>
                </a:cxn>
                <a:cxn ang="T11">
                  <a:pos x="T6" y="T7"/>
                </a:cxn>
              </a:cxnLst>
              <a:rect l="T12" t="T13" r="T14" b="T15"/>
              <a:pathLst>
                <a:path w="480" h="520">
                  <a:moveTo>
                    <a:pt x="480" y="480"/>
                  </a:moveTo>
                  <a:cubicBezTo>
                    <a:pt x="440" y="500"/>
                    <a:pt x="400" y="520"/>
                    <a:pt x="336" y="480"/>
                  </a:cubicBezTo>
                  <a:cubicBezTo>
                    <a:pt x="272" y="440"/>
                    <a:pt x="152" y="320"/>
                    <a:pt x="96" y="240"/>
                  </a:cubicBezTo>
                  <a:cubicBezTo>
                    <a:pt x="40" y="160"/>
                    <a:pt x="16" y="40"/>
                    <a:pt x="0" y="0"/>
                  </a:cubicBezTo>
                </a:path>
              </a:pathLst>
            </a:cu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08560" name="矩形 1053978"/>
            <p:cNvSpPr>
              <a:spLocks noChangeArrowheads="1"/>
            </p:cNvSpPr>
            <p:nvPr/>
          </p:nvSpPr>
          <p:spPr bwMode="auto">
            <a:xfrm>
              <a:off x="1021" y="361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atinLnBrk="1"/>
              <a:r>
                <a:rPr lang="en-US" altLang="zh-CN" sz="2000">
                  <a:latin typeface="Arial" panose="020B0604020202020204" pitchFamily="34" charset="0"/>
                </a:rPr>
                <a:t>5</a:t>
              </a:r>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323850" y="1989138"/>
            <a:ext cx="8458200" cy="4724400"/>
          </a:xfrm>
        </p:spPr>
        <p:txBody>
          <a:bodyPr/>
          <a:lstStyle/>
          <a:p>
            <a:pPr eaLnBrk="1" hangingPunct="1"/>
            <a:r>
              <a:rPr lang="zh-CN" altLang="en-US" b="1">
                <a:latin typeface="华文楷体" panose="02010600040101010101" pitchFamily="2" charset="-122"/>
                <a:ea typeface="华文楷体" panose="02010600040101010101" pitchFamily="2" charset="-122"/>
              </a:rPr>
              <a:t>计划、施工过程、生产流程、程序流程等都是“工程”。除了很小的工程外，一般都把工程分为若干个叫做“活动”的子工程。完成了这些活动，这个工程就可以完成了。</a:t>
            </a:r>
          </a:p>
          <a:p>
            <a:pPr eaLnBrk="1" hangingPunct="1"/>
            <a:r>
              <a:rPr lang="zh-CN" altLang="en-US" b="1">
                <a:latin typeface="华文楷体" panose="02010600040101010101" pitchFamily="2" charset="-122"/>
                <a:ea typeface="华文楷体" panose="02010600040101010101" pitchFamily="2" charset="-122"/>
              </a:rPr>
              <a:t>计算机专业学生的学习就是一个工程，每一门课程的学习就是整个工程的一些活动。其中有些课程要求先修课程，有些则不要求。这样在有的课程之间有领先关系，有的课程可以并行地学习。</a:t>
            </a:r>
          </a:p>
        </p:txBody>
      </p:sp>
      <p:sp>
        <p:nvSpPr>
          <p:cNvPr id="109571"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09572" name="Rectangle 4"/>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990600" y="1371600"/>
            <a:ext cx="7280275"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buFont typeface="Arial" panose="020B0604020202020204" pitchFamily="34" charset="0"/>
              <a:buNone/>
            </a:pPr>
            <a:r>
              <a:rPr lang="en-US" altLang="zh-CN" sz="3200" b="1" dirty="0">
                <a:solidFill>
                  <a:srgbClr val="000066"/>
                </a:solidFill>
                <a:latin typeface="Times New Roman" panose="02020603050405020304" pitchFamily="18" charset="0"/>
                <a:ea typeface="楷体_GB2312" pitchFamily="1" charset="-122"/>
              </a:rPr>
              <a:t>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1</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高等数学</a:t>
            </a:r>
          </a:p>
          <a:p>
            <a:pPr eaLnBrk="1" hangingPunct="1">
              <a:lnSpc>
                <a:spcPct val="110000"/>
              </a:lnSpc>
              <a:buFont typeface="Arial" panose="020B0604020202020204" pitchFamily="34" charset="0"/>
              <a:buNone/>
            </a:pPr>
            <a:r>
              <a:rPr lang="zh-CN" altLang="en-US" sz="2800" b="1" dirty="0">
                <a:solidFill>
                  <a:srgbClr val="000066"/>
                </a:solidFill>
                <a:latin typeface="Times New Roman" panose="02020603050405020304" pitchFamily="18" charset="0"/>
                <a:ea typeface="楷体_GB2312" pitchFamily="1" charset="-122"/>
              </a:rPr>
              <a:t>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2</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程序设计基础</a:t>
            </a:r>
          </a:p>
          <a:p>
            <a:pPr eaLnBrk="1" hangingPunct="1">
              <a:lnSpc>
                <a:spcPct val="110000"/>
              </a:lnSpc>
              <a:buFont typeface="Arial" panose="020B0604020202020204" pitchFamily="34" charset="0"/>
              <a:buNone/>
            </a:pPr>
            <a:r>
              <a:rPr lang="zh-CN" altLang="en-US" sz="2800" b="1" dirty="0">
                <a:solidFill>
                  <a:srgbClr val="000066"/>
                </a:solidFill>
                <a:latin typeface="Times New Roman" panose="02020603050405020304" pitchFamily="18" charset="0"/>
                <a:ea typeface="楷体_GB2312" pitchFamily="1" charset="-122"/>
              </a:rPr>
              <a:t>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3</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离散数学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1</a:t>
            </a: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2</a:t>
            </a:r>
            <a:r>
              <a:rPr lang="en-US" altLang="zh-CN" sz="2800" b="1" dirty="0">
                <a:solidFill>
                  <a:srgbClr val="000066"/>
                </a:solidFill>
                <a:latin typeface="Times New Roman" panose="02020603050405020304" pitchFamily="18" charset="0"/>
                <a:ea typeface="楷体_GB2312" pitchFamily="1" charset="-122"/>
              </a:rPr>
              <a:t>  </a:t>
            </a:r>
          </a:p>
          <a:p>
            <a:pPr eaLnBrk="1" hangingPunct="1">
              <a:lnSpc>
                <a:spcPct val="110000"/>
              </a:lnSpc>
              <a:buFont typeface="Arial" panose="020B0604020202020204" pitchFamily="34" charset="0"/>
              <a:buNone/>
            </a:pP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4</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数据结构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3</a:t>
            </a: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2</a:t>
            </a:r>
            <a:endParaRPr lang="en-US" altLang="zh-CN" sz="2800" b="1" dirty="0">
              <a:solidFill>
                <a:srgbClr val="000066"/>
              </a:solidFill>
              <a:latin typeface="Times New Roman" panose="02020603050405020304" pitchFamily="18" charset="0"/>
              <a:ea typeface="楷体_GB2312" pitchFamily="1" charset="-122"/>
            </a:endParaRPr>
          </a:p>
          <a:p>
            <a:pPr eaLnBrk="1" hangingPunct="1">
              <a:lnSpc>
                <a:spcPct val="110000"/>
              </a:lnSpc>
              <a:buFont typeface="Arial" panose="020B0604020202020204" pitchFamily="34" charset="0"/>
              <a:buNone/>
            </a:pP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5</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高级语言程序设计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2</a:t>
            </a:r>
            <a:endParaRPr lang="en-US" altLang="zh-CN" sz="2800" b="1" dirty="0">
              <a:solidFill>
                <a:srgbClr val="000066"/>
              </a:solidFill>
              <a:latin typeface="Times New Roman" panose="02020603050405020304" pitchFamily="18" charset="0"/>
              <a:ea typeface="楷体_GB2312" pitchFamily="1" charset="-122"/>
            </a:endParaRPr>
          </a:p>
          <a:p>
            <a:pPr eaLnBrk="1" hangingPunct="1">
              <a:lnSpc>
                <a:spcPct val="110000"/>
              </a:lnSpc>
              <a:buFont typeface="Arial" panose="020B0604020202020204" pitchFamily="34" charset="0"/>
              <a:buNone/>
            </a:pP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6</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编译方法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5</a:t>
            </a: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4</a:t>
            </a:r>
            <a:endParaRPr lang="en-US" altLang="zh-CN" sz="2800" b="1" dirty="0">
              <a:solidFill>
                <a:srgbClr val="000066"/>
              </a:solidFill>
              <a:latin typeface="Times New Roman" panose="02020603050405020304" pitchFamily="18" charset="0"/>
              <a:ea typeface="楷体_GB2312" pitchFamily="1" charset="-122"/>
            </a:endParaRPr>
          </a:p>
          <a:p>
            <a:pPr eaLnBrk="1" hangingPunct="1">
              <a:lnSpc>
                <a:spcPct val="110000"/>
              </a:lnSpc>
              <a:buFont typeface="Arial" panose="020B0604020202020204" pitchFamily="34" charset="0"/>
              <a:buNone/>
            </a:pP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7</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操作系统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4</a:t>
            </a: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9</a:t>
            </a:r>
            <a:endParaRPr lang="en-US" altLang="zh-CN" sz="2800" b="1" dirty="0">
              <a:solidFill>
                <a:srgbClr val="000066"/>
              </a:solidFill>
              <a:latin typeface="Times New Roman" panose="02020603050405020304" pitchFamily="18" charset="0"/>
              <a:ea typeface="楷体_GB2312" pitchFamily="1" charset="-122"/>
            </a:endParaRPr>
          </a:p>
          <a:p>
            <a:pPr eaLnBrk="1" hangingPunct="1">
              <a:lnSpc>
                <a:spcPct val="110000"/>
              </a:lnSpc>
              <a:buFont typeface="Arial" panose="020B0604020202020204" pitchFamily="34" charset="0"/>
              <a:buNone/>
            </a:pP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8</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普通物理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1</a:t>
            </a:r>
            <a:endParaRPr lang="en-US" altLang="zh-CN" sz="2800" b="1" dirty="0">
              <a:solidFill>
                <a:srgbClr val="000066"/>
              </a:solidFill>
              <a:latin typeface="Times New Roman" panose="02020603050405020304" pitchFamily="18" charset="0"/>
              <a:ea typeface="楷体_GB2312" pitchFamily="1" charset="-122"/>
            </a:endParaRPr>
          </a:p>
          <a:p>
            <a:pPr eaLnBrk="1" hangingPunct="1">
              <a:lnSpc>
                <a:spcPct val="110000"/>
              </a:lnSpc>
              <a:buFont typeface="Arial" panose="020B0604020202020204" pitchFamily="34" charset="0"/>
              <a:buNone/>
            </a:pPr>
            <a:r>
              <a:rPr lang="en-US" altLang="zh-CN" sz="2800" b="1" dirty="0">
                <a:solidFill>
                  <a:srgbClr val="000066"/>
                </a:solidFill>
                <a:latin typeface="Times New Roman" panose="02020603050405020304" pitchFamily="18" charset="0"/>
                <a:ea typeface="楷体_GB2312" pitchFamily="1" charset="-122"/>
              </a:rPr>
              <a:t>    C</a:t>
            </a:r>
            <a:r>
              <a:rPr lang="en-US" altLang="zh-CN" sz="2800" b="1" baseline="-25000" dirty="0">
                <a:solidFill>
                  <a:srgbClr val="000066"/>
                </a:solidFill>
                <a:latin typeface="Times New Roman" panose="02020603050405020304" pitchFamily="18" charset="0"/>
                <a:ea typeface="楷体_GB2312" pitchFamily="1" charset="-122"/>
              </a:rPr>
              <a:t>9</a:t>
            </a:r>
            <a:r>
              <a:rPr lang="en-US" altLang="zh-CN" sz="2800" b="1" dirty="0">
                <a:solidFill>
                  <a:srgbClr val="000066"/>
                </a:solidFill>
                <a:latin typeface="Times New Roman" panose="02020603050405020304" pitchFamily="18" charset="0"/>
                <a:ea typeface="楷体_GB2312" pitchFamily="1" charset="-122"/>
              </a:rPr>
              <a:t>                      </a:t>
            </a:r>
            <a:r>
              <a:rPr lang="zh-CN" altLang="en-US" sz="2800" b="1" dirty="0">
                <a:solidFill>
                  <a:srgbClr val="000066"/>
                </a:solidFill>
                <a:latin typeface="Times New Roman" panose="02020603050405020304" pitchFamily="18" charset="0"/>
                <a:ea typeface="楷体_GB2312" pitchFamily="1" charset="-122"/>
              </a:rPr>
              <a:t>计算机原理                </a:t>
            </a:r>
            <a:r>
              <a:rPr lang="en-US" altLang="zh-CN" sz="2800" b="1" dirty="0">
                <a:solidFill>
                  <a:srgbClr val="000066"/>
                </a:solidFill>
                <a:latin typeface="Times New Roman" panose="02020603050405020304" pitchFamily="18" charset="0"/>
                <a:ea typeface="楷体_GB2312" pitchFamily="1" charset="-122"/>
              </a:rPr>
              <a:t>C</a:t>
            </a:r>
            <a:r>
              <a:rPr lang="en-US" altLang="zh-CN" sz="2800" b="1" baseline="-25000" dirty="0">
                <a:solidFill>
                  <a:srgbClr val="000066"/>
                </a:solidFill>
                <a:latin typeface="Times New Roman" panose="02020603050405020304" pitchFamily="18" charset="0"/>
                <a:ea typeface="楷体_GB2312" pitchFamily="1" charset="-122"/>
              </a:rPr>
              <a:t>8</a:t>
            </a:r>
            <a:r>
              <a:rPr lang="en-US" altLang="zh-CN" sz="3200" b="1" dirty="0">
                <a:solidFill>
                  <a:srgbClr val="000066"/>
                </a:solidFill>
                <a:latin typeface="Times New Roman" panose="02020603050405020304" pitchFamily="18" charset="0"/>
                <a:ea typeface="楷体_GB2312" pitchFamily="1" charset="-122"/>
              </a:rPr>
              <a:t>     </a:t>
            </a:r>
          </a:p>
        </p:txBody>
      </p:sp>
      <p:sp>
        <p:nvSpPr>
          <p:cNvPr id="110595" name="Line 3"/>
          <p:cNvSpPr>
            <a:spLocks noChangeShapeType="1"/>
          </p:cNvSpPr>
          <p:nvPr/>
        </p:nvSpPr>
        <p:spPr bwMode="auto">
          <a:xfrm>
            <a:off x="3733800" y="1143000"/>
            <a:ext cx="1676400" cy="0"/>
          </a:xfrm>
          <a:prstGeom prst="line">
            <a:avLst/>
          </a:prstGeom>
          <a:noFill/>
          <a:ln w="57150" cmpd="thinThick">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596" name="Line 4"/>
          <p:cNvSpPr>
            <a:spLocks noChangeShapeType="1"/>
          </p:cNvSpPr>
          <p:nvPr/>
        </p:nvSpPr>
        <p:spPr bwMode="auto">
          <a:xfrm>
            <a:off x="914400" y="1143000"/>
            <a:ext cx="1676400" cy="0"/>
          </a:xfrm>
          <a:prstGeom prst="line">
            <a:avLst/>
          </a:prstGeom>
          <a:noFill/>
          <a:ln w="57150" cmpd="thinThick">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597" name="Line 5"/>
          <p:cNvSpPr>
            <a:spLocks noChangeShapeType="1"/>
          </p:cNvSpPr>
          <p:nvPr/>
        </p:nvSpPr>
        <p:spPr bwMode="auto">
          <a:xfrm>
            <a:off x="6705600" y="1143000"/>
            <a:ext cx="1676400" cy="0"/>
          </a:xfrm>
          <a:prstGeom prst="line">
            <a:avLst/>
          </a:prstGeom>
          <a:noFill/>
          <a:ln w="57150" cmpd="thinThick">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598" name="Text Box 6"/>
          <p:cNvSpPr txBox="1">
            <a:spLocks noChangeArrowheads="1"/>
          </p:cNvSpPr>
          <p:nvPr/>
        </p:nvSpPr>
        <p:spPr bwMode="auto">
          <a:xfrm>
            <a:off x="685800" y="457200"/>
            <a:ext cx="8032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solidFill>
                  <a:srgbClr val="008000"/>
                </a:solidFill>
                <a:latin typeface="Times New Roman" panose="02020603050405020304" pitchFamily="18" charset="0"/>
                <a:ea typeface="隶书" panose="02010509060101010101" pitchFamily="49" charset="-122"/>
              </a:rPr>
              <a:t>  课程代号           课程名称             先修课程</a:t>
            </a:r>
          </a:p>
        </p:txBody>
      </p:sp>
    </p:spTree>
  </p:cSld>
  <p:clrMapOvr>
    <a:masterClrMapping/>
  </p:clrMapOvr>
  <p:transition>
    <p:cover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Line 2"/>
          <p:cNvSpPr>
            <a:spLocks noChangeShapeType="1"/>
          </p:cNvSpPr>
          <p:nvPr/>
        </p:nvSpPr>
        <p:spPr bwMode="auto">
          <a:xfrm>
            <a:off x="5867400" y="3124200"/>
            <a:ext cx="1371600" cy="762000"/>
          </a:xfrm>
          <a:prstGeom prst="line">
            <a:avLst/>
          </a:prstGeom>
          <a:noFill/>
          <a:ln w="3492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19" name="Line 3"/>
          <p:cNvSpPr>
            <a:spLocks noChangeShapeType="1"/>
          </p:cNvSpPr>
          <p:nvPr/>
        </p:nvSpPr>
        <p:spPr bwMode="auto">
          <a:xfrm>
            <a:off x="1447800" y="3810000"/>
            <a:ext cx="2971800" cy="8382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20" name="Line 4"/>
          <p:cNvSpPr>
            <a:spLocks noChangeShapeType="1"/>
          </p:cNvSpPr>
          <p:nvPr/>
        </p:nvSpPr>
        <p:spPr bwMode="auto">
          <a:xfrm flipV="1">
            <a:off x="1600200" y="2590800"/>
            <a:ext cx="1676400" cy="9906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21" name="Line 5"/>
          <p:cNvSpPr>
            <a:spLocks noChangeShapeType="1"/>
          </p:cNvSpPr>
          <p:nvPr/>
        </p:nvSpPr>
        <p:spPr bwMode="auto">
          <a:xfrm>
            <a:off x="1524000" y="2057400"/>
            <a:ext cx="1752600" cy="3048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22" name="Line 6"/>
          <p:cNvSpPr>
            <a:spLocks noChangeShapeType="1"/>
          </p:cNvSpPr>
          <p:nvPr/>
        </p:nvSpPr>
        <p:spPr bwMode="auto">
          <a:xfrm flipV="1">
            <a:off x="1524000" y="1295400"/>
            <a:ext cx="1600200" cy="685800"/>
          </a:xfrm>
          <a:prstGeom prst="line">
            <a:avLst/>
          </a:prstGeom>
          <a:noFill/>
          <a:ln w="28575">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23" name="Rectangle 7"/>
          <p:cNvSpPr>
            <a:spLocks noChangeArrowheads="1"/>
          </p:cNvSpPr>
          <p:nvPr/>
        </p:nvSpPr>
        <p:spPr bwMode="auto">
          <a:xfrm>
            <a:off x="2514600" y="5181600"/>
            <a:ext cx="4327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b="1">
                <a:solidFill>
                  <a:srgbClr val="008080"/>
                </a:solidFill>
                <a:latin typeface="Times New Roman" panose="02020603050405020304" pitchFamily="18" charset="0"/>
                <a:ea typeface="隶书" panose="02010509060101010101" pitchFamily="49" charset="-122"/>
              </a:rPr>
              <a:t>学生课程学习工程图</a:t>
            </a:r>
            <a:endParaRPr lang="zh-CN" altLang="en-US">
              <a:latin typeface="Times New Roman" panose="02020603050405020304" pitchFamily="18" charset="0"/>
            </a:endParaRPr>
          </a:p>
        </p:txBody>
      </p:sp>
      <p:sp>
        <p:nvSpPr>
          <p:cNvPr id="99336" name="Oval 8"/>
          <p:cNvSpPr>
            <a:spLocks noChangeArrowheads="1"/>
          </p:cNvSpPr>
          <p:nvPr/>
        </p:nvSpPr>
        <p:spPr bwMode="auto">
          <a:xfrm>
            <a:off x="3048000" y="990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8</a:t>
            </a:r>
            <a:endParaRPr lang="en-US" altLang="zh-CN" sz="2400">
              <a:latin typeface="Times New Roman" charset="0"/>
            </a:endParaRPr>
          </a:p>
        </p:txBody>
      </p:sp>
      <p:sp>
        <p:nvSpPr>
          <p:cNvPr id="99337" name="Oval 9"/>
          <p:cNvSpPr>
            <a:spLocks noChangeArrowheads="1"/>
          </p:cNvSpPr>
          <p:nvPr/>
        </p:nvSpPr>
        <p:spPr bwMode="auto">
          <a:xfrm>
            <a:off x="3276600" y="22098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3</a:t>
            </a:r>
            <a:endParaRPr lang="en-US" altLang="zh-CN" sz="2400">
              <a:latin typeface="Times New Roman" charset="0"/>
            </a:endParaRPr>
          </a:p>
        </p:txBody>
      </p:sp>
      <p:sp>
        <p:nvSpPr>
          <p:cNvPr id="99338" name="Oval 10"/>
          <p:cNvSpPr>
            <a:spLocks noChangeArrowheads="1"/>
          </p:cNvSpPr>
          <p:nvPr/>
        </p:nvSpPr>
        <p:spPr bwMode="auto">
          <a:xfrm>
            <a:off x="4419600" y="4419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5</a:t>
            </a:r>
            <a:endParaRPr lang="en-US" altLang="zh-CN" sz="2400">
              <a:latin typeface="Times New Roman" charset="0"/>
            </a:endParaRPr>
          </a:p>
        </p:txBody>
      </p:sp>
      <p:sp>
        <p:nvSpPr>
          <p:cNvPr id="99339" name="Oval 11"/>
          <p:cNvSpPr>
            <a:spLocks noChangeArrowheads="1"/>
          </p:cNvSpPr>
          <p:nvPr/>
        </p:nvSpPr>
        <p:spPr bwMode="auto">
          <a:xfrm>
            <a:off x="5410200" y="27432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4</a:t>
            </a:r>
            <a:endParaRPr lang="en-US" altLang="zh-CN" sz="2400">
              <a:latin typeface="Times New Roman" charset="0"/>
            </a:endParaRPr>
          </a:p>
        </p:txBody>
      </p:sp>
      <p:sp>
        <p:nvSpPr>
          <p:cNvPr id="99340" name="Oval 12"/>
          <p:cNvSpPr>
            <a:spLocks noChangeArrowheads="1"/>
          </p:cNvSpPr>
          <p:nvPr/>
        </p:nvSpPr>
        <p:spPr bwMode="auto">
          <a:xfrm>
            <a:off x="5181600" y="990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9</a:t>
            </a:r>
            <a:endParaRPr lang="en-US" altLang="zh-CN" sz="2400">
              <a:latin typeface="Times New Roman" charset="0"/>
            </a:endParaRPr>
          </a:p>
        </p:txBody>
      </p:sp>
      <p:sp>
        <p:nvSpPr>
          <p:cNvPr id="99341" name="Oval 13"/>
          <p:cNvSpPr>
            <a:spLocks noChangeArrowheads="1"/>
          </p:cNvSpPr>
          <p:nvPr/>
        </p:nvSpPr>
        <p:spPr bwMode="auto">
          <a:xfrm>
            <a:off x="7162800" y="37338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6</a:t>
            </a:r>
            <a:endParaRPr lang="en-US" altLang="zh-CN" sz="2400">
              <a:latin typeface="Times New Roman" charset="0"/>
            </a:endParaRPr>
          </a:p>
        </p:txBody>
      </p:sp>
      <p:sp>
        <p:nvSpPr>
          <p:cNvPr id="99342" name="Oval 14"/>
          <p:cNvSpPr>
            <a:spLocks noChangeArrowheads="1"/>
          </p:cNvSpPr>
          <p:nvPr/>
        </p:nvSpPr>
        <p:spPr bwMode="auto">
          <a:xfrm>
            <a:off x="7315200" y="18288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7</a:t>
            </a:r>
            <a:endParaRPr lang="en-US" altLang="zh-CN" sz="2400">
              <a:latin typeface="Times New Roman" charset="0"/>
            </a:endParaRPr>
          </a:p>
        </p:txBody>
      </p:sp>
      <p:sp>
        <p:nvSpPr>
          <p:cNvPr id="99343" name="Oval 15"/>
          <p:cNvSpPr>
            <a:spLocks noChangeArrowheads="1"/>
          </p:cNvSpPr>
          <p:nvPr/>
        </p:nvSpPr>
        <p:spPr bwMode="auto">
          <a:xfrm>
            <a:off x="1066800" y="1752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1</a:t>
            </a:r>
            <a:endParaRPr lang="en-US" altLang="zh-CN" sz="2400">
              <a:latin typeface="Times New Roman" charset="0"/>
            </a:endParaRPr>
          </a:p>
        </p:txBody>
      </p:sp>
      <p:sp>
        <p:nvSpPr>
          <p:cNvPr id="99344" name="Oval 16"/>
          <p:cNvSpPr>
            <a:spLocks noChangeArrowheads="1"/>
          </p:cNvSpPr>
          <p:nvPr/>
        </p:nvSpPr>
        <p:spPr bwMode="auto">
          <a:xfrm>
            <a:off x="1066800" y="34290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2</a:t>
            </a:r>
            <a:endParaRPr lang="en-US" altLang="zh-CN" sz="2400">
              <a:latin typeface="Times New Roman" charset="0"/>
            </a:endParaRPr>
          </a:p>
        </p:txBody>
      </p:sp>
      <p:sp>
        <p:nvSpPr>
          <p:cNvPr id="111633" name="Line 17"/>
          <p:cNvSpPr>
            <a:spLocks noChangeShapeType="1"/>
          </p:cNvSpPr>
          <p:nvPr/>
        </p:nvSpPr>
        <p:spPr bwMode="auto">
          <a:xfrm>
            <a:off x="3581400" y="1219200"/>
            <a:ext cx="16002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4" name="Line 18"/>
          <p:cNvSpPr>
            <a:spLocks noChangeShapeType="1"/>
          </p:cNvSpPr>
          <p:nvPr/>
        </p:nvSpPr>
        <p:spPr bwMode="auto">
          <a:xfrm>
            <a:off x="3810000" y="2514600"/>
            <a:ext cx="1676400" cy="3810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5" name="Line 19"/>
          <p:cNvSpPr>
            <a:spLocks noChangeShapeType="1"/>
          </p:cNvSpPr>
          <p:nvPr/>
        </p:nvSpPr>
        <p:spPr bwMode="auto">
          <a:xfrm flipV="1">
            <a:off x="1600200" y="3124200"/>
            <a:ext cx="3810000" cy="6096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6" name="Line 20"/>
          <p:cNvSpPr>
            <a:spLocks noChangeShapeType="1"/>
          </p:cNvSpPr>
          <p:nvPr/>
        </p:nvSpPr>
        <p:spPr bwMode="auto">
          <a:xfrm>
            <a:off x="5715000" y="1295400"/>
            <a:ext cx="1676400" cy="6858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7" name="Line 21"/>
          <p:cNvSpPr>
            <a:spLocks noChangeShapeType="1"/>
          </p:cNvSpPr>
          <p:nvPr/>
        </p:nvSpPr>
        <p:spPr bwMode="auto">
          <a:xfrm flipV="1">
            <a:off x="5943600" y="2209800"/>
            <a:ext cx="1447800" cy="7620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8" name="Line 22"/>
          <p:cNvSpPr>
            <a:spLocks noChangeShapeType="1"/>
          </p:cNvSpPr>
          <p:nvPr/>
        </p:nvSpPr>
        <p:spPr bwMode="auto">
          <a:xfrm flipV="1">
            <a:off x="4953000" y="4114800"/>
            <a:ext cx="2286000" cy="60960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cover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07950" y="1773238"/>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一、</a:t>
            </a:r>
            <a:r>
              <a:rPr lang="en-US" altLang="zh-CN" sz="3600">
                <a:latin typeface="黑体" panose="02010609060101010101" pitchFamily="49" charset="-122"/>
                <a:ea typeface="黑体" panose="02010609060101010101" pitchFamily="49" charset="-122"/>
              </a:rPr>
              <a:t>AOV-</a:t>
            </a:r>
            <a:r>
              <a:rPr lang="zh-CN" altLang="en-US" sz="3600">
                <a:latin typeface="黑体" panose="02010609060101010101" pitchFamily="49" charset="-122"/>
                <a:ea typeface="黑体" panose="02010609060101010101" pitchFamily="49" charset="-122"/>
              </a:rPr>
              <a:t>网</a:t>
            </a:r>
            <a:endParaRPr lang="en-US" altLang="zh-CN" sz="3600">
              <a:latin typeface="黑体" panose="02010609060101010101" pitchFamily="49" charset="-122"/>
              <a:ea typeface="黑体" panose="02010609060101010101" pitchFamily="49" charset="-122"/>
            </a:endParaRPr>
          </a:p>
        </p:txBody>
      </p:sp>
      <p:sp>
        <p:nvSpPr>
          <p:cNvPr id="112643"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07524" name="Rectangle 4"/>
          <p:cNvSpPr>
            <a:spLocks noGrp="1" noChangeArrowheads="1"/>
          </p:cNvSpPr>
          <p:nvPr>
            <p:ph type="body" idx="1"/>
          </p:nvPr>
        </p:nvSpPr>
        <p:spPr>
          <a:xfrm>
            <a:off x="179388" y="2636838"/>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如果用有向图的顶点表示活动，用弧表示活动间的优先关系，则称该有向图为顶点表示活动的网</a:t>
            </a:r>
            <a:r>
              <a:rPr lang="en-US" altLang="zh-CN" b="1">
                <a:latin typeface="黑体" panose="02010609060101010101" pitchFamily="49" charset="-122"/>
                <a:ea typeface="黑体" panose="02010609060101010101" pitchFamily="49" charset="-122"/>
                <a:sym typeface="Symbol" panose="05050102010706020507" pitchFamily="18" charset="2"/>
              </a:rPr>
              <a:t>AOV(Activity On Vertex Network)</a:t>
            </a:r>
          </a:p>
          <a:p>
            <a:pPr eaLnBrk="1" hangingPunct="1">
              <a:spcBef>
                <a:spcPct val="50000"/>
              </a:spcBef>
            </a:pPr>
            <a:r>
              <a:rPr lang="en-US" altLang="zh-CN" b="1">
                <a:latin typeface="黑体" panose="02010609060101010101" pitchFamily="49" charset="-122"/>
                <a:ea typeface="黑体" panose="02010609060101010101" pitchFamily="49" charset="-122"/>
                <a:sym typeface="Symbol" panose="05050102010706020507" pitchFamily="18" charset="2"/>
              </a:rPr>
              <a:t>AOV</a:t>
            </a:r>
            <a:r>
              <a:rPr lang="zh-CN" altLang="en-US" b="1">
                <a:latin typeface="黑体" panose="02010609060101010101" pitchFamily="49" charset="-122"/>
                <a:ea typeface="黑体" panose="02010609060101010101" pitchFamily="49" charset="-122"/>
                <a:sym typeface="Symbol" panose="05050102010706020507" pitchFamily="18" charset="2"/>
              </a:rPr>
              <a:t>的应用包括流程图、工程安排等。</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对</a:t>
            </a:r>
            <a:r>
              <a:rPr lang="en-US" altLang="zh-CN" b="1">
                <a:latin typeface="黑体" panose="02010609060101010101" pitchFamily="49" charset="-122"/>
                <a:ea typeface="黑体" panose="02010609060101010101" pitchFamily="49" charset="-122"/>
                <a:sym typeface="Symbol" panose="05050102010706020507" pitchFamily="18" charset="2"/>
              </a:rPr>
              <a:t>AOV</a:t>
            </a:r>
            <a:r>
              <a:rPr lang="zh-CN" altLang="en-US" b="1">
                <a:latin typeface="黑体" panose="02010609060101010101" pitchFamily="49" charset="-122"/>
                <a:ea typeface="黑体" panose="02010609060101010101" pitchFamily="49" charset="-122"/>
                <a:sym typeface="Symbol" panose="05050102010706020507" pitchFamily="18" charset="2"/>
              </a:rPr>
              <a:t>网，应判定图中不存在环，因为存在环意味着某项活动应以自己为先决条件。</a:t>
            </a:r>
          </a:p>
          <a:p>
            <a:pPr eaLnBrk="1" hangingPunct="1">
              <a:spcBef>
                <a:spcPct val="50000"/>
              </a:spcBef>
            </a:pPr>
            <a:endParaRPr lang="zh-CN" altLang="en-US" b="1">
              <a:latin typeface="黑体" panose="02010609060101010101" pitchFamily="49" charset="-122"/>
              <a:ea typeface="黑体" panose="02010609060101010101" pitchFamily="49" charset="-122"/>
              <a:sym typeface="Symbol" panose="05050102010706020507" pitchFamily="18" charset="2"/>
            </a:endParaRPr>
          </a:p>
        </p:txBody>
      </p:sp>
      <p:sp>
        <p:nvSpPr>
          <p:cNvPr id="112645"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12646" name="Text Box 6"/>
          <p:cNvSpPr txBox="1">
            <a:spLocks noChangeArrowheads="1"/>
          </p:cNvSpPr>
          <p:nvPr/>
        </p:nvSpPr>
        <p:spPr bwMode="auto">
          <a:xfrm>
            <a:off x="8534400" y="63928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A168ABBD-D548-4322-BA3A-F4E726FDDEE3}" type="slidenum">
              <a:rPr lang="zh-CN" altLang="en-US"/>
              <a:pPr algn="r" eaLnBrk="1" hangingPunct="1">
                <a:spcBef>
                  <a:spcPct val="50000"/>
                </a:spcBef>
                <a:buFont typeface="Arial" panose="020B0604020202020204" pitchFamily="34" charset="0"/>
                <a:buNone/>
              </a:pPr>
              <a:t>109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5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5"/>
          <p:cNvSpPr txBox="1">
            <a:spLocks noChangeArrowheads="1"/>
          </p:cNvSpPr>
          <p:nvPr/>
        </p:nvSpPr>
        <p:spPr bwMode="auto">
          <a:xfrm>
            <a:off x="381000" y="2822575"/>
            <a:ext cx="8763000" cy="4038600"/>
          </a:xfrm>
          <a:prstGeom prst="rect">
            <a:avLst/>
          </a:prstGeom>
          <a:noFill/>
          <a:ln>
            <a:noFill/>
          </a:ln>
          <a:effectLst/>
          <a:extLst>
            <a:ext uri="{FAA26D3D-D897-4be2-8F04-BA451C77F1D7}"/>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a:lstStyle>
          <a:p>
            <a:pPr eaLnBrk="1" hangingPunct="1">
              <a:spcBef>
                <a:spcPct val="30000"/>
              </a:spcBef>
              <a:defRPr/>
            </a:pPr>
            <a:r>
              <a:rPr lang="zh-CN" altLang="en-US" b="1" kern="0" dirty="0">
                <a:latin typeface="黑体" pitchFamily="49" charset="-122"/>
                <a:ea typeface="黑体" pitchFamily="49" charset="-122"/>
                <a:sym typeface="Symbol" pitchFamily="18" charset="2"/>
              </a:rPr>
              <a:t>回路或环：</a:t>
            </a:r>
            <a:r>
              <a:rPr lang="zh-CN" altLang="en-US" b="1" kern="0" dirty="0">
                <a:solidFill>
                  <a:schemeClr val="bg1"/>
                </a:solidFill>
                <a:latin typeface="黑体" pitchFamily="49" charset="-122"/>
                <a:ea typeface="黑体" pitchFamily="49" charset="-122"/>
                <a:sym typeface="Symbol" pitchFamily="18" charset="2"/>
              </a:rPr>
              <a:t>路径的开始顶点与最后一个顶点相同，即路径中(</a:t>
            </a:r>
            <a:r>
              <a:rPr lang="en-US" altLang="zh-CN" b="1" kern="0" dirty="0">
                <a:solidFill>
                  <a:schemeClr val="bg1"/>
                </a:solidFill>
                <a:latin typeface="黑体" pitchFamily="49" charset="-122"/>
                <a:ea typeface="黑体" pitchFamily="49" charset="-122"/>
                <a:sym typeface="Symbol" pitchFamily="18" charset="2"/>
              </a:rPr>
              <a:t>x, v</a:t>
            </a:r>
            <a:r>
              <a:rPr lang="en-US" altLang="zh-CN" b="1" kern="0" baseline="-25000" dirty="0">
                <a:solidFill>
                  <a:schemeClr val="bg1"/>
                </a:solidFill>
                <a:latin typeface="黑体" pitchFamily="49" charset="-122"/>
                <a:ea typeface="黑体" pitchFamily="49" charset="-122"/>
                <a:sym typeface="Symbol" pitchFamily="18" charset="2"/>
              </a:rPr>
              <a:t>i1</a:t>
            </a:r>
            <a:r>
              <a:rPr lang="en-US" altLang="zh-CN" b="1" kern="0" dirty="0">
                <a:solidFill>
                  <a:schemeClr val="bg1"/>
                </a:solidFill>
                <a:latin typeface="黑体" pitchFamily="49" charset="-122"/>
                <a:ea typeface="黑体" pitchFamily="49" charset="-122"/>
                <a:sym typeface="Symbol" pitchFamily="18" charset="2"/>
              </a:rPr>
              <a:t>, v</a:t>
            </a:r>
            <a:r>
              <a:rPr lang="en-US" altLang="zh-CN" b="1" kern="0" baseline="-25000" dirty="0">
                <a:solidFill>
                  <a:schemeClr val="bg1"/>
                </a:solidFill>
                <a:latin typeface="黑体" pitchFamily="49" charset="-122"/>
                <a:ea typeface="黑体" pitchFamily="49" charset="-122"/>
                <a:sym typeface="Symbol" pitchFamily="18" charset="2"/>
              </a:rPr>
              <a:t>i2</a:t>
            </a:r>
            <a:r>
              <a:rPr lang="en-US" altLang="zh-CN" b="1" kern="0" dirty="0">
                <a:solidFill>
                  <a:schemeClr val="bg1"/>
                </a:solidFill>
                <a:latin typeface="黑体" pitchFamily="49" charset="-122"/>
                <a:ea typeface="黑体" pitchFamily="49" charset="-122"/>
                <a:sym typeface="Symbol" pitchFamily="18" charset="2"/>
              </a:rPr>
              <a:t>,</a:t>
            </a:r>
            <a:r>
              <a:rPr lang="en-US" altLang="zh-CN" b="1" kern="0" dirty="0">
                <a:solidFill>
                  <a:schemeClr val="bg1"/>
                </a:solidFill>
                <a:latin typeface="Times New Roman" pitchFamily="18" charset="0"/>
                <a:ea typeface="黑体" pitchFamily="49" charset="-122"/>
                <a:sym typeface="Symbol" pitchFamily="18" charset="2"/>
              </a:rPr>
              <a:t>…</a:t>
            </a:r>
            <a:r>
              <a:rPr lang="en-US" altLang="zh-CN" b="1" kern="0" dirty="0">
                <a:solidFill>
                  <a:schemeClr val="bg1"/>
                </a:solidFill>
                <a:latin typeface="黑体" pitchFamily="49" charset="-122"/>
                <a:ea typeface="黑体" pitchFamily="49" charset="-122"/>
                <a:sym typeface="Symbol" pitchFamily="18" charset="2"/>
              </a:rPr>
              <a:t>, v</a:t>
            </a:r>
            <a:r>
              <a:rPr lang="en-US" altLang="zh-CN" b="1" kern="0" baseline="-25000" dirty="0">
                <a:solidFill>
                  <a:schemeClr val="bg1"/>
                </a:solidFill>
                <a:latin typeface="黑体" pitchFamily="49" charset="-122"/>
                <a:ea typeface="黑体" pitchFamily="49" charset="-122"/>
                <a:sym typeface="Symbol" pitchFamily="18" charset="2"/>
              </a:rPr>
              <a:t>in</a:t>
            </a:r>
            <a:r>
              <a:rPr lang="en-US" altLang="zh-CN" b="1" kern="0" dirty="0">
                <a:solidFill>
                  <a:schemeClr val="bg1"/>
                </a:solidFill>
                <a:latin typeface="黑体" pitchFamily="49" charset="-122"/>
                <a:ea typeface="黑体" pitchFamily="49" charset="-122"/>
                <a:sym typeface="Symbol" pitchFamily="18" charset="2"/>
              </a:rPr>
              <a:t>, y)，x=y</a:t>
            </a:r>
          </a:p>
          <a:p>
            <a:pPr eaLnBrk="1" hangingPunct="1">
              <a:spcBef>
                <a:spcPct val="30000"/>
              </a:spcBef>
              <a:defRPr/>
            </a:pPr>
            <a:r>
              <a:rPr lang="zh-CN" altLang="en-US" b="1" kern="0" dirty="0">
                <a:latin typeface="黑体" pitchFamily="49" charset="-122"/>
                <a:ea typeface="黑体" pitchFamily="49" charset="-122"/>
                <a:sym typeface="Symbol" pitchFamily="18" charset="2"/>
              </a:rPr>
              <a:t>简单路径：</a:t>
            </a:r>
            <a:r>
              <a:rPr lang="zh-CN" altLang="en-US" b="1" kern="0" dirty="0">
                <a:solidFill>
                  <a:schemeClr val="bg1"/>
                </a:solidFill>
                <a:latin typeface="黑体" pitchFamily="49" charset="-122"/>
                <a:ea typeface="黑体" pitchFamily="49" charset="-122"/>
                <a:sym typeface="Symbol" pitchFamily="18" charset="2"/>
              </a:rPr>
              <a:t>路径的顶点序列中，顶点不重复出现</a:t>
            </a:r>
          </a:p>
        </p:txBody>
      </p:sp>
      <p:sp>
        <p:nvSpPr>
          <p:cNvPr id="24579" name="Rectangle 2"/>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五、回路</a:t>
            </a:r>
            <a:endParaRPr lang="en-US" altLang="zh-CN" sz="3200">
              <a:latin typeface="黑体" panose="02010609060101010101" pitchFamily="49" charset="-122"/>
              <a:ea typeface="黑体" panose="02010609060101010101" pitchFamily="49" charset="-122"/>
            </a:endParaRPr>
          </a:p>
        </p:txBody>
      </p:sp>
      <p:sp>
        <p:nvSpPr>
          <p:cNvPr id="24580"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6BB2721E-4917-4A89-8C79-F304F951E882}" type="slidenum">
              <a:rPr lang="zh-CN" altLang="en-US"/>
              <a:pPr algn="r" eaLnBrk="1" hangingPunct="1">
                <a:spcBef>
                  <a:spcPct val="50000"/>
                </a:spcBef>
                <a:buFont typeface="Arial" panose="020B0604020202020204" pitchFamily="34" charset="0"/>
                <a:buNone/>
              </a:pPr>
              <a:t>11</a:t>
            </a:fld>
            <a:endParaRPr lang="en-US" altLang="zh-CN"/>
          </a:p>
        </p:txBody>
      </p:sp>
      <p:sp>
        <p:nvSpPr>
          <p:cNvPr id="24581"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13317"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solidFill>
                  <a:srgbClr val="C00000"/>
                </a:solidFill>
                <a:latin typeface="黑体" panose="02010609060101010101" pitchFamily="49" charset="-122"/>
                <a:ea typeface="黑体" panose="02010609060101010101" pitchFamily="49" charset="-122"/>
                <a:sym typeface="Symbol" panose="05050102010706020507" pitchFamily="18" charset="2"/>
              </a:rPr>
              <a:t>回路或环</a:t>
            </a:r>
            <a:r>
              <a:rPr lang="zh-CN" altLang="en-US" b="1">
                <a:latin typeface="黑体" panose="02010609060101010101" pitchFamily="49" charset="-122"/>
                <a:ea typeface="黑体" panose="02010609060101010101" pitchFamily="49" charset="-122"/>
                <a:sym typeface="Symbol" panose="05050102010706020507" pitchFamily="18" charset="2"/>
              </a:rPr>
              <a:t>：路径的开始顶点与最后一个顶点相同，即路径中(</a:t>
            </a:r>
            <a:r>
              <a:rPr lang="en-US" altLang="zh-CN" b="1">
                <a:solidFill>
                  <a:srgbClr val="C00000"/>
                </a:solidFill>
                <a:latin typeface="黑体" panose="02010609060101010101" pitchFamily="49" charset="-122"/>
                <a:ea typeface="黑体" panose="02010609060101010101" pitchFamily="49" charset="-122"/>
                <a:sym typeface="Symbol" panose="05050102010706020507" pitchFamily="18" charset="2"/>
              </a:rPr>
              <a:t>x</a:t>
            </a:r>
            <a:r>
              <a:rPr lang="en-US" altLang="zh-CN" b="1">
                <a:latin typeface="黑体" panose="02010609060101010101" pitchFamily="49" charset="-122"/>
                <a:ea typeface="黑体" panose="02010609060101010101" pitchFamily="49" charset="-122"/>
                <a:sym typeface="Symbol" panose="05050102010706020507" pitchFamily="18" charset="2"/>
              </a:rPr>
              <a:t>, v</a:t>
            </a:r>
            <a:r>
              <a:rPr lang="en-US" altLang="zh-CN" b="1" baseline="-25000">
                <a:latin typeface="黑体" panose="02010609060101010101" pitchFamily="49" charset="-122"/>
                <a:ea typeface="黑体" panose="02010609060101010101" pitchFamily="49" charset="-122"/>
                <a:sym typeface="Symbol" panose="05050102010706020507" pitchFamily="18" charset="2"/>
              </a:rPr>
              <a:t>i1</a:t>
            </a:r>
            <a:r>
              <a:rPr lang="en-US" altLang="zh-CN" b="1">
                <a:latin typeface="黑体" panose="02010609060101010101" pitchFamily="49" charset="-122"/>
                <a:ea typeface="黑体" panose="02010609060101010101" pitchFamily="49" charset="-122"/>
                <a:sym typeface="Symbol" panose="05050102010706020507" pitchFamily="18" charset="2"/>
              </a:rPr>
              <a:t>, v</a:t>
            </a:r>
            <a:r>
              <a:rPr lang="en-US" altLang="zh-CN" b="1" baseline="-25000">
                <a:latin typeface="黑体" panose="02010609060101010101" pitchFamily="49" charset="-122"/>
                <a:ea typeface="黑体" panose="02010609060101010101" pitchFamily="49" charset="-122"/>
                <a:sym typeface="Symbol" panose="05050102010706020507" pitchFamily="18" charset="2"/>
              </a:rPr>
              <a:t>i2</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latin typeface="Times New Roman" panose="02020603050405020304" pitchFamily="18" charset="0"/>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sym typeface="Symbol" panose="05050102010706020507" pitchFamily="18" charset="2"/>
              </a:rPr>
              <a:t>, v</a:t>
            </a:r>
            <a:r>
              <a:rPr lang="en-US" altLang="zh-CN" b="1" baseline="-25000">
                <a:latin typeface="黑体" panose="02010609060101010101" pitchFamily="49" charset="-122"/>
                <a:ea typeface="黑体" panose="02010609060101010101" pitchFamily="49" charset="-122"/>
                <a:sym typeface="Symbol" panose="05050102010706020507" pitchFamily="18" charset="2"/>
              </a:rPr>
              <a:t>in</a:t>
            </a:r>
            <a:r>
              <a:rPr lang="en-US" altLang="zh-CN" b="1">
                <a:latin typeface="黑体" panose="02010609060101010101" pitchFamily="49" charset="-122"/>
                <a:ea typeface="黑体" panose="02010609060101010101" pitchFamily="49" charset="-122"/>
                <a:sym typeface="Symbol" panose="05050102010706020507" pitchFamily="18" charset="2"/>
              </a:rPr>
              <a:t>, </a:t>
            </a:r>
            <a:r>
              <a:rPr lang="en-US" altLang="zh-CN" b="1">
                <a:solidFill>
                  <a:srgbClr val="C00000"/>
                </a:solidFill>
                <a:latin typeface="黑体" panose="02010609060101010101" pitchFamily="49" charset="-122"/>
                <a:ea typeface="黑体" panose="02010609060101010101" pitchFamily="49" charset="-122"/>
                <a:sym typeface="Symbol" panose="05050102010706020507" pitchFamily="18" charset="2"/>
              </a:rPr>
              <a:t>y</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solidFill>
                  <a:srgbClr val="C00000"/>
                </a:solidFill>
                <a:latin typeface="黑体" panose="02010609060101010101" pitchFamily="49" charset="-122"/>
                <a:ea typeface="黑体" panose="02010609060101010101" pitchFamily="49" charset="-122"/>
                <a:sym typeface="Symbol" panose="05050102010706020507" pitchFamily="18" charset="2"/>
              </a:rPr>
              <a:t>x=y</a:t>
            </a:r>
          </a:p>
          <a:p>
            <a:pPr eaLnBrk="1" hangingPunct="1">
              <a:spcBef>
                <a:spcPct val="30000"/>
              </a:spcBef>
            </a:pPr>
            <a:r>
              <a:rPr lang="zh-CN" altLang="en-US" b="1">
                <a:solidFill>
                  <a:srgbClr val="3333FF"/>
                </a:solidFill>
                <a:latin typeface="黑体" panose="02010609060101010101" pitchFamily="49" charset="-122"/>
                <a:ea typeface="黑体" panose="02010609060101010101" pitchFamily="49" charset="-122"/>
                <a:sym typeface="Symbol" panose="05050102010706020507" pitchFamily="18" charset="2"/>
              </a:rPr>
              <a:t>简单路径</a:t>
            </a:r>
            <a:r>
              <a:rPr lang="zh-CN" altLang="en-US" b="1">
                <a:latin typeface="黑体" panose="02010609060101010101" pitchFamily="49" charset="-122"/>
                <a:ea typeface="黑体" panose="02010609060101010101" pitchFamily="49" charset="-122"/>
                <a:sym typeface="Symbol" panose="05050102010706020507" pitchFamily="18" charset="2"/>
              </a:rPr>
              <a:t>：路径的顶点序列中，顶点不重复出现</a:t>
            </a:r>
          </a:p>
        </p:txBody>
      </p:sp>
      <p:sp>
        <p:nvSpPr>
          <p:cNvPr id="24583"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 name="Group 7"/>
          <p:cNvGrpSpPr>
            <a:grpSpLocks/>
          </p:cNvGrpSpPr>
          <p:nvPr/>
        </p:nvGrpSpPr>
        <p:grpSpPr bwMode="auto">
          <a:xfrm>
            <a:off x="2916238" y="4503738"/>
            <a:ext cx="2895600" cy="2286000"/>
            <a:chOff x="0" y="0"/>
            <a:chExt cx="1824" cy="1440"/>
          </a:xfrm>
        </p:grpSpPr>
        <p:sp>
          <p:nvSpPr>
            <p:cNvPr id="24592" name="Line 8"/>
            <p:cNvSpPr>
              <a:spLocks noChangeShapeType="1"/>
            </p:cNvSpPr>
            <p:nvPr/>
          </p:nvSpPr>
          <p:spPr bwMode="auto">
            <a:xfrm flipH="1">
              <a:off x="624" y="149"/>
              <a:ext cx="57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593" name="Line 9"/>
            <p:cNvSpPr>
              <a:spLocks noChangeShapeType="1"/>
            </p:cNvSpPr>
            <p:nvPr/>
          </p:nvSpPr>
          <p:spPr bwMode="auto">
            <a:xfrm>
              <a:off x="1296" y="245"/>
              <a:ext cx="0" cy="9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594"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595" name="Line 11"/>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596" name="Line 12"/>
            <p:cNvSpPr>
              <a:spLocks noChangeShapeType="1"/>
            </p:cNvSpPr>
            <p:nvPr/>
          </p:nvSpPr>
          <p:spPr bwMode="auto">
            <a:xfrm flipH="1" flipV="1">
              <a:off x="480" y="245"/>
              <a:ext cx="0" cy="100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597" name="Line 13"/>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598" name="Line 14"/>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599" name="Line 15"/>
            <p:cNvSpPr>
              <a:spLocks noChangeShapeType="1"/>
            </p:cNvSpPr>
            <p:nvPr/>
          </p:nvSpPr>
          <p:spPr bwMode="auto">
            <a:xfrm flipH="1">
              <a:off x="528" y="1301"/>
              <a:ext cx="72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600" name="Line 16"/>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4601" name="Line 17"/>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4602" name="Group 18"/>
            <p:cNvGrpSpPr>
              <a:grpSpLocks/>
            </p:cNvGrpSpPr>
            <p:nvPr/>
          </p:nvGrpSpPr>
          <p:grpSpPr bwMode="auto">
            <a:xfrm>
              <a:off x="0" y="0"/>
              <a:ext cx="1824" cy="1440"/>
              <a:chOff x="0" y="0"/>
              <a:chExt cx="1824" cy="1440"/>
            </a:xfrm>
          </p:grpSpPr>
          <p:sp>
            <p:nvSpPr>
              <p:cNvPr id="24603"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4604"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4605"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4606"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24607"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4608"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sp>
        <p:nvSpPr>
          <p:cNvPr id="13320" name="Text Box 25"/>
          <p:cNvSpPr txBox="1">
            <a:spLocks noChangeArrowheads="1"/>
          </p:cNvSpPr>
          <p:nvPr/>
        </p:nvSpPr>
        <p:spPr bwMode="auto">
          <a:xfrm>
            <a:off x="869950" y="5646738"/>
            <a:ext cx="1828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a:t>1到1构成</a:t>
            </a:r>
            <a:r>
              <a:rPr lang="zh-CN" altLang="en-US" b="1">
                <a:solidFill>
                  <a:srgbClr val="C00000"/>
                </a:solidFill>
              </a:rPr>
              <a:t>环</a:t>
            </a:r>
            <a:r>
              <a:rPr lang="en-US" altLang="zh-CN"/>
              <a:t>(</a:t>
            </a:r>
            <a:r>
              <a:rPr lang="en-US" altLang="zh-CN">
                <a:solidFill>
                  <a:srgbClr val="C00000"/>
                </a:solidFill>
              </a:rPr>
              <a:t>1</a:t>
            </a:r>
            <a:r>
              <a:rPr lang="en-US" altLang="zh-CN"/>
              <a:t>,0,4,3,</a:t>
            </a:r>
            <a:r>
              <a:rPr lang="en-US" altLang="zh-CN">
                <a:solidFill>
                  <a:srgbClr val="C00000"/>
                </a:solidFill>
              </a:rPr>
              <a:t>1</a:t>
            </a:r>
            <a:r>
              <a:rPr lang="en-US" altLang="zh-CN"/>
              <a:t>)</a:t>
            </a:r>
          </a:p>
        </p:txBody>
      </p:sp>
      <p:sp>
        <p:nvSpPr>
          <p:cNvPr id="13321" name="Text Box 26"/>
          <p:cNvSpPr txBox="1">
            <a:spLocks noChangeArrowheads="1"/>
          </p:cNvSpPr>
          <p:nvPr/>
        </p:nvSpPr>
        <p:spPr bwMode="auto">
          <a:xfrm>
            <a:off x="6573838" y="5807075"/>
            <a:ext cx="2514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a:t>1到3是</a:t>
            </a:r>
            <a:r>
              <a:rPr lang="zh-CN" altLang="en-US">
                <a:solidFill>
                  <a:srgbClr val="3333FF"/>
                </a:solidFill>
              </a:rPr>
              <a:t>简单路径</a:t>
            </a:r>
            <a:r>
              <a:rPr lang="en-US" altLang="zh-CN"/>
              <a:t>(1,0,4,3)</a:t>
            </a:r>
          </a:p>
        </p:txBody>
      </p:sp>
      <p:grpSp>
        <p:nvGrpSpPr>
          <p:cNvPr id="5" name="组合 10"/>
          <p:cNvGrpSpPr>
            <a:grpSpLocks/>
          </p:cNvGrpSpPr>
          <p:nvPr/>
        </p:nvGrpSpPr>
        <p:grpSpPr bwMode="auto">
          <a:xfrm>
            <a:off x="3602038" y="4740275"/>
            <a:ext cx="1371600" cy="1857375"/>
            <a:chOff x="3601616" y="4739831"/>
            <a:chExt cx="1371600" cy="1857521"/>
          </a:xfrm>
        </p:grpSpPr>
        <p:grpSp>
          <p:nvGrpSpPr>
            <p:cNvPr id="24588" name="组合 9"/>
            <p:cNvGrpSpPr>
              <a:grpSpLocks/>
            </p:cNvGrpSpPr>
            <p:nvPr/>
          </p:nvGrpSpPr>
          <p:grpSpPr bwMode="auto">
            <a:xfrm>
              <a:off x="3906416" y="4739831"/>
              <a:ext cx="1066800" cy="1834801"/>
              <a:chOff x="3906416" y="4739831"/>
              <a:chExt cx="1066800" cy="1834801"/>
            </a:xfrm>
          </p:grpSpPr>
          <p:cxnSp>
            <p:nvCxnSpPr>
              <p:cNvPr id="3" name="直接连接符 2"/>
              <p:cNvCxnSpPr>
                <a:stCxn id="24592" idx="1"/>
              </p:cNvCxnSpPr>
              <p:nvPr/>
            </p:nvCxnSpPr>
            <p:spPr bwMode="auto">
              <a:xfrm flipV="1">
                <a:off x="3906416" y="4739831"/>
                <a:ext cx="1066800" cy="0"/>
              </a:xfrm>
              <a:prstGeom prst="line">
                <a:avLst/>
              </a:prstGeom>
              <a:ln>
                <a:solidFill>
                  <a:srgbClr val="3333FF"/>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bwMode="auto">
              <a:xfrm>
                <a:off x="4973216" y="4747770"/>
                <a:ext cx="0" cy="1827355"/>
              </a:xfrm>
              <a:prstGeom prst="line">
                <a:avLst/>
              </a:prstGeom>
              <a:ln w="38100">
                <a:solidFill>
                  <a:srgbClr val="3333FF"/>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cxnSp>
          <p:nvCxnSpPr>
            <p:cNvPr id="9" name="直接连接符 8"/>
            <p:cNvCxnSpPr/>
            <p:nvPr/>
          </p:nvCxnSpPr>
          <p:spPr bwMode="auto">
            <a:xfrm flipH="1">
              <a:off x="3601616" y="6597352"/>
              <a:ext cx="1371600" cy="0"/>
            </a:xfrm>
            <a:prstGeom prst="line">
              <a:avLst/>
            </a:prstGeom>
            <a:ln>
              <a:solidFill>
                <a:srgbClr val="3333FF"/>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wipe(left)">
                                      <p:cBhvr>
                                        <p:cTn id="7" dur="500"/>
                                        <p:tgtEl>
                                          <p:spTgt spid="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17">
                                            <p:txEl>
                                              <p:pRg st="0" end="0"/>
                                            </p:txEl>
                                          </p:spTgt>
                                        </p:tgtEl>
                                        <p:attrNameLst>
                                          <p:attrName>style.visibility</p:attrName>
                                        </p:attrNameLst>
                                      </p:cBhvr>
                                      <p:to>
                                        <p:strVal val="visible"/>
                                      </p:to>
                                    </p:set>
                                    <p:animEffect transition="in" filter="wipe(left)">
                                      <p:cBhvr>
                                        <p:cTn id="12" dur="500"/>
                                        <p:tgtEl>
                                          <p:spTgt spid="133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20"/>
                                        </p:tgtEl>
                                        <p:attrNameLst>
                                          <p:attrName>style.visibility</p:attrName>
                                        </p:attrNameLst>
                                      </p:cBhvr>
                                      <p:to>
                                        <p:strVal val="visible"/>
                                      </p:to>
                                    </p:set>
                                    <p:animEffect transition="in" filter="wipe(left)">
                                      <p:cBhvr>
                                        <p:cTn id="22" dur="500"/>
                                        <p:tgtEl>
                                          <p:spTgt spid="133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xEl>
                                              <p:pRg st="1" end="1"/>
                                            </p:txEl>
                                          </p:spTgt>
                                        </p:tgtEl>
                                        <p:attrNameLst>
                                          <p:attrName>style.visibility</p:attrName>
                                        </p:attrNameLst>
                                      </p:cBhvr>
                                      <p:to>
                                        <p:strVal val="visible"/>
                                      </p:to>
                                    </p:set>
                                    <p:animEffect transition="in" filter="wipe(left)">
                                      <p:cBhvr>
                                        <p:cTn id="27" dur="500"/>
                                        <p:tgtEl>
                                          <p:spTgt spid="2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317">
                                            <p:txEl>
                                              <p:pRg st="1" end="1"/>
                                            </p:txEl>
                                          </p:spTgt>
                                        </p:tgtEl>
                                        <p:attrNameLst>
                                          <p:attrName>style.visibility</p:attrName>
                                        </p:attrNameLst>
                                      </p:cBhvr>
                                      <p:to>
                                        <p:strVal val="visible"/>
                                      </p:to>
                                    </p:set>
                                    <p:animEffect transition="in" filter="wipe(left)">
                                      <p:cBhvr>
                                        <p:cTn id="32" dur="500"/>
                                        <p:tgtEl>
                                          <p:spTgt spid="1331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321"/>
                                        </p:tgtEl>
                                        <p:attrNameLst>
                                          <p:attrName>style.visibility</p:attrName>
                                        </p:attrNameLst>
                                      </p:cBhvr>
                                      <p:to>
                                        <p:strVal val="visible"/>
                                      </p:to>
                                    </p:set>
                                    <p:animEffect transition="in" filter="wipe(left)">
                                      <p:cBhvr>
                                        <p:cTn id="42"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13320" grpId="0"/>
      <p:bldP spid="13321" grpId="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1981200"/>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二、有向无环图(</a:t>
            </a:r>
            <a:r>
              <a:rPr lang="en-US" altLang="zh-CN" sz="3600">
                <a:latin typeface="黑体" panose="02010609060101010101" pitchFamily="49" charset="-122"/>
                <a:ea typeface="黑体" panose="02010609060101010101" pitchFamily="49" charset="-122"/>
              </a:rPr>
              <a:t>DAG)</a:t>
            </a:r>
          </a:p>
        </p:txBody>
      </p:sp>
      <p:sp>
        <p:nvSpPr>
          <p:cNvPr id="113667"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13668" name="Rectangle 4"/>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有向无环图(</a:t>
            </a:r>
            <a:r>
              <a:rPr lang="en-US" altLang="zh-CN" b="1">
                <a:latin typeface="黑体" panose="02010609060101010101" pitchFamily="49" charset="-122"/>
                <a:ea typeface="黑体" panose="02010609060101010101" pitchFamily="49" charset="-122"/>
              </a:rPr>
              <a:t>DAG:Directed Acycline Graph)</a:t>
            </a:r>
            <a:r>
              <a:rPr lang="zh-CN" altLang="en-US" b="1">
                <a:latin typeface="黑体" panose="02010609060101010101" pitchFamily="49" charset="-122"/>
                <a:ea typeface="黑体" panose="02010609060101010101" pitchFamily="49" charset="-122"/>
              </a:rPr>
              <a:t>是图中无环的有向图</a:t>
            </a:r>
            <a:endParaRPr lang="zh-CN" altLang="en-US" b="1">
              <a:latin typeface="黑体" panose="02010609060101010101" pitchFamily="49" charset="-122"/>
              <a:ea typeface="黑体" panose="02010609060101010101" pitchFamily="49" charset="-122"/>
              <a:sym typeface="Symbol" panose="05050102010706020507" pitchFamily="18" charset="2"/>
            </a:endParaRPr>
          </a:p>
        </p:txBody>
      </p:sp>
      <p:sp>
        <p:nvSpPr>
          <p:cNvPr id="113669"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 name="Group 6"/>
          <p:cNvGrpSpPr>
            <a:grpSpLocks/>
          </p:cNvGrpSpPr>
          <p:nvPr/>
        </p:nvGrpSpPr>
        <p:grpSpPr bwMode="auto">
          <a:xfrm>
            <a:off x="5562600" y="3962400"/>
            <a:ext cx="2819400" cy="2286000"/>
            <a:chOff x="0" y="0"/>
            <a:chExt cx="1776" cy="1440"/>
          </a:xfrm>
        </p:grpSpPr>
        <p:sp>
          <p:nvSpPr>
            <p:cNvPr id="113686" name="Line 7"/>
            <p:cNvSpPr>
              <a:spLocks noChangeShapeType="1"/>
            </p:cNvSpPr>
            <p:nvPr/>
          </p:nvSpPr>
          <p:spPr bwMode="auto">
            <a:xfrm>
              <a:off x="1008" y="144"/>
              <a:ext cx="576"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87" name="Line 8"/>
            <p:cNvSpPr>
              <a:spLocks noChangeShapeType="1"/>
            </p:cNvSpPr>
            <p:nvPr/>
          </p:nvSpPr>
          <p:spPr bwMode="auto">
            <a:xfrm>
              <a:off x="178" y="675"/>
              <a:ext cx="222" cy="54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88" name="Line 9"/>
            <p:cNvSpPr>
              <a:spLocks noChangeShapeType="1"/>
            </p:cNvSpPr>
            <p:nvPr/>
          </p:nvSpPr>
          <p:spPr bwMode="auto">
            <a:xfrm flipH="1">
              <a:off x="222" y="135"/>
              <a:ext cx="622" cy="36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89" name="Line 10"/>
            <p:cNvSpPr>
              <a:spLocks noChangeShapeType="1"/>
            </p:cNvSpPr>
            <p:nvPr/>
          </p:nvSpPr>
          <p:spPr bwMode="auto">
            <a:xfrm flipH="1" flipV="1">
              <a:off x="932" y="180"/>
              <a:ext cx="356" cy="99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90" name="Line 11"/>
            <p:cNvSpPr>
              <a:spLocks noChangeShapeType="1"/>
            </p:cNvSpPr>
            <p:nvPr/>
          </p:nvSpPr>
          <p:spPr bwMode="auto">
            <a:xfrm flipH="1">
              <a:off x="533" y="1305"/>
              <a:ext cx="666"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91" name="Line 12"/>
            <p:cNvSpPr>
              <a:spLocks noChangeShapeType="1"/>
            </p:cNvSpPr>
            <p:nvPr/>
          </p:nvSpPr>
          <p:spPr bwMode="auto">
            <a:xfrm flipH="1">
              <a:off x="533" y="720"/>
              <a:ext cx="1065" cy="54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92" name="Oval 13"/>
            <p:cNvSpPr>
              <a:spLocks noChangeArrowheads="1"/>
            </p:cNvSpPr>
            <p:nvPr/>
          </p:nvSpPr>
          <p:spPr bwMode="auto">
            <a:xfrm>
              <a:off x="0" y="450"/>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13693" name="Oval 14"/>
            <p:cNvSpPr>
              <a:spLocks noChangeArrowheads="1"/>
            </p:cNvSpPr>
            <p:nvPr/>
          </p:nvSpPr>
          <p:spPr bwMode="auto">
            <a:xfrm>
              <a:off x="1199" y="1186"/>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13694" name="Oval 15"/>
            <p:cNvSpPr>
              <a:spLocks noChangeArrowheads="1"/>
            </p:cNvSpPr>
            <p:nvPr/>
          </p:nvSpPr>
          <p:spPr bwMode="auto">
            <a:xfrm>
              <a:off x="311" y="1186"/>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13695" name="Oval 16"/>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13696" name="Oval 17"/>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nvGrpSpPr>
          <p:cNvPr id="3" name="Group 18"/>
          <p:cNvGrpSpPr>
            <a:grpSpLocks/>
          </p:cNvGrpSpPr>
          <p:nvPr/>
        </p:nvGrpSpPr>
        <p:grpSpPr bwMode="auto">
          <a:xfrm>
            <a:off x="914400" y="3886200"/>
            <a:ext cx="2819400" cy="2286000"/>
            <a:chOff x="0" y="0"/>
            <a:chExt cx="1920" cy="1536"/>
          </a:xfrm>
        </p:grpSpPr>
        <p:sp>
          <p:nvSpPr>
            <p:cNvPr id="113675" name="Line 19"/>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76" name="Line 20"/>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77" name="Line 21"/>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78" name="Line 22"/>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79" name="Line 23"/>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80" name="Line 24"/>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3681" name="Oval 25"/>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13682" name="Oval 26"/>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13683" name="Oval 27"/>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13684" name="Oval 28"/>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13685" name="Oval 29"/>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
        <p:nvSpPr>
          <p:cNvPr id="108552" name="Text Box 30"/>
          <p:cNvSpPr txBox="1">
            <a:spLocks noChangeArrowheads="1"/>
          </p:cNvSpPr>
          <p:nvPr/>
        </p:nvSpPr>
        <p:spPr bwMode="auto">
          <a:xfrm>
            <a:off x="1447800" y="63246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a:t>DAG</a:t>
            </a:r>
          </a:p>
        </p:txBody>
      </p:sp>
      <p:sp>
        <p:nvSpPr>
          <p:cNvPr id="108553" name="Text Box 31"/>
          <p:cNvSpPr txBox="1">
            <a:spLocks noChangeArrowheads="1"/>
          </p:cNvSpPr>
          <p:nvPr/>
        </p:nvSpPr>
        <p:spPr bwMode="auto">
          <a:xfrm>
            <a:off x="6019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a:t>非</a:t>
            </a:r>
            <a:r>
              <a:rPr lang="en-US" altLang="zh-CN"/>
              <a:t>DAG</a:t>
            </a:r>
          </a:p>
        </p:txBody>
      </p:sp>
      <p:sp>
        <p:nvSpPr>
          <p:cNvPr id="113674" name="Text Box 32"/>
          <p:cNvSpPr txBox="1">
            <a:spLocks noChangeArrowheads="1"/>
          </p:cNvSpPr>
          <p:nvPr/>
        </p:nvSpPr>
        <p:spPr bwMode="auto">
          <a:xfrm>
            <a:off x="8534400" y="63928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13B00256-17BC-4FE4-8163-5B6A0449A65E}" type="slidenum">
              <a:rPr lang="zh-CN" altLang="en-US"/>
              <a:pPr algn="r" eaLnBrk="1" hangingPunct="1">
                <a:spcBef>
                  <a:spcPct val="50000"/>
                </a:spcBef>
                <a:buFont typeface="Arial" panose="020B0604020202020204" pitchFamily="34" charset="0"/>
                <a:buNone/>
              </a:pPr>
              <a:t>110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8552"/>
                                        </p:tgtEl>
                                        <p:attrNameLst>
                                          <p:attrName>style.visibility</p:attrName>
                                        </p:attrNameLst>
                                      </p:cBhvr>
                                      <p:to>
                                        <p:strVal val="visible"/>
                                      </p:to>
                                    </p:set>
                                    <p:animEffect transition="in" filter="wipe(left)">
                                      <p:cBhvr>
                                        <p:cTn id="17" dur="500"/>
                                        <p:tgtEl>
                                          <p:spTgt spid="1085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8553"/>
                                        </p:tgtEl>
                                        <p:attrNameLst>
                                          <p:attrName>style.visibility</p:attrName>
                                        </p:attrNameLst>
                                      </p:cBhvr>
                                      <p:to>
                                        <p:strVal val="visible"/>
                                      </p:to>
                                    </p:set>
                                    <p:animEffect transition="in" filter="wipe(left)">
                                      <p:cBhvr>
                                        <p:cTn id="22" dur="500"/>
                                        <p:tgtEl>
                                          <p:spTgt spid="108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2" grpId="0"/>
      <p:bldP spid="10855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309563" y="1917700"/>
            <a:ext cx="84582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en-US" altLang="zh-CN" sz="4000">
                <a:latin typeface="Times New Roman" panose="02020603050405020304" pitchFamily="18" charset="0"/>
                <a:ea typeface="楷体_GB2312" pitchFamily="1" charset="-122"/>
              </a:rPr>
              <a:t> </a:t>
            </a:r>
            <a:r>
              <a:rPr lang="zh-CN" altLang="en-US" sz="3200">
                <a:latin typeface="黑体" panose="02010609060101010101" pitchFamily="49" charset="-122"/>
                <a:ea typeface="黑体" panose="02010609060101010101" pitchFamily="49" charset="-122"/>
              </a:rPr>
              <a:t>问题： 如何</a:t>
            </a:r>
            <a:r>
              <a:rPr lang="zh-CN" altLang="en-US" sz="3200">
                <a:solidFill>
                  <a:srgbClr val="000099"/>
                </a:solidFill>
                <a:latin typeface="黑体" panose="02010609060101010101" pitchFamily="49" charset="-122"/>
                <a:ea typeface="黑体" panose="02010609060101010101" pitchFamily="49" charset="-122"/>
              </a:rPr>
              <a:t>检查有向图中是否有回路呢？</a:t>
            </a:r>
            <a:endParaRPr lang="zh-CN" altLang="en-US" sz="3200">
              <a:latin typeface="黑体" panose="02010609060101010101" pitchFamily="49" charset="-122"/>
              <a:ea typeface="黑体" panose="02010609060101010101" pitchFamily="49" charset="-122"/>
            </a:endParaRPr>
          </a:p>
        </p:txBody>
      </p:sp>
      <p:sp>
        <p:nvSpPr>
          <p:cNvPr id="114691"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14692" name="Rectangle 4"/>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04453" name="Text Box 5"/>
          <p:cNvSpPr txBox="1">
            <a:spLocks noChangeArrowheads="1"/>
          </p:cNvSpPr>
          <p:nvPr/>
        </p:nvSpPr>
        <p:spPr bwMode="auto">
          <a:xfrm>
            <a:off x="290513" y="2665413"/>
            <a:ext cx="84582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en-US" altLang="zh-CN" sz="4000">
                <a:latin typeface="Times New Roman" panose="02020603050405020304" pitchFamily="18" charset="0"/>
                <a:ea typeface="楷体_GB2312" pitchFamily="1" charset="-122"/>
              </a:rPr>
              <a:t> </a:t>
            </a:r>
            <a:r>
              <a:rPr lang="zh-CN" altLang="en-US" sz="3200">
                <a:latin typeface="黑体" panose="02010609060101010101" pitchFamily="49" charset="-122"/>
                <a:ea typeface="黑体" panose="02010609060101010101" pitchFamily="49" charset="-122"/>
              </a:rPr>
              <a:t>解决方法：</a:t>
            </a:r>
            <a:r>
              <a:rPr lang="zh-CN" altLang="en-US" sz="3200">
                <a:solidFill>
                  <a:srgbClr val="000099"/>
                </a:solidFill>
                <a:latin typeface="黑体" panose="02010609060101010101" pitchFamily="49" charset="-122"/>
                <a:ea typeface="黑体" panose="02010609060101010101" pitchFamily="49" charset="-122"/>
                <a:sym typeface="Arial" panose="020B0604020202020204" pitchFamily="34" charset="0"/>
              </a:rPr>
              <a:t>深度优先搜索 </a:t>
            </a:r>
          </a:p>
        </p:txBody>
      </p:sp>
      <p:sp>
        <p:nvSpPr>
          <p:cNvPr id="104454" name="Text Box 6"/>
          <p:cNvSpPr txBox="1">
            <a:spLocks noChangeArrowheads="1"/>
          </p:cNvSpPr>
          <p:nvPr/>
        </p:nvSpPr>
        <p:spPr bwMode="auto">
          <a:xfrm>
            <a:off x="179388" y="3465513"/>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zh-CN" altLang="en-US" sz="3200">
                <a:solidFill>
                  <a:schemeClr val="hlink"/>
                </a:solidFill>
                <a:latin typeface="黑体" panose="02010609060101010101" pitchFamily="49" charset="-122"/>
                <a:ea typeface="黑体" panose="02010609060101010101" pitchFamily="49" charset="-122"/>
              </a:rPr>
              <a:t>           </a:t>
            </a:r>
            <a:r>
              <a:rPr lang="zh-CN" altLang="en-US" sz="3200">
                <a:solidFill>
                  <a:srgbClr val="000099"/>
                </a:solidFill>
                <a:latin typeface="黑体" panose="02010609060101010101" pitchFamily="49" charset="-122"/>
                <a:ea typeface="黑体" panose="02010609060101010101" pitchFamily="49" charset="-122"/>
                <a:sym typeface="Arial" panose="020B0604020202020204" pitchFamily="34" charset="0"/>
              </a:rPr>
              <a:t>拓扑排序(本节) </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box(out)">
                                      <p:cBhvr>
                                        <p:cTn id="7" dur="500"/>
                                        <p:tgtEl>
                                          <p:spTgt spid="104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box(out)">
                                      <p:cBhvr>
                                        <p:cTn id="12" dur="500"/>
                                        <p:tgtEl>
                                          <p:spTgt spid="104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4454"/>
                                        </p:tgtEl>
                                        <p:attrNameLst>
                                          <p:attrName>style.visibility</p:attrName>
                                        </p:attrNameLst>
                                      </p:cBhvr>
                                      <p:to>
                                        <p:strVal val="visible"/>
                                      </p:to>
                                    </p:set>
                                    <p:animEffect transition="in" filter="box(out)">
                                      <p:cBhvr>
                                        <p:cTn id="17" dur="500"/>
                                        <p:tgtEl>
                                          <p:spTgt spid="10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3" grpId="0" autoUpdateAnimBg="0"/>
      <p:bldP spid="104454"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323850" y="4941888"/>
            <a:ext cx="8712200" cy="1800225"/>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从某个顶点</a:t>
            </a:r>
            <a:r>
              <a:rPr lang="en-US" altLang="zh-CN" b="1">
                <a:latin typeface="黑体" panose="02010609060101010101" pitchFamily="49" charset="-122"/>
                <a:ea typeface="黑体" panose="02010609060101010101" pitchFamily="49" charset="-122"/>
              </a:rPr>
              <a:t>v</a:t>
            </a:r>
            <a:r>
              <a:rPr lang="zh-CN" altLang="en-US" b="1">
                <a:latin typeface="黑体" panose="02010609060101010101" pitchFamily="49" charset="-122"/>
                <a:ea typeface="黑体" panose="02010609060101010101" pitchFamily="49" charset="-122"/>
              </a:rPr>
              <a:t>出发，进行</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如果存在一条从顶点</a:t>
            </a:r>
            <a:r>
              <a:rPr lang="en-US" altLang="zh-CN" b="1">
                <a:latin typeface="黑体" panose="02010609060101010101" pitchFamily="49" charset="-122"/>
                <a:ea typeface="黑体" panose="02010609060101010101" pitchFamily="49" charset="-122"/>
              </a:rPr>
              <a:t>u</a:t>
            </a:r>
            <a:r>
              <a:rPr lang="zh-CN" altLang="en-US" b="1">
                <a:latin typeface="黑体" panose="02010609060101010101" pitchFamily="49" charset="-122"/>
                <a:ea typeface="黑体" panose="02010609060101010101" pitchFamily="49" charset="-122"/>
              </a:rPr>
              <a:t>到</a:t>
            </a:r>
            <a:r>
              <a:rPr lang="en-US" altLang="zh-CN" b="1">
                <a:latin typeface="黑体" panose="02010609060101010101" pitchFamily="49" charset="-122"/>
                <a:ea typeface="黑体" panose="02010609060101010101" pitchFamily="49" charset="-122"/>
              </a:rPr>
              <a:t>v</a:t>
            </a:r>
            <a:r>
              <a:rPr lang="zh-CN" altLang="en-US" b="1">
                <a:latin typeface="黑体" panose="02010609060101010101" pitchFamily="49" charset="-122"/>
                <a:ea typeface="黑体" panose="02010609060101010101" pitchFamily="49" charset="-122"/>
              </a:rPr>
              <a:t>的回边，则有向图中存在环。</a:t>
            </a:r>
          </a:p>
          <a:p>
            <a:pPr eaLnBrk="1" hangingPunct="1">
              <a:spcBef>
                <a:spcPct val="50000"/>
              </a:spcBef>
            </a:pPr>
            <a:r>
              <a:rPr lang="en-US" altLang="zh-CN" b="1">
                <a:latin typeface="黑体" panose="02010609060101010101" pitchFamily="49" charset="-122"/>
                <a:ea typeface="黑体" panose="02010609060101010101" pitchFamily="49" charset="-122"/>
                <a:sym typeface="Symbol" panose="05050102010706020507" pitchFamily="18" charset="2"/>
              </a:rPr>
              <a:t>DFS: 0,1,2,</a:t>
            </a:r>
            <a:r>
              <a:rPr lang="en-US" altLang="zh-CN" b="1">
                <a:solidFill>
                  <a:schemeClr val="hlink"/>
                </a:solidFill>
                <a:latin typeface="黑体" panose="02010609060101010101" pitchFamily="49" charset="-122"/>
                <a:ea typeface="黑体" panose="02010609060101010101" pitchFamily="49" charset="-122"/>
                <a:sym typeface="Symbol" panose="05050102010706020507" pitchFamily="18" charset="2"/>
              </a:rPr>
              <a:t>4</a:t>
            </a:r>
            <a:r>
              <a:rPr lang="en-US" altLang="zh-CN" b="1">
                <a:latin typeface="黑体" panose="02010609060101010101" pitchFamily="49" charset="-122"/>
                <a:ea typeface="黑体" panose="02010609060101010101" pitchFamily="49" charset="-122"/>
                <a:sym typeface="Symbol" panose="05050102010706020507" pitchFamily="18" charset="2"/>
              </a:rPr>
              <a:t>,3</a:t>
            </a:r>
          </a:p>
        </p:txBody>
      </p:sp>
      <p:grpSp>
        <p:nvGrpSpPr>
          <p:cNvPr id="115715" name="Group 3"/>
          <p:cNvGrpSpPr>
            <a:grpSpLocks/>
          </p:cNvGrpSpPr>
          <p:nvPr/>
        </p:nvGrpSpPr>
        <p:grpSpPr bwMode="auto">
          <a:xfrm>
            <a:off x="3348038" y="2205038"/>
            <a:ext cx="2819400" cy="2286000"/>
            <a:chOff x="0" y="0"/>
            <a:chExt cx="1776" cy="1440"/>
          </a:xfrm>
        </p:grpSpPr>
        <p:sp>
          <p:nvSpPr>
            <p:cNvPr id="115718" name="Line 4"/>
            <p:cNvSpPr>
              <a:spLocks noChangeShapeType="1"/>
            </p:cNvSpPr>
            <p:nvPr/>
          </p:nvSpPr>
          <p:spPr bwMode="auto">
            <a:xfrm>
              <a:off x="1008" y="144"/>
              <a:ext cx="576"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5719" name="Line 5"/>
            <p:cNvSpPr>
              <a:spLocks noChangeShapeType="1"/>
            </p:cNvSpPr>
            <p:nvPr/>
          </p:nvSpPr>
          <p:spPr bwMode="auto">
            <a:xfrm>
              <a:off x="178" y="675"/>
              <a:ext cx="222" cy="54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5720" name="Line 6"/>
            <p:cNvSpPr>
              <a:spLocks noChangeShapeType="1"/>
            </p:cNvSpPr>
            <p:nvPr/>
          </p:nvSpPr>
          <p:spPr bwMode="auto">
            <a:xfrm flipH="1">
              <a:off x="222" y="135"/>
              <a:ext cx="622" cy="36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5721" name="Line 7"/>
            <p:cNvSpPr>
              <a:spLocks noChangeShapeType="1"/>
            </p:cNvSpPr>
            <p:nvPr/>
          </p:nvSpPr>
          <p:spPr bwMode="auto">
            <a:xfrm flipH="1" flipV="1">
              <a:off x="932" y="180"/>
              <a:ext cx="356" cy="99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5722" name="Line 8"/>
            <p:cNvSpPr>
              <a:spLocks noChangeShapeType="1"/>
            </p:cNvSpPr>
            <p:nvPr/>
          </p:nvSpPr>
          <p:spPr bwMode="auto">
            <a:xfrm flipH="1">
              <a:off x="533" y="1305"/>
              <a:ext cx="666"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5723" name="Line 9"/>
            <p:cNvSpPr>
              <a:spLocks noChangeShapeType="1"/>
            </p:cNvSpPr>
            <p:nvPr/>
          </p:nvSpPr>
          <p:spPr bwMode="auto">
            <a:xfrm flipH="1">
              <a:off x="533" y="720"/>
              <a:ext cx="1065" cy="54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5724" name="Oval 10"/>
            <p:cNvSpPr>
              <a:spLocks noChangeArrowheads="1"/>
            </p:cNvSpPr>
            <p:nvPr/>
          </p:nvSpPr>
          <p:spPr bwMode="auto">
            <a:xfrm>
              <a:off x="0" y="450"/>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15725" name="Oval 11"/>
            <p:cNvSpPr>
              <a:spLocks noChangeArrowheads="1"/>
            </p:cNvSpPr>
            <p:nvPr/>
          </p:nvSpPr>
          <p:spPr bwMode="auto">
            <a:xfrm>
              <a:off x="1199" y="1186"/>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15726" name="Oval 12"/>
            <p:cNvSpPr>
              <a:spLocks noChangeArrowheads="1"/>
            </p:cNvSpPr>
            <p:nvPr/>
          </p:nvSpPr>
          <p:spPr bwMode="auto">
            <a:xfrm>
              <a:off x="311" y="1186"/>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15727" name="Oval 13"/>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15728" name="Oval 14"/>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
        <p:nvSpPr>
          <p:cNvPr id="115716" name="Rectangle 15"/>
          <p:cNvSpPr>
            <a:spLocks noGrp="1" noChangeArrowheads="1"/>
          </p:cNvSpPr>
          <p:nvPr/>
        </p:nvSpPr>
        <p:spPr bwMode="auto">
          <a:xfrm>
            <a:off x="395288" y="1125538"/>
            <a:ext cx="820896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b="1">
                <a:latin typeface="黑体" panose="02010609060101010101" pitchFamily="49" charset="-122"/>
                <a:ea typeface="黑体" panose="02010609060101010101" pitchFamily="49" charset="-122"/>
              </a:rPr>
              <a:t>用深度优先搜索(DFS)判定下图是否DAG图。</a:t>
            </a:r>
            <a:endParaRPr lang="zh-CN" altLang="en-US" sz="3200" b="1">
              <a:latin typeface="黑体" panose="02010609060101010101" pitchFamily="49" charset="-122"/>
              <a:ea typeface="黑体" panose="02010609060101010101" pitchFamily="49" charset="-122"/>
              <a:sym typeface="Arial" panose="020B0604020202020204" pitchFamily="34" charset="0"/>
            </a:endParaRPr>
          </a:p>
        </p:txBody>
      </p:sp>
      <p:sp>
        <p:nvSpPr>
          <p:cNvPr id="115717" name="Rectangle 1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474">
                                            <p:txEl>
                                              <p:pRg st="0" end="0"/>
                                            </p:txEl>
                                          </p:spTgt>
                                        </p:tgtEl>
                                        <p:attrNameLst>
                                          <p:attrName>style.visibility</p:attrName>
                                        </p:attrNameLst>
                                      </p:cBhvr>
                                      <p:to>
                                        <p:strVal val="visible"/>
                                      </p:to>
                                    </p:set>
                                    <p:animEffect transition="in" filter="blinds(horizontal)">
                                      <p:cBhvr>
                                        <p:cTn id="7" dur="500"/>
                                        <p:tgtEl>
                                          <p:spTgt spid="1054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5474">
                                            <p:txEl>
                                              <p:pRg st="1" end="1"/>
                                            </p:txEl>
                                          </p:spTgt>
                                        </p:tgtEl>
                                        <p:attrNameLst>
                                          <p:attrName>style.visibility</p:attrName>
                                        </p:attrNameLst>
                                      </p:cBhvr>
                                      <p:to>
                                        <p:strVal val="visible"/>
                                      </p:to>
                                    </p:set>
                                    <p:animEffect transition="in" filter="blinds(horizontal)">
                                      <p:cBhvr>
                                        <p:cTn id="12" dur="500"/>
                                        <p:tgtEl>
                                          <p:spTgt spid="1054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1981200"/>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三、拓扑排序</a:t>
            </a:r>
            <a:endParaRPr lang="en-US" altLang="zh-CN" sz="3600">
              <a:latin typeface="黑体" panose="02010609060101010101" pitchFamily="49" charset="-122"/>
              <a:ea typeface="黑体" panose="02010609060101010101" pitchFamily="49" charset="-122"/>
            </a:endParaRPr>
          </a:p>
        </p:txBody>
      </p:sp>
      <p:sp>
        <p:nvSpPr>
          <p:cNvPr id="116739"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11620" name="Rectangle 4"/>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严格</a:t>
            </a:r>
            <a:r>
              <a:rPr lang="zh-CN" altLang="en-US" b="1">
                <a:solidFill>
                  <a:srgbClr val="3333FF"/>
                </a:solidFill>
                <a:latin typeface="黑体" panose="02010609060101010101" pitchFamily="49" charset="-122"/>
                <a:ea typeface="黑体" panose="02010609060101010101" pitchFamily="49" charset="-122"/>
              </a:rPr>
              <a:t>偏序</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若集合</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上的关系</a:t>
            </a:r>
            <a:r>
              <a:rPr lang="en-US" altLang="zh-CN" b="1">
                <a:latin typeface="黑体" panose="02010609060101010101" pitchFamily="49" charset="-122"/>
                <a:ea typeface="黑体" panose="02010609060101010101" pitchFamily="49" charset="-122"/>
                <a:sym typeface="Symbol" panose="05050102010706020507" pitchFamily="18" charset="2"/>
              </a:rPr>
              <a:t>R</a:t>
            </a:r>
            <a:r>
              <a:rPr lang="zh-CN" altLang="en-US" b="1">
                <a:latin typeface="黑体" panose="02010609060101010101" pitchFamily="49" charset="-122"/>
                <a:ea typeface="黑体" panose="02010609060101010101" pitchFamily="49" charset="-122"/>
                <a:sym typeface="Symbol" panose="05050102010706020507" pitchFamily="18" charset="2"/>
              </a:rPr>
              <a:t>是：</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⑴.自反的：</a:t>
            </a:r>
            <a:r>
              <a:rPr lang="en-US" altLang="zh-CN" b="1">
                <a:latin typeface="黑体" panose="02010609060101010101" pitchFamily="49" charset="-122"/>
                <a:ea typeface="黑体" panose="02010609060101010101" pitchFamily="49" charset="-122"/>
                <a:sym typeface="Symbol" panose="05050102010706020507" pitchFamily="18" charset="2"/>
              </a:rPr>
              <a:t>x R x</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⑵.反对称的：</a:t>
            </a:r>
            <a:r>
              <a:rPr lang="en-US" altLang="zh-CN" b="1">
                <a:latin typeface="黑体" panose="02010609060101010101" pitchFamily="49" charset="-122"/>
                <a:ea typeface="黑体" panose="02010609060101010101" pitchFamily="49" charset="-122"/>
                <a:sym typeface="Symbol" panose="05050102010706020507" pitchFamily="18" charset="2"/>
              </a:rPr>
              <a:t>x R y =&gt; y R x</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⑶.传递的：</a:t>
            </a:r>
            <a:r>
              <a:rPr lang="en-US" altLang="zh-CN" b="1">
                <a:latin typeface="黑体" panose="02010609060101010101" pitchFamily="49" charset="-122"/>
                <a:ea typeface="黑体" panose="02010609060101010101" pitchFamily="49" charset="-122"/>
                <a:sym typeface="Symbol" panose="05050102010706020507" pitchFamily="18" charset="2"/>
              </a:rPr>
              <a:t>xRy &amp; yRz =&gt; xRz</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   则称</a:t>
            </a:r>
            <a:r>
              <a:rPr lang="en-US" altLang="zh-CN" b="1">
                <a:latin typeface="黑体" panose="02010609060101010101" pitchFamily="49" charset="-122"/>
                <a:ea typeface="黑体" panose="02010609060101010101" pitchFamily="49" charset="-122"/>
                <a:sym typeface="Symbol" panose="05050102010706020507" pitchFamily="18" charset="2"/>
              </a:rPr>
              <a:t>R</a:t>
            </a:r>
            <a:r>
              <a:rPr lang="zh-CN" altLang="en-US" b="1">
                <a:latin typeface="黑体" panose="02010609060101010101" pitchFamily="49" charset="-122"/>
                <a:ea typeface="黑体" panose="02010609060101010101" pitchFamily="49" charset="-122"/>
                <a:sym typeface="Symbol" panose="05050102010706020507" pitchFamily="18" charset="2"/>
              </a:rPr>
              <a:t>是集合</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上的偏序关系</a:t>
            </a:r>
          </a:p>
        </p:txBody>
      </p:sp>
      <p:sp>
        <p:nvSpPr>
          <p:cNvPr id="116741"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16742" name="Line 6"/>
          <p:cNvSpPr>
            <a:spLocks noChangeShapeType="1"/>
          </p:cNvSpPr>
          <p:nvPr/>
        </p:nvSpPr>
        <p:spPr bwMode="auto">
          <a:xfrm flipH="1">
            <a:off x="5257800" y="4953000"/>
            <a:ext cx="381000" cy="4572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7"/>
          <p:cNvGrpSpPr>
            <a:grpSpLocks/>
          </p:cNvGrpSpPr>
          <p:nvPr/>
        </p:nvGrpSpPr>
        <p:grpSpPr bwMode="auto">
          <a:xfrm>
            <a:off x="6324600" y="4572000"/>
            <a:ext cx="2819400" cy="2286000"/>
            <a:chOff x="0" y="0"/>
            <a:chExt cx="1920" cy="1536"/>
          </a:xfrm>
        </p:grpSpPr>
        <p:sp>
          <p:nvSpPr>
            <p:cNvPr id="116744"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6745"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6746"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6747"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6748"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6749"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6750"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16751"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16752"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16753"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16754"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620">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1620">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1620">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1620">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620">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16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1981200"/>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三、拓扑排序</a:t>
            </a:r>
            <a:endParaRPr lang="en-US" altLang="zh-CN" sz="3600">
              <a:latin typeface="黑体" panose="02010609060101010101" pitchFamily="49" charset="-122"/>
              <a:ea typeface="黑体" panose="02010609060101010101" pitchFamily="49" charset="-122"/>
            </a:endParaRPr>
          </a:p>
        </p:txBody>
      </p:sp>
      <p:sp>
        <p:nvSpPr>
          <p:cNvPr id="117763"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07524" name="Rectangle 4"/>
          <p:cNvSpPr>
            <a:spLocks noGrp="1" noChangeArrowheads="1"/>
          </p:cNvSpPr>
          <p:nvPr>
            <p:ph type="body" idx="1"/>
          </p:nvPr>
        </p:nvSpPr>
        <p:spPr>
          <a:xfrm>
            <a:off x="381000" y="2819400"/>
            <a:ext cx="8763000" cy="4038600"/>
          </a:xfrm>
        </p:spPr>
        <p:txBody>
          <a:bodyPr/>
          <a:lstStyle/>
          <a:p>
            <a:pPr eaLnBrk="1" hangingPunct="1">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2.</a:t>
            </a:r>
            <a:r>
              <a:rPr lang="zh-CN" altLang="en-US" b="1">
                <a:solidFill>
                  <a:srgbClr val="FF0000"/>
                </a:solidFill>
                <a:latin typeface="黑体" panose="02010609060101010101" pitchFamily="49" charset="-122"/>
                <a:ea typeface="黑体" panose="02010609060101010101" pitchFamily="49" charset="-122"/>
              </a:rPr>
              <a:t>全序</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设关系</a:t>
            </a:r>
            <a:r>
              <a:rPr lang="en-US" altLang="zh-CN" b="1">
                <a:latin typeface="黑体" panose="02010609060101010101" pitchFamily="49" charset="-122"/>
                <a:ea typeface="黑体" panose="02010609060101010101" pitchFamily="49" charset="-122"/>
                <a:sym typeface="Symbol" panose="05050102010706020507" pitchFamily="18" charset="2"/>
              </a:rPr>
              <a:t>R</a:t>
            </a:r>
            <a:r>
              <a:rPr lang="zh-CN" altLang="en-US" b="1">
                <a:latin typeface="黑体" panose="02010609060101010101" pitchFamily="49" charset="-122"/>
                <a:ea typeface="黑体" panose="02010609060101010101" pitchFamily="49" charset="-122"/>
                <a:sym typeface="Symbol" panose="05050102010706020507" pitchFamily="18" charset="2"/>
              </a:rPr>
              <a:t>是集合</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上的偏序，如果对每个</a:t>
            </a:r>
            <a:r>
              <a:rPr lang="en-US" altLang="zh-CN" b="1">
                <a:latin typeface="黑体" panose="02010609060101010101" pitchFamily="49" charset="-122"/>
                <a:ea typeface="黑体" panose="02010609060101010101" pitchFamily="49" charset="-122"/>
                <a:sym typeface="Symbol" panose="05050102010706020507" pitchFamily="18" charset="2"/>
              </a:rPr>
              <a:t>x,yX，</a:t>
            </a:r>
            <a:r>
              <a:rPr lang="zh-CN" altLang="en-US" b="1">
                <a:latin typeface="黑体" panose="02010609060101010101" pitchFamily="49" charset="-122"/>
                <a:ea typeface="黑体" panose="02010609060101010101" pitchFamily="49" charset="-122"/>
                <a:sym typeface="Symbol" panose="05050102010706020507" pitchFamily="18" charset="2"/>
              </a:rPr>
              <a:t>必有</a:t>
            </a:r>
            <a:r>
              <a:rPr lang="en-US" altLang="zh-CN" b="1">
                <a:latin typeface="黑体" panose="02010609060101010101" pitchFamily="49" charset="-122"/>
                <a:ea typeface="黑体" panose="02010609060101010101" pitchFamily="49" charset="-122"/>
                <a:sym typeface="Symbol" panose="05050102010706020507" pitchFamily="18" charset="2"/>
              </a:rPr>
              <a:t>xRy</a:t>
            </a:r>
            <a:r>
              <a:rPr lang="zh-CN" altLang="en-US" b="1">
                <a:latin typeface="黑体" panose="02010609060101010101" pitchFamily="49" charset="-122"/>
                <a:ea typeface="黑体" panose="02010609060101010101" pitchFamily="49" charset="-122"/>
                <a:sym typeface="Symbol" panose="05050102010706020507" pitchFamily="18" charset="2"/>
              </a:rPr>
              <a:t>或者</a:t>
            </a:r>
            <a:r>
              <a:rPr lang="en-US" altLang="zh-CN" b="1">
                <a:latin typeface="黑体" panose="02010609060101010101" pitchFamily="49" charset="-122"/>
                <a:ea typeface="黑体" panose="02010609060101010101" pitchFamily="49" charset="-122"/>
                <a:sym typeface="Symbol" panose="05050102010706020507" pitchFamily="18" charset="2"/>
              </a:rPr>
              <a:t>yRx，</a:t>
            </a:r>
            <a:r>
              <a:rPr lang="zh-CN" altLang="en-US" b="1">
                <a:latin typeface="黑体" panose="02010609060101010101" pitchFamily="49" charset="-122"/>
                <a:ea typeface="黑体" panose="02010609060101010101" pitchFamily="49" charset="-122"/>
                <a:sym typeface="Symbol" panose="05050102010706020507" pitchFamily="18" charset="2"/>
              </a:rPr>
              <a:t>则称</a:t>
            </a:r>
            <a:r>
              <a:rPr lang="en-US" altLang="zh-CN" b="1">
                <a:latin typeface="黑体" panose="02010609060101010101" pitchFamily="49" charset="-122"/>
                <a:ea typeface="黑体" panose="02010609060101010101" pitchFamily="49" charset="-122"/>
                <a:sym typeface="Symbol" panose="05050102010706020507" pitchFamily="18" charset="2"/>
              </a:rPr>
              <a:t>R</a:t>
            </a:r>
            <a:r>
              <a:rPr lang="zh-CN" altLang="en-US" b="1">
                <a:latin typeface="黑体" panose="02010609060101010101" pitchFamily="49" charset="-122"/>
                <a:ea typeface="黑体" panose="02010609060101010101" pitchFamily="49" charset="-122"/>
                <a:sym typeface="Symbol" panose="05050102010706020507" pitchFamily="18" charset="2"/>
              </a:rPr>
              <a:t>是</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上的全序关系</a:t>
            </a:r>
          </a:p>
          <a:p>
            <a:pPr eaLnBrk="1" hangingPunct="1">
              <a:spcBef>
                <a:spcPct val="50000"/>
              </a:spcBef>
            </a:pPr>
            <a:r>
              <a:rPr lang="zh-CN" altLang="en-US" b="1">
                <a:solidFill>
                  <a:srgbClr val="3333FF"/>
                </a:solidFill>
                <a:latin typeface="黑体" panose="02010609060101010101" pitchFamily="49" charset="-122"/>
                <a:ea typeface="黑体" panose="02010609060101010101" pitchFamily="49" charset="-122"/>
                <a:sym typeface="Symbol" panose="05050102010706020507" pitchFamily="18" charset="2"/>
              </a:rPr>
              <a:t>偏序</a:t>
            </a:r>
            <a:r>
              <a:rPr lang="zh-CN" altLang="en-US" b="1">
                <a:latin typeface="黑体" panose="02010609060101010101" pitchFamily="49" charset="-122"/>
                <a:ea typeface="黑体" panose="02010609060101010101" pitchFamily="49" charset="-122"/>
                <a:sym typeface="Symbol" panose="05050102010706020507" pitchFamily="18" charset="2"/>
              </a:rPr>
              <a:t>指集合中仅有部分成员之间可比较</a:t>
            </a:r>
          </a:p>
          <a:p>
            <a:pPr eaLnBrk="1" hangingPunct="1">
              <a:spcBef>
                <a:spcPct val="50000"/>
              </a:spcBef>
            </a:pP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全序</a:t>
            </a:r>
            <a:r>
              <a:rPr lang="zh-CN" altLang="en-US" b="1">
                <a:latin typeface="黑体" panose="02010609060101010101" pitchFamily="49" charset="-122"/>
                <a:ea typeface="黑体" panose="02010609060101010101" pitchFamily="49" charset="-122"/>
                <a:sym typeface="Symbol" panose="05050102010706020507" pitchFamily="18" charset="2"/>
              </a:rPr>
              <a:t>指集合中全体成员之间均可比较</a:t>
            </a:r>
          </a:p>
        </p:txBody>
      </p:sp>
      <p:sp>
        <p:nvSpPr>
          <p:cNvPr id="117765"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17766" name="Text Box 6"/>
          <p:cNvSpPr txBox="1">
            <a:spLocks noChangeArrowheads="1"/>
          </p:cNvSpPr>
          <p:nvPr/>
        </p:nvSpPr>
        <p:spPr bwMode="auto">
          <a:xfrm>
            <a:off x="8534400" y="63928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42076A6-E69E-485F-8D39-5F956F945451}" type="slidenum">
              <a:rPr lang="zh-CN" altLang="en-US"/>
              <a:pPr algn="r" eaLnBrk="1" hangingPunct="1">
                <a:spcBef>
                  <a:spcPct val="50000"/>
                </a:spcBef>
                <a:buFont typeface="Arial" panose="020B0604020202020204" pitchFamily="34" charset="0"/>
                <a:buNone/>
              </a:pPr>
              <a:t>114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52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200" y="1981200"/>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三、拓扑排序</a:t>
            </a:r>
            <a:endParaRPr lang="en-US" altLang="zh-CN" sz="3600">
              <a:latin typeface="黑体" panose="02010609060101010101" pitchFamily="49" charset="-122"/>
              <a:ea typeface="黑体" panose="02010609060101010101" pitchFamily="49" charset="-122"/>
            </a:endParaRPr>
          </a:p>
        </p:txBody>
      </p:sp>
      <p:sp>
        <p:nvSpPr>
          <p:cNvPr id="118787"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08548" name="Rectangle 4"/>
          <p:cNvSpPr>
            <a:spLocks noGrp="1" noChangeArrowheads="1"/>
          </p:cNvSpPr>
          <p:nvPr>
            <p:ph type="body" idx="1"/>
          </p:nvPr>
        </p:nvSpPr>
        <p:spPr>
          <a:xfrm>
            <a:off x="381000" y="2819400"/>
            <a:ext cx="8763000" cy="4038600"/>
          </a:xfrm>
        </p:spPr>
        <p:txBody>
          <a:bodyPr/>
          <a:lstStyle/>
          <a:p>
            <a:pPr eaLnBrk="1" hangingPunct="1">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拓扑有序</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右图是一个偏序关系，因为1,3没有先后关系</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如果人为地增加1,3先后关系，</a:t>
            </a:r>
          </a:p>
          <a:p>
            <a:pPr eaLnBrk="1" hangingPunct="1">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　如1先于3，则右图变为全序，</a:t>
            </a:r>
          </a:p>
          <a:p>
            <a:pPr eaLnBrk="1" hangingPunct="1">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  称为拓扑有序</a:t>
            </a:r>
          </a:p>
        </p:txBody>
      </p:sp>
      <p:sp>
        <p:nvSpPr>
          <p:cNvPr id="118789"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 name="组合 1"/>
          <p:cNvGrpSpPr/>
          <p:nvPr/>
        </p:nvGrpSpPr>
        <p:grpSpPr>
          <a:xfrm>
            <a:off x="6324600" y="4572000"/>
            <a:ext cx="2819400" cy="2286000"/>
            <a:chOff x="6324600" y="4572000"/>
            <a:chExt cx="2819400" cy="2286000"/>
          </a:xfrm>
        </p:grpSpPr>
        <p:sp>
          <p:nvSpPr>
            <p:cNvPr id="118791" name="Line 7"/>
            <p:cNvSpPr>
              <a:spLocks noChangeShapeType="1"/>
            </p:cNvSpPr>
            <p:nvPr/>
          </p:nvSpPr>
          <p:spPr bwMode="auto">
            <a:xfrm flipH="1" flipV="1">
              <a:off x="7875588" y="4857750"/>
              <a:ext cx="915988" cy="57150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8792" name="Line 8"/>
            <p:cNvSpPr>
              <a:spLocks noChangeShapeType="1"/>
            </p:cNvSpPr>
            <p:nvPr/>
          </p:nvSpPr>
          <p:spPr bwMode="auto">
            <a:xfrm>
              <a:off x="6607175" y="5643563"/>
              <a:ext cx="352425" cy="85725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8793" name="Line 9"/>
            <p:cNvSpPr>
              <a:spLocks noChangeShapeType="1"/>
            </p:cNvSpPr>
            <p:nvPr/>
          </p:nvSpPr>
          <p:spPr bwMode="auto">
            <a:xfrm flipH="1">
              <a:off x="6677025" y="4786313"/>
              <a:ext cx="987425" cy="57150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8794" name="Line 10"/>
            <p:cNvSpPr>
              <a:spLocks noChangeShapeType="1"/>
            </p:cNvSpPr>
            <p:nvPr/>
          </p:nvSpPr>
          <p:spPr bwMode="auto">
            <a:xfrm flipH="1" flipV="1">
              <a:off x="7804150" y="4857750"/>
              <a:ext cx="565150" cy="1571625"/>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8795" name="Line 11"/>
            <p:cNvSpPr>
              <a:spLocks noChangeShapeType="1"/>
            </p:cNvSpPr>
            <p:nvPr/>
          </p:nvSpPr>
          <p:spPr bwMode="auto">
            <a:xfrm flipH="1">
              <a:off x="7170738" y="6643688"/>
              <a:ext cx="1057275"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8796" name="Line 12"/>
            <p:cNvSpPr>
              <a:spLocks noChangeShapeType="1"/>
            </p:cNvSpPr>
            <p:nvPr/>
          </p:nvSpPr>
          <p:spPr bwMode="auto">
            <a:xfrm flipH="1">
              <a:off x="7170738" y="5715000"/>
              <a:ext cx="1690688" cy="85725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8797" name="Oval 13"/>
            <p:cNvSpPr>
              <a:spLocks noChangeArrowheads="1"/>
            </p:cNvSpPr>
            <p:nvPr/>
          </p:nvSpPr>
          <p:spPr bwMode="auto">
            <a:xfrm>
              <a:off x="6324600" y="5286375"/>
              <a:ext cx="422275" cy="403225"/>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18798" name="Oval 14"/>
            <p:cNvSpPr>
              <a:spLocks noChangeArrowheads="1"/>
            </p:cNvSpPr>
            <p:nvPr/>
          </p:nvSpPr>
          <p:spPr bwMode="auto">
            <a:xfrm>
              <a:off x="8228013" y="6454775"/>
              <a:ext cx="422275" cy="403225"/>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18799" name="Oval 15"/>
            <p:cNvSpPr>
              <a:spLocks noChangeArrowheads="1"/>
            </p:cNvSpPr>
            <p:nvPr/>
          </p:nvSpPr>
          <p:spPr bwMode="auto">
            <a:xfrm>
              <a:off x="6818313" y="6454775"/>
              <a:ext cx="422275" cy="403225"/>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18800" name="Oval 16"/>
            <p:cNvSpPr>
              <a:spLocks noChangeArrowheads="1"/>
            </p:cNvSpPr>
            <p:nvPr/>
          </p:nvSpPr>
          <p:spPr bwMode="auto">
            <a:xfrm>
              <a:off x="8721725" y="5357813"/>
              <a:ext cx="422275" cy="40163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18801" name="Oval 17"/>
            <p:cNvSpPr>
              <a:spLocks noChangeArrowheads="1"/>
            </p:cNvSpPr>
            <p:nvPr/>
          </p:nvSpPr>
          <p:spPr bwMode="auto">
            <a:xfrm>
              <a:off x="7523163" y="4572000"/>
              <a:ext cx="422275" cy="40163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
        <p:nvSpPr>
          <p:cNvPr id="118802" name="Line 18"/>
          <p:cNvSpPr>
            <a:spLocks noChangeShapeType="1"/>
          </p:cNvSpPr>
          <p:nvPr/>
        </p:nvSpPr>
        <p:spPr bwMode="auto">
          <a:xfrm>
            <a:off x="6705600" y="5562600"/>
            <a:ext cx="1600200" cy="990600"/>
          </a:xfrm>
          <a:prstGeom prst="line">
            <a:avLst/>
          </a:prstGeom>
          <a:noFill/>
          <a:ln w="38100">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48">
                                            <p:txEl>
                                              <p:pRg st="1" end="1"/>
                                            </p:txEl>
                                          </p:spTgt>
                                        </p:tgtEl>
                                        <p:attrNameLst>
                                          <p:attrName>style.visibility</p:attrName>
                                        </p:attrNameLst>
                                      </p:cBhvr>
                                      <p:to>
                                        <p:strVal val="visible"/>
                                      </p:to>
                                    </p:set>
                                    <p:animEffect transition="in" filter="blinds(horizontal)">
                                      <p:cBhvr>
                                        <p:cTn id="7" dur="500"/>
                                        <p:tgtEl>
                                          <p:spTgt spid="10854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8548">
                                            <p:txEl>
                                              <p:pRg st="2" end="2"/>
                                            </p:txEl>
                                          </p:spTgt>
                                        </p:tgtEl>
                                        <p:attrNameLst>
                                          <p:attrName>style.visibility</p:attrName>
                                        </p:attrNameLst>
                                      </p:cBhvr>
                                      <p:to>
                                        <p:strVal val="visible"/>
                                      </p:to>
                                    </p:set>
                                    <p:animEffect transition="in" filter="blinds(horizontal)">
                                      <p:cBhvr>
                                        <p:cTn id="12" dur="500"/>
                                        <p:tgtEl>
                                          <p:spTgt spid="108548">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8548">
                                            <p:txEl>
                                              <p:pRg st="3" end="3"/>
                                            </p:txEl>
                                          </p:spTgt>
                                        </p:tgtEl>
                                        <p:attrNameLst>
                                          <p:attrName>style.visibility</p:attrName>
                                        </p:attrNameLst>
                                      </p:cBhvr>
                                      <p:to>
                                        <p:strVal val="visible"/>
                                      </p:to>
                                    </p:set>
                                    <p:animEffect transition="in" filter="blinds(horizontal)">
                                      <p:cBhvr>
                                        <p:cTn id="15" dur="500"/>
                                        <p:tgtEl>
                                          <p:spTgt spid="108548">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8548">
                                            <p:txEl>
                                              <p:pRg st="4" end="4"/>
                                            </p:txEl>
                                          </p:spTgt>
                                        </p:tgtEl>
                                        <p:attrNameLst>
                                          <p:attrName>style.visibility</p:attrName>
                                        </p:attrNameLst>
                                      </p:cBhvr>
                                      <p:to>
                                        <p:strVal val="visible"/>
                                      </p:to>
                                    </p:set>
                                    <p:animEffect transition="in" filter="blinds(horizontal)">
                                      <p:cBhvr>
                                        <p:cTn id="18" dur="500"/>
                                        <p:tgtEl>
                                          <p:spTgt spid="10854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8802"/>
                                        </p:tgtEl>
                                        <p:attrNameLst>
                                          <p:attrName>style.visibility</p:attrName>
                                        </p:attrNameLst>
                                      </p:cBhvr>
                                      <p:to>
                                        <p:strVal val="visible"/>
                                      </p:to>
                                    </p:set>
                                    <p:animEffect transition="in" filter="wipe(left)">
                                      <p:cBhvr>
                                        <p:cTn id="23" dur="500"/>
                                        <p:tgtEl>
                                          <p:spTgt spid="118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2"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981200"/>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三、拓扑排序</a:t>
            </a:r>
            <a:endParaRPr lang="en-US" altLang="zh-CN" sz="3600">
              <a:latin typeface="黑体" panose="02010609060101010101" pitchFamily="49" charset="-122"/>
              <a:ea typeface="黑体" panose="02010609060101010101" pitchFamily="49" charset="-122"/>
            </a:endParaRPr>
          </a:p>
        </p:txBody>
      </p:sp>
      <p:sp>
        <p:nvSpPr>
          <p:cNvPr id="119811"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09572" name="Rectangle 4"/>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拓扑排序</a:t>
            </a:r>
          </a:p>
          <a:p>
            <a:pPr eaLnBrk="1" hangingPunct="1">
              <a:lnSpc>
                <a:spcPct val="90000"/>
              </a:lnSpc>
              <a:spcBef>
                <a:spcPct val="50000"/>
              </a:spcBef>
            </a:pPr>
            <a:r>
              <a:rPr lang="zh-CN" altLang="en-US" sz="2800" b="1" dirty="0">
                <a:latin typeface="黑体" panose="02010609060101010101" pitchFamily="49" charset="-122"/>
                <a:ea typeface="黑体" panose="02010609060101010101" pitchFamily="49" charset="-122"/>
                <a:sym typeface="Symbol" panose="05050102010706020507" pitchFamily="18" charset="2"/>
              </a:rPr>
              <a:t>由严格偏序定义得到的拓扑有序的操作称拓扑排序</a:t>
            </a:r>
          </a:p>
          <a:p>
            <a:pPr eaLnBrk="1" hangingPunct="1">
              <a:lnSpc>
                <a:spcPct val="90000"/>
              </a:lnSpc>
              <a:spcBef>
                <a:spcPct val="50000"/>
              </a:spcBef>
            </a:pPr>
            <a:r>
              <a:rPr lang="zh-CN" altLang="en-US" sz="2800" b="1" dirty="0">
                <a:latin typeface="黑体" panose="02010609060101010101" pitchFamily="49" charset="-122"/>
                <a:ea typeface="黑体" panose="02010609060101010101" pitchFamily="49" charset="-122"/>
                <a:sym typeface="Symbol" panose="05050102010706020507" pitchFamily="18" charset="2"/>
              </a:rPr>
              <a:t>算法：</a:t>
            </a:r>
          </a:p>
          <a:p>
            <a:pPr eaLnBrk="1" hangingPunct="1">
              <a:lnSpc>
                <a:spcPct val="90000"/>
              </a:lnSpc>
              <a:spcBef>
                <a:spcPct val="5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Symbol" panose="05050102010706020507" pitchFamily="18" charset="2"/>
              </a:rPr>
              <a:t>⑴.在有向图中选一个没有前驱的顶点且输出之</a:t>
            </a:r>
          </a:p>
          <a:p>
            <a:pPr eaLnBrk="1" hangingPunct="1">
              <a:lnSpc>
                <a:spcPct val="90000"/>
              </a:lnSpc>
              <a:spcBef>
                <a:spcPct val="5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Symbol" panose="05050102010706020507" pitchFamily="18" charset="2"/>
              </a:rPr>
              <a:t>⑵.从图中</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删除</a:t>
            </a:r>
            <a:r>
              <a:rPr lang="zh-CN" altLang="en-US" sz="2800" b="1" dirty="0">
                <a:latin typeface="黑体" panose="02010609060101010101" pitchFamily="49" charset="-122"/>
                <a:ea typeface="黑体" panose="02010609060101010101" pitchFamily="49" charset="-122"/>
                <a:sym typeface="Symbol" panose="05050102010706020507" pitchFamily="18" charset="2"/>
              </a:rPr>
              <a:t>该</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顶点</a:t>
            </a:r>
            <a:r>
              <a:rPr lang="zh-CN" altLang="en-US" sz="2800" b="1" dirty="0">
                <a:latin typeface="黑体" panose="02010609060101010101" pitchFamily="49" charset="-122"/>
                <a:ea typeface="黑体" panose="02010609060101010101" pitchFamily="49" charset="-122"/>
                <a:sym typeface="Symbol" panose="05050102010706020507" pitchFamily="18" charset="2"/>
              </a:rPr>
              <a:t>和所有以它</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为尾</a:t>
            </a:r>
            <a:r>
              <a:rPr lang="zh-CN" altLang="en-US" sz="2800" b="1" dirty="0">
                <a:latin typeface="黑体" panose="02010609060101010101" pitchFamily="49" charset="-122"/>
                <a:ea typeface="黑体" panose="02010609060101010101" pitchFamily="49" charset="-122"/>
                <a:sym typeface="Symbol" panose="05050102010706020507" pitchFamily="18" charset="2"/>
              </a:rPr>
              <a:t>的</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弧</a:t>
            </a:r>
          </a:p>
          <a:p>
            <a:pPr eaLnBrk="1" hangingPunct="1">
              <a:lnSpc>
                <a:spcPct val="90000"/>
              </a:lnSpc>
              <a:spcBef>
                <a:spcPct val="5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Symbol" panose="05050102010706020507" pitchFamily="18" charset="2"/>
              </a:rPr>
              <a:t>　 重复⑴⑵两步，直到所有顶点输出为止或</a:t>
            </a:r>
            <a:r>
              <a:rPr lang="zh-CN" altLang="en-US" sz="2800" b="1" dirty="0">
                <a:solidFill>
                  <a:srgbClr val="3333FF"/>
                </a:solidFill>
                <a:latin typeface="黑体" panose="02010609060101010101" pitchFamily="49" charset="-122"/>
                <a:ea typeface="黑体" panose="02010609060101010101" pitchFamily="49" charset="-122"/>
                <a:sym typeface="Symbol" panose="05050102010706020507" pitchFamily="18" charset="2"/>
              </a:rPr>
              <a:t>跳出循环。</a:t>
            </a:r>
          </a:p>
        </p:txBody>
      </p:sp>
      <p:sp>
        <p:nvSpPr>
          <p:cNvPr id="119813"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19814" name="Text Box 6"/>
          <p:cNvSpPr txBox="1">
            <a:spLocks noChangeArrowheads="1"/>
          </p:cNvSpPr>
          <p:nvPr/>
        </p:nvSpPr>
        <p:spPr bwMode="auto">
          <a:xfrm>
            <a:off x="8534400" y="63928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913A27F-1FBA-401B-9C21-AA8A9BA870EB}" type="slidenum">
              <a:rPr lang="zh-CN" altLang="en-US"/>
              <a:pPr algn="r" eaLnBrk="1" hangingPunct="1">
                <a:spcBef>
                  <a:spcPct val="50000"/>
                </a:spcBef>
                <a:buFont typeface="Arial" panose="020B0604020202020204" pitchFamily="34" charset="0"/>
                <a:buNone/>
              </a:pPr>
              <a:t>116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572">
                                            <p:txEl>
                                              <p:pRg st="3" end="3"/>
                                            </p:txEl>
                                          </p:spTgt>
                                        </p:tgtEl>
                                        <p:attrNameLst>
                                          <p:attrName>style.visibility</p:attrName>
                                        </p:attrNameLst>
                                      </p:cBhvr>
                                      <p:to>
                                        <p:strVal val="visible"/>
                                      </p:to>
                                    </p:set>
                                    <p:animEffect transition="in" filter="blinds(horizontal)">
                                      <p:cBhvr>
                                        <p:cTn id="7" dur="500"/>
                                        <p:tgtEl>
                                          <p:spTgt spid="10957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9572">
                                            <p:txEl>
                                              <p:pRg st="4" end="4"/>
                                            </p:txEl>
                                          </p:spTgt>
                                        </p:tgtEl>
                                        <p:attrNameLst>
                                          <p:attrName>style.visibility</p:attrName>
                                        </p:attrNameLst>
                                      </p:cBhvr>
                                      <p:to>
                                        <p:strVal val="visible"/>
                                      </p:to>
                                    </p:set>
                                    <p:animEffect transition="in" filter="blinds(horizontal)">
                                      <p:cBhvr>
                                        <p:cTn id="12" dur="500"/>
                                        <p:tgtEl>
                                          <p:spTgt spid="109572">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9572">
                                            <p:txEl>
                                              <p:pRg st="5" end="5"/>
                                            </p:txEl>
                                          </p:spTgt>
                                        </p:tgtEl>
                                        <p:attrNameLst>
                                          <p:attrName>style.visibility</p:attrName>
                                        </p:attrNameLst>
                                      </p:cBhvr>
                                      <p:to>
                                        <p:strVal val="visible"/>
                                      </p:to>
                                    </p:set>
                                    <p:animEffect transition="in" filter="blinds(horizontal)">
                                      <p:cBhvr>
                                        <p:cTn id="15" dur="500"/>
                                        <p:tgtEl>
                                          <p:spTgt spid="10957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1981200"/>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三、拓扑排序(举例)</a:t>
            </a:r>
            <a:endParaRPr lang="en-US" altLang="zh-CN" sz="3600">
              <a:latin typeface="黑体" panose="02010609060101010101" pitchFamily="49" charset="-122"/>
              <a:ea typeface="黑体" panose="02010609060101010101" pitchFamily="49" charset="-122"/>
            </a:endParaRPr>
          </a:p>
        </p:txBody>
      </p:sp>
      <p:sp>
        <p:nvSpPr>
          <p:cNvPr id="120835"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20836" name="Rectangle 4"/>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 name="Group 5"/>
          <p:cNvGrpSpPr>
            <a:grpSpLocks/>
          </p:cNvGrpSpPr>
          <p:nvPr/>
        </p:nvGrpSpPr>
        <p:grpSpPr bwMode="auto">
          <a:xfrm>
            <a:off x="533400" y="2667000"/>
            <a:ext cx="1905000" cy="1920875"/>
            <a:chOff x="0" y="0"/>
            <a:chExt cx="3000" cy="3024"/>
          </a:xfrm>
        </p:grpSpPr>
        <p:grpSp>
          <p:nvGrpSpPr>
            <p:cNvPr id="120866" name="Group 6"/>
            <p:cNvGrpSpPr>
              <a:grpSpLocks/>
            </p:cNvGrpSpPr>
            <p:nvPr/>
          </p:nvGrpSpPr>
          <p:grpSpPr bwMode="auto">
            <a:xfrm>
              <a:off x="0" y="0"/>
              <a:ext cx="3000" cy="2400"/>
              <a:chOff x="0" y="0"/>
              <a:chExt cx="1776" cy="1440"/>
            </a:xfrm>
          </p:grpSpPr>
          <p:sp>
            <p:nvSpPr>
              <p:cNvPr id="120868" name="Line 7"/>
              <p:cNvSpPr>
                <a:spLocks noChangeShapeType="1"/>
              </p:cNvSpPr>
              <p:nvPr/>
            </p:nvSpPr>
            <p:spPr bwMode="auto">
              <a:xfrm flipH="1" flipV="1">
                <a:off x="977" y="180"/>
                <a:ext cx="577" cy="36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69" name="Line 8"/>
              <p:cNvSpPr>
                <a:spLocks noChangeShapeType="1"/>
              </p:cNvSpPr>
              <p:nvPr/>
            </p:nvSpPr>
            <p:spPr bwMode="auto">
              <a:xfrm>
                <a:off x="178" y="675"/>
                <a:ext cx="222" cy="54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70" name="Line 9"/>
              <p:cNvSpPr>
                <a:spLocks noChangeShapeType="1"/>
              </p:cNvSpPr>
              <p:nvPr/>
            </p:nvSpPr>
            <p:spPr bwMode="auto">
              <a:xfrm flipH="1">
                <a:off x="222" y="135"/>
                <a:ext cx="622" cy="36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71" name="Line 10"/>
              <p:cNvSpPr>
                <a:spLocks noChangeShapeType="1"/>
              </p:cNvSpPr>
              <p:nvPr/>
            </p:nvSpPr>
            <p:spPr bwMode="auto">
              <a:xfrm flipH="1" flipV="1">
                <a:off x="932" y="180"/>
                <a:ext cx="355" cy="99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72" name="Line 11"/>
              <p:cNvSpPr>
                <a:spLocks noChangeShapeType="1"/>
              </p:cNvSpPr>
              <p:nvPr/>
            </p:nvSpPr>
            <p:spPr bwMode="auto">
              <a:xfrm flipH="1">
                <a:off x="533" y="1305"/>
                <a:ext cx="666"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73" name="Line 12"/>
              <p:cNvSpPr>
                <a:spLocks noChangeShapeType="1"/>
              </p:cNvSpPr>
              <p:nvPr/>
            </p:nvSpPr>
            <p:spPr bwMode="auto">
              <a:xfrm flipH="1">
                <a:off x="533" y="720"/>
                <a:ext cx="1066" cy="54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74" name="Oval 13"/>
              <p:cNvSpPr>
                <a:spLocks noChangeArrowheads="1"/>
              </p:cNvSpPr>
              <p:nvPr/>
            </p:nvSpPr>
            <p:spPr bwMode="auto">
              <a:xfrm>
                <a:off x="0" y="450"/>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120875" name="Oval 14"/>
              <p:cNvSpPr>
                <a:spLocks noChangeArrowheads="1"/>
              </p:cNvSpPr>
              <p:nvPr/>
            </p:nvSpPr>
            <p:spPr bwMode="auto">
              <a:xfrm>
                <a:off x="1199" y="1186"/>
                <a:ext cx="266" cy="25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20876" name="Oval 15"/>
              <p:cNvSpPr>
                <a:spLocks noChangeArrowheads="1"/>
              </p:cNvSpPr>
              <p:nvPr/>
            </p:nvSpPr>
            <p:spPr bwMode="auto">
              <a:xfrm>
                <a:off x="311" y="1186"/>
                <a:ext cx="266" cy="25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20877" name="Oval 16"/>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120878" name="Oval 17"/>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120867" name="Text Box 18"/>
            <p:cNvSpPr txBox="1">
              <a:spLocks noChangeArrowheads="1"/>
            </p:cNvSpPr>
            <p:nvPr/>
          </p:nvSpPr>
          <p:spPr bwMode="auto">
            <a:xfrm>
              <a:off x="120" y="2399"/>
              <a:ext cx="28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原图</a:t>
              </a:r>
            </a:p>
          </p:txBody>
        </p:sp>
      </p:grpSp>
      <p:grpSp>
        <p:nvGrpSpPr>
          <p:cNvPr id="4" name="Group 19"/>
          <p:cNvGrpSpPr>
            <a:grpSpLocks/>
          </p:cNvGrpSpPr>
          <p:nvPr/>
        </p:nvGrpSpPr>
        <p:grpSpPr bwMode="auto">
          <a:xfrm>
            <a:off x="3505200" y="3200400"/>
            <a:ext cx="1905000" cy="1444625"/>
            <a:chOff x="0" y="0"/>
            <a:chExt cx="3000" cy="2274"/>
          </a:xfrm>
        </p:grpSpPr>
        <p:grpSp>
          <p:nvGrpSpPr>
            <p:cNvPr id="120857" name="Group 20"/>
            <p:cNvGrpSpPr>
              <a:grpSpLocks/>
            </p:cNvGrpSpPr>
            <p:nvPr/>
          </p:nvGrpSpPr>
          <p:grpSpPr bwMode="auto">
            <a:xfrm>
              <a:off x="0" y="0"/>
              <a:ext cx="3000" cy="1650"/>
              <a:chOff x="0" y="0"/>
              <a:chExt cx="1200" cy="660"/>
            </a:xfrm>
          </p:grpSpPr>
          <p:sp>
            <p:nvSpPr>
              <p:cNvPr id="120859" name="Line 21"/>
              <p:cNvSpPr>
                <a:spLocks noChangeShapeType="1"/>
              </p:cNvSpPr>
              <p:nvPr/>
            </p:nvSpPr>
            <p:spPr bwMode="auto">
              <a:xfrm>
                <a:off x="120" y="150"/>
                <a:ext cx="150" cy="36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60" name="Line 22"/>
              <p:cNvSpPr>
                <a:spLocks noChangeShapeType="1"/>
              </p:cNvSpPr>
              <p:nvPr/>
            </p:nvSpPr>
            <p:spPr bwMode="auto">
              <a:xfrm flipH="1">
                <a:off x="360" y="570"/>
                <a:ext cx="45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61" name="Line 23"/>
              <p:cNvSpPr>
                <a:spLocks noChangeShapeType="1"/>
              </p:cNvSpPr>
              <p:nvPr/>
            </p:nvSpPr>
            <p:spPr bwMode="auto">
              <a:xfrm flipH="1">
                <a:off x="360" y="180"/>
                <a:ext cx="720" cy="36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62" name="Oval 24"/>
              <p:cNvSpPr>
                <a:spLocks noChangeArrowheads="1"/>
              </p:cNvSpPr>
              <p:nvPr/>
            </p:nvSpPr>
            <p:spPr bwMode="auto">
              <a:xfrm>
                <a:off x="0" y="0"/>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120863" name="Oval 25"/>
              <p:cNvSpPr>
                <a:spLocks noChangeArrowheads="1"/>
              </p:cNvSpPr>
              <p:nvPr/>
            </p:nvSpPr>
            <p:spPr bwMode="auto">
              <a:xfrm>
                <a:off x="810" y="491"/>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20864" name="Oval 26"/>
              <p:cNvSpPr>
                <a:spLocks noChangeArrowheads="1"/>
              </p:cNvSpPr>
              <p:nvPr/>
            </p:nvSpPr>
            <p:spPr bwMode="auto">
              <a:xfrm>
                <a:off x="210" y="491"/>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20865" name="Oval 27"/>
              <p:cNvSpPr>
                <a:spLocks noChangeArrowheads="1"/>
              </p:cNvSpPr>
              <p:nvPr/>
            </p:nvSpPr>
            <p:spPr bwMode="auto">
              <a:xfrm>
                <a:off x="1020" y="30"/>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grpSp>
        <p:sp>
          <p:nvSpPr>
            <p:cNvPr id="120858" name="Text Box 28"/>
            <p:cNvSpPr txBox="1">
              <a:spLocks noChangeArrowheads="1"/>
            </p:cNvSpPr>
            <p:nvPr/>
          </p:nvSpPr>
          <p:spPr bwMode="auto">
            <a:xfrm>
              <a:off x="0" y="1649"/>
              <a:ext cx="28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输出0之后</a:t>
              </a:r>
            </a:p>
          </p:txBody>
        </p:sp>
      </p:grpSp>
      <p:grpSp>
        <p:nvGrpSpPr>
          <p:cNvPr id="6" name="Group 29"/>
          <p:cNvGrpSpPr>
            <a:grpSpLocks/>
          </p:cNvGrpSpPr>
          <p:nvPr/>
        </p:nvGrpSpPr>
        <p:grpSpPr bwMode="auto">
          <a:xfrm>
            <a:off x="6629400" y="3267075"/>
            <a:ext cx="1828800" cy="1397000"/>
            <a:chOff x="0" y="0"/>
            <a:chExt cx="2880" cy="2199"/>
          </a:xfrm>
        </p:grpSpPr>
        <p:grpSp>
          <p:nvGrpSpPr>
            <p:cNvPr id="120850" name="Group 30"/>
            <p:cNvGrpSpPr>
              <a:grpSpLocks/>
            </p:cNvGrpSpPr>
            <p:nvPr/>
          </p:nvGrpSpPr>
          <p:grpSpPr bwMode="auto">
            <a:xfrm>
              <a:off x="285" y="0"/>
              <a:ext cx="2475" cy="1575"/>
              <a:chOff x="0" y="0"/>
              <a:chExt cx="990" cy="630"/>
            </a:xfrm>
          </p:grpSpPr>
          <p:sp>
            <p:nvSpPr>
              <p:cNvPr id="120852" name="Line 31"/>
              <p:cNvSpPr>
                <a:spLocks noChangeShapeType="1"/>
              </p:cNvSpPr>
              <p:nvPr/>
            </p:nvSpPr>
            <p:spPr bwMode="auto">
              <a:xfrm flipH="1">
                <a:off x="150" y="540"/>
                <a:ext cx="45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53" name="Line 32"/>
              <p:cNvSpPr>
                <a:spLocks noChangeShapeType="1"/>
              </p:cNvSpPr>
              <p:nvPr/>
            </p:nvSpPr>
            <p:spPr bwMode="auto">
              <a:xfrm flipH="1">
                <a:off x="150" y="150"/>
                <a:ext cx="720" cy="36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54" name="Oval 33"/>
              <p:cNvSpPr>
                <a:spLocks noChangeArrowheads="1"/>
              </p:cNvSpPr>
              <p:nvPr/>
            </p:nvSpPr>
            <p:spPr bwMode="auto">
              <a:xfrm>
                <a:off x="600" y="461"/>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20855" name="Oval 34"/>
              <p:cNvSpPr>
                <a:spLocks noChangeArrowheads="1"/>
              </p:cNvSpPr>
              <p:nvPr/>
            </p:nvSpPr>
            <p:spPr bwMode="auto">
              <a:xfrm>
                <a:off x="0" y="461"/>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20856" name="Oval 35"/>
              <p:cNvSpPr>
                <a:spLocks noChangeArrowheads="1"/>
              </p:cNvSpPr>
              <p:nvPr/>
            </p:nvSpPr>
            <p:spPr bwMode="auto">
              <a:xfrm>
                <a:off x="810" y="0"/>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grpSp>
        <p:sp>
          <p:nvSpPr>
            <p:cNvPr id="120851" name="Text Box 36"/>
            <p:cNvSpPr txBox="1">
              <a:spLocks noChangeArrowheads="1"/>
            </p:cNvSpPr>
            <p:nvPr/>
          </p:nvSpPr>
          <p:spPr bwMode="auto">
            <a:xfrm>
              <a:off x="0" y="1574"/>
              <a:ext cx="28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输出0,1之后</a:t>
              </a:r>
            </a:p>
          </p:txBody>
        </p:sp>
      </p:grpSp>
      <p:grpSp>
        <p:nvGrpSpPr>
          <p:cNvPr id="8" name="Group 37"/>
          <p:cNvGrpSpPr>
            <a:grpSpLocks/>
          </p:cNvGrpSpPr>
          <p:nvPr/>
        </p:nvGrpSpPr>
        <p:grpSpPr bwMode="auto">
          <a:xfrm>
            <a:off x="609600" y="5172075"/>
            <a:ext cx="1828800" cy="1397000"/>
            <a:chOff x="0" y="0"/>
            <a:chExt cx="2880" cy="2199"/>
          </a:xfrm>
        </p:grpSpPr>
        <p:grpSp>
          <p:nvGrpSpPr>
            <p:cNvPr id="120845" name="Group 38"/>
            <p:cNvGrpSpPr>
              <a:grpSpLocks/>
            </p:cNvGrpSpPr>
            <p:nvPr/>
          </p:nvGrpSpPr>
          <p:grpSpPr bwMode="auto">
            <a:xfrm>
              <a:off x="285" y="0"/>
              <a:ext cx="2475" cy="1575"/>
              <a:chOff x="0" y="0"/>
              <a:chExt cx="990" cy="630"/>
            </a:xfrm>
          </p:grpSpPr>
          <p:sp>
            <p:nvSpPr>
              <p:cNvPr id="120847" name="Line 39"/>
              <p:cNvSpPr>
                <a:spLocks noChangeShapeType="1"/>
              </p:cNvSpPr>
              <p:nvPr/>
            </p:nvSpPr>
            <p:spPr bwMode="auto">
              <a:xfrm flipH="1">
                <a:off x="150" y="150"/>
                <a:ext cx="720" cy="36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20848" name="Oval 40"/>
              <p:cNvSpPr>
                <a:spLocks noChangeArrowheads="1"/>
              </p:cNvSpPr>
              <p:nvPr/>
            </p:nvSpPr>
            <p:spPr bwMode="auto">
              <a:xfrm>
                <a:off x="0" y="461"/>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20849" name="Oval 41"/>
              <p:cNvSpPr>
                <a:spLocks noChangeArrowheads="1"/>
              </p:cNvSpPr>
              <p:nvPr/>
            </p:nvSpPr>
            <p:spPr bwMode="auto">
              <a:xfrm>
                <a:off x="810" y="0"/>
                <a:ext cx="180" cy="1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grpSp>
        <p:sp>
          <p:nvSpPr>
            <p:cNvPr id="120846" name="Text Box 42"/>
            <p:cNvSpPr txBox="1">
              <a:spLocks noChangeArrowheads="1"/>
            </p:cNvSpPr>
            <p:nvPr/>
          </p:nvSpPr>
          <p:spPr bwMode="auto">
            <a:xfrm>
              <a:off x="0" y="1574"/>
              <a:ext cx="28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输出0,1,3之后</a:t>
              </a:r>
            </a:p>
          </p:txBody>
        </p:sp>
      </p:grpSp>
      <p:sp>
        <p:nvSpPr>
          <p:cNvPr id="110635" name="Text Box 43"/>
          <p:cNvSpPr txBox="1">
            <a:spLocks noChangeArrowheads="1"/>
          </p:cNvSpPr>
          <p:nvPr/>
        </p:nvSpPr>
        <p:spPr bwMode="auto">
          <a:xfrm>
            <a:off x="6324600" y="6019800"/>
            <a:ext cx="281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000">
                <a:solidFill>
                  <a:schemeClr val="hlink"/>
                </a:solidFill>
              </a:rPr>
              <a:t>最后输出拓扑排序结果：0,1,3,2,4</a:t>
            </a:r>
          </a:p>
        </p:txBody>
      </p:sp>
      <p:grpSp>
        <p:nvGrpSpPr>
          <p:cNvPr id="10" name="Group 44"/>
          <p:cNvGrpSpPr>
            <a:grpSpLocks/>
          </p:cNvGrpSpPr>
          <p:nvPr/>
        </p:nvGrpSpPr>
        <p:grpSpPr bwMode="auto">
          <a:xfrm>
            <a:off x="3657600" y="5181600"/>
            <a:ext cx="1981200" cy="1549400"/>
            <a:chOff x="0" y="0"/>
            <a:chExt cx="3120" cy="2439"/>
          </a:xfrm>
        </p:grpSpPr>
        <p:sp>
          <p:nvSpPr>
            <p:cNvPr id="120843" name="Oval 45"/>
            <p:cNvSpPr>
              <a:spLocks noChangeArrowheads="1"/>
            </p:cNvSpPr>
            <p:nvPr/>
          </p:nvSpPr>
          <p:spPr bwMode="auto">
            <a:xfrm>
              <a:off x="2025" y="0"/>
              <a:ext cx="450" cy="42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120844" name="Text Box 46"/>
            <p:cNvSpPr txBox="1">
              <a:spLocks noChangeArrowheads="1"/>
            </p:cNvSpPr>
            <p:nvPr/>
          </p:nvSpPr>
          <p:spPr bwMode="auto">
            <a:xfrm>
              <a:off x="0" y="1814"/>
              <a:ext cx="312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输出0,1,3,2之后</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0635"/>
                                        </p:tgtEl>
                                        <p:attrNameLst>
                                          <p:attrName>style.visibility</p:attrName>
                                        </p:attrNameLst>
                                      </p:cBhvr>
                                      <p:to>
                                        <p:strVal val="visible"/>
                                      </p:to>
                                    </p:set>
                                    <p:animEffect transition="in" filter="blinds(horizontal)">
                                      <p:cBhvr>
                                        <p:cTn id="32" dur="500"/>
                                        <p:tgtEl>
                                          <p:spTgt spid="110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35" grpId="0" bldLvl="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250825" y="1270000"/>
            <a:ext cx="8642350" cy="5256213"/>
          </a:xfrm>
        </p:spPr>
        <p:txBody>
          <a:bodyPr/>
          <a:lstStyle/>
          <a:p>
            <a:pPr eaLnBrk="1" hangingPunct="1">
              <a:lnSpc>
                <a:spcPct val="110000"/>
              </a:lnSpc>
              <a:buClr>
                <a:srgbClr val="FF7C80"/>
              </a:buClr>
              <a:buSzPct val="50000"/>
            </a:pPr>
            <a:r>
              <a:rPr lang="zh-CN" altLang="en-US" b="1">
                <a:latin typeface="黑体" panose="02010609060101010101" pitchFamily="49" charset="-122"/>
                <a:ea typeface="黑体" panose="02010609060101010101" pitchFamily="49" charset="-122"/>
                <a:sym typeface="Symbol" panose="05050102010706020507" pitchFamily="18" charset="2"/>
              </a:rPr>
              <a:t>拓扑排序可检测</a:t>
            </a:r>
            <a:r>
              <a:rPr lang="en-US" altLang="zh-CN" b="1">
                <a:latin typeface="黑体" panose="02010609060101010101" pitchFamily="49" charset="-122"/>
                <a:ea typeface="黑体" panose="02010609060101010101" pitchFamily="49" charset="-122"/>
                <a:sym typeface="Symbol" panose="05050102010706020507" pitchFamily="18" charset="2"/>
              </a:rPr>
              <a:t>AOV</a:t>
            </a:r>
            <a:r>
              <a:rPr lang="zh-CN" altLang="en-US" b="1">
                <a:latin typeface="黑体" panose="02010609060101010101" pitchFamily="49" charset="-122"/>
                <a:ea typeface="黑体" panose="02010609060101010101" pitchFamily="49" charset="-122"/>
                <a:sym typeface="Symbol" panose="05050102010706020507" pitchFamily="18" charset="2"/>
              </a:rPr>
              <a:t>网是否存在环。</a:t>
            </a:r>
          </a:p>
          <a:p>
            <a:pPr eaLnBrk="1" hangingPunct="1">
              <a:lnSpc>
                <a:spcPct val="110000"/>
              </a:lnSpc>
              <a:buClr>
                <a:srgbClr val="FF7C80"/>
              </a:buClr>
              <a:buSzPct val="50000"/>
            </a:pPr>
            <a:r>
              <a:rPr lang="zh-CN" altLang="en-US" b="1">
                <a:latin typeface="黑体" panose="02010609060101010101" pitchFamily="49" charset="-122"/>
                <a:ea typeface="黑体" panose="02010609060101010101" pitchFamily="49" charset="-122"/>
                <a:sym typeface="Symbol" panose="05050102010706020507" pitchFamily="18" charset="2"/>
              </a:rPr>
              <a:t>如果通过拓扑排序能将</a:t>
            </a:r>
            <a:r>
              <a:rPr lang="en-US" altLang="zh-CN" b="1">
                <a:latin typeface="黑体" panose="02010609060101010101" pitchFamily="49" charset="-122"/>
                <a:ea typeface="黑体" panose="02010609060101010101" pitchFamily="49" charset="-122"/>
                <a:sym typeface="Symbol" panose="05050102010706020507" pitchFamily="18" charset="2"/>
              </a:rPr>
              <a:t>AOV</a:t>
            </a:r>
            <a:r>
              <a:rPr lang="zh-CN" altLang="en-US" b="1">
                <a:latin typeface="黑体" panose="02010609060101010101" pitchFamily="49" charset="-122"/>
                <a:ea typeface="黑体" panose="02010609060101010101" pitchFamily="49" charset="-122"/>
                <a:sym typeface="Symbol" panose="05050102010706020507" pitchFamily="18" charset="2"/>
              </a:rPr>
              <a:t>网络的所有顶点都排入一个拓扑有序的序列中</a:t>
            </a:r>
            <a:r>
              <a:rPr lang="en-US" altLang="zh-CN" b="1">
                <a:latin typeface="黑体" panose="02010609060101010101" pitchFamily="49" charset="-122"/>
                <a:ea typeface="黑体" panose="02010609060101010101" pitchFamily="49" charset="-122"/>
                <a:sym typeface="Symbol" panose="05050102010706020507" pitchFamily="18" charset="2"/>
              </a:rPr>
              <a:t>, </a:t>
            </a:r>
            <a:r>
              <a:rPr lang="zh-CN" altLang="en-US" b="1">
                <a:latin typeface="黑体" panose="02010609060101010101" pitchFamily="49" charset="-122"/>
                <a:ea typeface="黑体" panose="02010609060101010101" pitchFamily="49" charset="-122"/>
                <a:sym typeface="Symbol" panose="05050102010706020507" pitchFamily="18" charset="2"/>
              </a:rPr>
              <a:t>则该网络中必定不会出现有向环。</a:t>
            </a:r>
          </a:p>
          <a:p>
            <a:pPr eaLnBrk="1" hangingPunct="1">
              <a:lnSpc>
                <a:spcPct val="110000"/>
              </a:lnSpc>
              <a:buClr>
                <a:srgbClr val="FF7C80"/>
              </a:buClr>
              <a:buSzPct val="50000"/>
            </a:pPr>
            <a:r>
              <a:rPr lang="zh-CN" altLang="en-US" b="1">
                <a:latin typeface="黑体" panose="02010609060101010101" pitchFamily="49" charset="-122"/>
                <a:ea typeface="黑体" panose="02010609060101010101" pitchFamily="49" charset="-122"/>
                <a:sym typeface="Symbol" panose="05050102010706020507" pitchFamily="18" charset="2"/>
              </a:rPr>
              <a:t>反之其中存在环。</a:t>
            </a:r>
          </a:p>
        </p:txBody>
      </p:sp>
      <p:sp>
        <p:nvSpPr>
          <p:cNvPr id="121859" name="Rectangle 3"/>
          <p:cNvSpPr>
            <a:spLocks noGrp="1" noChangeArrowheads="1"/>
          </p:cNvSpPr>
          <p:nvPr>
            <p:ph type="title"/>
          </p:nvPr>
        </p:nvSpPr>
        <p:spPr/>
        <p:txBody>
          <a:bodyPr/>
          <a:lstStyle/>
          <a:p>
            <a:pPr eaLnBrk="1" hangingPunct="1"/>
            <a:r>
              <a:rPr lang="zh-CN" altLang="en-US" sz="3600">
                <a:solidFill>
                  <a:srgbClr val="333399"/>
                </a:solidFill>
                <a:ea typeface="仿宋_GB2312" pitchFamily="1" charset="-122"/>
                <a:sym typeface="Arial" panose="020B0604020202020204" pitchFamily="34" charset="0"/>
              </a:rPr>
              <a:t>拓扑排序与</a:t>
            </a:r>
            <a:r>
              <a:rPr lang="en-US" altLang="zh-CN" sz="3600">
                <a:solidFill>
                  <a:srgbClr val="333399"/>
                </a:solidFill>
                <a:ea typeface="仿宋_GB2312" pitchFamily="1" charset="-122"/>
                <a:sym typeface="Arial" panose="020B0604020202020204" pitchFamily="34" charset="0"/>
              </a:rPr>
              <a:t>AOV</a:t>
            </a:r>
            <a:r>
              <a:rPr lang="zh-CN" altLang="en-US" sz="3600">
                <a:solidFill>
                  <a:srgbClr val="333399"/>
                </a:solidFill>
                <a:ea typeface="仿宋_GB2312" pitchFamily="1" charset="-122"/>
                <a:sym typeface="Arial" panose="020B0604020202020204" pitchFamily="34" charset="0"/>
              </a:rPr>
              <a:t>网</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p:cNvGrpSpPr>
            <a:grpSpLocks/>
          </p:cNvGrpSpPr>
          <p:nvPr/>
        </p:nvGrpSpPr>
        <p:grpSpPr bwMode="auto">
          <a:xfrm>
            <a:off x="2987675" y="2205038"/>
            <a:ext cx="3048000" cy="1587500"/>
            <a:chOff x="0" y="0"/>
            <a:chExt cx="4800" cy="2500"/>
          </a:xfrm>
        </p:grpSpPr>
        <p:sp>
          <p:nvSpPr>
            <p:cNvPr id="122886" name="Oval 3"/>
            <p:cNvSpPr>
              <a:spLocks noChangeArrowheads="1"/>
            </p:cNvSpPr>
            <p:nvPr/>
          </p:nvSpPr>
          <p:spPr bwMode="auto">
            <a:xfrm>
              <a:off x="2040" y="0"/>
              <a:ext cx="720" cy="720"/>
            </a:xfrm>
            <a:prstGeom prst="ellipse">
              <a:avLst/>
            </a:prstGeom>
            <a:noFill/>
            <a:ln w="12700" cap="sq">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rgbClr val="000099"/>
                  </a:solidFill>
                  <a:latin typeface="Times New Roman" panose="02020603050405020304" pitchFamily="18" charset="0"/>
                </a:rPr>
                <a:t>B</a:t>
              </a:r>
              <a:endParaRPr lang="en-US" altLang="zh-CN" sz="3200">
                <a:latin typeface="Times New Roman" panose="02020603050405020304" pitchFamily="18" charset="0"/>
              </a:endParaRPr>
            </a:p>
          </p:txBody>
        </p:sp>
        <p:sp>
          <p:nvSpPr>
            <p:cNvPr id="122887" name="Oval 4"/>
            <p:cNvSpPr>
              <a:spLocks noChangeArrowheads="1"/>
            </p:cNvSpPr>
            <p:nvPr/>
          </p:nvSpPr>
          <p:spPr bwMode="auto">
            <a:xfrm>
              <a:off x="4080" y="940"/>
              <a:ext cx="720" cy="720"/>
            </a:xfrm>
            <a:prstGeom prst="ellipse">
              <a:avLst/>
            </a:prstGeom>
            <a:noFill/>
            <a:ln w="12700" cap="sq">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rgbClr val="000099"/>
                  </a:solidFill>
                  <a:latin typeface="Times New Roman" panose="02020603050405020304" pitchFamily="18" charset="0"/>
                </a:rPr>
                <a:t>D</a:t>
              </a:r>
              <a:endParaRPr lang="en-US" altLang="zh-CN" sz="3200">
                <a:latin typeface="Times New Roman" panose="02020603050405020304" pitchFamily="18" charset="0"/>
              </a:endParaRPr>
            </a:p>
          </p:txBody>
        </p:sp>
        <p:sp>
          <p:nvSpPr>
            <p:cNvPr id="122888" name="Oval 5"/>
            <p:cNvSpPr>
              <a:spLocks noChangeArrowheads="1"/>
            </p:cNvSpPr>
            <p:nvPr/>
          </p:nvSpPr>
          <p:spPr bwMode="auto">
            <a:xfrm>
              <a:off x="0" y="940"/>
              <a:ext cx="720" cy="720"/>
            </a:xfrm>
            <a:prstGeom prst="ellipse">
              <a:avLst/>
            </a:prstGeom>
            <a:noFill/>
            <a:ln w="12700" cap="sq">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rgbClr val="000099"/>
                  </a:solidFill>
                  <a:latin typeface="Times New Roman" panose="02020603050405020304" pitchFamily="18" charset="0"/>
                </a:rPr>
                <a:t>A</a:t>
              </a:r>
              <a:endParaRPr lang="en-US" altLang="zh-CN" sz="3200">
                <a:latin typeface="Times New Roman" panose="02020603050405020304" pitchFamily="18" charset="0"/>
              </a:endParaRPr>
            </a:p>
          </p:txBody>
        </p:sp>
        <p:sp>
          <p:nvSpPr>
            <p:cNvPr id="122889" name="Oval 6"/>
            <p:cNvSpPr>
              <a:spLocks noChangeArrowheads="1"/>
            </p:cNvSpPr>
            <p:nvPr/>
          </p:nvSpPr>
          <p:spPr bwMode="auto">
            <a:xfrm>
              <a:off x="2040" y="1780"/>
              <a:ext cx="720" cy="720"/>
            </a:xfrm>
            <a:prstGeom prst="ellipse">
              <a:avLst/>
            </a:prstGeom>
            <a:noFill/>
            <a:ln w="12700" cap="sq">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rgbClr val="000099"/>
                  </a:solidFill>
                  <a:latin typeface="Times New Roman" panose="02020603050405020304" pitchFamily="18" charset="0"/>
                </a:rPr>
                <a:t>C</a:t>
              </a:r>
              <a:endParaRPr lang="en-US" altLang="zh-CN" sz="3200">
                <a:latin typeface="Times New Roman" panose="02020603050405020304" pitchFamily="18" charset="0"/>
              </a:endParaRPr>
            </a:p>
          </p:txBody>
        </p:sp>
        <p:sp>
          <p:nvSpPr>
            <p:cNvPr id="122890" name="Line 7"/>
            <p:cNvSpPr>
              <a:spLocks noChangeShapeType="1"/>
            </p:cNvSpPr>
            <p:nvPr/>
          </p:nvSpPr>
          <p:spPr bwMode="auto">
            <a:xfrm flipV="1">
              <a:off x="720" y="340"/>
              <a:ext cx="1320" cy="720"/>
            </a:xfrm>
            <a:prstGeom prst="line">
              <a:avLst/>
            </a:prstGeom>
            <a:noFill/>
            <a:ln w="25400" cap="sq">
              <a:solidFill>
                <a:srgbClr val="000099"/>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1" name="Line 8"/>
            <p:cNvSpPr>
              <a:spLocks noChangeShapeType="1"/>
            </p:cNvSpPr>
            <p:nvPr/>
          </p:nvSpPr>
          <p:spPr bwMode="auto">
            <a:xfrm>
              <a:off x="600" y="1540"/>
              <a:ext cx="1440" cy="600"/>
            </a:xfrm>
            <a:prstGeom prst="line">
              <a:avLst/>
            </a:prstGeom>
            <a:noFill/>
            <a:ln w="25400" cap="sq">
              <a:solidFill>
                <a:srgbClr val="000099"/>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2" name="Line 9"/>
            <p:cNvSpPr>
              <a:spLocks noChangeShapeType="1"/>
            </p:cNvSpPr>
            <p:nvPr/>
          </p:nvSpPr>
          <p:spPr bwMode="auto">
            <a:xfrm>
              <a:off x="2760" y="460"/>
              <a:ext cx="1440" cy="600"/>
            </a:xfrm>
            <a:prstGeom prst="line">
              <a:avLst/>
            </a:prstGeom>
            <a:noFill/>
            <a:ln w="25400" cap="sq">
              <a:solidFill>
                <a:srgbClr val="000099"/>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3" name="Line 10"/>
            <p:cNvSpPr>
              <a:spLocks noChangeShapeType="1"/>
            </p:cNvSpPr>
            <p:nvPr/>
          </p:nvSpPr>
          <p:spPr bwMode="auto">
            <a:xfrm flipV="1">
              <a:off x="2760" y="1540"/>
              <a:ext cx="1440" cy="600"/>
            </a:xfrm>
            <a:prstGeom prst="line">
              <a:avLst/>
            </a:prstGeom>
            <a:noFill/>
            <a:ln w="25400" cap="sq">
              <a:solidFill>
                <a:srgbClr val="000099"/>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651" name="Text Box 11"/>
          <p:cNvSpPr txBox="1">
            <a:spLocks noChangeArrowheads="1"/>
          </p:cNvSpPr>
          <p:nvPr/>
        </p:nvSpPr>
        <p:spPr bwMode="auto">
          <a:xfrm>
            <a:off x="381000" y="46482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4000">
                <a:latin typeface="Times New Roman" panose="02020603050405020304" pitchFamily="18" charset="0"/>
              </a:rPr>
              <a:t>         </a:t>
            </a:r>
            <a:r>
              <a:rPr lang="en-US" altLang="zh-CN" sz="4000">
                <a:solidFill>
                  <a:srgbClr val="0000FF"/>
                </a:solidFill>
                <a:latin typeface="Times New Roman" panose="02020603050405020304" pitchFamily="18" charset="0"/>
              </a:rPr>
              <a:t>A B C D</a:t>
            </a:r>
            <a:r>
              <a:rPr lang="en-US" altLang="zh-CN" sz="4000">
                <a:latin typeface="Times New Roman" panose="02020603050405020304" pitchFamily="18" charset="0"/>
              </a:rPr>
              <a:t>    </a:t>
            </a:r>
            <a:r>
              <a:rPr lang="zh-CN" altLang="en-US" sz="4000">
                <a:solidFill>
                  <a:srgbClr val="000099"/>
                </a:solidFill>
                <a:latin typeface="Times New Roman" panose="02020603050405020304" pitchFamily="18" charset="0"/>
              </a:rPr>
              <a:t>或</a:t>
            </a:r>
            <a:r>
              <a:rPr lang="zh-CN" altLang="en-US" sz="4000">
                <a:latin typeface="Times New Roman" panose="02020603050405020304" pitchFamily="18" charset="0"/>
              </a:rPr>
              <a:t>    </a:t>
            </a:r>
            <a:r>
              <a:rPr lang="en-US" altLang="zh-CN" sz="4000">
                <a:solidFill>
                  <a:srgbClr val="0000FF"/>
                </a:solidFill>
                <a:latin typeface="Times New Roman" panose="02020603050405020304" pitchFamily="18" charset="0"/>
              </a:rPr>
              <a:t>A C B D</a:t>
            </a:r>
            <a:endParaRPr lang="en-US" altLang="zh-CN" sz="4000">
              <a:latin typeface="Times New Roman" panose="02020603050405020304" pitchFamily="18" charset="0"/>
            </a:endParaRPr>
          </a:p>
        </p:txBody>
      </p:sp>
      <p:sp>
        <p:nvSpPr>
          <p:cNvPr id="122884" name="Rectangle 12"/>
          <p:cNvSpPr>
            <a:spLocks noGrp="1" noChangeArrowheads="1"/>
          </p:cNvSpPr>
          <p:nvPr/>
        </p:nvSpPr>
        <p:spPr bwMode="auto">
          <a:xfrm>
            <a:off x="395288" y="1196975"/>
            <a:ext cx="820896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b="1">
                <a:latin typeface="黑体" panose="02010609060101010101" pitchFamily="49" charset="-122"/>
                <a:ea typeface="黑体" panose="02010609060101010101" pitchFamily="49" charset="-122"/>
              </a:rPr>
              <a:t>写出下图的拓扑排序序列。</a:t>
            </a:r>
            <a:endParaRPr lang="zh-CN" altLang="en-US" sz="3200" b="1">
              <a:latin typeface="黑体" panose="02010609060101010101" pitchFamily="49" charset="-122"/>
              <a:ea typeface="黑体" panose="02010609060101010101" pitchFamily="49" charset="-122"/>
              <a:sym typeface="Arial" panose="020B0604020202020204" pitchFamily="34" charset="0"/>
            </a:endParaRPr>
          </a:p>
        </p:txBody>
      </p:sp>
      <p:sp>
        <p:nvSpPr>
          <p:cNvPr id="122885" name="Rectangle 13"/>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51"/>
                                        </p:tgtEl>
                                        <p:attrNameLst>
                                          <p:attrName>style.visibility</p:attrName>
                                        </p:attrNameLst>
                                      </p:cBhvr>
                                      <p:to>
                                        <p:strVal val="visible"/>
                                      </p:to>
                                    </p:set>
                                    <p:animEffect transition="in" filter="wipe(left)">
                                      <p:cBhvr>
                                        <p:cTn id="7" dur="500"/>
                                        <p:tgtEl>
                                          <p:spTgt spid="112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六、连通</a:t>
            </a:r>
            <a:endParaRPr lang="en-US" altLang="zh-CN" sz="3200">
              <a:latin typeface="黑体" panose="02010609060101010101" pitchFamily="49" charset="-122"/>
              <a:ea typeface="黑体" panose="02010609060101010101" pitchFamily="49" charset="-122"/>
            </a:endParaRPr>
          </a:p>
        </p:txBody>
      </p:sp>
      <p:sp>
        <p:nvSpPr>
          <p:cNvPr id="256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19C808B-F76D-4F0E-A3F5-E6D54623EE51}" type="slidenum">
              <a:rPr lang="zh-CN" altLang="en-US"/>
              <a:pPr algn="r" eaLnBrk="1" hangingPunct="1">
                <a:spcBef>
                  <a:spcPct val="50000"/>
                </a:spcBef>
                <a:buFont typeface="Arial" panose="020B0604020202020204" pitchFamily="34" charset="0"/>
                <a:buNone/>
              </a:pPr>
              <a:t>12</a:t>
            </a:fld>
            <a:endParaRPr lang="en-US" altLang="zh-CN"/>
          </a:p>
        </p:txBody>
      </p:sp>
      <p:sp>
        <p:nvSpPr>
          <p:cNvPr id="2560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14341"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sym typeface="Symbol" panose="05050102010706020507" pitchFamily="18" charset="2"/>
              </a:rPr>
              <a:t>连通：</a:t>
            </a:r>
            <a:r>
              <a:rPr lang="zh-CN" altLang="en-US" b="1">
                <a:solidFill>
                  <a:schemeClr val="bg1"/>
                </a:solidFill>
                <a:latin typeface="黑体" panose="02010609060101010101" pitchFamily="49" charset="-122"/>
                <a:ea typeface="黑体" panose="02010609060101010101" pitchFamily="49" charset="-122"/>
                <a:sym typeface="Symbol" panose="05050102010706020507" pitchFamily="18" charset="2"/>
              </a:rPr>
              <a:t>如果顶点</a:t>
            </a:r>
            <a:r>
              <a:rPr lang="en-US" altLang="zh-CN" b="1">
                <a:solidFill>
                  <a:schemeClr val="bg1"/>
                </a:solidFill>
                <a:latin typeface="黑体" panose="02010609060101010101" pitchFamily="49" charset="-122"/>
                <a:ea typeface="黑体" panose="02010609060101010101" pitchFamily="49" charset="-122"/>
                <a:sym typeface="Symbol" panose="05050102010706020507" pitchFamily="18" charset="2"/>
              </a:rPr>
              <a:t>x</a:t>
            </a:r>
            <a:r>
              <a:rPr lang="zh-CN" altLang="en-US" b="1">
                <a:solidFill>
                  <a:schemeClr val="bg1"/>
                </a:solidFill>
                <a:latin typeface="黑体" panose="02010609060101010101" pitchFamily="49" charset="-122"/>
                <a:ea typeface="黑体" panose="02010609060101010101" pitchFamily="49" charset="-122"/>
                <a:sym typeface="Symbol" panose="05050102010706020507" pitchFamily="18" charset="2"/>
              </a:rPr>
              <a:t>到</a:t>
            </a:r>
            <a:r>
              <a:rPr lang="en-US" altLang="zh-CN" b="1">
                <a:solidFill>
                  <a:schemeClr val="bg1"/>
                </a:solidFill>
                <a:latin typeface="黑体" panose="02010609060101010101" pitchFamily="49" charset="-122"/>
                <a:ea typeface="黑体" panose="02010609060101010101" pitchFamily="49" charset="-122"/>
                <a:sym typeface="Symbol" panose="05050102010706020507" pitchFamily="18" charset="2"/>
              </a:rPr>
              <a:t>y</a:t>
            </a:r>
            <a:r>
              <a:rPr lang="zh-CN" altLang="en-US" b="1">
                <a:solidFill>
                  <a:schemeClr val="bg1"/>
                </a:solidFill>
                <a:latin typeface="黑体" panose="02010609060101010101" pitchFamily="49" charset="-122"/>
                <a:ea typeface="黑体" panose="02010609060101010101" pitchFamily="49" charset="-122"/>
                <a:sym typeface="Symbol" panose="05050102010706020507" pitchFamily="18" charset="2"/>
              </a:rPr>
              <a:t>有路径，称</a:t>
            </a:r>
            <a:r>
              <a:rPr lang="en-US" altLang="zh-CN" b="1">
                <a:solidFill>
                  <a:schemeClr val="bg1"/>
                </a:solidFill>
                <a:latin typeface="黑体" panose="02010609060101010101" pitchFamily="49" charset="-122"/>
                <a:ea typeface="黑体" panose="02010609060101010101" pitchFamily="49" charset="-122"/>
                <a:sym typeface="Symbol" panose="05050102010706020507" pitchFamily="18" charset="2"/>
              </a:rPr>
              <a:t>x</a:t>
            </a:r>
            <a:r>
              <a:rPr lang="zh-CN" altLang="en-US" b="1">
                <a:solidFill>
                  <a:schemeClr val="bg1"/>
                </a:solidFill>
                <a:latin typeface="黑体" panose="02010609060101010101" pitchFamily="49" charset="-122"/>
                <a:ea typeface="黑体" panose="02010609060101010101" pitchFamily="49" charset="-122"/>
                <a:sym typeface="Symbol" panose="05050102010706020507" pitchFamily="18" charset="2"/>
              </a:rPr>
              <a:t>和</a:t>
            </a:r>
            <a:r>
              <a:rPr lang="en-US" altLang="zh-CN" b="1">
                <a:solidFill>
                  <a:schemeClr val="bg1"/>
                </a:solidFill>
                <a:latin typeface="黑体" panose="02010609060101010101" pitchFamily="49" charset="-122"/>
                <a:ea typeface="黑体" panose="02010609060101010101" pitchFamily="49" charset="-122"/>
                <a:sym typeface="Symbol" panose="05050102010706020507" pitchFamily="18" charset="2"/>
              </a:rPr>
              <a:t>y</a:t>
            </a:r>
            <a:r>
              <a:rPr lang="zh-CN" altLang="en-US" b="1">
                <a:solidFill>
                  <a:schemeClr val="bg1"/>
                </a:solidFill>
                <a:latin typeface="黑体" panose="02010609060101010101" pitchFamily="49" charset="-122"/>
                <a:ea typeface="黑体" panose="02010609060101010101" pitchFamily="49" charset="-122"/>
                <a:sym typeface="Symbol" panose="05050102010706020507" pitchFamily="18" charset="2"/>
              </a:rPr>
              <a:t>是连通的</a:t>
            </a:r>
          </a:p>
          <a:p>
            <a:pPr eaLnBrk="1" hangingPunct="1">
              <a:spcBef>
                <a:spcPct val="30000"/>
              </a:spcBef>
            </a:pPr>
            <a:r>
              <a:rPr lang="zh-CN" altLang="en-US" b="1">
                <a:latin typeface="黑体" panose="02010609060101010101" pitchFamily="49" charset="-122"/>
                <a:ea typeface="黑体" panose="02010609060101010101" pitchFamily="49" charset="-122"/>
                <a:sym typeface="Symbol" panose="05050102010706020507" pitchFamily="18" charset="2"/>
              </a:rPr>
              <a:t>连通图：</a:t>
            </a:r>
            <a:r>
              <a:rPr lang="zh-CN" altLang="en-US" b="1">
                <a:solidFill>
                  <a:schemeClr val="bg1"/>
                </a:solidFill>
                <a:latin typeface="黑体" panose="02010609060101010101" pitchFamily="49" charset="-122"/>
                <a:ea typeface="黑体" panose="02010609060101010101" pitchFamily="49" charset="-122"/>
                <a:sym typeface="Symbol" panose="05050102010706020507" pitchFamily="18" charset="2"/>
              </a:rPr>
              <a:t>图中所有顶点都连通</a:t>
            </a:r>
          </a:p>
        </p:txBody>
      </p:sp>
      <p:sp>
        <p:nvSpPr>
          <p:cNvPr id="25606"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39" name="Rectangle 5"/>
          <p:cNvSpPr txBox="1">
            <a:spLocks noChangeArrowheads="1"/>
          </p:cNvSpPr>
          <p:nvPr/>
        </p:nvSpPr>
        <p:spPr bwMode="auto">
          <a:xfrm>
            <a:off x="381000" y="2819400"/>
            <a:ext cx="8763000" cy="4038600"/>
          </a:xfrm>
          <a:prstGeom prst="rect">
            <a:avLst/>
          </a:prstGeom>
          <a:noFill/>
          <a:ln>
            <a:noFill/>
          </a:ln>
          <a:effectLst/>
          <a:extLst>
            <a:ext uri="{FAA26D3D-D897-4be2-8F04-BA451C77F1D7}"/>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a:lstStyle>
          <a:p>
            <a:pPr eaLnBrk="1" hangingPunct="1">
              <a:spcBef>
                <a:spcPct val="30000"/>
              </a:spcBef>
              <a:defRPr/>
            </a:pPr>
            <a:r>
              <a:rPr lang="zh-CN" altLang="en-US" b="1" kern="0" dirty="0">
                <a:solidFill>
                  <a:srgbClr val="C00000"/>
                </a:solidFill>
                <a:latin typeface="黑体" pitchFamily="49" charset="-122"/>
                <a:ea typeface="黑体" pitchFamily="49" charset="-122"/>
                <a:sym typeface="Symbol" pitchFamily="18" charset="2"/>
              </a:rPr>
              <a:t>连通</a:t>
            </a:r>
            <a:r>
              <a:rPr lang="zh-CN" altLang="en-US" b="1" kern="0" dirty="0">
                <a:latin typeface="黑体" pitchFamily="49" charset="-122"/>
                <a:ea typeface="黑体" pitchFamily="49" charset="-122"/>
                <a:sym typeface="Symbol" pitchFamily="18" charset="2"/>
              </a:rPr>
              <a:t>：如果顶点</a:t>
            </a:r>
            <a:r>
              <a:rPr lang="en-US" altLang="zh-CN" b="1" kern="0" dirty="0">
                <a:latin typeface="黑体" pitchFamily="49" charset="-122"/>
                <a:ea typeface="黑体" pitchFamily="49" charset="-122"/>
                <a:sym typeface="Symbol" pitchFamily="18" charset="2"/>
              </a:rPr>
              <a:t>x</a:t>
            </a:r>
            <a:r>
              <a:rPr lang="zh-CN" altLang="en-US" b="1" kern="0" dirty="0">
                <a:latin typeface="黑体" pitchFamily="49" charset="-122"/>
                <a:ea typeface="黑体" pitchFamily="49" charset="-122"/>
                <a:sym typeface="Symbol" pitchFamily="18" charset="2"/>
              </a:rPr>
              <a:t>到</a:t>
            </a:r>
            <a:r>
              <a:rPr lang="en-US" altLang="zh-CN" b="1" kern="0" dirty="0">
                <a:latin typeface="黑体" pitchFamily="49" charset="-122"/>
                <a:ea typeface="黑体" pitchFamily="49" charset="-122"/>
                <a:sym typeface="Symbol" pitchFamily="18" charset="2"/>
              </a:rPr>
              <a:t>y</a:t>
            </a:r>
            <a:r>
              <a:rPr lang="zh-CN" altLang="en-US" b="1" kern="0" dirty="0">
                <a:latin typeface="黑体" pitchFamily="49" charset="-122"/>
                <a:ea typeface="黑体" pitchFamily="49" charset="-122"/>
                <a:sym typeface="Symbol" pitchFamily="18" charset="2"/>
              </a:rPr>
              <a:t>有路径，称</a:t>
            </a:r>
            <a:r>
              <a:rPr lang="en-US" altLang="zh-CN" b="1" kern="0" dirty="0">
                <a:latin typeface="黑体" pitchFamily="49" charset="-122"/>
                <a:ea typeface="黑体" pitchFamily="49" charset="-122"/>
                <a:sym typeface="Symbol" pitchFamily="18" charset="2"/>
              </a:rPr>
              <a:t>x</a:t>
            </a:r>
            <a:r>
              <a:rPr lang="zh-CN" altLang="en-US" b="1" kern="0" dirty="0">
                <a:latin typeface="黑体" pitchFamily="49" charset="-122"/>
                <a:ea typeface="黑体" pitchFamily="49" charset="-122"/>
                <a:sym typeface="Symbol" pitchFamily="18" charset="2"/>
              </a:rPr>
              <a:t>和</a:t>
            </a:r>
            <a:r>
              <a:rPr lang="en-US" altLang="zh-CN" b="1" kern="0" dirty="0">
                <a:latin typeface="黑体" pitchFamily="49" charset="-122"/>
                <a:ea typeface="黑体" pitchFamily="49" charset="-122"/>
                <a:sym typeface="Symbol" pitchFamily="18" charset="2"/>
              </a:rPr>
              <a:t>y</a:t>
            </a:r>
            <a:r>
              <a:rPr lang="zh-CN" altLang="en-US" b="1" kern="0" dirty="0">
                <a:latin typeface="黑体" pitchFamily="49" charset="-122"/>
                <a:ea typeface="黑体" pitchFamily="49" charset="-122"/>
                <a:sym typeface="Symbol" pitchFamily="18" charset="2"/>
              </a:rPr>
              <a:t>是连通的</a:t>
            </a:r>
          </a:p>
          <a:p>
            <a:pPr eaLnBrk="1" hangingPunct="1">
              <a:spcBef>
                <a:spcPct val="30000"/>
              </a:spcBef>
              <a:defRPr/>
            </a:pPr>
            <a:r>
              <a:rPr lang="zh-CN" altLang="en-US" b="1" kern="0" dirty="0">
                <a:solidFill>
                  <a:srgbClr val="3333FF"/>
                </a:solidFill>
                <a:latin typeface="黑体" pitchFamily="49" charset="-122"/>
                <a:ea typeface="黑体" pitchFamily="49" charset="-122"/>
                <a:sym typeface="Symbol" pitchFamily="18" charset="2"/>
              </a:rPr>
              <a:t>连通图</a:t>
            </a:r>
            <a:r>
              <a:rPr lang="zh-CN" altLang="en-US" b="1" kern="0" dirty="0">
                <a:latin typeface="黑体" pitchFamily="49" charset="-122"/>
                <a:ea typeface="黑体" pitchFamily="49" charset="-122"/>
                <a:sym typeface="Symbol" pitchFamily="18" charset="2"/>
              </a:rPr>
              <a:t>：图中所有顶点都连通</a:t>
            </a:r>
          </a:p>
        </p:txBody>
      </p:sp>
      <p:grpSp>
        <p:nvGrpSpPr>
          <p:cNvPr id="2" name="Group 19"/>
          <p:cNvGrpSpPr>
            <a:grpSpLocks/>
          </p:cNvGrpSpPr>
          <p:nvPr/>
        </p:nvGrpSpPr>
        <p:grpSpPr bwMode="auto">
          <a:xfrm>
            <a:off x="1447800" y="4114800"/>
            <a:ext cx="2895600" cy="2286000"/>
            <a:chOff x="0" y="0"/>
            <a:chExt cx="1824" cy="1440"/>
          </a:xfrm>
        </p:grpSpPr>
        <p:sp>
          <p:nvSpPr>
            <p:cNvPr id="25623" name="Line 20"/>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24" name="Line 21"/>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25" name="Line 22"/>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26" name="Line 23"/>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27" name="Line 24"/>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28" name="Line 25"/>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29" name="Line 26"/>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30" name="Line 27"/>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31" name="Line 28"/>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32" name="Line 29"/>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5633" name="Group 30"/>
            <p:cNvGrpSpPr>
              <a:grpSpLocks/>
            </p:cNvGrpSpPr>
            <p:nvPr/>
          </p:nvGrpSpPr>
          <p:grpSpPr bwMode="auto">
            <a:xfrm>
              <a:off x="0" y="0"/>
              <a:ext cx="1824" cy="1440"/>
              <a:chOff x="0" y="0"/>
              <a:chExt cx="1824" cy="1440"/>
            </a:xfrm>
          </p:grpSpPr>
          <p:sp>
            <p:nvSpPr>
              <p:cNvPr id="25634" name="Oval 31"/>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5635" name="Oval 32"/>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5636" name="Oval 33"/>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5637" name="Oval 34"/>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25638" name="Oval 35"/>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5639" name="Oval 36"/>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pSp>
        <p:nvGrpSpPr>
          <p:cNvPr id="4" name="Group 7"/>
          <p:cNvGrpSpPr>
            <a:grpSpLocks/>
          </p:cNvGrpSpPr>
          <p:nvPr/>
        </p:nvGrpSpPr>
        <p:grpSpPr bwMode="auto">
          <a:xfrm>
            <a:off x="5943600" y="4038600"/>
            <a:ext cx="2819400" cy="2286000"/>
            <a:chOff x="0" y="0"/>
            <a:chExt cx="1920" cy="1536"/>
          </a:xfrm>
        </p:grpSpPr>
        <p:sp>
          <p:nvSpPr>
            <p:cNvPr id="25612"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13"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14"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15"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16"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17"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5618"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5619"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5620"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5621"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5622"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
        <p:nvSpPr>
          <p:cNvPr id="14345" name="Text Box 37"/>
          <p:cNvSpPr txBox="1">
            <a:spLocks noChangeArrowheads="1"/>
          </p:cNvSpPr>
          <p:nvPr/>
        </p:nvSpPr>
        <p:spPr bwMode="auto">
          <a:xfrm>
            <a:off x="2133600" y="64008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b="1">
                <a:solidFill>
                  <a:srgbClr val="3333FF"/>
                </a:solidFill>
              </a:rPr>
              <a:t>连通图</a:t>
            </a:r>
          </a:p>
        </p:txBody>
      </p:sp>
      <p:sp>
        <p:nvSpPr>
          <p:cNvPr id="14346" name="Text Box 38"/>
          <p:cNvSpPr txBox="1">
            <a:spLocks noChangeArrowheads="1"/>
          </p:cNvSpPr>
          <p:nvPr/>
        </p:nvSpPr>
        <p:spPr bwMode="auto">
          <a:xfrm>
            <a:off x="6553200" y="63627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b="1">
                <a:solidFill>
                  <a:srgbClr val="C00000"/>
                </a:solidFill>
              </a:rPr>
              <a:t>非</a:t>
            </a:r>
            <a:r>
              <a:rPr lang="zh-CN" altLang="en-US"/>
              <a:t>连通图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wipe(left)">
                                      <p:cBhvr>
                                        <p:cTn id="7" dur="500"/>
                                        <p:tgtEl>
                                          <p:spTgt spid="143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
                                            <p:txEl>
                                              <p:pRg st="0" end="0"/>
                                            </p:txEl>
                                          </p:spTgt>
                                        </p:tgtEl>
                                        <p:attrNameLst>
                                          <p:attrName>style.visibility</p:attrName>
                                        </p:attrNameLst>
                                      </p:cBhvr>
                                      <p:to>
                                        <p:strVal val="visible"/>
                                      </p:to>
                                    </p:set>
                                    <p:animEffect transition="in" filter="wipe(left)">
                                      <p:cBhvr>
                                        <p:cTn id="12" dur="500"/>
                                        <p:tgtEl>
                                          <p:spTgt spid="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41">
                                            <p:txEl>
                                              <p:pRg st="1" end="1"/>
                                            </p:txEl>
                                          </p:spTgt>
                                        </p:tgtEl>
                                        <p:attrNameLst>
                                          <p:attrName>style.visibility</p:attrName>
                                        </p:attrNameLst>
                                      </p:cBhvr>
                                      <p:to>
                                        <p:strVal val="visible"/>
                                      </p:to>
                                    </p:set>
                                    <p:animEffect transition="in" filter="wipe(left)">
                                      <p:cBhvr>
                                        <p:cTn id="27" dur="500"/>
                                        <p:tgtEl>
                                          <p:spTgt spid="1434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
                                            <p:txEl>
                                              <p:pRg st="1" end="1"/>
                                            </p:txEl>
                                          </p:spTgt>
                                        </p:tgtEl>
                                        <p:attrNameLst>
                                          <p:attrName>style.visibility</p:attrName>
                                        </p:attrNameLst>
                                      </p:cBhvr>
                                      <p:to>
                                        <p:strVal val="visible"/>
                                      </p:to>
                                    </p:set>
                                    <p:animEffect transition="in" filter="wipe(left)">
                                      <p:cBhvr>
                                        <p:cTn id="32" dur="500"/>
                                        <p:tgtEl>
                                          <p:spTgt spid="39">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345"/>
                                        </p:tgtEl>
                                        <p:attrNameLst>
                                          <p:attrName>style.visibility</p:attrName>
                                        </p:attrNameLst>
                                      </p:cBhvr>
                                      <p:to>
                                        <p:strVal val="visible"/>
                                      </p:to>
                                    </p:set>
                                    <p:animEffect transition="in" filter="wipe(left)">
                                      <p:cBhvr>
                                        <p:cTn id="37" dur="500"/>
                                        <p:tgtEl>
                                          <p:spTgt spid="143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346"/>
                                        </p:tgtEl>
                                        <p:attrNameLst>
                                          <p:attrName>style.visibility</p:attrName>
                                        </p:attrNameLst>
                                      </p:cBhvr>
                                      <p:to>
                                        <p:strVal val="visible"/>
                                      </p:to>
                                    </p:set>
                                    <p:animEffect transition="in" filter="wipe(left)">
                                      <p:cBhvr>
                                        <p:cTn id="42"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p:bldP spid="39" grpId="0" build="p"/>
      <p:bldP spid="14345" grpId="0"/>
      <p:bldP spid="1434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6" name="Group 2"/>
          <p:cNvGrpSpPr>
            <a:grpSpLocks/>
          </p:cNvGrpSpPr>
          <p:nvPr/>
        </p:nvGrpSpPr>
        <p:grpSpPr bwMode="auto">
          <a:xfrm>
            <a:off x="2555875" y="1990725"/>
            <a:ext cx="3602038" cy="2232025"/>
            <a:chOff x="0" y="0"/>
            <a:chExt cx="4800" cy="2400"/>
          </a:xfrm>
        </p:grpSpPr>
        <p:sp>
          <p:nvSpPr>
            <p:cNvPr id="123910" name="Oval 3"/>
            <p:cNvSpPr>
              <a:spLocks noChangeArrowheads="1"/>
            </p:cNvSpPr>
            <p:nvPr/>
          </p:nvSpPr>
          <p:spPr bwMode="auto">
            <a:xfrm>
              <a:off x="2039" y="0"/>
              <a:ext cx="721" cy="720"/>
            </a:xfrm>
            <a:prstGeom prst="ellipse">
              <a:avLst/>
            </a:prstGeom>
            <a:solidFill>
              <a:srgbClr val="CCFFCC">
                <a:alpha val="50195"/>
              </a:srgbClr>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b="1">
                  <a:solidFill>
                    <a:srgbClr val="000099"/>
                  </a:solidFill>
                  <a:latin typeface="Times New Roman" panose="02020603050405020304" pitchFamily="18" charset="0"/>
                </a:rPr>
                <a:t>B</a:t>
              </a:r>
              <a:endParaRPr lang="en-US" altLang="zh-CN">
                <a:latin typeface="Times New Roman" panose="02020603050405020304" pitchFamily="18" charset="0"/>
              </a:endParaRPr>
            </a:p>
          </p:txBody>
        </p:sp>
        <p:sp>
          <p:nvSpPr>
            <p:cNvPr id="123911" name="Oval 4"/>
            <p:cNvSpPr>
              <a:spLocks noChangeArrowheads="1"/>
            </p:cNvSpPr>
            <p:nvPr/>
          </p:nvSpPr>
          <p:spPr bwMode="auto">
            <a:xfrm>
              <a:off x="4081" y="840"/>
              <a:ext cx="719" cy="720"/>
            </a:xfrm>
            <a:prstGeom prst="ellipse">
              <a:avLst/>
            </a:prstGeom>
            <a:solidFill>
              <a:srgbClr val="CCFFCC">
                <a:alpha val="50195"/>
              </a:srgbClr>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b="1">
                  <a:solidFill>
                    <a:srgbClr val="000099"/>
                  </a:solidFill>
                  <a:latin typeface="Times New Roman" panose="02020603050405020304" pitchFamily="18" charset="0"/>
                </a:rPr>
                <a:t>D</a:t>
              </a:r>
              <a:endParaRPr lang="en-US" altLang="zh-CN">
                <a:latin typeface="Times New Roman" panose="02020603050405020304" pitchFamily="18" charset="0"/>
              </a:endParaRPr>
            </a:p>
          </p:txBody>
        </p:sp>
        <p:sp>
          <p:nvSpPr>
            <p:cNvPr id="123912" name="Oval 5"/>
            <p:cNvSpPr>
              <a:spLocks noChangeArrowheads="1"/>
            </p:cNvSpPr>
            <p:nvPr/>
          </p:nvSpPr>
          <p:spPr bwMode="auto">
            <a:xfrm>
              <a:off x="0" y="840"/>
              <a:ext cx="719" cy="720"/>
            </a:xfrm>
            <a:prstGeom prst="ellipse">
              <a:avLst/>
            </a:prstGeom>
            <a:solidFill>
              <a:srgbClr val="CCFFCC">
                <a:alpha val="50195"/>
              </a:srgbClr>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b="1">
                  <a:solidFill>
                    <a:srgbClr val="000099"/>
                  </a:solidFill>
                  <a:latin typeface="Times New Roman" panose="02020603050405020304" pitchFamily="18" charset="0"/>
                </a:rPr>
                <a:t>A</a:t>
              </a:r>
            </a:p>
          </p:txBody>
        </p:sp>
        <p:sp>
          <p:nvSpPr>
            <p:cNvPr id="123913" name="Oval 6"/>
            <p:cNvSpPr>
              <a:spLocks noChangeArrowheads="1"/>
            </p:cNvSpPr>
            <p:nvPr/>
          </p:nvSpPr>
          <p:spPr bwMode="auto">
            <a:xfrm>
              <a:off x="2039" y="1680"/>
              <a:ext cx="721" cy="720"/>
            </a:xfrm>
            <a:prstGeom prst="ellipse">
              <a:avLst/>
            </a:prstGeom>
            <a:solidFill>
              <a:srgbClr val="CCFFCC">
                <a:alpha val="50195"/>
              </a:srgbClr>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b="1">
                  <a:solidFill>
                    <a:srgbClr val="000099"/>
                  </a:solidFill>
                  <a:latin typeface="Times New Roman" panose="02020603050405020304" pitchFamily="18" charset="0"/>
                </a:rPr>
                <a:t>C</a:t>
              </a:r>
              <a:endParaRPr lang="en-US" altLang="zh-CN">
                <a:latin typeface="Times New Roman" panose="02020603050405020304" pitchFamily="18" charset="0"/>
              </a:endParaRPr>
            </a:p>
          </p:txBody>
        </p:sp>
        <p:sp>
          <p:nvSpPr>
            <p:cNvPr id="123914" name="Line 7"/>
            <p:cNvSpPr>
              <a:spLocks noChangeShapeType="1"/>
            </p:cNvSpPr>
            <p:nvPr/>
          </p:nvSpPr>
          <p:spPr bwMode="auto">
            <a:xfrm flipV="1">
              <a:off x="719" y="480"/>
              <a:ext cx="1320" cy="480"/>
            </a:xfrm>
            <a:prstGeom prst="line">
              <a:avLst/>
            </a:prstGeom>
            <a:noFill/>
            <a:ln w="28575" cap="sq">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5" name="Line 8"/>
            <p:cNvSpPr>
              <a:spLocks noChangeShapeType="1"/>
            </p:cNvSpPr>
            <p:nvPr/>
          </p:nvSpPr>
          <p:spPr bwMode="auto">
            <a:xfrm>
              <a:off x="601" y="1441"/>
              <a:ext cx="1439" cy="599"/>
            </a:xfrm>
            <a:prstGeom prst="line">
              <a:avLst/>
            </a:prstGeom>
            <a:noFill/>
            <a:ln w="28575" cap="sq">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6" name="Line 9"/>
            <p:cNvSpPr>
              <a:spLocks noChangeShapeType="1"/>
            </p:cNvSpPr>
            <p:nvPr/>
          </p:nvSpPr>
          <p:spPr bwMode="auto">
            <a:xfrm flipV="1">
              <a:off x="2761" y="1441"/>
              <a:ext cx="1439" cy="599"/>
            </a:xfrm>
            <a:prstGeom prst="line">
              <a:avLst/>
            </a:prstGeom>
            <a:noFill/>
            <a:ln w="28575" cap="sq">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7" name="Line 10"/>
            <p:cNvSpPr>
              <a:spLocks noChangeShapeType="1"/>
            </p:cNvSpPr>
            <p:nvPr/>
          </p:nvSpPr>
          <p:spPr bwMode="auto">
            <a:xfrm flipH="1" flipV="1">
              <a:off x="2761" y="360"/>
              <a:ext cx="1439" cy="720"/>
            </a:xfrm>
            <a:prstGeom prst="line">
              <a:avLst/>
            </a:prstGeom>
            <a:noFill/>
            <a:ln w="28575" cap="sq">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8" name="Line 11"/>
            <p:cNvSpPr>
              <a:spLocks noChangeShapeType="1"/>
            </p:cNvSpPr>
            <p:nvPr/>
          </p:nvSpPr>
          <p:spPr bwMode="auto">
            <a:xfrm>
              <a:off x="2401" y="720"/>
              <a:ext cx="0" cy="959"/>
            </a:xfrm>
            <a:prstGeom prst="line">
              <a:avLst/>
            </a:prstGeom>
            <a:noFill/>
            <a:ln w="28575" cap="sq">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676" name="Text Box 12"/>
          <p:cNvSpPr txBox="1">
            <a:spLocks noChangeArrowheads="1"/>
          </p:cNvSpPr>
          <p:nvPr/>
        </p:nvSpPr>
        <p:spPr bwMode="auto">
          <a:xfrm>
            <a:off x="611188" y="4938713"/>
            <a:ext cx="81391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solidFill>
                  <a:srgbClr val="0000FF"/>
                </a:solidFill>
                <a:latin typeface="华文楷体" panose="02010600040101010101" pitchFamily="2" charset="-122"/>
                <a:ea typeface="华文楷体" panose="02010600040101010101" pitchFamily="2" charset="-122"/>
                <a:sym typeface="Arial" panose="020B0604020202020204" pitchFamily="34" charset="0"/>
              </a:rPr>
              <a:t>无拓扑排序序列，因为图中存在环 </a:t>
            </a:r>
            <a:r>
              <a:rPr lang="en-US" altLang="zh-CN" sz="3200" b="1">
                <a:solidFill>
                  <a:srgbClr val="0000FF"/>
                </a:solidFill>
                <a:latin typeface="华文楷体" panose="02010600040101010101" pitchFamily="2" charset="-122"/>
                <a:ea typeface="华文楷体" panose="02010600040101010101" pitchFamily="2" charset="-122"/>
                <a:sym typeface="Arial" panose="020B0604020202020204" pitchFamily="34" charset="0"/>
              </a:rPr>
              <a:t>{B, C, D}</a:t>
            </a:r>
            <a:r>
              <a:rPr lang="zh-CN" altLang="en-US" sz="3200" b="1">
                <a:solidFill>
                  <a:srgbClr val="0000FF"/>
                </a:solidFill>
                <a:latin typeface="华文楷体" panose="02010600040101010101" pitchFamily="2" charset="-122"/>
                <a:ea typeface="华文楷体" panose="02010600040101010101" pitchFamily="2" charset="-122"/>
                <a:sym typeface="Arial" panose="020B0604020202020204" pitchFamily="34" charset="0"/>
              </a:rPr>
              <a:t>。</a:t>
            </a:r>
            <a:endParaRPr lang="en-US" altLang="zh-CN" sz="3200" b="1">
              <a:solidFill>
                <a:srgbClr val="0000FF"/>
              </a:solidFill>
              <a:latin typeface="华文楷体" panose="02010600040101010101" pitchFamily="2" charset="-122"/>
              <a:ea typeface="华文楷体" panose="02010600040101010101" pitchFamily="2" charset="-122"/>
              <a:sym typeface="Arial" panose="020B0604020202020204" pitchFamily="34" charset="0"/>
            </a:endParaRPr>
          </a:p>
        </p:txBody>
      </p:sp>
      <p:sp>
        <p:nvSpPr>
          <p:cNvPr id="123908" name="Rectangle 13"/>
          <p:cNvSpPr>
            <a:spLocks noGrp="1" noChangeArrowheads="1"/>
          </p:cNvSpPr>
          <p:nvPr/>
        </p:nvSpPr>
        <p:spPr bwMode="auto">
          <a:xfrm>
            <a:off x="395288" y="1196975"/>
            <a:ext cx="820896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b="1">
                <a:latin typeface="黑体" panose="02010609060101010101" pitchFamily="49" charset="-122"/>
                <a:ea typeface="黑体" panose="02010609060101010101" pitchFamily="49" charset="-122"/>
              </a:rPr>
              <a:t>写出下图的拓扑排序序列。</a:t>
            </a:r>
            <a:endParaRPr lang="zh-CN" altLang="en-US" sz="3200" b="1">
              <a:latin typeface="黑体" panose="02010609060101010101" pitchFamily="49" charset="-122"/>
              <a:ea typeface="黑体" panose="02010609060101010101" pitchFamily="49" charset="-122"/>
              <a:sym typeface="Arial" panose="020B0604020202020204" pitchFamily="34" charset="0"/>
            </a:endParaRPr>
          </a:p>
        </p:txBody>
      </p:sp>
      <p:sp>
        <p:nvSpPr>
          <p:cNvPr id="123909" name="Rectangle 14"/>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76"/>
                                        </p:tgtEl>
                                        <p:attrNameLst>
                                          <p:attrName>style.visibility</p:attrName>
                                        </p:attrNameLst>
                                      </p:cBhvr>
                                      <p:to>
                                        <p:strVal val="visible"/>
                                      </p:to>
                                    </p:set>
                                    <p:animEffect transition="in" filter="wipe(left)">
                                      <p:cBhvr>
                                        <p:cTn id="7" dur="500"/>
                                        <p:tgtEl>
                                          <p:spTgt spid="113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6"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xfrm>
            <a:off x="944563" y="5113338"/>
            <a:ext cx="7011987" cy="1411287"/>
          </a:xfrm>
        </p:spPr>
        <p:txBody>
          <a:bodyPr/>
          <a:lstStyle/>
          <a:p>
            <a:pPr eaLnBrk="1" hangingPunct="1">
              <a:lnSpc>
                <a:spcPct val="150000"/>
              </a:lnSpc>
              <a:spcBef>
                <a:spcPct val="10000"/>
              </a:spcBef>
              <a:buClr>
                <a:srgbClr val="FF7C80"/>
              </a:buClr>
              <a:buSzPct val="50000"/>
              <a:buFont typeface="Wingdings" panose="05000000000000000000" pitchFamily="2" charset="2"/>
              <a:buNone/>
              <a:defRPr/>
            </a:pPr>
            <a:r>
              <a:rPr lang="zh-CN" altLang="en-US" sz="1800" b="1" dirty="0">
                <a:solidFill>
                  <a:srgbClr val="000066"/>
                </a:solidFill>
                <a:ea typeface="楷体_GB2312" pitchFamily="1" charset="-122"/>
              </a:rPr>
              <a:t>          </a:t>
            </a:r>
            <a:r>
              <a:rPr lang="en-US" altLang="zh-CN" sz="2400" b="1" dirty="0">
                <a:solidFill>
                  <a:srgbClr val="000066"/>
                </a:solidFill>
                <a:ea typeface="楷体_GB2312" pitchFamily="1" charset="-122"/>
              </a:rPr>
              <a:t>C</a:t>
            </a:r>
            <a:r>
              <a:rPr lang="en-US" altLang="zh-CN" sz="2400" b="1" baseline="-25000" dirty="0">
                <a:solidFill>
                  <a:srgbClr val="000066"/>
                </a:solidFill>
                <a:ea typeface="楷体_GB2312" pitchFamily="1" charset="-122"/>
              </a:rPr>
              <a:t>1</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2</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3</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4</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5</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6</a:t>
            </a:r>
            <a:r>
              <a:rPr lang="en-US" altLang="zh-CN" sz="2400" b="1" dirty="0">
                <a:solidFill>
                  <a:srgbClr val="000066"/>
                </a:solidFill>
                <a:ea typeface="楷体_GB2312" pitchFamily="1" charset="-122"/>
              </a:rPr>
              <a:t>, C</a:t>
            </a:r>
            <a:r>
              <a:rPr lang="en-US" altLang="zh-CN" sz="2400" b="1" baseline="-25000" dirty="0">
                <a:solidFill>
                  <a:srgbClr val="000066"/>
                </a:solidFill>
                <a:ea typeface="楷体_GB2312" pitchFamily="1" charset="-122"/>
              </a:rPr>
              <a:t>8</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9</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7</a:t>
            </a:r>
          </a:p>
          <a:p>
            <a:pPr eaLnBrk="1" hangingPunct="1">
              <a:lnSpc>
                <a:spcPct val="150000"/>
              </a:lnSpc>
              <a:spcBef>
                <a:spcPct val="10000"/>
              </a:spcBef>
              <a:buClr>
                <a:srgbClr val="FF7C80"/>
              </a:buClr>
              <a:buSzPct val="50000"/>
              <a:buFont typeface="Wingdings" panose="05000000000000000000" pitchFamily="2" charset="2"/>
              <a:buNone/>
              <a:defRPr/>
            </a:pPr>
            <a:r>
              <a:rPr lang="zh-CN" altLang="en-US" sz="2400" b="1" dirty="0">
                <a:solidFill>
                  <a:srgbClr val="000066"/>
                </a:solidFill>
                <a:ea typeface="楷体_GB2312" pitchFamily="1" charset="-122"/>
              </a:rPr>
              <a:t>  或  </a:t>
            </a:r>
            <a:r>
              <a:rPr lang="en-US" altLang="zh-CN" sz="2400" b="1" dirty="0">
                <a:solidFill>
                  <a:srgbClr val="000066"/>
                </a:solidFill>
                <a:ea typeface="楷体_GB2312" pitchFamily="1" charset="-122"/>
              </a:rPr>
              <a:t>C</a:t>
            </a:r>
            <a:r>
              <a:rPr lang="en-US" altLang="zh-CN" sz="2400" b="1" baseline="-25000" dirty="0">
                <a:solidFill>
                  <a:srgbClr val="000066"/>
                </a:solidFill>
                <a:ea typeface="楷体_GB2312" pitchFamily="1" charset="-122"/>
              </a:rPr>
              <a:t>1</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8</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9</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2 </a:t>
            </a:r>
            <a:r>
              <a:rPr lang="en-US" altLang="zh-CN" sz="2400" b="1" dirty="0">
                <a:solidFill>
                  <a:srgbClr val="000066"/>
                </a:solidFill>
                <a:ea typeface="楷体_GB2312" pitchFamily="1" charset="-122"/>
              </a:rPr>
              <a:t>, C</a:t>
            </a:r>
            <a:r>
              <a:rPr lang="en-US" altLang="zh-CN" sz="2400" b="1" baseline="-25000" dirty="0">
                <a:solidFill>
                  <a:srgbClr val="000066"/>
                </a:solidFill>
                <a:ea typeface="楷体_GB2312" pitchFamily="1" charset="-122"/>
              </a:rPr>
              <a:t>5</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3 </a:t>
            </a:r>
            <a:r>
              <a:rPr lang="en-US" altLang="zh-CN" sz="2400" b="1" dirty="0">
                <a:solidFill>
                  <a:srgbClr val="000066"/>
                </a:solidFill>
                <a:ea typeface="楷体_GB2312" pitchFamily="1" charset="-122"/>
              </a:rPr>
              <a:t>, C</a:t>
            </a:r>
            <a:r>
              <a:rPr lang="en-US" altLang="zh-CN" sz="2400" b="1" baseline="-25000" dirty="0">
                <a:solidFill>
                  <a:srgbClr val="000066"/>
                </a:solidFill>
                <a:ea typeface="楷体_GB2312" pitchFamily="1" charset="-122"/>
              </a:rPr>
              <a:t>4</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7</a:t>
            </a:r>
            <a:r>
              <a:rPr lang="en-US" altLang="zh-CN" sz="2400" b="1" dirty="0">
                <a:solidFill>
                  <a:srgbClr val="000066"/>
                </a:solidFill>
                <a:ea typeface="楷体_GB2312" pitchFamily="1" charset="-122"/>
              </a:rPr>
              <a:t> , C</a:t>
            </a:r>
            <a:r>
              <a:rPr lang="en-US" altLang="zh-CN" sz="2400" b="1" baseline="-25000" dirty="0">
                <a:solidFill>
                  <a:srgbClr val="000066"/>
                </a:solidFill>
                <a:ea typeface="楷体_GB2312" pitchFamily="1" charset="-122"/>
              </a:rPr>
              <a:t>6</a:t>
            </a:r>
            <a:endParaRPr lang="zh-CN" altLang="en-US" sz="2400" b="1" baseline="-25000" dirty="0">
              <a:effectLst>
                <a:outerShdw blurRad="38100" dist="38100" dir="2700000" algn="tl">
                  <a:srgbClr val="C0C0C0"/>
                </a:outerShdw>
              </a:effectLst>
              <a:latin typeface="Times New Roman" pitchFamily="18" charset="0"/>
              <a:ea typeface="楷体_GB2312" pitchFamily="1" charset="-122"/>
            </a:endParaRPr>
          </a:p>
        </p:txBody>
      </p:sp>
      <p:sp>
        <p:nvSpPr>
          <p:cNvPr id="124931" name="Rectangle 3"/>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124932" name="Group 4"/>
          <p:cNvGrpSpPr>
            <a:grpSpLocks/>
          </p:cNvGrpSpPr>
          <p:nvPr/>
        </p:nvGrpSpPr>
        <p:grpSpPr bwMode="auto">
          <a:xfrm>
            <a:off x="2860675" y="2220913"/>
            <a:ext cx="3656013" cy="2508250"/>
            <a:chOff x="0" y="0"/>
            <a:chExt cx="1935" cy="1232"/>
          </a:xfrm>
        </p:grpSpPr>
        <p:sp>
          <p:nvSpPr>
            <p:cNvPr id="124945" name="Line 5"/>
            <p:cNvSpPr>
              <a:spLocks noChangeShapeType="1"/>
            </p:cNvSpPr>
            <p:nvPr/>
          </p:nvSpPr>
          <p:spPr bwMode="auto">
            <a:xfrm>
              <a:off x="1439" y="670"/>
              <a:ext cx="447" cy="267"/>
            </a:xfrm>
            <a:prstGeom prst="line">
              <a:avLst/>
            </a:prstGeom>
            <a:noFill/>
            <a:ln w="3492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6" name="Line 6"/>
            <p:cNvSpPr>
              <a:spLocks noChangeShapeType="1"/>
            </p:cNvSpPr>
            <p:nvPr/>
          </p:nvSpPr>
          <p:spPr bwMode="auto">
            <a:xfrm>
              <a:off x="0" y="910"/>
              <a:ext cx="968" cy="295"/>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7" name="Line 7"/>
            <p:cNvSpPr>
              <a:spLocks noChangeShapeType="1"/>
            </p:cNvSpPr>
            <p:nvPr/>
          </p:nvSpPr>
          <p:spPr bwMode="auto">
            <a:xfrm flipV="1">
              <a:off x="50" y="482"/>
              <a:ext cx="544" cy="348"/>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8" name="Line 8"/>
            <p:cNvSpPr>
              <a:spLocks noChangeShapeType="1"/>
            </p:cNvSpPr>
            <p:nvPr/>
          </p:nvSpPr>
          <p:spPr bwMode="auto">
            <a:xfrm>
              <a:off x="25" y="295"/>
              <a:ext cx="570" cy="108"/>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9" name="Line 9"/>
            <p:cNvSpPr>
              <a:spLocks noChangeShapeType="1"/>
            </p:cNvSpPr>
            <p:nvPr/>
          </p:nvSpPr>
          <p:spPr bwMode="auto">
            <a:xfrm flipV="1">
              <a:off x="25" y="27"/>
              <a:ext cx="521" cy="241"/>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0" name="Line 10"/>
            <p:cNvSpPr>
              <a:spLocks noChangeShapeType="1"/>
            </p:cNvSpPr>
            <p:nvPr/>
          </p:nvSpPr>
          <p:spPr bwMode="auto">
            <a:xfrm>
              <a:off x="695" y="0"/>
              <a:ext cx="521" cy="0"/>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1" name="Line 11"/>
            <p:cNvSpPr>
              <a:spLocks noChangeShapeType="1"/>
            </p:cNvSpPr>
            <p:nvPr/>
          </p:nvSpPr>
          <p:spPr bwMode="auto">
            <a:xfrm>
              <a:off x="769" y="455"/>
              <a:ext cx="546" cy="133"/>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2" name="Line 12"/>
            <p:cNvSpPr>
              <a:spLocks noChangeShapeType="1"/>
            </p:cNvSpPr>
            <p:nvPr/>
          </p:nvSpPr>
          <p:spPr bwMode="auto">
            <a:xfrm flipV="1">
              <a:off x="50" y="670"/>
              <a:ext cx="1238" cy="214"/>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3" name="Line 13"/>
            <p:cNvSpPr>
              <a:spLocks noChangeShapeType="1"/>
            </p:cNvSpPr>
            <p:nvPr/>
          </p:nvSpPr>
          <p:spPr bwMode="auto">
            <a:xfrm>
              <a:off x="1389" y="27"/>
              <a:ext cx="546" cy="241"/>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4" name="Line 14"/>
            <p:cNvSpPr>
              <a:spLocks noChangeShapeType="1"/>
            </p:cNvSpPr>
            <p:nvPr/>
          </p:nvSpPr>
          <p:spPr bwMode="auto">
            <a:xfrm flipV="1">
              <a:off x="1464" y="348"/>
              <a:ext cx="471" cy="268"/>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55" name="Line 15"/>
            <p:cNvSpPr>
              <a:spLocks noChangeShapeType="1"/>
            </p:cNvSpPr>
            <p:nvPr/>
          </p:nvSpPr>
          <p:spPr bwMode="auto">
            <a:xfrm flipV="1">
              <a:off x="1141" y="1018"/>
              <a:ext cx="745" cy="214"/>
            </a:xfrm>
            <a:prstGeom prst="line">
              <a:avLst/>
            </a:prstGeom>
            <a:noFill/>
            <a:ln w="28575">
              <a:solidFill>
                <a:srgbClr val="00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4933" name="Group 16"/>
          <p:cNvGrpSpPr>
            <a:grpSpLocks/>
          </p:cNvGrpSpPr>
          <p:nvPr/>
        </p:nvGrpSpPr>
        <p:grpSpPr bwMode="auto">
          <a:xfrm>
            <a:off x="2555875" y="1990725"/>
            <a:ext cx="4537075" cy="2952750"/>
            <a:chOff x="0" y="0"/>
            <a:chExt cx="2352" cy="1488"/>
          </a:xfrm>
        </p:grpSpPr>
        <p:sp>
          <p:nvSpPr>
            <p:cNvPr id="112648" name="Oval 17"/>
            <p:cNvSpPr>
              <a:spLocks noChangeArrowheads="1"/>
            </p:cNvSpPr>
            <p:nvPr/>
          </p:nvSpPr>
          <p:spPr bwMode="auto">
            <a:xfrm>
              <a:off x="624" y="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C8</a:t>
              </a:r>
              <a:endParaRPr lang="en-US" altLang="zh-CN" sz="2000">
                <a:solidFill>
                  <a:schemeClr val="bg1"/>
                </a:solidFill>
                <a:latin typeface="Times New Roman" charset="0"/>
              </a:endParaRPr>
            </a:p>
          </p:txBody>
        </p:sp>
        <p:sp>
          <p:nvSpPr>
            <p:cNvPr id="112649" name="Oval 18"/>
            <p:cNvSpPr>
              <a:spLocks noChangeArrowheads="1"/>
            </p:cNvSpPr>
            <p:nvPr/>
          </p:nvSpPr>
          <p:spPr bwMode="auto">
            <a:xfrm>
              <a:off x="720" y="432"/>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C3</a:t>
              </a:r>
              <a:endParaRPr lang="en-US" altLang="zh-CN" sz="2000">
                <a:solidFill>
                  <a:schemeClr val="bg1"/>
                </a:solidFill>
                <a:latin typeface="Times New Roman" charset="0"/>
              </a:endParaRPr>
            </a:p>
          </p:txBody>
        </p:sp>
        <p:sp>
          <p:nvSpPr>
            <p:cNvPr id="112650" name="Oval 19"/>
            <p:cNvSpPr>
              <a:spLocks noChangeArrowheads="1"/>
            </p:cNvSpPr>
            <p:nvPr/>
          </p:nvSpPr>
          <p:spPr bwMode="auto">
            <a:xfrm>
              <a:off x="1056" y="120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C5</a:t>
              </a:r>
              <a:endParaRPr lang="en-US" altLang="zh-CN" sz="2000">
                <a:solidFill>
                  <a:schemeClr val="bg1"/>
                </a:solidFill>
                <a:latin typeface="Times New Roman" charset="0"/>
              </a:endParaRPr>
            </a:p>
          </p:txBody>
        </p:sp>
        <p:sp>
          <p:nvSpPr>
            <p:cNvPr id="112651" name="Oval 20"/>
            <p:cNvSpPr>
              <a:spLocks noChangeArrowheads="1"/>
            </p:cNvSpPr>
            <p:nvPr/>
          </p:nvSpPr>
          <p:spPr bwMode="auto">
            <a:xfrm>
              <a:off x="1392" y="624"/>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C4</a:t>
              </a:r>
              <a:endParaRPr lang="en-US" altLang="zh-CN" sz="2000">
                <a:solidFill>
                  <a:schemeClr val="bg1"/>
                </a:solidFill>
                <a:latin typeface="Times New Roman" charset="0"/>
              </a:endParaRPr>
            </a:p>
          </p:txBody>
        </p:sp>
        <p:sp>
          <p:nvSpPr>
            <p:cNvPr id="112652" name="Oval 21"/>
            <p:cNvSpPr>
              <a:spLocks noChangeArrowheads="1"/>
            </p:cNvSpPr>
            <p:nvPr/>
          </p:nvSpPr>
          <p:spPr bwMode="auto">
            <a:xfrm>
              <a:off x="1344" y="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C9</a:t>
              </a:r>
              <a:endParaRPr lang="en-US" altLang="zh-CN" sz="2000">
                <a:solidFill>
                  <a:schemeClr val="bg1"/>
                </a:solidFill>
                <a:latin typeface="Times New Roman" charset="0"/>
              </a:endParaRPr>
            </a:p>
          </p:txBody>
        </p:sp>
        <p:sp>
          <p:nvSpPr>
            <p:cNvPr id="112653" name="Oval 22"/>
            <p:cNvSpPr>
              <a:spLocks noChangeArrowheads="1"/>
            </p:cNvSpPr>
            <p:nvPr/>
          </p:nvSpPr>
          <p:spPr bwMode="auto">
            <a:xfrm>
              <a:off x="2016" y="96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C6</a:t>
              </a:r>
              <a:endParaRPr lang="en-US" altLang="zh-CN" sz="2000">
                <a:solidFill>
                  <a:schemeClr val="bg1"/>
                </a:solidFill>
                <a:latin typeface="Times New Roman" charset="0"/>
              </a:endParaRPr>
            </a:p>
          </p:txBody>
        </p:sp>
        <p:sp>
          <p:nvSpPr>
            <p:cNvPr id="112654" name="Oval 23"/>
            <p:cNvSpPr>
              <a:spLocks noChangeArrowheads="1"/>
            </p:cNvSpPr>
            <p:nvPr/>
          </p:nvSpPr>
          <p:spPr bwMode="auto">
            <a:xfrm>
              <a:off x="2064" y="336"/>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C7</a:t>
              </a:r>
              <a:endParaRPr lang="en-US" altLang="zh-CN" sz="2000">
                <a:solidFill>
                  <a:schemeClr val="bg1"/>
                </a:solidFill>
                <a:latin typeface="Times New Roman" charset="0"/>
              </a:endParaRPr>
            </a:p>
          </p:txBody>
        </p:sp>
        <p:sp>
          <p:nvSpPr>
            <p:cNvPr id="112655" name="Oval 24"/>
            <p:cNvSpPr>
              <a:spLocks noChangeArrowheads="1"/>
            </p:cNvSpPr>
            <p:nvPr/>
          </p:nvSpPr>
          <p:spPr bwMode="auto">
            <a:xfrm>
              <a:off x="0" y="240"/>
              <a:ext cx="288" cy="279"/>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C1</a:t>
              </a:r>
              <a:endParaRPr lang="en-US" altLang="zh-CN" sz="2000">
                <a:solidFill>
                  <a:schemeClr val="bg1"/>
                </a:solidFill>
                <a:latin typeface="Times New Roman" charset="0"/>
              </a:endParaRPr>
            </a:p>
          </p:txBody>
        </p:sp>
        <p:sp>
          <p:nvSpPr>
            <p:cNvPr id="112656" name="Oval 25"/>
            <p:cNvSpPr>
              <a:spLocks noChangeArrowheads="1"/>
            </p:cNvSpPr>
            <p:nvPr/>
          </p:nvSpPr>
          <p:spPr bwMode="auto">
            <a:xfrm>
              <a:off x="0" y="864"/>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a:solidFill>
                    <a:schemeClr val="bg1"/>
                  </a:solidFill>
                  <a:latin typeface="Times New Roman" charset="0"/>
                </a:rPr>
                <a:t>C2</a:t>
              </a:r>
              <a:endParaRPr lang="en-US" altLang="zh-CN" sz="2000">
                <a:solidFill>
                  <a:schemeClr val="bg1"/>
                </a:solidFill>
                <a:latin typeface="Times New Roman" charset="0"/>
              </a:endParaRPr>
            </a:p>
          </p:txBody>
        </p:sp>
      </p:grpSp>
      <p:sp>
        <p:nvSpPr>
          <p:cNvPr id="124934" name="Text Box 26"/>
          <p:cNvSpPr txBox="1">
            <a:spLocks noChangeArrowheads="1"/>
          </p:cNvSpPr>
          <p:nvPr/>
        </p:nvSpPr>
        <p:spPr bwMode="auto">
          <a:xfrm>
            <a:off x="8101013" y="6165850"/>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076E1983-8930-482C-8DA9-200DE0FAAF81}" type="slidenum">
              <a:rPr lang="zh-CN" altLang="en-US"/>
              <a:pPr algn="r" eaLnBrk="1" hangingPunct="1">
                <a:spcBef>
                  <a:spcPct val="50000"/>
                </a:spcBef>
                <a:buFont typeface="Arial" panose="020B0604020202020204" pitchFamily="34" charset="0"/>
                <a:buNone/>
              </a:pPr>
              <a:t>121</a:t>
            </a:fld>
            <a:endParaRPr lang="en-US" altLang="zh-CN"/>
          </a:p>
        </p:txBody>
      </p:sp>
      <p:sp>
        <p:nvSpPr>
          <p:cNvPr id="124935" name="Rectangle 27"/>
          <p:cNvSpPr>
            <a:spLocks noGrp="1" noChangeArrowheads="1"/>
          </p:cNvSpPr>
          <p:nvPr/>
        </p:nvSpPr>
        <p:spPr bwMode="auto">
          <a:xfrm>
            <a:off x="395288" y="1196975"/>
            <a:ext cx="820896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b="1">
                <a:latin typeface="黑体" panose="02010609060101010101" pitchFamily="49" charset="-122"/>
                <a:ea typeface="黑体" panose="02010609060101010101" pitchFamily="49" charset="-122"/>
              </a:rPr>
              <a:t>写出AOV网的拓扑排序序列。</a:t>
            </a:r>
            <a:endParaRPr lang="zh-CN" altLang="en-US" sz="3200" b="1">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0">
                                            <p:txEl>
                                              <p:pRg st="0" end="0"/>
                                            </p:txEl>
                                          </p:spTgt>
                                        </p:tgtEl>
                                        <p:attrNameLst>
                                          <p:attrName>style.visibility</p:attrName>
                                        </p:attrNameLst>
                                      </p:cBhvr>
                                      <p:to>
                                        <p:strVal val="visible"/>
                                      </p:to>
                                    </p:set>
                                    <p:animEffect transition="in" filter="wipe(left)">
                                      <p:cBhvr>
                                        <p:cTn id="7" dur="5000"/>
                                        <p:tgtEl>
                                          <p:spTgt spid="1146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0">
                                            <p:txEl>
                                              <p:pRg st="1" end="1"/>
                                            </p:txEl>
                                          </p:spTgt>
                                        </p:tgtEl>
                                        <p:attrNameLst>
                                          <p:attrName>style.visibility</p:attrName>
                                        </p:attrNameLst>
                                      </p:cBhvr>
                                      <p:to>
                                        <p:strVal val="visible"/>
                                      </p:to>
                                    </p:set>
                                    <p:animEffect transition="in" filter="wipe(left)">
                                      <p:cBhvr>
                                        <p:cTn id="12" dur="5000"/>
                                        <p:tgtEl>
                                          <p:spTgt spid="1146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ctrTitle"/>
          </p:nvPr>
        </p:nvSpPr>
        <p:spPr/>
        <p:txBody>
          <a:bodyPr/>
          <a:lstStyle/>
          <a:p>
            <a:pPr eaLnBrk="1" hangingPunct="1"/>
            <a:r>
              <a:rPr lang="zh-CN" altLang="en-US"/>
              <a:t>拓扑排序实现</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23850" y="1270000"/>
            <a:ext cx="6608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latin typeface="Times New Roman" panose="02020603050405020304" pitchFamily="18" charset="0"/>
                <a:ea typeface="楷体_GB2312" pitchFamily="1" charset="-122"/>
              </a:rPr>
              <a:t>没有前驱的顶点</a:t>
            </a:r>
            <a:r>
              <a:rPr lang="zh-CN" altLang="en-US" sz="3200" b="1">
                <a:solidFill>
                  <a:srgbClr val="800000"/>
                </a:solidFill>
                <a:latin typeface="Times New Roman" panose="02020603050405020304" pitchFamily="18" charset="0"/>
                <a:ea typeface="楷体_GB2312" pitchFamily="1" charset="-122"/>
              </a:rPr>
              <a:t> </a:t>
            </a:r>
            <a:r>
              <a:rPr lang="zh-CN" altLang="en-US" sz="3200" b="1">
                <a:solidFill>
                  <a:schemeClr val="bg1"/>
                </a:solidFill>
                <a:latin typeface="Times New Roman" panose="02020603050405020304" pitchFamily="18" charset="0"/>
                <a:ea typeface="楷体_GB2312" pitchFamily="1" charset="-122"/>
                <a:sym typeface="Symbol" panose="05050102010706020507" pitchFamily="18" charset="2"/>
              </a:rPr>
              <a:t></a:t>
            </a:r>
            <a:r>
              <a:rPr lang="zh-CN" altLang="en-US" sz="3200" b="1">
                <a:solidFill>
                  <a:schemeClr val="bg1"/>
                </a:solidFill>
                <a:latin typeface="Times New Roman" panose="02020603050405020304" pitchFamily="18" charset="0"/>
                <a:ea typeface="楷体_GB2312" pitchFamily="1" charset="-122"/>
              </a:rPr>
              <a:t> 入度为零的顶点</a:t>
            </a:r>
          </a:p>
        </p:txBody>
      </p:sp>
      <p:sp>
        <p:nvSpPr>
          <p:cNvPr id="7" name="Text Box 3"/>
          <p:cNvSpPr txBox="1">
            <a:spLocks noChangeArrowheads="1"/>
          </p:cNvSpPr>
          <p:nvPr/>
        </p:nvSpPr>
        <p:spPr bwMode="auto">
          <a:xfrm>
            <a:off x="323850" y="220027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latin typeface="Times New Roman" panose="02020603050405020304" pitchFamily="18" charset="0"/>
                <a:ea typeface="楷体_GB2312" pitchFamily="1" charset="-122"/>
              </a:rPr>
              <a:t>删除顶点及以它为尾的弧</a:t>
            </a:r>
            <a:r>
              <a:rPr lang="zh-CN" altLang="en-US" sz="3200" b="1">
                <a:solidFill>
                  <a:schemeClr val="bg1"/>
                </a:solidFill>
                <a:latin typeface="Times New Roman" panose="02020603050405020304" pitchFamily="18" charset="0"/>
                <a:ea typeface="楷体_GB2312" pitchFamily="1" charset="-122"/>
              </a:rPr>
              <a:t> </a:t>
            </a:r>
            <a:r>
              <a:rPr lang="zh-CN" altLang="en-US" sz="3200" b="1">
                <a:solidFill>
                  <a:schemeClr val="bg1"/>
                </a:solidFill>
                <a:latin typeface="Times New Roman" panose="02020603050405020304" pitchFamily="18" charset="0"/>
                <a:ea typeface="楷体_GB2312" pitchFamily="1" charset="-122"/>
                <a:sym typeface="Symbol" panose="05050102010706020507" pitchFamily="18" charset="2"/>
              </a:rPr>
              <a:t></a:t>
            </a:r>
            <a:r>
              <a:rPr lang="zh-CN" altLang="en-US" sz="3200" b="1">
                <a:solidFill>
                  <a:schemeClr val="bg1"/>
                </a:solidFill>
                <a:latin typeface="Times New Roman" panose="02020603050405020304" pitchFamily="18" charset="0"/>
                <a:ea typeface="楷体_GB2312" pitchFamily="1" charset="-122"/>
              </a:rPr>
              <a:t> 弧头顶点的入度减</a:t>
            </a:r>
            <a:r>
              <a:rPr lang="en-US" altLang="zh-CN" sz="3200" b="1">
                <a:solidFill>
                  <a:schemeClr val="bg1"/>
                </a:solidFill>
                <a:latin typeface="Times New Roman" panose="02020603050405020304" pitchFamily="18" charset="0"/>
                <a:ea typeface="楷体_GB2312" pitchFamily="1" charset="-122"/>
              </a:rPr>
              <a:t>1</a:t>
            </a:r>
          </a:p>
        </p:txBody>
      </p:sp>
      <p:sp>
        <p:nvSpPr>
          <p:cNvPr id="8" name="Text Box 4"/>
          <p:cNvSpPr txBox="1">
            <a:spLocks noChangeArrowheads="1"/>
          </p:cNvSpPr>
          <p:nvPr/>
        </p:nvSpPr>
        <p:spPr bwMode="auto">
          <a:xfrm>
            <a:off x="323850" y="3068638"/>
            <a:ext cx="86423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3200" b="1"/>
              <a:t>如何选择入度为零的顶点呢？</a:t>
            </a:r>
          </a:p>
          <a:p>
            <a:pPr eaLnBrk="1" hangingPunct="1">
              <a:lnSpc>
                <a:spcPct val="150000"/>
              </a:lnSpc>
              <a:buFont typeface="Arial" panose="020B0604020202020204" pitchFamily="34" charset="0"/>
              <a:buNone/>
            </a:pPr>
            <a:r>
              <a:rPr lang="zh-CN" altLang="en-US" sz="3200" b="1">
                <a:solidFill>
                  <a:schemeClr val="bg1"/>
                </a:solidFill>
                <a:latin typeface="Times New Roman" panose="02020603050405020304" pitchFamily="18" charset="0"/>
                <a:ea typeface="楷体_GB2312" pitchFamily="1" charset="-122"/>
              </a:rPr>
              <a:t>                                                             </a:t>
            </a:r>
            <a:r>
              <a:rPr lang="zh-CN" altLang="en-US" sz="3200" b="1">
                <a:solidFill>
                  <a:schemeClr val="bg1"/>
                </a:solidFill>
                <a:latin typeface="Times New Roman" panose="02020603050405020304" pitchFamily="18" charset="0"/>
                <a:ea typeface="楷体_GB2312" pitchFamily="1" charset="-122"/>
                <a:sym typeface="Symbol" panose="05050102010706020507" pitchFamily="18" charset="2"/>
              </a:rPr>
              <a:t></a:t>
            </a:r>
            <a:r>
              <a:rPr lang="zh-CN" altLang="en-US" sz="3200" b="1">
                <a:solidFill>
                  <a:schemeClr val="bg1"/>
                </a:solidFill>
                <a:latin typeface="Times New Roman" panose="02020603050405020304" pitchFamily="18" charset="0"/>
                <a:ea typeface="楷体_GB2312" pitchFamily="1" charset="-122"/>
              </a:rPr>
              <a:t> 栈或队列</a:t>
            </a:r>
          </a:p>
        </p:txBody>
      </p:sp>
      <p:sp>
        <p:nvSpPr>
          <p:cNvPr id="116738" name="Text Box 2"/>
          <p:cNvSpPr txBox="1">
            <a:spLocks noChangeArrowheads="1"/>
          </p:cNvSpPr>
          <p:nvPr/>
        </p:nvSpPr>
        <p:spPr bwMode="auto">
          <a:xfrm>
            <a:off x="323850" y="1270000"/>
            <a:ext cx="652303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latin typeface="Times New Roman" panose="02020603050405020304" pitchFamily="18" charset="0"/>
                <a:ea typeface="楷体_GB2312" pitchFamily="1" charset="-122"/>
              </a:rPr>
              <a:t>没有前驱的顶点</a:t>
            </a:r>
            <a:r>
              <a:rPr lang="zh-CN" altLang="en-US" sz="3200" b="1">
                <a:solidFill>
                  <a:srgbClr val="800000"/>
                </a:solidFill>
                <a:latin typeface="Times New Roman" panose="02020603050405020304" pitchFamily="18" charset="0"/>
                <a:ea typeface="楷体_GB2312" pitchFamily="1" charset="-122"/>
              </a:rPr>
              <a:t> </a:t>
            </a:r>
            <a:r>
              <a:rPr lang="zh-CN" altLang="en-US" sz="3200" b="1">
                <a:solidFill>
                  <a:srgbClr val="800000"/>
                </a:solidFill>
                <a:latin typeface="Times New Roman" panose="02020603050405020304" pitchFamily="18" charset="0"/>
                <a:ea typeface="楷体_GB2312" pitchFamily="1" charset="-122"/>
                <a:sym typeface="Symbol" panose="05050102010706020507" pitchFamily="18" charset="2"/>
              </a:rPr>
              <a:t></a:t>
            </a:r>
            <a:r>
              <a:rPr lang="zh-CN" altLang="en-US" sz="3200" b="1">
                <a:solidFill>
                  <a:srgbClr val="800000"/>
                </a:solidFill>
                <a:latin typeface="Times New Roman" panose="02020603050405020304" pitchFamily="18" charset="0"/>
                <a:ea typeface="楷体_GB2312" pitchFamily="1" charset="-122"/>
              </a:rPr>
              <a:t> 入度为零的顶点</a:t>
            </a:r>
            <a:endParaRPr lang="zh-CN" altLang="en-US" sz="3200" b="1">
              <a:latin typeface="Times New Roman" panose="02020603050405020304" pitchFamily="18" charset="0"/>
              <a:ea typeface="楷体_GB2312" pitchFamily="1" charset="-122"/>
            </a:endParaRPr>
          </a:p>
        </p:txBody>
      </p:sp>
      <p:sp>
        <p:nvSpPr>
          <p:cNvPr id="116739" name="Text Box 3"/>
          <p:cNvSpPr txBox="1">
            <a:spLocks noChangeArrowheads="1"/>
          </p:cNvSpPr>
          <p:nvPr/>
        </p:nvSpPr>
        <p:spPr bwMode="auto">
          <a:xfrm>
            <a:off x="323850" y="220027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latin typeface="Times New Roman" panose="02020603050405020304" pitchFamily="18" charset="0"/>
                <a:ea typeface="楷体_GB2312" pitchFamily="1" charset="-122"/>
              </a:rPr>
              <a:t>删除顶点及以它为尾的弧 </a:t>
            </a:r>
            <a:r>
              <a:rPr lang="zh-CN" altLang="en-US" sz="3200" b="1">
                <a:solidFill>
                  <a:srgbClr val="800000"/>
                </a:solidFill>
                <a:latin typeface="Times New Roman" panose="02020603050405020304" pitchFamily="18" charset="0"/>
                <a:ea typeface="楷体_GB2312" pitchFamily="1" charset="-122"/>
                <a:sym typeface="Symbol" panose="05050102010706020507" pitchFamily="18" charset="2"/>
              </a:rPr>
              <a:t></a:t>
            </a:r>
            <a:r>
              <a:rPr lang="zh-CN" altLang="en-US" sz="3200" b="1">
                <a:solidFill>
                  <a:srgbClr val="800000"/>
                </a:solidFill>
                <a:latin typeface="Times New Roman" panose="02020603050405020304" pitchFamily="18" charset="0"/>
                <a:ea typeface="楷体_GB2312" pitchFamily="1" charset="-122"/>
              </a:rPr>
              <a:t> 弧头顶点的入度减</a:t>
            </a:r>
            <a:r>
              <a:rPr lang="en-US" altLang="zh-CN" sz="3200" b="1">
                <a:solidFill>
                  <a:srgbClr val="800000"/>
                </a:solidFill>
                <a:latin typeface="Times New Roman" panose="02020603050405020304" pitchFamily="18" charset="0"/>
                <a:ea typeface="楷体_GB2312" pitchFamily="1" charset="-122"/>
              </a:rPr>
              <a:t>1</a:t>
            </a:r>
          </a:p>
        </p:txBody>
      </p:sp>
      <p:sp>
        <p:nvSpPr>
          <p:cNvPr id="116740" name="Text Box 4"/>
          <p:cNvSpPr txBox="1">
            <a:spLocks noChangeArrowheads="1"/>
          </p:cNvSpPr>
          <p:nvPr/>
        </p:nvSpPr>
        <p:spPr bwMode="auto">
          <a:xfrm>
            <a:off x="323850" y="3068638"/>
            <a:ext cx="864235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3200" b="1"/>
              <a:t>如何选择入度为零的顶点呢？</a:t>
            </a:r>
          </a:p>
          <a:p>
            <a:pPr eaLnBrk="1" hangingPunct="1">
              <a:lnSpc>
                <a:spcPct val="150000"/>
              </a:lnSpc>
              <a:buFont typeface="Arial" panose="020B0604020202020204" pitchFamily="34" charset="0"/>
              <a:buNone/>
            </a:pPr>
            <a:r>
              <a:rPr lang="zh-CN" altLang="en-US" sz="3200" b="1">
                <a:latin typeface="Times New Roman" panose="02020603050405020304" pitchFamily="18" charset="0"/>
                <a:ea typeface="楷体_GB2312" pitchFamily="1" charset="-122"/>
              </a:rPr>
              <a:t>                                                             </a:t>
            </a:r>
            <a:r>
              <a:rPr lang="zh-CN" altLang="en-US" sz="3200" b="1">
                <a:solidFill>
                  <a:srgbClr val="800000"/>
                </a:solidFill>
                <a:latin typeface="Times New Roman" panose="02020603050405020304" pitchFamily="18" charset="0"/>
                <a:ea typeface="楷体_GB2312" pitchFamily="1" charset="-122"/>
                <a:sym typeface="Symbol" panose="05050102010706020507" pitchFamily="18" charset="2"/>
              </a:rPr>
              <a:t></a:t>
            </a:r>
            <a:r>
              <a:rPr lang="zh-CN" altLang="en-US" sz="3200" b="1">
                <a:solidFill>
                  <a:srgbClr val="800000"/>
                </a:solidFill>
                <a:latin typeface="Times New Roman" panose="02020603050405020304" pitchFamily="18" charset="0"/>
                <a:ea typeface="楷体_GB2312" pitchFamily="1" charset="-122"/>
              </a:rPr>
              <a:t> 栈或队列</a:t>
            </a:r>
          </a:p>
        </p:txBody>
      </p:sp>
      <p:sp>
        <p:nvSpPr>
          <p:cNvPr id="121861" name="Text Box 5"/>
          <p:cNvSpPr txBox="1">
            <a:spLocks noChangeArrowheads="1"/>
          </p:cNvSpPr>
          <p:nvPr/>
        </p:nvSpPr>
        <p:spPr bwMode="auto">
          <a:xfrm>
            <a:off x="382588" y="5086350"/>
            <a:ext cx="67818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sym typeface="Arial" panose="020B0604020202020204" pitchFamily="34" charset="0"/>
              </a:rPr>
              <a:t>数组：</a:t>
            </a:r>
            <a:r>
              <a:rPr lang="en-US" altLang="zh-CN" sz="3200" b="1">
                <a:sym typeface="Arial" panose="020B0604020202020204" pitchFamily="34" charset="0"/>
              </a:rPr>
              <a:t>InDegree[ ],</a:t>
            </a:r>
            <a:r>
              <a:rPr lang="zh-CN" altLang="en-US" sz="3200" b="1">
                <a:sym typeface="Arial" panose="020B0604020202020204" pitchFamily="34" charset="0"/>
              </a:rPr>
              <a:t>记录各顶点入度</a:t>
            </a:r>
          </a:p>
          <a:p>
            <a:pPr eaLnBrk="1" hangingPunct="1">
              <a:buFont typeface="Arial" panose="020B0604020202020204" pitchFamily="34" charset="0"/>
              <a:buNone/>
            </a:pPr>
            <a:endParaRPr lang="en-US" altLang="zh-CN"/>
          </a:p>
        </p:txBody>
      </p:sp>
      <p:sp>
        <p:nvSpPr>
          <p:cNvPr id="126985" name="标题 1"/>
          <p:cNvSpPr>
            <a:spLocks noGrp="1"/>
          </p:cNvSpPr>
          <p:nvPr>
            <p:ph type="title"/>
          </p:nvPr>
        </p:nvSpPr>
        <p:spPr/>
        <p:txBody>
          <a:bodyPr/>
          <a:lstStyle/>
          <a:p>
            <a:r>
              <a:rPr lang="zh-CN" altLang="en-US"/>
              <a:t>实现所涉及的三个问题</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3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7"/>
                                        </p:tgtEl>
                                        <p:attrNameLst>
                                          <p:attrName>style.visibility</p:attrName>
                                        </p:attrNameLst>
                                      </p:cBhvr>
                                      <p:to>
                                        <p:strVal val="visible"/>
                                      </p:to>
                                    </p:set>
                                    <p:animEffect transition="in" filter="wipe(left)">
                                      <p:cBhvr>
                                        <p:cTn id="12" dur="3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8"/>
                                        </p:tgtEl>
                                        <p:attrNameLst>
                                          <p:attrName>style.visibility</p:attrName>
                                        </p:attrNameLst>
                                      </p:cBhvr>
                                      <p:to>
                                        <p:strVal val="visible"/>
                                      </p:to>
                                    </p:set>
                                    <p:animEffect transition="in" filter="wipe(left)">
                                      <p:cBhvr>
                                        <p:cTn id="17" dur="3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16738"/>
                                        </p:tgtEl>
                                        <p:attrNameLst>
                                          <p:attrName>style.visibility</p:attrName>
                                        </p:attrNameLst>
                                      </p:cBhvr>
                                      <p:to>
                                        <p:strVal val="visible"/>
                                      </p:to>
                                    </p:set>
                                    <p:animEffect transition="in" filter="wipe(left)">
                                      <p:cBhvr>
                                        <p:cTn id="22" dur="300"/>
                                        <p:tgtEl>
                                          <p:spTgt spid="1167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16739"/>
                                        </p:tgtEl>
                                        <p:attrNameLst>
                                          <p:attrName>style.visibility</p:attrName>
                                        </p:attrNameLst>
                                      </p:cBhvr>
                                      <p:to>
                                        <p:strVal val="visible"/>
                                      </p:to>
                                    </p:set>
                                    <p:animEffect transition="in" filter="wipe(left)">
                                      <p:cBhvr>
                                        <p:cTn id="27" dur="300"/>
                                        <p:tgtEl>
                                          <p:spTgt spid="1167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186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iterate type="wd">
                                    <p:tmPct val="100000"/>
                                  </p:iterate>
                                  <p:childTnLst>
                                    <p:set>
                                      <p:cBhvr>
                                        <p:cTn id="35" dur="1" fill="hold">
                                          <p:stCondLst>
                                            <p:cond delay="0"/>
                                          </p:stCondLst>
                                        </p:cTn>
                                        <p:tgtEl>
                                          <p:spTgt spid="116740"/>
                                        </p:tgtEl>
                                        <p:attrNameLst>
                                          <p:attrName>style.visibility</p:attrName>
                                        </p:attrNameLst>
                                      </p:cBhvr>
                                      <p:to>
                                        <p:strVal val="visible"/>
                                      </p:to>
                                    </p:set>
                                    <p:animEffect transition="in" filter="wipe(left)">
                                      <p:cBhvr>
                                        <p:cTn id="36" dur="3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116738" grpId="0" autoUpdateAnimBg="0"/>
      <p:bldP spid="116739" grpId="0" autoUpdateAnimBg="0"/>
      <p:bldP spid="116740" grpId="0" autoUpdateAnimBg="0"/>
      <p:bldP spid="121861"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79388" y="44450"/>
            <a:ext cx="8856662" cy="667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class ALGraph {</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private:</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VexNode	*vertices;</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ArcNum;</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VexNum;</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GKind;</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GetLocVex(char  vex[]);</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BFS(char vex[],bool visited[]);</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DFS(char vex[],bool visited[]);</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public:</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ALGraph(){};</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CreateALGraph();</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BFSTraverse( );</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DFTraverse( );</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Prim(char vex[]);</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a:t>
            </a:r>
            <a:r>
              <a:rPr lang="en-US" altLang="zh-CN" b="1">
                <a:latin typeface="黑体" panose="02010609060101010101" pitchFamily="49" charset="-122"/>
                <a:ea typeface="黑体" panose="02010609060101010101" pitchFamily="49" charset="-122"/>
                <a:sym typeface="Arial" panose="020B0604020202020204" pitchFamily="34" charset="0"/>
              </a:rPr>
              <a:t>Kruskal</a:t>
            </a:r>
            <a:r>
              <a:rPr lang="zh-CN" altLang="en-US" b="1">
                <a:latin typeface="黑体" panose="02010609060101010101" pitchFamily="49" charset="-122"/>
                <a:ea typeface="黑体" panose="02010609060101010101" pitchFamily="49" charset="-122"/>
                <a:sym typeface="Arial" panose="020B0604020202020204" pitchFamily="34" charset="0"/>
              </a:rPr>
              <a:t>();</a:t>
            </a:r>
            <a:r>
              <a:rPr lang="en-US" altLang="zh-CN" b="1">
                <a:latin typeface="黑体" panose="02010609060101010101" pitchFamily="49" charset="-122"/>
                <a:ea typeface="黑体" panose="02010609060101010101" pitchFamily="49" charset="-122"/>
                <a:sym typeface="Arial" panose="020B0604020202020204" pitchFamily="34" charset="0"/>
              </a:rPr>
              <a:t>    </a:t>
            </a:r>
            <a:endParaRPr lang="zh-CN" altLang="en-US" b="1">
              <a:latin typeface="黑体" panose="02010609060101010101" pitchFamily="49" charset="-122"/>
              <a:ea typeface="黑体" panose="02010609060101010101" pitchFamily="49" charset="-122"/>
              <a:sym typeface="Arial" panose="020B0604020202020204" pitchFamily="34" charset="0"/>
            </a:endParaRP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a:t>
            </a:r>
            <a:r>
              <a:rPr lang="en-US" altLang="zh-CN" b="1">
                <a:latin typeface="黑体" panose="02010609060101010101" pitchFamily="49" charset="-122"/>
                <a:ea typeface="黑体" panose="02010609060101010101" pitchFamily="49" charset="-122"/>
                <a:sym typeface="Arial" panose="020B0604020202020204" pitchFamily="34" charset="0"/>
              </a:rPr>
              <a:t>Dijkstra</a:t>
            </a:r>
            <a:r>
              <a:rPr lang="zh-CN" altLang="en-US" b="1">
                <a:latin typeface="黑体" panose="02010609060101010101" pitchFamily="49" charset="-122"/>
                <a:ea typeface="黑体" panose="02010609060101010101" pitchFamily="49" charset="-122"/>
                <a:sym typeface="Arial" panose="020B0604020202020204" pitchFamily="34" charset="0"/>
              </a:rPr>
              <a:t>(char var[])；</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//从顶点var出发到各顶点的最短路径及路径值,</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a:t>
            </a:r>
            <a:r>
              <a:rPr lang="zh-CN" altLang="en-US" b="1">
                <a:solidFill>
                  <a:srgbClr val="FF0000"/>
                </a:solidFill>
                <a:latin typeface="黑体" panose="02010609060101010101" pitchFamily="49" charset="-122"/>
                <a:ea typeface="黑体" panose="02010609060101010101" pitchFamily="49" charset="-122"/>
                <a:sym typeface="Arial" panose="020B0604020202020204" pitchFamily="34" charset="0"/>
              </a:rPr>
              <a:t>bool TopologicalSort();</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a:t>
            </a:r>
            <a:endParaRPr lang="zh-CN" altLang="en-US">
              <a:latin typeface="Arial" panose="020B0604020202020204" pitchFamily="3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107950" y="117475"/>
            <a:ext cx="9001125" cy="667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bool ALGraph::TopologicalSort()</a:t>
            </a:r>
          </a:p>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a:t>
            </a:r>
          </a:p>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    stack&lt;int&gt;           q;</a:t>
            </a:r>
          </a:p>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    Indgree = FindeInDegree();//计算各顶点入度</a:t>
            </a:r>
          </a:p>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    for(i=0; i&lt;vexnum; i++)     //入度为0的顶点入栈</a:t>
            </a:r>
          </a:p>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         if(!Indgree[i])   q.push(i);</a:t>
            </a:r>
          </a:p>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    while(!q.empty) {              //栈不空 </a:t>
            </a:r>
          </a:p>
          <a:p>
            <a:pPr eaLnBrk="1" hangingPunct="1"/>
            <a:r>
              <a:rPr lang="zh-CN" altLang="en-US" b="1">
                <a:latin typeface="黑体" panose="02010609060101010101" pitchFamily="49" charset="-122"/>
                <a:ea typeface="黑体" panose="02010609060101010101" pitchFamily="49" charset="-122"/>
                <a:sym typeface="Arial" panose="020B0604020202020204" pitchFamily="34" charset="0"/>
              </a:rPr>
              <a:t>         i = q</a:t>
            </a:r>
            <a:r>
              <a:rPr lang="en-US" altLang="zh-CN" b="1">
                <a:latin typeface="黑体" panose="02010609060101010101" pitchFamily="49" charset="-122"/>
                <a:ea typeface="黑体" panose="02010609060101010101" pitchFamily="49" charset="-122"/>
                <a:sym typeface="Arial" panose="020B0604020202020204" pitchFamily="34" charset="0"/>
              </a:rPr>
              <a:t>.top(); q.pop();  count++;</a:t>
            </a: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cout&lt;&lt; vertices[i].vertex;    //</a:t>
            </a:r>
            <a:r>
              <a:rPr lang="zh-CN" altLang="en-US" b="1">
                <a:latin typeface="黑体" panose="02010609060101010101" pitchFamily="49" charset="-122"/>
                <a:ea typeface="黑体" panose="02010609060101010101" pitchFamily="49" charset="-122"/>
                <a:sym typeface="Arial" panose="020B0604020202020204" pitchFamily="34" charset="0"/>
              </a:rPr>
              <a:t>输出栈顶</a:t>
            </a:r>
            <a:endParaRPr lang="en-US" altLang="zh-CN" b="1">
              <a:latin typeface="黑体" panose="02010609060101010101" pitchFamily="49" charset="-122"/>
              <a:ea typeface="黑体" panose="02010609060101010101" pitchFamily="49" charset="-122"/>
              <a:sym typeface="Arial" panose="020B0604020202020204" pitchFamily="34" charset="0"/>
            </a:endParaRP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for(p=vertices[i].firstarc; p; p=p-&gt;next) {</a:t>
            </a: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Indgree[p-&gt;adj</a:t>
            </a:r>
            <a:r>
              <a:rPr lang="zh-CN" altLang="en-US" b="1">
                <a:latin typeface="黑体" panose="02010609060101010101" pitchFamily="49" charset="-122"/>
                <a:ea typeface="黑体" panose="02010609060101010101" pitchFamily="49" charset="-122"/>
                <a:sym typeface="Arial" panose="020B0604020202020204" pitchFamily="34" charset="0"/>
              </a:rPr>
              <a:t>vex</a:t>
            </a:r>
            <a:r>
              <a:rPr lang="en-US" altLang="zh-CN" b="1">
                <a:latin typeface="黑体" panose="02010609060101010101" pitchFamily="49" charset="-122"/>
                <a:ea typeface="黑体" panose="02010609060101010101" pitchFamily="49" charset="-122"/>
                <a:sym typeface="Arial" panose="020B0604020202020204" pitchFamily="34" charset="0"/>
              </a:rPr>
              <a:t>]--;</a:t>
            </a:r>
            <a:r>
              <a:rPr lang="zh-CN" altLang="en-US" b="1">
                <a:latin typeface="黑体" panose="02010609060101010101" pitchFamily="49" charset="-122"/>
                <a:ea typeface="黑体" panose="02010609060101010101" pitchFamily="49" charset="-122"/>
                <a:sym typeface="Arial" panose="020B0604020202020204" pitchFamily="34" charset="0"/>
              </a:rPr>
              <a:t>      //修改入度</a:t>
            </a:r>
            <a:endParaRPr lang="en-US" altLang="zh-CN" b="1">
              <a:latin typeface="黑体" panose="02010609060101010101" pitchFamily="49" charset="-122"/>
              <a:ea typeface="黑体" panose="02010609060101010101" pitchFamily="49" charset="-122"/>
              <a:sym typeface="Arial" panose="020B0604020202020204" pitchFamily="34" charset="0"/>
            </a:endParaRP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if(!Indgree[p-&gt;adj</a:t>
            </a:r>
            <a:r>
              <a:rPr lang="zh-CN" altLang="en-US" b="1">
                <a:latin typeface="黑体" panose="02010609060101010101" pitchFamily="49" charset="-122"/>
                <a:ea typeface="黑体" panose="02010609060101010101" pitchFamily="49" charset="-122"/>
                <a:sym typeface="Arial" panose="020B0604020202020204" pitchFamily="34" charset="0"/>
              </a:rPr>
              <a:t>vex</a:t>
            </a:r>
            <a:r>
              <a:rPr lang="en-US" altLang="zh-CN" b="1">
                <a:latin typeface="黑体" panose="02010609060101010101" pitchFamily="49" charset="-122"/>
                <a:ea typeface="黑体" panose="02010609060101010101" pitchFamily="49" charset="-122"/>
                <a:sym typeface="Arial" panose="020B0604020202020204" pitchFamily="34" charset="0"/>
              </a:rPr>
              <a:t>])</a:t>
            </a: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q.push(p-&gt;adj</a:t>
            </a:r>
            <a:r>
              <a:rPr lang="zh-CN" altLang="en-US" b="1">
                <a:latin typeface="黑体" panose="02010609060101010101" pitchFamily="49" charset="-122"/>
                <a:ea typeface="黑体" panose="02010609060101010101" pitchFamily="49" charset="-122"/>
                <a:sym typeface="Arial" panose="020B0604020202020204" pitchFamily="34" charset="0"/>
              </a:rPr>
              <a:t>vex</a:t>
            </a:r>
            <a:r>
              <a:rPr lang="en-US" altLang="zh-CN" b="1">
                <a:latin typeface="黑体" panose="02010609060101010101" pitchFamily="49" charset="-122"/>
                <a:ea typeface="黑体" panose="02010609060101010101" pitchFamily="49" charset="-122"/>
                <a:sym typeface="Arial" panose="020B0604020202020204" pitchFamily="34" charset="0"/>
              </a:rPr>
              <a:t>);</a:t>
            </a: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a:t>
            </a: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if(count&lt;vexnum)   return false;</a:t>
            </a: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return ture;</a:t>
            </a:r>
          </a:p>
          <a:p>
            <a:pPr eaLnBrk="1" hangingPunct="1"/>
            <a:r>
              <a:rPr lang="en-US" altLang="zh-CN" b="1">
                <a:latin typeface="黑体" panose="02010609060101010101" pitchFamily="49" charset="-122"/>
                <a:ea typeface="黑体" panose="02010609060101010101" pitchFamily="49" charset="-122"/>
                <a:sym typeface="Arial" panose="020B0604020202020204" pitchFamily="34" charset="0"/>
              </a:rPr>
              <a:t>}       </a:t>
            </a:r>
            <a:r>
              <a:rPr lang="zh-CN" altLang="en-US" b="1">
                <a:latin typeface="黑体" panose="02010609060101010101" pitchFamily="49" charset="-122"/>
                <a:ea typeface="黑体" panose="02010609060101010101" pitchFamily="49" charset="-122"/>
                <a:sym typeface="Arial" panose="020B0604020202020204" pitchFamily="34" charset="0"/>
              </a:rPr>
              <a:t> </a:t>
            </a:r>
          </a:p>
          <a:p>
            <a:pPr eaLnBrk="1" hangingPunct="1"/>
            <a:endParaRPr lang="zh-CN" altLang="en-US" b="1">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transition>
    <p:cover dir="u"/>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30051" name="Text Box 3"/>
          <p:cNvSpPr txBox="1">
            <a:spLocks noChangeArrowheads="1"/>
          </p:cNvSpPr>
          <p:nvPr/>
        </p:nvSpPr>
        <p:spPr bwMode="auto">
          <a:xfrm>
            <a:off x="8101013" y="6165850"/>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730B3DE3-8634-4084-A67B-33BDE2FEA305}" type="slidenum">
              <a:rPr lang="zh-CN" altLang="en-US"/>
              <a:pPr algn="r" eaLnBrk="1" hangingPunct="1">
                <a:spcBef>
                  <a:spcPct val="50000"/>
                </a:spcBef>
                <a:buFont typeface="Arial" panose="020B0604020202020204" pitchFamily="34" charset="0"/>
                <a:buNone/>
              </a:pPr>
              <a:t>126</a:t>
            </a:fld>
            <a:endParaRPr lang="en-US" altLang="zh-CN"/>
          </a:p>
        </p:txBody>
      </p:sp>
      <p:sp>
        <p:nvSpPr>
          <p:cNvPr id="130052" name="Rectangle 4"/>
          <p:cNvSpPr>
            <a:spLocks noGrp="1" noChangeArrowheads="1"/>
          </p:cNvSpPr>
          <p:nvPr/>
        </p:nvSpPr>
        <p:spPr bwMode="auto">
          <a:xfrm>
            <a:off x="396875" y="1123950"/>
            <a:ext cx="82073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3200" b="1" dirty="0">
                <a:solidFill>
                  <a:schemeClr val="tx2"/>
                </a:solidFill>
                <a:latin typeface="黑体" panose="02010609060101010101" pitchFamily="49" charset="-122"/>
                <a:ea typeface="黑体" panose="02010609060101010101" pitchFamily="49" charset="-122"/>
              </a:rPr>
              <a:t>练习：</a:t>
            </a:r>
            <a:r>
              <a:rPr lang="zh-CN" altLang="en-US" sz="3200" b="1" dirty="0">
                <a:latin typeface="黑体" panose="02010609060101010101" pitchFamily="49" charset="-122"/>
                <a:ea typeface="黑体" panose="02010609060101010101" pitchFamily="49" charset="-122"/>
              </a:rPr>
              <a:t>写出某AOV网的邻接表存储结构如下，写出拓扑排序序列。</a:t>
            </a:r>
            <a:endParaRPr lang="zh-CN" altLang="en-US" sz="3200" b="1" dirty="0">
              <a:latin typeface="黑体" panose="02010609060101010101" pitchFamily="49" charset="-122"/>
              <a:ea typeface="黑体" panose="02010609060101010101" pitchFamily="49" charset="-122"/>
              <a:sym typeface="Arial" panose="020B0604020202020204" pitchFamily="34" charset="0"/>
            </a:endParaRPr>
          </a:p>
        </p:txBody>
      </p:sp>
      <p:sp>
        <p:nvSpPr>
          <p:cNvPr id="117765" name="Rectangle 5" descr="白色大理石"/>
          <p:cNvSpPr>
            <a:spLocks noChangeArrowheads="1"/>
          </p:cNvSpPr>
          <p:nvPr/>
        </p:nvSpPr>
        <p:spPr bwMode="auto">
          <a:xfrm>
            <a:off x="1204913" y="2708275"/>
            <a:ext cx="685800" cy="3657600"/>
          </a:xfrm>
          <a:prstGeom prst="rect">
            <a:avLst/>
          </a:prstGeom>
          <a:blipFill dpi="0" rotWithShape="0">
            <a:blip r:embed="rId2" cstate="print"/>
            <a:srcRect/>
            <a:tile tx="0" ty="0" sx="100000" sy="100000" flip="none" algn="tl"/>
          </a:blipFill>
          <a:ln w="38100">
            <a:solidFill>
              <a:srgbClr val="008080"/>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endParaRPr lang="zh-CN" altLang="en-US" sz="2400">
              <a:latin typeface="Times New Roman" charset="0"/>
            </a:endParaRPr>
          </a:p>
        </p:txBody>
      </p:sp>
      <p:sp>
        <p:nvSpPr>
          <p:cNvPr id="117766" name="Rectangle 6" descr="白色大理石"/>
          <p:cNvSpPr>
            <a:spLocks noChangeArrowheads="1"/>
          </p:cNvSpPr>
          <p:nvPr/>
        </p:nvSpPr>
        <p:spPr bwMode="auto">
          <a:xfrm>
            <a:off x="2043113" y="2708275"/>
            <a:ext cx="1371600" cy="3657600"/>
          </a:xfrm>
          <a:prstGeom prst="rect">
            <a:avLst/>
          </a:prstGeom>
          <a:blipFill dpi="0" rotWithShape="0">
            <a:blip r:embed="rId2" cstate="print"/>
            <a:srcRect/>
            <a:tile tx="0" ty="0" sx="100000" sy="100000" flip="none" algn="tl"/>
          </a:blipFill>
          <a:ln w="38100">
            <a:solidFill>
              <a:srgbClr val="008080"/>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lnSpc>
                <a:spcPct val="120000"/>
              </a:lnSpc>
              <a:buClrTx/>
              <a:buSzTx/>
              <a:buFont typeface="Arial" charset="0"/>
              <a:buNone/>
              <a:defRPr/>
            </a:pPr>
            <a:r>
              <a:rPr lang="zh-CN" altLang="en-US" sz="2800" b="1" dirty="0">
                <a:latin typeface="Times New Roman" charset="0"/>
              </a:rPr>
              <a:t> </a:t>
            </a:r>
            <a:r>
              <a:rPr lang="en-US" altLang="zh-CN" sz="2800" b="1" dirty="0">
                <a:latin typeface="Times New Roman" charset="0"/>
              </a:rPr>
              <a:t>C0</a:t>
            </a:r>
          </a:p>
          <a:p>
            <a:pPr eaLnBrk="1" hangingPunct="1">
              <a:lnSpc>
                <a:spcPct val="120000"/>
              </a:lnSpc>
              <a:buClrTx/>
              <a:buSzTx/>
              <a:buFont typeface="Arial" charset="0"/>
              <a:buNone/>
              <a:defRPr/>
            </a:pPr>
            <a:r>
              <a:rPr lang="en-US" altLang="zh-CN" sz="2800" b="1" dirty="0">
                <a:latin typeface="Times New Roman" charset="0"/>
              </a:rPr>
              <a:t> C1</a:t>
            </a:r>
          </a:p>
          <a:p>
            <a:pPr eaLnBrk="1" hangingPunct="1">
              <a:lnSpc>
                <a:spcPct val="120000"/>
              </a:lnSpc>
              <a:buClrTx/>
              <a:buSzTx/>
              <a:buFont typeface="Arial" charset="0"/>
              <a:buNone/>
              <a:defRPr/>
            </a:pPr>
            <a:r>
              <a:rPr lang="en-US" altLang="zh-CN" sz="2800" b="1" dirty="0">
                <a:latin typeface="Times New Roman" charset="0"/>
              </a:rPr>
              <a:t> C2</a:t>
            </a:r>
          </a:p>
          <a:p>
            <a:pPr eaLnBrk="1" hangingPunct="1">
              <a:lnSpc>
                <a:spcPct val="120000"/>
              </a:lnSpc>
              <a:buClrTx/>
              <a:buSzTx/>
              <a:buFont typeface="Arial" charset="0"/>
              <a:buNone/>
              <a:defRPr/>
            </a:pPr>
            <a:r>
              <a:rPr lang="en-US" altLang="zh-CN" sz="2800" b="1" dirty="0">
                <a:latin typeface="Times New Roman" charset="0"/>
              </a:rPr>
              <a:t> C3    ^</a:t>
            </a:r>
          </a:p>
          <a:p>
            <a:pPr eaLnBrk="1" hangingPunct="1">
              <a:lnSpc>
                <a:spcPct val="120000"/>
              </a:lnSpc>
              <a:buClrTx/>
              <a:buSzTx/>
              <a:buFont typeface="Arial" charset="0"/>
              <a:buNone/>
              <a:defRPr/>
            </a:pPr>
            <a:r>
              <a:rPr lang="en-US" altLang="zh-CN" sz="2800" b="1" dirty="0">
                <a:latin typeface="Times New Roman" charset="0"/>
              </a:rPr>
              <a:t> C4</a:t>
            </a:r>
          </a:p>
          <a:p>
            <a:pPr eaLnBrk="1" hangingPunct="1">
              <a:lnSpc>
                <a:spcPct val="120000"/>
              </a:lnSpc>
              <a:buClrTx/>
              <a:buSzTx/>
              <a:buFont typeface="Arial" charset="0"/>
              <a:buNone/>
              <a:defRPr/>
            </a:pPr>
            <a:r>
              <a:rPr lang="en-US" altLang="zh-CN" sz="2800" b="1" dirty="0">
                <a:latin typeface="Times New Roman" charset="0"/>
              </a:rPr>
              <a:t> C5   ^</a:t>
            </a:r>
            <a:endParaRPr lang="en-US" altLang="zh-CN" sz="2400" dirty="0">
              <a:latin typeface="Times New Roman" charset="0"/>
            </a:endParaRPr>
          </a:p>
        </p:txBody>
      </p:sp>
      <p:sp>
        <p:nvSpPr>
          <p:cNvPr id="130055" name="Text Box 7"/>
          <p:cNvSpPr txBox="1">
            <a:spLocks noChangeArrowheads="1"/>
          </p:cNvSpPr>
          <p:nvPr/>
        </p:nvSpPr>
        <p:spPr bwMode="auto">
          <a:xfrm>
            <a:off x="731838" y="2727325"/>
            <a:ext cx="3619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Font typeface="Arial" panose="020B0604020202020204" pitchFamily="34" charset="0"/>
              <a:buNone/>
            </a:pPr>
            <a:r>
              <a:rPr lang="en-US" altLang="zh-CN" sz="2800" b="1">
                <a:solidFill>
                  <a:srgbClr val="008080"/>
                </a:solidFill>
                <a:latin typeface="Times New Roman" panose="02020603050405020304" pitchFamily="18" charset="0"/>
              </a:rPr>
              <a:t>0</a:t>
            </a:r>
          </a:p>
          <a:p>
            <a:pPr eaLnBrk="1" hangingPunct="1">
              <a:lnSpc>
                <a:spcPct val="120000"/>
              </a:lnSpc>
              <a:spcBef>
                <a:spcPct val="20000"/>
              </a:spcBef>
              <a:buFont typeface="Arial" panose="020B0604020202020204" pitchFamily="34" charset="0"/>
              <a:buNone/>
            </a:pPr>
            <a:r>
              <a:rPr lang="en-US" altLang="zh-CN" sz="2800" b="1">
                <a:solidFill>
                  <a:srgbClr val="008080"/>
                </a:solidFill>
                <a:latin typeface="Times New Roman" panose="02020603050405020304" pitchFamily="18" charset="0"/>
              </a:rPr>
              <a:t>1</a:t>
            </a:r>
          </a:p>
          <a:p>
            <a:pPr eaLnBrk="1" hangingPunct="1">
              <a:lnSpc>
                <a:spcPct val="120000"/>
              </a:lnSpc>
              <a:spcBef>
                <a:spcPct val="20000"/>
              </a:spcBef>
              <a:buFont typeface="Arial" panose="020B0604020202020204" pitchFamily="34" charset="0"/>
              <a:buNone/>
            </a:pPr>
            <a:r>
              <a:rPr lang="en-US" altLang="zh-CN" sz="2800" b="1">
                <a:solidFill>
                  <a:srgbClr val="008080"/>
                </a:solidFill>
                <a:latin typeface="Times New Roman" panose="02020603050405020304" pitchFamily="18" charset="0"/>
              </a:rPr>
              <a:t>2</a:t>
            </a:r>
          </a:p>
          <a:p>
            <a:pPr eaLnBrk="1" hangingPunct="1">
              <a:lnSpc>
                <a:spcPct val="120000"/>
              </a:lnSpc>
              <a:spcBef>
                <a:spcPct val="20000"/>
              </a:spcBef>
              <a:buFont typeface="Arial" panose="020B0604020202020204" pitchFamily="34" charset="0"/>
              <a:buNone/>
            </a:pPr>
            <a:r>
              <a:rPr lang="en-US" altLang="zh-CN" sz="2800" b="1">
                <a:solidFill>
                  <a:srgbClr val="008080"/>
                </a:solidFill>
                <a:latin typeface="Times New Roman" panose="02020603050405020304" pitchFamily="18" charset="0"/>
              </a:rPr>
              <a:t>3</a:t>
            </a:r>
          </a:p>
          <a:p>
            <a:pPr eaLnBrk="1" hangingPunct="1">
              <a:lnSpc>
                <a:spcPct val="120000"/>
              </a:lnSpc>
              <a:spcBef>
                <a:spcPct val="20000"/>
              </a:spcBef>
              <a:buFont typeface="Arial" panose="020B0604020202020204" pitchFamily="34" charset="0"/>
              <a:buNone/>
            </a:pPr>
            <a:r>
              <a:rPr lang="en-US" altLang="zh-CN" sz="2800" b="1">
                <a:solidFill>
                  <a:srgbClr val="008080"/>
                </a:solidFill>
                <a:latin typeface="Times New Roman" panose="02020603050405020304" pitchFamily="18" charset="0"/>
              </a:rPr>
              <a:t>4</a:t>
            </a:r>
          </a:p>
          <a:p>
            <a:pPr eaLnBrk="1" hangingPunct="1">
              <a:lnSpc>
                <a:spcPct val="120000"/>
              </a:lnSpc>
              <a:spcBef>
                <a:spcPct val="20000"/>
              </a:spcBef>
              <a:buFont typeface="Arial" panose="020B0604020202020204" pitchFamily="34" charset="0"/>
              <a:buNone/>
            </a:pPr>
            <a:r>
              <a:rPr lang="en-US" altLang="zh-CN" sz="2800" b="1">
                <a:solidFill>
                  <a:srgbClr val="008080"/>
                </a:solidFill>
                <a:latin typeface="Times New Roman" panose="02020603050405020304" pitchFamily="18" charset="0"/>
              </a:rPr>
              <a:t>5</a:t>
            </a:r>
            <a:endParaRPr lang="en-US" altLang="zh-CN">
              <a:latin typeface="Times New Roman" panose="02020603050405020304" pitchFamily="18" charset="0"/>
            </a:endParaRPr>
          </a:p>
        </p:txBody>
      </p:sp>
      <p:sp>
        <p:nvSpPr>
          <p:cNvPr id="130056" name="Text Box 8"/>
          <p:cNvSpPr txBox="1">
            <a:spLocks noChangeArrowheads="1"/>
          </p:cNvSpPr>
          <p:nvPr/>
        </p:nvSpPr>
        <p:spPr bwMode="auto">
          <a:xfrm>
            <a:off x="1376363" y="2708275"/>
            <a:ext cx="3619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Font typeface="Arial" panose="020B0604020202020204" pitchFamily="34" charset="0"/>
              <a:buNone/>
            </a:pPr>
            <a:r>
              <a:rPr lang="en-US" altLang="zh-CN" sz="2800" b="1">
                <a:solidFill>
                  <a:srgbClr val="FF3300"/>
                </a:solidFill>
                <a:latin typeface="Times New Roman" panose="02020603050405020304" pitchFamily="18" charset="0"/>
              </a:rPr>
              <a:t>1</a:t>
            </a:r>
          </a:p>
          <a:p>
            <a:pPr eaLnBrk="1" hangingPunct="1">
              <a:lnSpc>
                <a:spcPct val="120000"/>
              </a:lnSpc>
              <a:spcBef>
                <a:spcPct val="20000"/>
              </a:spcBef>
              <a:buFont typeface="Arial" panose="020B0604020202020204" pitchFamily="34" charset="0"/>
              <a:buNone/>
            </a:pPr>
            <a:r>
              <a:rPr lang="en-US" altLang="zh-CN" sz="2800" b="1">
                <a:solidFill>
                  <a:srgbClr val="FF3300"/>
                </a:solidFill>
                <a:latin typeface="Times New Roman" panose="02020603050405020304" pitchFamily="18" charset="0"/>
              </a:rPr>
              <a:t>3</a:t>
            </a:r>
          </a:p>
          <a:p>
            <a:pPr eaLnBrk="1" hangingPunct="1">
              <a:lnSpc>
                <a:spcPct val="120000"/>
              </a:lnSpc>
              <a:spcBef>
                <a:spcPct val="20000"/>
              </a:spcBef>
              <a:buFont typeface="Arial" panose="020B0604020202020204" pitchFamily="34" charset="0"/>
              <a:buNone/>
            </a:pPr>
            <a:r>
              <a:rPr lang="en-US" altLang="zh-CN" sz="2800" b="1">
                <a:solidFill>
                  <a:srgbClr val="FF3300"/>
                </a:solidFill>
                <a:latin typeface="Times New Roman" panose="02020603050405020304" pitchFamily="18" charset="0"/>
              </a:rPr>
              <a:t>0</a:t>
            </a:r>
          </a:p>
          <a:p>
            <a:pPr eaLnBrk="1" hangingPunct="1">
              <a:lnSpc>
                <a:spcPct val="120000"/>
              </a:lnSpc>
              <a:spcBef>
                <a:spcPct val="20000"/>
              </a:spcBef>
              <a:buFont typeface="Arial" panose="020B0604020202020204" pitchFamily="34" charset="0"/>
              <a:buNone/>
            </a:pPr>
            <a:r>
              <a:rPr lang="en-US" altLang="zh-CN" sz="2800" b="1">
                <a:solidFill>
                  <a:srgbClr val="FF3300"/>
                </a:solidFill>
                <a:latin typeface="Times New Roman" panose="02020603050405020304" pitchFamily="18" charset="0"/>
              </a:rPr>
              <a:t>1</a:t>
            </a:r>
          </a:p>
          <a:p>
            <a:pPr eaLnBrk="1" hangingPunct="1">
              <a:lnSpc>
                <a:spcPct val="120000"/>
              </a:lnSpc>
              <a:spcBef>
                <a:spcPct val="20000"/>
              </a:spcBef>
              <a:buFont typeface="Arial" panose="020B0604020202020204" pitchFamily="34" charset="0"/>
              <a:buNone/>
            </a:pPr>
            <a:r>
              <a:rPr lang="en-US" altLang="zh-CN" sz="2800" b="1">
                <a:solidFill>
                  <a:srgbClr val="FF3300"/>
                </a:solidFill>
                <a:latin typeface="Times New Roman" panose="02020603050405020304" pitchFamily="18" charset="0"/>
              </a:rPr>
              <a:t>0</a:t>
            </a:r>
          </a:p>
          <a:p>
            <a:pPr eaLnBrk="1" hangingPunct="1">
              <a:lnSpc>
                <a:spcPct val="120000"/>
              </a:lnSpc>
              <a:spcBef>
                <a:spcPct val="20000"/>
              </a:spcBef>
              <a:buFont typeface="Arial" panose="020B0604020202020204" pitchFamily="34" charset="0"/>
              <a:buNone/>
            </a:pPr>
            <a:r>
              <a:rPr lang="en-US" altLang="zh-CN" sz="2800" b="1">
                <a:solidFill>
                  <a:srgbClr val="FF3300"/>
                </a:solidFill>
                <a:latin typeface="Times New Roman" panose="02020603050405020304" pitchFamily="18" charset="0"/>
              </a:rPr>
              <a:t>3</a:t>
            </a:r>
            <a:endParaRPr lang="en-US" altLang="zh-CN">
              <a:solidFill>
                <a:srgbClr val="FF3300"/>
              </a:solidFill>
              <a:latin typeface="Times New Roman" panose="02020603050405020304" pitchFamily="18" charset="0"/>
            </a:endParaRPr>
          </a:p>
        </p:txBody>
      </p:sp>
      <p:sp>
        <p:nvSpPr>
          <p:cNvPr id="130057" name="Line 9"/>
          <p:cNvSpPr>
            <a:spLocks noChangeShapeType="1"/>
          </p:cNvSpPr>
          <p:nvPr/>
        </p:nvSpPr>
        <p:spPr bwMode="auto">
          <a:xfrm>
            <a:off x="1204913" y="3317875"/>
            <a:ext cx="6858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58" name="Line 10"/>
          <p:cNvSpPr>
            <a:spLocks noChangeShapeType="1"/>
          </p:cNvSpPr>
          <p:nvPr/>
        </p:nvSpPr>
        <p:spPr bwMode="auto">
          <a:xfrm>
            <a:off x="1204913" y="3927475"/>
            <a:ext cx="6858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59" name="Line 11"/>
          <p:cNvSpPr>
            <a:spLocks noChangeShapeType="1"/>
          </p:cNvSpPr>
          <p:nvPr/>
        </p:nvSpPr>
        <p:spPr bwMode="auto">
          <a:xfrm>
            <a:off x="1204913" y="4537075"/>
            <a:ext cx="6858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0" name="Line 12"/>
          <p:cNvSpPr>
            <a:spLocks noChangeShapeType="1"/>
          </p:cNvSpPr>
          <p:nvPr/>
        </p:nvSpPr>
        <p:spPr bwMode="auto">
          <a:xfrm>
            <a:off x="1204913" y="5146675"/>
            <a:ext cx="6858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1" name="Line 13"/>
          <p:cNvSpPr>
            <a:spLocks noChangeShapeType="1"/>
          </p:cNvSpPr>
          <p:nvPr/>
        </p:nvSpPr>
        <p:spPr bwMode="auto">
          <a:xfrm>
            <a:off x="1204913" y="5756275"/>
            <a:ext cx="6858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2" name="Line 14"/>
          <p:cNvSpPr>
            <a:spLocks noChangeShapeType="1"/>
          </p:cNvSpPr>
          <p:nvPr/>
        </p:nvSpPr>
        <p:spPr bwMode="auto">
          <a:xfrm>
            <a:off x="2043113" y="3317875"/>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3" name="Line 15"/>
          <p:cNvSpPr>
            <a:spLocks noChangeShapeType="1"/>
          </p:cNvSpPr>
          <p:nvPr/>
        </p:nvSpPr>
        <p:spPr bwMode="auto">
          <a:xfrm>
            <a:off x="2043113" y="3927475"/>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4" name="Line 16"/>
          <p:cNvSpPr>
            <a:spLocks noChangeShapeType="1"/>
          </p:cNvSpPr>
          <p:nvPr/>
        </p:nvSpPr>
        <p:spPr bwMode="auto">
          <a:xfrm>
            <a:off x="2043113" y="4537075"/>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5" name="Line 17"/>
          <p:cNvSpPr>
            <a:spLocks noChangeShapeType="1"/>
          </p:cNvSpPr>
          <p:nvPr/>
        </p:nvSpPr>
        <p:spPr bwMode="auto">
          <a:xfrm>
            <a:off x="2043113" y="5146675"/>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6" name="Line 18"/>
          <p:cNvSpPr>
            <a:spLocks noChangeShapeType="1"/>
          </p:cNvSpPr>
          <p:nvPr/>
        </p:nvSpPr>
        <p:spPr bwMode="auto">
          <a:xfrm>
            <a:off x="2043113" y="5756275"/>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7" name="Line 19"/>
          <p:cNvSpPr>
            <a:spLocks noChangeShapeType="1"/>
          </p:cNvSpPr>
          <p:nvPr/>
        </p:nvSpPr>
        <p:spPr bwMode="auto">
          <a:xfrm>
            <a:off x="2881313" y="2708275"/>
            <a:ext cx="0" cy="365760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0" name="Rectangle 20" descr="羊皮纸"/>
          <p:cNvSpPr>
            <a:spLocks noChangeArrowheads="1"/>
          </p:cNvSpPr>
          <p:nvPr/>
        </p:nvSpPr>
        <p:spPr bwMode="auto">
          <a:xfrm>
            <a:off x="4024313" y="278447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1</a:t>
            </a:r>
            <a:endParaRPr lang="en-US" altLang="zh-CN" sz="2400">
              <a:latin typeface="Times New Roman" charset="0"/>
            </a:endParaRPr>
          </a:p>
        </p:txBody>
      </p:sp>
      <p:sp>
        <p:nvSpPr>
          <p:cNvPr id="130069" name="Line 21"/>
          <p:cNvSpPr>
            <a:spLocks noChangeShapeType="1"/>
          </p:cNvSpPr>
          <p:nvPr/>
        </p:nvSpPr>
        <p:spPr bwMode="auto">
          <a:xfrm>
            <a:off x="4710113" y="27844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0" name="Line 22"/>
          <p:cNvSpPr>
            <a:spLocks noChangeShapeType="1"/>
          </p:cNvSpPr>
          <p:nvPr/>
        </p:nvSpPr>
        <p:spPr bwMode="auto">
          <a:xfrm>
            <a:off x="3186113" y="3013075"/>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1" name="Line 23"/>
          <p:cNvSpPr>
            <a:spLocks noChangeShapeType="1"/>
          </p:cNvSpPr>
          <p:nvPr/>
        </p:nvSpPr>
        <p:spPr bwMode="auto">
          <a:xfrm>
            <a:off x="4938713" y="3013075"/>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4" name="Rectangle 24" descr="羊皮纸"/>
          <p:cNvSpPr>
            <a:spLocks noChangeArrowheads="1"/>
          </p:cNvSpPr>
          <p:nvPr/>
        </p:nvSpPr>
        <p:spPr bwMode="auto">
          <a:xfrm>
            <a:off x="5776913" y="278447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3    ^</a:t>
            </a:r>
            <a:endParaRPr lang="en-US" altLang="zh-CN" sz="2400">
              <a:latin typeface="Times New Roman" charset="0"/>
            </a:endParaRPr>
          </a:p>
        </p:txBody>
      </p:sp>
      <p:sp>
        <p:nvSpPr>
          <p:cNvPr id="130073" name="Line 25"/>
          <p:cNvSpPr>
            <a:spLocks noChangeShapeType="1"/>
          </p:cNvSpPr>
          <p:nvPr/>
        </p:nvSpPr>
        <p:spPr bwMode="auto">
          <a:xfrm>
            <a:off x="6462713" y="27844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4" name="Line 26"/>
          <p:cNvSpPr>
            <a:spLocks noChangeShapeType="1"/>
          </p:cNvSpPr>
          <p:nvPr/>
        </p:nvSpPr>
        <p:spPr bwMode="auto">
          <a:xfrm>
            <a:off x="3186113" y="3622675"/>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7" name="Rectangle 27" descr="羊皮纸"/>
          <p:cNvSpPr>
            <a:spLocks noChangeArrowheads="1"/>
          </p:cNvSpPr>
          <p:nvPr/>
        </p:nvSpPr>
        <p:spPr bwMode="auto">
          <a:xfrm>
            <a:off x="4002088" y="340677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5     ^</a:t>
            </a:r>
            <a:endParaRPr lang="en-US" altLang="zh-CN" sz="2400">
              <a:latin typeface="Times New Roman" charset="0"/>
            </a:endParaRPr>
          </a:p>
        </p:txBody>
      </p:sp>
      <p:sp>
        <p:nvSpPr>
          <p:cNvPr id="130076" name="Line 28"/>
          <p:cNvSpPr>
            <a:spLocks noChangeShapeType="1"/>
          </p:cNvSpPr>
          <p:nvPr/>
        </p:nvSpPr>
        <p:spPr bwMode="auto">
          <a:xfrm>
            <a:off x="4710113" y="33940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7" name="Line 29"/>
          <p:cNvSpPr>
            <a:spLocks noChangeShapeType="1"/>
          </p:cNvSpPr>
          <p:nvPr/>
        </p:nvSpPr>
        <p:spPr bwMode="auto">
          <a:xfrm>
            <a:off x="3186113" y="4232275"/>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8" name="Line 30"/>
          <p:cNvSpPr>
            <a:spLocks noChangeShapeType="1"/>
          </p:cNvSpPr>
          <p:nvPr/>
        </p:nvSpPr>
        <p:spPr bwMode="auto">
          <a:xfrm>
            <a:off x="3186113" y="5451475"/>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1" name="Rectangle 31" descr="羊皮纸"/>
          <p:cNvSpPr>
            <a:spLocks noChangeArrowheads="1"/>
          </p:cNvSpPr>
          <p:nvPr/>
        </p:nvSpPr>
        <p:spPr bwMode="auto">
          <a:xfrm>
            <a:off x="4024313" y="400367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dirty="0">
                <a:solidFill>
                  <a:srgbClr val="FF3300"/>
                </a:solidFill>
                <a:latin typeface="Times New Roman" charset="0"/>
              </a:rPr>
              <a:t>  </a:t>
            </a:r>
            <a:r>
              <a:rPr lang="en-US" altLang="zh-CN" sz="2800" b="1" dirty="0">
                <a:solidFill>
                  <a:srgbClr val="FF3300"/>
                </a:solidFill>
                <a:latin typeface="Times New Roman" charset="0"/>
              </a:rPr>
              <a:t>1</a:t>
            </a:r>
            <a:endParaRPr lang="en-US" altLang="zh-CN" sz="2400" dirty="0">
              <a:latin typeface="Times New Roman" charset="0"/>
            </a:endParaRPr>
          </a:p>
        </p:txBody>
      </p:sp>
      <p:sp>
        <p:nvSpPr>
          <p:cNvPr id="117792" name="Rectangle 32" descr="羊皮纸"/>
          <p:cNvSpPr>
            <a:spLocks noChangeArrowheads="1"/>
          </p:cNvSpPr>
          <p:nvPr/>
        </p:nvSpPr>
        <p:spPr bwMode="auto">
          <a:xfrm>
            <a:off x="5802313" y="3981450"/>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5    ^</a:t>
            </a:r>
            <a:endParaRPr lang="en-US" altLang="zh-CN" sz="2400">
              <a:latin typeface="Times New Roman" charset="0"/>
            </a:endParaRPr>
          </a:p>
        </p:txBody>
      </p:sp>
      <p:sp>
        <p:nvSpPr>
          <p:cNvPr id="130081" name="Line 33"/>
          <p:cNvSpPr>
            <a:spLocks noChangeShapeType="1"/>
          </p:cNvSpPr>
          <p:nvPr/>
        </p:nvSpPr>
        <p:spPr bwMode="auto">
          <a:xfrm>
            <a:off x="4710113" y="40036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2" name="Line 34"/>
          <p:cNvSpPr>
            <a:spLocks noChangeShapeType="1"/>
          </p:cNvSpPr>
          <p:nvPr/>
        </p:nvSpPr>
        <p:spPr bwMode="auto">
          <a:xfrm>
            <a:off x="6462713" y="40036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5" name="Line 35"/>
          <p:cNvSpPr>
            <a:spLocks noChangeShapeType="1"/>
          </p:cNvSpPr>
          <p:nvPr/>
        </p:nvSpPr>
        <p:spPr bwMode="auto">
          <a:xfrm>
            <a:off x="4938713" y="4232275"/>
            <a:ext cx="762000" cy="0"/>
          </a:xfrm>
          <a:prstGeom prst="line">
            <a:avLst/>
          </a:prstGeom>
          <a:noFill/>
          <a:ln w="38100">
            <a:solidFill>
              <a:schemeClr val="tx1"/>
            </a:solidFill>
            <a:bevel/>
            <a:headEnd/>
            <a:tailEnd type="triangle" w="sm" len="lg"/>
          </a:ln>
          <a:effectLst>
            <a:outerShdw blurRad="63500" dist="38099" dir="2700000" algn="ctr" rotWithShape="0">
              <a:srgbClr val="000000">
                <a:alpha val="74998"/>
              </a:srgbClr>
            </a:outerShdw>
          </a:effectLst>
        </p:spPr>
        <p:txBody>
          <a:bodyPr wrap="none" anchor="ctr"/>
          <a:lstStyle/>
          <a:p>
            <a:pPr eaLnBrk="1" hangingPunct="1">
              <a:buFont typeface="Arial" charset="0"/>
              <a:buNone/>
              <a:defRPr/>
            </a:pPr>
            <a:endParaRPr lang="en-US">
              <a:latin typeface="Tahoma" charset="0"/>
              <a:ea typeface="宋体" charset="0"/>
            </a:endParaRPr>
          </a:p>
        </p:txBody>
      </p:sp>
      <p:sp>
        <p:nvSpPr>
          <p:cNvPr id="117796" name="Rectangle 36" descr="羊皮纸"/>
          <p:cNvSpPr>
            <a:spLocks noChangeArrowheads="1"/>
          </p:cNvSpPr>
          <p:nvPr/>
        </p:nvSpPr>
        <p:spPr bwMode="auto">
          <a:xfrm>
            <a:off x="4024313" y="522287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0</a:t>
            </a:r>
            <a:endParaRPr lang="en-US" altLang="zh-CN" sz="2400">
              <a:latin typeface="Times New Roman" charset="0"/>
            </a:endParaRPr>
          </a:p>
        </p:txBody>
      </p:sp>
      <p:sp>
        <p:nvSpPr>
          <p:cNvPr id="130085" name="Line 37"/>
          <p:cNvSpPr>
            <a:spLocks noChangeShapeType="1"/>
          </p:cNvSpPr>
          <p:nvPr/>
        </p:nvSpPr>
        <p:spPr bwMode="auto">
          <a:xfrm>
            <a:off x="4710113" y="52228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6" name="Line 38"/>
          <p:cNvSpPr>
            <a:spLocks noChangeShapeType="1"/>
          </p:cNvSpPr>
          <p:nvPr/>
        </p:nvSpPr>
        <p:spPr bwMode="auto">
          <a:xfrm>
            <a:off x="4938713" y="5451475"/>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9" name="Rectangle 39" descr="羊皮纸"/>
          <p:cNvSpPr>
            <a:spLocks noChangeArrowheads="1"/>
          </p:cNvSpPr>
          <p:nvPr/>
        </p:nvSpPr>
        <p:spPr bwMode="auto">
          <a:xfrm>
            <a:off x="5776913" y="522287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1</a:t>
            </a:r>
            <a:endParaRPr lang="en-US" altLang="zh-CN" sz="2400">
              <a:latin typeface="Times New Roman" charset="0"/>
            </a:endParaRPr>
          </a:p>
        </p:txBody>
      </p:sp>
      <p:sp>
        <p:nvSpPr>
          <p:cNvPr id="130088" name="Line 40"/>
          <p:cNvSpPr>
            <a:spLocks noChangeShapeType="1"/>
          </p:cNvSpPr>
          <p:nvPr/>
        </p:nvSpPr>
        <p:spPr bwMode="auto">
          <a:xfrm>
            <a:off x="6462713" y="52228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9" name="Line 41"/>
          <p:cNvSpPr>
            <a:spLocks noChangeShapeType="1"/>
          </p:cNvSpPr>
          <p:nvPr/>
        </p:nvSpPr>
        <p:spPr bwMode="auto">
          <a:xfrm>
            <a:off x="6691313" y="5451475"/>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2" name="Rectangle 42" descr="羊皮纸"/>
          <p:cNvSpPr>
            <a:spLocks noChangeArrowheads="1"/>
          </p:cNvSpPr>
          <p:nvPr/>
        </p:nvSpPr>
        <p:spPr bwMode="auto">
          <a:xfrm>
            <a:off x="7529513" y="522287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5    ^</a:t>
            </a:r>
            <a:endParaRPr lang="en-US" altLang="zh-CN" sz="2400">
              <a:latin typeface="Times New Roman" charset="0"/>
            </a:endParaRPr>
          </a:p>
        </p:txBody>
      </p:sp>
      <p:sp>
        <p:nvSpPr>
          <p:cNvPr id="130091" name="Line 43"/>
          <p:cNvSpPr>
            <a:spLocks noChangeShapeType="1"/>
          </p:cNvSpPr>
          <p:nvPr/>
        </p:nvSpPr>
        <p:spPr bwMode="auto">
          <a:xfrm>
            <a:off x="8215313" y="52228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92" name="Text Box 44"/>
          <p:cNvSpPr txBox="1">
            <a:spLocks noChangeArrowheads="1"/>
          </p:cNvSpPr>
          <p:nvPr/>
        </p:nvSpPr>
        <p:spPr bwMode="auto">
          <a:xfrm>
            <a:off x="1042988" y="6429375"/>
            <a:ext cx="1296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t>Indgree</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Line 2"/>
          <p:cNvSpPr>
            <a:spLocks noChangeShapeType="1"/>
          </p:cNvSpPr>
          <p:nvPr/>
        </p:nvSpPr>
        <p:spPr bwMode="auto">
          <a:xfrm flipH="1" flipV="1">
            <a:off x="2928938" y="2159000"/>
            <a:ext cx="1143000" cy="114300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75" name="Text Box 3"/>
          <p:cNvSpPr txBox="1">
            <a:spLocks noChangeArrowheads="1"/>
          </p:cNvSpPr>
          <p:nvPr/>
        </p:nvSpPr>
        <p:spPr bwMode="auto">
          <a:xfrm>
            <a:off x="-1274763" y="20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Times New Roman" panose="02020603050405020304" pitchFamily="18" charset="0"/>
            </a:endParaRPr>
          </a:p>
        </p:txBody>
      </p:sp>
      <p:sp>
        <p:nvSpPr>
          <p:cNvPr id="118788" name="Oval 4"/>
          <p:cNvSpPr>
            <a:spLocks noChangeArrowheads="1"/>
          </p:cNvSpPr>
          <p:nvPr/>
        </p:nvSpPr>
        <p:spPr bwMode="auto">
          <a:xfrm>
            <a:off x="2471738" y="1701800"/>
            <a:ext cx="533400" cy="533400"/>
          </a:xfrm>
          <a:prstGeom prst="ellipse">
            <a:avLst/>
          </a:prstGeom>
          <a:solidFill>
            <a:srgbClr val="FFFF00"/>
          </a:solidFill>
          <a:ln w="38100">
            <a:solidFill>
              <a:srgbClr val="FF3300"/>
            </a:solidFill>
            <a:round/>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400" b="1">
                <a:latin typeface="Times New Roman" charset="0"/>
              </a:rPr>
              <a:t>C0</a:t>
            </a:r>
            <a:endParaRPr lang="en-US" altLang="zh-CN" sz="2400">
              <a:latin typeface="Times New Roman" charset="0"/>
            </a:endParaRPr>
          </a:p>
        </p:txBody>
      </p:sp>
      <p:sp>
        <p:nvSpPr>
          <p:cNvPr id="118789" name="Oval 5"/>
          <p:cNvSpPr>
            <a:spLocks noChangeArrowheads="1"/>
          </p:cNvSpPr>
          <p:nvPr/>
        </p:nvSpPr>
        <p:spPr bwMode="auto">
          <a:xfrm>
            <a:off x="3995738" y="1701800"/>
            <a:ext cx="533400" cy="533400"/>
          </a:xfrm>
          <a:prstGeom prst="ellipse">
            <a:avLst/>
          </a:prstGeom>
          <a:solidFill>
            <a:srgbClr val="FFFF00"/>
          </a:solidFill>
          <a:ln w="38100">
            <a:solidFill>
              <a:srgbClr val="FF3300"/>
            </a:solidFill>
            <a:round/>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400" b="1">
                <a:latin typeface="Times New Roman" charset="0"/>
              </a:rPr>
              <a:t>C1</a:t>
            </a:r>
            <a:endParaRPr lang="en-US" altLang="zh-CN" sz="2400">
              <a:latin typeface="Times New Roman" charset="0"/>
            </a:endParaRPr>
          </a:p>
        </p:txBody>
      </p:sp>
      <p:sp>
        <p:nvSpPr>
          <p:cNvPr id="118790" name="Oval 6"/>
          <p:cNvSpPr>
            <a:spLocks noChangeArrowheads="1"/>
          </p:cNvSpPr>
          <p:nvPr/>
        </p:nvSpPr>
        <p:spPr bwMode="auto">
          <a:xfrm>
            <a:off x="5519738" y="1701800"/>
            <a:ext cx="533400" cy="533400"/>
          </a:xfrm>
          <a:prstGeom prst="ellipse">
            <a:avLst/>
          </a:prstGeom>
          <a:solidFill>
            <a:srgbClr val="FFFF00"/>
          </a:solidFill>
          <a:ln w="38100">
            <a:solidFill>
              <a:srgbClr val="FF3300"/>
            </a:solidFill>
            <a:round/>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400" b="1">
                <a:latin typeface="Times New Roman" charset="0"/>
              </a:rPr>
              <a:t>C2</a:t>
            </a:r>
            <a:endParaRPr lang="en-US" altLang="zh-CN" sz="2400">
              <a:latin typeface="Times New Roman" charset="0"/>
            </a:endParaRPr>
          </a:p>
        </p:txBody>
      </p:sp>
      <p:sp>
        <p:nvSpPr>
          <p:cNvPr id="131079" name="Line 7"/>
          <p:cNvSpPr>
            <a:spLocks noChangeShapeType="1"/>
          </p:cNvSpPr>
          <p:nvPr/>
        </p:nvSpPr>
        <p:spPr bwMode="auto">
          <a:xfrm>
            <a:off x="2998788" y="1903413"/>
            <a:ext cx="990600" cy="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0" name="Line 8"/>
          <p:cNvSpPr>
            <a:spLocks noChangeShapeType="1"/>
          </p:cNvSpPr>
          <p:nvPr/>
        </p:nvSpPr>
        <p:spPr bwMode="auto">
          <a:xfrm>
            <a:off x="4529138" y="1930400"/>
            <a:ext cx="990600" cy="0"/>
          </a:xfrm>
          <a:prstGeom prst="line">
            <a:avLst/>
          </a:prstGeom>
          <a:noFill/>
          <a:ln w="38100">
            <a:solidFill>
              <a:srgbClr val="FF3300"/>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3" name="Oval 9"/>
          <p:cNvSpPr>
            <a:spLocks noChangeArrowheads="1"/>
          </p:cNvSpPr>
          <p:nvPr/>
        </p:nvSpPr>
        <p:spPr bwMode="auto">
          <a:xfrm>
            <a:off x="2471738" y="3149600"/>
            <a:ext cx="533400" cy="533400"/>
          </a:xfrm>
          <a:prstGeom prst="ellipse">
            <a:avLst/>
          </a:prstGeom>
          <a:solidFill>
            <a:srgbClr val="FFFF00"/>
          </a:solidFill>
          <a:ln w="38100">
            <a:solidFill>
              <a:srgbClr val="FF3300"/>
            </a:solidFill>
            <a:round/>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400" b="1">
                <a:latin typeface="Times New Roman" charset="0"/>
              </a:rPr>
              <a:t>C3</a:t>
            </a:r>
            <a:endParaRPr lang="en-US" altLang="zh-CN" sz="2400">
              <a:latin typeface="Times New Roman" charset="0"/>
            </a:endParaRPr>
          </a:p>
        </p:txBody>
      </p:sp>
      <p:sp>
        <p:nvSpPr>
          <p:cNvPr id="131082" name="Line 10"/>
          <p:cNvSpPr>
            <a:spLocks noChangeShapeType="1"/>
          </p:cNvSpPr>
          <p:nvPr/>
        </p:nvSpPr>
        <p:spPr bwMode="auto">
          <a:xfrm>
            <a:off x="2700338" y="2235200"/>
            <a:ext cx="0" cy="91440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5" name="Oval 11"/>
          <p:cNvSpPr>
            <a:spLocks noChangeArrowheads="1"/>
          </p:cNvSpPr>
          <p:nvPr/>
        </p:nvSpPr>
        <p:spPr bwMode="auto">
          <a:xfrm>
            <a:off x="3995738" y="3149600"/>
            <a:ext cx="533400" cy="533400"/>
          </a:xfrm>
          <a:prstGeom prst="ellipse">
            <a:avLst/>
          </a:prstGeom>
          <a:solidFill>
            <a:srgbClr val="FFFF00"/>
          </a:solidFill>
          <a:ln w="38100">
            <a:solidFill>
              <a:srgbClr val="FF3300"/>
            </a:solidFill>
            <a:round/>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400" b="1">
                <a:latin typeface="Times New Roman" charset="0"/>
              </a:rPr>
              <a:t>C4</a:t>
            </a:r>
            <a:endParaRPr lang="en-US" altLang="zh-CN" sz="2400">
              <a:latin typeface="Times New Roman" charset="0"/>
            </a:endParaRPr>
          </a:p>
        </p:txBody>
      </p:sp>
      <p:sp>
        <p:nvSpPr>
          <p:cNvPr id="131084" name="Line 12"/>
          <p:cNvSpPr>
            <a:spLocks noChangeShapeType="1"/>
          </p:cNvSpPr>
          <p:nvPr/>
        </p:nvSpPr>
        <p:spPr bwMode="auto">
          <a:xfrm>
            <a:off x="4300538" y="2235200"/>
            <a:ext cx="0" cy="914400"/>
          </a:xfrm>
          <a:prstGeom prst="line">
            <a:avLst/>
          </a:prstGeom>
          <a:noFill/>
          <a:ln w="38100">
            <a:solidFill>
              <a:srgbClr val="FF3300"/>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5" name="Line 13"/>
          <p:cNvSpPr>
            <a:spLocks noChangeShapeType="1"/>
          </p:cNvSpPr>
          <p:nvPr/>
        </p:nvSpPr>
        <p:spPr bwMode="auto">
          <a:xfrm>
            <a:off x="4529138" y="3454400"/>
            <a:ext cx="990600" cy="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8" name="Oval 14"/>
          <p:cNvSpPr>
            <a:spLocks noChangeArrowheads="1"/>
          </p:cNvSpPr>
          <p:nvPr/>
        </p:nvSpPr>
        <p:spPr bwMode="auto">
          <a:xfrm>
            <a:off x="5519738" y="3149600"/>
            <a:ext cx="533400" cy="533400"/>
          </a:xfrm>
          <a:prstGeom prst="ellipse">
            <a:avLst/>
          </a:prstGeom>
          <a:solidFill>
            <a:srgbClr val="FFFF00"/>
          </a:solidFill>
          <a:ln w="38100">
            <a:solidFill>
              <a:srgbClr val="FF3300"/>
            </a:solidFill>
            <a:round/>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400" b="1">
                <a:latin typeface="Times New Roman" charset="0"/>
              </a:rPr>
              <a:t>C5</a:t>
            </a:r>
            <a:endParaRPr lang="en-US" altLang="zh-CN" sz="2400">
              <a:latin typeface="Times New Roman" charset="0"/>
            </a:endParaRPr>
          </a:p>
        </p:txBody>
      </p:sp>
      <p:sp>
        <p:nvSpPr>
          <p:cNvPr id="131087" name="Line 15"/>
          <p:cNvSpPr>
            <a:spLocks noChangeShapeType="1"/>
          </p:cNvSpPr>
          <p:nvPr/>
        </p:nvSpPr>
        <p:spPr bwMode="auto">
          <a:xfrm>
            <a:off x="5824538" y="2235200"/>
            <a:ext cx="0" cy="91440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8" name="Line 16"/>
          <p:cNvSpPr>
            <a:spLocks noChangeShapeType="1"/>
          </p:cNvSpPr>
          <p:nvPr/>
        </p:nvSpPr>
        <p:spPr bwMode="auto">
          <a:xfrm flipH="1" flipV="1">
            <a:off x="4452938" y="2159000"/>
            <a:ext cx="1143000" cy="1143000"/>
          </a:xfrm>
          <a:prstGeom prst="line">
            <a:avLst/>
          </a:prstGeom>
          <a:noFill/>
          <a:ln w="38100">
            <a:solidFill>
              <a:srgbClr val="FF3300"/>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9" name="Text Box 17"/>
          <p:cNvSpPr txBox="1">
            <a:spLocks noChangeArrowheads="1"/>
          </p:cNvSpPr>
          <p:nvPr/>
        </p:nvSpPr>
        <p:spPr bwMode="auto">
          <a:xfrm>
            <a:off x="827088" y="4062413"/>
            <a:ext cx="813752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3200" b="1">
                <a:latin typeface="黑体" panose="02010609060101010101" pitchFamily="49" charset="-122"/>
                <a:ea typeface="黑体" panose="02010609060101010101" pitchFamily="49" charset="-122"/>
              </a:rPr>
              <a:t>拓扑排序：</a:t>
            </a:r>
            <a:r>
              <a:rPr lang="zh-CN" altLang="en-US" sz="3200" b="1">
                <a:solidFill>
                  <a:srgbClr val="FF0000"/>
                </a:solidFill>
                <a:latin typeface="黑体" panose="02010609060101010101" pitchFamily="49" charset="-122"/>
                <a:ea typeface="黑体" panose="02010609060101010101" pitchFamily="49" charset="-122"/>
              </a:rPr>
              <a:t>C4、C0、C3、C2、C1、C5（栈）</a:t>
            </a:r>
          </a:p>
          <a:p>
            <a:pPr eaLnBrk="1" hangingPunct="1">
              <a:lnSpc>
                <a:spcPct val="150000"/>
              </a:lnSpc>
              <a:buFont typeface="Arial" panose="020B0604020202020204" pitchFamily="34" charset="0"/>
              <a:buNone/>
            </a:pPr>
            <a:r>
              <a:rPr lang="zh-CN" altLang="en-US" sz="3200" b="1">
                <a:latin typeface="黑体" panose="02010609060101010101" pitchFamily="49" charset="-122"/>
                <a:ea typeface="黑体" panose="02010609060101010101" pitchFamily="49" charset="-122"/>
              </a:rPr>
              <a:t>          </a:t>
            </a:r>
            <a:r>
              <a:rPr lang="zh-CN" altLang="en-US" sz="3200" b="1">
                <a:solidFill>
                  <a:srgbClr val="FF0000"/>
                </a:solidFill>
                <a:latin typeface="黑体" panose="02010609060101010101" pitchFamily="49" charset="-122"/>
                <a:ea typeface="黑体" panose="02010609060101010101" pitchFamily="49" charset="-122"/>
              </a:rPr>
              <a:t>C2、</a:t>
            </a:r>
            <a:r>
              <a:rPr lang="en-US" altLang="zh-CN" sz="3200" b="1">
                <a:solidFill>
                  <a:srgbClr val="FF0000"/>
                </a:solidFill>
                <a:latin typeface="黑体" panose="02010609060101010101" pitchFamily="49" charset="-122"/>
                <a:ea typeface="黑体" panose="02010609060101010101" pitchFamily="49" charset="-122"/>
              </a:rPr>
              <a:t>C4</a:t>
            </a:r>
            <a:r>
              <a:rPr lang="zh-CN" altLang="en-US" sz="3200" b="1">
                <a:solidFill>
                  <a:srgbClr val="FF0000"/>
                </a:solidFill>
                <a:latin typeface="黑体" panose="02010609060101010101" pitchFamily="49" charset="-122"/>
                <a:ea typeface="黑体" panose="02010609060101010101" pitchFamily="49" charset="-122"/>
              </a:rPr>
              <a:t>、</a:t>
            </a:r>
            <a:r>
              <a:rPr lang="en-US" altLang="zh-CN" sz="3200" b="1">
                <a:solidFill>
                  <a:srgbClr val="FF0000"/>
                </a:solidFill>
                <a:latin typeface="黑体" panose="02010609060101010101" pitchFamily="49" charset="-122"/>
                <a:ea typeface="黑体" panose="02010609060101010101" pitchFamily="49" charset="-122"/>
              </a:rPr>
              <a:t>C0</a:t>
            </a:r>
            <a:r>
              <a:rPr lang="zh-CN" altLang="en-US" sz="3200" b="1">
                <a:solidFill>
                  <a:srgbClr val="FF0000"/>
                </a:solidFill>
                <a:latin typeface="黑体" panose="02010609060101010101" pitchFamily="49" charset="-122"/>
                <a:ea typeface="黑体" panose="02010609060101010101" pitchFamily="49" charset="-122"/>
              </a:rPr>
              <a:t>、</a:t>
            </a:r>
            <a:r>
              <a:rPr lang="en-US" altLang="zh-CN" sz="3200" b="1">
                <a:solidFill>
                  <a:srgbClr val="FF0000"/>
                </a:solidFill>
                <a:latin typeface="黑体" panose="02010609060101010101" pitchFamily="49" charset="-122"/>
                <a:ea typeface="黑体" panose="02010609060101010101" pitchFamily="49" charset="-122"/>
              </a:rPr>
              <a:t>C1</a:t>
            </a:r>
            <a:r>
              <a:rPr lang="zh-CN" altLang="en-US" sz="3200" b="1">
                <a:solidFill>
                  <a:srgbClr val="FF0000"/>
                </a:solidFill>
                <a:latin typeface="黑体" panose="02010609060101010101" pitchFamily="49" charset="-122"/>
                <a:ea typeface="黑体" panose="02010609060101010101" pitchFamily="49" charset="-122"/>
              </a:rPr>
              <a:t>、</a:t>
            </a:r>
            <a:r>
              <a:rPr lang="en-US" altLang="zh-CN" sz="3200" b="1">
                <a:solidFill>
                  <a:srgbClr val="FF0000"/>
                </a:solidFill>
                <a:latin typeface="黑体" panose="02010609060101010101" pitchFamily="49" charset="-122"/>
                <a:ea typeface="黑体" panose="02010609060101010101" pitchFamily="49" charset="-122"/>
              </a:rPr>
              <a:t>C3</a:t>
            </a:r>
            <a:r>
              <a:rPr lang="zh-CN" altLang="en-US" sz="3200" b="1">
                <a:solidFill>
                  <a:srgbClr val="FF0000"/>
                </a:solidFill>
                <a:latin typeface="黑体" panose="02010609060101010101" pitchFamily="49" charset="-122"/>
                <a:ea typeface="黑体" panose="02010609060101010101" pitchFamily="49" charset="-122"/>
              </a:rPr>
              <a:t>、</a:t>
            </a:r>
            <a:r>
              <a:rPr lang="en-US" altLang="zh-CN" sz="3200" b="1">
                <a:solidFill>
                  <a:srgbClr val="FF0000"/>
                </a:solidFill>
                <a:latin typeface="黑体" panose="02010609060101010101" pitchFamily="49" charset="-122"/>
                <a:ea typeface="黑体" panose="02010609060101010101" pitchFamily="49" charset="-122"/>
              </a:rPr>
              <a:t>C5</a:t>
            </a:r>
            <a:r>
              <a:rPr lang="zh-CN" altLang="en-US" sz="3200" b="1">
                <a:solidFill>
                  <a:srgbClr val="FF0000"/>
                </a:solidFill>
                <a:latin typeface="黑体" panose="02010609060101010101" pitchFamily="49" charset="-122"/>
                <a:ea typeface="黑体" panose="02010609060101010101" pitchFamily="49" charset="-122"/>
              </a:rPr>
              <a:t>（队列)</a:t>
            </a:r>
            <a:r>
              <a:rPr lang="zh-CN" altLang="en-US" sz="3200" b="1">
                <a:latin typeface="黑体" panose="02010609060101010101" pitchFamily="49" charset="-122"/>
                <a:ea typeface="黑体" panose="02010609060101010101" pitchFamily="49" charset="-122"/>
              </a:rPr>
              <a:t> </a:t>
            </a:r>
          </a:p>
        </p:txBody>
      </p:sp>
      <p:cxnSp>
        <p:nvCxnSpPr>
          <p:cNvPr id="5" name="直接箭头连接符 4"/>
          <p:cNvCxnSpPr>
            <a:stCxn id="118789" idx="3"/>
            <a:endCxn id="118793" idx="7"/>
          </p:cNvCxnSpPr>
          <p:nvPr/>
        </p:nvCxnSpPr>
        <p:spPr bwMode="auto">
          <a:xfrm flipH="1">
            <a:off x="2927023" y="2157085"/>
            <a:ext cx="1146830" cy="10706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cover dir="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30051" name="Text Box 3"/>
          <p:cNvSpPr txBox="1">
            <a:spLocks noChangeArrowheads="1"/>
          </p:cNvSpPr>
          <p:nvPr/>
        </p:nvSpPr>
        <p:spPr bwMode="auto">
          <a:xfrm>
            <a:off x="8101013" y="6165850"/>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730B3DE3-8634-4084-A67B-33BDE2FEA305}" type="slidenum">
              <a:rPr lang="zh-CN" altLang="en-US"/>
              <a:pPr algn="r" eaLnBrk="1" hangingPunct="1">
                <a:spcBef>
                  <a:spcPct val="50000"/>
                </a:spcBef>
                <a:buFont typeface="Arial" panose="020B0604020202020204" pitchFamily="34" charset="0"/>
                <a:buNone/>
              </a:pPr>
              <a:t>128</a:t>
            </a:fld>
            <a:endParaRPr lang="en-US" altLang="zh-CN"/>
          </a:p>
        </p:txBody>
      </p:sp>
      <p:sp>
        <p:nvSpPr>
          <p:cNvPr id="130052" name="Rectangle 4"/>
          <p:cNvSpPr>
            <a:spLocks noGrp="1" noChangeArrowheads="1"/>
          </p:cNvSpPr>
          <p:nvPr/>
        </p:nvSpPr>
        <p:spPr bwMode="auto">
          <a:xfrm>
            <a:off x="508000" y="1818160"/>
            <a:ext cx="82073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2800" b="1" dirty="0">
                <a:solidFill>
                  <a:schemeClr val="tx2"/>
                </a:solidFill>
                <a:latin typeface="黑体" panose="02010609060101010101" pitchFamily="49" charset="-122"/>
                <a:ea typeface="黑体" panose="02010609060101010101" pitchFamily="49" charset="-122"/>
              </a:rPr>
              <a:t>作业</a:t>
            </a:r>
            <a:r>
              <a:rPr lang="en-US" altLang="zh-CN" sz="2800" b="1" dirty="0">
                <a:solidFill>
                  <a:schemeClr val="tx2"/>
                </a:solidFill>
                <a:latin typeface="黑体" panose="02010609060101010101" pitchFamily="49" charset="-122"/>
                <a:ea typeface="黑体" panose="02010609060101010101" pitchFamily="49" charset="-122"/>
              </a:rPr>
              <a:t>4</a:t>
            </a:r>
            <a:r>
              <a:rPr lang="zh-CN" altLang="en-US" sz="2800" b="1" dirty="0">
                <a:solidFill>
                  <a:schemeClr val="tx2"/>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写出某AOV网的邻接表存储结构如下，写出</a:t>
            </a:r>
            <a:r>
              <a:rPr lang="zh-CN" altLang="en-US" sz="2800" b="1" dirty="0">
                <a:solidFill>
                  <a:srgbClr val="FF0000"/>
                </a:solidFill>
                <a:latin typeface="黑体" panose="02010609060101010101" pitchFamily="49" charset="-122"/>
                <a:ea typeface="黑体" panose="02010609060101010101" pitchFamily="49" charset="-122"/>
              </a:rPr>
              <a:t>分别用队列和栈</a:t>
            </a:r>
            <a:r>
              <a:rPr lang="zh-CN" altLang="en-US" sz="2800" b="1" dirty="0">
                <a:latin typeface="黑体" panose="02010609060101010101" pitchFamily="49" charset="-122"/>
                <a:ea typeface="黑体" panose="02010609060101010101" pitchFamily="49" charset="-122"/>
              </a:rPr>
              <a:t>存储入读为零的顶点时的拓扑排序序列。</a:t>
            </a:r>
            <a:endParaRPr lang="zh-CN" altLang="en-US" sz="2800" b="1" dirty="0">
              <a:latin typeface="黑体" panose="02010609060101010101" pitchFamily="49" charset="-122"/>
              <a:ea typeface="黑体" panose="02010609060101010101" pitchFamily="49" charset="-122"/>
              <a:sym typeface="Arial" panose="020B0604020202020204" pitchFamily="34" charset="0"/>
            </a:endParaRPr>
          </a:p>
        </p:txBody>
      </p:sp>
      <p:sp>
        <p:nvSpPr>
          <p:cNvPr id="117766" name="Rectangle 6" descr="白色大理石"/>
          <p:cNvSpPr>
            <a:spLocks noChangeArrowheads="1"/>
          </p:cNvSpPr>
          <p:nvPr/>
        </p:nvSpPr>
        <p:spPr bwMode="auto">
          <a:xfrm>
            <a:off x="2043113" y="2708275"/>
            <a:ext cx="1371600" cy="3657600"/>
          </a:xfrm>
          <a:prstGeom prst="rect">
            <a:avLst/>
          </a:prstGeom>
          <a:blipFill dpi="0" rotWithShape="0">
            <a:blip r:embed="rId2" cstate="print"/>
            <a:srcRect/>
            <a:tile tx="0" ty="0" sx="100000" sy="100000" flip="none" algn="tl"/>
          </a:blipFill>
          <a:ln w="38100">
            <a:solidFill>
              <a:srgbClr val="008080"/>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lnSpc>
                <a:spcPct val="120000"/>
              </a:lnSpc>
              <a:buClrTx/>
              <a:buSzTx/>
              <a:buFont typeface="Arial" charset="0"/>
              <a:buNone/>
              <a:defRPr/>
            </a:pPr>
            <a:r>
              <a:rPr lang="zh-CN" altLang="en-US" sz="2800" b="1" dirty="0">
                <a:latin typeface="Times New Roman" charset="0"/>
              </a:rPr>
              <a:t> </a:t>
            </a:r>
            <a:r>
              <a:rPr lang="en-US" altLang="zh-CN" sz="2800" b="1" dirty="0">
                <a:latin typeface="Times New Roman" charset="0"/>
              </a:rPr>
              <a:t>C0</a:t>
            </a:r>
          </a:p>
          <a:p>
            <a:pPr eaLnBrk="1" hangingPunct="1">
              <a:lnSpc>
                <a:spcPct val="120000"/>
              </a:lnSpc>
              <a:buClrTx/>
              <a:buSzTx/>
              <a:buFont typeface="Arial" charset="0"/>
              <a:buNone/>
              <a:defRPr/>
            </a:pPr>
            <a:r>
              <a:rPr lang="en-US" altLang="zh-CN" sz="2800" b="1" dirty="0">
                <a:latin typeface="Times New Roman" charset="0"/>
              </a:rPr>
              <a:t> C1</a:t>
            </a:r>
          </a:p>
          <a:p>
            <a:pPr eaLnBrk="1" hangingPunct="1">
              <a:lnSpc>
                <a:spcPct val="120000"/>
              </a:lnSpc>
              <a:buClrTx/>
              <a:buSzTx/>
              <a:buFont typeface="Arial" charset="0"/>
              <a:buNone/>
              <a:defRPr/>
            </a:pPr>
            <a:r>
              <a:rPr lang="en-US" altLang="zh-CN" sz="2800" b="1" dirty="0">
                <a:latin typeface="Times New Roman" charset="0"/>
              </a:rPr>
              <a:t> C2</a:t>
            </a:r>
          </a:p>
          <a:p>
            <a:pPr eaLnBrk="1" hangingPunct="1">
              <a:lnSpc>
                <a:spcPct val="120000"/>
              </a:lnSpc>
              <a:buClrTx/>
              <a:buSzTx/>
              <a:buNone/>
              <a:defRPr/>
            </a:pPr>
            <a:r>
              <a:rPr lang="en-US" altLang="zh-CN" sz="2800" b="1" dirty="0">
                <a:latin typeface="Times New Roman" charset="0"/>
              </a:rPr>
              <a:t> C3    ^</a:t>
            </a:r>
          </a:p>
          <a:p>
            <a:pPr eaLnBrk="1" hangingPunct="1">
              <a:lnSpc>
                <a:spcPct val="120000"/>
              </a:lnSpc>
              <a:buClrTx/>
              <a:buSzTx/>
              <a:buFont typeface="Arial" charset="0"/>
              <a:buNone/>
              <a:defRPr/>
            </a:pPr>
            <a:r>
              <a:rPr lang="en-US" altLang="zh-CN" sz="2800" b="1" dirty="0">
                <a:latin typeface="Times New Roman" charset="0"/>
              </a:rPr>
              <a:t> C4</a:t>
            </a:r>
          </a:p>
          <a:p>
            <a:pPr eaLnBrk="1" hangingPunct="1">
              <a:lnSpc>
                <a:spcPct val="120000"/>
              </a:lnSpc>
              <a:buClrTx/>
              <a:buSzTx/>
              <a:buFont typeface="Arial" charset="0"/>
              <a:buNone/>
              <a:defRPr/>
            </a:pPr>
            <a:r>
              <a:rPr lang="en-US" altLang="zh-CN" sz="2800" b="1" dirty="0">
                <a:latin typeface="Times New Roman" charset="0"/>
              </a:rPr>
              <a:t> C5   ^</a:t>
            </a:r>
            <a:endParaRPr lang="en-US" altLang="zh-CN" sz="2400" dirty="0">
              <a:latin typeface="Times New Roman" charset="0"/>
            </a:endParaRPr>
          </a:p>
        </p:txBody>
      </p:sp>
      <p:sp>
        <p:nvSpPr>
          <p:cNvPr id="130062" name="Line 14"/>
          <p:cNvSpPr>
            <a:spLocks noChangeShapeType="1"/>
          </p:cNvSpPr>
          <p:nvPr/>
        </p:nvSpPr>
        <p:spPr bwMode="auto">
          <a:xfrm>
            <a:off x="2043113" y="3317875"/>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3" name="Line 15"/>
          <p:cNvSpPr>
            <a:spLocks noChangeShapeType="1"/>
          </p:cNvSpPr>
          <p:nvPr/>
        </p:nvSpPr>
        <p:spPr bwMode="auto">
          <a:xfrm>
            <a:off x="2043113" y="3927475"/>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4" name="Line 16"/>
          <p:cNvSpPr>
            <a:spLocks noChangeShapeType="1"/>
          </p:cNvSpPr>
          <p:nvPr/>
        </p:nvSpPr>
        <p:spPr bwMode="auto">
          <a:xfrm>
            <a:off x="2043113" y="4537075"/>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5" name="Line 17"/>
          <p:cNvSpPr>
            <a:spLocks noChangeShapeType="1"/>
          </p:cNvSpPr>
          <p:nvPr/>
        </p:nvSpPr>
        <p:spPr bwMode="auto">
          <a:xfrm>
            <a:off x="2043113" y="5146675"/>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6" name="Line 18"/>
          <p:cNvSpPr>
            <a:spLocks noChangeShapeType="1"/>
          </p:cNvSpPr>
          <p:nvPr/>
        </p:nvSpPr>
        <p:spPr bwMode="auto">
          <a:xfrm>
            <a:off x="2043113" y="5756275"/>
            <a:ext cx="1371600" cy="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67" name="Line 19"/>
          <p:cNvSpPr>
            <a:spLocks noChangeShapeType="1"/>
          </p:cNvSpPr>
          <p:nvPr/>
        </p:nvSpPr>
        <p:spPr bwMode="auto">
          <a:xfrm>
            <a:off x="2881313" y="2708275"/>
            <a:ext cx="0" cy="3657600"/>
          </a:xfrm>
          <a:prstGeom prst="line">
            <a:avLst/>
          </a:prstGeom>
          <a:noFill/>
          <a:ln w="38100">
            <a:solidFill>
              <a:srgbClr val="00808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0" name="Rectangle 20" descr="羊皮纸"/>
          <p:cNvSpPr>
            <a:spLocks noChangeArrowheads="1"/>
          </p:cNvSpPr>
          <p:nvPr/>
        </p:nvSpPr>
        <p:spPr bwMode="auto">
          <a:xfrm>
            <a:off x="4024313" y="278447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1</a:t>
            </a:r>
            <a:endParaRPr lang="en-US" altLang="zh-CN" sz="2400">
              <a:latin typeface="Times New Roman" charset="0"/>
            </a:endParaRPr>
          </a:p>
        </p:txBody>
      </p:sp>
      <p:sp>
        <p:nvSpPr>
          <p:cNvPr id="130069" name="Line 21"/>
          <p:cNvSpPr>
            <a:spLocks noChangeShapeType="1"/>
          </p:cNvSpPr>
          <p:nvPr/>
        </p:nvSpPr>
        <p:spPr bwMode="auto">
          <a:xfrm>
            <a:off x="4710113" y="27844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0" name="Line 22"/>
          <p:cNvSpPr>
            <a:spLocks noChangeShapeType="1"/>
          </p:cNvSpPr>
          <p:nvPr/>
        </p:nvSpPr>
        <p:spPr bwMode="auto">
          <a:xfrm>
            <a:off x="3186113" y="3013075"/>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1" name="Line 23"/>
          <p:cNvSpPr>
            <a:spLocks noChangeShapeType="1"/>
          </p:cNvSpPr>
          <p:nvPr/>
        </p:nvSpPr>
        <p:spPr bwMode="auto">
          <a:xfrm>
            <a:off x="4938713" y="3013075"/>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4" name="Rectangle 24" descr="羊皮纸"/>
          <p:cNvSpPr>
            <a:spLocks noChangeArrowheads="1"/>
          </p:cNvSpPr>
          <p:nvPr/>
        </p:nvSpPr>
        <p:spPr bwMode="auto">
          <a:xfrm>
            <a:off x="5776913" y="278447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dirty="0">
                <a:solidFill>
                  <a:srgbClr val="FF3300"/>
                </a:solidFill>
                <a:latin typeface="Times New Roman" charset="0"/>
              </a:rPr>
              <a:t>  </a:t>
            </a:r>
            <a:r>
              <a:rPr lang="en-US" altLang="zh-CN" sz="2800" b="1" dirty="0">
                <a:solidFill>
                  <a:srgbClr val="FF3300"/>
                </a:solidFill>
                <a:latin typeface="Times New Roman" charset="0"/>
              </a:rPr>
              <a:t>3    ^</a:t>
            </a:r>
            <a:endParaRPr lang="en-US" altLang="zh-CN" sz="2400" dirty="0">
              <a:latin typeface="Times New Roman" charset="0"/>
            </a:endParaRPr>
          </a:p>
        </p:txBody>
      </p:sp>
      <p:sp>
        <p:nvSpPr>
          <p:cNvPr id="130073" name="Line 25"/>
          <p:cNvSpPr>
            <a:spLocks noChangeShapeType="1"/>
          </p:cNvSpPr>
          <p:nvPr/>
        </p:nvSpPr>
        <p:spPr bwMode="auto">
          <a:xfrm>
            <a:off x="6462713" y="27844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4" name="Line 26"/>
          <p:cNvSpPr>
            <a:spLocks noChangeShapeType="1"/>
          </p:cNvSpPr>
          <p:nvPr/>
        </p:nvSpPr>
        <p:spPr bwMode="auto">
          <a:xfrm>
            <a:off x="3186113" y="3622675"/>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7" name="Rectangle 27" descr="羊皮纸"/>
          <p:cNvSpPr>
            <a:spLocks noChangeArrowheads="1"/>
          </p:cNvSpPr>
          <p:nvPr/>
        </p:nvSpPr>
        <p:spPr bwMode="auto">
          <a:xfrm>
            <a:off x="4002088" y="340677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dirty="0">
                <a:solidFill>
                  <a:srgbClr val="FF3300"/>
                </a:solidFill>
                <a:latin typeface="Times New Roman" charset="0"/>
              </a:rPr>
              <a:t>  </a:t>
            </a:r>
            <a:r>
              <a:rPr lang="en-US" altLang="zh-CN" sz="2800" b="1" dirty="0">
                <a:solidFill>
                  <a:srgbClr val="FF3300"/>
                </a:solidFill>
                <a:latin typeface="Times New Roman" charset="0"/>
              </a:rPr>
              <a:t>5     </a:t>
            </a:r>
            <a:endParaRPr lang="en-US" altLang="zh-CN" sz="2400" dirty="0">
              <a:latin typeface="Times New Roman" charset="0"/>
            </a:endParaRPr>
          </a:p>
        </p:txBody>
      </p:sp>
      <p:sp>
        <p:nvSpPr>
          <p:cNvPr id="130076" name="Line 28"/>
          <p:cNvSpPr>
            <a:spLocks noChangeShapeType="1"/>
          </p:cNvSpPr>
          <p:nvPr/>
        </p:nvSpPr>
        <p:spPr bwMode="auto">
          <a:xfrm>
            <a:off x="4710113" y="33940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7" name="Line 29"/>
          <p:cNvSpPr>
            <a:spLocks noChangeShapeType="1"/>
          </p:cNvSpPr>
          <p:nvPr/>
        </p:nvSpPr>
        <p:spPr bwMode="auto">
          <a:xfrm>
            <a:off x="3186113" y="4232275"/>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78" name="Line 30"/>
          <p:cNvSpPr>
            <a:spLocks noChangeShapeType="1"/>
          </p:cNvSpPr>
          <p:nvPr/>
        </p:nvSpPr>
        <p:spPr bwMode="auto">
          <a:xfrm>
            <a:off x="3186113" y="5451475"/>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1" name="Rectangle 31" descr="羊皮纸"/>
          <p:cNvSpPr>
            <a:spLocks noChangeArrowheads="1"/>
          </p:cNvSpPr>
          <p:nvPr/>
        </p:nvSpPr>
        <p:spPr bwMode="auto">
          <a:xfrm>
            <a:off x="4024313" y="400367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dirty="0">
                <a:solidFill>
                  <a:srgbClr val="FF3300"/>
                </a:solidFill>
                <a:latin typeface="Times New Roman" charset="0"/>
              </a:rPr>
              <a:t>  </a:t>
            </a:r>
            <a:r>
              <a:rPr lang="en-US" altLang="zh-CN" sz="2800" b="1" dirty="0">
                <a:solidFill>
                  <a:srgbClr val="FF3300"/>
                </a:solidFill>
                <a:latin typeface="Times New Roman" charset="0"/>
              </a:rPr>
              <a:t>1</a:t>
            </a:r>
            <a:endParaRPr lang="en-US" altLang="zh-CN" sz="2400" dirty="0">
              <a:latin typeface="Times New Roman" charset="0"/>
            </a:endParaRPr>
          </a:p>
        </p:txBody>
      </p:sp>
      <p:sp>
        <p:nvSpPr>
          <p:cNvPr id="117792" name="Rectangle 32" descr="羊皮纸"/>
          <p:cNvSpPr>
            <a:spLocks noChangeArrowheads="1"/>
          </p:cNvSpPr>
          <p:nvPr/>
        </p:nvSpPr>
        <p:spPr bwMode="auto">
          <a:xfrm>
            <a:off x="5802313" y="3981450"/>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5    ^</a:t>
            </a:r>
            <a:endParaRPr lang="en-US" altLang="zh-CN" sz="2400">
              <a:latin typeface="Times New Roman" charset="0"/>
            </a:endParaRPr>
          </a:p>
        </p:txBody>
      </p:sp>
      <p:sp>
        <p:nvSpPr>
          <p:cNvPr id="130081" name="Line 33"/>
          <p:cNvSpPr>
            <a:spLocks noChangeShapeType="1"/>
          </p:cNvSpPr>
          <p:nvPr/>
        </p:nvSpPr>
        <p:spPr bwMode="auto">
          <a:xfrm>
            <a:off x="4710113" y="40036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2" name="Line 34"/>
          <p:cNvSpPr>
            <a:spLocks noChangeShapeType="1"/>
          </p:cNvSpPr>
          <p:nvPr/>
        </p:nvSpPr>
        <p:spPr bwMode="auto">
          <a:xfrm>
            <a:off x="6462713" y="40036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5" name="Line 35"/>
          <p:cNvSpPr>
            <a:spLocks noChangeShapeType="1"/>
          </p:cNvSpPr>
          <p:nvPr/>
        </p:nvSpPr>
        <p:spPr bwMode="auto">
          <a:xfrm>
            <a:off x="4938713" y="4232275"/>
            <a:ext cx="762000" cy="0"/>
          </a:xfrm>
          <a:prstGeom prst="line">
            <a:avLst/>
          </a:prstGeom>
          <a:noFill/>
          <a:ln w="38100">
            <a:solidFill>
              <a:schemeClr val="tx1"/>
            </a:solidFill>
            <a:bevel/>
            <a:headEnd/>
            <a:tailEnd type="triangle" w="sm" len="lg"/>
          </a:ln>
          <a:effectLst>
            <a:outerShdw blurRad="63500" dist="38099" dir="2700000" algn="ctr" rotWithShape="0">
              <a:srgbClr val="000000">
                <a:alpha val="74998"/>
              </a:srgbClr>
            </a:outerShdw>
          </a:effectLst>
        </p:spPr>
        <p:txBody>
          <a:bodyPr wrap="none" anchor="ctr"/>
          <a:lstStyle/>
          <a:p>
            <a:pPr eaLnBrk="1" hangingPunct="1">
              <a:buFont typeface="Arial" charset="0"/>
              <a:buNone/>
              <a:defRPr/>
            </a:pPr>
            <a:endParaRPr lang="en-US">
              <a:latin typeface="Tahoma" charset="0"/>
              <a:ea typeface="宋体" charset="0"/>
            </a:endParaRPr>
          </a:p>
        </p:txBody>
      </p:sp>
      <p:sp>
        <p:nvSpPr>
          <p:cNvPr id="117796" name="Rectangle 36" descr="羊皮纸"/>
          <p:cNvSpPr>
            <a:spLocks noChangeArrowheads="1"/>
          </p:cNvSpPr>
          <p:nvPr/>
        </p:nvSpPr>
        <p:spPr bwMode="auto">
          <a:xfrm>
            <a:off x="4024313" y="522287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0</a:t>
            </a:r>
            <a:endParaRPr lang="en-US" altLang="zh-CN" sz="2400">
              <a:latin typeface="Times New Roman" charset="0"/>
            </a:endParaRPr>
          </a:p>
        </p:txBody>
      </p:sp>
      <p:sp>
        <p:nvSpPr>
          <p:cNvPr id="130085" name="Line 37"/>
          <p:cNvSpPr>
            <a:spLocks noChangeShapeType="1"/>
          </p:cNvSpPr>
          <p:nvPr/>
        </p:nvSpPr>
        <p:spPr bwMode="auto">
          <a:xfrm>
            <a:off x="4710113" y="52228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6" name="Line 38"/>
          <p:cNvSpPr>
            <a:spLocks noChangeShapeType="1"/>
          </p:cNvSpPr>
          <p:nvPr/>
        </p:nvSpPr>
        <p:spPr bwMode="auto">
          <a:xfrm>
            <a:off x="4938713" y="5451475"/>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9" name="Rectangle 39" descr="羊皮纸"/>
          <p:cNvSpPr>
            <a:spLocks noChangeArrowheads="1"/>
          </p:cNvSpPr>
          <p:nvPr/>
        </p:nvSpPr>
        <p:spPr bwMode="auto">
          <a:xfrm>
            <a:off x="5776913" y="522287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1</a:t>
            </a:r>
            <a:endParaRPr lang="en-US" altLang="zh-CN" sz="2400">
              <a:latin typeface="Times New Roman" charset="0"/>
            </a:endParaRPr>
          </a:p>
        </p:txBody>
      </p:sp>
      <p:sp>
        <p:nvSpPr>
          <p:cNvPr id="130088" name="Line 40"/>
          <p:cNvSpPr>
            <a:spLocks noChangeShapeType="1"/>
          </p:cNvSpPr>
          <p:nvPr/>
        </p:nvSpPr>
        <p:spPr bwMode="auto">
          <a:xfrm>
            <a:off x="6462713" y="52228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9" name="Line 41"/>
          <p:cNvSpPr>
            <a:spLocks noChangeShapeType="1"/>
          </p:cNvSpPr>
          <p:nvPr/>
        </p:nvSpPr>
        <p:spPr bwMode="auto">
          <a:xfrm>
            <a:off x="6691313" y="5451475"/>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2" name="Rectangle 42" descr="羊皮纸"/>
          <p:cNvSpPr>
            <a:spLocks noChangeArrowheads="1"/>
          </p:cNvSpPr>
          <p:nvPr/>
        </p:nvSpPr>
        <p:spPr bwMode="auto">
          <a:xfrm>
            <a:off x="7529513" y="5222875"/>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a:solidFill>
                  <a:srgbClr val="FF3300"/>
                </a:solidFill>
                <a:latin typeface="Times New Roman" charset="0"/>
              </a:rPr>
              <a:t>  </a:t>
            </a:r>
            <a:r>
              <a:rPr lang="en-US" altLang="zh-CN" sz="2800" b="1">
                <a:solidFill>
                  <a:srgbClr val="FF3300"/>
                </a:solidFill>
                <a:latin typeface="Times New Roman" charset="0"/>
              </a:rPr>
              <a:t>5    ^</a:t>
            </a:r>
            <a:endParaRPr lang="en-US" altLang="zh-CN" sz="2400">
              <a:latin typeface="Times New Roman" charset="0"/>
            </a:endParaRPr>
          </a:p>
        </p:txBody>
      </p:sp>
      <p:sp>
        <p:nvSpPr>
          <p:cNvPr id="130091" name="Line 43"/>
          <p:cNvSpPr>
            <a:spLocks noChangeShapeType="1"/>
          </p:cNvSpPr>
          <p:nvPr/>
        </p:nvSpPr>
        <p:spPr bwMode="auto">
          <a:xfrm>
            <a:off x="8215313" y="5222875"/>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92" name="Text Box 44"/>
          <p:cNvSpPr txBox="1">
            <a:spLocks noChangeArrowheads="1"/>
          </p:cNvSpPr>
          <p:nvPr/>
        </p:nvSpPr>
        <p:spPr bwMode="auto">
          <a:xfrm>
            <a:off x="1042988" y="6429375"/>
            <a:ext cx="1296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t>Indgree</a:t>
            </a:r>
          </a:p>
        </p:txBody>
      </p:sp>
      <p:sp>
        <p:nvSpPr>
          <p:cNvPr id="48" name="Line 29"/>
          <p:cNvSpPr>
            <a:spLocks noChangeShapeType="1"/>
          </p:cNvSpPr>
          <p:nvPr/>
        </p:nvSpPr>
        <p:spPr bwMode="auto">
          <a:xfrm>
            <a:off x="4938713" y="3638550"/>
            <a:ext cx="762000" cy="0"/>
          </a:xfrm>
          <a:prstGeom prst="line">
            <a:avLst/>
          </a:prstGeom>
          <a:noFill/>
          <a:ln w="3810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Rectangle 31" descr="羊皮纸"/>
          <p:cNvSpPr>
            <a:spLocks noChangeArrowheads="1"/>
          </p:cNvSpPr>
          <p:nvPr/>
        </p:nvSpPr>
        <p:spPr bwMode="auto">
          <a:xfrm>
            <a:off x="5776913" y="3409950"/>
            <a:ext cx="1219200" cy="457200"/>
          </a:xfrm>
          <a:prstGeom prst="rect">
            <a:avLst/>
          </a:prstGeom>
          <a:blipFill dpi="0" rotWithShape="0">
            <a:blip r:embed="rId3" cstate="print"/>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1" dirty="0">
                <a:solidFill>
                  <a:srgbClr val="FF3300"/>
                </a:solidFill>
                <a:latin typeface="Times New Roman" charset="0"/>
              </a:rPr>
              <a:t>  </a:t>
            </a:r>
            <a:r>
              <a:rPr lang="en-US" altLang="zh-CN" sz="2800" b="1" dirty="0">
                <a:solidFill>
                  <a:srgbClr val="FF3300"/>
                </a:solidFill>
                <a:latin typeface="Times New Roman" charset="0"/>
              </a:rPr>
              <a:t>3</a:t>
            </a:r>
            <a:r>
              <a:rPr lang="en-US" altLang="zh-CN" sz="2400" b="1" dirty="0">
                <a:solidFill>
                  <a:srgbClr val="FF3300"/>
                </a:solidFill>
                <a:latin typeface="Times New Roman" charset="0"/>
              </a:rPr>
              <a:t>      ^</a:t>
            </a:r>
            <a:endParaRPr lang="en-US" altLang="zh-CN" sz="2400" dirty="0">
              <a:latin typeface="Times New Roman" charset="0"/>
            </a:endParaRPr>
          </a:p>
        </p:txBody>
      </p:sp>
      <p:sp>
        <p:nvSpPr>
          <p:cNvPr id="50" name="Line 33"/>
          <p:cNvSpPr>
            <a:spLocks noChangeShapeType="1"/>
          </p:cNvSpPr>
          <p:nvPr/>
        </p:nvSpPr>
        <p:spPr bwMode="auto">
          <a:xfrm>
            <a:off x="6462713" y="3409950"/>
            <a:ext cx="0" cy="45720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14249976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200" y="19812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四、</a:t>
            </a:r>
            <a:r>
              <a:rPr lang="en-US" altLang="zh-CN" sz="3200">
                <a:latin typeface="黑体" panose="02010609060101010101" pitchFamily="49" charset="-122"/>
                <a:ea typeface="黑体" panose="02010609060101010101" pitchFamily="49" charset="-122"/>
              </a:rPr>
              <a:t>AOE-</a:t>
            </a:r>
            <a:r>
              <a:rPr lang="zh-CN" altLang="en-US" sz="3200">
                <a:latin typeface="黑体" panose="02010609060101010101" pitchFamily="49" charset="-122"/>
                <a:ea typeface="黑体" panose="02010609060101010101" pitchFamily="49" charset="-122"/>
              </a:rPr>
              <a:t>网</a:t>
            </a:r>
            <a:endParaRPr lang="en-US" altLang="zh-CN" sz="3200">
              <a:latin typeface="黑体" panose="02010609060101010101" pitchFamily="49" charset="-122"/>
              <a:ea typeface="黑体" panose="02010609060101010101" pitchFamily="49" charset="-122"/>
            </a:endParaRPr>
          </a:p>
        </p:txBody>
      </p:sp>
      <p:sp>
        <p:nvSpPr>
          <p:cNvPr id="132099" name="Text Box 3"/>
          <p:cNvSpPr txBox="1">
            <a:spLocks noChangeArrowheads="1"/>
          </p:cNvSpPr>
          <p:nvPr/>
        </p:nvSpPr>
        <p:spPr bwMode="auto">
          <a:xfrm>
            <a:off x="468313" y="1052513"/>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32100" name="Rectangle 4"/>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如果用有向图的顶点表示事件，用弧表示活动，则称该有向图为边表示活动的网</a:t>
            </a:r>
            <a:r>
              <a:rPr lang="en-US" altLang="zh-CN" b="1">
                <a:latin typeface="黑体" panose="02010609060101010101" pitchFamily="49" charset="-122"/>
                <a:ea typeface="黑体" panose="02010609060101010101" pitchFamily="49" charset="-122"/>
                <a:sym typeface="Symbol" panose="05050102010706020507" pitchFamily="18" charset="2"/>
              </a:rPr>
              <a:t>AOE(Activity On Edge)</a:t>
            </a:r>
          </a:p>
          <a:p>
            <a:pPr eaLnBrk="1" hangingPunct="1">
              <a:spcBef>
                <a:spcPct val="50000"/>
              </a:spcBef>
            </a:pPr>
            <a:r>
              <a:rPr lang="en-US" altLang="zh-CN" b="1">
                <a:latin typeface="黑体" panose="02010609060101010101" pitchFamily="49" charset="-122"/>
                <a:ea typeface="黑体" panose="02010609060101010101" pitchFamily="49" charset="-122"/>
                <a:sym typeface="Symbol" panose="05050102010706020507" pitchFamily="18" charset="2"/>
              </a:rPr>
              <a:t>AOE</a:t>
            </a:r>
            <a:r>
              <a:rPr lang="zh-CN" altLang="en-US" b="1">
                <a:solidFill>
                  <a:srgbClr val="CC3300"/>
                </a:solidFill>
                <a:latin typeface="黑体" panose="02010609060101010101" pitchFamily="49" charset="-122"/>
                <a:ea typeface="黑体" panose="02010609060101010101" pitchFamily="49" charset="-122"/>
                <a:sym typeface="Symbol" panose="05050102010706020507" pitchFamily="18" charset="2"/>
              </a:rPr>
              <a:t>应该</a:t>
            </a:r>
            <a:r>
              <a:rPr lang="zh-CN" altLang="en-US" b="1">
                <a:latin typeface="黑体" panose="02010609060101010101" pitchFamily="49" charset="-122"/>
                <a:ea typeface="黑体" panose="02010609060101010101" pitchFamily="49" charset="-122"/>
                <a:sym typeface="Symbol" panose="05050102010706020507" pitchFamily="18" charset="2"/>
              </a:rPr>
              <a:t>同样是</a:t>
            </a:r>
            <a:r>
              <a:rPr lang="en-US" altLang="zh-CN" b="1">
                <a:latin typeface="黑体" panose="02010609060101010101" pitchFamily="49" charset="-122"/>
                <a:ea typeface="黑体" panose="02010609060101010101" pitchFamily="49" charset="-122"/>
                <a:sym typeface="Symbol" panose="05050102010706020507" pitchFamily="18" charset="2"/>
              </a:rPr>
              <a:t>DAG</a:t>
            </a:r>
          </a:p>
          <a:p>
            <a:pPr eaLnBrk="1" hangingPunct="1">
              <a:spcBef>
                <a:spcPct val="50000"/>
              </a:spcBef>
            </a:pPr>
            <a:r>
              <a:rPr lang="en-US" altLang="zh-CN" b="1">
                <a:latin typeface="黑体" panose="02010609060101010101" pitchFamily="49" charset="-122"/>
                <a:ea typeface="黑体" panose="02010609060101010101" pitchFamily="49" charset="-122"/>
                <a:sym typeface="Symbol" panose="05050102010706020507" pitchFamily="18" charset="2"/>
              </a:rPr>
              <a:t>AOE</a:t>
            </a:r>
            <a:r>
              <a:rPr lang="zh-CN" altLang="en-US" b="1">
                <a:latin typeface="黑体" panose="02010609060101010101" pitchFamily="49" charset="-122"/>
                <a:ea typeface="黑体" panose="02010609060101010101" pitchFamily="49" charset="-122"/>
                <a:sym typeface="Symbol" panose="05050102010706020507" pitchFamily="18" charset="2"/>
              </a:rPr>
              <a:t>包括估算工程的完成时间</a:t>
            </a:r>
          </a:p>
        </p:txBody>
      </p:sp>
      <p:sp>
        <p:nvSpPr>
          <p:cNvPr id="132101"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132102" name="Group 6"/>
          <p:cNvGrpSpPr>
            <a:grpSpLocks/>
          </p:cNvGrpSpPr>
          <p:nvPr/>
        </p:nvGrpSpPr>
        <p:grpSpPr bwMode="auto">
          <a:xfrm>
            <a:off x="6477000" y="4818063"/>
            <a:ext cx="2667000" cy="2039937"/>
            <a:chOff x="0" y="0"/>
            <a:chExt cx="1680" cy="1285"/>
          </a:xfrm>
        </p:grpSpPr>
        <p:grpSp>
          <p:nvGrpSpPr>
            <p:cNvPr id="132103" name="Group 7"/>
            <p:cNvGrpSpPr>
              <a:grpSpLocks/>
            </p:cNvGrpSpPr>
            <p:nvPr/>
          </p:nvGrpSpPr>
          <p:grpSpPr bwMode="auto">
            <a:xfrm>
              <a:off x="192" y="0"/>
              <a:ext cx="1488" cy="1200"/>
              <a:chOff x="0" y="0"/>
              <a:chExt cx="1920" cy="1536"/>
            </a:xfrm>
          </p:grpSpPr>
          <p:sp>
            <p:nvSpPr>
              <p:cNvPr id="132110" name="Line 8"/>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2111" name="Line 9"/>
              <p:cNvSpPr>
                <a:spLocks noChangeShapeType="1"/>
              </p:cNvSpPr>
              <p:nvPr/>
            </p:nvSpPr>
            <p:spPr bwMode="auto">
              <a:xfrm>
                <a:off x="192" y="721"/>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2112" name="Line 10"/>
              <p:cNvSpPr>
                <a:spLocks noChangeShapeType="1"/>
              </p:cNvSpPr>
              <p:nvPr/>
            </p:nvSpPr>
            <p:spPr bwMode="auto">
              <a:xfrm flipH="1">
                <a:off x="240" y="145"/>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2113"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2114" name="Line 12"/>
              <p:cNvSpPr>
                <a:spLocks noChangeShapeType="1"/>
              </p:cNvSpPr>
              <p:nvPr/>
            </p:nvSpPr>
            <p:spPr bwMode="auto">
              <a:xfrm flipH="1">
                <a:off x="575" y="1393"/>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2115" name="Line 13"/>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2116"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132117" name="Oval 15"/>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32118" name="Oval 16"/>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32119" name="Oval 17"/>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132120" name="Oval 18"/>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132104" name="Text Box 19"/>
            <p:cNvSpPr txBox="1">
              <a:spLocks noChangeArrowheads="1"/>
            </p:cNvSpPr>
            <p:nvPr/>
          </p:nvSpPr>
          <p:spPr bwMode="auto">
            <a:xfrm>
              <a:off x="288" y="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132105" name="Text Box 20"/>
            <p:cNvSpPr txBox="1">
              <a:spLocks noChangeArrowheads="1"/>
            </p:cNvSpPr>
            <p:nvPr/>
          </p:nvSpPr>
          <p:spPr bwMode="auto">
            <a:xfrm>
              <a:off x="0" y="660"/>
              <a:ext cx="4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132106" name="Text Box 21"/>
            <p:cNvSpPr txBox="1">
              <a:spLocks noChangeArrowheads="1"/>
            </p:cNvSpPr>
            <p:nvPr/>
          </p:nvSpPr>
          <p:spPr bwMode="auto">
            <a:xfrm>
              <a:off x="1200" y="10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132107" name="Text Box 22"/>
            <p:cNvSpPr txBox="1">
              <a:spLocks noChangeArrowheads="1"/>
            </p:cNvSpPr>
            <p:nvPr/>
          </p:nvSpPr>
          <p:spPr bwMode="auto">
            <a:xfrm>
              <a:off x="672" y="66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132108" name="Text Box 23"/>
            <p:cNvSpPr txBox="1">
              <a:spLocks noChangeArrowheads="1"/>
            </p:cNvSpPr>
            <p:nvPr/>
          </p:nvSpPr>
          <p:spPr bwMode="auto">
            <a:xfrm>
              <a:off x="576" y="333"/>
              <a:ext cx="5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132109" name="Text Box 24"/>
            <p:cNvSpPr txBox="1">
              <a:spLocks noChangeArrowheads="1"/>
            </p:cNvSpPr>
            <p:nvPr/>
          </p:nvSpPr>
          <p:spPr bwMode="auto">
            <a:xfrm>
              <a:off x="720" y="1035"/>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七、子图</a:t>
            </a:r>
            <a:endParaRPr lang="en-US" altLang="zh-CN" sz="3200">
              <a:latin typeface="黑体" panose="02010609060101010101" pitchFamily="49" charset="-122"/>
              <a:ea typeface="黑体" panose="02010609060101010101" pitchFamily="49" charset="-122"/>
            </a:endParaRPr>
          </a:p>
        </p:txBody>
      </p:sp>
      <p:sp>
        <p:nvSpPr>
          <p:cNvPr id="266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849157D-260F-4032-9435-7B5345DA817C}" type="slidenum">
              <a:rPr lang="zh-CN" altLang="en-US"/>
              <a:pPr algn="r" eaLnBrk="1" hangingPunct="1">
                <a:spcBef>
                  <a:spcPct val="50000"/>
                </a:spcBef>
                <a:buFont typeface="Arial" panose="020B0604020202020204" pitchFamily="34" charset="0"/>
                <a:buNone/>
              </a:pPr>
              <a:t>13</a:t>
            </a:fld>
            <a:endParaRPr lang="en-US" altLang="zh-CN"/>
          </a:p>
        </p:txBody>
      </p:sp>
      <p:sp>
        <p:nvSpPr>
          <p:cNvPr id="2662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26629"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设有两个图 </a:t>
            </a:r>
            <a:r>
              <a:rPr lang="en-US" altLang="zh-CN" b="1">
                <a:latin typeface="黑体" panose="02010609060101010101" pitchFamily="49" charset="-122"/>
                <a:ea typeface="黑体" panose="02010609060101010101" pitchFamily="49" charset="-122"/>
              </a:rPr>
              <a:t>G＝(V, E) </a:t>
            </a:r>
            <a:r>
              <a:rPr lang="zh-CN" altLang="en-US" b="1">
                <a:latin typeface="黑体" panose="02010609060101010101" pitchFamily="49" charset="-122"/>
                <a:ea typeface="黑体" panose="02010609060101010101" pitchFamily="49" charset="-122"/>
              </a:rPr>
              <a:t>和 </a:t>
            </a:r>
            <a:r>
              <a:rPr lang="en-US" altLang="zh-CN" b="1">
                <a:latin typeface="黑体" panose="02010609060101010101" pitchFamily="49" charset="-122"/>
                <a:ea typeface="黑体" panose="02010609060101010101" pitchFamily="49" charset="-122"/>
              </a:rPr>
              <a:t>G</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＝(V</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 E</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若 </a:t>
            </a:r>
            <a:r>
              <a:rPr lang="en-US" altLang="zh-CN" b="1">
                <a:latin typeface="黑体" panose="02010609060101010101" pitchFamily="49" charset="-122"/>
                <a:ea typeface="黑体" panose="02010609060101010101" pitchFamily="49" charset="-122"/>
              </a:rPr>
              <a:t>V</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 V </a:t>
            </a:r>
            <a:r>
              <a:rPr lang="zh-CN" altLang="en-US" b="1">
                <a:latin typeface="黑体" panose="02010609060101010101" pitchFamily="49" charset="-122"/>
                <a:ea typeface="黑体" panose="02010609060101010101" pitchFamily="49" charset="-122"/>
              </a:rPr>
              <a:t>且 </a:t>
            </a:r>
            <a:r>
              <a:rPr lang="en-US" altLang="zh-CN" b="1">
                <a:latin typeface="黑体" panose="02010609060101010101" pitchFamily="49" charset="-122"/>
                <a:ea typeface="黑体" panose="02010609060101010101" pitchFamily="49" charset="-122"/>
              </a:rPr>
              <a:t>E</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E, </a:t>
            </a:r>
            <a:r>
              <a:rPr lang="zh-CN" altLang="en-US" b="1">
                <a:latin typeface="黑体" panose="02010609060101010101" pitchFamily="49" charset="-122"/>
                <a:ea typeface="黑体" panose="02010609060101010101" pitchFamily="49" charset="-122"/>
              </a:rPr>
              <a:t>称图</a:t>
            </a:r>
            <a:r>
              <a:rPr lang="en-US" altLang="zh-CN" b="1">
                <a:latin typeface="黑体" panose="02010609060101010101" pitchFamily="49" charset="-122"/>
                <a:ea typeface="黑体" panose="02010609060101010101" pitchFamily="49" charset="-122"/>
              </a:rPr>
              <a:t>G</a:t>
            </a:r>
            <a:r>
              <a:rPr lang="en-US" altLang="zh-CN" b="1">
                <a:latin typeface="Times New Roman" panose="02020603050405020304" pitchFamily="18" charset="0"/>
                <a:ea typeface="黑体" panose="02010609060101010101" pitchFamily="49" charset="-122"/>
              </a:rPr>
              <a:t>’</a:t>
            </a:r>
            <a:r>
              <a:rPr lang="zh-CN" altLang="en-US" b="1">
                <a:latin typeface="黑体" panose="02010609060101010101" pitchFamily="49" charset="-122"/>
                <a:ea typeface="黑体" panose="02010609060101010101" pitchFamily="49" charset="-122"/>
              </a:rPr>
              <a:t>是图</a:t>
            </a:r>
            <a:r>
              <a:rPr lang="en-US" altLang="zh-CN" b="1">
                <a:latin typeface="黑体" panose="02010609060101010101" pitchFamily="49" charset="-122"/>
                <a:ea typeface="黑体" panose="02010609060101010101" pitchFamily="49" charset="-122"/>
              </a:rPr>
              <a:t>G</a:t>
            </a:r>
            <a:r>
              <a:rPr lang="zh-CN" altLang="en-US" b="1">
                <a:latin typeface="黑体" panose="02010609060101010101" pitchFamily="49" charset="-122"/>
                <a:ea typeface="黑体" panose="02010609060101010101" pitchFamily="49" charset="-122"/>
              </a:rPr>
              <a:t>的子图</a:t>
            </a:r>
          </a:p>
        </p:txBody>
      </p:sp>
      <p:sp>
        <p:nvSpPr>
          <p:cNvPr id="26630"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 name="Group 7"/>
          <p:cNvGrpSpPr>
            <a:grpSpLocks/>
          </p:cNvGrpSpPr>
          <p:nvPr/>
        </p:nvGrpSpPr>
        <p:grpSpPr bwMode="auto">
          <a:xfrm>
            <a:off x="1371600" y="4419600"/>
            <a:ext cx="2895600" cy="2286000"/>
            <a:chOff x="0" y="0"/>
            <a:chExt cx="1824" cy="1440"/>
          </a:xfrm>
        </p:grpSpPr>
        <p:sp>
          <p:nvSpPr>
            <p:cNvPr id="26650" name="Line 8"/>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1" name="Line 9"/>
            <p:cNvSpPr>
              <a:spLocks noChangeShapeType="1"/>
            </p:cNvSpPr>
            <p:nvPr/>
          </p:nvSpPr>
          <p:spPr bwMode="auto">
            <a:xfrm>
              <a:off x="1296" y="245"/>
              <a:ext cx="0" cy="9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2"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3" name="Line 11"/>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4" name="Line 12"/>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5" name="Line 13"/>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6" name="Line 14"/>
            <p:cNvSpPr>
              <a:spLocks noChangeShapeType="1"/>
            </p:cNvSpPr>
            <p:nvPr/>
          </p:nvSpPr>
          <p:spPr bwMode="auto">
            <a:xfrm flipH="1" flipV="1">
              <a:off x="144" y="821"/>
              <a:ext cx="288" cy="43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7" name="Line 15"/>
            <p:cNvSpPr>
              <a:spLocks noChangeShapeType="1"/>
            </p:cNvSpPr>
            <p:nvPr/>
          </p:nvSpPr>
          <p:spPr bwMode="auto">
            <a:xfrm flipH="1">
              <a:off x="528" y="1301"/>
              <a:ext cx="72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8" name="Line 16"/>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9" name="Line 17"/>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6660" name="Group 18"/>
            <p:cNvGrpSpPr>
              <a:grpSpLocks/>
            </p:cNvGrpSpPr>
            <p:nvPr/>
          </p:nvGrpSpPr>
          <p:grpSpPr bwMode="auto">
            <a:xfrm>
              <a:off x="0" y="0"/>
              <a:ext cx="1824" cy="1440"/>
              <a:chOff x="0" y="0"/>
              <a:chExt cx="1824" cy="1440"/>
            </a:xfrm>
          </p:grpSpPr>
          <p:sp>
            <p:nvSpPr>
              <p:cNvPr id="26661"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6662"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6663"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6664"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26665"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6666"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pSp>
        <p:nvGrpSpPr>
          <p:cNvPr id="4" name="Group 25"/>
          <p:cNvGrpSpPr>
            <a:grpSpLocks/>
          </p:cNvGrpSpPr>
          <p:nvPr/>
        </p:nvGrpSpPr>
        <p:grpSpPr bwMode="auto">
          <a:xfrm>
            <a:off x="5867400" y="4419600"/>
            <a:ext cx="2286000" cy="2286000"/>
            <a:chOff x="0" y="0"/>
            <a:chExt cx="1440" cy="1440"/>
          </a:xfrm>
        </p:grpSpPr>
        <p:sp>
          <p:nvSpPr>
            <p:cNvPr id="26642" name="Line 26"/>
            <p:cNvSpPr>
              <a:spLocks noChangeShapeType="1"/>
            </p:cNvSpPr>
            <p:nvPr/>
          </p:nvSpPr>
          <p:spPr bwMode="auto">
            <a:xfrm>
              <a:off x="1296" y="245"/>
              <a:ext cx="0" cy="96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43" name="Line 27"/>
            <p:cNvSpPr>
              <a:spLocks noChangeShapeType="1"/>
            </p:cNvSpPr>
            <p:nvPr/>
          </p:nvSpPr>
          <p:spPr bwMode="auto">
            <a:xfrm flipH="1" flipV="1">
              <a:off x="144" y="821"/>
              <a:ext cx="288"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44" name="Line 28"/>
            <p:cNvSpPr>
              <a:spLocks noChangeShapeType="1"/>
            </p:cNvSpPr>
            <p:nvPr/>
          </p:nvSpPr>
          <p:spPr bwMode="auto">
            <a:xfrm flipH="1">
              <a:off x="528" y="1301"/>
              <a:ext cx="72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6645" name="Group 29"/>
            <p:cNvGrpSpPr>
              <a:grpSpLocks/>
            </p:cNvGrpSpPr>
            <p:nvPr/>
          </p:nvGrpSpPr>
          <p:grpSpPr bwMode="auto">
            <a:xfrm>
              <a:off x="0" y="0"/>
              <a:ext cx="1440" cy="1440"/>
              <a:chOff x="0" y="0"/>
              <a:chExt cx="1440" cy="1440"/>
            </a:xfrm>
          </p:grpSpPr>
          <p:sp>
            <p:nvSpPr>
              <p:cNvPr id="26646" name="Oval 3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6647" name="Oval 3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6648" name="Oval 3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6649" name="Oval 3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pSp>
        <p:nvGrpSpPr>
          <p:cNvPr id="6" name="Group 25"/>
          <p:cNvGrpSpPr>
            <a:grpSpLocks/>
          </p:cNvGrpSpPr>
          <p:nvPr/>
        </p:nvGrpSpPr>
        <p:grpSpPr bwMode="auto">
          <a:xfrm>
            <a:off x="5867400" y="4448175"/>
            <a:ext cx="2286000" cy="2244725"/>
            <a:chOff x="0" y="26"/>
            <a:chExt cx="1440" cy="1414"/>
          </a:xfrm>
        </p:grpSpPr>
        <p:sp>
          <p:nvSpPr>
            <p:cNvPr id="26634" name="Line 26"/>
            <p:cNvSpPr>
              <a:spLocks noChangeShapeType="1"/>
            </p:cNvSpPr>
            <p:nvPr/>
          </p:nvSpPr>
          <p:spPr bwMode="auto">
            <a:xfrm>
              <a:off x="1294" y="297"/>
              <a:ext cx="0" cy="96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35" name="Line 27"/>
            <p:cNvSpPr>
              <a:spLocks noChangeShapeType="1"/>
            </p:cNvSpPr>
            <p:nvPr/>
          </p:nvSpPr>
          <p:spPr bwMode="auto">
            <a:xfrm flipH="1" flipV="1">
              <a:off x="144" y="821"/>
              <a:ext cx="288"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36" name="Line 28"/>
            <p:cNvSpPr>
              <a:spLocks noChangeShapeType="1"/>
            </p:cNvSpPr>
            <p:nvPr/>
          </p:nvSpPr>
          <p:spPr bwMode="auto">
            <a:xfrm flipH="1">
              <a:off x="528" y="1301"/>
              <a:ext cx="72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6637" name="Group 29"/>
            <p:cNvGrpSpPr>
              <a:grpSpLocks/>
            </p:cNvGrpSpPr>
            <p:nvPr/>
          </p:nvGrpSpPr>
          <p:grpSpPr bwMode="auto">
            <a:xfrm>
              <a:off x="0" y="26"/>
              <a:ext cx="1440" cy="1414"/>
              <a:chOff x="0" y="26"/>
              <a:chExt cx="1440" cy="1414"/>
            </a:xfrm>
          </p:grpSpPr>
          <p:sp>
            <p:nvSpPr>
              <p:cNvPr id="26638" name="Oval 3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6639" name="Oval 3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6640" name="Oval 3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6641" name="Oval 33"/>
              <p:cNvSpPr>
                <a:spLocks noChangeArrowheads="1"/>
              </p:cNvSpPr>
              <p:nvPr/>
            </p:nvSpPr>
            <p:spPr bwMode="auto">
              <a:xfrm>
                <a:off x="1152" y="2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path" presetSubtype="0" accel="50000" decel="50000" fill="hold" nodeType="clickEffect">
                                  <p:stCondLst>
                                    <p:cond delay="0"/>
                                  </p:stCondLst>
                                  <p:childTnLst>
                                    <p:animMotion origin="layout" path="M -0.00712 0.00208 L -0.49427 0.00324 " pathEditMode="relative" rAng="0" ptsTypes="AA">
                                      <p:cBhvr>
                                        <p:cTn id="18" dur="2000" fill="hold"/>
                                        <p:tgtEl>
                                          <p:spTgt spid="6"/>
                                        </p:tgtEl>
                                        <p:attrNameLst>
                                          <p:attrName>ppt_x</p:attrName>
                                          <p:attrName>ppt_y</p:attrName>
                                        </p:attrNameLst>
                                      </p:cBhvr>
                                      <p:rCtr x="-2435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206375" y="19177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五、关键路径</a:t>
            </a:r>
            <a:endParaRPr lang="en-US" altLang="zh-CN" sz="3200">
              <a:latin typeface="黑体" panose="02010609060101010101" pitchFamily="49" charset="-122"/>
              <a:ea typeface="黑体" panose="02010609060101010101" pitchFamily="49" charset="-122"/>
            </a:endParaRPr>
          </a:p>
        </p:txBody>
      </p:sp>
      <p:sp>
        <p:nvSpPr>
          <p:cNvPr id="133123"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22884" name="Rectangle 4"/>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求工程的完成时间是</a:t>
            </a:r>
            <a:r>
              <a:rPr lang="en-US" altLang="zh-CN" b="1">
                <a:latin typeface="黑体" panose="02010609060101010101" pitchFamily="49" charset="-122"/>
                <a:ea typeface="黑体" panose="02010609060101010101" pitchFamily="49" charset="-122"/>
                <a:sym typeface="Symbol" panose="05050102010706020507" pitchFamily="18" charset="2"/>
              </a:rPr>
              <a:t>AOE</a:t>
            </a:r>
            <a:r>
              <a:rPr lang="zh-CN" altLang="en-US" b="1">
                <a:latin typeface="黑体" panose="02010609060101010101" pitchFamily="49" charset="-122"/>
                <a:ea typeface="黑体" panose="02010609060101010101" pitchFamily="49" charset="-122"/>
                <a:sym typeface="Symbol" panose="05050102010706020507" pitchFamily="18" charset="2"/>
              </a:rPr>
              <a:t>的一个应用</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在工程问题中，需要研究的问题有：</a:t>
            </a:r>
          </a:p>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⑴.完成整个工程至少需要多少时间？</a:t>
            </a:r>
          </a:p>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⑵.哪些活动是影响工程进度的关键？</a:t>
            </a:r>
          </a:p>
        </p:txBody>
      </p:sp>
      <p:sp>
        <p:nvSpPr>
          <p:cNvPr id="133125"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33126" name="Text Box 6"/>
          <p:cNvSpPr txBox="1">
            <a:spLocks noChangeArrowheads="1"/>
          </p:cNvSpPr>
          <p:nvPr/>
        </p:nvSpPr>
        <p:spPr bwMode="auto">
          <a:xfrm>
            <a:off x="8534400" y="63928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0CF300B-004A-4B2A-A667-36317F745DD6}" type="slidenum">
              <a:rPr lang="zh-CN" altLang="en-US"/>
              <a:pPr algn="r" eaLnBrk="1" hangingPunct="1">
                <a:spcBef>
                  <a:spcPct val="50000"/>
                </a:spcBef>
                <a:buFont typeface="Arial" panose="020B0604020202020204" pitchFamily="34" charset="0"/>
                <a:buNone/>
              </a:pPr>
              <a:t>130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84">
                                            <p:txEl>
                                              <p:pRg st="2" end="2"/>
                                            </p:txEl>
                                          </p:spTgt>
                                        </p:tgtEl>
                                        <p:attrNameLst>
                                          <p:attrName>style.visibility</p:attrName>
                                        </p:attrNameLst>
                                      </p:cBhvr>
                                      <p:to>
                                        <p:strVal val="visible"/>
                                      </p:to>
                                    </p:set>
                                    <p:animEffect transition="in" filter="blinds(horizontal)">
                                      <p:cBhvr>
                                        <p:cTn id="7" dur="500"/>
                                        <p:tgtEl>
                                          <p:spTgt spid="12288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884">
                                            <p:txEl>
                                              <p:pRg st="3" end="3"/>
                                            </p:txEl>
                                          </p:spTgt>
                                        </p:tgtEl>
                                        <p:attrNameLst>
                                          <p:attrName>style.visibility</p:attrName>
                                        </p:attrNameLst>
                                      </p:cBhvr>
                                      <p:to>
                                        <p:strVal val="visible"/>
                                      </p:to>
                                    </p:set>
                                    <p:animEffect transition="in" filter="blinds(horizontal)">
                                      <p:cBhvr>
                                        <p:cTn id="12" dur="500"/>
                                        <p:tgtEl>
                                          <p:spTgt spid="1228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19812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五、关键路径</a:t>
            </a:r>
            <a:endParaRPr lang="en-US" altLang="zh-CN" sz="3200">
              <a:latin typeface="黑体" panose="02010609060101010101" pitchFamily="49" charset="-122"/>
              <a:ea typeface="黑体" panose="02010609060101010101" pitchFamily="49" charset="-122"/>
            </a:endParaRPr>
          </a:p>
        </p:txBody>
      </p:sp>
      <p:sp>
        <p:nvSpPr>
          <p:cNvPr id="134147"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23908" name="Rectangle 4"/>
          <p:cNvSpPr>
            <a:spLocks noGrp="1" noChangeArrowheads="1"/>
          </p:cNvSpPr>
          <p:nvPr>
            <p:ph type="body" idx="1"/>
          </p:nvPr>
        </p:nvSpPr>
        <p:spPr>
          <a:xfrm>
            <a:off x="381000" y="2819400"/>
            <a:ext cx="8763000" cy="40386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1.关键路径</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工程问题的</a:t>
            </a:r>
            <a:r>
              <a:rPr lang="en-US" altLang="zh-CN" b="1">
                <a:latin typeface="黑体" panose="02010609060101010101" pitchFamily="49" charset="-122"/>
                <a:ea typeface="黑体" panose="02010609060101010101" pitchFamily="49" charset="-122"/>
                <a:sym typeface="Symbol" panose="05050102010706020507" pitchFamily="18" charset="2"/>
              </a:rPr>
              <a:t>AOE</a:t>
            </a:r>
            <a:r>
              <a:rPr lang="zh-CN" altLang="en-US" b="1">
                <a:latin typeface="黑体" panose="02010609060101010101" pitchFamily="49" charset="-122"/>
                <a:ea typeface="黑体" panose="02010609060101010101" pitchFamily="49" charset="-122"/>
                <a:sym typeface="Symbol" panose="05050102010706020507" pitchFamily="18" charset="2"/>
              </a:rPr>
              <a:t>网中，从工程开始(顶点)到工程结束(顶点)之间路径长度最长的路径叫关键路径</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提前完成关键路径上的活动，工程进度会加快</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提前完成非关键路径上的活动，对工程无帮助</a:t>
            </a:r>
          </a:p>
        </p:txBody>
      </p:sp>
      <p:sp>
        <p:nvSpPr>
          <p:cNvPr id="134149"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34150" name="Text Box 6"/>
          <p:cNvSpPr txBox="1">
            <a:spLocks noChangeArrowheads="1"/>
          </p:cNvSpPr>
          <p:nvPr/>
        </p:nvSpPr>
        <p:spPr bwMode="auto">
          <a:xfrm>
            <a:off x="8534400" y="63928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BBC35C78-E271-4EFD-8374-411960922BDF}" type="slidenum">
              <a:rPr lang="zh-CN" altLang="en-US"/>
              <a:pPr algn="r" eaLnBrk="1" hangingPunct="1">
                <a:spcBef>
                  <a:spcPct val="50000"/>
                </a:spcBef>
                <a:buFont typeface="Arial" panose="020B0604020202020204" pitchFamily="34" charset="0"/>
                <a:buNone/>
              </a:pPr>
              <a:t>131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3908">
                                            <p:txEl>
                                              <p:pRg st="2" end="2"/>
                                            </p:txEl>
                                          </p:spTgt>
                                        </p:tgtEl>
                                        <p:attrNameLst>
                                          <p:attrName>style.visibility</p:attrName>
                                        </p:attrNameLst>
                                      </p:cBhvr>
                                      <p:to>
                                        <p:strVal val="visible"/>
                                      </p:to>
                                    </p:set>
                                    <p:animEffect transition="in" filter="blinds(horizontal)">
                                      <p:cBhvr>
                                        <p:cTn id="7" dur="500"/>
                                        <p:tgtEl>
                                          <p:spTgt spid="12390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3908">
                                            <p:txEl>
                                              <p:pRg st="3" end="3"/>
                                            </p:txEl>
                                          </p:spTgt>
                                        </p:tgtEl>
                                        <p:attrNameLst>
                                          <p:attrName>style.visibility</p:attrName>
                                        </p:attrNameLst>
                                      </p:cBhvr>
                                      <p:to>
                                        <p:strVal val="visible"/>
                                      </p:to>
                                    </p:set>
                                    <p:animEffect transition="in" filter="blinds(horizontal)">
                                      <p:cBhvr>
                                        <p:cTn id="12" dur="500"/>
                                        <p:tgtEl>
                                          <p:spTgt spid="1239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57200" y="19812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五、关键路径</a:t>
            </a:r>
            <a:endParaRPr lang="en-US" altLang="zh-CN" sz="3200">
              <a:latin typeface="黑体" panose="02010609060101010101" pitchFamily="49" charset="-122"/>
              <a:ea typeface="黑体" panose="02010609060101010101" pitchFamily="49" charset="-122"/>
            </a:endParaRPr>
          </a:p>
        </p:txBody>
      </p:sp>
      <p:sp>
        <p:nvSpPr>
          <p:cNvPr id="135171"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24932" name="Rectangle 4"/>
          <p:cNvSpPr>
            <a:spLocks noGrp="1" noChangeArrowheads="1"/>
          </p:cNvSpPr>
          <p:nvPr>
            <p:ph type="body" idx="1"/>
          </p:nvPr>
        </p:nvSpPr>
        <p:spPr>
          <a:xfrm>
            <a:off x="381000" y="2819400"/>
            <a:ext cx="8763000" cy="40386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2.关键活动</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关键路径上的所有活动称为关键活动</a:t>
            </a:r>
          </a:p>
          <a:p>
            <a:pPr eaLnBrk="1" hangingPunct="1">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找到工程</a:t>
            </a:r>
            <a:r>
              <a:rPr lang="en-US" altLang="zh-CN" b="1">
                <a:latin typeface="黑体" panose="02010609060101010101" pitchFamily="49" charset="-122"/>
                <a:ea typeface="黑体" panose="02010609060101010101" pitchFamily="49" charset="-122"/>
                <a:sym typeface="Symbol" panose="05050102010706020507" pitchFamily="18" charset="2"/>
              </a:rPr>
              <a:t>AOE</a:t>
            </a:r>
            <a:r>
              <a:rPr lang="zh-CN" altLang="en-US" b="1">
                <a:latin typeface="黑体" panose="02010609060101010101" pitchFamily="49" charset="-122"/>
                <a:ea typeface="黑体" panose="02010609060101010101" pitchFamily="49" charset="-122"/>
                <a:sym typeface="Symbol" panose="05050102010706020507" pitchFamily="18" charset="2"/>
              </a:rPr>
              <a:t>中的所有关键活动，即找到了关键路径</a:t>
            </a:r>
          </a:p>
        </p:txBody>
      </p:sp>
      <p:sp>
        <p:nvSpPr>
          <p:cNvPr id="135173"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35174" name="Text Box 6"/>
          <p:cNvSpPr txBox="1">
            <a:spLocks noChangeArrowheads="1"/>
          </p:cNvSpPr>
          <p:nvPr/>
        </p:nvSpPr>
        <p:spPr bwMode="auto">
          <a:xfrm>
            <a:off x="8534400" y="63928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9963E22D-2CE5-4359-8FC5-ACBEE5F26D8E}" type="slidenum">
              <a:rPr lang="zh-CN" altLang="en-US"/>
              <a:pPr algn="r" eaLnBrk="1" hangingPunct="1">
                <a:spcBef>
                  <a:spcPct val="50000"/>
                </a:spcBef>
                <a:buFont typeface="Arial" panose="020B0604020202020204" pitchFamily="34" charset="0"/>
                <a:buNone/>
              </a:pPr>
              <a:t>132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4932">
                                            <p:txEl>
                                              <p:pRg st="2" end="2"/>
                                            </p:txEl>
                                          </p:spTgt>
                                        </p:tgtEl>
                                        <p:attrNameLst>
                                          <p:attrName>style.visibility</p:attrName>
                                        </p:attrNameLst>
                                      </p:cBhvr>
                                      <p:to>
                                        <p:strVal val="visible"/>
                                      </p:to>
                                    </p:set>
                                    <p:animEffect transition="in" filter="blinds(horizontal)">
                                      <p:cBhvr>
                                        <p:cTn id="7" dur="500"/>
                                        <p:tgtEl>
                                          <p:spTgt spid="1249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33350" y="1844675"/>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五、关键路径</a:t>
            </a:r>
            <a:endParaRPr lang="en-US" altLang="zh-CN" sz="3200">
              <a:latin typeface="黑体" panose="02010609060101010101" pitchFamily="49" charset="-122"/>
              <a:ea typeface="黑体" panose="02010609060101010101" pitchFamily="49" charset="-122"/>
            </a:endParaRPr>
          </a:p>
        </p:txBody>
      </p:sp>
      <p:sp>
        <p:nvSpPr>
          <p:cNvPr id="136195"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25956" name="Rectangle 4"/>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3.关键活动有关的量</a:t>
            </a:r>
          </a:p>
          <a:p>
            <a:pPr eaLnBrk="1" hangingPunct="1">
              <a:lnSpc>
                <a:spcPct val="90000"/>
              </a:lnSpc>
              <a:spcBef>
                <a:spcPct val="50000"/>
              </a:spcBef>
            </a:pPr>
            <a:r>
              <a:rPr lang="en-US" altLang="zh-CN" b="1">
                <a:latin typeface="黑体" panose="02010609060101010101" pitchFamily="49" charset="-122"/>
                <a:ea typeface="黑体" panose="02010609060101010101" pitchFamily="49" charset="-122"/>
                <a:sym typeface="Symbol" panose="05050102010706020507" pitchFamily="18" charset="2"/>
              </a:rPr>
              <a:t>e(i)：</a:t>
            </a:r>
            <a:r>
              <a:rPr lang="zh-CN" altLang="en-US" b="1">
                <a:latin typeface="黑体" panose="02010609060101010101" pitchFamily="49" charset="-122"/>
                <a:ea typeface="黑体" panose="02010609060101010101" pitchFamily="49" charset="-122"/>
                <a:sym typeface="Symbol" panose="05050102010706020507" pitchFamily="18" charset="2"/>
              </a:rPr>
              <a:t>活动</a:t>
            </a:r>
            <a:r>
              <a:rPr lang="en-US" altLang="zh-CN" b="1">
                <a:latin typeface="黑体" panose="02010609060101010101" pitchFamily="49" charset="-122"/>
                <a:ea typeface="黑体" panose="02010609060101010101" pitchFamily="49" charset="-122"/>
                <a:sym typeface="Symbol" panose="05050102010706020507" pitchFamily="18" charset="2"/>
              </a:rPr>
              <a:t>a</a:t>
            </a:r>
            <a:r>
              <a:rPr lang="en-US" altLang="zh-CN" b="1" baseline="-25000">
                <a:latin typeface="黑体" panose="02010609060101010101" pitchFamily="49" charset="-122"/>
                <a:ea typeface="黑体" panose="02010609060101010101" pitchFamily="49" charset="-122"/>
                <a:sym typeface="Symbol" panose="05050102010706020507" pitchFamily="18" charset="2"/>
              </a:rPr>
              <a:t>i</a:t>
            </a:r>
            <a:r>
              <a:rPr lang="zh-CN" altLang="en-US" b="1">
                <a:latin typeface="黑体" panose="02010609060101010101" pitchFamily="49" charset="-122"/>
                <a:ea typeface="黑体" panose="02010609060101010101" pitchFamily="49" charset="-122"/>
                <a:sym typeface="Symbol" panose="05050102010706020507" pitchFamily="18" charset="2"/>
              </a:rPr>
              <a:t>最早开始时间</a:t>
            </a:r>
          </a:p>
          <a:p>
            <a:pPr eaLnBrk="1" hangingPunct="1">
              <a:lnSpc>
                <a:spcPct val="90000"/>
              </a:lnSpc>
              <a:spcBef>
                <a:spcPct val="50000"/>
              </a:spcBef>
            </a:pPr>
            <a:r>
              <a:rPr lang="en-US" altLang="zh-CN" b="1">
                <a:latin typeface="黑体" panose="02010609060101010101" pitchFamily="49" charset="-122"/>
                <a:ea typeface="黑体" panose="02010609060101010101" pitchFamily="49" charset="-122"/>
                <a:sym typeface="Symbol" panose="05050102010706020507" pitchFamily="18" charset="2"/>
              </a:rPr>
              <a:t>l(i)：</a:t>
            </a:r>
            <a:r>
              <a:rPr lang="zh-CN" altLang="en-US" b="1">
                <a:latin typeface="黑体" panose="02010609060101010101" pitchFamily="49" charset="-122"/>
                <a:ea typeface="黑体" panose="02010609060101010101" pitchFamily="49" charset="-122"/>
                <a:sym typeface="Symbol" panose="05050102010706020507" pitchFamily="18" charset="2"/>
              </a:rPr>
              <a:t>活动</a:t>
            </a:r>
            <a:r>
              <a:rPr lang="en-US" altLang="zh-CN" b="1">
                <a:latin typeface="黑体" panose="02010609060101010101" pitchFamily="49" charset="-122"/>
                <a:ea typeface="黑体" panose="02010609060101010101" pitchFamily="49" charset="-122"/>
                <a:sym typeface="Symbol" panose="05050102010706020507" pitchFamily="18" charset="2"/>
              </a:rPr>
              <a:t>a</a:t>
            </a:r>
            <a:r>
              <a:rPr lang="en-US" altLang="zh-CN" b="1" baseline="-25000">
                <a:latin typeface="黑体" panose="02010609060101010101" pitchFamily="49" charset="-122"/>
                <a:ea typeface="黑体" panose="02010609060101010101" pitchFamily="49" charset="-122"/>
                <a:sym typeface="Symbol" panose="05050102010706020507" pitchFamily="18" charset="2"/>
              </a:rPr>
              <a:t>i</a:t>
            </a:r>
            <a:r>
              <a:rPr lang="zh-CN" altLang="en-US" b="1">
                <a:latin typeface="黑体" panose="02010609060101010101" pitchFamily="49" charset="-122"/>
                <a:ea typeface="黑体" panose="02010609060101010101" pitchFamily="49" charset="-122"/>
                <a:sym typeface="Symbol" panose="05050102010706020507" pitchFamily="18" charset="2"/>
              </a:rPr>
              <a:t>最迟开始时间</a:t>
            </a:r>
          </a:p>
          <a:p>
            <a:pPr eaLnBrk="1" hangingPunct="1">
              <a:lnSpc>
                <a:spcPct val="90000"/>
              </a:lnSpc>
              <a:spcBef>
                <a:spcPct val="50000"/>
              </a:spcBef>
            </a:pPr>
            <a:endParaRPr lang="zh-CN" altLang="en-US" b="1">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90000"/>
              </a:lnSpc>
              <a:spcBef>
                <a:spcPct val="50000"/>
              </a:spcBef>
            </a:pPr>
            <a:r>
              <a:rPr lang="en-US" altLang="zh-CN" b="1">
                <a:latin typeface="黑体" panose="02010609060101010101" pitchFamily="49" charset="-122"/>
                <a:ea typeface="黑体" panose="02010609060101010101" pitchFamily="49" charset="-122"/>
                <a:sym typeface="Symbol" panose="05050102010706020507" pitchFamily="18" charset="2"/>
              </a:rPr>
              <a:t>l(i)-e(i)：</a:t>
            </a:r>
            <a:r>
              <a:rPr lang="zh-CN" altLang="en-US" b="1">
                <a:latin typeface="黑体" panose="02010609060101010101" pitchFamily="49" charset="-122"/>
                <a:ea typeface="黑体" panose="02010609060101010101" pitchFamily="49" charset="-122"/>
                <a:sym typeface="Symbol" panose="05050102010706020507" pitchFamily="18" charset="2"/>
              </a:rPr>
              <a:t>活动</a:t>
            </a:r>
            <a:r>
              <a:rPr lang="en-US" altLang="zh-CN" b="1">
                <a:latin typeface="黑体" panose="02010609060101010101" pitchFamily="49" charset="-122"/>
                <a:ea typeface="黑体" panose="02010609060101010101" pitchFamily="49" charset="-122"/>
                <a:sym typeface="Symbol" panose="05050102010706020507" pitchFamily="18" charset="2"/>
              </a:rPr>
              <a:t>a</a:t>
            </a:r>
            <a:r>
              <a:rPr lang="en-US" altLang="zh-CN" b="1" baseline="-25000">
                <a:latin typeface="黑体" panose="02010609060101010101" pitchFamily="49" charset="-122"/>
                <a:ea typeface="黑体" panose="02010609060101010101" pitchFamily="49" charset="-122"/>
                <a:sym typeface="Symbol" panose="05050102010706020507" pitchFamily="18" charset="2"/>
              </a:rPr>
              <a:t>i</a:t>
            </a:r>
            <a:r>
              <a:rPr lang="zh-CN" altLang="en-US" b="1">
                <a:latin typeface="黑体" panose="02010609060101010101" pitchFamily="49" charset="-122"/>
                <a:ea typeface="黑体" panose="02010609060101010101" pitchFamily="49" charset="-122"/>
                <a:sym typeface="Symbol" panose="05050102010706020507" pitchFamily="18" charset="2"/>
              </a:rPr>
              <a:t>开始时间余量</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sym typeface="Symbol" panose="05050102010706020507" pitchFamily="18" charset="2"/>
              </a:rPr>
              <a:t>如果</a:t>
            </a:r>
            <a:r>
              <a:rPr lang="en-US" altLang="zh-CN" b="1">
                <a:latin typeface="黑体" panose="02010609060101010101" pitchFamily="49" charset="-122"/>
                <a:ea typeface="黑体" panose="02010609060101010101" pitchFamily="49" charset="-122"/>
                <a:sym typeface="Symbol" panose="05050102010706020507" pitchFamily="18" charset="2"/>
              </a:rPr>
              <a:t>l(i)=e(i)，</a:t>
            </a:r>
            <a:r>
              <a:rPr lang="zh-CN" altLang="en-US" b="1">
                <a:latin typeface="黑体" panose="02010609060101010101" pitchFamily="49" charset="-122"/>
                <a:ea typeface="黑体" panose="02010609060101010101" pitchFamily="49" charset="-122"/>
                <a:sym typeface="Symbol" panose="05050102010706020507" pitchFamily="18" charset="2"/>
              </a:rPr>
              <a:t>则称活动</a:t>
            </a:r>
            <a:r>
              <a:rPr lang="en-US" altLang="zh-CN" b="1">
                <a:latin typeface="黑体" panose="02010609060101010101" pitchFamily="49" charset="-122"/>
                <a:ea typeface="黑体" panose="02010609060101010101" pitchFamily="49" charset="-122"/>
                <a:sym typeface="Symbol" panose="05050102010706020507" pitchFamily="18" charset="2"/>
              </a:rPr>
              <a:t>a</a:t>
            </a:r>
            <a:r>
              <a:rPr lang="en-US" altLang="zh-CN" b="1" baseline="-25000">
                <a:latin typeface="黑体" panose="02010609060101010101" pitchFamily="49" charset="-122"/>
                <a:ea typeface="黑体" panose="02010609060101010101" pitchFamily="49" charset="-122"/>
                <a:sym typeface="Symbol" panose="05050102010706020507" pitchFamily="18" charset="2"/>
              </a:rPr>
              <a:t>i</a:t>
            </a:r>
            <a:r>
              <a:rPr lang="zh-CN" altLang="en-US" b="1">
                <a:latin typeface="黑体" panose="02010609060101010101" pitchFamily="49" charset="-122"/>
                <a:ea typeface="黑体" panose="02010609060101010101" pitchFamily="49" charset="-122"/>
                <a:sym typeface="Symbol" panose="05050102010706020507" pitchFamily="18" charset="2"/>
              </a:rPr>
              <a:t>为关键活动</a:t>
            </a:r>
          </a:p>
        </p:txBody>
      </p:sp>
      <p:sp>
        <p:nvSpPr>
          <p:cNvPr id="136197"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36198" name="Text Box 6"/>
          <p:cNvSpPr txBox="1">
            <a:spLocks noChangeArrowheads="1"/>
          </p:cNvSpPr>
          <p:nvPr/>
        </p:nvSpPr>
        <p:spPr bwMode="auto">
          <a:xfrm>
            <a:off x="8534400" y="63928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FD36826D-BD81-425D-8634-EECD16F9365B}" type="slidenum">
              <a:rPr lang="zh-CN" altLang="en-US"/>
              <a:pPr algn="r" eaLnBrk="1" hangingPunct="1">
                <a:spcBef>
                  <a:spcPct val="50000"/>
                </a:spcBef>
                <a:buFont typeface="Arial" panose="020B0604020202020204" pitchFamily="34" charset="0"/>
                <a:buNone/>
              </a:pPr>
              <a:t>133</a:t>
            </a:fld>
            <a:endParaRPr lang="en-US" altLang="zh-CN"/>
          </a:p>
        </p:txBody>
      </p:sp>
      <p:grpSp>
        <p:nvGrpSpPr>
          <p:cNvPr id="136199" name="Group 7"/>
          <p:cNvGrpSpPr>
            <a:grpSpLocks/>
          </p:cNvGrpSpPr>
          <p:nvPr/>
        </p:nvGrpSpPr>
        <p:grpSpPr bwMode="auto">
          <a:xfrm>
            <a:off x="6248400" y="3200400"/>
            <a:ext cx="2667000" cy="2039938"/>
            <a:chOff x="0" y="0"/>
            <a:chExt cx="1680" cy="1285"/>
          </a:xfrm>
        </p:grpSpPr>
        <p:grpSp>
          <p:nvGrpSpPr>
            <p:cNvPr id="136200" name="Group 8"/>
            <p:cNvGrpSpPr>
              <a:grpSpLocks/>
            </p:cNvGrpSpPr>
            <p:nvPr/>
          </p:nvGrpSpPr>
          <p:grpSpPr bwMode="auto">
            <a:xfrm>
              <a:off x="192" y="0"/>
              <a:ext cx="1488" cy="1200"/>
              <a:chOff x="0" y="0"/>
              <a:chExt cx="1920" cy="1536"/>
            </a:xfrm>
          </p:grpSpPr>
          <p:sp>
            <p:nvSpPr>
              <p:cNvPr id="136207" name="Line 9"/>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6208" name="Line 10"/>
              <p:cNvSpPr>
                <a:spLocks noChangeShapeType="1"/>
              </p:cNvSpPr>
              <p:nvPr/>
            </p:nvSpPr>
            <p:spPr bwMode="auto">
              <a:xfrm>
                <a:off x="192" y="721"/>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6209" name="Line 11"/>
              <p:cNvSpPr>
                <a:spLocks noChangeShapeType="1"/>
              </p:cNvSpPr>
              <p:nvPr/>
            </p:nvSpPr>
            <p:spPr bwMode="auto">
              <a:xfrm flipH="1">
                <a:off x="240" y="145"/>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6210" name="Line 12"/>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6211" name="Line 13"/>
              <p:cNvSpPr>
                <a:spLocks noChangeShapeType="1"/>
              </p:cNvSpPr>
              <p:nvPr/>
            </p:nvSpPr>
            <p:spPr bwMode="auto">
              <a:xfrm flipH="1">
                <a:off x="575" y="1393"/>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6212" name="Line 14"/>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6213" name="Oval 15"/>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136214" name="Oval 16"/>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36215" name="Oval 17"/>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36216" name="Oval 18"/>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136217" name="Oval 19"/>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136201" name="Text Box 20"/>
            <p:cNvSpPr txBox="1">
              <a:spLocks noChangeArrowheads="1"/>
            </p:cNvSpPr>
            <p:nvPr/>
          </p:nvSpPr>
          <p:spPr bwMode="auto">
            <a:xfrm>
              <a:off x="288" y="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136202" name="Text Box 21"/>
            <p:cNvSpPr txBox="1">
              <a:spLocks noChangeArrowheads="1"/>
            </p:cNvSpPr>
            <p:nvPr/>
          </p:nvSpPr>
          <p:spPr bwMode="auto">
            <a:xfrm>
              <a:off x="0" y="660"/>
              <a:ext cx="4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136203" name="Text Box 22"/>
            <p:cNvSpPr txBox="1">
              <a:spLocks noChangeArrowheads="1"/>
            </p:cNvSpPr>
            <p:nvPr/>
          </p:nvSpPr>
          <p:spPr bwMode="auto">
            <a:xfrm>
              <a:off x="1200" y="10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136204" name="Text Box 23"/>
            <p:cNvSpPr txBox="1">
              <a:spLocks noChangeArrowheads="1"/>
            </p:cNvSpPr>
            <p:nvPr/>
          </p:nvSpPr>
          <p:spPr bwMode="auto">
            <a:xfrm>
              <a:off x="672" y="66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136205" name="Text Box 24"/>
            <p:cNvSpPr txBox="1">
              <a:spLocks noChangeArrowheads="1"/>
            </p:cNvSpPr>
            <p:nvPr/>
          </p:nvSpPr>
          <p:spPr bwMode="auto">
            <a:xfrm>
              <a:off x="576" y="333"/>
              <a:ext cx="5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136206" name="Text Box 25"/>
            <p:cNvSpPr txBox="1">
              <a:spLocks noChangeArrowheads="1"/>
            </p:cNvSpPr>
            <p:nvPr/>
          </p:nvSpPr>
          <p:spPr bwMode="auto">
            <a:xfrm>
              <a:off x="720" y="1035"/>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5956">
                                            <p:txEl>
                                              <p:pRg st="2" end="2"/>
                                            </p:txEl>
                                          </p:spTgt>
                                        </p:tgtEl>
                                        <p:attrNameLst>
                                          <p:attrName>style.visibility</p:attrName>
                                        </p:attrNameLst>
                                      </p:cBhvr>
                                      <p:to>
                                        <p:strVal val="visible"/>
                                      </p:to>
                                    </p:set>
                                    <p:animEffect transition="in" filter="blinds(horizontal)">
                                      <p:cBhvr>
                                        <p:cTn id="7" dur="500"/>
                                        <p:tgtEl>
                                          <p:spTgt spid="12595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5956">
                                            <p:txEl>
                                              <p:pRg st="4" end="4"/>
                                            </p:txEl>
                                          </p:spTgt>
                                        </p:tgtEl>
                                        <p:attrNameLst>
                                          <p:attrName>style.visibility</p:attrName>
                                        </p:attrNameLst>
                                      </p:cBhvr>
                                      <p:to>
                                        <p:strVal val="visible"/>
                                      </p:to>
                                    </p:set>
                                    <p:animEffect transition="in" filter="blinds(horizontal)">
                                      <p:cBhvr>
                                        <p:cTn id="12" dur="500"/>
                                        <p:tgtEl>
                                          <p:spTgt spid="125956">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5956">
                                            <p:txEl>
                                              <p:pRg st="5" end="5"/>
                                            </p:txEl>
                                          </p:spTgt>
                                        </p:tgtEl>
                                        <p:attrNameLst>
                                          <p:attrName>style.visibility</p:attrName>
                                        </p:attrNameLst>
                                      </p:cBhvr>
                                      <p:to>
                                        <p:strVal val="visible"/>
                                      </p:to>
                                    </p:set>
                                    <p:animEffect transition="in" filter="blinds(horizontal)">
                                      <p:cBhvr>
                                        <p:cTn id="17" dur="500"/>
                                        <p:tgtEl>
                                          <p:spTgt spid="1259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57200" y="19812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五、关键路径</a:t>
            </a:r>
            <a:endParaRPr lang="en-US" altLang="zh-CN" sz="3200">
              <a:latin typeface="黑体" panose="02010609060101010101" pitchFamily="49" charset="-122"/>
              <a:ea typeface="黑体" panose="02010609060101010101" pitchFamily="49" charset="-122"/>
            </a:endParaRPr>
          </a:p>
        </p:txBody>
      </p:sp>
      <p:sp>
        <p:nvSpPr>
          <p:cNvPr id="137219"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26980" name="Rectangle 4"/>
          <p:cNvSpPr>
            <a:spLocks noGrp="1" noChangeArrowheads="1"/>
          </p:cNvSpPr>
          <p:nvPr>
            <p:ph type="body" idx="1"/>
          </p:nvPr>
        </p:nvSpPr>
        <p:spPr>
          <a:xfrm>
            <a:off x="381000" y="2819400"/>
            <a:ext cx="8763000" cy="40386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3.关键活动有关的量</a:t>
            </a:r>
          </a:p>
          <a:p>
            <a:pPr eaLnBrk="1" hangingPunct="1">
              <a:spcBef>
                <a:spcPct val="50000"/>
              </a:spcBef>
            </a:pPr>
            <a:r>
              <a:rPr lang="en-US" altLang="zh-CN" sz="2800" b="1">
                <a:latin typeface="黑体" panose="02010609060101010101" pitchFamily="49" charset="-122"/>
                <a:ea typeface="黑体" panose="02010609060101010101" pitchFamily="49" charset="-122"/>
                <a:sym typeface="Symbol" panose="05050102010706020507" pitchFamily="18" charset="2"/>
              </a:rPr>
              <a:t>ve(j)：</a:t>
            </a:r>
            <a:r>
              <a:rPr lang="zh-CN" altLang="en-US" sz="2800" b="1">
                <a:latin typeface="黑体" panose="02010609060101010101" pitchFamily="49" charset="-122"/>
                <a:ea typeface="黑体" panose="02010609060101010101" pitchFamily="49" charset="-122"/>
                <a:sym typeface="Symbol" panose="05050102010706020507" pitchFamily="18" charset="2"/>
              </a:rPr>
              <a:t>事件</a:t>
            </a:r>
            <a:r>
              <a:rPr lang="en-US" altLang="zh-CN" sz="2800" b="1">
                <a:latin typeface="黑体" panose="02010609060101010101" pitchFamily="49" charset="-122"/>
                <a:ea typeface="黑体" panose="02010609060101010101" pitchFamily="49" charset="-122"/>
                <a:sym typeface="Symbol" panose="05050102010706020507" pitchFamily="18" charset="2"/>
              </a:rPr>
              <a:t>v</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j</a:t>
            </a:r>
            <a:r>
              <a:rPr lang="zh-CN" altLang="en-US" sz="2800" b="1">
                <a:latin typeface="黑体" panose="02010609060101010101" pitchFamily="49" charset="-122"/>
                <a:ea typeface="黑体" panose="02010609060101010101" pitchFamily="49" charset="-122"/>
                <a:sym typeface="Symbol" panose="05050102010706020507" pitchFamily="18" charset="2"/>
              </a:rPr>
              <a:t>最早开始时间</a:t>
            </a:r>
          </a:p>
          <a:p>
            <a:pPr eaLnBrk="1" hangingPunct="1">
              <a:spcBef>
                <a:spcPct val="50000"/>
              </a:spcBef>
            </a:pPr>
            <a:r>
              <a:rPr lang="en-US" altLang="zh-CN" sz="2800" b="1">
                <a:latin typeface="黑体" panose="02010609060101010101" pitchFamily="49" charset="-122"/>
                <a:ea typeface="黑体" panose="02010609060101010101" pitchFamily="49" charset="-122"/>
                <a:sym typeface="Symbol" panose="05050102010706020507" pitchFamily="18" charset="2"/>
              </a:rPr>
              <a:t>vl(j)：</a:t>
            </a:r>
            <a:r>
              <a:rPr lang="zh-CN" altLang="en-US" sz="2800" b="1">
                <a:latin typeface="黑体" panose="02010609060101010101" pitchFamily="49" charset="-122"/>
                <a:ea typeface="黑体" panose="02010609060101010101" pitchFamily="49" charset="-122"/>
                <a:sym typeface="Symbol" panose="05050102010706020507" pitchFamily="18" charset="2"/>
              </a:rPr>
              <a:t>事件</a:t>
            </a:r>
            <a:r>
              <a:rPr lang="en-US" altLang="zh-CN" sz="2800" b="1">
                <a:latin typeface="黑体" panose="02010609060101010101" pitchFamily="49" charset="-122"/>
                <a:ea typeface="黑体" panose="02010609060101010101" pitchFamily="49" charset="-122"/>
                <a:sym typeface="Symbol" panose="05050102010706020507" pitchFamily="18" charset="2"/>
              </a:rPr>
              <a:t>v</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j</a:t>
            </a:r>
            <a:r>
              <a:rPr lang="zh-CN" altLang="en-US" sz="2800" b="1">
                <a:latin typeface="黑体" panose="02010609060101010101" pitchFamily="49" charset="-122"/>
                <a:ea typeface="黑体" panose="02010609060101010101" pitchFamily="49" charset="-122"/>
                <a:sym typeface="Symbol" panose="05050102010706020507" pitchFamily="18" charset="2"/>
              </a:rPr>
              <a:t>最迟开始时间</a:t>
            </a:r>
          </a:p>
          <a:p>
            <a:pPr eaLnBrk="1" hangingPunct="1">
              <a:spcBef>
                <a:spcPct val="100000"/>
              </a:spcBef>
            </a:pPr>
            <a:r>
              <a:rPr lang="en-US" altLang="zh-CN" sz="2800" b="1">
                <a:latin typeface="黑体" panose="02010609060101010101" pitchFamily="49" charset="-122"/>
                <a:ea typeface="黑体" panose="02010609060101010101" pitchFamily="49" charset="-122"/>
                <a:sym typeface="Symbol" panose="05050102010706020507" pitchFamily="18" charset="2"/>
              </a:rPr>
              <a:t>e(i)=ve(j)</a:t>
            </a:r>
            <a:endParaRPr lang="zh-CN" altLang="en-US" sz="2800" b="1">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50000"/>
              </a:spcBef>
            </a:pPr>
            <a:r>
              <a:rPr lang="en-US" altLang="zh-CN" sz="2800" b="1">
                <a:latin typeface="黑体" panose="02010609060101010101" pitchFamily="49" charset="-122"/>
                <a:ea typeface="黑体" panose="02010609060101010101" pitchFamily="49" charset="-122"/>
                <a:sym typeface="Symbol" panose="05050102010706020507" pitchFamily="18" charset="2"/>
              </a:rPr>
              <a:t>l(i)=vl(k)-dut(&lt;j,k&gt;)  </a:t>
            </a:r>
          </a:p>
          <a:p>
            <a:pPr eaLnBrk="1" hangingPunct="1">
              <a:spcBef>
                <a:spcPct val="30000"/>
              </a:spcBef>
              <a:buFont typeface="Wingdings" panose="05000000000000000000" pitchFamily="2" charset="2"/>
              <a:buNone/>
            </a:pPr>
            <a:r>
              <a:rPr lang="en-US" altLang="zh-CN" sz="2000" b="1" i="1">
                <a:latin typeface="黑体" panose="02010609060101010101" pitchFamily="49" charset="-122"/>
                <a:ea typeface="黑体" panose="02010609060101010101" pitchFamily="49" charset="-122"/>
                <a:sym typeface="Symbol" panose="05050102010706020507" pitchFamily="18" charset="2"/>
              </a:rPr>
              <a:t>　</a:t>
            </a:r>
            <a:r>
              <a:rPr lang="en-US" altLang="zh-CN" sz="2400" b="1" i="1">
                <a:latin typeface="黑体" panose="02010609060101010101" pitchFamily="49" charset="-122"/>
                <a:ea typeface="黑体" panose="02010609060101010101" pitchFamily="49" charset="-122"/>
                <a:sym typeface="Symbol" panose="05050102010706020507" pitchFamily="18" charset="2"/>
              </a:rPr>
              <a:t>dut(&lt;j,k&gt;)</a:t>
            </a:r>
            <a:r>
              <a:rPr lang="zh-CN" altLang="en-US" sz="2400" b="1" i="1">
                <a:latin typeface="黑体" panose="02010609060101010101" pitchFamily="49" charset="-122"/>
                <a:ea typeface="黑体" panose="02010609060101010101" pitchFamily="49" charset="-122"/>
                <a:sym typeface="Symbol" panose="05050102010706020507" pitchFamily="18" charset="2"/>
              </a:rPr>
              <a:t>为活动</a:t>
            </a:r>
            <a:r>
              <a:rPr lang="en-US" altLang="zh-CN" sz="2400" b="1" i="1">
                <a:latin typeface="黑体" panose="02010609060101010101" pitchFamily="49" charset="-122"/>
                <a:ea typeface="黑体" panose="02010609060101010101" pitchFamily="49" charset="-122"/>
                <a:sym typeface="Symbol" panose="05050102010706020507" pitchFamily="18" charset="2"/>
              </a:rPr>
              <a:t>a</a:t>
            </a:r>
            <a:r>
              <a:rPr lang="en-US" altLang="zh-CN" sz="2400" b="1" i="1" baseline="-25000">
                <a:latin typeface="黑体" panose="02010609060101010101" pitchFamily="49" charset="-122"/>
                <a:ea typeface="黑体" panose="02010609060101010101" pitchFamily="49" charset="-122"/>
                <a:sym typeface="Symbol" panose="05050102010706020507" pitchFamily="18" charset="2"/>
              </a:rPr>
              <a:t>i</a:t>
            </a:r>
            <a:r>
              <a:rPr lang="zh-CN" altLang="en-US" sz="2400" b="1" i="1">
                <a:latin typeface="黑体" panose="02010609060101010101" pitchFamily="49" charset="-122"/>
                <a:ea typeface="黑体" panose="02010609060101010101" pitchFamily="49" charset="-122"/>
                <a:sym typeface="Symbol" panose="05050102010706020507" pitchFamily="18" charset="2"/>
              </a:rPr>
              <a:t>的持续时间</a:t>
            </a:r>
          </a:p>
        </p:txBody>
      </p:sp>
      <p:sp>
        <p:nvSpPr>
          <p:cNvPr id="137221"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37222" name="Text Box 6"/>
          <p:cNvSpPr txBox="1">
            <a:spLocks noChangeArrowheads="1"/>
          </p:cNvSpPr>
          <p:nvPr/>
        </p:nvSpPr>
        <p:spPr bwMode="auto">
          <a:xfrm>
            <a:off x="8534400" y="6392863"/>
            <a:ext cx="60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B3758D7C-AA96-4EFB-B45F-AE6F78A1C1C2}" type="slidenum">
              <a:rPr lang="zh-CN" altLang="en-US"/>
              <a:pPr algn="r" eaLnBrk="1" hangingPunct="1">
                <a:spcBef>
                  <a:spcPct val="50000"/>
                </a:spcBef>
                <a:buFont typeface="Arial" panose="020B0604020202020204" pitchFamily="34" charset="0"/>
                <a:buNone/>
              </a:pPr>
              <a:t>134</a:t>
            </a:fld>
            <a:endParaRPr lang="en-US" altLang="zh-CN"/>
          </a:p>
        </p:txBody>
      </p:sp>
      <p:grpSp>
        <p:nvGrpSpPr>
          <p:cNvPr id="137223" name="Group 7"/>
          <p:cNvGrpSpPr>
            <a:grpSpLocks/>
          </p:cNvGrpSpPr>
          <p:nvPr/>
        </p:nvGrpSpPr>
        <p:grpSpPr bwMode="auto">
          <a:xfrm>
            <a:off x="6156325" y="1844675"/>
            <a:ext cx="2614613" cy="2030413"/>
            <a:chOff x="0" y="0"/>
            <a:chExt cx="1680" cy="1287"/>
          </a:xfrm>
        </p:grpSpPr>
        <p:grpSp>
          <p:nvGrpSpPr>
            <p:cNvPr id="137226" name="Group 8"/>
            <p:cNvGrpSpPr>
              <a:grpSpLocks/>
            </p:cNvGrpSpPr>
            <p:nvPr/>
          </p:nvGrpSpPr>
          <p:grpSpPr bwMode="auto">
            <a:xfrm>
              <a:off x="192" y="0"/>
              <a:ext cx="1488" cy="1200"/>
              <a:chOff x="0" y="0"/>
              <a:chExt cx="1920" cy="1536"/>
            </a:xfrm>
          </p:grpSpPr>
          <p:sp>
            <p:nvSpPr>
              <p:cNvPr id="137233" name="Line 9"/>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7234" name="Line 10"/>
              <p:cNvSpPr>
                <a:spLocks noChangeShapeType="1"/>
              </p:cNvSpPr>
              <p:nvPr/>
            </p:nvSpPr>
            <p:spPr bwMode="auto">
              <a:xfrm>
                <a:off x="192" y="720"/>
                <a:ext cx="240" cy="577"/>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7235" name="Line 11"/>
              <p:cNvSpPr>
                <a:spLocks noChangeShapeType="1"/>
              </p:cNvSpPr>
              <p:nvPr/>
            </p:nvSpPr>
            <p:spPr bwMode="auto">
              <a:xfrm flipH="1">
                <a:off x="239" y="144"/>
                <a:ext cx="673"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7236" name="Line 12"/>
              <p:cNvSpPr>
                <a:spLocks noChangeShapeType="1"/>
              </p:cNvSpPr>
              <p:nvPr/>
            </p:nvSpPr>
            <p:spPr bwMode="auto">
              <a:xfrm flipH="1" flipV="1">
                <a:off x="1008" y="192"/>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7237" name="Line 13"/>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7238" name="Line 14"/>
              <p:cNvSpPr>
                <a:spLocks noChangeShapeType="1"/>
              </p:cNvSpPr>
              <p:nvPr/>
            </p:nvSpPr>
            <p:spPr bwMode="auto">
              <a:xfrm flipH="1">
                <a:off x="576" y="769"/>
                <a:ext cx="1152" cy="577"/>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7239" name="Oval 15"/>
              <p:cNvSpPr>
                <a:spLocks noChangeArrowheads="1"/>
              </p:cNvSpPr>
              <p:nvPr/>
            </p:nvSpPr>
            <p:spPr bwMode="auto">
              <a:xfrm>
                <a:off x="0" y="4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137240" name="Oval 16"/>
              <p:cNvSpPr>
                <a:spLocks noChangeArrowheads="1"/>
              </p:cNvSpPr>
              <p:nvPr/>
            </p:nvSpPr>
            <p:spPr bwMode="auto">
              <a:xfrm>
                <a:off x="1296" y="126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37241" name="Oval 17"/>
              <p:cNvSpPr>
                <a:spLocks noChangeArrowheads="1"/>
              </p:cNvSpPr>
              <p:nvPr/>
            </p:nvSpPr>
            <p:spPr bwMode="auto">
              <a:xfrm>
                <a:off x="335" y="1266"/>
                <a:ext cx="287"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37242" name="Oval 18"/>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137243" name="Oval 19"/>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137227" name="Text Box 20"/>
            <p:cNvSpPr txBox="1">
              <a:spLocks noChangeArrowheads="1"/>
            </p:cNvSpPr>
            <p:nvPr/>
          </p:nvSpPr>
          <p:spPr bwMode="auto">
            <a:xfrm>
              <a:off x="288" y="6"/>
              <a:ext cx="5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137228" name="Text Box 21"/>
            <p:cNvSpPr txBox="1">
              <a:spLocks noChangeArrowheads="1"/>
            </p:cNvSpPr>
            <p:nvPr/>
          </p:nvSpPr>
          <p:spPr bwMode="auto">
            <a:xfrm>
              <a:off x="0" y="660"/>
              <a:ext cx="468"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137229" name="Text Box 22"/>
            <p:cNvSpPr txBox="1">
              <a:spLocks noChangeArrowheads="1"/>
            </p:cNvSpPr>
            <p:nvPr/>
          </p:nvSpPr>
          <p:spPr bwMode="auto">
            <a:xfrm>
              <a:off x="1200" y="101"/>
              <a:ext cx="48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137230" name="Text Box 23"/>
            <p:cNvSpPr txBox="1">
              <a:spLocks noChangeArrowheads="1"/>
            </p:cNvSpPr>
            <p:nvPr/>
          </p:nvSpPr>
          <p:spPr bwMode="auto">
            <a:xfrm>
              <a:off x="672" y="660"/>
              <a:ext cx="5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137231" name="Text Box 24"/>
            <p:cNvSpPr txBox="1">
              <a:spLocks noChangeArrowheads="1"/>
            </p:cNvSpPr>
            <p:nvPr/>
          </p:nvSpPr>
          <p:spPr bwMode="auto">
            <a:xfrm>
              <a:off x="576" y="333"/>
              <a:ext cx="5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137232" name="Text Box 25"/>
            <p:cNvSpPr txBox="1">
              <a:spLocks noChangeArrowheads="1"/>
            </p:cNvSpPr>
            <p:nvPr/>
          </p:nvSpPr>
          <p:spPr bwMode="auto">
            <a:xfrm>
              <a:off x="720" y="1035"/>
              <a:ext cx="5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137224" name="Text Box 26"/>
          <p:cNvSpPr txBox="1">
            <a:spLocks noChangeArrowheads="1"/>
          </p:cNvSpPr>
          <p:nvPr/>
        </p:nvSpPr>
        <p:spPr bwMode="auto">
          <a:xfrm>
            <a:off x="5200650" y="47974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27003" name="Rectangle 27"/>
          <p:cNvSpPr>
            <a:spLocks noChangeArrowheads="1"/>
          </p:cNvSpPr>
          <p:nvPr/>
        </p:nvSpPr>
        <p:spPr bwMode="auto">
          <a:xfrm>
            <a:off x="4535488" y="4652963"/>
            <a:ext cx="4608512" cy="1927225"/>
          </a:xfrm>
          <a:prstGeom prst="rect">
            <a:avLst/>
          </a:prstGeom>
          <a:solidFill>
            <a:srgbClr val="CCFFCC"/>
          </a:solidFill>
          <a:ln w="9525">
            <a:solidFill>
              <a:srgbClr val="FFCC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Char char="•"/>
            </a:pPr>
            <a:r>
              <a:rPr lang="zh-CN" altLang="en-US" b="1">
                <a:solidFill>
                  <a:srgbClr val="3333FF"/>
                </a:solidFill>
                <a:sym typeface="Symbol" panose="05050102010706020507" pitchFamily="18" charset="2"/>
              </a:rPr>
              <a:t>活动</a:t>
            </a:r>
            <a:r>
              <a:rPr lang="zh-CN" altLang="en-US" b="1">
                <a:solidFill>
                  <a:srgbClr val="CC3300"/>
                </a:solidFill>
                <a:sym typeface="Symbol" panose="05050102010706020507" pitchFamily="18" charset="2"/>
              </a:rPr>
              <a:t>的最早开始时间是活动的</a:t>
            </a:r>
            <a:r>
              <a:rPr lang="zh-CN" altLang="en-US" b="1">
                <a:solidFill>
                  <a:srgbClr val="3333FF"/>
                </a:solidFill>
                <a:sym typeface="Symbol" panose="05050102010706020507" pitchFamily="18" charset="2"/>
              </a:rPr>
              <a:t>弧尾事件</a:t>
            </a:r>
            <a:r>
              <a:rPr lang="zh-CN" altLang="en-US" b="1">
                <a:solidFill>
                  <a:srgbClr val="CC3300"/>
                </a:solidFill>
                <a:sym typeface="Symbol" panose="05050102010706020507" pitchFamily="18" charset="2"/>
              </a:rPr>
              <a:t>的最早发生时间</a:t>
            </a:r>
          </a:p>
          <a:p>
            <a:pPr eaLnBrk="1" hangingPunct="1">
              <a:buFont typeface="Arial" panose="020B0604020202020204" pitchFamily="34" charset="0"/>
              <a:buChar char="•"/>
            </a:pPr>
            <a:r>
              <a:rPr lang="zh-CN" altLang="en-US" b="1">
                <a:solidFill>
                  <a:srgbClr val="3333FF"/>
                </a:solidFill>
                <a:sym typeface="Symbol" panose="05050102010706020507" pitchFamily="18" charset="2"/>
              </a:rPr>
              <a:t>活动</a:t>
            </a:r>
            <a:r>
              <a:rPr lang="zh-CN" altLang="en-US" b="1">
                <a:solidFill>
                  <a:srgbClr val="CC3300"/>
                </a:solidFill>
                <a:sym typeface="Symbol" panose="05050102010706020507" pitchFamily="18" charset="2"/>
              </a:rPr>
              <a:t>的最晚发生时间是活动的</a:t>
            </a:r>
            <a:r>
              <a:rPr lang="zh-CN" altLang="en-US" b="1">
                <a:solidFill>
                  <a:srgbClr val="3333FF"/>
                </a:solidFill>
                <a:sym typeface="Symbol" panose="05050102010706020507" pitchFamily="18" charset="2"/>
              </a:rPr>
              <a:t>弧头事件</a:t>
            </a:r>
            <a:r>
              <a:rPr lang="zh-CN" altLang="en-US" b="1">
                <a:solidFill>
                  <a:srgbClr val="CC3300"/>
                </a:solidFill>
                <a:sym typeface="Symbol" panose="05050102010706020507" pitchFamily="18" charset="2"/>
              </a:rPr>
              <a:t>的最晚发生时间减去活动的持续时间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980">
                                            <p:txEl>
                                              <p:pRg st="1" end="1"/>
                                            </p:txEl>
                                          </p:spTgt>
                                        </p:tgtEl>
                                        <p:attrNameLst>
                                          <p:attrName>style.visibility</p:attrName>
                                        </p:attrNameLst>
                                      </p:cBhvr>
                                      <p:to>
                                        <p:strVal val="visible"/>
                                      </p:to>
                                    </p:set>
                                    <p:animEffect transition="in" filter="blinds(horizontal)">
                                      <p:cBhvr>
                                        <p:cTn id="7" dur="500"/>
                                        <p:tgtEl>
                                          <p:spTgt spid="12698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980">
                                            <p:txEl>
                                              <p:pRg st="2" end="2"/>
                                            </p:txEl>
                                          </p:spTgt>
                                        </p:tgtEl>
                                        <p:attrNameLst>
                                          <p:attrName>style.visibility</p:attrName>
                                        </p:attrNameLst>
                                      </p:cBhvr>
                                      <p:to>
                                        <p:strVal val="visible"/>
                                      </p:to>
                                    </p:set>
                                    <p:animEffect transition="in" filter="blinds(horizontal)">
                                      <p:cBhvr>
                                        <p:cTn id="12" dur="500"/>
                                        <p:tgtEl>
                                          <p:spTgt spid="12698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6980">
                                            <p:txEl>
                                              <p:pRg st="3" end="3"/>
                                            </p:txEl>
                                          </p:spTgt>
                                        </p:tgtEl>
                                        <p:attrNameLst>
                                          <p:attrName>style.visibility</p:attrName>
                                        </p:attrNameLst>
                                      </p:cBhvr>
                                      <p:to>
                                        <p:strVal val="visible"/>
                                      </p:to>
                                    </p:set>
                                    <p:animEffect transition="in" filter="blinds(horizontal)">
                                      <p:cBhvr>
                                        <p:cTn id="17" dur="500"/>
                                        <p:tgtEl>
                                          <p:spTgt spid="12698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6980">
                                            <p:txEl>
                                              <p:pRg st="4" end="4"/>
                                            </p:txEl>
                                          </p:spTgt>
                                        </p:tgtEl>
                                        <p:attrNameLst>
                                          <p:attrName>style.visibility</p:attrName>
                                        </p:attrNameLst>
                                      </p:cBhvr>
                                      <p:to>
                                        <p:strVal val="visible"/>
                                      </p:to>
                                    </p:set>
                                    <p:animEffect transition="in" filter="blinds(horizontal)">
                                      <p:cBhvr>
                                        <p:cTn id="22" dur="500"/>
                                        <p:tgtEl>
                                          <p:spTgt spid="126980">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6980">
                                            <p:txEl>
                                              <p:pRg st="5" end="5"/>
                                            </p:txEl>
                                          </p:spTgt>
                                        </p:tgtEl>
                                        <p:attrNameLst>
                                          <p:attrName>style.visibility</p:attrName>
                                        </p:attrNameLst>
                                      </p:cBhvr>
                                      <p:to>
                                        <p:strVal val="visible"/>
                                      </p:to>
                                    </p:set>
                                    <p:animEffect transition="in" filter="blinds(horizontal)">
                                      <p:cBhvr>
                                        <p:cTn id="25" dur="500"/>
                                        <p:tgtEl>
                                          <p:spTgt spid="126980">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7003"/>
                                        </p:tgtEl>
                                        <p:attrNameLst>
                                          <p:attrName>style.visibility</p:attrName>
                                        </p:attrNameLst>
                                      </p:cBhvr>
                                      <p:to>
                                        <p:strVal val="visible"/>
                                      </p:to>
                                    </p:set>
                                    <p:animEffect transition="in" filter="blinds(horizontal)">
                                      <p:cBhvr>
                                        <p:cTn id="30" dur="500"/>
                                        <p:tgtEl>
                                          <p:spTgt spid="127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03" grpId="0" bldLvl="0" animBg="1"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19812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五、关键路径</a:t>
            </a:r>
            <a:endParaRPr lang="en-US" altLang="zh-CN" sz="3200">
              <a:latin typeface="黑体" panose="02010609060101010101" pitchFamily="49" charset="-122"/>
              <a:ea typeface="黑体" panose="02010609060101010101" pitchFamily="49" charset="-122"/>
            </a:endParaRPr>
          </a:p>
        </p:txBody>
      </p:sp>
      <p:sp>
        <p:nvSpPr>
          <p:cNvPr id="138243"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38244" name="Rectangle 4"/>
          <p:cNvSpPr>
            <a:spLocks noGrp="1" noChangeArrowheads="1"/>
          </p:cNvSpPr>
          <p:nvPr>
            <p:ph type="body" idx="1"/>
          </p:nvPr>
        </p:nvSpPr>
        <p:spPr>
          <a:xfrm>
            <a:off x="381000" y="2819400"/>
            <a:ext cx="8763000" cy="40386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3.关键活动有关的量</a:t>
            </a:r>
          </a:p>
          <a:p>
            <a:pPr eaLnBrk="1" hangingPunct="1">
              <a:spcBef>
                <a:spcPct val="50000"/>
              </a:spcBef>
            </a:pPr>
            <a:r>
              <a:rPr lang="zh-CN" altLang="en-US" sz="2800" b="1">
                <a:latin typeface="黑体" panose="02010609060101010101" pitchFamily="49" charset="-122"/>
                <a:ea typeface="黑体" panose="02010609060101010101" pitchFamily="49" charset="-122"/>
                <a:sym typeface="Symbol" panose="05050102010706020507" pitchFamily="18" charset="2"/>
              </a:rPr>
              <a:t>从</a:t>
            </a:r>
            <a:r>
              <a:rPr lang="en-US" altLang="zh-CN" sz="2800" b="1">
                <a:latin typeface="黑体" panose="02010609060101010101" pitchFamily="49" charset="-122"/>
                <a:ea typeface="黑体" panose="02010609060101010101" pitchFamily="49" charset="-122"/>
                <a:sym typeface="Symbol" panose="05050102010706020507" pitchFamily="18" charset="2"/>
              </a:rPr>
              <a:t>ve(0)=0</a:t>
            </a:r>
            <a:r>
              <a:rPr lang="zh-CN" altLang="en-US" sz="2800" b="1">
                <a:latin typeface="黑体" panose="02010609060101010101" pitchFamily="49" charset="-122"/>
                <a:ea typeface="黑体" panose="02010609060101010101" pitchFamily="49" charset="-122"/>
                <a:sym typeface="Symbol" panose="05050102010706020507" pitchFamily="18" charset="2"/>
              </a:rPr>
              <a:t>开始向前递推</a:t>
            </a:r>
            <a:r>
              <a:rPr lang="zh-CN" altLang="en-US" sz="2400" b="1">
                <a:latin typeface="黑体" panose="02010609060101010101" pitchFamily="49" charset="-122"/>
                <a:ea typeface="黑体" panose="02010609060101010101" pitchFamily="49" charset="-122"/>
                <a:sym typeface="Symbol" panose="05050102010706020507" pitchFamily="18" charset="2"/>
              </a:rPr>
              <a:t>（</a:t>
            </a:r>
            <a:r>
              <a:rPr lang="zh-CN" altLang="en-US" sz="2000" b="1">
                <a:solidFill>
                  <a:srgbClr val="CC3300"/>
                </a:solidFill>
                <a:latin typeface="黑体" panose="02010609060101010101" pitchFamily="49" charset="-122"/>
                <a:ea typeface="黑体" panose="02010609060101010101" pitchFamily="49" charset="-122"/>
                <a:sym typeface="Symbol" panose="05050102010706020507" pitchFamily="18" charset="2"/>
              </a:rPr>
              <a:t>事件的最早发生时刻</a:t>
            </a:r>
            <a:r>
              <a:rPr lang="zh-CN" altLang="en-US" sz="2400" b="1">
                <a:latin typeface="黑体" panose="02010609060101010101" pitchFamily="49" charset="-122"/>
                <a:ea typeface="黑体" panose="02010609060101010101" pitchFamily="49" charset="-122"/>
                <a:sym typeface="Symbol" panose="05050102010706020507" pitchFamily="18" charset="2"/>
              </a:rPr>
              <a:t>）</a:t>
            </a:r>
          </a:p>
          <a:p>
            <a:pPr eaLnBrk="1" hangingPunct="1">
              <a:spcBef>
                <a:spcPct val="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sym typeface="Symbol" panose="05050102010706020507" pitchFamily="18" charset="2"/>
              </a:rPr>
              <a:t> ve(j)=Max{ve(i)+dut(&lt;i,j&gt;)}</a:t>
            </a:r>
          </a:p>
          <a:p>
            <a:pPr eaLnBrk="1" hangingPunct="1">
              <a:spcBef>
                <a:spcPct val="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sym typeface="Symbol" panose="05050102010706020507" pitchFamily="18" charset="2"/>
              </a:rPr>
              <a:t>    </a:t>
            </a:r>
            <a:r>
              <a:rPr lang="en-US" altLang="zh-CN" sz="1800" b="1">
                <a:latin typeface="黑体" panose="02010609060101010101" pitchFamily="49" charset="-122"/>
                <a:ea typeface="黑体" panose="02010609060101010101" pitchFamily="49" charset="-122"/>
                <a:sym typeface="Symbol" panose="05050102010706020507" pitchFamily="18" charset="2"/>
              </a:rPr>
              <a:t>&lt;i,j&gt;T，T</a:t>
            </a:r>
            <a:r>
              <a:rPr lang="zh-CN" altLang="en-US" sz="1800" b="1">
                <a:latin typeface="黑体" panose="02010609060101010101" pitchFamily="49" charset="-122"/>
                <a:ea typeface="黑体" panose="02010609060101010101" pitchFamily="49" charset="-122"/>
                <a:sym typeface="Symbol" panose="05050102010706020507" pitchFamily="18" charset="2"/>
              </a:rPr>
              <a:t>是所有以第</a:t>
            </a:r>
            <a:r>
              <a:rPr lang="en-US" altLang="zh-CN" sz="1800" b="1">
                <a:latin typeface="黑体" panose="02010609060101010101" pitchFamily="49" charset="-122"/>
                <a:ea typeface="黑体" panose="02010609060101010101" pitchFamily="49" charset="-122"/>
                <a:sym typeface="Symbol" panose="05050102010706020507" pitchFamily="18" charset="2"/>
              </a:rPr>
              <a:t>j</a:t>
            </a:r>
            <a:r>
              <a:rPr lang="zh-CN" altLang="en-US" sz="1800" b="1">
                <a:latin typeface="黑体" panose="02010609060101010101" pitchFamily="49" charset="-122"/>
                <a:ea typeface="黑体" panose="02010609060101010101" pitchFamily="49" charset="-122"/>
                <a:sym typeface="Symbol" panose="05050102010706020507" pitchFamily="18" charset="2"/>
              </a:rPr>
              <a:t>个顶点为头的弧的集合</a:t>
            </a:r>
          </a:p>
          <a:p>
            <a:pPr eaLnBrk="1" hangingPunct="1">
              <a:spcBef>
                <a:spcPct val="50000"/>
              </a:spcBef>
            </a:pPr>
            <a:r>
              <a:rPr lang="zh-CN" altLang="en-US" sz="2800" b="1">
                <a:latin typeface="黑体" panose="02010609060101010101" pitchFamily="49" charset="-122"/>
                <a:ea typeface="黑体" panose="02010609060101010101" pitchFamily="49" charset="-122"/>
                <a:sym typeface="Symbol" panose="05050102010706020507" pitchFamily="18" charset="2"/>
              </a:rPr>
              <a:t>从</a:t>
            </a:r>
            <a:r>
              <a:rPr lang="en-US" altLang="zh-CN" sz="2800" b="1">
                <a:latin typeface="黑体" panose="02010609060101010101" pitchFamily="49" charset="-122"/>
                <a:ea typeface="黑体" panose="02010609060101010101" pitchFamily="49" charset="-122"/>
                <a:sym typeface="Symbol" panose="05050102010706020507" pitchFamily="18" charset="2"/>
              </a:rPr>
              <a:t>vl(n-1)=ve(n-1)</a:t>
            </a:r>
            <a:r>
              <a:rPr lang="zh-CN" altLang="en-US" sz="2800" b="1">
                <a:latin typeface="黑体" panose="02010609060101010101" pitchFamily="49" charset="-122"/>
                <a:ea typeface="黑体" panose="02010609060101010101" pitchFamily="49" charset="-122"/>
                <a:sym typeface="Symbol" panose="05050102010706020507" pitchFamily="18" charset="2"/>
              </a:rPr>
              <a:t>起向后递推</a:t>
            </a:r>
            <a:r>
              <a:rPr lang="zh-CN" altLang="en-US" sz="2400" b="1">
                <a:latin typeface="黑体" panose="02010609060101010101" pitchFamily="49" charset="-122"/>
                <a:ea typeface="黑体" panose="02010609060101010101" pitchFamily="49" charset="-122"/>
                <a:sym typeface="Symbol" panose="05050102010706020507" pitchFamily="18" charset="2"/>
              </a:rPr>
              <a:t>（</a:t>
            </a:r>
            <a:r>
              <a:rPr lang="zh-CN" altLang="en-US" sz="2000" b="1">
                <a:solidFill>
                  <a:srgbClr val="CC3300"/>
                </a:solidFill>
                <a:latin typeface="黑体" panose="02010609060101010101" pitchFamily="49" charset="-122"/>
                <a:ea typeface="黑体" panose="02010609060101010101" pitchFamily="49" charset="-122"/>
                <a:sym typeface="Symbol" panose="05050102010706020507" pitchFamily="18" charset="2"/>
              </a:rPr>
              <a:t>事件的最晚发生时刻</a:t>
            </a:r>
            <a:r>
              <a:rPr lang="zh-CN" altLang="en-US" sz="2400" b="1">
                <a:latin typeface="黑体" panose="02010609060101010101" pitchFamily="49" charset="-122"/>
                <a:ea typeface="黑体" panose="02010609060101010101" pitchFamily="49" charset="-122"/>
                <a:sym typeface="Symbol" panose="05050102010706020507" pitchFamily="18" charset="2"/>
              </a:rPr>
              <a:t>）</a:t>
            </a:r>
          </a:p>
          <a:p>
            <a:pPr eaLnBrk="1" hangingPunct="1">
              <a:spcBef>
                <a:spcPct val="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sym typeface="Symbol" panose="05050102010706020507" pitchFamily="18" charset="2"/>
              </a:rPr>
              <a:t> vl(i)=Min{vl(j)-dut(&lt;i,j&gt;)}</a:t>
            </a:r>
          </a:p>
          <a:p>
            <a:pPr eaLnBrk="1" hangingPunct="1">
              <a:spcBef>
                <a:spcPct val="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sym typeface="Symbol" panose="05050102010706020507" pitchFamily="18" charset="2"/>
              </a:rPr>
              <a:t>    </a:t>
            </a:r>
            <a:r>
              <a:rPr lang="en-US" altLang="zh-CN" sz="1800" b="1">
                <a:latin typeface="黑体" panose="02010609060101010101" pitchFamily="49" charset="-122"/>
                <a:ea typeface="黑体" panose="02010609060101010101" pitchFamily="49" charset="-122"/>
                <a:sym typeface="Symbol" panose="05050102010706020507" pitchFamily="18" charset="2"/>
              </a:rPr>
              <a:t>&lt;i,j&gt;S，S</a:t>
            </a:r>
            <a:r>
              <a:rPr lang="zh-CN" altLang="en-US" sz="1800" b="1">
                <a:latin typeface="黑体" panose="02010609060101010101" pitchFamily="49" charset="-122"/>
                <a:ea typeface="黑体" panose="02010609060101010101" pitchFamily="49" charset="-122"/>
                <a:sym typeface="Symbol" panose="05050102010706020507" pitchFamily="18" charset="2"/>
              </a:rPr>
              <a:t>是所有以第</a:t>
            </a:r>
            <a:r>
              <a:rPr lang="en-US" altLang="zh-CN" sz="1800" b="1">
                <a:latin typeface="黑体" panose="02010609060101010101" pitchFamily="49" charset="-122"/>
                <a:ea typeface="黑体" panose="02010609060101010101" pitchFamily="49" charset="-122"/>
                <a:sym typeface="Symbol" panose="05050102010706020507" pitchFamily="18" charset="2"/>
              </a:rPr>
              <a:t>i</a:t>
            </a:r>
            <a:r>
              <a:rPr lang="zh-CN" altLang="en-US" sz="1800" b="1">
                <a:latin typeface="黑体" panose="02010609060101010101" pitchFamily="49" charset="-122"/>
                <a:ea typeface="黑体" panose="02010609060101010101" pitchFamily="49" charset="-122"/>
                <a:sym typeface="Symbol" panose="05050102010706020507" pitchFamily="18" charset="2"/>
              </a:rPr>
              <a:t>个顶点为尾的弧的集合　</a:t>
            </a:r>
          </a:p>
        </p:txBody>
      </p:sp>
      <p:sp>
        <p:nvSpPr>
          <p:cNvPr id="138245"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38246" name="Text Box 6"/>
          <p:cNvSpPr txBox="1">
            <a:spLocks noChangeArrowheads="1"/>
          </p:cNvSpPr>
          <p:nvPr/>
        </p:nvSpPr>
        <p:spPr bwMode="auto">
          <a:xfrm>
            <a:off x="8534400" y="6392863"/>
            <a:ext cx="60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9B2786D-4093-4F12-9A4D-161A2B28663E}" type="slidenum">
              <a:rPr lang="zh-CN" altLang="en-US"/>
              <a:pPr algn="r" eaLnBrk="1" hangingPunct="1">
                <a:spcBef>
                  <a:spcPct val="50000"/>
                </a:spcBef>
                <a:buFont typeface="Arial" panose="020B0604020202020204" pitchFamily="34" charset="0"/>
                <a:buNone/>
              </a:pPr>
              <a:t>135</a:t>
            </a:fld>
            <a:endParaRPr lang="en-US" altLang="zh-CN"/>
          </a:p>
        </p:txBody>
      </p:sp>
      <p:grpSp>
        <p:nvGrpSpPr>
          <p:cNvPr id="138247" name="Group 7"/>
          <p:cNvGrpSpPr>
            <a:grpSpLocks/>
          </p:cNvGrpSpPr>
          <p:nvPr/>
        </p:nvGrpSpPr>
        <p:grpSpPr bwMode="auto">
          <a:xfrm>
            <a:off x="6011863" y="1700213"/>
            <a:ext cx="2667000" cy="2039937"/>
            <a:chOff x="0" y="0"/>
            <a:chExt cx="1680" cy="1285"/>
          </a:xfrm>
        </p:grpSpPr>
        <p:grpSp>
          <p:nvGrpSpPr>
            <p:cNvPr id="138250" name="Group 8"/>
            <p:cNvGrpSpPr>
              <a:grpSpLocks/>
            </p:cNvGrpSpPr>
            <p:nvPr/>
          </p:nvGrpSpPr>
          <p:grpSpPr bwMode="auto">
            <a:xfrm>
              <a:off x="192" y="0"/>
              <a:ext cx="1488" cy="1200"/>
              <a:chOff x="0" y="0"/>
              <a:chExt cx="1920" cy="1536"/>
            </a:xfrm>
          </p:grpSpPr>
          <p:sp>
            <p:nvSpPr>
              <p:cNvPr id="138257" name="Line 9"/>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8258" name="Line 10"/>
              <p:cNvSpPr>
                <a:spLocks noChangeShapeType="1"/>
              </p:cNvSpPr>
              <p:nvPr/>
            </p:nvSpPr>
            <p:spPr bwMode="auto">
              <a:xfrm>
                <a:off x="192" y="721"/>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8259" name="Line 11"/>
              <p:cNvSpPr>
                <a:spLocks noChangeShapeType="1"/>
              </p:cNvSpPr>
              <p:nvPr/>
            </p:nvSpPr>
            <p:spPr bwMode="auto">
              <a:xfrm flipH="1">
                <a:off x="240" y="145"/>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8260" name="Line 12"/>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8261" name="Line 13"/>
              <p:cNvSpPr>
                <a:spLocks noChangeShapeType="1"/>
              </p:cNvSpPr>
              <p:nvPr/>
            </p:nvSpPr>
            <p:spPr bwMode="auto">
              <a:xfrm flipH="1">
                <a:off x="575" y="1393"/>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8262" name="Line 14"/>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8263" name="Oval 15"/>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138264" name="Oval 16"/>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38265" name="Oval 17"/>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38266" name="Oval 18"/>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138267" name="Oval 19"/>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138251" name="Text Box 20"/>
            <p:cNvSpPr txBox="1">
              <a:spLocks noChangeArrowheads="1"/>
            </p:cNvSpPr>
            <p:nvPr/>
          </p:nvSpPr>
          <p:spPr bwMode="auto">
            <a:xfrm>
              <a:off x="288" y="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138252" name="Text Box 21"/>
            <p:cNvSpPr txBox="1">
              <a:spLocks noChangeArrowheads="1"/>
            </p:cNvSpPr>
            <p:nvPr/>
          </p:nvSpPr>
          <p:spPr bwMode="auto">
            <a:xfrm>
              <a:off x="0" y="660"/>
              <a:ext cx="4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138253" name="Text Box 22"/>
            <p:cNvSpPr txBox="1">
              <a:spLocks noChangeArrowheads="1"/>
            </p:cNvSpPr>
            <p:nvPr/>
          </p:nvSpPr>
          <p:spPr bwMode="auto">
            <a:xfrm>
              <a:off x="1200" y="10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138254" name="Text Box 23"/>
            <p:cNvSpPr txBox="1">
              <a:spLocks noChangeArrowheads="1"/>
            </p:cNvSpPr>
            <p:nvPr/>
          </p:nvSpPr>
          <p:spPr bwMode="auto">
            <a:xfrm>
              <a:off x="672" y="66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138255" name="Text Box 24"/>
            <p:cNvSpPr txBox="1">
              <a:spLocks noChangeArrowheads="1"/>
            </p:cNvSpPr>
            <p:nvPr/>
          </p:nvSpPr>
          <p:spPr bwMode="auto">
            <a:xfrm>
              <a:off x="576" y="333"/>
              <a:ext cx="5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138256" name="Text Box 25"/>
            <p:cNvSpPr txBox="1">
              <a:spLocks noChangeArrowheads="1"/>
            </p:cNvSpPr>
            <p:nvPr/>
          </p:nvSpPr>
          <p:spPr bwMode="auto">
            <a:xfrm>
              <a:off x="720" y="1035"/>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128026" name="Rectangle 26"/>
          <p:cNvSpPr>
            <a:spLocks noChangeArrowheads="1"/>
          </p:cNvSpPr>
          <p:nvPr/>
        </p:nvSpPr>
        <p:spPr bwMode="auto">
          <a:xfrm>
            <a:off x="684213" y="4046538"/>
            <a:ext cx="8140700" cy="831850"/>
          </a:xfrm>
          <a:prstGeom prst="rect">
            <a:avLst/>
          </a:prstGeom>
          <a:solidFill>
            <a:srgbClr val="CCFFFF"/>
          </a:solidFill>
          <a:ln w="9525">
            <a:solidFill>
              <a:srgbClr val="FFCC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b="1">
                <a:sym typeface="Symbol" panose="05050102010706020507" pitchFamily="18" charset="2"/>
              </a:rPr>
              <a:t>事件的最早发生时间是</a:t>
            </a:r>
            <a:r>
              <a:rPr lang="zh-CN" altLang="en-US" b="1">
                <a:solidFill>
                  <a:srgbClr val="3333FF"/>
                </a:solidFill>
                <a:sym typeface="Symbol" panose="05050102010706020507" pitchFamily="18" charset="2"/>
              </a:rPr>
              <a:t>以其为弧头</a:t>
            </a:r>
            <a:r>
              <a:rPr lang="zh-CN" altLang="en-US" b="1">
                <a:sym typeface="Symbol" panose="05050102010706020507" pitchFamily="18" charset="2"/>
              </a:rPr>
              <a:t>事件的所有</a:t>
            </a:r>
            <a:r>
              <a:rPr lang="zh-CN" altLang="en-US" b="1">
                <a:solidFill>
                  <a:srgbClr val="CC3300"/>
                </a:solidFill>
                <a:sym typeface="Symbol" panose="05050102010706020507" pitchFamily="18" charset="2"/>
              </a:rPr>
              <a:t>弧尾事件</a:t>
            </a:r>
            <a:r>
              <a:rPr lang="zh-CN" altLang="en-US" b="1">
                <a:sym typeface="Symbol" panose="05050102010706020507" pitchFamily="18" charset="2"/>
              </a:rPr>
              <a:t>的</a:t>
            </a:r>
            <a:r>
              <a:rPr lang="zh-CN" altLang="en-US" b="1">
                <a:solidFill>
                  <a:srgbClr val="CC3300"/>
                </a:solidFill>
                <a:sym typeface="Symbol" panose="05050102010706020507" pitchFamily="18" charset="2"/>
              </a:rPr>
              <a:t>最早</a:t>
            </a:r>
            <a:r>
              <a:rPr lang="zh-CN" altLang="en-US" b="1">
                <a:sym typeface="Symbol" panose="05050102010706020507" pitchFamily="18" charset="2"/>
              </a:rPr>
              <a:t>发生时间与对应</a:t>
            </a:r>
            <a:r>
              <a:rPr lang="zh-CN" altLang="en-US" b="1">
                <a:solidFill>
                  <a:srgbClr val="CC3300"/>
                </a:solidFill>
                <a:sym typeface="Symbol" panose="05050102010706020507" pitchFamily="18" charset="2"/>
              </a:rPr>
              <a:t>弧活动</a:t>
            </a:r>
            <a:r>
              <a:rPr lang="zh-CN" altLang="en-US" b="1">
                <a:sym typeface="Symbol" panose="05050102010706020507" pitchFamily="18" charset="2"/>
              </a:rPr>
              <a:t>的持续时间</a:t>
            </a:r>
            <a:r>
              <a:rPr lang="zh-CN" altLang="en-US" b="1">
                <a:solidFill>
                  <a:srgbClr val="3333FF"/>
                </a:solidFill>
                <a:sym typeface="Symbol" panose="05050102010706020507" pitchFamily="18" charset="2"/>
              </a:rPr>
              <a:t>之和</a:t>
            </a:r>
            <a:r>
              <a:rPr lang="zh-CN" altLang="en-US" b="1">
                <a:sym typeface="Symbol" panose="05050102010706020507" pitchFamily="18" charset="2"/>
              </a:rPr>
              <a:t>的</a:t>
            </a:r>
            <a:r>
              <a:rPr lang="zh-CN" altLang="en-US" b="1">
                <a:solidFill>
                  <a:srgbClr val="3333FF"/>
                </a:solidFill>
                <a:sym typeface="Symbol" panose="05050102010706020507" pitchFamily="18" charset="2"/>
              </a:rPr>
              <a:t>最大值</a:t>
            </a:r>
          </a:p>
        </p:txBody>
      </p:sp>
      <p:sp>
        <p:nvSpPr>
          <p:cNvPr id="128027" name="Rectangle 27"/>
          <p:cNvSpPr>
            <a:spLocks noChangeArrowheads="1"/>
          </p:cNvSpPr>
          <p:nvPr/>
        </p:nvSpPr>
        <p:spPr bwMode="auto">
          <a:xfrm>
            <a:off x="684213" y="5516563"/>
            <a:ext cx="8140700" cy="831850"/>
          </a:xfrm>
          <a:prstGeom prst="rect">
            <a:avLst/>
          </a:prstGeom>
          <a:solidFill>
            <a:srgbClr val="CCFFFF"/>
          </a:solidFill>
          <a:ln w="9525">
            <a:solidFill>
              <a:srgbClr val="FFCC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b="1">
                <a:sym typeface="Symbol" panose="05050102010706020507" pitchFamily="18" charset="2"/>
              </a:rPr>
              <a:t>事件的最晚发生时间是</a:t>
            </a:r>
            <a:r>
              <a:rPr lang="zh-CN" altLang="en-US" b="1">
                <a:solidFill>
                  <a:srgbClr val="3333FF"/>
                </a:solidFill>
                <a:sym typeface="Symbol" panose="05050102010706020507" pitchFamily="18" charset="2"/>
              </a:rPr>
              <a:t>以其为弧尾</a:t>
            </a:r>
            <a:r>
              <a:rPr lang="zh-CN" altLang="en-US" b="1">
                <a:sym typeface="Symbol" panose="05050102010706020507" pitchFamily="18" charset="2"/>
              </a:rPr>
              <a:t>事件的所有</a:t>
            </a:r>
            <a:r>
              <a:rPr lang="zh-CN" altLang="en-US" b="1">
                <a:solidFill>
                  <a:srgbClr val="CC3300"/>
                </a:solidFill>
                <a:sym typeface="Symbol" panose="05050102010706020507" pitchFamily="18" charset="2"/>
              </a:rPr>
              <a:t>弧头事件</a:t>
            </a:r>
            <a:r>
              <a:rPr lang="zh-CN" altLang="en-US" b="1">
                <a:sym typeface="Symbol" panose="05050102010706020507" pitchFamily="18" charset="2"/>
              </a:rPr>
              <a:t>的</a:t>
            </a:r>
            <a:r>
              <a:rPr lang="zh-CN" altLang="en-US" b="1">
                <a:solidFill>
                  <a:srgbClr val="CC3300"/>
                </a:solidFill>
                <a:sym typeface="Symbol" panose="05050102010706020507" pitchFamily="18" charset="2"/>
              </a:rPr>
              <a:t>最晚</a:t>
            </a:r>
            <a:r>
              <a:rPr lang="zh-CN" altLang="en-US" b="1">
                <a:sym typeface="Symbol" panose="05050102010706020507" pitchFamily="18" charset="2"/>
              </a:rPr>
              <a:t>发生时间与对应</a:t>
            </a:r>
            <a:r>
              <a:rPr lang="zh-CN" altLang="en-US" b="1">
                <a:solidFill>
                  <a:srgbClr val="CC3300"/>
                </a:solidFill>
                <a:sym typeface="Symbol" panose="05050102010706020507" pitchFamily="18" charset="2"/>
              </a:rPr>
              <a:t>弧活动</a:t>
            </a:r>
            <a:r>
              <a:rPr lang="zh-CN" altLang="en-US" b="1">
                <a:sym typeface="Symbol" panose="05050102010706020507" pitchFamily="18" charset="2"/>
              </a:rPr>
              <a:t>的持续时间</a:t>
            </a:r>
            <a:r>
              <a:rPr lang="zh-CN" altLang="en-US" b="1">
                <a:solidFill>
                  <a:srgbClr val="3333FF"/>
                </a:solidFill>
                <a:sym typeface="Symbol" panose="05050102010706020507" pitchFamily="18" charset="2"/>
              </a:rPr>
              <a:t>之差</a:t>
            </a:r>
            <a:r>
              <a:rPr lang="zh-CN" altLang="en-US" b="1">
                <a:sym typeface="Symbol" panose="05050102010706020507" pitchFamily="18" charset="2"/>
              </a:rPr>
              <a:t>的</a:t>
            </a:r>
            <a:r>
              <a:rPr lang="zh-CN" altLang="en-US" b="1">
                <a:solidFill>
                  <a:srgbClr val="3333FF"/>
                </a:solidFill>
                <a:sym typeface="Symbol" panose="05050102010706020507" pitchFamily="18" charset="2"/>
              </a:rPr>
              <a:t>最小值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8026"/>
                                        </p:tgtEl>
                                        <p:attrNameLst>
                                          <p:attrName>style.visibility</p:attrName>
                                        </p:attrNameLst>
                                      </p:cBhvr>
                                      <p:to>
                                        <p:strVal val="visible"/>
                                      </p:to>
                                    </p:set>
                                    <p:animEffect transition="in" filter="strips(downRight)">
                                      <p:cBhvr>
                                        <p:cTn id="7" dur="500"/>
                                        <p:tgtEl>
                                          <p:spTgt spid="128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8027"/>
                                        </p:tgtEl>
                                        <p:attrNameLst>
                                          <p:attrName>style.visibility</p:attrName>
                                        </p:attrNameLst>
                                      </p:cBhvr>
                                      <p:to>
                                        <p:strVal val="visible"/>
                                      </p:to>
                                    </p:set>
                                    <p:animEffect transition="in" filter="strips(downRight)">
                                      <p:cBhvr>
                                        <p:cTn id="12" dur="500"/>
                                        <p:tgtEl>
                                          <p:spTgt spid="128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128026"/>
                                        </p:tgtEl>
                                        <p:attrNameLst>
                                          <p:attrName>style.visibility</p:attrName>
                                        </p:attrNameLst>
                                      </p:cBhvr>
                                      <p:to>
                                        <p:strVal val="visible"/>
                                      </p:to>
                                    </p:set>
                                    <p:animEffect transition="in" filter="blinds(horizontal)">
                                      <p:cBhvr>
                                        <p:cTn id="17" dur="500"/>
                                        <p:tgtEl>
                                          <p:spTgt spid="1280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1" nodeType="clickEffect">
                                  <p:stCondLst>
                                    <p:cond delay="0"/>
                                  </p:stCondLst>
                                  <p:childTnLst>
                                    <p:set>
                                      <p:cBhvr>
                                        <p:cTn id="21" dur="1" fill="hold">
                                          <p:stCondLst>
                                            <p:cond delay="0"/>
                                          </p:stCondLst>
                                        </p:cTn>
                                        <p:tgtEl>
                                          <p:spTgt spid="128027"/>
                                        </p:tgtEl>
                                        <p:attrNameLst>
                                          <p:attrName>style.visibility</p:attrName>
                                        </p:attrNameLst>
                                      </p:cBhvr>
                                      <p:to>
                                        <p:strVal val="visible"/>
                                      </p:to>
                                    </p:set>
                                    <p:animEffect transition="in" filter="blinds(horizontal)">
                                      <p:cBhvr>
                                        <p:cTn id="22" dur="500"/>
                                        <p:tgtEl>
                                          <p:spTgt spid="128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6" grpId="0" animBg="1" autoUpdateAnimBg="0"/>
      <p:bldP spid="128026" grpId="1" bldLvl="0" animBg="1" autoUpdateAnimBg="0"/>
      <p:bldP spid="128027" grpId="0" animBg="1" autoUpdateAnimBg="0"/>
      <p:bldP spid="128027" grpId="1" bldLvl="0" animBg="1"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57200" y="19812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五、关键路径</a:t>
            </a:r>
            <a:endParaRPr lang="en-US" altLang="zh-CN" sz="3200">
              <a:latin typeface="黑体" panose="02010609060101010101" pitchFamily="49" charset="-122"/>
              <a:ea typeface="黑体" panose="02010609060101010101" pitchFamily="49" charset="-122"/>
            </a:endParaRPr>
          </a:p>
        </p:txBody>
      </p:sp>
      <p:sp>
        <p:nvSpPr>
          <p:cNvPr id="139267"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第六节　有向无环图及其应用</a:t>
            </a:r>
          </a:p>
        </p:txBody>
      </p:sp>
      <p:sp>
        <p:nvSpPr>
          <p:cNvPr id="129028" name="Rectangle 4"/>
          <p:cNvSpPr>
            <a:spLocks noGrp="1" noChangeArrowheads="1"/>
          </p:cNvSpPr>
          <p:nvPr>
            <p:ph type="body" idx="1"/>
          </p:nvPr>
        </p:nvSpPr>
        <p:spPr>
          <a:xfrm>
            <a:off x="381000" y="2819400"/>
            <a:ext cx="8763000" cy="4038600"/>
          </a:xfrm>
        </p:spPr>
        <p:txBody>
          <a:bodyPr/>
          <a:lstStyle/>
          <a:p>
            <a:pPr eaLnBrk="1" hangingPunct="1">
              <a:lnSpc>
                <a:spcPct val="80000"/>
              </a:lnSpc>
              <a:spcBef>
                <a:spcPct val="5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Symbol" panose="05050102010706020507" pitchFamily="18" charset="2"/>
              </a:rPr>
              <a:t>4.求关键活动算法（</a:t>
            </a:r>
            <a:r>
              <a:rPr lang="zh-CN" altLang="en-US" sz="2800" b="1">
                <a:solidFill>
                  <a:srgbClr val="CC3300"/>
                </a:solidFill>
                <a:latin typeface="黑体" panose="02010609060101010101" pitchFamily="49" charset="-122"/>
                <a:ea typeface="黑体" panose="02010609060101010101" pitchFamily="49" charset="-122"/>
                <a:sym typeface="Symbol" panose="05050102010706020507" pitchFamily="18" charset="2"/>
              </a:rPr>
              <a:t>先计算事件，再计算活动</a:t>
            </a:r>
            <a:r>
              <a:rPr lang="zh-CN" altLang="en-US" sz="2800" b="1">
                <a:latin typeface="黑体" panose="02010609060101010101" pitchFamily="49" charset="-122"/>
                <a:ea typeface="黑体" panose="02010609060101010101" pitchFamily="49" charset="-122"/>
                <a:sym typeface="Symbol" panose="05050102010706020507" pitchFamily="18" charset="2"/>
              </a:rPr>
              <a:t>）</a:t>
            </a:r>
          </a:p>
          <a:p>
            <a:pPr eaLnBrk="1" hangingPunct="1">
              <a:lnSpc>
                <a:spcPct val="80000"/>
              </a:lnSpc>
              <a:spcBef>
                <a:spcPct val="50000"/>
              </a:spcBef>
            </a:pPr>
            <a:r>
              <a:rPr lang="zh-CN" altLang="en-US" sz="2800" b="1">
                <a:latin typeface="黑体" panose="02010609060101010101" pitchFamily="49" charset="-122"/>
                <a:ea typeface="黑体" panose="02010609060101010101" pitchFamily="49" charset="-122"/>
                <a:sym typeface="Symbol" panose="05050102010706020507" pitchFamily="18" charset="2"/>
              </a:rPr>
              <a:t>从始点</a:t>
            </a:r>
            <a:r>
              <a:rPr lang="en-US" altLang="zh-CN" sz="2800" b="1">
                <a:latin typeface="黑体" panose="02010609060101010101" pitchFamily="49" charset="-122"/>
                <a:ea typeface="黑体" panose="02010609060101010101" pitchFamily="49" charset="-122"/>
                <a:sym typeface="Symbol" panose="05050102010706020507" pitchFamily="18" charset="2"/>
              </a:rPr>
              <a:t>v</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0</a:t>
            </a:r>
            <a:r>
              <a:rPr lang="zh-CN" altLang="en-US" sz="2800" b="1">
                <a:latin typeface="黑体" panose="02010609060101010101" pitchFamily="49" charset="-122"/>
                <a:ea typeface="黑体" panose="02010609060101010101" pitchFamily="49" charset="-122"/>
                <a:sym typeface="Symbol" panose="05050102010706020507" pitchFamily="18" charset="2"/>
              </a:rPr>
              <a:t>出发，令</a:t>
            </a:r>
            <a:r>
              <a:rPr lang="en-US" altLang="zh-CN" sz="2800" b="1">
                <a:latin typeface="黑体" panose="02010609060101010101" pitchFamily="49" charset="-122"/>
                <a:ea typeface="黑体" panose="02010609060101010101" pitchFamily="49" charset="-122"/>
                <a:sym typeface="Symbol" panose="05050102010706020507" pitchFamily="18" charset="2"/>
              </a:rPr>
              <a:t>ve[0]=0，</a:t>
            </a:r>
            <a:r>
              <a:rPr lang="zh-CN" altLang="en-US" sz="2800" b="1">
                <a:latin typeface="黑体" panose="02010609060101010101" pitchFamily="49" charset="-122"/>
                <a:ea typeface="黑体" panose="02010609060101010101" pitchFamily="49" charset="-122"/>
                <a:sym typeface="Symbol" panose="05050102010706020507" pitchFamily="18" charset="2"/>
              </a:rPr>
              <a:t>按拓扑有序求</a:t>
            </a:r>
            <a:r>
              <a:rPr lang="en-US" altLang="zh-CN" sz="2800" b="1">
                <a:latin typeface="黑体" panose="02010609060101010101" pitchFamily="49" charset="-122"/>
                <a:ea typeface="黑体" panose="02010609060101010101" pitchFamily="49" charset="-122"/>
                <a:sym typeface="Symbol" panose="05050102010706020507" pitchFamily="18" charset="2"/>
              </a:rPr>
              <a:t>ve[j]</a:t>
            </a:r>
          </a:p>
          <a:p>
            <a:pPr eaLnBrk="1" hangingPunct="1">
              <a:lnSpc>
                <a:spcPct val="80000"/>
              </a:lnSpc>
              <a:spcBef>
                <a:spcPct val="50000"/>
              </a:spcBef>
            </a:pPr>
            <a:r>
              <a:rPr lang="zh-CN" altLang="en-US" sz="2800" b="1">
                <a:latin typeface="黑体" panose="02010609060101010101" pitchFamily="49" charset="-122"/>
                <a:ea typeface="黑体" panose="02010609060101010101" pitchFamily="49" charset="-122"/>
                <a:sym typeface="Symbol" panose="05050102010706020507" pitchFamily="18" charset="2"/>
              </a:rPr>
              <a:t>从终点</a:t>
            </a:r>
            <a:r>
              <a:rPr lang="en-US" altLang="zh-CN" sz="2800" b="1">
                <a:latin typeface="黑体" panose="02010609060101010101" pitchFamily="49" charset="-122"/>
                <a:ea typeface="黑体" panose="02010609060101010101" pitchFamily="49" charset="-122"/>
                <a:sym typeface="Symbol" panose="05050102010706020507" pitchFamily="18" charset="2"/>
              </a:rPr>
              <a:t>v</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n-1</a:t>
            </a:r>
            <a:r>
              <a:rPr lang="zh-CN" altLang="en-US" sz="2800" b="1">
                <a:latin typeface="黑体" panose="02010609060101010101" pitchFamily="49" charset="-122"/>
                <a:ea typeface="黑体" panose="02010609060101010101" pitchFamily="49" charset="-122"/>
                <a:sym typeface="Symbol" panose="05050102010706020507" pitchFamily="18" charset="2"/>
              </a:rPr>
              <a:t>出发，令</a:t>
            </a:r>
            <a:r>
              <a:rPr lang="en-US" altLang="zh-CN" sz="2800" b="1">
                <a:latin typeface="黑体" panose="02010609060101010101" pitchFamily="49" charset="-122"/>
                <a:ea typeface="黑体" panose="02010609060101010101" pitchFamily="49" charset="-122"/>
                <a:sym typeface="Symbol" panose="05050102010706020507" pitchFamily="18" charset="2"/>
              </a:rPr>
              <a:t>vl[n-1]=ve[n-1]，</a:t>
            </a:r>
            <a:r>
              <a:rPr lang="zh-CN" altLang="en-US" sz="2800" b="1">
                <a:latin typeface="黑体" panose="02010609060101010101" pitchFamily="49" charset="-122"/>
                <a:ea typeface="黑体" panose="02010609060101010101" pitchFamily="49" charset="-122"/>
                <a:sym typeface="Symbol" panose="05050102010706020507" pitchFamily="18" charset="2"/>
              </a:rPr>
              <a:t>按逆拓扑有序求</a:t>
            </a:r>
            <a:r>
              <a:rPr lang="en-US" altLang="zh-CN" sz="2800" b="1">
                <a:latin typeface="黑体" panose="02010609060101010101" pitchFamily="49" charset="-122"/>
                <a:ea typeface="黑体" panose="02010609060101010101" pitchFamily="49" charset="-122"/>
                <a:sym typeface="Symbol" panose="05050102010706020507" pitchFamily="18" charset="2"/>
              </a:rPr>
              <a:t>vl[i]</a:t>
            </a:r>
          </a:p>
          <a:p>
            <a:pPr eaLnBrk="1" hangingPunct="1">
              <a:lnSpc>
                <a:spcPct val="80000"/>
              </a:lnSpc>
              <a:spcBef>
                <a:spcPct val="50000"/>
              </a:spcBef>
            </a:pPr>
            <a:r>
              <a:rPr lang="zh-CN" altLang="en-US" sz="2800" b="1">
                <a:latin typeface="黑体" panose="02010609060101010101" pitchFamily="49" charset="-122"/>
                <a:ea typeface="黑体" panose="02010609060101010101" pitchFamily="49" charset="-122"/>
                <a:sym typeface="Symbol" panose="05050102010706020507" pitchFamily="18" charset="2"/>
              </a:rPr>
              <a:t>根据各顶点的</a:t>
            </a:r>
            <a:r>
              <a:rPr lang="en-US" altLang="zh-CN" sz="2800" b="1">
                <a:latin typeface="黑体" panose="02010609060101010101" pitchFamily="49" charset="-122"/>
                <a:ea typeface="黑体" panose="02010609060101010101" pitchFamily="49" charset="-122"/>
                <a:sym typeface="Symbol" panose="05050102010706020507" pitchFamily="18" charset="2"/>
              </a:rPr>
              <a:t>ve</a:t>
            </a:r>
            <a:r>
              <a:rPr lang="zh-CN" altLang="en-US" sz="2800" b="1">
                <a:latin typeface="黑体" panose="02010609060101010101" pitchFamily="49" charset="-122"/>
                <a:ea typeface="黑体" panose="02010609060101010101" pitchFamily="49" charset="-122"/>
                <a:sym typeface="Symbol" panose="05050102010706020507" pitchFamily="18" charset="2"/>
              </a:rPr>
              <a:t>和</a:t>
            </a:r>
            <a:r>
              <a:rPr lang="en-US" altLang="zh-CN" sz="2800" b="1">
                <a:latin typeface="黑体" panose="02010609060101010101" pitchFamily="49" charset="-122"/>
                <a:ea typeface="黑体" panose="02010609060101010101" pitchFamily="49" charset="-122"/>
                <a:sym typeface="Symbol" panose="05050102010706020507" pitchFamily="18" charset="2"/>
              </a:rPr>
              <a:t>vl</a:t>
            </a:r>
            <a:r>
              <a:rPr lang="zh-CN" altLang="en-US" sz="2800" b="1">
                <a:latin typeface="黑体" panose="02010609060101010101" pitchFamily="49" charset="-122"/>
                <a:ea typeface="黑体" panose="02010609060101010101" pitchFamily="49" charset="-122"/>
                <a:sym typeface="Symbol" panose="05050102010706020507" pitchFamily="18" charset="2"/>
              </a:rPr>
              <a:t>值，求每条弧(活动)</a:t>
            </a:r>
            <a:r>
              <a:rPr lang="en-US" altLang="zh-CN" sz="2800" b="1">
                <a:latin typeface="黑体" panose="02010609060101010101" pitchFamily="49" charset="-122"/>
                <a:ea typeface="黑体" panose="02010609060101010101" pitchFamily="49" charset="-122"/>
                <a:sym typeface="Symbol" panose="05050102010706020507" pitchFamily="18" charset="2"/>
              </a:rPr>
              <a:t>a</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i</a:t>
            </a:r>
            <a:r>
              <a:rPr lang="zh-CN" altLang="en-US" sz="2800" b="1">
                <a:latin typeface="黑体" panose="02010609060101010101" pitchFamily="49" charset="-122"/>
                <a:ea typeface="黑体" panose="02010609060101010101" pitchFamily="49" charset="-122"/>
                <a:sym typeface="Symbol" panose="05050102010706020507" pitchFamily="18" charset="2"/>
              </a:rPr>
              <a:t>的最早开始时间</a:t>
            </a:r>
            <a:r>
              <a:rPr lang="en-US" altLang="zh-CN" sz="2800" b="1">
                <a:latin typeface="黑体" panose="02010609060101010101" pitchFamily="49" charset="-122"/>
                <a:ea typeface="黑体" panose="02010609060101010101" pitchFamily="49" charset="-122"/>
                <a:sym typeface="Symbol" panose="05050102010706020507" pitchFamily="18" charset="2"/>
              </a:rPr>
              <a:t>e[a</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i</a:t>
            </a:r>
            <a:r>
              <a:rPr lang="en-US" altLang="zh-CN" sz="2800" b="1">
                <a:latin typeface="黑体" panose="02010609060101010101" pitchFamily="49" charset="-122"/>
                <a:ea typeface="黑体" panose="02010609060101010101" pitchFamily="49" charset="-122"/>
                <a:sym typeface="Symbol" panose="05050102010706020507" pitchFamily="18" charset="2"/>
              </a:rPr>
              <a:t>]</a:t>
            </a:r>
            <a:r>
              <a:rPr lang="zh-CN" altLang="en-US" sz="2800" b="1">
                <a:latin typeface="黑体" panose="02010609060101010101" pitchFamily="49" charset="-122"/>
                <a:ea typeface="黑体" panose="02010609060101010101" pitchFamily="49" charset="-122"/>
                <a:sym typeface="Symbol" panose="05050102010706020507" pitchFamily="18" charset="2"/>
              </a:rPr>
              <a:t>和最迟开始时间</a:t>
            </a:r>
            <a:r>
              <a:rPr lang="en-US" altLang="zh-CN" sz="2800" b="1">
                <a:latin typeface="黑体" panose="02010609060101010101" pitchFamily="49" charset="-122"/>
                <a:ea typeface="黑体" panose="02010609060101010101" pitchFamily="49" charset="-122"/>
                <a:sym typeface="Symbol" panose="05050102010706020507" pitchFamily="18" charset="2"/>
              </a:rPr>
              <a:t>l[a</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i</a:t>
            </a:r>
            <a:r>
              <a:rPr lang="en-US" altLang="zh-CN" sz="2800" b="1">
                <a:latin typeface="黑体" panose="02010609060101010101" pitchFamily="49" charset="-122"/>
                <a:ea typeface="黑体" panose="02010609060101010101" pitchFamily="49" charset="-122"/>
                <a:sym typeface="Symbol" panose="05050102010706020507" pitchFamily="18" charset="2"/>
              </a:rPr>
              <a:t>]</a:t>
            </a:r>
          </a:p>
          <a:p>
            <a:pPr eaLnBrk="1" hangingPunct="1">
              <a:lnSpc>
                <a:spcPct val="80000"/>
              </a:lnSpc>
              <a:spcBef>
                <a:spcPct val="50000"/>
              </a:spcBef>
            </a:pPr>
            <a:r>
              <a:rPr lang="zh-CN" altLang="en-US" sz="2800" b="1">
                <a:latin typeface="黑体" panose="02010609060101010101" pitchFamily="49" charset="-122"/>
                <a:ea typeface="黑体" panose="02010609060101010101" pitchFamily="49" charset="-122"/>
                <a:sym typeface="Symbol" panose="05050102010706020507" pitchFamily="18" charset="2"/>
              </a:rPr>
              <a:t>如果</a:t>
            </a:r>
            <a:r>
              <a:rPr lang="en-US" altLang="zh-CN" sz="2800" b="1">
                <a:latin typeface="黑体" panose="02010609060101010101" pitchFamily="49" charset="-122"/>
                <a:ea typeface="黑体" panose="02010609060101010101" pitchFamily="49" charset="-122"/>
                <a:sym typeface="Symbol" panose="05050102010706020507" pitchFamily="18" charset="2"/>
              </a:rPr>
              <a:t>e[a</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i</a:t>
            </a:r>
            <a:r>
              <a:rPr lang="en-US" altLang="zh-CN" sz="2800" b="1">
                <a:latin typeface="黑体" panose="02010609060101010101" pitchFamily="49" charset="-122"/>
                <a:ea typeface="黑体" panose="02010609060101010101" pitchFamily="49" charset="-122"/>
                <a:sym typeface="Symbol" panose="05050102010706020507" pitchFamily="18" charset="2"/>
              </a:rPr>
              <a:t>]=l[a</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i</a:t>
            </a:r>
            <a:r>
              <a:rPr lang="en-US" altLang="zh-CN" sz="2800" b="1">
                <a:latin typeface="黑体" panose="02010609060101010101" pitchFamily="49" charset="-122"/>
                <a:ea typeface="黑体" panose="02010609060101010101" pitchFamily="49" charset="-122"/>
                <a:sym typeface="Symbol" panose="05050102010706020507" pitchFamily="18" charset="2"/>
              </a:rPr>
              <a:t>]，</a:t>
            </a:r>
            <a:r>
              <a:rPr lang="zh-CN" altLang="en-US" sz="2800" b="1">
                <a:latin typeface="黑体" panose="02010609060101010101" pitchFamily="49" charset="-122"/>
                <a:ea typeface="黑体" panose="02010609060101010101" pitchFamily="49" charset="-122"/>
                <a:sym typeface="Symbol" panose="05050102010706020507" pitchFamily="18" charset="2"/>
              </a:rPr>
              <a:t>则</a:t>
            </a:r>
            <a:r>
              <a:rPr lang="en-US" altLang="zh-CN" sz="2800" b="1">
                <a:latin typeface="黑体" panose="02010609060101010101" pitchFamily="49" charset="-122"/>
                <a:ea typeface="黑体" panose="02010609060101010101" pitchFamily="49" charset="-122"/>
                <a:sym typeface="Symbol" panose="05050102010706020507" pitchFamily="18" charset="2"/>
              </a:rPr>
              <a:t>a</a:t>
            </a:r>
            <a:r>
              <a:rPr lang="en-US" altLang="zh-CN" sz="2800" b="1" baseline="-25000">
                <a:latin typeface="黑体" panose="02010609060101010101" pitchFamily="49" charset="-122"/>
                <a:ea typeface="黑体" panose="02010609060101010101" pitchFamily="49" charset="-122"/>
                <a:sym typeface="Symbol" panose="05050102010706020507" pitchFamily="18" charset="2"/>
              </a:rPr>
              <a:t>i</a:t>
            </a:r>
            <a:r>
              <a:rPr lang="zh-CN" altLang="en-US" sz="2800" b="1">
                <a:latin typeface="黑体" panose="02010609060101010101" pitchFamily="49" charset="-122"/>
                <a:ea typeface="黑体" panose="02010609060101010101" pitchFamily="49" charset="-122"/>
                <a:sym typeface="Symbol" panose="05050102010706020507" pitchFamily="18" charset="2"/>
              </a:rPr>
              <a:t>为关键活动</a:t>
            </a:r>
          </a:p>
          <a:p>
            <a:pPr eaLnBrk="1" hangingPunct="1">
              <a:lnSpc>
                <a:spcPct val="80000"/>
              </a:lnSpc>
              <a:spcBef>
                <a:spcPct val="50000"/>
              </a:spcBef>
            </a:pPr>
            <a:r>
              <a:rPr lang="zh-CN" altLang="en-US" sz="2800" b="1">
                <a:solidFill>
                  <a:srgbClr val="3333FF"/>
                </a:solidFill>
                <a:latin typeface="黑体" panose="02010609060101010101" pitchFamily="49" charset="-122"/>
                <a:ea typeface="黑体" panose="02010609060101010101" pitchFamily="49" charset="-122"/>
                <a:sym typeface="Symbol" panose="05050102010706020507" pitchFamily="18" charset="2"/>
              </a:rPr>
              <a:t>如果</a:t>
            </a:r>
            <a:r>
              <a:rPr lang="en-US" altLang="zh-CN" sz="2800" b="1">
                <a:solidFill>
                  <a:srgbClr val="3333FF"/>
                </a:solidFill>
                <a:latin typeface="黑体" panose="02010609060101010101" pitchFamily="49" charset="-122"/>
                <a:ea typeface="黑体" panose="02010609060101010101" pitchFamily="49" charset="-122"/>
                <a:sym typeface="Symbol" panose="05050102010706020507" pitchFamily="18" charset="2"/>
              </a:rPr>
              <a:t>ve[i]=vl[i]</a:t>
            </a:r>
            <a:r>
              <a:rPr lang="zh-CN" altLang="en-US" sz="2800" b="1">
                <a:solidFill>
                  <a:srgbClr val="3333FF"/>
                </a:solidFill>
                <a:latin typeface="黑体" panose="02010609060101010101" pitchFamily="49" charset="-122"/>
                <a:ea typeface="黑体" panose="02010609060101010101" pitchFamily="49" charset="-122"/>
                <a:sym typeface="Symbol" panose="05050102010706020507" pitchFamily="18" charset="2"/>
              </a:rPr>
              <a:t>，则</a:t>
            </a:r>
            <a:r>
              <a:rPr lang="en-US" altLang="zh-CN" sz="2800" b="1">
                <a:solidFill>
                  <a:srgbClr val="3333FF"/>
                </a:solidFill>
                <a:latin typeface="黑体" panose="02010609060101010101" pitchFamily="49" charset="-122"/>
                <a:ea typeface="黑体" panose="02010609060101010101" pitchFamily="49" charset="-122"/>
                <a:sym typeface="Symbol" panose="05050102010706020507" pitchFamily="18" charset="2"/>
              </a:rPr>
              <a:t>vi</a:t>
            </a:r>
            <a:r>
              <a:rPr lang="zh-CN" altLang="en-US" sz="2800" b="1">
                <a:solidFill>
                  <a:srgbClr val="3333FF"/>
                </a:solidFill>
                <a:latin typeface="黑体" panose="02010609060101010101" pitchFamily="49" charset="-122"/>
                <a:ea typeface="黑体" panose="02010609060101010101" pitchFamily="49" charset="-122"/>
                <a:sym typeface="Symbol" panose="05050102010706020507" pitchFamily="18" charset="2"/>
              </a:rPr>
              <a:t>为关键路径上的事件</a:t>
            </a:r>
          </a:p>
        </p:txBody>
      </p:sp>
      <p:sp>
        <p:nvSpPr>
          <p:cNvPr id="139269"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39270" name="Text Box 6"/>
          <p:cNvSpPr txBox="1">
            <a:spLocks noChangeArrowheads="1"/>
          </p:cNvSpPr>
          <p:nvPr/>
        </p:nvSpPr>
        <p:spPr bwMode="auto">
          <a:xfrm>
            <a:off x="8534400" y="6392863"/>
            <a:ext cx="60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6705DA96-A8DC-4B06-BE74-6E2FEBCF84C5}" type="slidenum">
              <a:rPr lang="zh-CN" altLang="en-US"/>
              <a:pPr algn="r" eaLnBrk="1" hangingPunct="1">
                <a:spcBef>
                  <a:spcPct val="50000"/>
                </a:spcBef>
                <a:buFont typeface="Arial" panose="020B0604020202020204" pitchFamily="34" charset="0"/>
                <a:buNone/>
              </a:pPr>
              <a:t>136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028">
                                            <p:txEl>
                                              <p:pRg st="1" end="1"/>
                                            </p:txEl>
                                          </p:spTgt>
                                        </p:tgtEl>
                                        <p:attrNameLst>
                                          <p:attrName>style.visibility</p:attrName>
                                        </p:attrNameLst>
                                      </p:cBhvr>
                                      <p:to>
                                        <p:strVal val="visible"/>
                                      </p:to>
                                    </p:set>
                                    <p:animEffect transition="in" filter="blinds(horizontal)">
                                      <p:cBhvr>
                                        <p:cTn id="7" dur="500"/>
                                        <p:tgtEl>
                                          <p:spTgt spid="1290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9028">
                                            <p:txEl>
                                              <p:pRg st="2" end="2"/>
                                            </p:txEl>
                                          </p:spTgt>
                                        </p:tgtEl>
                                        <p:attrNameLst>
                                          <p:attrName>style.visibility</p:attrName>
                                        </p:attrNameLst>
                                      </p:cBhvr>
                                      <p:to>
                                        <p:strVal val="visible"/>
                                      </p:to>
                                    </p:set>
                                    <p:animEffect transition="in" filter="blinds(horizontal)">
                                      <p:cBhvr>
                                        <p:cTn id="12" dur="500"/>
                                        <p:tgtEl>
                                          <p:spTgt spid="12902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9028">
                                            <p:txEl>
                                              <p:pRg st="3" end="3"/>
                                            </p:txEl>
                                          </p:spTgt>
                                        </p:tgtEl>
                                        <p:attrNameLst>
                                          <p:attrName>style.visibility</p:attrName>
                                        </p:attrNameLst>
                                      </p:cBhvr>
                                      <p:to>
                                        <p:strVal val="visible"/>
                                      </p:to>
                                    </p:set>
                                    <p:animEffect transition="in" filter="blinds(horizontal)">
                                      <p:cBhvr>
                                        <p:cTn id="17" dur="500"/>
                                        <p:tgtEl>
                                          <p:spTgt spid="12902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9028">
                                            <p:txEl>
                                              <p:pRg st="4" end="4"/>
                                            </p:txEl>
                                          </p:spTgt>
                                        </p:tgtEl>
                                        <p:attrNameLst>
                                          <p:attrName>style.visibility</p:attrName>
                                        </p:attrNameLst>
                                      </p:cBhvr>
                                      <p:to>
                                        <p:strVal val="visible"/>
                                      </p:to>
                                    </p:set>
                                    <p:animEffect transition="in" filter="blinds(horizontal)">
                                      <p:cBhvr>
                                        <p:cTn id="22" dur="500"/>
                                        <p:tgtEl>
                                          <p:spTgt spid="12902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9028">
                                            <p:txEl>
                                              <p:pRg st="5" end="5"/>
                                            </p:txEl>
                                          </p:spTgt>
                                        </p:tgtEl>
                                        <p:attrNameLst>
                                          <p:attrName>style.visibility</p:attrName>
                                        </p:attrNameLst>
                                      </p:cBhvr>
                                      <p:to>
                                        <p:strVal val="visible"/>
                                      </p:to>
                                    </p:set>
                                    <p:animEffect transition="in" filter="blinds(horizontal)">
                                      <p:cBhvr>
                                        <p:cTn id="27" dur="500"/>
                                        <p:tgtEl>
                                          <p:spTgt spid="1290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40291" name="Rectangle 3"/>
          <p:cNvSpPr>
            <a:spLocks noGrp="1" noChangeArrowheads="1"/>
          </p:cNvSpPr>
          <p:nvPr/>
        </p:nvSpPr>
        <p:spPr bwMode="auto">
          <a:xfrm>
            <a:off x="323850" y="1052513"/>
            <a:ext cx="82089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b="1">
                <a:latin typeface="黑体" panose="02010609060101010101" pitchFamily="49" charset="-122"/>
                <a:ea typeface="黑体" panose="02010609060101010101" pitchFamily="49" charset="-122"/>
              </a:rPr>
              <a:t>求下图的关键路径。</a:t>
            </a:r>
            <a:endParaRPr lang="zh-CN" altLang="en-US" sz="3200" b="1">
              <a:latin typeface="黑体" panose="02010609060101010101" pitchFamily="49" charset="-122"/>
              <a:ea typeface="黑体" panose="02010609060101010101" pitchFamily="49" charset="-122"/>
              <a:sym typeface="Arial" panose="020B0604020202020204" pitchFamily="34" charset="0"/>
            </a:endParaRPr>
          </a:p>
        </p:txBody>
      </p:sp>
      <p:grpSp>
        <p:nvGrpSpPr>
          <p:cNvPr id="140292" name="Group 4"/>
          <p:cNvGrpSpPr>
            <a:grpSpLocks/>
          </p:cNvGrpSpPr>
          <p:nvPr/>
        </p:nvGrpSpPr>
        <p:grpSpPr bwMode="auto">
          <a:xfrm>
            <a:off x="3060700" y="2493963"/>
            <a:ext cx="3527425" cy="3168650"/>
            <a:chOff x="0" y="0"/>
            <a:chExt cx="1680" cy="1285"/>
          </a:xfrm>
        </p:grpSpPr>
        <p:grpSp>
          <p:nvGrpSpPr>
            <p:cNvPr id="140293" name="Group 5"/>
            <p:cNvGrpSpPr>
              <a:grpSpLocks/>
            </p:cNvGrpSpPr>
            <p:nvPr/>
          </p:nvGrpSpPr>
          <p:grpSpPr bwMode="auto">
            <a:xfrm>
              <a:off x="192" y="0"/>
              <a:ext cx="1488" cy="1200"/>
              <a:chOff x="0" y="0"/>
              <a:chExt cx="1920" cy="1536"/>
            </a:xfrm>
          </p:grpSpPr>
          <p:sp>
            <p:nvSpPr>
              <p:cNvPr id="140300" name="Line 6"/>
              <p:cNvSpPr>
                <a:spLocks noChangeShapeType="1"/>
              </p:cNvSpPr>
              <p:nvPr/>
            </p:nvSpPr>
            <p:spPr bwMode="auto">
              <a:xfrm flipH="1" flipV="1">
                <a:off x="1056" y="192"/>
                <a:ext cx="624" cy="384"/>
              </a:xfrm>
              <a:prstGeom prst="line">
                <a:avLst/>
              </a:prstGeom>
              <a:noFill/>
              <a:ln w="38100">
                <a:solidFill>
                  <a:srgbClr val="009900"/>
                </a:solidFill>
                <a:bevel/>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0301" name="Line 7"/>
              <p:cNvSpPr>
                <a:spLocks noChangeShapeType="1"/>
              </p:cNvSpPr>
              <p:nvPr/>
            </p:nvSpPr>
            <p:spPr bwMode="auto">
              <a:xfrm>
                <a:off x="192" y="720"/>
                <a:ext cx="240" cy="576"/>
              </a:xfrm>
              <a:prstGeom prst="line">
                <a:avLst/>
              </a:prstGeom>
              <a:noFill/>
              <a:ln w="38100">
                <a:solidFill>
                  <a:srgbClr val="009900"/>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0302" name="Line 8"/>
              <p:cNvSpPr>
                <a:spLocks noChangeShapeType="1"/>
              </p:cNvSpPr>
              <p:nvPr/>
            </p:nvSpPr>
            <p:spPr bwMode="auto">
              <a:xfrm flipH="1">
                <a:off x="240" y="144"/>
                <a:ext cx="672" cy="384"/>
              </a:xfrm>
              <a:prstGeom prst="line">
                <a:avLst/>
              </a:prstGeom>
              <a:noFill/>
              <a:ln w="38100">
                <a:solidFill>
                  <a:srgbClr val="009900"/>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0303" name="Line 9"/>
              <p:cNvSpPr>
                <a:spLocks noChangeShapeType="1"/>
              </p:cNvSpPr>
              <p:nvPr/>
            </p:nvSpPr>
            <p:spPr bwMode="auto">
              <a:xfrm flipH="1" flipV="1">
                <a:off x="1008" y="192"/>
                <a:ext cx="384" cy="1056"/>
              </a:xfrm>
              <a:prstGeom prst="line">
                <a:avLst/>
              </a:prstGeom>
              <a:noFill/>
              <a:ln w="38100">
                <a:solidFill>
                  <a:srgbClr val="009900"/>
                </a:solidFill>
                <a:bevel/>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0304" name="Line 10"/>
              <p:cNvSpPr>
                <a:spLocks noChangeShapeType="1"/>
              </p:cNvSpPr>
              <p:nvPr/>
            </p:nvSpPr>
            <p:spPr bwMode="auto">
              <a:xfrm flipH="1">
                <a:off x="576" y="1392"/>
                <a:ext cx="720" cy="0"/>
              </a:xfrm>
              <a:prstGeom prst="line">
                <a:avLst/>
              </a:prstGeom>
              <a:noFill/>
              <a:ln w="38100">
                <a:solidFill>
                  <a:srgbClr val="009900"/>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0305" name="Line 11"/>
              <p:cNvSpPr>
                <a:spLocks noChangeShapeType="1"/>
              </p:cNvSpPr>
              <p:nvPr/>
            </p:nvSpPr>
            <p:spPr bwMode="auto">
              <a:xfrm flipH="1">
                <a:off x="576" y="768"/>
                <a:ext cx="1152" cy="576"/>
              </a:xfrm>
              <a:prstGeom prst="line">
                <a:avLst/>
              </a:prstGeom>
              <a:noFill/>
              <a:ln w="38100">
                <a:solidFill>
                  <a:srgbClr val="009900"/>
                </a:solidFill>
                <a:bevel/>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0306" name="Oval 12"/>
              <p:cNvSpPr>
                <a:spLocks noChangeArrowheads="1"/>
              </p:cNvSpPr>
              <p:nvPr/>
            </p:nvSpPr>
            <p:spPr bwMode="auto">
              <a:xfrm>
                <a:off x="0" y="480"/>
                <a:ext cx="288" cy="2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140307" name="Oval 13"/>
              <p:cNvSpPr>
                <a:spLocks noChangeArrowheads="1"/>
              </p:cNvSpPr>
              <p:nvPr/>
            </p:nvSpPr>
            <p:spPr bwMode="auto">
              <a:xfrm>
                <a:off x="1296" y="1265"/>
                <a:ext cx="29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140308" name="Oval 14"/>
              <p:cNvSpPr>
                <a:spLocks noChangeArrowheads="1"/>
              </p:cNvSpPr>
              <p:nvPr/>
            </p:nvSpPr>
            <p:spPr bwMode="auto">
              <a:xfrm>
                <a:off x="336" y="1265"/>
                <a:ext cx="29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140309" name="Oval 15"/>
              <p:cNvSpPr>
                <a:spLocks noChangeArrowheads="1"/>
              </p:cNvSpPr>
              <p:nvPr/>
            </p:nvSpPr>
            <p:spPr bwMode="auto">
              <a:xfrm>
                <a:off x="1632" y="528"/>
                <a:ext cx="288" cy="2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140310" name="Oval 16"/>
              <p:cNvSpPr>
                <a:spLocks noChangeArrowheads="1"/>
              </p:cNvSpPr>
              <p:nvPr/>
            </p:nvSpPr>
            <p:spPr bwMode="auto">
              <a:xfrm>
                <a:off x="816" y="0"/>
                <a:ext cx="299"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140294" name="Text Box 17"/>
            <p:cNvSpPr txBox="1">
              <a:spLocks noChangeArrowheads="1"/>
            </p:cNvSpPr>
            <p:nvPr/>
          </p:nvSpPr>
          <p:spPr bwMode="auto">
            <a:xfrm>
              <a:off x="288" y="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140295" name="Text Box 18"/>
            <p:cNvSpPr txBox="1">
              <a:spLocks noChangeArrowheads="1"/>
            </p:cNvSpPr>
            <p:nvPr/>
          </p:nvSpPr>
          <p:spPr bwMode="auto">
            <a:xfrm>
              <a:off x="0" y="660"/>
              <a:ext cx="4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140296" name="Text Box 19"/>
            <p:cNvSpPr txBox="1">
              <a:spLocks noChangeArrowheads="1"/>
            </p:cNvSpPr>
            <p:nvPr/>
          </p:nvSpPr>
          <p:spPr bwMode="auto">
            <a:xfrm>
              <a:off x="1200" y="10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140297" name="Text Box 20"/>
            <p:cNvSpPr txBox="1">
              <a:spLocks noChangeArrowheads="1"/>
            </p:cNvSpPr>
            <p:nvPr/>
          </p:nvSpPr>
          <p:spPr bwMode="auto">
            <a:xfrm>
              <a:off x="672" y="66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140298" name="Text Box 21"/>
            <p:cNvSpPr txBox="1">
              <a:spLocks noChangeArrowheads="1"/>
            </p:cNvSpPr>
            <p:nvPr/>
          </p:nvSpPr>
          <p:spPr bwMode="auto">
            <a:xfrm>
              <a:off x="576" y="333"/>
              <a:ext cx="5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140299" name="Text Box 22"/>
            <p:cNvSpPr txBox="1">
              <a:spLocks noChangeArrowheads="1"/>
            </p:cNvSpPr>
            <p:nvPr/>
          </p:nvSpPr>
          <p:spPr bwMode="auto">
            <a:xfrm>
              <a:off x="720" y="1035"/>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314" name="Group 2"/>
          <p:cNvGrpSpPr>
            <a:grpSpLocks/>
          </p:cNvGrpSpPr>
          <p:nvPr/>
        </p:nvGrpSpPr>
        <p:grpSpPr bwMode="auto">
          <a:xfrm>
            <a:off x="5508625" y="333375"/>
            <a:ext cx="2667000" cy="2039938"/>
            <a:chOff x="0" y="0"/>
            <a:chExt cx="1680" cy="1285"/>
          </a:xfrm>
        </p:grpSpPr>
        <p:grpSp>
          <p:nvGrpSpPr>
            <p:cNvPr id="141388" name="Group 3"/>
            <p:cNvGrpSpPr>
              <a:grpSpLocks/>
            </p:cNvGrpSpPr>
            <p:nvPr/>
          </p:nvGrpSpPr>
          <p:grpSpPr bwMode="auto">
            <a:xfrm>
              <a:off x="192" y="0"/>
              <a:ext cx="1488" cy="1200"/>
              <a:chOff x="0" y="0"/>
              <a:chExt cx="1920" cy="1536"/>
            </a:xfrm>
          </p:grpSpPr>
          <p:sp>
            <p:nvSpPr>
              <p:cNvPr id="141395" name="Line 4"/>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1396" name="Line 5"/>
              <p:cNvSpPr>
                <a:spLocks noChangeShapeType="1"/>
              </p:cNvSpPr>
              <p:nvPr/>
            </p:nvSpPr>
            <p:spPr bwMode="auto">
              <a:xfrm>
                <a:off x="192" y="721"/>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1397" name="Line 6"/>
              <p:cNvSpPr>
                <a:spLocks noChangeShapeType="1"/>
              </p:cNvSpPr>
              <p:nvPr/>
            </p:nvSpPr>
            <p:spPr bwMode="auto">
              <a:xfrm flipH="1">
                <a:off x="240" y="145"/>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1398" name="Line 7"/>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1399" name="Line 8"/>
              <p:cNvSpPr>
                <a:spLocks noChangeShapeType="1"/>
              </p:cNvSpPr>
              <p:nvPr/>
            </p:nvSpPr>
            <p:spPr bwMode="auto">
              <a:xfrm flipH="1">
                <a:off x="575" y="1393"/>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1400" name="Line 9"/>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41401" name="Oval 10"/>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solidFill>
                      <a:schemeClr val="bg1"/>
                    </a:solidFill>
                  </a:rPr>
                  <a:t>1</a:t>
                </a:r>
              </a:p>
            </p:txBody>
          </p:sp>
          <p:sp>
            <p:nvSpPr>
              <p:cNvPr id="141402" name="Oval 11"/>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solidFill>
                      <a:schemeClr val="bg1"/>
                    </a:solidFill>
                  </a:rPr>
                  <a:t>3</a:t>
                </a:r>
              </a:p>
            </p:txBody>
          </p:sp>
          <p:sp>
            <p:nvSpPr>
              <p:cNvPr id="141403" name="Oval 12"/>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solidFill>
                      <a:schemeClr val="bg1"/>
                    </a:solidFill>
                  </a:rPr>
                  <a:t>2</a:t>
                </a:r>
              </a:p>
            </p:txBody>
          </p:sp>
          <p:sp>
            <p:nvSpPr>
              <p:cNvPr id="141404" name="Oval 13"/>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solidFill>
                      <a:schemeClr val="bg1"/>
                    </a:solidFill>
                  </a:rPr>
                  <a:t>4</a:t>
                </a:r>
              </a:p>
            </p:txBody>
          </p:sp>
          <p:sp>
            <p:nvSpPr>
              <p:cNvPr id="141405" name="Oval 14"/>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solidFill>
                      <a:schemeClr val="bg1"/>
                    </a:solidFill>
                  </a:rPr>
                  <a:t>0</a:t>
                </a:r>
              </a:p>
            </p:txBody>
          </p:sp>
        </p:grpSp>
        <p:sp>
          <p:nvSpPr>
            <p:cNvPr id="141389" name="Text Box 15"/>
            <p:cNvSpPr txBox="1">
              <a:spLocks noChangeArrowheads="1"/>
            </p:cNvSpPr>
            <p:nvPr/>
          </p:nvSpPr>
          <p:spPr bwMode="auto">
            <a:xfrm>
              <a:off x="288" y="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141390" name="Text Box 16"/>
            <p:cNvSpPr txBox="1">
              <a:spLocks noChangeArrowheads="1"/>
            </p:cNvSpPr>
            <p:nvPr/>
          </p:nvSpPr>
          <p:spPr bwMode="auto">
            <a:xfrm>
              <a:off x="0" y="660"/>
              <a:ext cx="4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141391" name="Text Box 17"/>
            <p:cNvSpPr txBox="1">
              <a:spLocks noChangeArrowheads="1"/>
            </p:cNvSpPr>
            <p:nvPr/>
          </p:nvSpPr>
          <p:spPr bwMode="auto">
            <a:xfrm>
              <a:off x="1200" y="10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141392" name="Text Box 18"/>
            <p:cNvSpPr txBox="1">
              <a:spLocks noChangeArrowheads="1"/>
            </p:cNvSpPr>
            <p:nvPr/>
          </p:nvSpPr>
          <p:spPr bwMode="auto">
            <a:xfrm>
              <a:off x="672" y="66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141393" name="Text Box 19"/>
            <p:cNvSpPr txBox="1">
              <a:spLocks noChangeArrowheads="1"/>
            </p:cNvSpPr>
            <p:nvPr/>
          </p:nvSpPr>
          <p:spPr bwMode="auto">
            <a:xfrm>
              <a:off x="576" y="333"/>
              <a:ext cx="5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141394" name="Text Box 20"/>
            <p:cNvSpPr txBox="1">
              <a:spLocks noChangeArrowheads="1"/>
            </p:cNvSpPr>
            <p:nvPr/>
          </p:nvSpPr>
          <p:spPr bwMode="auto">
            <a:xfrm>
              <a:off x="720" y="1035"/>
              <a:ext cx="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graphicFrame>
        <p:nvGraphicFramePr>
          <p:cNvPr id="131093" name="Group 21"/>
          <p:cNvGraphicFramePr>
            <a:graphicFrameLocks noGrp="1"/>
          </p:cNvGraphicFramePr>
          <p:nvPr/>
        </p:nvGraphicFramePr>
        <p:xfrm>
          <a:off x="1620838" y="3429000"/>
          <a:ext cx="2362200" cy="2743200"/>
        </p:xfrm>
        <a:graphic>
          <a:graphicData uri="http://schemas.openxmlformats.org/drawingml/2006/table">
            <a:tbl>
              <a:tblPr/>
              <a:tblGrid>
                <a:gridCol w="787400">
                  <a:extLst>
                    <a:ext uri="{9D8B030D-6E8A-4147-A177-3AD203B41FA5}">
                      <a16:colId xmlns:a16="http://schemas.microsoft.com/office/drawing/2014/main" val="20000"/>
                    </a:ext>
                  </a:extLst>
                </a:gridCol>
                <a:gridCol w="787400">
                  <a:extLst>
                    <a:ext uri="{9D8B030D-6E8A-4147-A177-3AD203B41FA5}">
                      <a16:colId xmlns:a16="http://schemas.microsoft.com/office/drawing/2014/main" val="20001"/>
                    </a:ext>
                  </a:extLst>
                </a:gridCol>
                <a:gridCol w="787400">
                  <a:extLst>
                    <a:ext uri="{9D8B030D-6E8A-4147-A177-3AD203B41FA5}">
                      <a16:colId xmlns:a16="http://schemas.microsoft.com/office/drawing/2014/main" val="20002"/>
                    </a:ext>
                  </a:extLst>
                </a:gridCol>
              </a:tblGrid>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顶点</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ve</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vl</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31123" name="Group 51"/>
          <p:cNvGraphicFramePr>
            <a:graphicFrameLocks noGrp="1"/>
          </p:cNvGraphicFramePr>
          <p:nvPr/>
        </p:nvGraphicFramePr>
        <p:xfrm>
          <a:off x="5003800" y="2925763"/>
          <a:ext cx="3276600" cy="3571876"/>
        </p:xfrm>
        <a:graphic>
          <a:graphicData uri="http://schemas.openxmlformats.org/drawingml/2006/table">
            <a:tbl>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活动</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l</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l-e</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endParaRPr kumimoji="0" lang="zh-CN" altLang="en-US" sz="24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endParaRPr kumimoji="0" lang="zh-CN" altLang="en-US" sz="24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endParaRPr kumimoji="0" lang="zh-CN" altLang="en-US" sz="24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anose="020B0604020202020204" pitchFamily="34" charset="0"/>
                          <a:ea typeface="宋体" panose="02010600030101010101" pitchFamily="2" charset="-122"/>
                        </a:rPr>
                        <a:t>a</a:t>
                      </a:r>
                      <a:r>
                        <a:rPr kumimoji="0" lang="en-US" altLang="zh-CN" sz="2400" b="0" i="0" u="none" strike="noStrike" cap="none" normalizeH="0" baseline="-25000">
                          <a:ln>
                            <a:noFill/>
                          </a:ln>
                          <a:solidFill>
                            <a:schemeClr val="hlink"/>
                          </a:solidFill>
                          <a:effectLst/>
                          <a:latin typeface="Arial" panose="020B0604020202020204" pitchFamily="34" charset="0"/>
                          <a:ea typeface="宋体" panose="02010600030101010101" pitchFamily="2" charset="-122"/>
                        </a:rPr>
                        <a:t>5</a:t>
                      </a:r>
                      <a:endParaRPr kumimoji="0" lang="zh-CN" altLang="en-US" sz="2400" b="0" i="0" u="none" strike="noStrike" cap="none" normalizeH="0" baseline="-25000">
                        <a:ln>
                          <a:noFill/>
                        </a:ln>
                        <a:solidFill>
                          <a:schemeClr val="hlink"/>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anose="020B0604020202020204" pitchFamily="34" charset="0"/>
                          <a:ea typeface="宋体" panose="02010600030101010101" pitchFamily="2" charset="-122"/>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anose="020B0604020202020204" pitchFamily="34" charset="0"/>
                          <a:ea typeface="宋体" panose="02010600030101010101" pitchFamily="2" charset="-122"/>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anose="020B0604020202020204" pitchFamily="34" charset="0"/>
                          <a:ea typeface="宋体" panose="02010600030101010101" pitchFamily="2" charset="-122"/>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91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6</a:t>
                      </a:r>
                      <a:endParaRPr kumimoji="0" lang="zh-CN" altLang="en-US" sz="24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1165" name="Rectangle 93"/>
          <p:cNvSpPr>
            <a:spLocks noGrp="1" noChangeArrowheads="1"/>
          </p:cNvSpPr>
          <p:nvPr>
            <p:ph type="body" idx="1"/>
          </p:nvPr>
        </p:nvSpPr>
        <p:spPr>
          <a:xfrm>
            <a:off x="395288" y="2205038"/>
            <a:ext cx="8915400" cy="715962"/>
          </a:xfrm>
        </p:spPr>
        <p:txBody>
          <a:bodyPr/>
          <a:lstStyle/>
          <a:p>
            <a:pPr eaLnBrk="1" hangingPunct="1">
              <a:spcBef>
                <a:spcPct val="0"/>
              </a:spcBef>
              <a:buFontTx/>
              <a:buNone/>
            </a:pPr>
            <a:r>
              <a:rPr lang="zh-CN" altLang="en-US" sz="2800" b="1">
                <a:latin typeface="黑体" panose="02010609060101010101" pitchFamily="49" charset="-122"/>
                <a:ea typeface="黑体" panose="02010609060101010101" pitchFamily="49" charset="-122"/>
                <a:sym typeface="Symbol" panose="05050102010706020507" pitchFamily="18" charset="2"/>
              </a:rPr>
              <a:t>拓扑有序　</a:t>
            </a:r>
            <a:r>
              <a:rPr lang="en-US" altLang="zh-CN" sz="2800">
                <a:solidFill>
                  <a:schemeClr val="hlink"/>
                </a:solidFill>
              </a:rPr>
              <a:t>0,1,3,2,4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165">
                                            <p:txEl>
                                              <p:pRg st="0" end="0"/>
                                            </p:txEl>
                                          </p:spTgt>
                                        </p:tgtEl>
                                        <p:attrNameLst>
                                          <p:attrName>style.visibility</p:attrName>
                                        </p:attrNameLst>
                                      </p:cBhvr>
                                      <p:to>
                                        <p:strVal val="visible"/>
                                      </p:to>
                                    </p:set>
                                    <p:animEffect transition="in" filter="blinds(horizontal)">
                                      <p:cBhvr>
                                        <p:cTn id="7" dur="500"/>
                                        <p:tgtEl>
                                          <p:spTgt spid="1311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1093"/>
                                        </p:tgtEl>
                                        <p:attrNameLst>
                                          <p:attrName>style.visibility</p:attrName>
                                        </p:attrNameLst>
                                      </p:cBhvr>
                                      <p:to>
                                        <p:strVal val="visible"/>
                                      </p:to>
                                    </p:set>
                                    <p:animEffect transition="in" filter="blinds(horizontal)">
                                      <p:cBhvr>
                                        <p:cTn id="12" dur="500"/>
                                        <p:tgtEl>
                                          <p:spTgt spid="131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123"/>
                                        </p:tgtEl>
                                        <p:attrNameLst>
                                          <p:attrName>style.visibility</p:attrName>
                                        </p:attrNameLst>
                                      </p:cBhvr>
                                      <p:to>
                                        <p:strVal val="visible"/>
                                      </p:to>
                                    </p:set>
                                    <p:animEffect transition="in" filter="blinds(horizontal)">
                                      <p:cBhvr>
                                        <p:cTn id="17" dur="500"/>
                                        <p:tgtEl>
                                          <p:spTgt spid="13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65" grpId="0" build="p"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8" name="Group 2"/>
          <p:cNvGraphicFramePr>
            <a:graphicFrameLocks noGrp="1"/>
          </p:cNvGraphicFramePr>
          <p:nvPr>
            <p:ph idx="4294967295"/>
          </p:nvPr>
        </p:nvGraphicFramePr>
        <p:xfrm>
          <a:off x="504825" y="2925763"/>
          <a:ext cx="8459788" cy="1668463"/>
        </p:xfrm>
        <a:graphic>
          <a:graphicData uri="http://schemas.openxmlformats.org/drawingml/2006/table">
            <a:tbl>
              <a:tblPr/>
              <a:tblGrid>
                <a:gridCol w="1343025">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gridCol w="892175">
                  <a:extLst>
                    <a:ext uri="{9D8B030D-6E8A-4147-A177-3AD203B41FA5}">
                      <a16:colId xmlns:a16="http://schemas.microsoft.com/office/drawing/2014/main" val="20003"/>
                    </a:ext>
                  </a:extLst>
                </a:gridCol>
                <a:gridCol w="885825">
                  <a:extLst>
                    <a:ext uri="{9D8B030D-6E8A-4147-A177-3AD203B41FA5}">
                      <a16:colId xmlns:a16="http://schemas.microsoft.com/office/drawing/2014/main" val="20004"/>
                    </a:ext>
                  </a:extLst>
                </a:gridCol>
                <a:gridCol w="892175">
                  <a:extLst>
                    <a:ext uri="{9D8B030D-6E8A-4147-A177-3AD203B41FA5}">
                      <a16:colId xmlns:a16="http://schemas.microsoft.com/office/drawing/2014/main" val="20005"/>
                    </a:ext>
                  </a:extLst>
                </a:gridCol>
                <a:gridCol w="890588">
                  <a:extLst>
                    <a:ext uri="{9D8B030D-6E8A-4147-A177-3AD203B41FA5}">
                      <a16:colId xmlns:a16="http://schemas.microsoft.com/office/drawing/2014/main" val="20006"/>
                    </a:ext>
                  </a:extLst>
                </a:gridCol>
                <a:gridCol w="887412">
                  <a:extLst>
                    <a:ext uri="{9D8B030D-6E8A-4147-A177-3AD203B41FA5}">
                      <a16:colId xmlns:a16="http://schemas.microsoft.com/office/drawing/2014/main" val="20007"/>
                    </a:ext>
                  </a:extLst>
                </a:gridCol>
                <a:gridCol w="890588">
                  <a:extLst>
                    <a:ext uri="{9D8B030D-6E8A-4147-A177-3AD203B41FA5}">
                      <a16:colId xmlns:a16="http://schemas.microsoft.com/office/drawing/2014/main" val="20008"/>
                    </a:ext>
                  </a:extLst>
                </a:gridCol>
              </a:tblGrid>
              <a:tr h="5556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工序代号</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C</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D</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E</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G</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H</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2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所需时间</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先驱工序</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C,E</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D</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2380" name="Rectangle 44"/>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142381" name="Rectangle 45"/>
          <p:cNvSpPr>
            <a:spLocks noGrp="1" noChangeArrowheads="1"/>
          </p:cNvSpPr>
          <p:nvPr/>
        </p:nvSpPr>
        <p:spPr bwMode="auto">
          <a:xfrm>
            <a:off x="396875" y="1127125"/>
            <a:ext cx="8496300"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3200" b="1">
                <a:solidFill>
                  <a:schemeClr val="tx2"/>
                </a:solidFill>
                <a:latin typeface="黑体" panose="02010609060101010101" pitchFamily="49" charset="-122"/>
                <a:ea typeface="黑体" panose="02010609060101010101" pitchFamily="49" charset="-122"/>
              </a:rPr>
              <a:t>作业</a:t>
            </a:r>
            <a:r>
              <a:rPr lang="en-US" altLang="zh-CN" sz="3200" b="1">
                <a:solidFill>
                  <a:schemeClr val="tx2"/>
                </a:solidFill>
                <a:latin typeface="黑体" panose="02010609060101010101" pitchFamily="49" charset="-122"/>
                <a:ea typeface="黑体" panose="02010609060101010101" pitchFamily="49" charset="-122"/>
              </a:rPr>
              <a:t>5</a:t>
            </a:r>
            <a:r>
              <a:rPr lang="zh-CN" altLang="en-US" sz="3200" b="1">
                <a:solidFill>
                  <a:schemeClr val="tx2"/>
                </a:solidFill>
                <a:latin typeface="黑体" panose="02010609060101010101" pitchFamily="49" charset="-122"/>
                <a:ea typeface="黑体" panose="02010609060101010101" pitchFamily="49" charset="-122"/>
              </a:rPr>
              <a:t>：</a:t>
            </a:r>
            <a:r>
              <a:rPr lang="zh-CN" altLang="en-US" sz="3200" b="1">
                <a:latin typeface="黑体" panose="02010609060101010101" pitchFamily="49" charset="-122"/>
                <a:ea typeface="黑体" panose="02010609060101010101" pitchFamily="49" charset="-122"/>
                <a:sym typeface="Arial" panose="020B0604020202020204" pitchFamily="34" charset="0"/>
              </a:rPr>
              <a:t>下表给出了某工程各工序之间的优先关系和各工序所需的时间。</a:t>
            </a:r>
          </a:p>
        </p:txBody>
      </p:sp>
      <p:sp>
        <p:nvSpPr>
          <p:cNvPr id="142382" name="Text Box 46"/>
          <p:cNvSpPr txBox="1">
            <a:spLocks noChangeArrowheads="1"/>
          </p:cNvSpPr>
          <p:nvPr/>
        </p:nvSpPr>
        <p:spPr bwMode="auto">
          <a:xfrm>
            <a:off x="539750" y="4941888"/>
            <a:ext cx="78851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sz="2800" b="1">
                <a:solidFill>
                  <a:srgbClr val="FF0000"/>
                </a:solidFill>
                <a:latin typeface="Arial" panose="020B0604020202020204" pitchFamily="34" charset="0"/>
              </a:rPr>
              <a:t>问:</a:t>
            </a:r>
            <a:r>
              <a:rPr lang="zh-CN" altLang="en-US" sz="2800" b="1">
                <a:latin typeface="Arial" panose="020B0604020202020204" pitchFamily="34" charset="0"/>
              </a:rPr>
              <a:t> 该工程是否能够顺利进行</a:t>
            </a:r>
            <a:r>
              <a:rPr lang="en-US" altLang="zh-CN" sz="2800" b="1">
                <a:latin typeface="Arial" panose="020B0604020202020204" pitchFamily="34" charset="0"/>
              </a:rPr>
              <a:t>?</a:t>
            </a:r>
          </a:p>
          <a:p>
            <a:pPr eaLnBrk="1" hangingPunct="1">
              <a:lnSpc>
                <a:spcPct val="130000"/>
              </a:lnSpc>
              <a:buFont typeface="Arial" panose="020B0604020202020204" pitchFamily="34" charset="0"/>
              <a:buNone/>
            </a:pPr>
            <a:r>
              <a:rPr lang="en-US" altLang="zh-CN" sz="2800" b="1">
                <a:latin typeface="Arial" panose="020B0604020202020204" pitchFamily="34" charset="0"/>
              </a:rPr>
              <a:t> </a:t>
            </a:r>
            <a:r>
              <a:rPr lang="zh-CN" altLang="en-US" sz="2800" b="1">
                <a:latin typeface="Arial" panose="020B0604020202020204" pitchFamily="34" charset="0"/>
              </a:rPr>
              <a:t>     如果能，请问要花多长时间？</a:t>
            </a:r>
          </a:p>
          <a:p>
            <a:pPr eaLnBrk="1" hangingPunct="1">
              <a:lnSpc>
                <a:spcPct val="130000"/>
              </a:lnSpc>
              <a:buFont typeface="Arial" panose="020B0604020202020204" pitchFamily="34" charset="0"/>
              <a:buNone/>
            </a:pPr>
            <a:r>
              <a:rPr lang="zh-CN" altLang="en-US" sz="2800" b="1">
                <a:latin typeface="Arial" panose="020B0604020202020204" pitchFamily="34" charset="0"/>
              </a:rPr>
              <a:t>      缩短那些工序可以缩短整个工程的完工时间？</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八、生成树</a:t>
            </a:r>
            <a:endParaRPr lang="en-US" altLang="zh-CN" sz="3200">
              <a:latin typeface="黑体" panose="02010609060101010101" pitchFamily="49" charset="-122"/>
              <a:ea typeface="黑体" panose="02010609060101010101" pitchFamily="49" charset="-122"/>
            </a:endParaRPr>
          </a:p>
        </p:txBody>
      </p:sp>
      <p:sp>
        <p:nvSpPr>
          <p:cNvPr id="276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B58EB4D0-7211-432F-8AB1-C670AB9B35B7}" type="slidenum">
              <a:rPr lang="zh-CN" altLang="en-US"/>
              <a:pPr algn="r" eaLnBrk="1" hangingPunct="1">
                <a:spcBef>
                  <a:spcPct val="50000"/>
                </a:spcBef>
                <a:buFont typeface="Arial" panose="020B0604020202020204" pitchFamily="34" charset="0"/>
                <a:buNone/>
              </a:pPr>
              <a:t>14</a:t>
            </a:fld>
            <a:endParaRPr lang="en-US" altLang="zh-CN"/>
          </a:p>
        </p:txBody>
      </p:sp>
      <p:sp>
        <p:nvSpPr>
          <p:cNvPr id="2765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27653"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一个连通图的生成树是一个极小连通子图，它含有图中全部</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个顶点，但只有足以构成一棵树的</a:t>
            </a:r>
            <a:r>
              <a:rPr lang="en-US" altLang="zh-CN" b="1">
                <a:latin typeface="黑体" panose="02010609060101010101" pitchFamily="49" charset="-122"/>
                <a:ea typeface="黑体" panose="02010609060101010101" pitchFamily="49" charset="-122"/>
              </a:rPr>
              <a:t>n-1</a:t>
            </a:r>
            <a:r>
              <a:rPr lang="zh-CN" altLang="en-US" b="1">
                <a:latin typeface="黑体" panose="02010609060101010101" pitchFamily="49" charset="-122"/>
                <a:ea typeface="黑体" panose="02010609060101010101" pitchFamily="49" charset="-122"/>
              </a:rPr>
              <a:t>条边</a:t>
            </a:r>
          </a:p>
        </p:txBody>
      </p:sp>
      <p:sp>
        <p:nvSpPr>
          <p:cNvPr id="27654"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4" name="Group 7"/>
          <p:cNvGrpSpPr>
            <a:grpSpLocks/>
          </p:cNvGrpSpPr>
          <p:nvPr/>
        </p:nvGrpSpPr>
        <p:grpSpPr bwMode="auto">
          <a:xfrm>
            <a:off x="1371600" y="4419600"/>
            <a:ext cx="2895600" cy="2286000"/>
            <a:chOff x="0" y="0"/>
            <a:chExt cx="1824" cy="1440"/>
          </a:xfrm>
        </p:grpSpPr>
        <p:sp>
          <p:nvSpPr>
            <p:cNvPr id="27684" name="Line 8"/>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85" name="Line 9"/>
            <p:cNvSpPr>
              <a:spLocks noChangeShapeType="1"/>
            </p:cNvSpPr>
            <p:nvPr/>
          </p:nvSpPr>
          <p:spPr bwMode="auto">
            <a:xfrm>
              <a:off x="1296" y="245"/>
              <a:ext cx="0" cy="9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86"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87" name="Line 11"/>
            <p:cNvSpPr>
              <a:spLocks noChangeShapeType="1"/>
            </p:cNvSpPr>
            <p:nvPr/>
          </p:nvSpPr>
          <p:spPr bwMode="auto">
            <a:xfrm flipH="1">
              <a:off x="192" y="197"/>
              <a:ext cx="240" cy="43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88" name="Line 12"/>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89" name="Line 13"/>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90" name="Line 14"/>
            <p:cNvSpPr>
              <a:spLocks noChangeShapeType="1"/>
            </p:cNvSpPr>
            <p:nvPr/>
          </p:nvSpPr>
          <p:spPr bwMode="auto">
            <a:xfrm flipH="1" flipV="1">
              <a:off x="144" y="821"/>
              <a:ext cx="288" cy="43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91" name="Line 15"/>
            <p:cNvSpPr>
              <a:spLocks noChangeShapeType="1"/>
            </p:cNvSpPr>
            <p:nvPr/>
          </p:nvSpPr>
          <p:spPr bwMode="auto">
            <a:xfrm flipH="1">
              <a:off x="528" y="1301"/>
              <a:ext cx="72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92" name="Line 16"/>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93" name="Line 17"/>
            <p:cNvSpPr>
              <a:spLocks noChangeShapeType="1"/>
            </p:cNvSpPr>
            <p:nvPr/>
          </p:nvSpPr>
          <p:spPr bwMode="auto">
            <a:xfrm flipH="1">
              <a:off x="1344" y="821"/>
              <a:ext cx="336" cy="48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7694" name="Group 18"/>
            <p:cNvGrpSpPr>
              <a:grpSpLocks/>
            </p:cNvGrpSpPr>
            <p:nvPr/>
          </p:nvGrpSpPr>
          <p:grpSpPr bwMode="auto">
            <a:xfrm>
              <a:off x="0" y="0"/>
              <a:ext cx="1824" cy="1440"/>
              <a:chOff x="0" y="0"/>
              <a:chExt cx="1824" cy="1440"/>
            </a:xfrm>
          </p:grpSpPr>
          <p:sp>
            <p:nvSpPr>
              <p:cNvPr id="27695"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7696"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7697"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7698"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27699"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7700"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pSp>
        <p:nvGrpSpPr>
          <p:cNvPr id="6" name="Group 25"/>
          <p:cNvGrpSpPr>
            <a:grpSpLocks/>
          </p:cNvGrpSpPr>
          <p:nvPr/>
        </p:nvGrpSpPr>
        <p:grpSpPr bwMode="auto">
          <a:xfrm>
            <a:off x="1368425" y="4405313"/>
            <a:ext cx="2895600" cy="2286000"/>
            <a:chOff x="0" y="0"/>
            <a:chExt cx="1824" cy="1440"/>
          </a:xfrm>
        </p:grpSpPr>
        <p:sp>
          <p:nvSpPr>
            <p:cNvPr id="27672" name="Line 26"/>
            <p:cNvSpPr>
              <a:spLocks noChangeShapeType="1"/>
            </p:cNvSpPr>
            <p:nvPr/>
          </p:nvSpPr>
          <p:spPr bwMode="auto">
            <a:xfrm>
              <a:off x="1296" y="245"/>
              <a:ext cx="0" cy="96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73" name="Line 27"/>
            <p:cNvSpPr>
              <a:spLocks noChangeShapeType="1"/>
            </p:cNvSpPr>
            <p:nvPr/>
          </p:nvSpPr>
          <p:spPr bwMode="auto">
            <a:xfrm flipH="1">
              <a:off x="192" y="197"/>
              <a:ext cx="240"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74" name="Line 28"/>
            <p:cNvSpPr>
              <a:spLocks noChangeShapeType="1"/>
            </p:cNvSpPr>
            <p:nvPr/>
          </p:nvSpPr>
          <p:spPr bwMode="auto">
            <a:xfrm flipH="1" flipV="1">
              <a:off x="144" y="821"/>
              <a:ext cx="288"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75" name="Line 29"/>
            <p:cNvSpPr>
              <a:spLocks noChangeShapeType="1"/>
            </p:cNvSpPr>
            <p:nvPr/>
          </p:nvSpPr>
          <p:spPr bwMode="auto">
            <a:xfrm flipH="1">
              <a:off x="528" y="1301"/>
              <a:ext cx="72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76" name="Line 30"/>
            <p:cNvSpPr>
              <a:spLocks noChangeShapeType="1"/>
            </p:cNvSpPr>
            <p:nvPr/>
          </p:nvSpPr>
          <p:spPr bwMode="auto">
            <a:xfrm flipH="1">
              <a:off x="1344" y="821"/>
              <a:ext cx="336" cy="4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7677" name="Group 31"/>
            <p:cNvGrpSpPr>
              <a:grpSpLocks/>
            </p:cNvGrpSpPr>
            <p:nvPr/>
          </p:nvGrpSpPr>
          <p:grpSpPr bwMode="auto">
            <a:xfrm>
              <a:off x="0" y="0"/>
              <a:ext cx="1824" cy="1440"/>
              <a:chOff x="0" y="0"/>
              <a:chExt cx="1824" cy="1440"/>
            </a:xfrm>
          </p:grpSpPr>
          <p:sp>
            <p:nvSpPr>
              <p:cNvPr id="27678" name="Oval 32"/>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7679" name="Oval 33"/>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7680" name="Oval 34"/>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7681" name="Oval 35"/>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27682" name="Oval 36"/>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7683" name="Oval 37"/>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pSp>
        <p:nvGrpSpPr>
          <p:cNvPr id="8" name="Group 25"/>
          <p:cNvGrpSpPr>
            <a:grpSpLocks/>
          </p:cNvGrpSpPr>
          <p:nvPr/>
        </p:nvGrpSpPr>
        <p:grpSpPr bwMode="auto">
          <a:xfrm>
            <a:off x="5334000" y="4419600"/>
            <a:ext cx="2895600" cy="2286000"/>
            <a:chOff x="0" y="0"/>
            <a:chExt cx="1824" cy="1440"/>
          </a:xfrm>
        </p:grpSpPr>
        <p:sp>
          <p:nvSpPr>
            <p:cNvPr id="27660" name="Line 26"/>
            <p:cNvSpPr>
              <a:spLocks noChangeShapeType="1"/>
            </p:cNvSpPr>
            <p:nvPr/>
          </p:nvSpPr>
          <p:spPr bwMode="auto">
            <a:xfrm>
              <a:off x="1304" y="245"/>
              <a:ext cx="0" cy="960"/>
            </a:xfrm>
            <a:prstGeom prst="line">
              <a:avLst/>
            </a:prstGeom>
            <a:noFill/>
            <a:ln w="85725">
              <a:solidFill>
                <a:schemeClr val="bg1"/>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61" name="Line 27"/>
            <p:cNvSpPr>
              <a:spLocks noChangeShapeType="1"/>
            </p:cNvSpPr>
            <p:nvPr/>
          </p:nvSpPr>
          <p:spPr bwMode="auto">
            <a:xfrm flipH="1">
              <a:off x="192" y="197"/>
              <a:ext cx="240"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62" name="Line 28"/>
            <p:cNvSpPr>
              <a:spLocks noChangeShapeType="1"/>
            </p:cNvSpPr>
            <p:nvPr/>
          </p:nvSpPr>
          <p:spPr bwMode="auto">
            <a:xfrm flipH="1" flipV="1">
              <a:off x="144" y="821"/>
              <a:ext cx="288"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63" name="Line 29"/>
            <p:cNvSpPr>
              <a:spLocks noChangeShapeType="1"/>
            </p:cNvSpPr>
            <p:nvPr/>
          </p:nvSpPr>
          <p:spPr bwMode="auto">
            <a:xfrm flipH="1">
              <a:off x="528" y="1301"/>
              <a:ext cx="72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7664" name="Line 30"/>
            <p:cNvSpPr>
              <a:spLocks noChangeShapeType="1"/>
            </p:cNvSpPr>
            <p:nvPr/>
          </p:nvSpPr>
          <p:spPr bwMode="auto">
            <a:xfrm flipH="1">
              <a:off x="1344" y="821"/>
              <a:ext cx="336" cy="48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7665" name="Group 31"/>
            <p:cNvGrpSpPr>
              <a:grpSpLocks/>
            </p:cNvGrpSpPr>
            <p:nvPr/>
          </p:nvGrpSpPr>
          <p:grpSpPr bwMode="auto">
            <a:xfrm>
              <a:off x="0" y="0"/>
              <a:ext cx="1824" cy="1440"/>
              <a:chOff x="0" y="0"/>
              <a:chExt cx="1824" cy="1440"/>
            </a:xfrm>
          </p:grpSpPr>
          <p:sp>
            <p:nvSpPr>
              <p:cNvPr id="27666" name="Oval 32"/>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7667" name="Oval 33"/>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7668" name="Oval 34"/>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7669" name="Oval 35"/>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27670" name="Oval 36"/>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7671" name="Oval 37"/>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sp>
        <p:nvSpPr>
          <p:cNvPr id="2" name="动作按钮: 帮助 1">
            <a:hlinkClick r:id="" action="ppaction://noaction" highlightClick="1"/>
          </p:cNvPr>
          <p:cNvSpPr>
            <a:spLocks noChangeArrowheads="1"/>
          </p:cNvSpPr>
          <p:nvPr/>
        </p:nvSpPr>
        <p:spPr bwMode="auto">
          <a:xfrm>
            <a:off x="7699375" y="3902075"/>
            <a:ext cx="603250" cy="606425"/>
          </a:xfrm>
          <a:prstGeom prst="actionButtonHelp">
            <a:avLst/>
          </a:prstGeom>
          <a:solidFill>
            <a:schemeClr val="accent1"/>
          </a:solidFill>
          <a:ln w="9525" algn="ctr">
            <a:solidFill>
              <a:schemeClr val="tx1"/>
            </a:solidFill>
            <a:round/>
            <a:headEnd/>
            <a:tailEnd/>
          </a:ln>
        </p:spPr>
        <p:txBody>
          <a:bodyPr wrap="none"/>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 name="乘号 2"/>
          <p:cNvSpPr/>
          <p:nvPr/>
        </p:nvSpPr>
        <p:spPr bwMode="auto">
          <a:xfrm>
            <a:off x="8410575" y="3902075"/>
            <a:ext cx="609600" cy="552450"/>
          </a:xfrm>
          <a:prstGeom prst="mathMultiply">
            <a:avLst/>
          </a:prstGeom>
          <a:solidFill>
            <a:srgbClr val="C00000"/>
          </a:solidFill>
          <a:ln w="9525" cap="flat" cmpd="sng" algn="ctr">
            <a:solidFill>
              <a:schemeClr val="tx1"/>
            </a:solidFill>
            <a:prstDash val="solid"/>
            <a:round/>
            <a:headEnd type="none" w="med" len="med"/>
            <a:tailEnd type="none" w="med" len="med"/>
          </a:ln>
          <a:effectLst/>
        </p:spPr>
        <p:txBody>
          <a:bodyPr wrap="none"/>
          <a:lstStyle/>
          <a:p>
            <a:pPr eaLnBrk="1" hangingPunct="1">
              <a:buFont typeface="Arial" pitchFamily="34" charset="0"/>
              <a:buNone/>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63" presetClass="path" presetSubtype="0" accel="50000" decel="50000" fill="hold" nodeType="clickEffect">
                                  <p:stCondLst>
                                    <p:cond delay="0"/>
                                  </p:stCondLst>
                                  <p:childTnLst>
                                    <p:animMotion origin="layout" path="M 3.88889E-6 2.22222E-6 L 0.43611 -0.0007 " pathEditMode="relative" rAng="0" ptsTypes="AA">
                                      <p:cBhvr>
                                        <p:cTn id="12" dur="2000" fill="hold"/>
                                        <p:tgtEl>
                                          <p:spTgt spid="6"/>
                                        </p:tgtEl>
                                        <p:attrNameLst>
                                          <p:attrName>ppt_x</p:attrName>
                                          <p:attrName>ppt_y</p:attrName>
                                        </p:attrNameLst>
                                      </p:cBhvr>
                                      <p:rCtr x="21806" y="-46"/>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a:t>
            </a:r>
            <a:r>
              <a:rPr lang="en-US" altLang="zh-CN" sz="3200">
                <a:latin typeface="黑体" panose="02010609060101010101" pitchFamily="49" charset="-122"/>
                <a:ea typeface="黑体" panose="02010609060101010101" pitchFamily="49" charset="-122"/>
              </a:rPr>
              <a:t>Adjacency Matrix)</a:t>
            </a:r>
          </a:p>
        </p:txBody>
      </p:sp>
      <p:sp>
        <p:nvSpPr>
          <p:cNvPr id="2867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F53D7C64-CDFE-472D-9F72-4025DF03F418}" type="slidenum">
              <a:rPr lang="zh-CN" altLang="en-US"/>
              <a:pPr algn="r" eaLnBrk="1" hangingPunct="1">
                <a:spcBef>
                  <a:spcPct val="50000"/>
                </a:spcBef>
                <a:buFont typeface="Arial" panose="020B0604020202020204" pitchFamily="34" charset="0"/>
                <a:buNone/>
              </a:pPr>
              <a:t>15</a:t>
            </a:fld>
            <a:endParaRPr lang="en-US" altLang="zh-CN"/>
          </a:p>
        </p:txBody>
      </p:sp>
      <p:sp>
        <p:nvSpPr>
          <p:cNvPr id="2867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28677" name="Rectangle 5"/>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邻接矩阵：记录图中各顶点之间关系的二维数组。</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对于不带权的图，以</a:t>
            </a:r>
            <a:r>
              <a:rPr lang="zh-CN" altLang="en-US" b="1">
                <a:solidFill>
                  <a:srgbClr val="C00000"/>
                </a:solidFill>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表示两顶点存在边(或弧)(相邻接)，以</a:t>
            </a:r>
            <a:r>
              <a:rPr lang="zh-CN" altLang="en-US" b="1">
                <a:solidFill>
                  <a:srgbClr val="3333FF"/>
                </a:solidFill>
                <a:latin typeface="黑体" panose="02010609060101010101" pitchFamily="49" charset="-122"/>
                <a:ea typeface="黑体" panose="02010609060101010101" pitchFamily="49" charset="-122"/>
              </a:rPr>
              <a:t>0</a:t>
            </a:r>
            <a:r>
              <a:rPr lang="zh-CN" altLang="en-US" b="1">
                <a:latin typeface="黑体" panose="02010609060101010101" pitchFamily="49" charset="-122"/>
                <a:ea typeface="黑体" panose="02010609060101010101" pitchFamily="49" charset="-122"/>
              </a:rPr>
              <a:t>表示两顶点不邻接，即</a:t>
            </a:r>
          </a:p>
          <a:p>
            <a:pPr eaLnBrk="1" hangingPunct="1">
              <a:lnSpc>
                <a:spcPct val="90000"/>
              </a:lnSpc>
              <a:spcBef>
                <a:spcPct val="30000"/>
              </a:spcBef>
            </a:pPr>
            <a:endParaRPr lang="zh-CN" altLang="en-US" b="1">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zh-CN" altLang="en-US" b="1">
                <a:solidFill>
                  <a:srgbClr val="C00000"/>
                </a:solidFill>
                <a:latin typeface="黑体" panose="02010609060101010101" pitchFamily="49" charset="-122"/>
                <a:ea typeface="黑体" panose="02010609060101010101" pitchFamily="49" charset="-122"/>
              </a:rPr>
              <a:t>1 </a:t>
            </a:r>
            <a:r>
              <a:rPr lang="zh-CN" altLang="en-US" b="1">
                <a:latin typeface="黑体" panose="02010609060101010101" pitchFamily="49" charset="-122"/>
                <a:ea typeface="黑体" panose="02010609060101010101" pitchFamily="49" charset="-122"/>
              </a:rPr>
              <a:t>  如果(</a:t>
            </a:r>
            <a:r>
              <a:rPr lang="en-US" altLang="zh-CN" b="1">
                <a:latin typeface="黑体" panose="02010609060101010101" pitchFamily="49" charset="-122"/>
                <a:ea typeface="黑体" panose="02010609060101010101" pitchFamily="49" charset="-122"/>
              </a:rPr>
              <a:t>i,j)</a:t>
            </a:r>
            <a:r>
              <a:rPr lang="en-US" altLang="zh-CN" b="1">
                <a:latin typeface="黑体" panose="02010609060101010101" pitchFamily="49" charset="-122"/>
                <a:ea typeface="黑体" panose="02010609060101010101" pitchFamily="49" charset="-122"/>
                <a:sym typeface="Symbol" panose="05050102010706020507" pitchFamily="18" charset="2"/>
              </a:rPr>
              <a:t>E </a:t>
            </a:r>
            <a:r>
              <a:rPr lang="zh-CN" altLang="en-US" b="1">
                <a:latin typeface="黑体" panose="02010609060101010101" pitchFamily="49" charset="-122"/>
                <a:ea typeface="黑体" panose="02010609060101010101" pitchFamily="49" charset="-122"/>
                <a:sym typeface="Symbol" panose="05050102010706020507" pitchFamily="18" charset="2"/>
              </a:rPr>
              <a:t>或 &lt;</a:t>
            </a:r>
            <a:r>
              <a:rPr lang="en-US" altLang="zh-CN" b="1">
                <a:latin typeface="黑体" panose="02010609060101010101" pitchFamily="49" charset="-122"/>
                <a:ea typeface="黑体" panose="02010609060101010101" pitchFamily="49" charset="-122"/>
                <a:sym typeface="Symbol" panose="05050102010706020507" pitchFamily="18" charset="2"/>
              </a:rPr>
              <a:t>i,j&gt;E</a:t>
            </a:r>
            <a:endParaRPr lang="en-US" altLang="zh-CN" b="1">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A[i][j] = </a:t>
            </a:r>
          </a:p>
          <a:p>
            <a:pPr eaLnBrk="1" hangingPunct="1">
              <a:lnSpc>
                <a:spcPct val="90000"/>
              </a:lnSpc>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zh-CN" altLang="en-US" b="1">
                <a:solidFill>
                  <a:srgbClr val="3333FF"/>
                </a:solidFill>
                <a:latin typeface="黑体" panose="02010609060101010101" pitchFamily="49" charset="-122"/>
                <a:ea typeface="黑体" panose="02010609060101010101" pitchFamily="49" charset="-122"/>
              </a:rPr>
              <a:t>0</a:t>
            </a:r>
            <a:r>
              <a:rPr lang="zh-CN" altLang="en-US" b="1">
                <a:latin typeface="黑体" panose="02010609060101010101" pitchFamily="49" charset="-122"/>
                <a:ea typeface="黑体" panose="02010609060101010101" pitchFamily="49" charset="-122"/>
              </a:rPr>
              <a:t>   其它</a:t>
            </a:r>
          </a:p>
        </p:txBody>
      </p:sp>
      <p:sp>
        <p:nvSpPr>
          <p:cNvPr id="28678"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28679" name="AutoShape 7"/>
          <p:cNvSpPr>
            <a:spLocks/>
          </p:cNvSpPr>
          <p:nvPr/>
        </p:nvSpPr>
        <p:spPr bwMode="auto">
          <a:xfrm>
            <a:off x="2590800" y="5715000"/>
            <a:ext cx="76200" cy="838200"/>
          </a:xfrm>
          <a:prstGeom prst="leftBrace">
            <a:avLst>
              <a:gd name="adj1" fmla="val 91667"/>
              <a:gd name="adj2" fmla="val 50000"/>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a:t>
            </a:r>
            <a:endParaRPr lang="en-US" altLang="zh-CN" sz="3200">
              <a:latin typeface="黑体" panose="02010609060101010101" pitchFamily="49" charset="-122"/>
              <a:ea typeface="黑体" panose="02010609060101010101" pitchFamily="49" charset="-122"/>
            </a:endParaRPr>
          </a:p>
        </p:txBody>
      </p:sp>
      <p:sp>
        <p:nvSpPr>
          <p:cNvPr id="2969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E8A96674-5AB3-4F91-B333-F26BD0CEEC47}" type="slidenum">
              <a:rPr lang="zh-CN" altLang="en-US"/>
              <a:pPr algn="r" eaLnBrk="1" hangingPunct="1">
                <a:spcBef>
                  <a:spcPct val="50000"/>
                </a:spcBef>
                <a:buFont typeface="Arial" panose="020B0604020202020204" pitchFamily="34" charset="0"/>
                <a:buNone/>
              </a:pPr>
              <a:t>16</a:t>
            </a:fld>
            <a:endParaRPr lang="en-US" altLang="zh-CN"/>
          </a:p>
        </p:txBody>
      </p:sp>
      <p:sp>
        <p:nvSpPr>
          <p:cNvPr id="2970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29701"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无向图的邻接矩阵为：　有向图的邻接矩阵为：</a:t>
            </a:r>
          </a:p>
          <a:p>
            <a:pPr eaLnBrk="1" hangingPunct="1">
              <a:spcBef>
                <a:spcPct val="0"/>
              </a:spcBef>
              <a:buFont typeface="Wingdings" panose="05000000000000000000" pitchFamily="2" charset="2"/>
              <a:buNone/>
            </a:pPr>
            <a:r>
              <a:rPr lang="en-US" altLang="zh-CN">
                <a:latin typeface="黑体" panose="02010609060101010101" pitchFamily="49" charset="-122"/>
                <a:ea typeface="黑体" panose="02010609060101010101" pitchFamily="49" charset="-122"/>
              </a:rPr>
              <a:t>       </a:t>
            </a:r>
          </a:p>
        </p:txBody>
      </p:sp>
      <p:sp>
        <p:nvSpPr>
          <p:cNvPr id="29702"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 name="Group 7"/>
          <p:cNvGrpSpPr>
            <a:grpSpLocks/>
          </p:cNvGrpSpPr>
          <p:nvPr/>
        </p:nvGrpSpPr>
        <p:grpSpPr bwMode="auto">
          <a:xfrm>
            <a:off x="1600200" y="5257800"/>
            <a:ext cx="2057400" cy="1600200"/>
            <a:chOff x="0" y="0"/>
            <a:chExt cx="1824" cy="1440"/>
          </a:xfrm>
        </p:grpSpPr>
        <p:sp>
          <p:nvSpPr>
            <p:cNvPr id="29731" name="Line 8"/>
            <p:cNvSpPr>
              <a:spLocks noChangeShapeType="1"/>
            </p:cNvSpPr>
            <p:nvPr/>
          </p:nvSpPr>
          <p:spPr bwMode="auto">
            <a:xfrm flipH="1">
              <a:off x="623" y="149"/>
              <a:ext cx="577"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2" name="Line 9"/>
            <p:cNvSpPr>
              <a:spLocks noChangeShapeType="1"/>
            </p:cNvSpPr>
            <p:nvPr/>
          </p:nvSpPr>
          <p:spPr bwMode="auto">
            <a:xfrm>
              <a:off x="1296" y="246"/>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3"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4" name="Line 11"/>
            <p:cNvSpPr>
              <a:spLocks noChangeShapeType="1"/>
            </p:cNvSpPr>
            <p:nvPr/>
          </p:nvSpPr>
          <p:spPr bwMode="auto">
            <a:xfrm flipH="1">
              <a:off x="191" y="197"/>
              <a:ext cx="241" cy="43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5" name="Line 12"/>
            <p:cNvSpPr>
              <a:spLocks noChangeShapeType="1"/>
            </p:cNvSpPr>
            <p:nvPr/>
          </p:nvSpPr>
          <p:spPr bwMode="auto">
            <a:xfrm flipH="1" flipV="1">
              <a:off x="480" y="246"/>
              <a:ext cx="0" cy="1007"/>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6" name="Line 13"/>
            <p:cNvSpPr>
              <a:spLocks noChangeShapeType="1"/>
            </p:cNvSpPr>
            <p:nvPr/>
          </p:nvSpPr>
          <p:spPr bwMode="auto">
            <a:xfrm flipH="1" flipV="1">
              <a:off x="528" y="197"/>
              <a:ext cx="1105"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7" name="Line 14"/>
            <p:cNvSpPr>
              <a:spLocks noChangeShapeType="1"/>
            </p:cNvSpPr>
            <p:nvPr/>
          </p:nvSpPr>
          <p:spPr bwMode="auto">
            <a:xfrm flipH="1" flipV="1">
              <a:off x="144" y="821"/>
              <a:ext cx="290" cy="43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8" name="Line 15"/>
            <p:cNvSpPr>
              <a:spLocks noChangeShapeType="1"/>
            </p:cNvSpPr>
            <p:nvPr/>
          </p:nvSpPr>
          <p:spPr bwMode="auto">
            <a:xfrm flipH="1">
              <a:off x="528" y="1301"/>
              <a:ext cx="721"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39" name="Line 16"/>
            <p:cNvSpPr>
              <a:spLocks noChangeShapeType="1"/>
            </p:cNvSpPr>
            <p:nvPr/>
          </p:nvSpPr>
          <p:spPr bwMode="auto">
            <a:xfrm flipH="1">
              <a:off x="576" y="773"/>
              <a:ext cx="1057"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40" name="Line 17"/>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9741" name="Group 18"/>
            <p:cNvGrpSpPr>
              <a:grpSpLocks/>
            </p:cNvGrpSpPr>
            <p:nvPr/>
          </p:nvGrpSpPr>
          <p:grpSpPr bwMode="auto">
            <a:xfrm>
              <a:off x="0" y="0"/>
              <a:ext cx="1824" cy="1440"/>
              <a:chOff x="0" y="0"/>
              <a:chExt cx="1824" cy="1440"/>
            </a:xfrm>
          </p:grpSpPr>
          <p:sp>
            <p:nvSpPr>
              <p:cNvPr id="29742" name="Oval 19"/>
              <p:cNvSpPr>
                <a:spLocks noChangeArrowheads="1"/>
              </p:cNvSpPr>
              <p:nvPr/>
            </p:nvSpPr>
            <p:spPr bwMode="auto">
              <a:xfrm>
                <a:off x="336" y="0"/>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29743" name="Oval 20"/>
              <p:cNvSpPr>
                <a:spLocks noChangeArrowheads="1"/>
              </p:cNvSpPr>
              <p:nvPr/>
            </p:nvSpPr>
            <p:spPr bwMode="auto">
              <a:xfrm>
                <a:off x="336" y="1169"/>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29744" name="Oval 21"/>
              <p:cNvSpPr>
                <a:spLocks noChangeArrowheads="1"/>
              </p:cNvSpPr>
              <p:nvPr/>
            </p:nvSpPr>
            <p:spPr bwMode="auto">
              <a:xfrm>
                <a:off x="0" y="576"/>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29745" name="Oval 22"/>
              <p:cNvSpPr>
                <a:spLocks noChangeArrowheads="1"/>
              </p:cNvSpPr>
              <p:nvPr/>
            </p:nvSpPr>
            <p:spPr bwMode="auto">
              <a:xfrm>
                <a:off x="1535" y="624"/>
                <a:ext cx="289"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5</a:t>
                </a:r>
              </a:p>
            </p:txBody>
          </p:sp>
          <p:sp>
            <p:nvSpPr>
              <p:cNvPr id="29746" name="Oval 23"/>
              <p:cNvSpPr>
                <a:spLocks noChangeArrowheads="1"/>
              </p:cNvSpPr>
              <p:nvPr/>
            </p:nvSpPr>
            <p:spPr bwMode="auto">
              <a:xfrm>
                <a:off x="1153" y="1170"/>
                <a:ext cx="287"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29747" name="Oval 24"/>
              <p:cNvSpPr>
                <a:spLocks noChangeArrowheads="1"/>
              </p:cNvSpPr>
              <p:nvPr/>
            </p:nvSpPr>
            <p:spPr bwMode="auto">
              <a:xfrm>
                <a:off x="1153" y="0"/>
                <a:ext cx="287"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grpSp>
      <p:grpSp>
        <p:nvGrpSpPr>
          <p:cNvPr id="4" name="Group 25"/>
          <p:cNvGrpSpPr>
            <a:grpSpLocks/>
          </p:cNvGrpSpPr>
          <p:nvPr/>
        </p:nvGrpSpPr>
        <p:grpSpPr bwMode="auto">
          <a:xfrm>
            <a:off x="6400800" y="5181600"/>
            <a:ext cx="2057400" cy="1676400"/>
            <a:chOff x="0" y="0"/>
            <a:chExt cx="1920" cy="1536"/>
          </a:xfrm>
        </p:grpSpPr>
        <p:sp>
          <p:nvSpPr>
            <p:cNvPr id="29720" name="Line 26"/>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21" name="Line 27"/>
            <p:cNvSpPr>
              <a:spLocks noChangeShapeType="1"/>
            </p:cNvSpPr>
            <p:nvPr/>
          </p:nvSpPr>
          <p:spPr bwMode="auto">
            <a:xfrm>
              <a:off x="193"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22" name="Line 28"/>
            <p:cNvSpPr>
              <a:spLocks noChangeShapeType="1"/>
            </p:cNvSpPr>
            <p:nvPr/>
          </p:nvSpPr>
          <p:spPr bwMode="auto">
            <a:xfrm flipH="1">
              <a:off x="240" y="144"/>
              <a:ext cx="673"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23" name="Line 29"/>
            <p:cNvSpPr>
              <a:spLocks noChangeShapeType="1"/>
            </p:cNvSpPr>
            <p:nvPr/>
          </p:nvSpPr>
          <p:spPr bwMode="auto">
            <a:xfrm flipH="1" flipV="1">
              <a:off x="1007" y="192"/>
              <a:ext cx="385"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24" name="Line 30"/>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25" name="Line 31"/>
            <p:cNvSpPr>
              <a:spLocks noChangeShapeType="1"/>
            </p:cNvSpPr>
            <p:nvPr/>
          </p:nvSpPr>
          <p:spPr bwMode="auto">
            <a:xfrm flipH="1">
              <a:off x="576" y="768"/>
              <a:ext cx="1151"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9726" name="Oval 32"/>
            <p:cNvSpPr>
              <a:spLocks noChangeArrowheads="1"/>
            </p:cNvSpPr>
            <p:nvPr/>
          </p:nvSpPr>
          <p:spPr bwMode="auto">
            <a:xfrm>
              <a:off x="0" y="480"/>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29727" name="Oval 33"/>
            <p:cNvSpPr>
              <a:spLocks noChangeArrowheads="1"/>
            </p:cNvSpPr>
            <p:nvPr/>
          </p:nvSpPr>
          <p:spPr bwMode="auto">
            <a:xfrm>
              <a:off x="1296" y="1265"/>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29728" name="Oval 34"/>
            <p:cNvSpPr>
              <a:spLocks noChangeArrowheads="1"/>
            </p:cNvSpPr>
            <p:nvPr/>
          </p:nvSpPr>
          <p:spPr bwMode="auto">
            <a:xfrm>
              <a:off x="336" y="1265"/>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29729" name="Oval 35"/>
            <p:cNvSpPr>
              <a:spLocks noChangeArrowheads="1"/>
            </p:cNvSpPr>
            <p:nvPr/>
          </p:nvSpPr>
          <p:spPr bwMode="auto">
            <a:xfrm>
              <a:off x="1633" y="528"/>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29730" name="Oval 36"/>
            <p:cNvSpPr>
              <a:spLocks noChangeArrowheads="1"/>
            </p:cNvSpPr>
            <p:nvPr/>
          </p:nvSpPr>
          <p:spPr bwMode="auto">
            <a:xfrm>
              <a:off x="816" y="0"/>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grpSp>
        <p:nvGrpSpPr>
          <p:cNvPr id="5" name="Group 37"/>
          <p:cNvGrpSpPr>
            <a:grpSpLocks/>
          </p:cNvGrpSpPr>
          <p:nvPr/>
        </p:nvGrpSpPr>
        <p:grpSpPr bwMode="auto">
          <a:xfrm>
            <a:off x="1295400" y="3276600"/>
            <a:ext cx="2514600" cy="1920875"/>
            <a:chOff x="0" y="0"/>
            <a:chExt cx="1584" cy="1210"/>
          </a:xfrm>
        </p:grpSpPr>
        <p:grpSp>
          <p:nvGrpSpPr>
            <p:cNvPr id="29716" name="Group 38"/>
            <p:cNvGrpSpPr>
              <a:grpSpLocks/>
            </p:cNvGrpSpPr>
            <p:nvPr/>
          </p:nvGrpSpPr>
          <p:grpSpPr bwMode="auto">
            <a:xfrm>
              <a:off x="0" y="96"/>
              <a:ext cx="1584" cy="1008"/>
              <a:chOff x="0" y="0"/>
              <a:chExt cx="1584" cy="1008"/>
            </a:xfrm>
          </p:grpSpPr>
          <p:sp>
            <p:nvSpPr>
              <p:cNvPr id="29718" name="AutoShape 39"/>
              <p:cNvSpPr>
                <a:spLocks/>
              </p:cNvSpPr>
              <p:nvPr/>
            </p:nvSpPr>
            <p:spPr bwMode="auto">
              <a:xfrm>
                <a:off x="0" y="48"/>
                <a:ext cx="48" cy="960"/>
              </a:xfrm>
              <a:prstGeom prst="leftBracket">
                <a:avLst>
                  <a:gd name="adj" fmla="val 16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719" name="AutoShape 40"/>
              <p:cNvSpPr>
                <a:spLocks/>
              </p:cNvSpPr>
              <p:nvPr/>
            </p:nvSpPr>
            <p:spPr bwMode="auto">
              <a:xfrm flipH="1">
                <a:off x="1536" y="0"/>
                <a:ext cx="48" cy="1008"/>
              </a:xfrm>
              <a:prstGeom prst="leftBracket">
                <a:avLst>
                  <a:gd name="adj" fmla="val 17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29717" name="Text Box 41"/>
            <p:cNvSpPr txBox="1">
              <a:spLocks noChangeArrowheads="1"/>
            </p:cNvSpPr>
            <p:nvPr/>
          </p:nvSpPr>
          <p:spPr bwMode="auto">
            <a:xfrm>
              <a:off x="96" y="0"/>
              <a:ext cx="1488"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0  </a:t>
              </a:r>
              <a:r>
                <a:rPr lang="en-US" altLang="zh-CN" sz="2000">
                  <a:solidFill>
                    <a:srgbClr val="FF0000"/>
                  </a:solidFill>
                  <a:latin typeface="黑体" panose="02010609060101010101" pitchFamily="49" charset="-122"/>
                  <a:ea typeface="黑体" panose="02010609060101010101" pitchFamily="49" charset="-122"/>
                </a:rPr>
                <a:t>1 </a:t>
              </a:r>
              <a:r>
                <a:rPr lang="en-US" altLang="zh-CN" sz="2000">
                  <a:latin typeface="黑体" panose="02010609060101010101" pitchFamily="49" charset="-122"/>
                  <a:ea typeface="黑体" panose="02010609060101010101" pitchFamily="49" charset="-122"/>
                </a:rPr>
                <a:t> 0  0  </a:t>
              </a:r>
              <a:r>
                <a:rPr lang="en-US" altLang="zh-CN" sz="2000">
                  <a:solidFill>
                    <a:srgbClr val="7030A0"/>
                  </a:solidFill>
                  <a:latin typeface="黑体" panose="02010609060101010101" pitchFamily="49" charset="-122"/>
                  <a:ea typeface="黑体" panose="02010609060101010101" pitchFamily="49" charset="-122"/>
                </a:rPr>
                <a:t>1</a:t>
              </a:r>
              <a:r>
                <a:rPr lang="en-US" altLang="zh-CN" sz="2000">
                  <a:latin typeface="黑体" panose="02010609060101010101" pitchFamily="49" charset="-122"/>
                  <a:ea typeface="黑体" panose="02010609060101010101" pitchFamily="49" charset="-122"/>
                </a:rPr>
                <a:t>  </a:t>
              </a:r>
              <a:r>
                <a:rPr lang="en-US" altLang="zh-CN" sz="2000">
                  <a:solidFill>
                    <a:srgbClr val="3333FF"/>
                  </a:solidFill>
                  <a:latin typeface="黑体" panose="02010609060101010101" pitchFamily="49" charset="-122"/>
                  <a:ea typeface="黑体" panose="02010609060101010101" pitchFamily="49" charset="-122"/>
                </a:rPr>
                <a:t>1 </a:t>
              </a:r>
              <a:r>
                <a:rPr lang="en-US" altLang="zh-CN" sz="2000">
                  <a:latin typeface="黑体" panose="02010609060101010101" pitchFamily="49" charset="-122"/>
                  <a:ea typeface="黑体" panose="02010609060101010101" pitchFamily="49" charset="-122"/>
                </a:rPr>
                <a:t>                     </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1  0  1  1  0  1</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0  1  0  1  0  0</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0  1  1  0  1  1</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1  0  0  1  0  1</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1  1  0  1  1  0</a:t>
              </a:r>
              <a:endParaRPr lang="zh-CN" altLang="en-US"/>
            </a:p>
          </p:txBody>
        </p:sp>
      </p:grpSp>
      <p:grpSp>
        <p:nvGrpSpPr>
          <p:cNvPr id="7" name="Group 42"/>
          <p:cNvGrpSpPr>
            <a:grpSpLocks/>
          </p:cNvGrpSpPr>
          <p:nvPr/>
        </p:nvGrpSpPr>
        <p:grpSpPr bwMode="auto">
          <a:xfrm>
            <a:off x="6172200" y="3505200"/>
            <a:ext cx="2133600" cy="1616075"/>
            <a:chOff x="0" y="0"/>
            <a:chExt cx="1344" cy="1018"/>
          </a:xfrm>
        </p:grpSpPr>
        <p:sp>
          <p:nvSpPr>
            <p:cNvPr id="29713" name="AutoShape 43"/>
            <p:cNvSpPr>
              <a:spLocks/>
            </p:cNvSpPr>
            <p:nvPr/>
          </p:nvSpPr>
          <p:spPr bwMode="auto">
            <a:xfrm>
              <a:off x="0" y="144"/>
              <a:ext cx="48" cy="816"/>
            </a:xfrm>
            <a:prstGeom prst="leftBracket">
              <a:avLst>
                <a:gd name="adj" fmla="val 141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714" name="AutoShape 44"/>
            <p:cNvSpPr>
              <a:spLocks/>
            </p:cNvSpPr>
            <p:nvPr/>
          </p:nvSpPr>
          <p:spPr bwMode="auto">
            <a:xfrm flipH="1">
              <a:off x="1200" y="144"/>
              <a:ext cx="96" cy="816"/>
            </a:xfrm>
            <a:prstGeom prst="leftBracket">
              <a:avLst>
                <a:gd name="adj" fmla="val 708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715" name="Text Box 45"/>
            <p:cNvSpPr txBox="1">
              <a:spLocks noChangeArrowheads="1"/>
            </p:cNvSpPr>
            <p:nvPr/>
          </p:nvSpPr>
          <p:spPr bwMode="auto">
            <a:xfrm>
              <a:off x="48" y="0"/>
              <a:ext cx="1296"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000">
                  <a:latin typeface="黑体" panose="02010609060101010101" pitchFamily="49" charset="-122"/>
                  <a:ea typeface="黑体" panose="02010609060101010101" pitchFamily="49" charset="-122"/>
                </a:rPr>
                <a:t>0  </a:t>
              </a:r>
              <a:r>
                <a:rPr lang="en-US" altLang="zh-CN" sz="2000">
                  <a:solidFill>
                    <a:srgbClr val="FF0000"/>
                  </a:solidFill>
                  <a:latin typeface="黑体" panose="02010609060101010101" pitchFamily="49" charset="-122"/>
                  <a:ea typeface="黑体" panose="02010609060101010101" pitchFamily="49" charset="-122"/>
                </a:rPr>
                <a:t>1 </a:t>
              </a:r>
              <a:r>
                <a:rPr lang="en-US" altLang="zh-CN" sz="2000">
                  <a:latin typeface="黑体" panose="02010609060101010101" pitchFamily="49" charset="-122"/>
                  <a:ea typeface="黑体" panose="02010609060101010101" pitchFamily="49" charset="-122"/>
                </a:rPr>
                <a:t> 0  </a:t>
              </a:r>
              <a:r>
                <a:rPr lang="en-US" altLang="zh-CN" sz="2000">
                  <a:solidFill>
                    <a:srgbClr val="7030A0"/>
                  </a:solidFill>
                  <a:latin typeface="黑体" panose="02010609060101010101" pitchFamily="49" charset="-122"/>
                  <a:ea typeface="黑体" panose="02010609060101010101" pitchFamily="49" charset="-122"/>
                </a:rPr>
                <a:t>1</a:t>
              </a:r>
              <a:r>
                <a:rPr lang="en-US" altLang="zh-CN" sz="2000">
                  <a:latin typeface="黑体" panose="02010609060101010101" pitchFamily="49" charset="-122"/>
                  <a:ea typeface="黑体" panose="02010609060101010101" pitchFamily="49" charset="-122"/>
                </a:rPr>
                <a:t>  </a:t>
              </a:r>
              <a:r>
                <a:rPr lang="en-US" altLang="zh-CN" sz="2000">
                  <a:solidFill>
                    <a:srgbClr val="3333FF"/>
                  </a:solidFill>
                  <a:latin typeface="黑体" panose="02010609060101010101" pitchFamily="49" charset="-122"/>
                  <a:ea typeface="黑体" panose="02010609060101010101" pitchFamily="49" charset="-122"/>
                </a:rPr>
                <a:t>1</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0  0  1  0  0</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0  0  0  0  1</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0  0  1  0  0</a:t>
              </a:r>
            </a:p>
            <a:p>
              <a:pPr eaLnBrk="1" hangingPunct="1">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0  0  0  0  0</a:t>
              </a:r>
              <a:endParaRPr lang="zh-CN" altLang="en-US" sz="2000">
                <a:latin typeface="黑体" panose="02010609060101010101" pitchFamily="49" charset="-122"/>
                <a:ea typeface="黑体" panose="02010609060101010101" pitchFamily="49" charset="-122"/>
              </a:endParaRPr>
            </a:p>
          </p:txBody>
        </p:sp>
      </p:grpSp>
      <p:sp>
        <p:nvSpPr>
          <p:cNvPr id="46" name="Line 8"/>
          <p:cNvSpPr>
            <a:spLocks noChangeShapeType="1"/>
          </p:cNvSpPr>
          <p:nvPr/>
        </p:nvSpPr>
        <p:spPr bwMode="auto">
          <a:xfrm flipH="1">
            <a:off x="2249488" y="5422900"/>
            <a:ext cx="65087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7" name="Line 9"/>
          <p:cNvSpPr>
            <a:spLocks noChangeShapeType="1"/>
          </p:cNvSpPr>
          <p:nvPr/>
        </p:nvSpPr>
        <p:spPr bwMode="auto">
          <a:xfrm>
            <a:off x="3062288" y="5516563"/>
            <a:ext cx="0" cy="1066800"/>
          </a:xfrm>
          <a:prstGeom prst="line">
            <a:avLst/>
          </a:prstGeom>
          <a:noFill/>
          <a:ln w="38100">
            <a:solidFill>
              <a:srgbClr val="7030A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8" name="Line 10"/>
          <p:cNvSpPr>
            <a:spLocks noChangeShapeType="1"/>
          </p:cNvSpPr>
          <p:nvPr/>
        </p:nvSpPr>
        <p:spPr bwMode="auto">
          <a:xfrm>
            <a:off x="3132138" y="5487988"/>
            <a:ext cx="379412" cy="53340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9" name="Line 28"/>
          <p:cNvSpPr>
            <a:spLocks noChangeShapeType="1"/>
          </p:cNvSpPr>
          <p:nvPr/>
        </p:nvSpPr>
        <p:spPr bwMode="auto">
          <a:xfrm flipH="1">
            <a:off x="6673850" y="5335588"/>
            <a:ext cx="720725" cy="4191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0" name="Line 29"/>
          <p:cNvSpPr>
            <a:spLocks noChangeShapeType="1"/>
          </p:cNvSpPr>
          <p:nvPr/>
        </p:nvSpPr>
        <p:spPr bwMode="auto">
          <a:xfrm flipH="1" flipV="1">
            <a:off x="7481888" y="5400675"/>
            <a:ext cx="412750" cy="1152525"/>
          </a:xfrm>
          <a:prstGeom prst="line">
            <a:avLst/>
          </a:prstGeom>
          <a:noFill/>
          <a:ln w="38100">
            <a:solidFill>
              <a:srgbClr val="7030A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1" name="Line 26"/>
          <p:cNvSpPr>
            <a:spLocks noChangeShapeType="1"/>
          </p:cNvSpPr>
          <p:nvPr/>
        </p:nvSpPr>
        <p:spPr bwMode="auto">
          <a:xfrm flipH="1" flipV="1">
            <a:off x="7529513" y="5387975"/>
            <a:ext cx="668337" cy="419100"/>
          </a:xfrm>
          <a:prstGeom prst="line">
            <a:avLst/>
          </a:prstGeom>
          <a:noFill/>
          <a:ln w="38100">
            <a:solidFill>
              <a:srgbClr val="3333FF"/>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right)">
                                      <p:cBhvr>
                                        <p:cTn id="17" dur="500"/>
                                        <p:tgtEl>
                                          <p:spTgt spid="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up)">
                                      <p:cBhvr>
                                        <p:cTn id="22" dur="500"/>
                                        <p:tgtEl>
                                          <p:spTgt spid="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right)">
                                      <p:cBhvr>
                                        <p:cTn id="42" dur="500"/>
                                        <p:tgtEl>
                                          <p:spTgt spid="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up)">
                                      <p:cBhvr>
                                        <p:cTn id="47" dur="500"/>
                                        <p:tgtEl>
                                          <p:spTgt spid="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Oval 2"/>
          <p:cNvSpPr>
            <a:spLocks noChangeArrowheads="1"/>
          </p:cNvSpPr>
          <p:nvPr/>
        </p:nvSpPr>
        <p:spPr bwMode="auto">
          <a:xfrm>
            <a:off x="1219200" y="2708275"/>
            <a:ext cx="455613" cy="558800"/>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B</a:t>
            </a:r>
            <a:endParaRPr lang="en-US" altLang="zh-CN">
              <a:latin typeface="Times New Roman" panose="02020603050405020304" pitchFamily="18" charset="0"/>
            </a:endParaRPr>
          </a:p>
        </p:txBody>
      </p:sp>
      <p:sp>
        <p:nvSpPr>
          <p:cNvPr id="2052" name="Oval 3"/>
          <p:cNvSpPr>
            <a:spLocks noChangeArrowheads="1"/>
          </p:cNvSpPr>
          <p:nvPr/>
        </p:nvSpPr>
        <p:spPr bwMode="auto">
          <a:xfrm>
            <a:off x="304800" y="3927475"/>
            <a:ext cx="455613" cy="533400"/>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A</a:t>
            </a:r>
            <a:endParaRPr lang="en-US" altLang="zh-CN">
              <a:latin typeface="Times New Roman" panose="02020603050405020304" pitchFamily="18" charset="0"/>
            </a:endParaRPr>
          </a:p>
        </p:txBody>
      </p:sp>
      <p:sp>
        <p:nvSpPr>
          <p:cNvPr id="2053" name="Line 4"/>
          <p:cNvSpPr>
            <a:spLocks noChangeShapeType="1"/>
          </p:cNvSpPr>
          <p:nvPr/>
        </p:nvSpPr>
        <p:spPr bwMode="auto">
          <a:xfrm flipH="1">
            <a:off x="531813" y="3089275"/>
            <a:ext cx="762000" cy="91440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 name="Line 5"/>
          <p:cNvSpPr>
            <a:spLocks noChangeShapeType="1"/>
          </p:cNvSpPr>
          <p:nvPr/>
        </p:nvSpPr>
        <p:spPr bwMode="auto">
          <a:xfrm>
            <a:off x="1676400" y="2936875"/>
            <a:ext cx="1370013" cy="220980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 name="Line 6"/>
          <p:cNvSpPr>
            <a:spLocks noChangeShapeType="1"/>
          </p:cNvSpPr>
          <p:nvPr/>
        </p:nvSpPr>
        <p:spPr bwMode="auto">
          <a:xfrm>
            <a:off x="762000" y="4308475"/>
            <a:ext cx="2360613" cy="91440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 name="Line 7"/>
          <p:cNvSpPr>
            <a:spLocks noChangeShapeType="1"/>
          </p:cNvSpPr>
          <p:nvPr/>
        </p:nvSpPr>
        <p:spPr bwMode="auto">
          <a:xfrm flipH="1">
            <a:off x="1663700" y="3089275"/>
            <a:ext cx="1230313" cy="220980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 name="Line 8"/>
          <p:cNvSpPr>
            <a:spLocks noChangeShapeType="1"/>
          </p:cNvSpPr>
          <p:nvPr/>
        </p:nvSpPr>
        <p:spPr bwMode="auto">
          <a:xfrm>
            <a:off x="3201988" y="3013075"/>
            <a:ext cx="609600" cy="99060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 name="Line 9"/>
          <p:cNvSpPr>
            <a:spLocks noChangeShapeType="1"/>
          </p:cNvSpPr>
          <p:nvPr/>
        </p:nvSpPr>
        <p:spPr bwMode="auto">
          <a:xfrm flipH="1">
            <a:off x="1676400" y="4384675"/>
            <a:ext cx="1992313" cy="99060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9" name="Line 10"/>
          <p:cNvSpPr>
            <a:spLocks noChangeShapeType="1"/>
          </p:cNvSpPr>
          <p:nvPr/>
        </p:nvSpPr>
        <p:spPr bwMode="auto">
          <a:xfrm flipH="1">
            <a:off x="1447800" y="3295650"/>
            <a:ext cx="1588" cy="1927225"/>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0" name="Oval 11"/>
          <p:cNvSpPr>
            <a:spLocks noChangeArrowheads="1"/>
          </p:cNvSpPr>
          <p:nvPr/>
        </p:nvSpPr>
        <p:spPr bwMode="auto">
          <a:xfrm>
            <a:off x="2824163" y="2708275"/>
            <a:ext cx="455612" cy="533400"/>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C</a:t>
            </a:r>
            <a:endParaRPr lang="en-US" altLang="zh-CN">
              <a:latin typeface="Times New Roman" panose="02020603050405020304" pitchFamily="18" charset="0"/>
            </a:endParaRPr>
          </a:p>
        </p:txBody>
      </p:sp>
      <p:sp>
        <p:nvSpPr>
          <p:cNvPr id="2061" name="Oval 12"/>
          <p:cNvSpPr>
            <a:spLocks noChangeArrowheads="1"/>
          </p:cNvSpPr>
          <p:nvPr/>
        </p:nvSpPr>
        <p:spPr bwMode="auto">
          <a:xfrm>
            <a:off x="3654425" y="3927475"/>
            <a:ext cx="455613" cy="533400"/>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D</a:t>
            </a:r>
            <a:endParaRPr lang="en-US" altLang="zh-CN">
              <a:solidFill>
                <a:schemeClr val="tx2"/>
              </a:solidFill>
              <a:latin typeface="Times New Roman" panose="02020603050405020304" pitchFamily="18" charset="0"/>
            </a:endParaRPr>
          </a:p>
        </p:txBody>
      </p:sp>
      <p:sp>
        <p:nvSpPr>
          <p:cNvPr id="2062" name="Oval 13"/>
          <p:cNvSpPr>
            <a:spLocks noChangeArrowheads="1"/>
          </p:cNvSpPr>
          <p:nvPr/>
        </p:nvSpPr>
        <p:spPr bwMode="auto">
          <a:xfrm>
            <a:off x="1219200" y="5146675"/>
            <a:ext cx="455613" cy="533400"/>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F</a:t>
            </a:r>
            <a:endParaRPr lang="en-US" altLang="zh-CN">
              <a:latin typeface="Times New Roman" panose="02020603050405020304" pitchFamily="18" charset="0"/>
            </a:endParaRPr>
          </a:p>
        </p:txBody>
      </p:sp>
      <p:sp>
        <p:nvSpPr>
          <p:cNvPr id="2063" name="Oval 14"/>
          <p:cNvSpPr>
            <a:spLocks noChangeArrowheads="1"/>
          </p:cNvSpPr>
          <p:nvPr/>
        </p:nvSpPr>
        <p:spPr bwMode="auto">
          <a:xfrm>
            <a:off x="2819400" y="5146675"/>
            <a:ext cx="455613" cy="533400"/>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E</a:t>
            </a:r>
            <a:endParaRPr lang="en-US" altLang="zh-CN">
              <a:latin typeface="Times New Roman" panose="02020603050405020304" pitchFamily="18" charset="0"/>
            </a:endParaRPr>
          </a:p>
        </p:txBody>
      </p:sp>
      <p:graphicFrame>
        <p:nvGraphicFramePr>
          <p:cNvPr id="20495" name="Object 15"/>
          <p:cNvGraphicFramePr>
            <a:graphicFrameLocks noChangeAspect="1"/>
          </p:cNvGraphicFramePr>
          <p:nvPr/>
        </p:nvGraphicFramePr>
        <p:xfrm>
          <a:off x="4495800" y="2524125"/>
          <a:ext cx="4306888" cy="4000500"/>
        </p:xfrm>
        <a:graphic>
          <a:graphicData uri="http://schemas.openxmlformats.org/presentationml/2006/ole">
            <mc:AlternateContent xmlns:mc="http://schemas.openxmlformats.org/markup-compatibility/2006">
              <mc:Choice xmlns:v="urn:schemas-microsoft-com:vml" Requires="v">
                <p:oleObj r:id="rId2" imgW="4206240" imgH="3393440" progId="Word.Document.8">
                  <p:embed/>
                </p:oleObj>
              </mc:Choice>
              <mc:Fallback>
                <p:oleObj r:id="rId2" imgW="4206240" imgH="3393440" progId="Word.Document.8">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524125"/>
                        <a:ext cx="4306888"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4" name="Text Box 16"/>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2065" name="Rectangle 17"/>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2066" name="Rectangle 18"/>
          <p:cNvSpPr>
            <a:spLocks noGrp="1" noChangeArrowheads="1"/>
          </p:cNvSpPr>
          <p:nvPr/>
        </p:nvSpPr>
        <p:spPr bwMode="auto">
          <a:xfrm>
            <a:off x="179388" y="1773238"/>
            <a:ext cx="6629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a:solidFill>
                  <a:schemeClr val="tx2"/>
                </a:solidFill>
                <a:latin typeface="黑体" panose="02010609060101010101" pitchFamily="49" charset="-122"/>
                <a:ea typeface="黑体" panose="02010609060101010101" pitchFamily="49" charset="-122"/>
              </a:rPr>
              <a:t>写出下列图的邻接矩阵表示。</a:t>
            </a:r>
          </a:p>
        </p:txBody>
      </p:sp>
      <p:sp>
        <p:nvSpPr>
          <p:cNvPr id="20499" name="Text Box 19"/>
          <p:cNvSpPr txBox="1">
            <a:spLocks noChangeArrowheads="1"/>
          </p:cNvSpPr>
          <p:nvPr/>
        </p:nvSpPr>
        <p:spPr bwMode="auto">
          <a:xfrm>
            <a:off x="201613" y="5878513"/>
            <a:ext cx="77549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a:latin typeface="黑体" panose="02010609060101010101" pitchFamily="49" charset="-122"/>
                <a:ea typeface="黑体" panose="02010609060101010101" pitchFamily="49" charset="-122"/>
                <a:sym typeface="Arial" panose="020B0604020202020204" pitchFamily="34" charset="0"/>
              </a:rPr>
              <a:t>无向图邻接矩阵为对称阵。</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95"/>
                                        </p:tgtEl>
                                        <p:attrNameLst>
                                          <p:attrName>style.visibility</p:attrName>
                                        </p:attrNameLst>
                                      </p:cBhvr>
                                      <p:to>
                                        <p:strVal val="visible"/>
                                      </p:to>
                                    </p:set>
                                    <p:animEffect transition="in" filter="blinds(horizontal)">
                                      <p:cBhvr>
                                        <p:cTn id="7" dur="500"/>
                                        <p:tgtEl>
                                          <p:spTgt spid="20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99"/>
                                        </p:tgtEl>
                                        <p:attrNameLst>
                                          <p:attrName>style.visibility</p:attrName>
                                        </p:attrNameLst>
                                      </p:cBhvr>
                                      <p:to>
                                        <p:strVal val="visible"/>
                                      </p:to>
                                    </p:set>
                                    <p:animEffect transition="in" filter="blinds(horizontal)">
                                      <p:cBhvr>
                                        <p:cTn id="12" dur="500"/>
                                        <p:tgtEl>
                                          <p:spTgt spid="20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9"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95288" y="5373688"/>
            <a:ext cx="828198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zh-CN" altLang="en-US" sz="2800">
                <a:latin typeface="黑体" panose="02010609060101010101" pitchFamily="49" charset="-122"/>
                <a:ea typeface="黑体" panose="02010609060101010101" pitchFamily="49" charset="-122"/>
                <a:sym typeface="Arial" panose="020B0604020202020204" pitchFamily="34" charset="0"/>
              </a:rPr>
              <a:t>有向图的邻接矩阵为非对称矩阵。</a:t>
            </a:r>
          </a:p>
        </p:txBody>
      </p:sp>
      <p:grpSp>
        <p:nvGrpSpPr>
          <p:cNvPr id="3076" name="Group 3"/>
          <p:cNvGrpSpPr>
            <a:grpSpLocks/>
          </p:cNvGrpSpPr>
          <p:nvPr/>
        </p:nvGrpSpPr>
        <p:grpSpPr bwMode="auto">
          <a:xfrm>
            <a:off x="684213" y="1844675"/>
            <a:ext cx="3505200" cy="2362200"/>
            <a:chOff x="0" y="0"/>
            <a:chExt cx="5520" cy="3720"/>
          </a:xfrm>
        </p:grpSpPr>
        <p:sp>
          <p:nvSpPr>
            <p:cNvPr id="3077" name="Line 4"/>
            <p:cNvSpPr>
              <a:spLocks noChangeShapeType="1"/>
            </p:cNvSpPr>
            <p:nvPr/>
          </p:nvSpPr>
          <p:spPr bwMode="auto">
            <a:xfrm flipH="1">
              <a:off x="360" y="360"/>
              <a:ext cx="204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 name="Line 5"/>
            <p:cNvSpPr>
              <a:spLocks noChangeShapeType="1"/>
            </p:cNvSpPr>
            <p:nvPr/>
          </p:nvSpPr>
          <p:spPr bwMode="auto">
            <a:xfrm>
              <a:off x="600" y="2160"/>
              <a:ext cx="72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9" name="Line 6"/>
            <p:cNvSpPr>
              <a:spLocks noChangeShapeType="1"/>
            </p:cNvSpPr>
            <p:nvPr/>
          </p:nvSpPr>
          <p:spPr bwMode="auto">
            <a:xfrm>
              <a:off x="2040" y="3240"/>
              <a:ext cx="1440" cy="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 name="Line 7"/>
            <p:cNvSpPr>
              <a:spLocks noChangeShapeType="1"/>
            </p:cNvSpPr>
            <p:nvPr/>
          </p:nvSpPr>
          <p:spPr bwMode="auto">
            <a:xfrm flipH="1" flipV="1">
              <a:off x="3000" y="720"/>
              <a:ext cx="840" cy="216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1" name="Line 8"/>
            <p:cNvSpPr>
              <a:spLocks noChangeShapeType="1"/>
            </p:cNvSpPr>
            <p:nvPr/>
          </p:nvSpPr>
          <p:spPr bwMode="auto">
            <a:xfrm>
              <a:off x="3120" y="360"/>
              <a:ext cx="192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2" name="Line 9"/>
            <p:cNvSpPr>
              <a:spLocks noChangeShapeType="1"/>
            </p:cNvSpPr>
            <p:nvPr/>
          </p:nvSpPr>
          <p:spPr bwMode="auto">
            <a:xfrm flipH="1" flipV="1">
              <a:off x="720" y="1800"/>
              <a:ext cx="2760" cy="12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3" name="Line 10"/>
            <p:cNvSpPr>
              <a:spLocks noChangeShapeType="1"/>
            </p:cNvSpPr>
            <p:nvPr/>
          </p:nvSpPr>
          <p:spPr bwMode="auto">
            <a:xfrm flipH="1">
              <a:off x="1680" y="1800"/>
              <a:ext cx="312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4" name="Oval 11"/>
            <p:cNvSpPr>
              <a:spLocks noChangeArrowheads="1"/>
            </p:cNvSpPr>
            <p:nvPr/>
          </p:nvSpPr>
          <p:spPr bwMode="auto">
            <a:xfrm>
              <a:off x="2400" y="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A</a:t>
              </a:r>
              <a:endParaRPr lang="en-US" altLang="zh-CN">
                <a:latin typeface="Times New Roman" panose="02020603050405020304" pitchFamily="18" charset="0"/>
              </a:endParaRPr>
            </a:p>
          </p:txBody>
        </p:sp>
        <p:sp>
          <p:nvSpPr>
            <p:cNvPr id="3085" name="Oval 12"/>
            <p:cNvSpPr>
              <a:spLocks noChangeArrowheads="1"/>
            </p:cNvSpPr>
            <p:nvPr/>
          </p:nvSpPr>
          <p:spPr bwMode="auto">
            <a:xfrm>
              <a:off x="0" y="144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B</a:t>
              </a:r>
              <a:endParaRPr lang="en-US" altLang="zh-CN">
                <a:latin typeface="Times New Roman" panose="02020603050405020304" pitchFamily="18" charset="0"/>
              </a:endParaRPr>
            </a:p>
          </p:txBody>
        </p:sp>
        <p:sp>
          <p:nvSpPr>
            <p:cNvPr id="3086" name="Oval 13"/>
            <p:cNvSpPr>
              <a:spLocks noChangeArrowheads="1"/>
            </p:cNvSpPr>
            <p:nvPr/>
          </p:nvSpPr>
          <p:spPr bwMode="auto">
            <a:xfrm>
              <a:off x="4800" y="144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E</a:t>
              </a:r>
              <a:endParaRPr lang="en-US" altLang="zh-CN">
                <a:latin typeface="Times New Roman" panose="02020603050405020304" pitchFamily="18" charset="0"/>
              </a:endParaRPr>
            </a:p>
          </p:txBody>
        </p:sp>
        <p:sp>
          <p:nvSpPr>
            <p:cNvPr id="3087" name="Oval 14"/>
            <p:cNvSpPr>
              <a:spLocks noChangeArrowheads="1"/>
            </p:cNvSpPr>
            <p:nvPr/>
          </p:nvSpPr>
          <p:spPr bwMode="auto">
            <a:xfrm>
              <a:off x="1320" y="288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C</a:t>
              </a:r>
              <a:endParaRPr lang="en-US" altLang="zh-CN">
                <a:latin typeface="Times New Roman" panose="02020603050405020304" pitchFamily="18" charset="0"/>
              </a:endParaRPr>
            </a:p>
          </p:txBody>
        </p:sp>
        <p:sp>
          <p:nvSpPr>
            <p:cNvPr id="3088" name="Oval 15"/>
            <p:cNvSpPr>
              <a:spLocks noChangeArrowheads="1"/>
            </p:cNvSpPr>
            <p:nvPr/>
          </p:nvSpPr>
          <p:spPr bwMode="auto">
            <a:xfrm>
              <a:off x="3480" y="288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F</a:t>
              </a:r>
              <a:endParaRPr lang="en-US" altLang="zh-CN">
                <a:latin typeface="Times New Roman" panose="02020603050405020304" pitchFamily="18" charset="0"/>
              </a:endParaRPr>
            </a:p>
          </p:txBody>
        </p:sp>
      </p:grpSp>
      <p:graphicFrame>
        <p:nvGraphicFramePr>
          <p:cNvPr id="21520" name="Object 16"/>
          <p:cNvGraphicFramePr>
            <a:graphicFrameLocks noChangeAspect="1"/>
          </p:cNvGraphicFramePr>
          <p:nvPr/>
        </p:nvGraphicFramePr>
        <p:xfrm>
          <a:off x="4932363" y="1701800"/>
          <a:ext cx="3014662" cy="2860675"/>
        </p:xfrm>
        <a:graphic>
          <a:graphicData uri="http://schemas.openxmlformats.org/presentationml/2006/ole">
            <mc:AlternateContent xmlns:mc="http://schemas.openxmlformats.org/markup-compatibility/2006">
              <mc:Choice xmlns:v="urn:schemas-microsoft-com:vml" Requires="v">
                <p:oleObj r:id="rId2" imgW="3012440" imgH="2865120" progId="Word.Document.8">
                  <p:embed/>
                </p:oleObj>
              </mc:Choice>
              <mc:Fallback>
                <p:oleObj r:id="rId2" imgW="3012440" imgH="2865120" progId="Word.Document.8">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701800"/>
                        <a:ext cx="3014662" cy="286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文本框 1"/>
          <p:cNvSpPr txBox="1"/>
          <p:nvPr/>
        </p:nvSpPr>
        <p:spPr>
          <a:xfrm>
            <a:off x="7236296" y="1055469"/>
            <a:ext cx="432048" cy="646331"/>
          </a:xfrm>
          <a:prstGeom prst="rect">
            <a:avLst/>
          </a:prstGeom>
          <a:noFill/>
        </p:spPr>
        <p:txBody>
          <a:bodyPr wrap="square" rtlCol="0">
            <a:spAutoFit/>
          </a:bodyPr>
          <a:lstStyle/>
          <a:p>
            <a:r>
              <a:rPr lang="zh-CN" altLang="en-US" sz="3600" dirty="0">
                <a:solidFill>
                  <a:srgbClr val="FF0000"/>
                </a:solidFill>
                <a:latin typeface="宋体" panose="02010600030101010101" pitchFamily="2" charset="-122"/>
              </a:rPr>
              <a:t>？</a:t>
            </a:r>
            <a:endParaRPr lang="zh-CN" altLang="en-US" sz="3600" dirty="0">
              <a:solidFill>
                <a:srgbClr val="FF0000"/>
              </a:solidFill>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20"/>
                                        </p:tgtEl>
                                        <p:attrNameLst>
                                          <p:attrName>style.visibility</p:attrName>
                                        </p:attrNameLst>
                                      </p:cBhvr>
                                      <p:to>
                                        <p:strVal val="visible"/>
                                      </p:to>
                                    </p:set>
                                    <p:animEffect transition="in" filter="wipe(left)">
                                      <p:cBhvr>
                                        <p:cTn id="7" dur="500"/>
                                        <p:tgtEl>
                                          <p:spTgt spid="215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506"/>
                                        </p:tgtEl>
                                        <p:attrNameLst>
                                          <p:attrName>style.visibility</p:attrName>
                                        </p:attrNameLst>
                                      </p:cBhvr>
                                      <p:to>
                                        <p:strVal val="visible"/>
                                      </p:to>
                                    </p:set>
                                    <p:anim calcmode="lin" valueType="num">
                                      <p:cBhvr additive="base">
                                        <p:cTn id="12" dur="500" fill="hold"/>
                                        <p:tgtEl>
                                          <p:spTgt spid="21506"/>
                                        </p:tgtEl>
                                        <p:attrNameLst>
                                          <p:attrName>ppt_x</p:attrName>
                                        </p:attrNameLst>
                                      </p:cBhvr>
                                      <p:tavLst>
                                        <p:tav tm="0">
                                          <p:val>
                                            <p:strVal val="0-#ppt_w/2"/>
                                          </p:val>
                                        </p:tav>
                                        <p:tav tm="100000">
                                          <p:val>
                                            <p:strVal val="#ppt_x"/>
                                          </p:val>
                                        </p:tav>
                                      </p:tavLst>
                                    </p:anim>
                                    <p:anim calcmode="lin" valueType="num">
                                      <p:cBhvr additive="base">
                                        <p:cTn id="13" dur="500" fill="hold"/>
                                        <p:tgtEl>
                                          <p:spTgt spid="2150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一、邻接矩阵(性质)</a:t>
            </a:r>
            <a:endParaRPr lang="en-US" altLang="zh-CN" sz="3200">
              <a:latin typeface="黑体" panose="02010609060101010101" pitchFamily="49" charset="-122"/>
              <a:ea typeface="黑体" panose="02010609060101010101" pitchFamily="49" charset="-122"/>
            </a:endParaRPr>
          </a:p>
        </p:txBody>
      </p:sp>
      <p:sp>
        <p:nvSpPr>
          <p:cNvPr id="3072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4EA6B355-983D-443F-8E68-A432AD979A6B}" type="slidenum">
              <a:rPr lang="zh-CN" altLang="en-US"/>
              <a:pPr algn="r" eaLnBrk="1" hangingPunct="1">
                <a:spcBef>
                  <a:spcPct val="50000"/>
                </a:spcBef>
                <a:buFont typeface="Arial" panose="020B0604020202020204" pitchFamily="34" charset="0"/>
                <a:buNone/>
              </a:pPr>
              <a:t>19</a:t>
            </a:fld>
            <a:endParaRPr lang="en-US" altLang="zh-CN"/>
          </a:p>
        </p:txBody>
      </p:sp>
      <p:sp>
        <p:nvSpPr>
          <p:cNvPr id="3072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22533" name="Rectangle 5"/>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无向图的邻接矩阵是对称的</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其第</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行1的个数或第</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列1的个数，等于顶点</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的度</a:t>
            </a:r>
            <a:r>
              <a:rPr lang="en-US" altLang="zh-CN" b="1">
                <a:latin typeface="黑体" panose="02010609060101010101" pitchFamily="49" charset="-122"/>
                <a:ea typeface="黑体" panose="02010609060101010101" pitchFamily="49" charset="-122"/>
              </a:rPr>
              <a:t>TD(i)</a:t>
            </a:r>
          </a:p>
          <a:p>
            <a:pPr eaLnBrk="1" hangingPunct="1">
              <a:lnSpc>
                <a:spcPct val="90000"/>
              </a:lnSpc>
              <a:spcBef>
                <a:spcPct val="30000"/>
              </a:spcBef>
            </a:pPr>
            <a:endParaRPr lang="en-US" altLang="zh-CN"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有向图的邻接矩阵可能是不对称的</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其第</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行1的个数等于顶点</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的出度</a:t>
            </a:r>
            <a:r>
              <a:rPr lang="en-US" altLang="zh-CN" b="1">
                <a:latin typeface="黑体" panose="02010609060101010101" pitchFamily="49" charset="-122"/>
                <a:ea typeface="黑体" panose="02010609060101010101" pitchFamily="49" charset="-122"/>
              </a:rPr>
              <a:t>OD(i)，</a:t>
            </a:r>
            <a:r>
              <a:rPr lang="zh-CN" altLang="en-US" b="1">
                <a:latin typeface="黑体" panose="02010609060101010101" pitchFamily="49" charset="-122"/>
                <a:ea typeface="黑体" panose="02010609060101010101" pitchFamily="49" charset="-122"/>
              </a:rPr>
              <a:t>第</a:t>
            </a:r>
            <a:r>
              <a:rPr lang="en-US" altLang="zh-CN" b="1">
                <a:latin typeface="黑体" panose="02010609060101010101" pitchFamily="49" charset="-122"/>
                <a:ea typeface="黑体" panose="02010609060101010101" pitchFamily="49" charset="-122"/>
              </a:rPr>
              <a:t>j</a:t>
            </a:r>
            <a:r>
              <a:rPr lang="zh-CN" altLang="en-US" b="1">
                <a:latin typeface="黑体" panose="02010609060101010101" pitchFamily="49" charset="-122"/>
                <a:ea typeface="黑体" panose="02010609060101010101" pitchFamily="49" charset="-122"/>
              </a:rPr>
              <a:t>列1的个数等于顶点</a:t>
            </a:r>
            <a:r>
              <a:rPr lang="en-US" altLang="zh-CN" b="1">
                <a:latin typeface="黑体" panose="02010609060101010101" pitchFamily="49" charset="-122"/>
                <a:ea typeface="黑体" panose="02010609060101010101" pitchFamily="49" charset="-122"/>
              </a:rPr>
              <a:t>j</a:t>
            </a:r>
            <a:r>
              <a:rPr lang="zh-CN" altLang="en-US" b="1">
                <a:latin typeface="黑体" panose="02010609060101010101" pitchFamily="49" charset="-122"/>
                <a:ea typeface="黑体" panose="02010609060101010101" pitchFamily="49" charset="-122"/>
              </a:rPr>
              <a:t>的入度</a:t>
            </a:r>
            <a:r>
              <a:rPr lang="en-US" altLang="zh-CN" b="1">
                <a:latin typeface="黑体" panose="02010609060101010101" pitchFamily="49" charset="-122"/>
                <a:ea typeface="黑体" panose="02010609060101010101" pitchFamily="49" charset="-122"/>
              </a:rPr>
              <a:t>ID(j)</a:t>
            </a:r>
          </a:p>
        </p:txBody>
      </p:sp>
      <p:sp>
        <p:nvSpPr>
          <p:cNvPr id="30726"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blinds(horizontal)">
                                      <p:cBhvr>
                                        <p:cTn id="7" dur="500"/>
                                        <p:tgtEl>
                                          <p:spTgt spid="2253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3">
                                            <p:txEl>
                                              <p:pRg st="3" end="3"/>
                                            </p:txEl>
                                          </p:spTgt>
                                        </p:tgtEl>
                                        <p:attrNameLst>
                                          <p:attrName>style.visibility</p:attrName>
                                        </p:attrNameLst>
                                      </p:cBhvr>
                                      <p:to>
                                        <p:strVal val="visible"/>
                                      </p:to>
                                    </p:set>
                                    <p:animEffect transition="in" filter="blinds(horizontal)">
                                      <p:cBhvr>
                                        <p:cTn id="12" dur="500"/>
                                        <p:tgtEl>
                                          <p:spTgt spid="2253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animEffect transition="in" filter="blinds(horizontal)">
                                      <p:cBhvr>
                                        <p:cTn id="17" dur="500"/>
                                        <p:tgtEl>
                                          <p:spTgt spid="225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p:txBody>
          <a:bodyPr/>
          <a:lstStyle/>
          <a:p>
            <a:endParaRPr lang="zh-CN" altLang="en-US"/>
          </a:p>
        </p:txBody>
      </p:sp>
      <p:grpSp>
        <p:nvGrpSpPr>
          <p:cNvPr id="15363" name="Group 7"/>
          <p:cNvGrpSpPr>
            <a:grpSpLocks/>
          </p:cNvGrpSpPr>
          <p:nvPr/>
        </p:nvGrpSpPr>
        <p:grpSpPr bwMode="auto">
          <a:xfrm>
            <a:off x="755650" y="2781300"/>
            <a:ext cx="2895600" cy="2286000"/>
            <a:chOff x="0" y="0"/>
            <a:chExt cx="1824" cy="1440"/>
          </a:xfrm>
        </p:grpSpPr>
        <p:sp>
          <p:nvSpPr>
            <p:cNvPr id="15377" name="Line 8"/>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78" name="Line 9"/>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79"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80" name="Line 11"/>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81" name="Line 12"/>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82" name="Line 13"/>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83" name="Line 14"/>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84" name="Line 15"/>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85" name="Line 16"/>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86" name="Line 17"/>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5387" name="Group 18"/>
            <p:cNvGrpSpPr>
              <a:grpSpLocks/>
            </p:cNvGrpSpPr>
            <p:nvPr/>
          </p:nvGrpSpPr>
          <p:grpSpPr bwMode="auto">
            <a:xfrm>
              <a:off x="0" y="0"/>
              <a:ext cx="1824" cy="1440"/>
              <a:chOff x="0" y="0"/>
              <a:chExt cx="1824" cy="1440"/>
            </a:xfrm>
          </p:grpSpPr>
          <p:sp>
            <p:nvSpPr>
              <p:cNvPr id="15388"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5389"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5390"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5391"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15392"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5393"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pSp>
        <p:nvGrpSpPr>
          <p:cNvPr id="4" name="Group 7"/>
          <p:cNvGrpSpPr>
            <a:grpSpLocks/>
          </p:cNvGrpSpPr>
          <p:nvPr/>
        </p:nvGrpSpPr>
        <p:grpSpPr bwMode="auto">
          <a:xfrm>
            <a:off x="5145088" y="2767013"/>
            <a:ext cx="2819400" cy="2286000"/>
            <a:chOff x="0" y="0"/>
            <a:chExt cx="1920" cy="1536"/>
          </a:xfrm>
        </p:grpSpPr>
        <p:sp>
          <p:nvSpPr>
            <p:cNvPr id="15366"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67"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68"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69"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70"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71"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372"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5373"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5374"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5375"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5376"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
        <p:nvSpPr>
          <p:cNvPr id="15365" name="Rectangle 6"/>
          <p:cNvSpPr>
            <a:spLocks noGrp="1" noChangeArrowheads="1"/>
          </p:cNvSpPr>
          <p:nvPr>
            <p:ph type="title"/>
          </p:nvPr>
        </p:nvSpPr>
        <p:spPr/>
        <p:txBody>
          <a:bodyPr/>
          <a:lstStyle/>
          <a:p>
            <a:pPr marL="342900" indent="-342900" eaLnBrk="1" hangingPunct="1">
              <a:lnSpc>
                <a:spcPct val="90000"/>
              </a:lnSpc>
              <a:spcBef>
                <a:spcPct val="20000"/>
              </a:spcBef>
              <a:buClr>
                <a:schemeClr val="folHlink"/>
              </a:buClr>
              <a:buSzPct val="60000"/>
              <a:buFont typeface="Wingdings" panose="05000000000000000000" pitchFamily="2" charset="2"/>
              <a:buNone/>
            </a:pPr>
            <a:r>
              <a:rPr lang="zh-CN" altLang="en-US">
                <a:latin typeface="Times New Roman" panose="02020603050405020304" pitchFamily="18" charset="0"/>
                <a:ea typeface="黑体" panose="02010609060101010101" pitchFamily="49" charset="-122"/>
              </a:rPr>
              <a:t>第７章　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一、邻接矩阵(网络)</a:t>
            </a:r>
            <a:endParaRPr lang="en-US" altLang="zh-CN" sz="3200">
              <a:latin typeface="黑体" panose="02010609060101010101" pitchFamily="49" charset="-122"/>
              <a:ea typeface="黑体" panose="02010609060101010101" pitchFamily="49" charset="-122"/>
            </a:endParaRPr>
          </a:p>
        </p:txBody>
      </p:sp>
      <p:sp>
        <p:nvSpPr>
          <p:cNvPr id="3174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1F7015AD-6A57-4C20-80AB-71FDA09BE45A}" type="slidenum">
              <a:rPr lang="zh-CN" altLang="en-US"/>
              <a:pPr algn="r" eaLnBrk="1" hangingPunct="1">
                <a:spcBef>
                  <a:spcPct val="50000"/>
                </a:spcBef>
                <a:buFont typeface="Arial" panose="020B0604020202020204" pitchFamily="34" charset="0"/>
                <a:buNone/>
              </a:pPr>
              <a:t>20</a:t>
            </a:fld>
            <a:endParaRPr lang="en-US" altLang="zh-CN"/>
          </a:p>
        </p:txBody>
      </p:sp>
      <p:sp>
        <p:nvSpPr>
          <p:cNvPr id="3174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31749"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在网络中，两个顶点如果</a:t>
            </a:r>
            <a:r>
              <a:rPr lang="zh-CN" altLang="en-US" b="1">
                <a:solidFill>
                  <a:srgbClr val="C00000"/>
                </a:solidFill>
                <a:latin typeface="黑体" panose="02010609060101010101" pitchFamily="49" charset="-122"/>
                <a:ea typeface="黑体" panose="02010609060101010101" pitchFamily="49" charset="-122"/>
              </a:rPr>
              <a:t>不邻接</a:t>
            </a:r>
            <a:r>
              <a:rPr lang="zh-CN" altLang="en-US" b="1">
                <a:latin typeface="黑体" panose="02010609060101010101" pitchFamily="49" charset="-122"/>
                <a:ea typeface="黑体" panose="02010609060101010101" pitchFamily="49" charset="-122"/>
              </a:rPr>
              <a:t>，则被视为距离为</a:t>
            </a:r>
            <a:r>
              <a:rPr lang="zh-CN" altLang="en-US" b="1">
                <a:solidFill>
                  <a:srgbClr val="C00000"/>
                </a:solidFill>
                <a:latin typeface="黑体" panose="02010609060101010101" pitchFamily="49" charset="-122"/>
                <a:ea typeface="黑体" panose="02010609060101010101" pitchFamily="49" charset="-122"/>
              </a:rPr>
              <a:t>无穷大</a:t>
            </a:r>
            <a:r>
              <a:rPr lang="zh-CN" altLang="en-US" b="1">
                <a:latin typeface="黑体" panose="02010609060101010101" pitchFamily="49" charset="-122"/>
                <a:ea typeface="黑体" panose="02010609060101010101" pitchFamily="49" charset="-122"/>
              </a:rPr>
              <a:t>；如果邻接，则两个顶点之间存在一个距离值(即权值)</a:t>
            </a:r>
          </a:p>
          <a:p>
            <a:pPr eaLnBrk="1" hangingPunct="1">
              <a:spcBef>
                <a:spcPct val="30000"/>
              </a:spcBef>
            </a:pPr>
            <a:endParaRPr lang="zh-CN" altLang="en-US" b="1">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w</a:t>
            </a:r>
            <a:r>
              <a:rPr lang="en-US" altLang="zh-CN" b="1" baseline="-25000">
                <a:latin typeface="黑体" panose="02010609060101010101" pitchFamily="49" charset="-122"/>
                <a:ea typeface="黑体" panose="02010609060101010101" pitchFamily="49" charset="-122"/>
              </a:rPr>
              <a:t>i,j</a:t>
            </a:r>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如果(</a:t>
            </a:r>
            <a:r>
              <a:rPr lang="en-US" altLang="zh-CN" b="1">
                <a:latin typeface="黑体" panose="02010609060101010101" pitchFamily="49" charset="-122"/>
                <a:ea typeface="黑体" panose="02010609060101010101" pitchFamily="49" charset="-122"/>
              </a:rPr>
              <a:t>i,j)</a:t>
            </a:r>
            <a:r>
              <a:rPr lang="en-US" altLang="zh-CN" b="1">
                <a:latin typeface="黑体" panose="02010609060101010101" pitchFamily="49" charset="-122"/>
                <a:ea typeface="黑体" panose="02010609060101010101" pitchFamily="49" charset="-122"/>
                <a:sym typeface="Symbol" panose="05050102010706020507" pitchFamily="18" charset="2"/>
              </a:rPr>
              <a:t>E </a:t>
            </a:r>
            <a:r>
              <a:rPr lang="zh-CN" altLang="en-US" b="1">
                <a:latin typeface="黑体" panose="02010609060101010101" pitchFamily="49" charset="-122"/>
                <a:ea typeface="黑体" panose="02010609060101010101" pitchFamily="49" charset="-122"/>
                <a:sym typeface="Symbol" panose="05050102010706020507" pitchFamily="18" charset="2"/>
              </a:rPr>
              <a:t>或 &lt;</a:t>
            </a:r>
            <a:r>
              <a:rPr lang="en-US" altLang="zh-CN" b="1">
                <a:latin typeface="黑体" panose="02010609060101010101" pitchFamily="49" charset="-122"/>
                <a:ea typeface="黑体" panose="02010609060101010101" pitchFamily="49" charset="-122"/>
                <a:sym typeface="Symbol" panose="05050102010706020507" pitchFamily="18" charset="2"/>
              </a:rPr>
              <a:t>i,j&gt;E</a:t>
            </a:r>
            <a:endParaRPr lang="en-US" altLang="zh-CN" b="1">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A[i][j] = </a:t>
            </a:r>
          </a:p>
          <a:p>
            <a:pPr eaLnBrk="1" hangingPunct="1">
              <a:lnSpc>
                <a:spcPct val="90000"/>
              </a:lnSpc>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 其它</a:t>
            </a:r>
            <a:endParaRPr lang="en-US" altLang="zh-CN" sz="2400">
              <a:latin typeface="黑体" panose="02010609060101010101" pitchFamily="49" charset="-122"/>
              <a:ea typeface="黑体" panose="02010609060101010101" pitchFamily="49" charset="-122"/>
            </a:endParaRPr>
          </a:p>
        </p:txBody>
      </p:sp>
      <p:sp>
        <p:nvSpPr>
          <p:cNvPr id="31750"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31751" name="AutoShape 7"/>
          <p:cNvSpPr>
            <a:spLocks/>
          </p:cNvSpPr>
          <p:nvPr/>
        </p:nvSpPr>
        <p:spPr bwMode="auto">
          <a:xfrm>
            <a:off x="2667000" y="5181600"/>
            <a:ext cx="152400" cy="914400"/>
          </a:xfrm>
          <a:prstGeom prst="leftBrace">
            <a:avLst>
              <a:gd name="adj1" fmla="val 50000"/>
              <a:gd name="adj2" fmla="val 50000"/>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一、邻接矩阵(网络)</a:t>
            </a:r>
            <a:endParaRPr lang="en-US" altLang="zh-CN" sz="3200">
              <a:latin typeface="黑体" panose="02010609060101010101" pitchFamily="49" charset="-122"/>
              <a:ea typeface="黑体" panose="02010609060101010101" pitchFamily="49" charset="-122"/>
            </a:endParaRPr>
          </a:p>
        </p:txBody>
      </p:sp>
      <p:sp>
        <p:nvSpPr>
          <p:cNvPr id="3277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0D401813-45FC-41C5-87C5-606B2E6A50A2}" type="slidenum">
              <a:rPr lang="zh-CN" altLang="en-US"/>
              <a:pPr algn="r" eaLnBrk="1" hangingPunct="1">
                <a:spcBef>
                  <a:spcPct val="50000"/>
                </a:spcBef>
                <a:buFont typeface="Arial" panose="020B0604020202020204" pitchFamily="34" charset="0"/>
                <a:buNone/>
              </a:pPr>
              <a:t>21</a:t>
            </a:fld>
            <a:endParaRPr lang="en-US" altLang="zh-CN"/>
          </a:p>
        </p:txBody>
      </p:sp>
      <p:sp>
        <p:nvSpPr>
          <p:cNvPr id="3277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32773"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sz="2800" b="1">
                <a:latin typeface="黑体" panose="02010609060101010101" pitchFamily="49" charset="-122"/>
                <a:ea typeface="黑体" panose="02010609060101010101" pitchFamily="49" charset="-122"/>
              </a:rPr>
              <a:t>有向网</a:t>
            </a:r>
            <a:r>
              <a:rPr lang="en-US" altLang="zh-CN" sz="2800" b="1">
                <a:latin typeface="黑体" panose="02010609060101010101" pitchFamily="49" charset="-122"/>
                <a:ea typeface="黑体" panose="02010609060101010101" pitchFamily="49" charset="-122"/>
              </a:rPr>
              <a:t>N={V,E}，V={0,1,2,3,4}，E={&lt;0,1,5&gt;，&lt;0,3,7&gt;，&lt;0,4,15&gt;，&lt;1,2,5&gt;，&lt;2,4,1&gt;，&lt;3,2,2&gt; }，E</a:t>
            </a:r>
            <a:r>
              <a:rPr lang="zh-CN" altLang="en-US" sz="2800" b="1">
                <a:latin typeface="黑体" panose="02010609060101010101" pitchFamily="49" charset="-122"/>
                <a:ea typeface="黑体" panose="02010609060101010101" pitchFamily="49" charset="-122"/>
              </a:rPr>
              <a:t>中每个元组的第三个元素表示权。</a:t>
            </a:r>
          </a:p>
          <a:p>
            <a:pPr eaLnBrk="1" hangingPunct="1">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1、画出该网, 2、写出该网的邻接矩阵。</a:t>
            </a:r>
            <a:endParaRPr lang="en-US" altLang="zh-CN" sz="200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2400">
                <a:latin typeface="黑体" panose="02010609060101010101" pitchFamily="49" charset="-122"/>
                <a:ea typeface="黑体" panose="02010609060101010101" pitchFamily="49" charset="-122"/>
              </a:rPr>
              <a:t>		</a:t>
            </a:r>
          </a:p>
        </p:txBody>
      </p:sp>
      <p:sp>
        <p:nvSpPr>
          <p:cNvPr id="32774"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 name="Group 7"/>
          <p:cNvGrpSpPr>
            <a:grpSpLocks/>
          </p:cNvGrpSpPr>
          <p:nvPr/>
        </p:nvGrpSpPr>
        <p:grpSpPr bwMode="auto">
          <a:xfrm>
            <a:off x="6057900" y="4881563"/>
            <a:ext cx="2057400" cy="1676400"/>
            <a:chOff x="0" y="0"/>
            <a:chExt cx="1296" cy="1056"/>
          </a:xfrm>
        </p:grpSpPr>
        <p:grpSp>
          <p:nvGrpSpPr>
            <p:cNvPr id="32780" name="Group 8"/>
            <p:cNvGrpSpPr>
              <a:grpSpLocks/>
            </p:cNvGrpSpPr>
            <p:nvPr/>
          </p:nvGrpSpPr>
          <p:grpSpPr bwMode="auto">
            <a:xfrm>
              <a:off x="0" y="0"/>
              <a:ext cx="1296" cy="1056"/>
              <a:chOff x="0" y="0"/>
              <a:chExt cx="1920" cy="1536"/>
            </a:xfrm>
          </p:grpSpPr>
          <p:sp>
            <p:nvSpPr>
              <p:cNvPr id="32787" name="Line 9"/>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88" name="Line 10"/>
              <p:cNvSpPr>
                <a:spLocks noChangeShapeType="1"/>
              </p:cNvSpPr>
              <p:nvPr/>
            </p:nvSpPr>
            <p:spPr bwMode="auto">
              <a:xfrm>
                <a:off x="193"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89" name="Line 11"/>
              <p:cNvSpPr>
                <a:spLocks noChangeShapeType="1"/>
              </p:cNvSpPr>
              <p:nvPr/>
            </p:nvSpPr>
            <p:spPr bwMode="auto">
              <a:xfrm flipH="1">
                <a:off x="240" y="144"/>
                <a:ext cx="673"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90" name="Line 12"/>
              <p:cNvSpPr>
                <a:spLocks noChangeShapeType="1"/>
              </p:cNvSpPr>
              <p:nvPr/>
            </p:nvSpPr>
            <p:spPr bwMode="auto">
              <a:xfrm flipH="1" flipV="1">
                <a:off x="1007" y="192"/>
                <a:ext cx="385"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91" name="Line 13"/>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92" name="Line 14"/>
              <p:cNvSpPr>
                <a:spLocks noChangeShapeType="1"/>
              </p:cNvSpPr>
              <p:nvPr/>
            </p:nvSpPr>
            <p:spPr bwMode="auto">
              <a:xfrm flipH="1">
                <a:off x="576" y="768"/>
                <a:ext cx="1151"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93" name="Oval 15"/>
              <p:cNvSpPr>
                <a:spLocks noChangeArrowheads="1"/>
              </p:cNvSpPr>
              <p:nvPr/>
            </p:nvSpPr>
            <p:spPr bwMode="auto">
              <a:xfrm>
                <a:off x="0" y="480"/>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32794" name="Oval 16"/>
              <p:cNvSpPr>
                <a:spLocks noChangeArrowheads="1"/>
              </p:cNvSpPr>
              <p:nvPr/>
            </p:nvSpPr>
            <p:spPr bwMode="auto">
              <a:xfrm>
                <a:off x="1296" y="1265"/>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32795" name="Oval 17"/>
              <p:cNvSpPr>
                <a:spLocks noChangeArrowheads="1"/>
              </p:cNvSpPr>
              <p:nvPr/>
            </p:nvSpPr>
            <p:spPr bwMode="auto">
              <a:xfrm>
                <a:off x="336" y="1265"/>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32796" name="Oval 18"/>
              <p:cNvSpPr>
                <a:spLocks noChangeArrowheads="1"/>
              </p:cNvSpPr>
              <p:nvPr/>
            </p:nvSpPr>
            <p:spPr bwMode="auto">
              <a:xfrm>
                <a:off x="1633" y="528"/>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32797" name="Oval 19"/>
              <p:cNvSpPr>
                <a:spLocks noChangeArrowheads="1"/>
              </p:cNvSpPr>
              <p:nvPr/>
            </p:nvSpPr>
            <p:spPr bwMode="auto">
              <a:xfrm>
                <a:off x="816" y="0"/>
                <a:ext cx="287"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32781" name="Text Box 20"/>
            <p:cNvSpPr txBox="1">
              <a:spLocks noChangeArrowheads="1"/>
            </p:cNvSpPr>
            <p:nvPr/>
          </p:nvSpPr>
          <p:spPr bwMode="auto">
            <a:xfrm>
              <a:off x="192" y="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5</a:t>
              </a:r>
            </a:p>
          </p:txBody>
        </p:sp>
        <p:sp>
          <p:nvSpPr>
            <p:cNvPr id="32782" name="Text Box 21"/>
            <p:cNvSpPr txBox="1">
              <a:spLocks noChangeArrowheads="1"/>
            </p:cNvSpPr>
            <p:nvPr/>
          </p:nvSpPr>
          <p:spPr bwMode="auto">
            <a:xfrm>
              <a:off x="0" y="58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5</a:t>
              </a:r>
            </a:p>
          </p:txBody>
        </p:sp>
        <p:sp>
          <p:nvSpPr>
            <p:cNvPr id="32783" name="Text Box 22"/>
            <p:cNvSpPr txBox="1">
              <a:spLocks noChangeArrowheads="1"/>
            </p:cNvSpPr>
            <p:nvPr/>
          </p:nvSpPr>
          <p:spPr bwMode="auto">
            <a:xfrm>
              <a:off x="816" y="5"/>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15</a:t>
              </a:r>
            </a:p>
          </p:txBody>
        </p:sp>
        <p:sp>
          <p:nvSpPr>
            <p:cNvPr id="32784" name="Text Box 23"/>
            <p:cNvSpPr txBox="1">
              <a:spLocks noChangeArrowheads="1"/>
            </p:cNvSpPr>
            <p:nvPr/>
          </p:nvSpPr>
          <p:spPr bwMode="auto">
            <a:xfrm>
              <a:off x="528" y="58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1</a:t>
              </a:r>
            </a:p>
          </p:txBody>
        </p:sp>
        <p:sp>
          <p:nvSpPr>
            <p:cNvPr id="32785" name="Text Box 24"/>
            <p:cNvSpPr txBox="1">
              <a:spLocks noChangeArrowheads="1"/>
            </p:cNvSpPr>
            <p:nvPr/>
          </p:nvSpPr>
          <p:spPr bwMode="auto">
            <a:xfrm>
              <a:off x="576" y="29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7</a:t>
              </a:r>
            </a:p>
          </p:txBody>
        </p:sp>
        <p:sp>
          <p:nvSpPr>
            <p:cNvPr id="32786" name="Text Box 25"/>
            <p:cNvSpPr txBox="1">
              <a:spLocks noChangeArrowheads="1"/>
            </p:cNvSpPr>
            <p:nvPr/>
          </p:nvSpPr>
          <p:spPr bwMode="auto">
            <a:xfrm>
              <a:off x="624" y="73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t>2</a:t>
              </a:r>
            </a:p>
          </p:txBody>
        </p:sp>
      </p:grpSp>
      <p:grpSp>
        <p:nvGrpSpPr>
          <p:cNvPr id="4" name="Group 26"/>
          <p:cNvGrpSpPr>
            <a:grpSpLocks/>
          </p:cNvGrpSpPr>
          <p:nvPr/>
        </p:nvGrpSpPr>
        <p:grpSpPr bwMode="auto">
          <a:xfrm>
            <a:off x="1187450" y="4865688"/>
            <a:ext cx="3124200" cy="1706562"/>
            <a:chOff x="0" y="0"/>
            <a:chExt cx="1968" cy="1075"/>
          </a:xfrm>
        </p:grpSpPr>
        <p:sp>
          <p:nvSpPr>
            <p:cNvPr id="32777" name="AutoShape 27"/>
            <p:cNvSpPr>
              <a:spLocks/>
            </p:cNvSpPr>
            <p:nvPr/>
          </p:nvSpPr>
          <p:spPr bwMode="auto">
            <a:xfrm>
              <a:off x="0" y="72"/>
              <a:ext cx="48" cy="864"/>
            </a:xfrm>
            <a:prstGeom prst="leftBracket">
              <a:avLst>
                <a:gd name="adj" fmla="val 1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78" name="AutoShape 28"/>
            <p:cNvSpPr>
              <a:spLocks/>
            </p:cNvSpPr>
            <p:nvPr/>
          </p:nvSpPr>
          <p:spPr bwMode="auto">
            <a:xfrm>
              <a:off x="1920" y="72"/>
              <a:ext cx="48" cy="912"/>
            </a:xfrm>
            <a:prstGeom prst="rightBracket">
              <a:avLst>
                <a:gd name="adj" fmla="val 15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79" name="Rectangle 29"/>
            <p:cNvSpPr>
              <a:spLocks noChangeArrowheads="1"/>
            </p:cNvSpPr>
            <p:nvPr/>
          </p:nvSpPr>
          <p:spPr bwMode="auto">
            <a:xfrm>
              <a:off x="144" y="0"/>
              <a:ext cx="1728" cy="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   5  ∞   7  15</a:t>
              </a:r>
            </a:p>
            <a:p>
              <a:pPr eaLnBrk="1" hangingPunct="1">
                <a:lnSpc>
                  <a:spcPct val="90000"/>
                </a:lnSpc>
                <a:spcBef>
                  <a:spcPct val="20000"/>
                </a:spcBef>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  ∞   5  ∞  ∞</a:t>
              </a:r>
            </a:p>
            <a:p>
              <a:pPr eaLnBrk="1" hangingPunct="1">
                <a:lnSpc>
                  <a:spcPct val="90000"/>
                </a:lnSpc>
                <a:spcBef>
                  <a:spcPct val="20000"/>
                </a:spcBef>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  ∞  ∞  ∞   1</a:t>
              </a:r>
            </a:p>
            <a:p>
              <a:pPr eaLnBrk="1" hangingPunct="1">
                <a:lnSpc>
                  <a:spcPct val="90000"/>
                </a:lnSpc>
                <a:spcBef>
                  <a:spcPct val="20000"/>
                </a:spcBef>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  ∞   2  ∞  ∞</a:t>
              </a:r>
            </a:p>
            <a:p>
              <a:pPr eaLnBrk="1" hangingPunct="1">
                <a:lnSpc>
                  <a:spcPct val="90000"/>
                </a:lnSpc>
                <a:spcBef>
                  <a:spcPct val="20000"/>
                </a:spcBef>
                <a:buClr>
                  <a:schemeClr val="folHlink"/>
                </a:buClr>
                <a:buSzPct val="60000"/>
                <a:buFont typeface="Wingdings" panose="05000000000000000000" pitchFamily="2" charset="2"/>
                <a:buNone/>
              </a:pPr>
              <a:r>
                <a:rPr lang="en-US" altLang="zh-CN" sz="2000">
                  <a:latin typeface="黑体" panose="02010609060101010101" pitchFamily="49" charset="-122"/>
                  <a:ea typeface="黑体" panose="02010609060101010101" pitchFamily="49" charset="-122"/>
                </a:rPr>
                <a:t>∞  ∞  ∞  ∞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nvGraphicFramePr>
        <p:xfrm>
          <a:off x="4479925" y="2613025"/>
          <a:ext cx="3014663" cy="2862263"/>
        </p:xfrm>
        <a:graphic>
          <a:graphicData uri="http://schemas.openxmlformats.org/presentationml/2006/ole">
            <mc:AlternateContent xmlns:mc="http://schemas.openxmlformats.org/markup-compatibility/2006">
              <mc:Choice xmlns:v="urn:schemas-microsoft-com:vml" Requires="v">
                <p:oleObj r:id="rId2" imgW="3012440" imgH="2865120" progId="Word.Document.8">
                  <p:embed/>
                </p:oleObj>
              </mc:Choice>
              <mc:Fallback>
                <p:oleObj r:id="rId2" imgW="3012440" imgH="2865120"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9925" y="2613025"/>
                        <a:ext cx="3014663" cy="286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5603" name="Line 3"/>
          <p:cNvSpPr>
            <a:spLocks noChangeShapeType="1"/>
          </p:cNvSpPr>
          <p:nvPr/>
        </p:nvSpPr>
        <p:spPr bwMode="auto">
          <a:xfrm flipH="1">
            <a:off x="762000" y="2946400"/>
            <a:ext cx="1295400" cy="6858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4" name="Line 4"/>
          <p:cNvSpPr>
            <a:spLocks noChangeShapeType="1"/>
          </p:cNvSpPr>
          <p:nvPr/>
        </p:nvSpPr>
        <p:spPr bwMode="auto">
          <a:xfrm>
            <a:off x="914400" y="4089400"/>
            <a:ext cx="457200" cy="6858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5" name="Line 5"/>
          <p:cNvSpPr>
            <a:spLocks noChangeShapeType="1"/>
          </p:cNvSpPr>
          <p:nvPr/>
        </p:nvSpPr>
        <p:spPr bwMode="auto">
          <a:xfrm>
            <a:off x="1828800" y="4775200"/>
            <a:ext cx="914400" cy="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6" name="Line 6"/>
          <p:cNvSpPr>
            <a:spLocks noChangeShapeType="1"/>
          </p:cNvSpPr>
          <p:nvPr/>
        </p:nvSpPr>
        <p:spPr bwMode="auto">
          <a:xfrm flipH="1" flipV="1">
            <a:off x="2438400" y="3175000"/>
            <a:ext cx="533400" cy="13716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7" name="Line 7"/>
          <p:cNvSpPr>
            <a:spLocks noChangeShapeType="1"/>
          </p:cNvSpPr>
          <p:nvPr/>
        </p:nvSpPr>
        <p:spPr bwMode="auto">
          <a:xfrm>
            <a:off x="2514600" y="2946400"/>
            <a:ext cx="1219200" cy="6858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8" name="Line 8"/>
          <p:cNvSpPr>
            <a:spLocks noChangeShapeType="1"/>
          </p:cNvSpPr>
          <p:nvPr/>
        </p:nvSpPr>
        <p:spPr bwMode="auto">
          <a:xfrm flipH="1" flipV="1">
            <a:off x="990600" y="3860800"/>
            <a:ext cx="1752600" cy="7620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Line 9"/>
          <p:cNvSpPr>
            <a:spLocks noChangeShapeType="1"/>
          </p:cNvSpPr>
          <p:nvPr/>
        </p:nvSpPr>
        <p:spPr bwMode="auto">
          <a:xfrm flipH="1">
            <a:off x="1600200" y="3860800"/>
            <a:ext cx="1981200" cy="6858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Oval 10"/>
          <p:cNvSpPr>
            <a:spLocks noChangeArrowheads="1"/>
          </p:cNvSpPr>
          <p:nvPr/>
        </p:nvSpPr>
        <p:spPr bwMode="auto">
          <a:xfrm>
            <a:off x="2057400" y="2717800"/>
            <a:ext cx="457200" cy="5334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A</a:t>
            </a:r>
            <a:endParaRPr lang="en-US" altLang="zh-CN">
              <a:latin typeface="Times New Roman" panose="02020603050405020304" pitchFamily="18" charset="0"/>
            </a:endParaRPr>
          </a:p>
        </p:txBody>
      </p:sp>
      <p:sp>
        <p:nvSpPr>
          <p:cNvPr id="25611" name="Oval 11"/>
          <p:cNvSpPr>
            <a:spLocks noChangeArrowheads="1"/>
          </p:cNvSpPr>
          <p:nvPr/>
        </p:nvSpPr>
        <p:spPr bwMode="auto">
          <a:xfrm>
            <a:off x="533400" y="3632200"/>
            <a:ext cx="457200" cy="5334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B</a:t>
            </a:r>
            <a:endParaRPr lang="en-US" altLang="zh-CN">
              <a:latin typeface="Times New Roman" panose="02020603050405020304" pitchFamily="18" charset="0"/>
            </a:endParaRPr>
          </a:p>
        </p:txBody>
      </p:sp>
      <p:sp>
        <p:nvSpPr>
          <p:cNvPr id="25612" name="Oval 12"/>
          <p:cNvSpPr>
            <a:spLocks noChangeArrowheads="1"/>
          </p:cNvSpPr>
          <p:nvPr/>
        </p:nvSpPr>
        <p:spPr bwMode="auto">
          <a:xfrm>
            <a:off x="3581400" y="3632200"/>
            <a:ext cx="457200" cy="5334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E</a:t>
            </a:r>
            <a:endParaRPr lang="en-US" altLang="zh-CN">
              <a:latin typeface="Times New Roman" panose="02020603050405020304" pitchFamily="18" charset="0"/>
            </a:endParaRPr>
          </a:p>
        </p:txBody>
      </p:sp>
      <p:sp>
        <p:nvSpPr>
          <p:cNvPr id="25613" name="Oval 13"/>
          <p:cNvSpPr>
            <a:spLocks noChangeArrowheads="1"/>
          </p:cNvSpPr>
          <p:nvPr/>
        </p:nvSpPr>
        <p:spPr bwMode="auto">
          <a:xfrm>
            <a:off x="1371600" y="4546600"/>
            <a:ext cx="457200" cy="5334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C</a:t>
            </a:r>
            <a:endParaRPr lang="en-US" altLang="zh-CN">
              <a:latin typeface="Times New Roman" panose="02020603050405020304" pitchFamily="18" charset="0"/>
            </a:endParaRPr>
          </a:p>
        </p:txBody>
      </p:sp>
      <p:sp>
        <p:nvSpPr>
          <p:cNvPr id="25614" name="Oval 14"/>
          <p:cNvSpPr>
            <a:spLocks noChangeArrowheads="1"/>
          </p:cNvSpPr>
          <p:nvPr/>
        </p:nvSpPr>
        <p:spPr bwMode="auto">
          <a:xfrm>
            <a:off x="2743200" y="4546600"/>
            <a:ext cx="457200" cy="5334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F</a:t>
            </a:r>
            <a:endParaRPr lang="en-US" altLang="zh-CN">
              <a:latin typeface="Times New Roman" panose="02020603050405020304" pitchFamily="18" charset="0"/>
            </a:endParaRPr>
          </a:p>
        </p:txBody>
      </p:sp>
      <p:sp>
        <p:nvSpPr>
          <p:cNvPr id="25615" name="Text Box 15"/>
          <p:cNvSpPr txBox="1">
            <a:spLocks noChangeArrowheads="1"/>
          </p:cNvSpPr>
          <p:nvPr/>
        </p:nvSpPr>
        <p:spPr bwMode="auto">
          <a:xfrm>
            <a:off x="1127125" y="27940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CC0000"/>
                </a:solidFill>
                <a:latin typeface="Times New Roman" panose="02020603050405020304" pitchFamily="18" charset="0"/>
              </a:rPr>
              <a:t>15</a:t>
            </a:r>
            <a:endParaRPr lang="en-US" altLang="zh-CN">
              <a:latin typeface="Times New Roman" panose="02020603050405020304" pitchFamily="18" charset="0"/>
            </a:endParaRPr>
          </a:p>
        </p:txBody>
      </p:sp>
      <p:sp>
        <p:nvSpPr>
          <p:cNvPr id="25616" name="Text Box 16"/>
          <p:cNvSpPr txBox="1">
            <a:spLocks noChangeArrowheads="1"/>
          </p:cNvSpPr>
          <p:nvPr/>
        </p:nvSpPr>
        <p:spPr bwMode="auto">
          <a:xfrm>
            <a:off x="2819400" y="2717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CC0000"/>
                </a:solidFill>
                <a:latin typeface="Times New Roman" panose="02020603050405020304" pitchFamily="18" charset="0"/>
              </a:rPr>
              <a:t>9</a:t>
            </a:r>
            <a:endParaRPr lang="en-US" altLang="zh-CN">
              <a:latin typeface="Times New Roman" panose="02020603050405020304" pitchFamily="18" charset="0"/>
            </a:endParaRPr>
          </a:p>
        </p:txBody>
      </p:sp>
      <p:sp>
        <p:nvSpPr>
          <p:cNvPr id="25617" name="Text Box 17"/>
          <p:cNvSpPr txBox="1">
            <a:spLocks noChangeArrowheads="1"/>
          </p:cNvSpPr>
          <p:nvPr/>
        </p:nvSpPr>
        <p:spPr bwMode="auto">
          <a:xfrm>
            <a:off x="1447800" y="3708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CC0000"/>
                </a:solidFill>
                <a:latin typeface="Times New Roman" panose="02020603050405020304" pitchFamily="18" charset="0"/>
              </a:rPr>
              <a:t>7</a:t>
            </a:r>
            <a:endParaRPr lang="en-US" altLang="zh-CN">
              <a:latin typeface="Times New Roman" panose="02020603050405020304" pitchFamily="18" charset="0"/>
            </a:endParaRPr>
          </a:p>
        </p:txBody>
      </p:sp>
      <p:sp>
        <p:nvSpPr>
          <p:cNvPr id="25618" name="Text Box 18"/>
          <p:cNvSpPr txBox="1">
            <a:spLocks noChangeArrowheads="1"/>
          </p:cNvSpPr>
          <p:nvPr/>
        </p:nvSpPr>
        <p:spPr bwMode="auto">
          <a:xfrm>
            <a:off x="2133600" y="37846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CC0000"/>
                </a:solidFill>
                <a:latin typeface="Times New Roman" panose="02020603050405020304" pitchFamily="18" charset="0"/>
              </a:rPr>
              <a:t>21</a:t>
            </a:r>
            <a:endParaRPr lang="en-US" altLang="zh-CN">
              <a:latin typeface="Times New Roman" panose="02020603050405020304" pitchFamily="18" charset="0"/>
            </a:endParaRPr>
          </a:p>
        </p:txBody>
      </p:sp>
      <p:sp>
        <p:nvSpPr>
          <p:cNvPr id="25619" name="Text Box 19"/>
          <p:cNvSpPr txBox="1">
            <a:spLocks noChangeArrowheads="1"/>
          </p:cNvSpPr>
          <p:nvPr/>
        </p:nvSpPr>
        <p:spPr bwMode="auto">
          <a:xfrm>
            <a:off x="2590800" y="33274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CC0000"/>
                </a:solidFill>
                <a:latin typeface="Times New Roman" panose="02020603050405020304" pitchFamily="18" charset="0"/>
              </a:rPr>
              <a:t>11</a:t>
            </a:r>
            <a:endParaRPr lang="en-US" altLang="zh-CN">
              <a:latin typeface="Times New Roman" panose="02020603050405020304" pitchFamily="18" charset="0"/>
            </a:endParaRPr>
          </a:p>
        </p:txBody>
      </p:sp>
      <p:sp>
        <p:nvSpPr>
          <p:cNvPr id="25620" name="Text Box 20"/>
          <p:cNvSpPr txBox="1">
            <a:spLocks noChangeArrowheads="1"/>
          </p:cNvSpPr>
          <p:nvPr/>
        </p:nvSpPr>
        <p:spPr bwMode="auto">
          <a:xfrm>
            <a:off x="857250" y="4165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CC0000"/>
                </a:solidFill>
                <a:latin typeface="Times New Roman" panose="02020603050405020304" pitchFamily="18" charset="0"/>
              </a:rPr>
              <a:t>3</a:t>
            </a:r>
            <a:endParaRPr lang="en-US" altLang="zh-CN">
              <a:latin typeface="Times New Roman" panose="02020603050405020304" pitchFamily="18" charset="0"/>
            </a:endParaRPr>
          </a:p>
        </p:txBody>
      </p:sp>
      <p:sp>
        <p:nvSpPr>
          <p:cNvPr id="25621" name="Text Box 21"/>
          <p:cNvSpPr txBox="1">
            <a:spLocks noChangeArrowheads="1"/>
          </p:cNvSpPr>
          <p:nvPr/>
        </p:nvSpPr>
        <p:spPr bwMode="auto">
          <a:xfrm>
            <a:off x="2076450" y="46370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CC0000"/>
                </a:solidFill>
                <a:latin typeface="Times New Roman" panose="02020603050405020304" pitchFamily="18" charset="0"/>
              </a:rPr>
              <a:t>2</a:t>
            </a:r>
            <a:endParaRPr lang="en-US" altLang="zh-CN">
              <a:latin typeface="Times New Roman" panose="02020603050405020304" pitchFamily="18" charset="0"/>
            </a:endParaRPr>
          </a:p>
        </p:txBody>
      </p:sp>
      <p:sp>
        <p:nvSpPr>
          <p:cNvPr id="4118" name="Text Box 22"/>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4119" name="Rectangle 23"/>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4120" name="Rectangle 24"/>
          <p:cNvSpPr>
            <a:spLocks noGrp="1" noChangeArrowheads="1"/>
          </p:cNvSpPr>
          <p:nvPr/>
        </p:nvSpPr>
        <p:spPr bwMode="auto">
          <a:xfrm>
            <a:off x="180975" y="1773238"/>
            <a:ext cx="8496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a:latin typeface="黑体" panose="02010609060101010101" pitchFamily="49" charset="-122"/>
                <a:ea typeface="黑体" panose="02010609060101010101" pitchFamily="49" charset="-122"/>
              </a:rPr>
              <a:t>若弧上加权，原邻接矩阵如何修改？</a:t>
            </a:r>
          </a:p>
        </p:txBody>
      </p:sp>
      <p:graphicFrame>
        <p:nvGraphicFramePr>
          <p:cNvPr id="2" name="表格 1"/>
          <p:cNvGraphicFramePr>
            <a:graphicFrameLocks noGrp="1"/>
          </p:cNvGraphicFramePr>
          <p:nvPr/>
        </p:nvGraphicFramePr>
        <p:xfrm>
          <a:off x="4479925" y="2613025"/>
          <a:ext cx="2825750" cy="2638425"/>
        </p:xfrm>
        <a:graphic>
          <a:graphicData uri="http://schemas.openxmlformats.org/drawingml/2006/table">
            <a:tbl>
              <a:tblPr firstRow="1" bandRow="1">
                <a:tableStyleId>{5940675A-B579-460E-94D1-54222C63F5DA}</a:tableStyleId>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tblGrid>
              <a:tr h="527685">
                <a:tc>
                  <a:txBody>
                    <a:bodyPr/>
                    <a:lstStyle/>
                    <a:p>
                      <a:pPr algn="ctr"/>
                      <a:r>
                        <a:rPr lang="zh-CN" altLang="en-US" sz="1800" dirty="0"/>
                        <a:t>∞</a:t>
                      </a:r>
                    </a:p>
                  </a:txBody>
                  <a:tcPr marL="91431" marR="91431" anchor="ctr">
                    <a:solidFill>
                      <a:schemeClr val="bg1"/>
                    </a:solidFill>
                  </a:tcPr>
                </a:tc>
                <a:tc>
                  <a:txBody>
                    <a:bodyPr/>
                    <a:lstStyle/>
                    <a:p>
                      <a:pPr algn="ctr"/>
                      <a:endParaRPr lang="zh-CN" altLang="en-US" sz="1800" dirty="0"/>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algn="ctr"/>
                      <a:endParaRPr lang="zh-CN" altLang="en-US" sz="1800" dirty="0"/>
                    </a:p>
                  </a:txBody>
                  <a:tcPr marL="91431" marR="91431" anchor="ctr">
                    <a:solidFill>
                      <a:schemeClr val="bg1"/>
                    </a:solidFill>
                  </a:tcPr>
                </a:tc>
                <a:extLst>
                  <a:ext uri="{0D108BD9-81ED-4DB2-BD59-A6C34878D82A}">
                    <a16:rowId xmlns:a16="http://schemas.microsoft.com/office/drawing/2014/main" val="10000"/>
                  </a:ext>
                </a:extLst>
              </a:tr>
              <a:tr h="5276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algn="ctr"/>
                      <a:endParaRPr lang="zh-CN" altLang="en-US" sz="1800" dirty="0"/>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extLst>
                  <a:ext uri="{0D108BD9-81ED-4DB2-BD59-A6C34878D82A}">
                    <a16:rowId xmlns:a16="http://schemas.microsoft.com/office/drawing/2014/main" val="10001"/>
                  </a:ext>
                </a:extLst>
              </a:tr>
              <a:tr h="5276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algn="ctr"/>
                      <a:endParaRPr lang="zh-CN" altLang="en-US" sz="1800" dirty="0"/>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extLst>
                  <a:ext uri="{0D108BD9-81ED-4DB2-BD59-A6C34878D82A}">
                    <a16:rowId xmlns:a16="http://schemas.microsoft.com/office/drawing/2014/main" val="10002"/>
                  </a:ext>
                </a:extLst>
              </a:tr>
              <a:tr h="527685">
                <a:tc>
                  <a:txBody>
                    <a:bodyPr/>
                    <a:lstStyle/>
                    <a:p>
                      <a:pPr algn="ctr"/>
                      <a:endParaRPr lang="zh-CN" altLang="en-US" sz="1800"/>
                    </a:p>
                  </a:txBody>
                  <a:tcPr marL="91431" marR="91431" anchor="ctr">
                    <a:solidFill>
                      <a:schemeClr val="bg1"/>
                    </a:solidFill>
                  </a:tcPr>
                </a:tc>
                <a:tc>
                  <a:txBody>
                    <a:bodyPr/>
                    <a:lstStyle/>
                    <a:p>
                      <a:pPr algn="ctr"/>
                      <a:endParaRPr lang="zh-CN" altLang="en-US" sz="1800"/>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extLst>
                  <a:ext uri="{0D108BD9-81ED-4DB2-BD59-A6C34878D82A}">
                    <a16:rowId xmlns:a16="http://schemas.microsoft.com/office/drawing/2014/main" val="10003"/>
                  </a:ext>
                </a:extLst>
              </a:tr>
              <a:tr h="5276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algn="ctr"/>
                      <a:endParaRPr lang="zh-CN" altLang="en-US" sz="1800"/>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solidFill>
                      <a:schemeClr val="bg1"/>
                    </a:solidFill>
                  </a:tcPr>
                </a:tc>
                <a:extLst>
                  <a:ext uri="{0D108BD9-81ED-4DB2-BD59-A6C34878D82A}">
                    <a16:rowId xmlns:a16="http://schemas.microsoft.com/office/drawing/2014/main" val="10004"/>
                  </a:ext>
                </a:extLst>
              </a:tr>
            </a:tbl>
          </a:graphicData>
        </a:graphic>
      </p:graphicFrame>
      <p:graphicFrame>
        <p:nvGraphicFramePr>
          <p:cNvPr id="26" name="表格 25"/>
          <p:cNvGraphicFramePr>
            <a:graphicFrameLocks noGrp="1"/>
          </p:cNvGraphicFramePr>
          <p:nvPr/>
        </p:nvGraphicFramePr>
        <p:xfrm>
          <a:off x="4479925" y="2613025"/>
          <a:ext cx="2825750" cy="2638425"/>
        </p:xfrm>
        <a:graphic>
          <a:graphicData uri="http://schemas.openxmlformats.org/drawingml/2006/table">
            <a:tbl>
              <a:tblPr firstRow="1" bandRow="1">
                <a:tableStyleId>{5940675A-B579-460E-94D1-54222C63F5DA}</a:tableStyleId>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tblGrid>
              <a:tr h="527685">
                <a:tc>
                  <a:txBody>
                    <a:bodyPr/>
                    <a:lstStyle/>
                    <a:p>
                      <a:pPr algn="ctr"/>
                      <a:r>
                        <a:rPr lang="zh-CN" altLang="en-US" sz="1800" dirty="0"/>
                        <a:t>∞</a:t>
                      </a:r>
                    </a:p>
                  </a:txBody>
                  <a:tcPr marL="91431" marR="91431" anchor="ctr"/>
                </a:tc>
                <a:tc>
                  <a:txBody>
                    <a:bodyPr/>
                    <a:lstStyle/>
                    <a:p>
                      <a:pPr algn="ctr"/>
                      <a:r>
                        <a:rPr lang="en-US" altLang="zh-CN" sz="1800" dirty="0">
                          <a:solidFill>
                            <a:srgbClr val="C00000"/>
                          </a:solidFill>
                        </a:rPr>
                        <a:t>15</a:t>
                      </a:r>
                      <a:endParaRPr lang="zh-CN" altLang="en-US" sz="1800" dirty="0">
                        <a:solidFill>
                          <a:srgbClr val="C00000"/>
                        </a:solidFill>
                      </a:endParaRP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algn="ctr"/>
                      <a:r>
                        <a:rPr lang="en-US" altLang="zh-CN" sz="1800" dirty="0">
                          <a:solidFill>
                            <a:srgbClr val="C00000"/>
                          </a:solidFill>
                        </a:rPr>
                        <a:t>9</a:t>
                      </a:r>
                      <a:endParaRPr lang="zh-CN" altLang="en-US" sz="1800" dirty="0">
                        <a:solidFill>
                          <a:srgbClr val="C00000"/>
                        </a:solidFill>
                      </a:endParaRPr>
                    </a:p>
                  </a:txBody>
                  <a:tcPr marL="91431" marR="91431" anchor="ctr"/>
                </a:tc>
                <a:extLst>
                  <a:ext uri="{0D108BD9-81ED-4DB2-BD59-A6C34878D82A}">
                    <a16:rowId xmlns:a16="http://schemas.microsoft.com/office/drawing/2014/main" val="10000"/>
                  </a:ext>
                </a:extLst>
              </a:tr>
              <a:tr h="5276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algn="ctr"/>
                      <a:r>
                        <a:rPr lang="en-US" altLang="zh-CN" sz="1800" dirty="0">
                          <a:solidFill>
                            <a:srgbClr val="C00000"/>
                          </a:solidFill>
                        </a:rPr>
                        <a:t>3</a:t>
                      </a:r>
                      <a:endParaRPr lang="zh-CN" altLang="en-US" sz="1800" dirty="0">
                        <a:solidFill>
                          <a:srgbClr val="C00000"/>
                        </a:solidFill>
                      </a:endParaRP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extLst>
                  <a:ext uri="{0D108BD9-81ED-4DB2-BD59-A6C34878D82A}">
                    <a16:rowId xmlns:a16="http://schemas.microsoft.com/office/drawing/2014/main" val="10001"/>
                  </a:ext>
                </a:extLst>
              </a:tr>
              <a:tr h="5276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algn="ctr"/>
                      <a:r>
                        <a:rPr lang="en-US" altLang="zh-CN" sz="1800" dirty="0">
                          <a:solidFill>
                            <a:srgbClr val="C00000"/>
                          </a:solidFill>
                        </a:rPr>
                        <a:t>2</a:t>
                      </a:r>
                      <a:endParaRPr lang="zh-CN" altLang="en-US" sz="1800" dirty="0">
                        <a:solidFill>
                          <a:srgbClr val="C00000"/>
                        </a:solidFill>
                      </a:endParaRP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extLst>
                  <a:ext uri="{0D108BD9-81ED-4DB2-BD59-A6C34878D82A}">
                    <a16:rowId xmlns:a16="http://schemas.microsoft.com/office/drawing/2014/main" val="10002"/>
                  </a:ext>
                </a:extLst>
              </a:tr>
              <a:tr h="527685">
                <a:tc>
                  <a:txBody>
                    <a:bodyPr/>
                    <a:lstStyle/>
                    <a:p>
                      <a:pPr algn="ctr"/>
                      <a:r>
                        <a:rPr lang="en-US" altLang="zh-CN" sz="1800" dirty="0">
                          <a:solidFill>
                            <a:srgbClr val="C00000"/>
                          </a:solidFill>
                        </a:rPr>
                        <a:t>11</a:t>
                      </a:r>
                      <a:endParaRPr lang="zh-CN" altLang="en-US" sz="1800" dirty="0">
                        <a:solidFill>
                          <a:srgbClr val="C00000"/>
                        </a:solidFill>
                      </a:endParaRPr>
                    </a:p>
                  </a:txBody>
                  <a:tcPr marL="91431" marR="91431" anchor="ctr"/>
                </a:tc>
                <a:tc>
                  <a:txBody>
                    <a:bodyPr/>
                    <a:lstStyle/>
                    <a:p>
                      <a:pPr algn="ctr"/>
                      <a:r>
                        <a:rPr lang="en-US" altLang="zh-CN" sz="1800" dirty="0">
                          <a:solidFill>
                            <a:srgbClr val="C00000"/>
                          </a:solidFill>
                        </a:rPr>
                        <a:t>7</a:t>
                      </a:r>
                      <a:endParaRPr lang="zh-CN" altLang="en-US" sz="1800" dirty="0">
                        <a:solidFill>
                          <a:srgbClr val="C00000"/>
                        </a:solidFill>
                      </a:endParaRP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extLst>
                  <a:ext uri="{0D108BD9-81ED-4DB2-BD59-A6C34878D82A}">
                    <a16:rowId xmlns:a16="http://schemas.microsoft.com/office/drawing/2014/main" val="10003"/>
                  </a:ext>
                </a:extLst>
              </a:tr>
              <a:tr h="5276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algn="ctr"/>
                      <a:r>
                        <a:rPr lang="en-US" altLang="zh-CN" sz="1800" dirty="0">
                          <a:solidFill>
                            <a:srgbClr val="C00000"/>
                          </a:solidFill>
                        </a:rPr>
                        <a:t>21</a:t>
                      </a:r>
                      <a:endParaRPr lang="zh-CN" altLang="en-US" sz="1800" dirty="0">
                        <a:solidFill>
                          <a:srgbClr val="C00000"/>
                        </a:solidFill>
                      </a:endParaRP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p>
                  </a:txBody>
                  <a:tcPr marL="91431" marR="91431" anchor="ctr"/>
                </a:tc>
                <a:extLst>
                  <a:ext uri="{0D108BD9-81ED-4DB2-BD59-A6C34878D82A}">
                    <a16:rowId xmlns:a16="http://schemas.microsoft.com/office/drawing/2014/main" val="10004"/>
                  </a:ext>
                </a:extLst>
              </a:tr>
            </a:tbl>
          </a:graphicData>
        </a:graphic>
      </p:graphicFrame>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1+#ppt_w/2"/>
                                          </p:val>
                                        </p:tav>
                                        <p:tav tm="100000">
                                          <p:val>
                                            <p:strVal val="#ppt_x"/>
                                          </p:val>
                                        </p:tav>
                                      </p:tavLst>
                                    </p:anim>
                                    <p:anim calcmode="lin" valueType="num">
                                      <p:cBhvr additive="base">
                                        <p:cTn id="8" dur="500" fill="hold"/>
                                        <p:tgtEl>
                                          <p:spTgt spid="2560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5610"/>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5603"/>
                                        </p:tgtEl>
                                        <p:attrNameLst>
                                          <p:attrName>style.visibility</p:attrName>
                                        </p:attrNameLst>
                                      </p:cBhvr>
                                      <p:to>
                                        <p:strVal val="visible"/>
                                      </p:to>
                                    </p:set>
                                  </p:childTnLst>
                                </p:cTn>
                              </p:par>
                            </p:childTnLst>
                          </p:cTn>
                        </p:par>
                        <p:par>
                          <p:cTn id="15" fill="hold" nodeType="afterGroup">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25604"/>
                                        </p:tgtEl>
                                        <p:attrNameLst>
                                          <p:attrName>style.visibility</p:attrName>
                                        </p:attrNameLst>
                                      </p:cBhvr>
                                      <p:to>
                                        <p:strVal val="visible"/>
                                      </p:to>
                                    </p:set>
                                  </p:childTnLst>
                                </p:cTn>
                              </p:par>
                            </p:childTnLst>
                          </p:cTn>
                        </p:par>
                        <p:par>
                          <p:cTn id="18" fill="hold" nodeType="afterGroup">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25605"/>
                                        </p:tgtEl>
                                        <p:attrNameLst>
                                          <p:attrName>style.visibility</p:attrName>
                                        </p:attrNameLst>
                                      </p:cBhvr>
                                      <p:to>
                                        <p:strVal val="visible"/>
                                      </p:to>
                                    </p:set>
                                  </p:childTnLst>
                                </p:cTn>
                              </p:par>
                            </p:childTnLst>
                          </p:cTn>
                        </p:par>
                        <p:par>
                          <p:cTn id="21" fill="hold" nodeType="afterGroup">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25606"/>
                                        </p:tgtEl>
                                        <p:attrNameLst>
                                          <p:attrName>style.visibility</p:attrName>
                                        </p:attrNameLst>
                                      </p:cBhvr>
                                      <p:to>
                                        <p:strVal val="visible"/>
                                      </p:to>
                                    </p:set>
                                  </p:childTnLst>
                                </p:cTn>
                              </p:par>
                            </p:childTnLst>
                          </p:cTn>
                        </p:par>
                        <p:par>
                          <p:cTn id="24" fill="hold" nodeType="afterGroup">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25607"/>
                                        </p:tgtEl>
                                        <p:attrNameLst>
                                          <p:attrName>style.visibility</p:attrName>
                                        </p:attrNameLst>
                                      </p:cBhvr>
                                      <p:to>
                                        <p:strVal val="visible"/>
                                      </p:to>
                                    </p:set>
                                  </p:childTnLst>
                                </p:cTn>
                              </p:par>
                            </p:childTnLst>
                          </p:cTn>
                        </p:par>
                        <p:par>
                          <p:cTn id="27" fill="hold" nodeType="afterGroup">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25608"/>
                                        </p:tgtEl>
                                        <p:attrNameLst>
                                          <p:attrName>style.visibility</p:attrName>
                                        </p:attrNameLst>
                                      </p:cBhvr>
                                      <p:to>
                                        <p:strVal val="visible"/>
                                      </p:to>
                                    </p:set>
                                  </p:childTnLst>
                                </p:cTn>
                              </p:par>
                            </p:childTnLst>
                          </p:cTn>
                        </p:par>
                        <p:par>
                          <p:cTn id="30" fill="hold" nodeType="afterGroup">
                            <p:stCondLst>
                              <p:cond delay="4000"/>
                            </p:stCondLst>
                            <p:childTnLst>
                              <p:par>
                                <p:cTn id="31" presetID="1" presetClass="entr" presetSubtype="0" fill="hold" grpId="0" nodeType="afterEffect">
                                  <p:stCondLst>
                                    <p:cond delay="0"/>
                                  </p:stCondLst>
                                  <p:childTnLst>
                                    <p:set>
                                      <p:cBhvr>
                                        <p:cTn id="32" dur="1" fill="hold">
                                          <p:stCondLst>
                                            <p:cond delay="499"/>
                                          </p:stCondLst>
                                        </p:cTn>
                                        <p:tgtEl>
                                          <p:spTgt spid="25609"/>
                                        </p:tgtEl>
                                        <p:attrNameLst>
                                          <p:attrName>style.visibility</p:attrName>
                                        </p:attrNameLst>
                                      </p:cBhvr>
                                      <p:to>
                                        <p:strVal val="visible"/>
                                      </p:to>
                                    </p:set>
                                  </p:childTnLst>
                                </p:cTn>
                              </p:par>
                            </p:childTnLst>
                          </p:cTn>
                        </p:par>
                        <p:par>
                          <p:cTn id="33" fill="hold" nodeType="afterGroup">
                            <p:stCondLst>
                              <p:cond delay="4500"/>
                            </p:stCondLst>
                            <p:childTnLst>
                              <p:par>
                                <p:cTn id="34" presetID="1" presetClass="entr" presetSubtype="0" fill="hold" grpId="0" nodeType="afterEffect">
                                  <p:stCondLst>
                                    <p:cond delay="0"/>
                                  </p:stCondLst>
                                  <p:childTnLst>
                                    <p:set>
                                      <p:cBhvr>
                                        <p:cTn id="35" dur="1" fill="hold">
                                          <p:stCondLst>
                                            <p:cond delay="499"/>
                                          </p:stCondLst>
                                        </p:cTn>
                                        <p:tgtEl>
                                          <p:spTgt spid="25611"/>
                                        </p:tgtEl>
                                        <p:attrNameLst>
                                          <p:attrName>style.visibility</p:attrName>
                                        </p:attrNameLst>
                                      </p:cBhvr>
                                      <p:to>
                                        <p:strVal val="visible"/>
                                      </p:to>
                                    </p:set>
                                  </p:childTnLst>
                                </p:cTn>
                              </p:par>
                            </p:childTnLst>
                          </p:cTn>
                        </p:par>
                        <p:par>
                          <p:cTn id="36" fill="hold" nodeType="afterGroup">
                            <p:stCondLst>
                              <p:cond delay="5000"/>
                            </p:stCondLst>
                            <p:childTnLst>
                              <p:par>
                                <p:cTn id="37" presetID="1" presetClass="entr" presetSubtype="0" fill="hold" grpId="0" nodeType="afterEffect">
                                  <p:stCondLst>
                                    <p:cond delay="0"/>
                                  </p:stCondLst>
                                  <p:childTnLst>
                                    <p:set>
                                      <p:cBhvr>
                                        <p:cTn id="38" dur="1" fill="hold">
                                          <p:stCondLst>
                                            <p:cond delay="499"/>
                                          </p:stCondLst>
                                        </p:cTn>
                                        <p:tgtEl>
                                          <p:spTgt spid="25612"/>
                                        </p:tgtEl>
                                        <p:attrNameLst>
                                          <p:attrName>style.visibility</p:attrName>
                                        </p:attrNameLst>
                                      </p:cBhvr>
                                      <p:to>
                                        <p:strVal val="visible"/>
                                      </p:to>
                                    </p:set>
                                  </p:childTnLst>
                                </p:cTn>
                              </p:par>
                            </p:childTnLst>
                          </p:cTn>
                        </p:par>
                        <p:par>
                          <p:cTn id="39" fill="hold" nodeType="afterGroup">
                            <p:stCondLst>
                              <p:cond delay="5500"/>
                            </p:stCondLst>
                            <p:childTnLst>
                              <p:par>
                                <p:cTn id="40" presetID="1" presetClass="entr" presetSubtype="0" fill="hold" grpId="0" nodeType="afterEffect">
                                  <p:stCondLst>
                                    <p:cond delay="0"/>
                                  </p:stCondLst>
                                  <p:childTnLst>
                                    <p:set>
                                      <p:cBhvr>
                                        <p:cTn id="41" dur="1" fill="hold">
                                          <p:stCondLst>
                                            <p:cond delay="499"/>
                                          </p:stCondLst>
                                        </p:cTn>
                                        <p:tgtEl>
                                          <p:spTgt spid="25613"/>
                                        </p:tgtEl>
                                        <p:attrNameLst>
                                          <p:attrName>style.visibility</p:attrName>
                                        </p:attrNameLst>
                                      </p:cBhvr>
                                      <p:to>
                                        <p:strVal val="visible"/>
                                      </p:to>
                                    </p:set>
                                  </p:childTnLst>
                                </p:cTn>
                              </p:par>
                            </p:childTnLst>
                          </p:cTn>
                        </p:par>
                        <p:par>
                          <p:cTn id="42" fill="hold" nodeType="afterGroup">
                            <p:stCondLst>
                              <p:cond delay="6000"/>
                            </p:stCondLst>
                            <p:childTnLst>
                              <p:par>
                                <p:cTn id="43" presetID="1" presetClass="entr" presetSubtype="0" fill="hold" grpId="0" nodeType="afterEffect">
                                  <p:stCondLst>
                                    <p:cond delay="0"/>
                                  </p:stCondLst>
                                  <p:childTnLst>
                                    <p:set>
                                      <p:cBhvr>
                                        <p:cTn id="44" dur="1" fill="hold">
                                          <p:stCondLst>
                                            <p:cond delay="499"/>
                                          </p:stCondLst>
                                        </p:cTn>
                                        <p:tgtEl>
                                          <p:spTgt spid="2561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25615"/>
                                        </p:tgtEl>
                                        <p:attrNameLst>
                                          <p:attrName>style.visibility</p:attrName>
                                        </p:attrNameLst>
                                      </p:cBhvr>
                                      <p:to>
                                        <p:strVal val="visible"/>
                                      </p:to>
                                    </p:set>
                                    <p:anim calcmode="lin" valueType="num">
                                      <p:cBhvr>
                                        <p:cTn id="49" dur="500" fill="hold"/>
                                        <p:tgtEl>
                                          <p:spTgt spid="25615"/>
                                        </p:tgtEl>
                                        <p:attrNameLst>
                                          <p:attrName>ppt_x</p:attrName>
                                        </p:attrNameLst>
                                      </p:cBhvr>
                                      <p:tavLst>
                                        <p:tav tm="0">
                                          <p:val>
                                            <p:strVal val="#ppt_x-#ppt_w/2"/>
                                          </p:val>
                                        </p:tav>
                                        <p:tav tm="100000">
                                          <p:val>
                                            <p:strVal val="#ppt_x"/>
                                          </p:val>
                                        </p:tav>
                                      </p:tavLst>
                                    </p:anim>
                                    <p:anim calcmode="lin" valueType="num">
                                      <p:cBhvr>
                                        <p:cTn id="50" dur="500" fill="hold"/>
                                        <p:tgtEl>
                                          <p:spTgt spid="25615"/>
                                        </p:tgtEl>
                                        <p:attrNameLst>
                                          <p:attrName>ppt_y</p:attrName>
                                        </p:attrNameLst>
                                      </p:cBhvr>
                                      <p:tavLst>
                                        <p:tav tm="0">
                                          <p:val>
                                            <p:strVal val="#ppt_y"/>
                                          </p:val>
                                        </p:tav>
                                        <p:tav tm="100000">
                                          <p:val>
                                            <p:strVal val="#ppt_y"/>
                                          </p:val>
                                        </p:tav>
                                      </p:tavLst>
                                    </p:anim>
                                    <p:anim calcmode="lin" valueType="num">
                                      <p:cBhvr>
                                        <p:cTn id="51" dur="500" fill="hold"/>
                                        <p:tgtEl>
                                          <p:spTgt spid="25615"/>
                                        </p:tgtEl>
                                        <p:attrNameLst>
                                          <p:attrName>ppt_w</p:attrName>
                                        </p:attrNameLst>
                                      </p:cBhvr>
                                      <p:tavLst>
                                        <p:tav tm="0">
                                          <p:val>
                                            <p:fltVal val="0"/>
                                          </p:val>
                                        </p:tav>
                                        <p:tav tm="100000">
                                          <p:val>
                                            <p:strVal val="#ppt_w"/>
                                          </p:val>
                                        </p:tav>
                                      </p:tavLst>
                                    </p:anim>
                                    <p:anim calcmode="lin" valueType="num">
                                      <p:cBhvr>
                                        <p:cTn id="52" dur="500" fill="hold"/>
                                        <p:tgtEl>
                                          <p:spTgt spid="25615"/>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17" presetClass="entr" presetSubtype="8" fill="hold" grpId="0" nodeType="afterEffect">
                                  <p:stCondLst>
                                    <p:cond delay="0"/>
                                  </p:stCondLst>
                                  <p:childTnLst>
                                    <p:set>
                                      <p:cBhvr>
                                        <p:cTn id="55" dur="1" fill="hold">
                                          <p:stCondLst>
                                            <p:cond delay="0"/>
                                          </p:stCondLst>
                                        </p:cTn>
                                        <p:tgtEl>
                                          <p:spTgt spid="25616"/>
                                        </p:tgtEl>
                                        <p:attrNameLst>
                                          <p:attrName>style.visibility</p:attrName>
                                        </p:attrNameLst>
                                      </p:cBhvr>
                                      <p:to>
                                        <p:strVal val="visible"/>
                                      </p:to>
                                    </p:set>
                                    <p:anim calcmode="lin" valueType="num">
                                      <p:cBhvr>
                                        <p:cTn id="56" dur="500" fill="hold"/>
                                        <p:tgtEl>
                                          <p:spTgt spid="25616"/>
                                        </p:tgtEl>
                                        <p:attrNameLst>
                                          <p:attrName>ppt_x</p:attrName>
                                        </p:attrNameLst>
                                      </p:cBhvr>
                                      <p:tavLst>
                                        <p:tav tm="0">
                                          <p:val>
                                            <p:strVal val="#ppt_x-#ppt_w/2"/>
                                          </p:val>
                                        </p:tav>
                                        <p:tav tm="100000">
                                          <p:val>
                                            <p:strVal val="#ppt_x"/>
                                          </p:val>
                                        </p:tav>
                                      </p:tavLst>
                                    </p:anim>
                                    <p:anim calcmode="lin" valueType="num">
                                      <p:cBhvr>
                                        <p:cTn id="57" dur="500" fill="hold"/>
                                        <p:tgtEl>
                                          <p:spTgt spid="25616"/>
                                        </p:tgtEl>
                                        <p:attrNameLst>
                                          <p:attrName>ppt_y</p:attrName>
                                        </p:attrNameLst>
                                      </p:cBhvr>
                                      <p:tavLst>
                                        <p:tav tm="0">
                                          <p:val>
                                            <p:strVal val="#ppt_y"/>
                                          </p:val>
                                        </p:tav>
                                        <p:tav tm="100000">
                                          <p:val>
                                            <p:strVal val="#ppt_y"/>
                                          </p:val>
                                        </p:tav>
                                      </p:tavLst>
                                    </p:anim>
                                    <p:anim calcmode="lin" valueType="num">
                                      <p:cBhvr>
                                        <p:cTn id="58" dur="500" fill="hold"/>
                                        <p:tgtEl>
                                          <p:spTgt spid="25616"/>
                                        </p:tgtEl>
                                        <p:attrNameLst>
                                          <p:attrName>ppt_w</p:attrName>
                                        </p:attrNameLst>
                                      </p:cBhvr>
                                      <p:tavLst>
                                        <p:tav tm="0">
                                          <p:val>
                                            <p:fltVal val="0"/>
                                          </p:val>
                                        </p:tav>
                                        <p:tav tm="100000">
                                          <p:val>
                                            <p:strVal val="#ppt_w"/>
                                          </p:val>
                                        </p:tav>
                                      </p:tavLst>
                                    </p:anim>
                                    <p:anim calcmode="lin" valueType="num">
                                      <p:cBhvr>
                                        <p:cTn id="59" dur="500" fill="hold"/>
                                        <p:tgtEl>
                                          <p:spTgt spid="25616"/>
                                        </p:tgtEl>
                                        <p:attrNameLst>
                                          <p:attrName>ppt_h</p:attrName>
                                        </p:attrNameLst>
                                      </p:cBhvr>
                                      <p:tavLst>
                                        <p:tav tm="0">
                                          <p:val>
                                            <p:strVal val="#ppt_h"/>
                                          </p:val>
                                        </p:tav>
                                        <p:tav tm="100000">
                                          <p:val>
                                            <p:strVal val="#ppt_h"/>
                                          </p:val>
                                        </p:tav>
                                      </p:tavLst>
                                    </p:anim>
                                  </p:childTnLst>
                                </p:cTn>
                              </p:par>
                            </p:childTnLst>
                          </p:cTn>
                        </p:par>
                        <p:par>
                          <p:cTn id="60" fill="hold" nodeType="afterGroup">
                            <p:stCondLst>
                              <p:cond delay="1000"/>
                            </p:stCondLst>
                            <p:childTnLst>
                              <p:par>
                                <p:cTn id="61" presetID="17" presetClass="entr" presetSubtype="8" fill="hold" grpId="0" nodeType="afterEffect">
                                  <p:stCondLst>
                                    <p:cond delay="0"/>
                                  </p:stCondLst>
                                  <p:childTnLst>
                                    <p:set>
                                      <p:cBhvr>
                                        <p:cTn id="62" dur="1" fill="hold">
                                          <p:stCondLst>
                                            <p:cond delay="0"/>
                                          </p:stCondLst>
                                        </p:cTn>
                                        <p:tgtEl>
                                          <p:spTgt spid="25617"/>
                                        </p:tgtEl>
                                        <p:attrNameLst>
                                          <p:attrName>style.visibility</p:attrName>
                                        </p:attrNameLst>
                                      </p:cBhvr>
                                      <p:to>
                                        <p:strVal val="visible"/>
                                      </p:to>
                                    </p:set>
                                    <p:anim calcmode="lin" valueType="num">
                                      <p:cBhvr>
                                        <p:cTn id="63" dur="500" fill="hold"/>
                                        <p:tgtEl>
                                          <p:spTgt spid="25617"/>
                                        </p:tgtEl>
                                        <p:attrNameLst>
                                          <p:attrName>ppt_x</p:attrName>
                                        </p:attrNameLst>
                                      </p:cBhvr>
                                      <p:tavLst>
                                        <p:tav tm="0">
                                          <p:val>
                                            <p:strVal val="#ppt_x-#ppt_w/2"/>
                                          </p:val>
                                        </p:tav>
                                        <p:tav tm="100000">
                                          <p:val>
                                            <p:strVal val="#ppt_x"/>
                                          </p:val>
                                        </p:tav>
                                      </p:tavLst>
                                    </p:anim>
                                    <p:anim calcmode="lin" valueType="num">
                                      <p:cBhvr>
                                        <p:cTn id="64" dur="500" fill="hold"/>
                                        <p:tgtEl>
                                          <p:spTgt spid="25617"/>
                                        </p:tgtEl>
                                        <p:attrNameLst>
                                          <p:attrName>ppt_y</p:attrName>
                                        </p:attrNameLst>
                                      </p:cBhvr>
                                      <p:tavLst>
                                        <p:tav tm="0">
                                          <p:val>
                                            <p:strVal val="#ppt_y"/>
                                          </p:val>
                                        </p:tav>
                                        <p:tav tm="100000">
                                          <p:val>
                                            <p:strVal val="#ppt_y"/>
                                          </p:val>
                                        </p:tav>
                                      </p:tavLst>
                                    </p:anim>
                                    <p:anim calcmode="lin" valueType="num">
                                      <p:cBhvr>
                                        <p:cTn id="65" dur="500" fill="hold"/>
                                        <p:tgtEl>
                                          <p:spTgt spid="25617"/>
                                        </p:tgtEl>
                                        <p:attrNameLst>
                                          <p:attrName>ppt_w</p:attrName>
                                        </p:attrNameLst>
                                      </p:cBhvr>
                                      <p:tavLst>
                                        <p:tav tm="0">
                                          <p:val>
                                            <p:fltVal val="0"/>
                                          </p:val>
                                        </p:tav>
                                        <p:tav tm="100000">
                                          <p:val>
                                            <p:strVal val="#ppt_w"/>
                                          </p:val>
                                        </p:tav>
                                      </p:tavLst>
                                    </p:anim>
                                    <p:anim calcmode="lin" valueType="num">
                                      <p:cBhvr>
                                        <p:cTn id="66" dur="500" fill="hold"/>
                                        <p:tgtEl>
                                          <p:spTgt spid="25617"/>
                                        </p:tgtEl>
                                        <p:attrNameLst>
                                          <p:attrName>ppt_h</p:attrName>
                                        </p:attrNameLst>
                                      </p:cBhvr>
                                      <p:tavLst>
                                        <p:tav tm="0">
                                          <p:val>
                                            <p:strVal val="#ppt_h"/>
                                          </p:val>
                                        </p:tav>
                                        <p:tav tm="100000">
                                          <p:val>
                                            <p:strVal val="#ppt_h"/>
                                          </p:val>
                                        </p:tav>
                                      </p:tavLst>
                                    </p:anim>
                                  </p:childTnLst>
                                </p:cTn>
                              </p:par>
                            </p:childTnLst>
                          </p:cTn>
                        </p:par>
                        <p:par>
                          <p:cTn id="67" fill="hold" nodeType="afterGroup">
                            <p:stCondLst>
                              <p:cond delay="1500"/>
                            </p:stCondLst>
                            <p:childTnLst>
                              <p:par>
                                <p:cTn id="68" presetID="17" presetClass="entr" presetSubtype="8" fill="hold" grpId="0" nodeType="afterEffect">
                                  <p:stCondLst>
                                    <p:cond delay="0"/>
                                  </p:stCondLst>
                                  <p:childTnLst>
                                    <p:set>
                                      <p:cBhvr>
                                        <p:cTn id="69" dur="1" fill="hold">
                                          <p:stCondLst>
                                            <p:cond delay="0"/>
                                          </p:stCondLst>
                                        </p:cTn>
                                        <p:tgtEl>
                                          <p:spTgt spid="25618"/>
                                        </p:tgtEl>
                                        <p:attrNameLst>
                                          <p:attrName>style.visibility</p:attrName>
                                        </p:attrNameLst>
                                      </p:cBhvr>
                                      <p:to>
                                        <p:strVal val="visible"/>
                                      </p:to>
                                    </p:set>
                                    <p:anim calcmode="lin" valueType="num">
                                      <p:cBhvr>
                                        <p:cTn id="70" dur="500" fill="hold"/>
                                        <p:tgtEl>
                                          <p:spTgt spid="25618"/>
                                        </p:tgtEl>
                                        <p:attrNameLst>
                                          <p:attrName>ppt_x</p:attrName>
                                        </p:attrNameLst>
                                      </p:cBhvr>
                                      <p:tavLst>
                                        <p:tav tm="0">
                                          <p:val>
                                            <p:strVal val="#ppt_x-#ppt_w/2"/>
                                          </p:val>
                                        </p:tav>
                                        <p:tav tm="100000">
                                          <p:val>
                                            <p:strVal val="#ppt_x"/>
                                          </p:val>
                                        </p:tav>
                                      </p:tavLst>
                                    </p:anim>
                                    <p:anim calcmode="lin" valueType="num">
                                      <p:cBhvr>
                                        <p:cTn id="71" dur="500" fill="hold"/>
                                        <p:tgtEl>
                                          <p:spTgt spid="25618"/>
                                        </p:tgtEl>
                                        <p:attrNameLst>
                                          <p:attrName>ppt_y</p:attrName>
                                        </p:attrNameLst>
                                      </p:cBhvr>
                                      <p:tavLst>
                                        <p:tav tm="0">
                                          <p:val>
                                            <p:strVal val="#ppt_y"/>
                                          </p:val>
                                        </p:tav>
                                        <p:tav tm="100000">
                                          <p:val>
                                            <p:strVal val="#ppt_y"/>
                                          </p:val>
                                        </p:tav>
                                      </p:tavLst>
                                    </p:anim>
                                    <p:anim calcmode="lin" valueType="num">
                                      <p:cBhvr>
                                        <p:cTn id="72" dur="500" fill="hold"/>
                                        <p:tgtEl>
                                          <p:spTgt spid="25618"/>
                                        </p:tgtEl>
                                        <p:attrNameLst>
                                          <p:attrName>ppt_w</p:attrName>
                                        </p:attrNameLst>
                                      </p:cBhvr>
                                      <p:tavLst>
                                        <p:tav tm="0">
                                          <p:val>
                                            <p:fltVal val="0"/>
                                          </p:val>
                                        </p:tav>
                                        <p:tav tm="100000">
                                          <p:val>
                                            <p:strVal val="#ppt_w"/>
                                          </p:val>
                                        </p:tav>
                                      </p:tavLst>
                                    </p:anim>
                                    <p:anim calcmode="lin" valueType="num">
                                      <p:cBhvr>
                                        <p:cTn id="73" dur="500" fill="hold"/>
                                        <p:tgtEl>
                                          <p:spTgt spid="25618"/>
                                        </p:tgtEl>
                                        <p:attrNameLst>
                                          <p:attrName>ppt_h</p:attrName>
                                        </p:attrNameLst>
                                      </p:cBhvr>
                                      <p:tavLst>
                                        <p:tav tm="0">
                                          <p:val>
                                            <p:strVal val="#ppt_h"/>
                                          </p:val>
                                        </p:tav>
                                        <p:tav tm="100000">
                                          <p:val>
                                            <p:strVal val="#ppt_h"/>
                                          </p:val>
                                        </p:tav>
                                      </p:tavLst>
                                    </p:anim>
                                  </p:childTnLst>
                                </p:cTn>
                              </p:par>
                            </p:childTnLst>
                          </p:cTn>
                        </p:par>
                        <p:par>
                          <p:cTn id="74" fill="hold" nodeType="afterGroup">
                            <p:stCondLst>
                              <p:cond delay="2000"/>
                            </p:stCondLst>
                            <p:childTnLst>
                              <p:par>
                                <p:cTn id="75" presetID="17" presetClass="entr" presetSubtype="8" fill="hold" grpId="0" nodeType="afterEffect">
                                  <p:stCondLst>
                                    <p:cond delay="0"/>
                                  </p:stCondLst>
                                  <p:childTnLst>
                                    <p:set>
                                      <p:cBhvr>
                                        <p:cTn id="76" dur="1" fill="hold">
                                          <p:stCondLst>
                                            <p:cond delay="0"/>
                                          </p:stCondLst>
                                        </p:cTn>
                                        <p:tgtEl>
                                          <p:spTgt spid="25619"/>
                                        </p:tgtEl>
                                        <p:attrNameLst>
                                          <p:attrName>style.visibility</p:attrName>
                                        </p:attrNameLst>
                                      </p:cBhvr>
                                      <p:to>
                                        <p:strVal val="visible"/>
                                      </p:to>
                                    </p:set>
                                    <p:anim calcmode="lin" valueType="num">
                                      <p:cBhvr>
                                        <p:cTn id="77" dur="500" fill="hold"/>
                                        <p:tgtEl>
                                          <p:spTgt spid="25619"/>
                                        </p:tgtEl>
                                        <p:attrNameLst>
                                          <p:attrName>ppt_x</p:attrName>
                                        </p:attrNameLst>
                                      </p:cBhvr>
                                      <p:tavLst>
                                        <p:tav tm="0">
                                          <p:val>
                                            <p:strVal val="#ppt_x-#ppt_w/2"/>
                                          </p:val>
                                        </p:tav>
                                        <p:tav tm="100000">
                                          <p:val>
                                            <p:strVal val="#ppt_x"/>
                                          </p:val>
                                        </p:tav>
                                      </p:tavLst>
                                    </p:anim>
                                    <p:anim calcmode="lin" valueType="num">
                                      <p:cBhvr>
                                        <p:cTn id="78" dur="500" fill="hold"/>
                                        <p:tgtEl>
                                          <p:spTgt spid="25619"/>
                                        </p:tgtEl>
                                        <p:attrNameLst>
                                          <p:attrName>ppt_y</p:attrName>
                                        </p:attrNameLst>
                                      </p:cBhvr>
                                      <p:tavLst>
                                        <p:tav tm="0">
                                          <p:val>
                                            <p:strVal val="#ppt_y"/>
                                          </p:val>
                                        </p:tav>
                                        <p:tav tm="100000">
                                          <p:val>
                                            <p:strVal val="#ppt_y"/>
                                          </p:val>
                                        </p:tav>
                                      </p:tavLst>
                                    </p:anim>
                                    <p:anim calcmode="lin" valueType="num">
                                      <p:cBhvr>
                                        <p:cTn id="79" dur="500" fill="hold"/>
                                        <p:tgtEl>
                                          <p:spTgt spid="25619"/>
                                        </p:tgtEl>
                                        <p:attrNameLst>
                                          <p:attrName>ppt_w</p:attrName>
                                        </p:attrNameLst>
                                      </p:cBhvr>
                                      <p:tavLst>
                                        <p:tav tm="0">
                                          <p:val>
                                            <p:fltVal val="0"/>
                                          </p:val>
                                        </p:tav>
                                        <p:tav tm="100000">
                                          <p:val>
                                            <p:strVal val="#ppt_w"/>
                                          </p:val>
                                        </p:tav>
                                      </p:tavLst>
                                    </p:anim>
                                    <p:anim calcmode="lin" valueType="num">
                                      <p:cBhvr>
                                        <p:cTn id="80" dur="500" fill="hold"/>
                                        <p:tgtEl>
                                          <p:spTgt spid="25619"/>
                                        </p:tgtEl>
                                        <p:attrNameLst>
                                          <p:attrName>ppt_h</p:attrName>
                                        </p:attrNameLst>
                                      </p:cBhvr>
                                      <p:tavLst>
                                        <p:tav tm="0">
                                          <p:val>
                                            <p:strVal val="#ppt_h"/>
                                          </p:val>
                                        </p:tav>
                                        <p:tav tm="100000">
                                          <p:val>
                                            <p:strVal val="#ppt_h"/>
                                          </p:val>
                                        </p:tav>
                                      </p:tavLst>
                                    </p:anim>
                                  </p:childTnLst>
                                </p:cTn>
                              </p:par>
                            </p:childTnLst>
                          </p:cTn>
                        </p:par>
                        <p:par>
                          <p:cTn id="81" fill="hold" nodeType="afterGroup">
                            <p:stCondLst>
                              <p:cond delay="2500"/>
                            </p:stCondLst>
                            <p:childTnLst>
                              <p:par>
                                <p:cTn id="82" presetID="17" presetClass="entr" presetSubtype="8" fill="hold" grpId="0" nodeType="afterEffect">
                                  <p:stCondLst>
                                    <p:cond delay="0"/>
                                  </p:stCondLst>
                                  <p:childTnLst>
                                    <p:set>
                                      <p:cBhvr>
                                        <p:cTn id="83" dur="1" fill="hold">
                                          <p:stCondLst>
                                            <p:cond delay="0"/>
                                          </p:stCondLst>
                                        </p:cTn>
                                        <p:tgtEl>
                                          <p:spTgt spid="25620"/>
                                        </p:tgtEl>
                                        <p:attrNameLst>
                                          <p:attrName>style.visibility</p:attrName>
                                        </p:attrNameLst>
                                      </p:cBhvr>
                                      <p:to>
                                        <p:strVal val="visible"/>
                                      </p:to>
                                    </p:set>
                                    <p:anim calcmode="lin" valueType="num">
                                      <p:cBhvr>
                                        <p:cTn id="84" dur="500" fill="hold"/>
                                        <p:tgtEl>
                                          <p:spTgt spid="25620"/>
                                        </p:tgtEl>
                                        <p:attrNameLst>
                                          <p:attrName>ppt_x</p:attrName>
                                        </p:attrNameLst>
                                      </p:cBhvr>
                                      <p:tavLst>
                                        <p:tav tm="0">
                                          <p:val>
                                            <p:strVal val="#ppt_x-#ppt_w/2"/>
                                          </p:val>
                                        </p:tav>
                                        <p:tav tm="100000">
                                          <p:val>
                                            <p:strVal val="#ppt_x"/>
                                          </p:val>
                                        </p:tav>
                                      </p:tavLst>
                                    </p:anim>
                                    <p:anim calcmode="lin" valueType="num">
                                      <p:cBhvr>
                                        <p:cTn id="85" dur="500" fill="hold"/>
                                        <p:tgtEl>
                                          <p:spTgt spid="25620"/>
                                        </p:tgtEl>
                                        <p:attrNameLst>
                                          <p:attrName>ppt_y</p:attrName>
                                        </p:attrNameLst>
                                      </p:cBhvr>
                                      <p:tavLst>
                                        <p:tav tm="0">
                                          <p:val>
                                            <p:strVal val="#ppt_y"/>
                                          </p:val>
                                        </p:tav>
                                        <p:tav tm="100000">
                                          <p:val>
                                            <p:strVal val="#ppt_y"/>
                                          </p:val>
                                        </p:tav>
                                      </p:tavLst>
                                    </p:anim>
                                    <p:anim calcmode="lin" valueType="num">
                                      <p:cBhvr>
                                        <p:cTn id="86" dur="500" fill="hold"/>
                                        <p:tgtEl>
                                          <p:spTgt spid="25620"/>
                                        </p:tgtEl>
                                        <p:attrNameLst>
                                          <p:attrName>ppt_w</p:attrName>
                                        </p:attrNameLst>
                                      </p:cBhvr>
                                      <p:tavLst>
                                        <p:tav tm="0">
                                          <p:val>
                                            <p:fltVal val="0"/>
                                          </p:val>
                                        </p:tav>
                                        <p:tav tm="100000">
                                          <p:val>
                                            <p:strVal val="#ppt_w"/>
                                          </p:val>
                                        </p:tav>
                                      </p:tavLst>
                                    </p:anim>
                                    <p:anim calcmode="lin" valueType="num">
                                      <p:cBhvr>
                                        <p:cTn id="87" dur="500" fill="hold"/>
                                        <p:tgtEl>
                                          <p:spTgt spid="25620"/>
                                        </p:tgtEl>
                                        <p:attrNameLst>
                                          <p:attrName>ppt_h</p:attrName>
                                        </p:attrNameLst>
                                      </p:cBhvr>
                                      <p:tavLst>
                                        <p:tav tm="0">
                                          <p:val>
                                            <p:strVal val="#ppt_h"/>
                                          </p:val>
                                        </p:tav>
                                        <p:tav tm="100000">
                                          <p:val>
                                            <p:strVal val="#ppt_h"/>
                                          </p:val>
                                        </p:tav>
                                      </p:tavLst>
                                    </p:anim>
                                  </p:childTnLst>
                                </p:cTn>
                              </p:par>
                            </p:childTnLst>
                          </p:cTn>
                        </p:par>
                        <p:par>
                          <p:cTn id="88" fill="hold" nodeType="afterGroup">
                            <p:stCondLst>
                              <p:cond delay="3000"/>
                            </p:stCondLst>
                            <p:childTnLst>
                              <p:par>
                                <p:cTn id="89" presetID="17" presetClass="entr" presetSubtype="8" fill="hold" grpId="0" nodeType="afterEffect">
                                  <p:stCondLst>
                                    <p:cond delay="0"/>
                                  </p:stCondLst>
                                  <p:childTnLst>
                                    <p:set>
                                      <p:cBhvr>
                                        <p:cTn id="90" dur="1" fill="hold">
                                          <p:stCondLst>
                                            <p:cond delay="0"/>
                                          </p:stCondLst>
                                        </p:cTn>
                                        <p:tgtEl>
                                          <p:spTgt spid="25621"/>
                                        </p:tgtEl>
                                        <p:attrNameLst>
                                          <p:attrName>style.visibility</p:attrName>
                                        </p:attrNameLst>
                                      </p:cBhvr>
                                      <p:to>
                                        <p:strVal val="visible"/>
                                      </p:to>
                                    </p:set>
                                    <p:anim calcmode="lin" valueType="num">
                                      <p:cBhvr>
                                        <p:cTn id="91" dur="500" fill="hold"/>
                                        <p:tgtEl>
                                          <p:spTgt spid="25621"/>
                                        </p:tgtEl>
                                        <p:attrNameLst>
                                          <p:attrName>ppt_x</p:attrName>
                                        </p:attrNameLst>
                                      </p:cBhvr>
                                      <p:tavLst>
                                        <p:tav tm="0">
                                          <p:val>
                                            <p:strVal val="#ppt_x-#ppt_w/2"/>
                                          </p:val>
                                        </p:tav>
                                        <p:tav tm="100000">
                                          <p:val>
                                            <p:strVal val="#ppt_x"/>
                                          </p:val>
                                        </p:tav>
                                      </p:tavLst>
                                    </p:anim>
                                    <p:anim calcmode="lin" valueType="num">
                                      <p:cBhvr>
                                        <p:cTn id="92" dur="500" fill="hold"/>
                                        <p:tgtEl>
                                          <p:spTgt spid="25621"/>
                                        </p:tgtEl>
                                        <p:attrNameLst>
                                          <p:attrName>ppt_y</p:attrName>
                                        </p:attrNameLst>
                                      </p:cBhvr>
                                      <p:tavLst>
                                        <p:tav tm="0">
                                          <p:val>
                                            <p:strVal val="#ppt_y"/>
                                          </p:val>
                                        </p:tav>
                                        <p:tav tm="100000">
                                          <p:val>
                                            <p:strVal val="#ppt_y"/>
                                          </p:val>
                                        </p:tav>
                                      </p:tavLst>
                                    </p:anim>
                                    <p:anim calcmode="lin" valueType="num">
                                      <p:cBhvr>
                                        <p:cTn id="93" dur="500" fill="hold"/>
                                        <p:tgtEl>
                                          <p:spTgt spid="25621"/>
                                        </p:tgtEl>
                                        <p:attrNameLst>
                                          <p:attrName>ppt_w</p:attrName>
                                        </p:attrNameLst>
                                      </p:cBhvr>
                                      <p:tavLst>
                                        <p:tav tm="0">
                                          <p:val>
                                            <p:fltVal val="0"/>
                                          </p:val>
                                        </p:tav>
                                        <p:tav tm="100000">
                                          <p:val>
                                            <p:strVal val="#ppt_w"/>
                                          </p:val>
                                        </p:tav>
                                      </p:tavLst>
                                    </p:anim>
                                    <p:anim calcmode="lin" valueType="num">
                                      <p:cBhvr>
                                        <p:cTn id="94" dur="500" fill="hold"/>
                                        <p:tgtEl>
                                          <p:spTgt spid="25621"/>
                                        </p:tgtEl>
                                        <p:attrNameLst>
                                          <p:attrName>ppt_h</p:attrName>
                                        </p:attrNameLst>
                                      </p:cBhvr>
                                      <p:tavLst>
                                        <p:tav tm="0">
                                          <p:val>
                                            <p:strVal val="#ppt_h"/>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wipe(left)">
                                      <p:cBhvr>
                                        <p:cTn id="99" dur="500"/>
                                        <p:tgtEl>
                                          <p:spTgt spid="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wipe(up)">
                                      <p:cBhvr>
                                        <p:cTn id="104" dur="5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p:bldP spid="25604" grpId="0" animBg="1"/>
      <p:bldP spid="25605" grpId="0" animBg="1"/>
      <p:bldP spid="25606" grpId="0" animBg="1"/>
      <p:bldP spid="25607" grpId="0" animBg="1"/>
      <p:bldP spid="25608" grpId="0" animBg="1"/>
      <p:bldP spid="25609" grpId="0" animBg="1"/>
      <p:bldP spid="25610" grpId="0" bldLvl="0" animBg="1" autoUpdateAnimBg="0"/>
      <p:bldP spid="25611" grpId="0" bldLvl="0" animBg="1" autoUpdateAnimBg="0"/>
      <p:bldP spid="25612" grpId="0" bldLvl="0" animBg="1" autoUpdateAnimBg="0"/>
      <p:bldP spid="25613" grpId="0" bldLvl="0" animBg="1" autoUpdateAnimBg="0"/>
      <p:bldP spid="25614" grpId="0" bldLvl="0" animBg="1" autoUpdateAnimBg="0"/>
      <p:bldP spid="25615" grpId="0" autoUpdateAnimBg="0"/>
      <p:bldP spid="25616" grpId="0" autoUpdateAnimBg="0"/>
      <p:bldP spid="25617" grpId="0" autoUpdateAnimBg="0"/>
      <p:bldP spid="25618" grpId="0" autoUpdateAnimBg="0"/>
      <p:bldP spid="25619" grpId="0" autoUpdateAnimBg="0"/>
      <p:bldP spid="25620" grpId="0" autoUpdateAnimBg="0"/>
      <p:bldP spid="2562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sz="half" idx="2"/>
          </p:nvPr>
        </p:nvSpPr>
        <p:spPr>
          <a:xfrm>
            <a:off x="468313" y="1268413"/>
            <a:ext cx="7848600" cy="4724400"/>
          </a:xfrm>
        </p:spPr>
        <p:txBody>
          <a:bodyPr/>
          <a:lstStyle/>
          <a:p>
            <a:pPr eaLnBrk="1" hangingPunct="1">
              <a:buFont typeface="Wingdings" panose="05000000000000000000" pitchFamily="2" charset="2"/>
              <a:buNone/>
            </a:pPr>
            <a:r>
              <a:rPr lang="en-US" altLang="zh-CN" sz="2400"/>
              <a:t>class MGraph{</a:t>
            </a:r>
          </a:p>
          <a:p>
            <a:pPr eaLnBrk="1" hangingPunct="1">
              <a:buFont typeface="Wingdings" panose="05000000000000000000" pitchFamily="2" charset="2"/>
              <a:buNone/>
            </a:pPr>
            <a:r>
              <a:rPr lang="en-US" altLang="zh-CN" sz="2400"/>
              <a:t>     int     Vexnum;// </a:t>
            </a:r>
            <a:r>
              <a:rPr lang="zh-CN" altLang="en-US" sz="2400"/>
              <a:t>顶点数</a:t>
            </a:r>
          </a:p>
          <a:p>
            <a:pPr eaLnBrk="1" hangingPunct="1">
              <a:buFont typeface="Wingdings" panose="05000000000000000000" pitchFamily="2" charset="2"/>
              <a:buNone/>
            </a:pPr>
            <a:r>
              <a:rPr lang="zh-CN" altLang="en-US" sz="2400"/>
              <a:t>  </a:t>
            </a:r>
            <a:r>
              <a:rPr lang="en-US" altLang="zh-CN" sz="2400"/>
              <a:t>   int     Arcnum; // </a:t>
            </a:r>
            <a:r>
              <a:rPr lang="zh-CN" altLang="en-US" sz="2400"/>
              <a:t>边数</a:t>
            </a:r>
          </a:p>
          <a:p>
            <a:pPr eaLnBrk="1" hangingPunct="1">
              <a:buFont typeface="Wingdings" panose="05000000000000000000" pitchFamily="2" charset="2"/>
              <a:buNone/>
            </a:pPr>
            <a:r>
              <a:rPr lang="zh-CN" altLang="en-US" sz="2400"/>
              <a:t>   </a:t>
            </a:r>
            <a:r>
              <a:rPr lang="en-US" altLang="zh-CN" sz="2400"/>
              <a:t>  char   *Vexs;     //</a:t>
            </a:r>
            <a:r>
              <a:rPr lang="zh-CN" altLang="en-US" sz="2400"/>
              <a:t>顶点信息集，</a:t>
            </a:r>
            <a:r>
              <a:rPr lang="en-US" altLang="zh-CN" sz="2400"/>
              <a:t>string  *Vexs;</a:t>
            </a:r>
            <a:endParaRPr lang="zh-CN" altLang="en-US" sz="2400"/>
          </a:p>
          <a:p>
            <a:pPr eaLnBrk="1" hangingPunct="1">
              <a:buFont typeface="Wingdings" panose="05000000000000000000" pitchFamily="2" charset="2"/>
              <a:buNone/>
            </a:pPr>
            <a:r>
              <a:rPr lang="zh-CN" altLang="en-US" sz="2400"/>
              <a:t>   </a:t>
            </a:r>
            <a:r>
              <a:rPr lang="en-US" altLang="zh-CN" sz="2400"/>
              <a:t>  int     **Edges;    //</a:t>
            </a:r>
            <a:r>
              <a:rPr lang="zh-CN" altLang="en-US" sz="2400"/>
              <a:t>边信息集</a:t>
            </a:r>
            <a:endParaRPr lang="en-US" altLang="zh-CN" sz="2400"/>
          </a:p>
          <a:p>
            <a:pPr eaLnBrk="1" hangingPunct="1">
              <a:buFont typeface="Wingdings" panose="05000000000000000000" pitchFamily="2" charset="2"/>
              <a:buNone/>
            </a:pPr>
            <a:r>
              <a:rPr lang="en-US" altLang="zh-CN" sz="2400"/>
              <a:t>public:</a:t>
            </a:r>
          </a:p>
          <a:p>
            <a:pPr eaLnBrk="1" hangingPunct="1">
              <a:buFont typeface="Wingdings" panose="05000000000000000000" pitchFamily="2" charset="2"/>
              <a:buNone/>
            </a:pPr>
            <a:r>
              <a:rPr lang="en-US" altLang="zh-CN" sz="2400"/>
              <a:t>     MGraph(int n);  //</a:t>
            </a:r>
            <a:r>
              <a:rPr lang="zh-CN" altLang="en-US" sz="2400"/>
              <a:t>构造函数，赋值并分配空间</a:t>
            </a:r>
          </a:p>
          <a:p>
            <a:pPr eaLnBrk="1" hangingPunct="1">
              <a:buFont typeface="Wingdings" panose="05000000000000000000" pitchFamily="2" charset="2"/>
              <a:buNone/>
            </a:pPr>
            <a:r>
              <a:rPr lang="zh-CN" altLang="en-US" sz="2400"/>
              <a:t>     </a:t>
            </a:r>
            <a:r>
              <a:rPr lang="en-US" altLang="zh-CN" sz="2400"/>
              <a:t>~MGraph();</a:t>
            </a:r>
            <a:endParaRPr lang="zh-CN" altLang="en-US" sz="2400"/>
          </a:p>
          <a:p>
            <a:pPr eaLnBrk="1" hangingPunct="1">
              <a:buFont typeface="Wingdings" panose="05000000000000000000" pitchFamily="2" charset="2"/>
              <a:buNone/>
            </a:pPr>
            <a:r>
              <a:rPr lang="en-US" altLang="zh-CN" sz="2400"/>
              <a:t>}</a:t>
            </a:r>
          </a:p>
        </p:txBody>
      </p:sp>
      <p:sp>
        <p:nvSpPr>
          <p:cNvPr id="33795" name="Rectangle 4"/>
          <p:cNvSpPr>
            <a:spLocks noGrp="1" noChangeArrowheads="1"/>
          </p:cNvSpPr>
          <p:nvPr>
            <p:ph type="title"/>
          </p:nvPr>
        </p:nvSpPr>
        <p:spPr/>
        <p:txBody>
          <a:bodyPr/>
          <a:lstStyle/>
          <a:p>
            <a:pPr eaLnBrk="1" hangingPunct="1"/>
            <a:r>
              <a:rPr lang="zh-CN" altLang="en-US" b="0">
                <a:solidFill>
                  <a:srgbClr val="333399"/>
                </a:solidFill>
                <a:ea typeface="仿宋_GB2312" pitchFamily="1" charset="-122"/>
              </a:rPr>
              <a:t>图的邻接矩阵存储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a:t>
            </a:r>
            <a:r>
              <a:rPr lang="en-US" altLang="zh-CN" sz="3200">
                <a:latin typeface="黑体" panose="02010609060101010101" pitchFamily="49" charset="-122"/>
                <a:ea typeface="黑体" panose="02010609060101010101" pitchFamily="49" charset="-122"/>
              </a:rPr>
              <a:t>Adjacency List</a:t>
            </a:r>
            <a:r>
              <a:rPr lang="zh-CN" altLang="en-US" sz="3200">
                <a:latin typeface="黑体" panose="02010609060101010101" pitchFamily="49" charset="-122"/>
                <a:ea typeface="黑体" panose="02010609060101010101" pitchFamily="49" charset="-122"/>
              </a:rPr>
              <a:t>)</a:t>
            </a:r>
          </a:p>
        </p:txBody>
      </p:sp>
      <p:sp>
        <p:nvSpPr>
          <p:cNvPr id="3481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01D923FE-73E7-46B7-8F13-30A9EBBB852E}" type="slidenum">
              <a:rPr lang="zh-CN" altLang="en-US"/>
              <a:pPr algn="r" eaLnBrk="1" hangingPunct="1">
                <a:spcBef>
                  <a:spcPct val="50000"/>
                </a:spcBef>
                <a:buFont typeface="Arial" panose="020B0604020202020204" pitchFamily="34" charset="0"/>
                <a:buNone/>
              </a:pPr>
              <a:t>24</a:t>
            </a:fld>
            <a:endParaRPr lang="en-US" altLang="zh-CN"/>
          </a:p>
        </p:txBody>
      </p:sp>
      <p:sp>
        <p:nvSpPr>
          <p:cNvPr id="3482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34821" name="Rectangle 5"/>
          <p:cNvSpPr>
            <a:spLocks noGrp="1" noChangeArrowheads="1"/>
          </p:cNvSpPr>
          <p:nvPr>
            <p:ph type="body" idx="1"/>
          </p:nvPr>
        </p:nvSpPr>
        <p:spPr>
          <a:xfrm>
            <a:off x="381000" y="2708275"/>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邻接表是图的一种链式存储结构</a:t>
            </a:r>
          </a:p>
          <a:p>
            <a:pPr eaLnBrk="1" hangingPunct="1">
              <a:spcBef>
                <a:spcPct val="30000"/>
              </a:spcBef>
            </a:pPr>
            <a:r>
              <a:rPr lang="zh-CN" altLang="en-US" b="1">
                <a:latin typeface="黑体" panose="02010609060101010101" pitchFamily="49" charset="-122"/>
                <a:ea typeface="黑体" panose="02010609060101010101" pitchFamily="49" charset="-122"/>
              </a:rPr>
              <a:t>在邻接表中，每个顶点设置一个</a:t>
            </a:r>
            <a:r>
              <a:rPr lang="zh-CN" altLang="en-US" b="1">
                <a:solidFill>
                  <a:srgbClr val="C00000"/>
                </a:solidFill>
                <a:latin typeface="黑体" panose="02010609060101010101" pitchFamily="49" charset="-122"/>
                <a:ea typeface="黑体" panose="02010609060101010101" pitchFamily="49" charset="-122"/>
              </a:rPr>
              <a:t>单链表</a:t>
            </a:r>
            <a:r>
              <a:rPr lang="zh-CN" altLang="en-US" b="1">
                <a:latin typeface="黑体" panose="02010609060101010101" pitchFamily="49" charset="-122"/>
                <a:ea typeface="黑体" panose="02010609060101010101" pitchFamily="49" charset="-122"/>
              </a:rPr>
              <a:t>，其每个</a:t>
            </a:r>
            <a:r>
              <a:rPr lang="zh-CN" altLang="en-US" b="1">
                <a:solidFill>
                  <a:srgbClr val="C00000"/>
                </a:solidFill>
                <a:latin typeface="黑体" panose="02010609060101010101" pitchFamily="49" charset="-122"/>
                <a:ea typeface="黑体" panose="02010609060101010101" pitchFamily="49" charset="-122"/>
              </a:rPr>
              <a:t>结点都是依附于该顶点的边</a:t>
            </a:r>
            <a:r>
              <a:rPr lang="zh-CN" altLang="en-US" b="1">
                <a:latin typeface="黑体" panose="02010609060101010101" pitchFamily="49" charset="-122"/>
                <a:ea typeface="黑体" panose="02010609060101010101" pitchFamily="49" charset="-122"/>
              </a:rPr>
              <a:t>（或以该顶点为尾的弧）</a:t>
            </a:r>
          </a:p>
        </p:txBody>
      </p:sp>
      <p:sp>
        <p:nvSpPr>
          <p:cNvPr id="34822"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无向图</a:t>
            </a:r>
            <a:r>
              <a:rPr lang="en-US" altLang="zh-CN" sz="3200">
                <a:latin typeface="黑体" panose="02010609060101010101" pitchFamily="49" charset="-122"/>
                <a:ea typeface="黑体" panose="02010609060101010101" pitchFamily="49" charset="-122"/>
              </a:rPr>
              <a:t>)</a:t>
            </a:r>
          </a:p>
        </p:txBody>
      </p:sp>
      <p:sp>
        <p:nvSpPr>
          <p:cNvPr id="3584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683AA47D-AD85-490A-9CEF-87458AFE7758}" type="slidenum">
              <a:rPr lang="zh-CN" altLang="en-US"/>
              <a:pPr algn="r" eaLnBrk="1" hangingPunct="1">
                <a:spcBef>
                  <a:spcPct val="50000"/>
                </a:spcBef>
                <a:buFont typeface="Arial" panose="020B0604020202020204" pitchFamily="34" charset="0"/>
                <a:buNone/>
              </a:pPr>
              <a:t>25</a:t>
            </a:fld>
            <a:endParaRPr lang="en-US" altLang="zh-CN"/>
          </a:p>
        </p:txBody>
      </p:sp>
      <p:sp>
        <p:nvSpPr>
          <p:cNvPr id="3584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35845"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35846" name="Group 6"/>
          <p:cNvGrpSpPr>
            <a:grpSpLocks/>
          </p:cNvGrpSpPr>
          <p:nvPr/>
        </p:nvGrpSpPr>
        <p:grpSpPr bwMode="auto">
          <a:xfrm>
            <a:off x="6019800" y="4572000"/>
            <a:ext cx="2895600" cy="2286000"/>
            <a:chOff x="0" y="0"/>
            <a:chExt cx="1824" cy="1440"/>
          </a:xfrm>
        </p:grpSpPr>
        <p:sp>
          <p:nvSpPr>
            <p:cNvPr id="35970" name="Line 7"/>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1" name="Line 8"/>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2" name="Line 9"/>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3" name="Line 10"/>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4" name="Line 11"/>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5" name="Line 12"/>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6" name="Line 13"/>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7" name="Line 14"/>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8" name="Line 15"/>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5979" name="Line 16"/>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35980" name="Group 17"/>
            <p:cNvGrpSpPr>
              <a:grpSpLocks/>
            </p:cNvGrpSpPr>
            <p:nvPr/>
          </p:nvGrpSpPr>
          <p:grpSpPr bwMode="auto">
            <a:xfrm>
              <a:off x="0" y="0"/>
              <a:ext cx="1824" cy="1440"/>
              <a:chOff x="0" y="0"/>
              <a:chExt cx="1824" cy="1440"/>
            </a:xfrm>
          </p:grpSpPr>
          <p:sp>
            <p:nvSpPr>
              <p:cNvPr id="35981"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35982"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35983"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35984"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35985"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35986"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aphicFrame>
        <p:nvGraphicFramePr>
          <p:cNvPr id="32792" name="Group 24"/>
          <p:cNvGraphicFramePr>
            <a:graphicFrameLocks noGrp="1"/>
          </p:cNvGraphicFramePr>
          <p:nvPr/>
        </p:nvGraphicFramePr>
        <p:xfrm>
          <a:off x="381000" y="2895600"/>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6" name="组合 2"/>
          <p:cNvGrpSpPr>
            <a:grpSpLocks/>
          </p:cNvGrpSpPr>
          <p:nvPr/>
        </p:nvGrpSpPr>
        <p:grpSpPr bwMode="auto">
          <a:xfrm>
            <a:off x="1295400" y="2895600"/>
            <a:ext cx="1271588" cy="482600"/>
            <a:chOff x="1295400" y="2895600"/>
            <a:chExt cx="1271954" cy="482600"/>
          </a:xfrm>
        </p:grpSpPr>
        <p:grpSp>
          <p:nvGrpSpPr>
            <p:cNvPr id="35966" name="Group 48"/>
            <p:cNvGrpSpPr>
              <a:grpSpLocks/>
            </p:cNvGrpSpPr>
            <p:nvPr/>
          </p:nvGrpSpPr>
          <p:grpSpPr bwMode="auto">
            <a:xfrm>
              <a:off x="1779954" y="2895600"/>
              <a:ext cx="787400" cy="482600"/>
              <a:chOff x="0" y="0"/>
              <a:chExt cx="1516" cy="481"/>
            </a:xfrm>
          </p:grpSpPr>
          <p:sp>
            <p:nvSpPr>
              <p:cNvPr id="35968" name="Text Box 49"/>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5969" name="Text Box 50"/>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67" name="Line 57"/>
            <p:cNvSpPr>
              <a:spLocks noChangeShapeType="1"/>
            </p:cNvSpPr>
            <p:nvPr/>
          </p:nvSpPr>
          <p:spPr bwMode="auto">
            <a:xfrm>
              <a:off x="1295400" y="32004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组合 3"/>
          <p:cNvGrpSpPr>
            <a:grpSpLocks/>
          </p:cNvGrpSpPr>
          <p:nvPr/>
        </p:nvGrpSpPr>
        <p:grpSpPr bwMode="auto">
          <a:xfrm>
            <a:off x="2446338" y="2895600"/>
            <a:ext cx="1271587" cy="482600"/>
            <a:chOff x="2446215" y="2895600"/>
            <a:chExt cx="1271954" cy="482600"/>
          </a:xfrm>
        </p:grpSpPr>
        <p:grpSp>
          <p:nvGrpSpPr>
            <p:cNvPr id="35962" name="Group 51"/>
            <p:cNvGrpSpPr>
              <a:grpSpLocks/>
            </p:cNvGrpSpPr>
            <p:nvPr/>
          </p:nvGrpSpPr>
          <p:grpSpPr bwMode="auto">
            <a:xfrm>
              <a:off x="2930769" y="2895600"/>
              <a:ext cx="787400" cy="482600"/>
              <a:chOff x="0" y="0"/>
              <a:chExt cx="1516" cy="481"/>
            </a:xfrm>
          </p:grpSpPr>
          <p:sp>
            <p:nvSpPr>
              <p:cNvPr id="35964" name="Text Box 52"/>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5965" name="Text Box 53"/>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63" name="Line 58"/>
            <p:cNvSpPr>
              <a:spLocks noChangeShapeType="1"/>
            </p:cNvSpPr>
            <p:nvPr/>
          </p:nvSpPr>
          <p:spPr bwMode="auto">
            <a:xfrm>
              <a:off x="2446215" y="32004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组合 4"/>
          <p:cNvGrpSpPr>
            <a:grpSpLocks/>
          </p:cNvGrpSpPr>
          <p:nvPr/>
        </p:nvGrpSpPr>
        <p:grpSpPr bwMode="auto">
          <a:xfrm>
            <a:off x="3597275" y="2895600"/>
            <a:ext cx="1271588" cy="482600"/>
            <a:chOff x="3597031" y="2895600"/>
            <a:chExt cx="1271954" cy="482600"/>
          </a:xfrm>
        </p:grpSpPr>
        <p:grpSp>
          <p:nvGrpSpPr>
            <p:cNvPr id="35958" name="Group 54"/>
            <p:cNvGrpSpPr>
              <a:grpSpLocks/>
            </p:cNvGrpSpPr>
            <p:nvPr/>
          </p:nvGrpSpPr>
          <p:grpSpPr bwMode="auto">
            <a:xfrm>
              <a:off x="4081585" y="2895600"/>
              <a:ext cx="787400" cy="482600"/>
              <a:chOff x="0" y="0"/>
              <a:chExt cx="1516" cy="481"/>
            </a:xfrm>
          </p:grpSpPr>
          <p:sp>
            <p:nvSpPr>
              <p:cNvPr id="35960" name="Text Box 55"/>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5</a:t>
                </a:r>
              </a:p>
            </p:txBody>
          </p:sp>
          <p:sp>
            <p:nvSpPr>
              <p:cNvPr id="35961" name="Text Box 56"/>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5959" name="Line 59"/>
            <p:cNvSpPr>
              <a:spLocks noChangeShapeType="1"/>
            </p:cNvSpPr>
            <p:nvPr/>
          </p:nvSpPr>
          <p:spPr bwMode="auto">
            <a:xfrm>
              <a:off x="3597031" y="32004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组合 5"/>
          <p:cNvGrpSpPr>
            <a:grpSpLocks/>
          </p:cNvGrpSpPr>
          <p:nvPr/>
        </p:nvGrpSpPr>
        <p:grpSpPr bwMode="auto">
          <a:xfrm>
            <a:off x="1295400" y="3581400"/>
            <a:ext cx="1271588" cy="482600"/>
            <a:chOff x="1295400" y="3581400"/>
            <a:chExt cx="1271954" cy="482600"/>
          </a:xfrm>
        </p:grpSpPr>
        <p:grpSp>
          <p:nvGrpSpPr>
            <p:cNvPr id="35954" name="Group 60"/>
            <p:cNvGrpSpPr>
              <a:grpSpLocks/>
            </p:cNvGrpSpPr>
            <p:nvPr/>
          </p:nvGrpSpPr>
          <p:grpSpPr bwMode="auto">
            <a:xfrm>
              <a:off x="1779954" y="3581400"/>
              <a:ext cx="787400" cy="482600"/>
              <a:chOff x="0" y="0"/>
              <a:chExt cx="1516" cy="481"/>
            </a:xfrm>
          </p:grpSpPr>
          <p:sp>
            <p:nvSpPr>
              <p:cNvPr id="35956" name="Text Box 61"/>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35957" name="Text Box 62"/>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55" name="Line 69"/>
            <p:cNvSpPr>
              <a:spLocks noChangeShapeType="1"/>
            </p:cNvSpPr>
            <p:nvPr/>
          </p:nvSpPr>
          <p:spPr bwMode="auto">
            <a:xfrm>
              <a:off x="1295400" y="3886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 name="组合 6"/>
          <p:cNvGrpSpPr>
            <a:grpSpLocks/>
          </p:cNvGrpSpPr>
          <p:nvPr/>
        </p:nvGrpSpPr>
        <p:grpSpPr bwMode="auto">
          <a:xfrm>
            <a:off x="2446338" y="3581400"/>
            <a:ext cx="1271587" cy="482600"/>
            <a:chOff x="2446215" y="3581400"/>
            <a:chExt cx="1271954" cy="482600"/>
          </a:xfrm>
        </p:grpSpPr>
        <p:grpSp>
          <p:nvGrpSpPr>
            <p:cNvPr id="35950" name="Group 63"/>
            <p:cNvGrpSpPr>
              <a:grpSpLocks/>
            </p:cNvGrpSpPr>
            <p:nvPr/>
          </p:nvGrpSpPr>
          <p:grpSpPr bwMode="auto">
            <a:xfrm>
              <a:off x="2930769" y="3581400"/>
              <a:ext cx="787400" cy="482600"/>
              <a:chOff x="0" y="0"/>
              <a:chExt cx="1516" cy="481"/>
            </a:xfrm>
          </p:grpSpPr>
          <p:sp>
            <p:nvSpPr>
              <p:cNvPr id="35952" name="Text Box 64"/>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5953" name="Text Box 65"/>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51" name="Line 70"/>
            <p:cNvSpPr>
              <a:spLocks noChangeShapeType="1"/>
            </p:cNvSpPr>
            <p:nvPr/>
          </p:nvSpPr>
          <p:spPr bwMode="auto">
            <a:xfrm>
              <a:off x="2446215" y="3886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6" name="组合 7"/>
          <p:cNvGrpSpPr>
            <a:grpSpLocks/>
          </p:cNvGrpSpPr>
          <p:nvPr/>
        </p:nvGrpSpPr>
        <p:grpSpPr bwMode="auto">
          <a:xfrm>
            <a:off x="3597275" y="3581400"/>
            <a:ext cx="1271588" cy="482600"/>
            <a:chOff x="3597031" y="3581400"/>
            <a:chExt cx="1271954" cy="482600"/>
          </a:xfrm>
        </p:grpSpPr>
        <p:grpSp>
          <p:nvGrpSpPr>
            <p:cNvPr id="35946" name="Group 66"/>
            <p:cNvGrpSpPr>
              <a:grpSpLocks/>
            </p:cNvGrpSpPr>
            <p:nvPr/>
          </p:nvGrpSpPr>
          <p:grpSpPr bwMode="auto">
            <a:xfrm>
              <a:off x="4081585" y="3581400"/>
              <a:ext cx="787400" cy="482600"/>
              <a:chOff x="0" y="0"/>
              <a:chExt cx="1516" cy="481"/>
            </a:xfrm>
          </p:grpSpPr>
          <p:sp>
            <p:nvSpPr>
              <p:cNvPr id="35948" name="Text Box 67"/>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5949" name="Text Box 68"/>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47" name="Line 71"/>
            <p:cNvSpPr>
              <a:spLocks noChangeShapeType="1"/>
            </p:cNvSpPr>
            <p:nvPr/>
          </p:nvSpPr>
          <p:spPr bwMode="auto">
            <a:xfrm>
              <a:off x="3597031" y="3886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 name="组合 9"/>
          <p:cNvGrpSpPr>
            <a:grpSpLocks/>
          </p:cNvGrpSpPr>
          <p:nvPr/>
        </p:nvGrpSpPr>
        <p:grpSpPr bwMode="auto">
          <a:xfrm>
            <a:off x="1295400" y="4191000"/>
            <a:ext cx="1271588" cy="482600"/>
            <a:chOff x="1295400" y="4191000"/>
            <a:chExt cx="1271954" cy="482600"/>
          </a:xfrm>
        </p:grpSpPr>
        <p:grpSp>
          <p:nvGrpSpPr>
            <p:cNvPr id="35942" name="Group 72"/>
            <p:cNvGrpSpPr>
              <a:grpSpLocks/>
            </p:cNvGrpSpPr>
            <p:nvPr/>
          </p:nvGrpSpPr>
          <p:grpSpPr bwMode="auto">
            <a:xfrm>
              <a:off x="1779954" y="4191000"/>
              <a:ext cx="787400" cy="482600"/>
              <a:chOff x="0" y="0"/>
              <a:chExt cx="1516" cy="481"/>
            </a:xfrm>
          </p:grpSpPr>
          <p:sp>
            <p:nvSpPr>
              <p:cNvPr id="35944" name="Text Box 73"/>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5945" name="Text Box 74"/>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43" name="Line 78"/>
            <p:cNvSpPr>
              <a:spLocks noChangeShapeType="1"/>
            </p:cNvSpPr>
            <p:nvPr/>
          </p:nvSpPr>
          <p:spPr bwMode="auto">
            <a:xfrm>
              <a:off x="1295400" y="4495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0" name="组合 10"/>
          <p:cNvGrpSpPr>
            <a:grpSpLocks/>
          </p:cNvGrpSpPr>
          <p:nvPr/>
        </p:nvGrpSpPr>
        <p:grpSpPr bwMode="auto">
          <a:xfrm>
            <a:off x="2446338" y="4191000"/>
            <a:ext cx="1271587" cy="482600"/>
            <a:chOff x="2446215" y="4191000"/>
            <a:chExt cx="1271954" cy="482600"/>
          </a:xfrm>
        </p:grpSpPr>
        <p:grpSp>
          <p:nvGrpSpPr>
            <p:cNvPr id="35938" name="Group 75"/>
            <p:cNvGrpSpPr>
              <a:grpSpLocks/>
            </p:cNvGrpSpPr>
            <p:nvPr/>
          </p:nvGrpSpPr>
          <p:grpSpPr bwMode="auto">
            <a:xfrm>
              <a:off x="2930769" y="4191000"/>
              <a:ext cx="787400" cy="482600"/>
              <a:chOff x="0" y="0"/>
              <a:chExt cx="1516" cy="481"/>
            </a:xfrm>
          </p:grpSpPr>
          <p:sp>
            <p:nvSpPr>
              <p:cNvPr id="35940" name="Text Box 76"/>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5941" name="Text Box 77"/>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5939" name="Line 79"/>
            <p:cNvSpPr>
              <a:spLocks noChangeShapeType="1"/>
            </p:cNvSpPr>
            <p:nvPr/>
          </p:nvSpPr>
          <p:spPr bwMode="auto">
            <a:xfrm>
              <a:off x="2446215" y="4495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 name="组合 11"/>
          <p:cNvGrpSpPr>
            <a:grpSpLocks/>
          </p:cNvGrpSpPr>
          <p:nvPr/>
        </p:nvGrpSpPr>
        <p:grpSpPr bwMode="auto">
          <a:xfrm>
            <a:off x="1295400" y="4876800"/>
            <a:ext cx="1271588" cy="482600"/>
            <a:chOff x="1295400" y="4876800"/>
            <a:chExt cx="1271954" cy="482600"/>
          </a:xfrm>
        </p:grpSpPr>
        <p:grpSp>
          <p:nvGrpSpPr>
            <p:cNvPr id="35934" name="Group 80"/>
            <p:cNvGrpSpPr>
              <a:grpSpLocks/>
            </p:cNvGrpSpPr>
            <p:nvPr/>
          </p:nvGrpSpPr>
          <p:grpSpPr bwMode="auto">
            <a:xfrm>
              <a:off x="1779954" y="4876800"/>
              <a:ext cx="787400" cy="482600"/>
              <a:chOff x="0" y="0"/>
              <a:chExt cx="1516" cy="481"/>
            </a:xfrm>
          </p:grpSpPr>
          <p:sp>
            <p:nvSpPr>
              <p:cNvPr id="35936" name="Text Box 81"/>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5937" name="Text Box 82"/>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35" name="Line 89"/>
            <p:cNvSpPr>
              <a:spLocks noChangeShapeType="1"/>
            </p:cNvSpPr>
            <p:nvPr/>
          </p:nvSpPr>
          <p:spPr bwMode="auto">
            <a:xfrm>
              <a:off x="1295400" y="51816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4" name="组合 12"/>
          <p:cNvGrpSpPr>
            <a:grpSpLocks/>
          </p:cNvGrpSpPr>
          <p:nvPr/>
        </p:nvGrpSpPr>
        <p:grpSpPr bwMode="auto">
          <a:xfrm>
            <a:off x="2446338" y="4876800"/>
            <a:ext cx="1271587" cy="482600"/>
            <a:chOff x="2446215" y="4876800"/>
            <a:chExt cx="1271954" cy="482600"/>
          </a:xfrm>
        </p:grpSpPr>
        <p:grpSp>
          <p:nvGrpSpPr>
            <p:cNvPr id="35930" name="Group 83"/>
            <p:cNvGrpSpPr>
              <a:grpSpLocks/>
            </p:cNvGrpSpPr>
            <p:nvPr/>
          </p:nvGrpSpPr>
          <p:grpSpPr bwMode="auto">
            <a:xfrm>
              <a:off x="2930769" y="4876800"/>
              <a:ext cx="787400" cy="482600"/>
              <a:chOff x="0" y="0"/>
              <a:chExt cx="1516" cy="481"/>
            </a:xfrm>
          </p:grpSpPr>
          <p:sp>
            <p:nvSpPr>
              <p:cNvPr id="35932" name="Text Box 84"/>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5933" name="Text Box 85"/>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31" name="Line 90"/>
            <p:cNvSpPr>
              <a:spLocks noChangeShapeType="1"/>
            </p:cNvSpPr>
            <p:nvPr/>
          </p:nvSpPr>
          <p:spPr bwMode="auto">
            <a:xfrm>
              <a:off x="2446215" y="51816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6" name="组合 13"/>
          <p:cNvGrpSpPr>
            <a:grpSpLocks/>
          </p:cNvGrpSpPr>
          <p:nvPr/>
        </p:nvGrpSpPr>
        <p:grpSpPr bwMode="auto">
          <a:xfrm>
            <a:off x="3597275" y="4876800"/>
            <a:ext cx="1271588" cy="482600"/>
            <a:chOff x="3597031" y="4876800"/>
            <a:chExt cx="1271954" cy="482600"/>
          </a:xfrm>
        </p:grpSpPr>
        <p:grpSp>
          <p:nvGrpSpPr>
            <p:cNvPr id="35926" name="Group 86"/>
            <p:cNvGrpSpPr>
              <a:grpSpLocks/>
            </p:cNvGrpSpPr>
            <p:nvPr/>
          </p:nvGrpSpPr>
          <p:grpSpPr bwMode="auto">
            <a:xfrm>
              <a:off x="4081585" y="4876800"/>
              <a:ext cx="787400" cy="482600"/>
              <a:chOff x="0" y="0"/>
              <a:chExt cx="1516" cy="481"/>
            </a:xfrm>
          </p:grpSpPr>
          <p:sp>
            <p:nvSpPr>
              <p:cNvPr id="35928" name="Text Box 87"/>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5929" name="Text Box 88"/>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27" name="Line 91"/>
            <p:cNvSpPr>
              <a:spLocks noChangeShapeType="1"/>
            </p:cNvSpPr>
            <p:nvPr/>
          </p:nvSpPr>
          <p:spPr bwMode="auto">
            <a:xfrm>
              <a:off x="3597031" y="51816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 name="组合 14"/>
          <p:cNvGrpSpPr>
            <a:grpSpLocks/>
          </p:cNvGrpSpPr>
          <p:nvPr/>
        </p:nvGrpSpPr>
        <p:grpSpPr bwMode="auto">
          <a:xfrm>
            <a:off x="4748213" y="4876800"/>
            <a:ext cx="1271587" cy="482600"/>
            <a:chOff x="4747846" y="4876800"/>
            <a:chExt cx="1271954" cy="482600"/>
          </a:xfrm>
        </p:grpSpPr>
        <p:grpSp>
          <p:nvGrpSpPr>
            <p:cNvPr id="35922" name="Group 92"/>
            <p:cNvGrpSpPr>
              <a:grpSpLocks/>
            </p:cNvGrpSpPr>
            <p:nvPr/>
          </p:nvGrpSpPr>
          <p:grpSpPr bwMode="auto">
            <a:xfrm>
              <a:off x="5232400" y="4876800"/>
              <a:ext cx="787400" cy="482600"/>
              <a:chOff x="0" y="0"/>
              <a:chExt cx="1516" cy="481"/>
            </a:xfrm>
          </p:grpSpPr>
          <p:sp>
            <p:nvSpPr>
              <p:cNvPr id="35924" name="Text Box 93"/>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5</a:t>
                </a:r>
              </a:p>
            </p:txBody>
          </p:sp>
          <p:sp>
            <p:nvSpPr>
              <p:cNvPr id="35925" name="Text Box 94"/>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5923" name="Line 95"/>
            <p:cNvSpPr>
              <a:spLocks noChangeShapeType="1"/>
            </p:cNvSpPr>
            <p:nvPr/>
          </p:nvSpPr>
          <p:spPr bwMode="auto">
            <a:xfrm>
              <a:off x="4747846" y="51816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0" name="组合 15"/>
          <p:cNvGrpSpPr>
            <a:grpSpLocks/>
          </p:cNvGrpSpPr>
          <p:nvPr/>
        </p:nvGrpSpPr>
        <p:grpSpPr bwMode="auto">
          <a:xfrm>
            <a:off x="1295400" y="5486400"/>
            <a:ext cx="1271588" cy="482600"/>
            <a:chOff x="1295400" y="5486400"/>
            <a:chExt cx="1271954" cy="482600"/>
          </a:xfrm>
        </p:grpSpPr>
        <p:grpSp>
          <p:nvGrpSpPr>
            <p:cNvPr id="35918" name="Group 96"/>
            <p:cNvGrpSpPr>
              <a:grpSpLocks/>
            </p:cNvGrpSpPr>
            <p:nvPr/>
          </p:nvGrpSpPr>
          <p:grpSpPr bwMode="auto">
            <a:xfrm>
              <a:off x="1779954" y="5486400"/>
              <a:ext cx="787400" cy="482600"/>
              <a:chOff x="0" y="0"/>
              <a:chExt cx="1516" cy="481"/>
            </a:xfrm>
          </p:grpSpPr>
          <p:sp>
            <p:nvSpPr>
              <p:cNvPr id="35920" name="Text Box 97"/>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35921" name="Text Box 98"/>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19" name="Line 105"/>
            <p:cNvSpPr>
              <a:spLocks noChangeShapeType="1"/>
            </p:cNvSpPr>
            <p:nvPr/>
          </p:nvSpPr>
          <p:spPr bwMode="auto">
            <a:xfrm>
              <a:off x="1295400" y="5791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810" name="组合 16"/>
          <p:cNvGrpSpPr>
            <a:grpSpLocks/>
          </p:cNvGrpSpPr>
          <p:nvPr/>
        </p:nvGrpSpPr>
        <p:grpSpPr bwMode="auto">
          <a:xfrm>
            <a:off x="2446338" y="5486400"/>
            <a:ext cx="1271587" cy="482600"/>
            <a:chOff x="2446215" y="5486400"/>
            <a:chExt cx="1271954" cy="482600"/>
          </a:xfrm>
        </p:grpSpPr>
        <p:grpSp>
          <p:nvGrpSpPr>
            <p:cNvPr id="35914" name="Group 99"/>
            <p:cNvGrpSpPr>
              <a:grpSpLocks/>
            </p:cNvGrpSpPr>
            <p:nvPr/>
          </p:nvGrpSpPr>
          <p:grpSpPr bwMode="auto">
            <a:xfrm>
              <a:off x="2930769" y="5486400"/>
              <a:ext cx="787400" cy="482600"/>
              <a:chOff x="0" y="0"/>
              <a:chExt cx="1516" cy="481"/>
            </a:xfrm>
          </p:grpSpPr>
          <p:sp>
            <p:nvSpPr>
              <p:cNvPr id="35916" name="Text Box 100"/>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5917" name="Text Box 101"/>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15" name="Line 106"/>
            <p:cNvSpPr>
              <a:spLocks noChangeShapeType="1"/>
            </p:cNvSpPr>
            <p:nvPr/>
          </p:nvSpPr>
          <p:spPr bwMode="auto">
            <a:xfrm>
              <a:off x="2446215" y="5791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814" name="组合 17"/>
          <p:cNvGrpSpPr>
            <a:grpSpLocks/>
          </p:cNvGrpSpPr>
          <p:nvPr/>
        </p:nvGrpSpPr>
        <p:grpSpPr bwMode="auto">
          <a:xfrm>
            <a:off x="3597275" y="5486400"/>
            <a:ext cx="1271588" cy="482600"/>
            <a:chOff x="3597031" y="5486400"/>
            <a:chExt cx="1271954" cy="482600"/>
          </a:xfrm>
        </p:grpSpPr>
        <p:grpSp>
          <p:nvGrpSpPr>
            <p:cNvPr id="35910" name="Group 102"/>
            <p:cNvGrpSpPr>
              <a:grpSpLocks/>
            </p:cNvGrpSpPr>
            <p:nvPr/>
          </p:nvGrpSpPr>
          <p:grpSpPr bwMode="auto">
            <a:xfrm>
              <a:off x="4081585" y="5486400"/>
              <a:ext cx="787400" cy="482600"/>
              <a:chOff x="0" y="0"/>
              <a:chExt cx="1516" cy="481"/>
            </a:xfrm>
          </p:grpSpPr>
          <p:sp>
            <p:nvSpPr>
              <p:cNvPr id="35912" name="Text Box 103"/>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5</a:t>
                </a:r>
              </a:p>
            </p:txBody>
          </p:sp>
          <p:sp>
            <p:nvSpPr>
              <p:cNvPr id="35913" name="Text Box 104"/>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5911" name="Line 107"/>
            <p:cNvSpPr>
              <a:spLocks noChangeShapeType="1"/>
            </p:cNvSpPr>
            <p:nvPr/>
          </p:nvSpPr>
          <p:spPr bwMode="auto">
            <a:xfrm>
              <a:off x="3597031" y="5791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822" name="组合 18"/>
          <p:cNvGrpSpPr>
            <a:grpSpLocks/>
          </p:cNvGrpSpPr>
          <p:nvPr/>
        </p:nvGrpSpPr>
        <p:grpSpPr bwMode="auto">
          <a:xfrm>
            <a:off x="1295400" y="6096000"/>
            <a:ext cx="1271588" cy="482600"/>
            <a:chOff x="1295400" y="6096000"/>
            <a:chExt cx="1271954" cy="482600"/>
          </a:xfrm>
        </p:grpSpPr>
        <p:grpSp>
          <p:nvGrpSpPr>
            <p:cNvPr id="35906" name="Group 108"/>
            <p:cNvGrpSpPr>
              <a:grpSpLocks/>
            </p:cNvGrpSpPr>
            <p:nvPr/>
          </p:nvGrpSpPr>
          <p:grpSpPr bwMode="auto">
            <a:xfrm>
              <a:off x="1779954" y="6096000"/>
              <a:ext cx="787400" cy="482600"/>
              <a:chOff x="0" y="0"/>
              <a:chExt cx="1516" cy="481"/>
            </a:xfrm>
          </p:grpSpPr>
          <p:sp>
            <p:nvSpPr>
              <p:cNvPr id="35908" name="Text Box 109"/>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35909" name="Text Box 110"/>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07" name="Line 117"/>
            <p:cNvSpPr>
              <a:spLocks noChangeShapeType="1"/>
            </p:cNvSpPr>
            <p:nvPr/>
          </p:nvSpPr>
          <p:spPr bwMode="auto">
            <a:xfrm>
              <a:off x="1295400" y="6400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830" name="组合 19"/>
          <p:cNvGrpSpPr>
            <a:grpSpLocks/>
          </p:cNvGrpSpPr>
          <p:nvPr/>
        </p:nvGrpSpPr>
        <p:grpSpPr bwMode="auto">
          <a:xfrm>
            <a:off x="2446338" y="6096000"/>
            <a:ext cx="1271587" cy="482600"/>
            <a:chOff x="2446215" y="6096000"/>
            <a:chExt cx="1271954" cy="482600"/>
          </a:xfrm>
        </p:grpSpPr>
        <p:grpSp>
          <p:nvGrpSpPr>
            <p:cNvPr id="35902" name="Group 111"/>
            <p:cNvGrpSpPr>
              <a:grpSpLocks/>
            </p:cNvGrpSpPr>
            <p:nvPr/>
          </p:nvGrpSpPr>
          <p:grpSpPr bwMode="auto">
            <a:xfrm>
              <a:off x="2930769" y="6096000"/>
              <a:ext cx="787400" cy="482600"/>
              <a:chOff x="0" y="0"/>
              <a:chExt cx="1516" cy="481"/>
            </a:xfrm>
          </p:grpSpPr>
          <p:sp>
            <p:nvSpPr>
              <p:cNvPr id="35904" name="Text Box 112"/>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5905" name="Text Box 113"/>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903" name="Line 118"/>
            <p:cNvSpPr>
              <a:spLocks noChangeShapeType="1"/>
            </p:cNvSpPr>
            <p:nvPr/>
          </p:nvSpPr>
          <p:spPr bwMode="auto">
            <a:xfrm>
              <a:off x="2446215" y="6400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838" name="组合 20"/>
          <p:cNvGrpSpPr>
            <a:grpSpLocks/>
          </p:cNvGrpSpPr>
          <p:nvPr/>
        </p:nvGrpSpPr>
        <p:grpSpPr bwMode="auto">
          <a:xfrm>
            <a:off x="3597275" y="6096000"/>
            <a:ext cx="1271588" cy="482600"/>
            <a:chOff x="3597031" y="6096000"/>
            <a:chExt cx="1271954" cy="482600"/>
          </a:xfrm>
        </p:grpSpPr>
        <p:grpSp>
          <p:nvGrpSpPr>
            <p:cNvPr id="35898" name="Group 114"/>
            <p:cNvGrpSpPr>
              <a:grpSpLocks/>
            </p:cNvGrpSpPr>
            <p:nvPr/>
          </p:nvGrpSpPr>
          <p:grpSpPr bwMode="auto">
            <a:xfrm>
              <a:off x="4081585" y="6096000"/>
              <a:ext cx="787400" cy="482600"/>
              <a:chOff x="0" y="0"/>
              <a:chExt cx="1516" cy="481"/>
            </a:xfrm>
          </p:grpSpPr>
          <p:sp>
            <p:nvSpPr>
              <p:cNvPr id="35900" name="Text Box 115"/>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5901" name="Text Box 116"/>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5899" name="Line 119"/>
            <p:cNvSpPr>
              <a:spLocks noChangeShapeType="1"/>
            </p:cNvSpPr>
            <p:nvPr/>
          </p:nvSpPr>
          <p:spPr bwMode="auto">
            <a:xfrm>
              <a:off x="3597031" y="6400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846" name="组合 21"/>
          <p:cNvGrpSpPr>
            <a:grpSpLocks/>
          </p:cNvGrpSpPr>
          <p:nvPr/>
        </p:nvGrpSpPr>
        <p:grpSpPr bwMode="auto">
          <a:xfrm>
            <a:off x="4748213" y="6096000"/>
            <a:ext cx="1271587" cy="482600"/>
            <a:chOff x="4747846" y="6096000"/>
            <a:chExt cx="1271954" cy="482600"/>
          </a:xfrm>
        </p:grpSpPr>
        <p:grpSp>
          <p:nvGrpSpPr>
            <p:cNvPr id="35894" name="Group 120"/>
            <p:cNvGrpSpPr>
              <a:grpSpLocks/>
            </p:cNvGrpSpPr>
            <p:nvPr/>
          </p:nvGrpSpPr>
          <p:grpSpPr bwMode="auto">
            <a:xfrm>
              <a:off x="5232400" y="6096000"/>
              <a:ext cx="787400" cy="482600"/>
              <a:chOff x="0" y="0"/>
              <a:chExt cx="1516" cy="481"/>
            </a:xfrm>
          </p:grpSpPr>
          <p:sp>
            <p:nvSpPr>
              <p:cNvPr id="35896" name="Text Box 121"/>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5897" name="Text Box 122"/>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5895" name="Line 123"/>
            <p:cNvSpPr>
              <a:spLocks noChangeShapeType="1"/>
            </p:cNvSpPr>
            <p:nvPr/>
          </p:nvSpPr>
          <p:spPr bwMode="auto">
            <a:xfrm>
              <a:off x="4747846" y="6400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1854" name="组合 8"/>
          <p:cNvGrpSpPr>
            <a:grpSpLocks/>
          </p:cNvGrpSpPr>
          <p:nvPr/>
        </p:nvGrpSpPr>
        <p:grpSpPr bwMode="auto">
          <a:xfrm>
            <a:off x="4748213" y="3581400"/>
            <a:ext cx="1271587" cy="482600"/>
            <a:chOff x="4747846" y="3581400"/>
            <a:chExt cx="1271954" cy="482600"/>
          </a:xfrm>
        </p:grpSpPr>
        <p:grpSp>
          <p:nvGrpSpPr>
            <p:cNvPr id="35890" name="Group 124"/>
            <p:cNvGrpSpPr>
              <a:grpSpLocks/>
            </p:cNvGrpSpPr>
            <p:nvPr/>
          </p:nvGrpSpPr>
          <p:grpSpPr bwMode="auto">
            <a:xfrm>
              <a:off x="5232400" y="3581400"/>
              <a:ext cx="787400" cy="482600"/>
              <a:chOff x="0" y="0"/>
              <a:chExt cx="1516" cy="481"/>
            </a:xfrm>
          </p:grpSpPr>
          <p:sp>
            <p:nvSpPr>
              <p:cNvPr id="35892" name="Text Box 125"/>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5</a:t>
                </a:r>
              </a:p>
            </p:txBody>
          </p:sp>
          <p:sp>
            <p:nvSpPr>
              <p:cNvPr id="35893" name="Text Box 126"/>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5891" name="Line 127"/>
            <p:cNvSpPr>
              <a:spLocks noChangeShapeType="1"/>
            </p:cNvSpPr>
            <p:nvPr/>
          </p:nvSpPr>
          <p:spPr bwMode="auto">
            <a:xfrm>
              <a:off x="4747846" y="3886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92"/>
                                        </p:tgtEl>
                                        <p:attrNameLst>
                                          <p:attrName>style.visibility</p:attrName>
                                        </p:attrNameLst>
                                      </p:cBhvr>
                                      <p:to>
                                        <p:strVal val="visible"/>
                                      </p:to>
                                    </p:set>
                                    <p:anim calcmode="lin" valueType="num">
                                      <p:cBhvr additive="base">
                                        <p:cTn id="7" dur="500" fill="hold"/>
                                        <p:tgtEl>
                                          <p:spTgt spid="32792"/>
                                        </p:tgtEl>
                                        <p:attrNameLst>
                                          <p:attrName>ppt_x</p:attrName>
                                        </p:attrNameLst>
                                      </p:cBhvr>
                                      <p:tavLst>
                                        <p:tav tm="0">
                                          <p:val>
                                            <p:strVal val="0-#ppt_w/2"/>
                                          </p:val>
                                        </p:tav>
                                        <p:tav tm="100000">
                                          <p:val>
                                            <p:strVal val="#ppt_x"/>
                                          </p:val>
                                        </p:tav>
                                      </p:tavLst>
                                    </p:anim>
                                    <p:anim calcmode="lin" valueType="num">
                                      <p:cBhvr additive="base">
                                        <p:cTn id="8" dur="500" fill="hold"/>
                                        <p:tgtEl>
                                          <p:spTgt spid="327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1854"/>
                                        </p:tgtEl>
                                        <p:attrNameLst>
                                          <p:attrName>style.visibility</p:attrName>
                                        </p:attrNameLst>
                                      </p:cBhvr>
                                      <p:to>
                                        <p:strVal val="visible"/>
                                      </p:to>
                                    </p:set>
                                    <p:animEffect transition="in" filter="wipe(left)">
                                      <p:cBhvr>
                                        <p:cTn id="43" dur="500"/>
                                        <p:tgtEl>
                                          <p:spTgt spid="3185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500"/>
                                        <p:tgtEl>
                                          <p:spTgt spid="2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left)">
                                      <p:cBhvr>
                                        <p:cTn id="73" dur="500"/>
                                        <p:tgtEl>
                                          <p:spTgt spid="2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31810"/>
                                        </p:tgtEl>
                                        <p:attrNameLst>
                                          <p:attrName>style.visibility</p:attrName>
                                        </p:attrNameLst>
                                      </p:cBhvr>
                                      <p:to>
                                        <p:strVal val="visible"/>
                                      </p:to>
                                    </p:set>
                                    <p:animEffect transition="in" filter="wipe(left)">
                                      <p:cBhvr>
                                        <p:cTn id="83" dur="500"/>
                                        <p:tgtEl>
                                          <p:spTgt spid="3181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31814"/>
                                        </p:tgtEl>
                                        <p:attrNameLst>
                                          <p:attrName>style.visibility</p:attrName>
                                        </p:attrNameLst>
                                      </p:cBhvr>
                                      <p:to>
                                        <p:strVal val="visible"/>
                                      </p:to>
                                    </p:set>
                                    <p:animEffect transition="in" filter="wipe(left)">
                                      <p:cBhvr>
                                        <p:cTn id="88" dur="500"/>
                                        <p:tgtEl>
                                          <p:spTgt spid="3181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31822"/>
                                        </p:tgtEl>
                                        <p:attrNameLst>
                                          <p:attrName>style.visibility</p:attrName>
                                        </p:attrNameLst>
                                      </p:cBhvr>
                                      <p:to>
                                        <p:strVal val="visible"/>
                                      </p:to>
                                    </p:set>
                                    <p:animEffect transition="in" filter="wipe(left)">
                                      <p:cBhvr>
                                        <p:cTn id="93" dur="500"/>
                                        <p:tgtEl>
                                          <p:spTgt spid="3182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31830"/>
                                        </p:tgtEl>
                                        <p:attrNameLst>
                                          <p:attrName>style.visibility</p:attrName>
                                        </p:attrNameLst>
                                      </p:cBhvr>
                                      <p:to>
                                        <p:strVal val="visible"/>
                                      </p:to>
                                    </p:set>
                                    <p:animEffect transition="in" filter="wipe(left)">
                                      <p:cBhvr>
                                        <p:cTn id="98" dur="500"/>
                                        <p:tgtEl>
                                          <p:spTgt spid="3183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31838"/>
                                        </p:tgtEl>
                                        <p:attrNameLst>
                                          <p:attrName>style.visibility</p:attrName>
                                        </p:attrNameLst>
                                      </p:cBhvr>
                                      <p:to>
                                        <p:strVal val="visible"/>
                                      </p:to>
                                    </p:set>
                                    <p:animEffect transition="in" filter="wipe(left)">
                                      <p:cBhvr>
                                        <p:cTn id="103" dur="500"/>
                                        <p:tgtEl>
                                          <p:spTgt spid="31838"/>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31846"/>
                                        </p:tgtEl>
                                        <p:attrNameLst>
                                          <p:attrName>style.visibility</p:attrName>
                                        </p:attrNameLst>
                                      </p:cBhvr>
                                      <p:to>
                                        <p:strVal val="visible"/>
                                      </p:to>
                                    </p:set>
                                    <p:animEffect transition="in" filter="wipe(left)">
                                      <p:cBhvr>
                                        <p:cTn id="108" dur="500"/>
                                        <p:tgtEl>
                                          <p:spTgt spid="3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433EB17E-84FE-4121-8BAB-A021CBB933B5}" type="slidenum">
              <a:rPr lang="zh-CN" altLang="en-US"/>
              <a:pPr algn="r" eaLnBrk="1" hangingPunct="1">
                <a:spcBef>
                  <a:spcPct val="50000"/>
                </a:spcBef>
                <a:buFont typeface="Arial" panose="020B0604020202020204" pitchFamily="34" charset="0"/>
                <a:buNone/>
              </a:pPr>
              <a:t>26</a:t>
            </a:fld>
            <a:endParaRPr lang="en-US" altLang="zh-CN"/>
          </a:p>
        </p:txBody>
      </p:sp>
      <p:sp>
        <p:nvSpPr>
          <p:cNvPr id="36867"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36868"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32792" name="Group 24"/>
          <p:cNvGraphicFramePr>
            <a:graphicFrameLocks noGrp="1"/>
          </p:cNvGraphicFramePr>
          <p:nvPr/>
        </p:nvGraphicFramePr>
        <p:xfrm>
          <a:off x="1577975" y="2876550"/>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B</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C</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D</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E</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 name="组合 2"/>
          <p:cNvGrpSpPr>
            <a:grpSpLocks/>
          </p:cNvGrpSpPr>
          <p:nvPr/>
        </p:nvGrpSpPr>
        <p:grpSpPr bwMode="auto">
          <a:xfrm>
            <a:off x="2333625" y="2895600"/>
            <a:ext cx="1271588" cy="482600"/>
            <a:chOff x="1295400" y="2895600"/>
            <a:chExt cx="1271954" cy="482600"/>
          </a:xfrm>
        </p:grpSpPr>
        <p:grpSp>
          <p:nvGrpSpPr>
            <p:cNvPr id="36975" name="Group 48"/>
            <p:cNvGrpSpPr>
              <a:grpSpLocks/>
            </p:cNvGrpSpPr>
            <p:nvPr/>
          </p:nvGrpSpPr>
          <p:grpSpPr bwMode="auto">
            <a:xfrm>
              <a:off x="1779954" y="2895600"/>
              <a:ext cx="787400" cy="482600"/>
              <a:chOff x="0" y="0"/>
              <a:chExt cx="1516" cy="481"/>
            </a:xfrm>
          </p:grpSpPr>
          <p:sp>
            <p:nvSpPr>
              <p:cNvPr id="36977" name="Text Box 49"/>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6978" name="Text Box 50"/>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76" name="Line 57"/>
            <p:cNvSpPr>
              <a:spLocks noChangeShapeType="1"/>
            </p:cNvSpPr>
            <p:nvPr/>
          </p:nvSpPr>
          <p:spPr bwMode="auto">
            <a:xfrm>
              <a:off x="1295400" y="32004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组合 4"/>
          <p:cNvGrpSpPr>
            <a:grpSpLocks/>
          </p:cNvGrpSpPr>
          <p:nvPr/>
        </p:nvGrpSpPr>
        <p:grpSpPr bwMode="auto">
          <a:xfrm>
            <a:off x="3487738" y="2878138"/>
            <a:ext cx="1271587" cy="482600"/>
            <a:chOff x="3597031" y="2895600"/>
            <a:chExt cx="1271953" cy="482600"/>
          </a:xfrm>
        </p:grpSpPr>
        <p:grpSp>
          <p:nvGrpSpPr>
            <p:cNvPr id="36971" name="Group 54"/>
            <p:cNvGrpSpPr>
              <a:grpSpLocks/>
            </p:cNvGrpSpPr>
            <p:nvPr/>
          </p:nvGrpSpPr>
          <p:grpSpPr bwMode="auto">
            <a:xfrm>
              <a:off x="4081585" y="2895600"/>
              <a:ext cx="787399" cy="482600"/>
              <a:chOff x="0" y="0"/>
              <a:chExt cx="1516" cy="481"/>
            </a:xfrm>
          </p:grpSpPr>
          <p:sp>
            <p:nvSpPr>
              <p:cNvPr id="36973" name="Text Box 55"/>
              <p:cNvSpPr txBox="1">
                <a:spLocks noChangeArrowheads="1"/>
              </p:cNvSpPr>
              <p:nvPr/>
            </p:nvSpPr>
            <p:spPr bwMode="auto">
              <a:xfrm>
                <a:off x="0" y="0"/>
                <a:ext cx="890"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6974" name="Text Box 56"/>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6972" name="Line 59"/>
            <p:cNvSpPr>
              <a:spLocks noChangeShapeType="1"/>
            </p:cNvSpPr>
            <p:nvPr/>
          </p:nvSpPr>
          <p:spPr bwMode="auto">
            <a:xfrm>
              <a:off x="3597031" y="3200400"/>
              <a:ext cx="484326"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组合 5"/>
          <p:cNvGrpSpPr>
            <a:grpSpLocks/>
          </p:cNvGrpSpPr>
          <p:nvPr/>
        </p:nvGrpSpPr>
        <p:grpSpPr bwMode="auto">
          <a:xfrm>
            <a:off x="2333625" y="3581400"/>
            <a:ext cx="1271588" cy="482600"/>
            <a:chOff x="1295400" y="3581400"/>
            <a:chExt cx="1271954" cy="482600"/>
          </a:xfrm>
        </p:grpSpPr>
        <p:grpSp>
          <p:nvGrpSpPr>
            <p:cNvPr id="36967" name="Group 60"/>
            <p:cNvGrpSpPr>
              <a:grpSpLocks/>
            </p:cNvGrpSpPr>
            <p:nvPr/>
          </p:nvGrpSpPr>
          <p:grpSpPr bwMode="auto">
            <a:xfrm>
              <a:off x="1779954" y="3581400"/>
              <a:ext cx="787400" cy="482600"/>
              <a:chOff x="0" y="0"/>
              <a:chExt cx="1516" cy="481"/>
            </a:xfrm>
          </p:grpSpPr>
          <p:sp>
            <p:nvSpPr>
              <p:cNvPr id="36969" name="Text Box 61"/>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36970" name="Text Box 62"/>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68" name="Line 69"/>
            <p:cNvSpPr>
              <a:spLocks noChangeShapeType="1"/>
            </p:cNvSpPr>
            <p:nvPr/>
          </p:nvSpPr>
          <p:spPr bwMode="auto">
            <a:xfrm>
              <a:off x="1295400" y="3886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组合 6"/>
          <p:cNvGrpSpPr>
            <a:grpSpLocks/>
          </p:cNvGrpSpPr>
          <p:nvPr/>
        </p:nvGrpSpPr>
        <p:grpSpPr bwMode="auto">
          <a:xfrm>
            <a:off x="3482975" y="3581400"/>
            <a:ext cx="1273175" cy="482600"/>
            <a:chOff x="2446215" y="3581400"/>
            <a:chExt cx="1271954" cy="482600"/>
          </a:xfrm>
        </p:grpSpPr>
        <p:grpSp>
          <p:nvGrpSpPr>
            <p:cNvPr id="36963" name="Group 63"/>
            <p:cNvGrpSpPr>
              <a:grpSpLocks/>
            </p:cNvGrpSpPr>
            <p:nvPr/>
          </p:nvGrpSpPr>
          <p:grpSpPr bwMode="auto">
            <a:xfrm>
              <a:off x="2930769" y="3581400"/>
              <a:ext cx="787400" cy="482600"/>
              <a:chOff x="0" y="0"/>
              <a:chExt cx="1516" cy="481"/>
            </a:xfrm>
          </p:grpSpPr>
          <p:sp>
            <p:nvSpPr>
              <p:cNvPr id="36965" name="Text Box 64"/>
              <p:cNvSpPr txBox="1">
                <a:spLocks noChangeArrowheads="1"/>
              </p:cNvSpPr>
              <p:nvPr/>
            </p:nvSpPr>
            <p:spPr bwMode="auto">
              <a:xfrm>
                <a:off x="1" y="0"/>
                <a:ext cx="889"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6966" name="Text Box 65"/>
              <p:cNvSpPr txBox="1">
                <a:spLocks noChangeArrowheads="1"/>
              </p:cNvSpPr>
              <p:nvPr/>
            </p:nvSpPr>
            <p:spPr bwMode="auto">
              <a:xfrm>
                <a:off x="890" y="0"/>
                <a:ext cx="626"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64" name="Line 70"/>
            <p:cNvSpPr>
              <a:spLocks noChangeShapeType="1"/>
            </p:cNvSpPr>
            <p:nvPr/>
          </p:nvSpPr>
          <p:spPr bwMode="auto">
            <a:xfrm>
              <a:off x="2446215" y="3886200"/>
              <a:ext cx="485309"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组合 9"/>
          <p:cNvGrpSpPr>
            <a:grpSpLocks/>
          </p:cNvGrpSpPr>
          <p:nvPr/>
        </p:nvGrpSpPr>
        <p:grpSpPr bwMode="auto">
          <a:xfrm>
            <a:off x="2333625" y="4191000"/>
            <a:ext cx="1271588" cy="482600"/>
            <a:chOff x="1295400" y="4191000"/>
            <a:chExt cx="1271954" cy="482600"/>
          </a:xfrm>
        </p:grpSpPr>
        <p:grpSp>
          <p:nvGrpSpPr>
            <p:cNvPr id="36959" name="Group 72"/>
            <p:cNvGrpSpPr>
              <a:grpSpLocks/>
            </p:cNvGrpSpPr>
            <p:nvPr/>
          </p:nvGrpSpPr>
          <p:grpSpPr bwMode="auto">
            <a:xfrm>
              <a:off x="1779435" y="4191000"/>
              <a:ext cx="787919" cy="482600"/>
              <a:chOff x="-1" y="0"/>
              <a:chExt cx="1517" cy="481"/>
            </a:xfrm>
          </p:grpSpPr>
          <p:sp>
            <p:nvSpPr>
              <p:cNvPr id="36961" name="Text Box 73"/>
              <p:cNvSpPr txBox="1">
                <a:spLocks noChangeArrowheads="1"/>
              </p:cNvSpPr>
              <p:nvPr/>
            </p:nvSpPr>
            <p:spPr bwMode="auto">
              <a:xfrm>
                <a:off x="0" y="0"/>
                <a:ext cx="890"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6962" name="Text Box 74"/>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60" name="Line 78"/>
            <p:cNvSpPr>
              <a:spLocks noChangeShapeType="1"/>
            </p:cNvSpPr>
            <p:nvPr/>
          </p:nvSpPr>
          <p:spPr bwMode="auto">
            <a:xfrm>
              <a:off x="1295400" y="4495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组合 10"/>
          <p:cNvGrpSpPr>
            <a:grpSpLocks/>
          </p:cNvGrpSpPr>
          <p:nvPr/>
        </p:nvGrpSpPr>
        <p:grpSpPr bwMode="auto">
          <a:xfrm>
            <a:off x="3482975" y="4191000"/>
            <a:ext cx="1273175" cy="482600"/>
            <a:chOff x="2446215" y="4191000"/>
            <a:chExt cx="1271954" cy="482600"/>
          </a:xfrm>
        </p:grpSpPr>
        <p:grpSp>
          <p:nvGrpSpPr>
            <p:cNvPr id="36955" name="Group 75"/>
            <p:cNvGrpSpPr>
              <a:grpSpLocks/>
            </p:cNvGrpSpPr>
            <p:nvPr/>
          </p:nvGrpSpPr>
          <p:grpSpPr bwMode="auto">
            <a:xfrm>
              <a:off x="2930769" y="4191000"/>
              <a:ext cx="787400" cy="482600"/>
              <a:chOff x="0" y="0"/>
              <a:chExt cx="1516" cy="481"/>
            </a:xfrm>
          </p:grpSpPr>
          <p:sp>
            <p:nvSpPr>
              <p:cNvPr id="36957" name="Text Box 76"/>
              <p:cNvSpPr txBox="1">
                <a:spLocks noChangeArrowheads="1"/>
              </p:cNvSpPr>
              <p:nvPr/>
            </p:nvSpPr>
            <p:spPr bwMode="auto">
              <a:xfrm>
                <a:off x="1" y="0"/>
                <a:ext cx="889"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5</a:t>
                </a:r>
              </a:p>
            </p:txBody>
          </p:sp>
          <p:sp>
            <p:nvSpPr>
              <p:cNvPr id="36958" name="Text Box 77"/>
              <p:cNvSpPr txBox="1">
                <a:spLocks noChangeArrowheads="1"/>
              </p:cNvSpPr>
              <p:nvPr/>
            </p:nvSpPr>
            <p:spPr bwMode="auto">
              <a:xfrm>
                <a:off x="890" y="0"/>
                <a:ext cx="626"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6956" name="Line 79"/>
            <p:cNvSpPr>
              <a:spLocks noChangeShapeType="1"/>
            </p:cNvSpPr>
            <p:nvPr/>
          </p:nvSpPr>
          <p:spPr bwMode="auto">
            <a:xfrm>
              <a:off x="2446215" y="4495800"/>
              <a:ext cx="485309"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 name="组合 11"/>
          <p:cNvGrpSpPr>
            <a:grpSpLocks/>
          </p:cNvGrpSpPr>
          <p:nvPr/>
        </p:nvGrpSpPr>
        <p:grpSpPr bwMode="auto">
          <a:xfrm>
            <a:off x="2333625" y="4876800"/>
            <a:ext cx="1271588" cy="482600"/>
            <a:chOff x="1295400" y="4876800"/>
            <a:chExt cx="1271954" cy="482600"/>
          </a:xfrm>
        </p:grpSpPr>
        <p:grpSp>
          <p:nvGrpSpPr>
            <p:cNvPr id="36951" name="Group 80"/>
            <p:cNvGrpSpPr>
              <a:grpSpLocks/>
            </p:cNvGrpSpPr>
            <p:nvPr/>
          </p:nvGrpSpPr>
          <p:grpSpPr bwMode="auto">
            <a:xfrm>
              <a:off x="1779435" y="4876800"/>
              <a:ext cx="787919" cy="482600"/>
              <a:chOff x="-1" y="0"/>
              <a:chExt cx="1517" cy="481"/>
            </a:xfrm>
          </p:grpSpPr>
          <p:sp>
            <p:nvSpPr>
              <p:cNvPr id="36953" name="Text Box 81"/>
              <p:cNvSpPr txBox="1">
                <a:spLocks noChangeArrowheads="1"/>
              </p:cNvSpPr>
              <p:nvPr/>
            </p:nvSpPr>
            <p:spPr bwMode="auto">
              <a:xfrm>
                <a:off x="0" y="0"/>
                <a:ext cx="890"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6954" name="Text Box 82"/>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52" name="Line 89"/>
            <p:cNvSpPr>
              <a:spLocks noChangeShapeType="1"/>
            </p:cNvSpPr>
            <p:nvPr/>
          </p:nvSpPr>
          <p:spPr bwMode="auto">
            <a:xfrm>
              <a:off x="1295400" y="51816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6" name="组合 14"/>
          <p:cNvGrpSpPr>
            <a:grpSpLocks/>
          </p:cNvGrpSpPr>
          <p:nvPr/>
        </p:nvGrpSpPr>
        <p:grpSpPr bwMode="auto">
          <a:xfrm>
            <a:off x="3482975" y="4846638"/>
            <a:ext cx="1273175" cy="482600"/>
            <a:chOff x="4747846" y="4876800"/>
            <a:chExt cx="1271954" cy="482600"/>
          </a:xfrm>
        </p:grpSpPr>
        <p:grpSp>
          <p:nvGrpSpPr>
            <p:cNvPr id="36947" name="Group 92"/>
            <p:cNvGrpSpPr>
              <a:grpSpLocks/>
            </p:cNvGrpSpPr>
            <p:nvPr/>
          </p:nvGrpSpPr>
          <p:grpSpPr bwMode="auto">
            <a:xfrm>
              <a:off x="5232400" y="4876800"/>
              <a:ext cx="787400" cy="482600"/>
              <a:chOff x="0" y="0"/>
              <a:chExt cx="1516" cy="481"/>
            </a:xfrm>
          </p:grpSpPr>
          <p:sp>
            <p:nvSpPr>
              <p:cNvPr id="36949" name="Text Box 93"/>
              <p:cNvSpPr txBox="1">
                <a:spLocks noChangeArrowheads="1"/>
              </p:cNvSpPr>
              <p:nvPr/>
            </p:nvSpPr>
            <p:spPr bwMode="auto">
              <a:xfrm>
                <a:off x="1" y="0"/>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5</a:t>
                </a:r>
              </a:p>
            </p:txBody>
          </p:sp>
          <p:sp>
            <p:nvSpPr>
              <p:cNvPr id="36950" name="Text Box 94"/>
              <p:cNvSpPr txBox="1">
                <a:spLocks noChangeArrowheads="1"/>
              </p:cNvSpPr>
              <p:nvPr/>
            </p:nvSpPr>
            <p:spPr bwMode="auto">
              <a:xfrm>
                <a:off x="890" y="0"/>
                <a:ext cx="626"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6948" name="Line 95"/>
            <p:cNvSpPr>
              <a:spLocks noChangeShapeType="1"/>
            </p:cNvSpPr>
            <p:nvPr/>
          </p:nvSpPr>
          <p:spPr bwMode="auto">
            <a:xfrm>
              <a:off x="4747846" y="5181600"/>
              <a:ext cx="485309"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 name="组合 15"/>
          <p:cNvGrpSpPr>
            <a:grpSpLocks/>
          </p:cNvGrpSpPr>
          <p:nvPr/>
        </p:nvGrpSpPr>
        <p:grpSpPr bwMode="auto">
          <a:xfrm>
            <a:off x="2333625" y="5486400"/>
            <a:ext cx="1271588" cy="482600"/>
            <a:chOff x="1295400" y="5486400"/>
            <a:chExt cx="1271954" cy="482600"/>
          </a:xfrm>
        </p:grpSpPr>
        <p:grpSp>
          <p:nvGrpSpPr>
            <p:cNvPr id="36943" name="Group 96"/>
            <p:cNvGrpSpPr>
              <a:grpSpLocks/>
            </p:cNvGrpSpPr>
            <p:nvPr/>
          </p:nvGrpSpPr>
          <p:grpSpPr bwMode="auto">
            <a:xfrm>
              <a:off x="1779954" y="5486400"/>
              <a:ext cx="787400" cy="482600"/>
              <a:chOff x="0" y="0"/>
              <a:chExt cx="1516" cy="481"/>
            </a:xfrm>
          </p:grpSpPr>
          <p:sp>
            <p:nvSpPr>
              <p:cNvPr id="36945" name="Text Box 97"/>
              <p:cNvSpPr txBox="1">
                <a:spLocks noChangeArrowheads="1"/>
              </p:cNvSpPr>
              <p:nvPr/>
            </p:nvSpPr>
            <p:spPr bwMode="auto">
              <a:xfrm>
                <a:off x="0" y="0"/>
                <a:ext cx="890"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36946" name="Text Box 98"/>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44" name="Line 105"/>
            <p:cNvSpPr>
              <a:spLocks noChangeShapeType="1"/>
            </p:cNvSpPr>
            <p:nvPr/>
          </p:nvSpPr>
          <p:spPr bwMode="auto">
            <a:xfrm>
              <a:off x="1295400" y="5791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0" name="组合 17"/>
          <p:cNvGrpSpPr>
            <a:grpSpLocks/>
          </p:cNvGrpSpPr>
          <p:nvPr/>
        </p:nvGrpSpPr>
        <p:grpSpPr bwMode="auto">
          <a:xfrm>
            <a:off x="3489325" y="5472113"/>
            <a:ext cx="1271588" cy="482600"/>
            <a:chOff x="3597031" y="5486400"/>
            <a:chExt cx="1271954" cy="482600"/>
          </a:xfrm>
        </p:grpSpPr>
        <p:grpSp>
          <p:nvGrpSpPr>
            <p:cNvPr id="36939" name="Group 102"/>
            <p:cNvGrpSpPr>
              <a:grpSpLocks/>
            </p:cNvGrpSpPr>
            <p:nvPr/>
          </p:nvGrpSpPr>
          <p:grpSpPr bwMode="auto">
            <a:xfrm>
              <a:off x="4081585" y="5486400"/>
              <a:ext cx="787400" cy="482600"/>
              <a:chOff x="0" y="0"/>
              <a:chExt cx="1516" cy="481"/>
            </a:xfrm>
          </p:grpSpPr>
          <p:sp>
            <p:nvSpPr>
              <p:cNvPr id="36941" name="Text Box 103"/>
              <p:cNvSpPr txBox="1">
                <a:spLocks noChangeArrowheads="1"/>
              </p:cNvSpPr>
              <p:nvPr/>
            </p:nvSpPr>
            <p:spPr bwMode="auto">
              <a:xfrm>
                <a:off x="0" y="0"/>
                <a:ext cx="890"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6942" name="Text Box 104"/>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6940" name="Line 107"/>
            <p:cNvSpPr>
              <a:spLocks noChangeShapeType="1"/>
            </p:cNvSpPr>
            <p:nvPr/>
          </p:nvSpPr>
          <p:spPr bwMode="auto">
            <a:xfrm>
              <a:off x="3597031" y="5791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 name="组合 18"/>
          <p:cNvGrpSpPr>
            <a:grpSpLocks/>
          </p:cNvGrpSpPr>
          <p:nvPr/>
        </p:nvGrpSpPr>
        <p:grpSpPr bwMode="auto">
          <a:xfrm>
            <a:off x="2333625" y="6096000"/>
            <a:ext cx="1271588" cy="482600"/>
            <a:chOff x="1295400" y="6096000"/>
            <a:chExt cx="1271954" cy="482600"/>
          </a:xfrm>
        </p:grpSpPr>
        <p:grpSp>
          <p:nvGrpSpPr>
            <p:cNvPr id="36935" name="Group 108"/>
            <p:cNvGrpSpPr>
              <a:grpSpLocks/>
            </p:cNvGrpSpPr>
            <p:nvPr/>
          </p:nvGrpSpPr>
          <p:grpSpPr bwMode="auto">
            <a:xfrm>
              <a:off x="1779435" y="6096000"/>
              <a:ext cx="787919" cy="482600"/>
              <a:chOff x="-1" y="0"/>
              <a:chExt cx="1517" cy="481"/>
            </a:xfrm>
          </p:grpSpPr>
          <p:sp>
            <p:nvSpPr>
              <p:cNvPr id="36937" name="Text Box 109"/>
              <p:cNvSpPr txBox="1">
                <a:spLocks noChangeArrowheads="1"/>
              </p:cNvSpPr>
              <p:nvPr/>
            </p:nvSpPr>
            <p:spPr bwMode="auto">
              <a:xfrm>
                <a:off x="0" y="0"/>
                <a:ext cx="890"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6938" name="Text Box 110"/>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36" name="Line 117"/>
            <p:cNvSpPr>
              <a:spLocks noChangeShapeType="1"/>
            </p:cNvSpPr>
            <p:nvPr/>
          </p:nvSpPr>
          <p:spPr bwMode="auto">
            <a:xfrm>
              <a:off x="1295400" y="6400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4" name="组合 19"/>
          <p:cNvGrpSpPr>
            <a:grpSpLocks/>
          </p:cNvGrpSpPr>
          <p:nvPr/>
        </p:nvGrpSpPr>
        <p:grpSpPr bwMode="auto">
          <a:xfrm>
            <a:off x="3482975" y="6096000"/>
            <a:ext cx="1273175" cy="482600"/>
            <a:chOff x="2446215" y="6096000"/>
            <a:chExt cx="1271954" cy="482600"/>
          </a:xfrm>
        </p:grpSpPr>
        <p:grpSp>
          <p:nvGrpSpPr>
            <p:cNvPr id="36931" name="Group 111"/>
            <p:cNvGrpSpPr>
              <a:grpSpLocks/>
            </p:cNvGrpSpPr>
            <p:nvPr/>
          </p:nvGrpSpPr>
          <p:grpSpPr bwMode="auto">
            <a:xfrm>
              <a:off x="2930769" y="6096000"/>
              <a:ext cx="787400" cy="482600"/>
              <a:chOff x="0" y="0"/>
              <a:chExt cx="1516" cy="481"/>
            </a:xfrm>
          </p:grpSpPr>
          <p:sp>
            <p:nvSpPr>
              <p:cNvPr id="36933" name="Text Box 112"/>
              <p:cNvSpPr txBox="1">
                <a:spLocks noChangeArrowheads="1"/>
              </p:cNvSpPr>
              <p:nvPr/>
            </p:nvSpPr>
            <p:spPr bwMode="auto">
              <a:xfrm>
                <a:off x="1" y="0"/>
                <a:ext cx="889"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6934" name="Text Box 113"/>
              <p:cNvSpPr txBox="1">
                <a:spLocks noChangeArrowheads="1"/>
              </p:cNvSpPr>
              <p:nvPr/>
            </p:nvSpPr>
            <p:spPr bwMode="auto">
              <a:xfrm>
                <a:off x="890" y="0"/>
                <a:ext cx="626"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6932" name="Line 118"/>
            <p:cNvSpPr>
              <a:spLocks noChangeShapeType="1"/>
            </p:cNvSpPr>
            <p:nvPr/>
          </p:nvSpPr>
          <p:spPr bwMode="auto">
            <a:xfrm>
              <a:off x="2446215" y="6400800"/>
              <a:ext cx="485309"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6" name="组合 21"/>
          <p:cNvGrpSpPr>
            <a:grpSpLocks/>
          </p:cNvGrpSpPr>
          <p:nvPr/>
        </p:nvGrpSpPr>
        <p:grpSpPr bwMode="auto">
          <a:xfrm>
            <a:off x="4581525" y="6072188"/>
            <a:ext cx="1271588" cy="482600"/>
            <a:chOff x="4747846" y="6096000"/>
            <a:chExt cx="1271954" cy="482600"/>
          </a:xfrm>
        </p:grpSpPr>
        <p:grpSp>
          <p:nvGrpSpPr>
            <p:cNvPr id="36927" name="Group 120"/>
            <p:cNvGrpSpPr>
              <a:grpSpLocks/>
            </p:cNvGrpSpPr>
            <p:nvPr/>
          </p:nvGrpSpPr>
          <p:grpSpPr bwMode="auto">
            <a:xfrm>
              <a:off x="5232400" y="6096000"/>
              <a:ext cx="787400" cy="482600"/>
              <a:chOff x="0" y="0"/>
              <a:chExt cx="1516" cy="481"/>
            </a:xfrm>
          </p:grpSpPr>
          <p:sp>
            <p:nvSpPr>
              <p:cNvPr id="36929" name="Text Box 121"/>
              <p:cNvSpPr txBox="1">
                <a:spLocks noChangeArrowheads="1"/>
              </p:cNvSpPr>
              <p:nvPr/>
            </p:nvSpPr>
            <p:spPr bwMode="auto">
              <a:xfrm>
                <a:off x="0" y="0"/>
                <a:ext cx="890"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6930" name="Text Box 122"/>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6928" name="Line 123"/>
            <p:cNvSpPr>
              <a:spLocks noChangeShapeType="1"/>
            </p:cNvSpPr>
            <p:nvPr/>
          </p:nvSpPr>
          <p:spPr bwMode="auto">
            <a:xfrm>
              <a:off x="4747846" y="64008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 name="组合 8"/>
          <p:cNvGrpSpPr>
            <a:grpSpLocks/>
          </p:cNvGrpSpPr>
          <p:nvPr/>
        </p:nvGrpSpPr>
        <p:grpSpPr bwMode="auto">
          <a:xfrm>
            <a:off x="4595813" y="3540125"/>
            <a:ext cx="1271587" cy="482600"/>
            <a:chOff x="4747846" y="3581400"/>
            <a:chExt cx="1271954" cy="482600"/>
          </a:xfrm>
        </p:grpSpPr>
        <p:grpSp>
          <p:nvGrpSpPr>
            <p:cNvPr id="36923" name="Group 124"/>
            <p:cNvGrpSpPr>
              <a:grpSpLocks/>
            </p:cNvGrpSpPr>
            <p:nvPr/>
          </p:nvGrpSpPr>
          <p:grpSpPr bwMode="auto">
            <a:xfrm>
              <a:off x="5232400" y="3581400"/>
              <a:ext cx="787400" cy="482600"/>
              <a:chOff x="0" y="0"/>
              <a:chExt cx="1516" cy="481"/>
            </a:xfrm>
          </p:grpSpPr>
          <p:sp>
            <p:nvSpPr>
              <p:cNvPr id="36925" name="Text Box 125"/>
              <p:cNvSpPr txBox="1">
                <a:spLocks noChangeArrowheads="1"/>
              </p:cNvSpPr>
              <p:nvPr/>
            </p:nvSpPr>
            <p:spPr bwMode="auto">
              <a:xfrm>
                <a:off x="0" y="0"/>
                <a:ext cx="890" cy="46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5</a:t>
                </a:r>
              </a:p>
            </p:txBody>
          </p:sp>
          <p:sp>
            <p:nvSpPr>
              <p:cNvPr id="36926" name="Text Box 126"/>
              <p:cNvSpPr txBox="1">
                <a:spLocks noChangeArrowheads="1"/>
              </p:cNvSpPr>
              <p:nvPr/>
            </p:nvSpPr>
            <p:spPr bwMode="auto">
              <a:xfrm>
                <a:off x="889" y="0"/>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6924" name="Line 127"/>
            <p:cNvSpPr>
              <a:spLocks noChangeShapeType="1"/>
            </p:cNvSpPr>
            <p:nvPr/>
          </p:nvSpPr>
          <p:spPr bwMode="auto">
            <a:xfrm>
              <a:off x="4747846" y="3886200"/>
              <a:ext cx="484327"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6906" name="Rectangle 80"/>
          <p:cNvSpPr>
            <a:spLocks noGrp="1" noChangeArrowheads="1"/>
          </p:cNvSpPr>
          <p:nvPr/>
        </p:nvSpPr>
        <p:spPr bwMode="auto">
          <a:xfrm>
            <a:off x="180975" y="1557338"/>
            <a:ext cx="8496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a:latin typeface="黑体" panose="02010609060101010101" pitchFamily="49" charset="-122"/>
                <a:ea typeface="黑体" panose="02010609060101010101" pitchFamily="49" charset="-122"/>
              </a:rPr>
              <a:t>画出右图的邻接表表示。</a:t>
            </a:r>
          </a:p>
        </p:txBody>
      </p:sp>
      <p:sp>
        <p:nvSpPr>
          <p:cNvPr id="36907" name="标题 1"/>
          <p:cNvSpPr>
            <a:spLocks noGrp="1"/>
          </p:cNvSpPr>
          <p:nvPr>
            <p:ph type="title"/>
          </p:nvPr>
        </p:nvSpPr>
        <p:spPr/>
        <p:txBody>
          <a:bodyPr/>
          <a:lstStyle/>
          <a:p>
            <a:endParaRPr lang="zh-CN" altLang="en-US"/>
          </a:p>
        </p:txBody>
      </p:sp>
      <p:grpSp>
        <p:nvGrpSpPr>
          <p:cNvPr id="36908" name="Group 64"/>
          <p:cNvGrpSpPr>
            <a:grpSpLocks/>
          </p:cNvGrpSpPr>
          <p:nvPr/>
        </p:nvGrpSpPr>
        <p:grpSpPr bwMode="auto">
          <a:xfrm>
            <a:off x="6084888" y="1808163"/>
            <a:ext cx="2778125" cy="2303462"/>
            <a:chOff x="0" y="0"/>
            <a:chExt cx="5993" cy="4680"/>
          </a:xfrm>
        </p:grpSpPr>
        <p:sp>
          <p:nvSpPr>
            <p:cNvPr id="36910" name="Oval 65"/>
            <p:cNvSpPr>
              <a:spLocks noChangeArrowheads="1"/>
            </p:cNvSpPr>
            <p:nvPr/>
          </p:nvSpPr>
          <p:spPr bwMode="auto">
            <a:xfrm>
              <a:off x="1438" y="0"/>
              <a:ext cx="719" cy="877"/>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B</a:t>
              </a:r>
              <a:endParaRPr lang="en-US" altLang="zh-CN">
                <a:latin typeface="Times New Roman" panose="02020603050405020304" pitchFamily="18" charset="0"/>
              </a:endParaRPr>
            </a:p>
          </p:txBody>
        </p:sp>
        <p:sp>
          <p:nvSpPr>
            <p:cNvPr id="36911" name="Oval 66"/>
            <p:cNvSpPr>
              <a:spLocks noChangeArrowheads="1"/>
            </p:cNvSpPr>
            <p:nvPr/>
          </p:nvSpPr>
          <p:spPr bwMode="auto">
            <a:xfrm>
              <a:off x="0" y="1919"/>
              <a:ext cx="719" cy="842"/>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A</a:t>
              </a:r>
              <a:endParaRPr lang="en-US" altLang="zh-CN">
                <a:latin typeface="Times New Roman" panose="02020603050405020304" pitchFamily="18" charset="0"/>
              </a:endParaRPr>
            </a:p>
          </p:txBody>
        </p:sp>
        <p:sp>
          <p:nvSpPr>
            <p:cNvPr id="36912" name="Line 67"/>
            <p:cNvSpPr>
              <a:spLocks noChangeShapeType="1"/>
            </p:cNvSpPr>
            <p:nvPr/>
          </p:nvSpPr>
          <p:spPr bwMode="auto">
            <a:xfrm flipH="1">
              <a:off x="360" y="600"/>
              <a:ext cx="1199" cy="1439"/>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3" name="Line 68"/>
            <p:cNvSpPr>
              <a:spLocks noChangeShapeType="1"/>
            </p:cNvSpPr>
            <p:nvPr/>
          </p:nvSpPr>
          <p:spPr bwMode="auto">
            <a:xfrm>
              <a:off x="2161" y="361"/>
              <a:ext cx="2157" cy="348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4" name="Line 69"/>
            <p:cNvSpPr>
              <a:spLocks noChangeShapeType="1"/>
            </p:cNvSpPr>
            <p:nvPr/>
          </p:nvSpPr>
          <p:spPr bwMode="auto">
            <a:xfrm>
              <a:off x="719" y="2519"/>
              <a:ext cx="3719" cy="1442"/>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5" name="Line 70"/>
            <p:cNvSpPr>
              <a:spLocks noChangeShapeType="1"/>
            </p:cNvSpPr>
            <p:nvPr/>
          </p:nvSpPr>
          <p:spPr bwMode="auto">
            <a:xfrm flipH="1">
              <a:off x="2140" y="600"/>
              <a:ext cx="1938" cy="3480"/>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6" name="Line 71"/>
            <p:cNvSpPr>
              <a:spLocks noChangeShapeType="1"/>
            </p:cNvSpPr>
            <p:nvPr/>
          </p:nvSpPr>
          <p:spPr bwMode="auto">
            <a:xfrm>
              <a:off x="4562" y="481"/>
              <a:ext cx="962" cy="1558"/>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7" name="Line 72"/>
            <p:cNvSpPr>
              <a:spLocks noChangeShapeType="1"/>
            </p:cNvSpPr>
            <p:nvPr/>
          </p:nvSpPr>
          <p:spPr bwMode="auto">
            <a:xfrm flipH="1">
              <a:off x="2161" y="2642"/>
              <a:ext cx="3137" cy="1558"/>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8" name="Line 73"/>
            <p:cNvSpPr>
              <a:spLocks noChangeShapeType="1"/>
            </p:cNvSpPr>
            <p:nvPr/>
          </p:nvSpPr>
          <p:spPr bwMode="auto">
            <a:xfrm flipH="1">
              <a:off x="1798" y="922"/>
              <a:ext cx="3" cy="3038"/>
            </a:xfrm>
            <a:prstGeom prst="line">
              <a:avLst/>
            </a:prstGeom>
            <a:noFill/>
            <a:ln w="28575"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9" name="Oval 74"/>
            <p:cNvSpPr>
              <a:spLocks noChangeArrowheads="1"/>
            </p:cNvSpPr>
            <p:nvPr/>
          </p:nvSpPr>
          <p:spPr bwMode="auto">
            <a:xfrm>
              <a:off x="3969" y="0"/>
              <a:ext cx="716" cy="839"/>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C</a:t>
              </a:r>
              <a:endParaRPr lang="en-US" altLang="zh-CN">
                <a:latin typeface="Times New Roman" panose="02020603050405020304" pitchFamily="18" charset="0"/>
              </a:endParaRPr>
            </a:p>
          </p:txBody>
        </p:sp>
        <p:sp>
          <p:nvSpPr>
            <p:cNvPr id="36920" name="Oval 75"/>
            <p:cNvSpPr>
              <a:spLocks noChangeArrowheads="1"/>
            </p:cNvSpPr>
            <p:nvPr/>
          </p:nvSpPr>
          <p:spPr bwMode="auto">
            <a:xfrm>
              <a:off x="5274" y="1919"/>
              <a:ext cx="719" cy="842"/>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D</a:t>
              </a:r>
              <a:endParaRPr lang="en-US" altLang="zh-CN">
                <a:solidFill>
                  <a:schemeClr val="tx2"/>
                </a:solidFill>
                <a:latin typeface="Times New Roman" panose="02020603050405020304" pitchFamily="18" charset="0"/>
              </a:endParaRPr>
            </a:p>
          </p:txBody>
        </p:sp>
        <p:sp>
          <p:nvSpPr>
            <p:cNvPr id="36921" name="Oval 76"/>
            <p:cNvSpPr>
              <a:spLocks noChangeArrowheads="1"/>
            </p:cNvSpPr>
            <p:nvPr/>
          </p:nvSpPr>
          <p:spPr bwMode="auto">
            <a:xfrm>
              <a:off x="1438" y="3841"/>
              <a:ext cx="719" cy="839"/>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F</a:t>
              </a:r>
              <a:endParaRPr lang="en-US" altLang="zh-CN">
                <a:latin typeface="Times New Roman" panose="02020603050405020304" pitchFamily="18" charset="0"/>
              </a:endParaRPr>
            </a:p>
          </p:txBody>
        </p:sp>
        <p:sp>
          <p:nvSpPr>
            <p:cNvPr id="36922" name="Oval 77"/>
            <p:cNvSpPr>
              <a:spLocks noChangeArrowheads="1"/>
            </p:cNvSpPr>
            <p:nvPr/>
          </p:nvSpPr>
          <p:spPr bwMode="auto">
            <a:xfrm>
              <a:off x="3959" y="3841"/>
              <a:ext cx="719" cy="839"/>
            </a:xfrm>
            <a:prstGeom prst="ellipse">
              <a:avLst/>
            </a:prstGeom>
            <a:solidFill>
              <a:schemeClr val="accent2">
                <a:alpha val="50195"/>
              </a:schemeClr>
            </a:solidFill>
            <a:ln w="28575"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chemeClr val="tx2"/>
                  </a:solidFill>
                  <a:latin typeface="Times New Roman" panose="02020603050405020304" pitchFamily="18" charset="0"/>
                </a:rPr>
                <a:t>E</a:t>
              </a:r>
              <a:endParaRPr lang="en-US" altLang="zh-CN">
                <a:latin typeface="Times New Roman" panose="02020603050405020304" pitchFamily="18" charset="0"/>
              </a:endParaRPr>
            </a:p>
          </p:txBody>
        </p:sp>
      </p:grpSp>
      <p:sp>
        <p:nvSpPr>
          <p:cNvPr id="142" name="Text Box 2"/>
          <p:cNvSpPr txBox="1">
            <a:spLocks noChangeArrowheads="1"/>
          </p:cNvSpPr>
          <p:nvPr/>
        </p:nvSpPr>
        <p:spPr bwMode="auto">
          <a:xfrm>
            <a:off x="984250" y="2781300"/>
            <a:ext cx="49530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4000">
                <a:solidFill>
                  <a:srgbClr val="0000FF"/>
                </a:solidFill>
                <a:latin typeface="Times New Roman" panose="02020603050405020304" pitchFamily="18" charset="0"/>
              </a:rPr>
              <a:t>0</a:t>
            </a:r>
            <a:r>
              <a:rPr lang="en-US" altLang="zh-CN" sz="4000" b="1">
                <a:solidFill>
                  <a:srgbClr val="000099"/>
                </a:solidFill>
                <a:latin typeface="Times New Roman" panose="02020603050405020304" pitchFamily="18" charset="0"/>
              </a:rPr>
              <a:t>  </a:t>
            </a:r>
          </a:p>
          <a:p>
            <a:pPr eaLnBrk="1" hangingPunct="1">
              <a:buFont typeface="Arial" panose="020B0604020202020204" pitchFamily="34" charset="0"/>
              <a:buNone/>
            </a:pPr>
            <a:r>
              <a:rPr lang="en-US" altLang="zh-CN" sz="4000">
                <a:solidFill>
                  <a:srgbClr val="0000FF"/>
                </a:solidFill>
                <a:latin typeface="Times New Roman" panose="02020603050405020304" pitchFamily="18" charset="0"/>
              </a:rPr>
              <a:t>1</a:t>
            </a:r>
            <a:r>
              <a:rPr lang="en-US" altLang="zh-CN" sz="4000" b="1">
                <a:solidFill>
                  <a:srgbClr val="000099"/>
                </a:solidFill>
                <a:latin typeface="Times New Roman" panose="02020603050405020304" pitchFamily="18" charset="0"/>
              </a:rPr>
              <a:t>  </a:t>
            </a:r>
          </a:p>
          <a:p>
            <a:pPr eaLnBrk="1" hangingPunct="1">
              <a:buFont typeface="Arial" panose="020B0604020202020204" pitchFamily="34" charset="0"/>
              <a:buNone/>
            </a:pPr>
            <a:r>
              <a:rPr lang="en-US" altLang="zh-CN" sz="4000">
                <a:solidFill>
                  <a:srgbClr val="0000FF"/>
                </a:solidFill>
                <a:latin typeface="Times New Roman" panose="02020603050405020304" pitchFamily="18" charset="0"/>
              </a:rPr>
              <a:t>2</a:t>
            </a:r>
            <a:r>
              <a:rPr lang="en-US" altLang="zh-CN" sz="4000" b="1">
                <a:solidFill>
                  <a:srgbClr val="000099"/>
                </a:solidFill>
                <a:latin typeface="Times New Roman" panose="02020603050405020304" pitchFamily="18" charset="0"/>
              </a:rPr>
              <a:t>  </a:t>
            </a:r>
          </a:p>
          <a:p>
            <a:pPr eaLnBrk="1" hangingPunct="1">
              <a:buFont typeface="Arial" panose="020B0604020202020204" pitchFamily="34" charset="0"/>
              <a:buNone/>
            </a:pPr>
            <a:r>
              <a:rPr lang="en-US" altLang="zh-CN" sz="4000">
                <a:solidFill>
                  <a:srgbClr val="0000FF"/>
                </a:solidFill>
                <a:latin typeface="Times New Roman" panose="02020603050405020304" pitchFamily="18" charset="0"/>
              </a:rPr>
              <a:t>3</a:t>
            </a:r>
            <a:r>
              <a:rPr lang="en-US" altLang="zh-CN" sz="4000" b="1">
                <a:solidFill>
                  <a:srgbClr val="000099"/>
                </a:solidFill>
                <a:latin typeface="Times New Roman" panose="02020603050405020304" pitchFamily="18" charset="0"/>
              </a:rPr>
              <a:t>  </a:t>
            </a:r>
          </a:p>
          <a:p>
            <a:pPr eaLnBrk="1" hangingPunct="1">
              <a:buFont typeface="Arial" panose="020B0604020202020204" pitchFamily="34" charset="0"/>
              <a:buNone/>
            </a:pPr>
            <a:r>
              <a:rPr lang="en-US" altLang="zh-CN" sz="4000">
                <a:solidFill>
                  <a:srgbClr val="0000FF"/>
                </a:solidFill>
                <a:latin typeface="Times New Roman" panose="02020603050405020304" pitchFamily="18" charset="0"/>
              </a:rPr>
              <a:t>4</a:t>
            </a:r>
            <a:r>
              <a:rPr lang="en-US" altLang="zh-CN" sz="4000" b="1">
                <a:solidFill>
                  <a:srgbClr val="000099"/>
                </a:solidFill>
                <a:latin typeface="Times New Roman" panose="02020603050405020304" pitchFamily="18" charset="0"/>
              </a:rPr>
              <a:t>  </a:t>
            </a:r>
          </a:p>
          <a:p>
            <a:pPr eaLnBrk="1" hangingPunct="1">
              <a:buFont typeface="Arial" panose="020B0604020202020204" pitchFamily="34" charset="0"/>
              <a:buNone/>
            </a:pPr>
            <a:r>
              <a:rPr lang="en-US" altLang="zh-CN" sz="4000">
                <a:solidFill>
                  <a:srgbClr val="0000FF"/>
                </a:solidFill>
                <a:latin typeface="Times New Roman" panose="02020603050405020304" pitchFamily="18" charset="0"/>
              </a:rPr>
              <a:t>5</a:t>
            </a:r>
            <a:endParaRPr lang="en-US"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92"/>
                                        </p:tgtEl>
                                        <p:attrNameLst>
                                          <p:attrName>style.visibility</p:attrName>
                                        </p:attrNameLst>
                                      </p:cBhvr>
                                      <p:to>
                                        <p:strVal val="visible"/>
                                      </p:to>
                                    </p:set>
                                    <p:anim calcmode="lin" valueType="num">
                                      <p:cBhvr additive="base">
                                        <p:cTn id="7" dur="500" fill="hold"/>
                                        <p:tgtEl>
                                          <p:spTgt spid="32792"/>
                                        </p:tgtEl>
                                        <p:attrNameLst>
                                          <p:attrName>ppt_x</p:attrName>
                                        </p:attrNameLst>
                                      </p:cBhvr>
                                      <p:tavLst>
                                        <p:tav tm="0">
                                          <p:val>
                                            <p:strVal val="0-#ppt_w/2"/>
                                          </p:val>
                                        </p:tav>
                                        <p:tav tm="100000">
                                          <p:val>
                                            <p:strVal val="#ppt_x"/>
                                          </p:val>
                                        </p:tav>
                                      </p:tavLst>
                                    </p:anim>
                                    <p:anim calcmode="lin" valueType="num">
                                      <p:cBhvr additive="base">
                                        <p:cTn id="8" dur="500" fill="hold"/>
                                        <p:tgtEl>
                                          <p:spTgt spid="327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anim calcmode="lin" valueType="num">
                                      <p:cBhvr additive="base">
                                        <p:cTn id="13" dur="500" fill="hold"/>
                                        <p:tgtEl>
                                          <p:spTgt spid="142"/>
                                        </p:tgtEl>
                                        <p:attrNameLst>
                                          <p:attrName>ppt_x</p:attrName>
                                        </p:attrNameLst>
                                      </p:cBhvr>
                                      <p:tavLst>
                                        <p:tav tm="0">
                                          <p:val>
                                            <p:strVal val="0-#ppt_w/2"/>
                                          </p:val>
                                        </p:tav>
                                        <p:tav tm="100000">
                                          <p:val>
                                            <p:strVal val="#ppt_x"/>
                                          </p:val>
                                        </p:tav>
                                      </p:tavLst>
                                    </p:anim>
                                    <p:anim calcmode="lin" valueType="num">
                                      <p:cBhvr additive="base">
                                        <p:cTn id="14" dur="500" fill="hold"/>
                                        <p:tgtEl>
                                          <p:spTgt spid="1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500"/>
                                        <p:tgtEl>
                                          <p:spTgt spid="1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500"/>
                                        <p:tgtEl>
                                          <p:spTgt spid="1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wipe(left)">
                                      <p:cBhvr>
                                        <p:cTn id="79" dur="500"/>
                                        <p:tgtEl>
                                          <p:spTgt spid="2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有向图</a:t>
            </a:r>
            <a:r>
              <a:rPr lang="en-US" altLang="zh-CN" sz="3200">
                <a:latin typeface="黑体" panose="02010609060101010101" pitchFamily="49" charset="-122"/>
                <a:ea typeface="黑体" panose="02010609060101010101" pitchFamily="49" charset="-122"/>
              </a:rPr>
              <a:t>)</a:t>
            </a:r>
          </a:p>
        </p:txBody>
      </p:sp>
      <p:sp>
        <p:nvSpPr>
          <p:cNvPr id="3789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18FAA279-97DC-4F59-BB77-3924A368125B}" type="slidenum">
              <a:rPr lang="zh-CN" altLang="en-US"/>
              <a:pPr algn="r" eaLnBrk="1" hangingPunct="1">
                <a:spcBef>
                  <a:spcPct val="50000"/>
                </a:spcBef>
                <a:buFont typeface="Arial" panose="020B0604020202020204" pitchFamily="34" charset="0"/>
                <a:buNone/>
              </a:pPr>
              <a:t>27</a:t>
            </a:fld>
            <a:endParaRPr lang="en-US" altLang="zh-CN"/>
          </a:p>
        </p:txBody>
      </p:sp>
      <p:sp>
        <p:nvSpPr>
          <p:cNvPr id="3789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37893"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34822" name="Group 6"/>
          <p:cNvGraphicFramePr>
            <a:graphicFrameLocks noGrp="1"/>
          </p:cNvGraphicFramePr>
          <p:nvPr/>
        </p:nvGraphicFramePr>
        <p:xfrm>
          <a:off x="609600" y="3200400"/>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7914" name="Group 26"/>
          <p:cNvGrpSpPr>
            <a:grpSpLocks/>
          </p:cNvGrpSpPr>
          <p:nvPr/>
        </p:nvGrpSpPr>
        <p:grpSpPr bwMode="auto">
          <a:xfrm>
            <a:off x="6156325" y="1484313"/>
            <a:ext cx="2819400" cy="2286000"/>
            <a:chOff x="0" y="0"/>
            <a:chExt cx="1920" cy="1536"/>
          </a:xfrm>
        </p:grpSpPr>
        <p:sp>
          <p:nvSpPr>
            <p:cNvPr id="37941" name="Line 27"/>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7942" name="Line 28"/>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7943" name="Line 29"/>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7944" name="Line 30"/>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7945" name="Line 31"/>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7946" name="Line 32"/>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7947" name="Oval 33"/>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37948" name="Oval 34"/>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37949" name="Oval 35"/>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37950" name="Oval 36"/>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37951" name="Oval 37"/>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nvGrpSpPr>
          <p:cNvPr id="3" name="Group 38"/>
          <p:cNvGrpSpPr>
            <a:grpSpLocks/>
          </p:cNvGrpSpPr>
          <p:nvPr/>
        </p:nvGrpSpPr>
        <p:grpSpPr bwMode="auto">
          <a:xfrm>
            <a:off x="1752600" y="3200400"/>
            <a:ext cx="4495800" cy="2311400"/>
            <a:chOff x="0" y="0"/>
            <a:chExt cx="2832" cy="1456"/>
          </a:xfrm>
        </p:grpSpPr>
        <p:grpSp>
          <p:nvGrpSpPr>
            <p:cNvPr id="37917" name="Group 39"/>
            <p:cNvGrpSpPr>
              <a:grpSpLocks/>
            </p:cNvGrpSpPr>
            <p:nvPr/>
          </p:nvGrpSpPr>
          <p:grpSpPr bwMode="auto">
            <a:xfrm>
              <a:off x="384" y="0"/>
              <a:ext cx="624" cy="304"/>
              <a:chOff x="0" y="0"/>
              <a:chExt cx="1516" cy="304"/>
            </a:xfrm>
          </p:grpSpPr>
          <p:sp>
            <p:nvSpPr>
              <p:cNvPr id="37939" name="Text Box 40"/>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7940" name="Text Box 41"/>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7918" name="Line 42"/>
            <p:cNvSpPr>
              <a:spLocks noChangeShapeType="1"/>
            </p:cNvSpPr>
            <p:nvPr/>
          </p:nvSpPr>
          <p:spPr bwMode="auto">
            <a:xfrm>
              <a:off x="0"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7919" name="Group 43"/>
            <p:cNvGrpSpPr>
              <a:grpSpLocks/>
            </p:cNvGrpSpPr>
            <p:nvPr/>
          </p:nvGrpSpPr>
          <p:grpSpPr bwMode="auto">
            <a:xfrm>
              <a:off x="1296" y="0"/>
              <a:ext cx="624" cy="304"/>
              <a:chOff x="0" y="0"/>
              <a:chExt cx="1516" cy="304"/>
            </a:xfrm>
          </p:grpSpPr>
          <p:sp>
            <p:nvSpPr>
              <p:cNvPr id="37937" name="Text Box 44"/>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7938" name="Text Box 45"/>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7920" name="Line 46"/>
            <p:cNvSpPr>
              <a:spLocks noChangeShapeType="1"/>
            </p:cNvSpPr>
            <p:nvPr/>
          </p:nvSpPr>
          <p:spPr bwMode="auto">
            <a:xfrm>
              <a:off x="912"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7921" name="Group 47"/>
            <p:cNvGrpSpPr>
              <a:grpSpLocks/>
            </p:cNvGrpSpPr>
            <p:nvPr/>
          </p:nvGrpSpPr>
          <p:grpSpPr bwMode="auto">
            <a:xfrm>
              <a:off x="2208" y="0"/>
              <a:ext cx="624" cy="304"/>
              <a:chOff x="0" y="0"/>
              <a:chExt cx="1516" cy="304"/>
            </a:xfrm>
          </p:grpSpPr>
          <p:sp>
            <p:nvSpPr>
              <p:cNvPr id="37935" name="Text Box 48"/>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7936" name="Text Box 49"/>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7922" name="Line 50"/>
            <p:cNvSpPr>
              <a:spLocks noChangeShapeType="1"/>
            </p:cNvSpPr>
            <p:nvPr/>
          </p:nvSpPr>
          <p:spPr bwMode="auto">
            <a:xfrm>
              <a:off x="1824"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7923" name="Group 51"/>
            <p:cNvGrpSpPr>
              <a:grpSpLocks/>
            </p:cNvGrpSpPr>
            <p:nvPr/>
          </p:nvGrpSpPr>
          <p:grpSpPr bwMode="auto">
            <a:xfrm>
              <a:off x="384" y="384"/>
              <a:ext cx="624" cy="304"/>
              <a:chOff x="0" y="0"/>
              <a:chExt cx="1516" cy="304"/>
            </a:xfrm>
          </p:grpSpPr>
          <p:sp>
            <p:nvSpPr>
              <p:cNvPr id="37933" name="Text Box 52"/>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7934" name="Text Box 53"/>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7924" name="Line 54"/>
            <p:cNvSpPr>
              <a:spLocks noChangeShapeType="1"/>
            </p:cNvSpPr>
            <p:nvPr/>
          </p:nvSpPr>
          <p:spPr bwMode="auto">
            <a:xfrm>
              <a:off x="0" y="576"/>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7925" name="Group 55"/>
            <p:cNvGrpSpPr>
              <a:grpSpLocks/>
            </p:cNvGrpSpPr>
            <p:nvPr/>
          </p:nvGrpSpPr>
          <p:grpSpPr bwMode="auto">
            <a:xfrm>
              <a:off x="384" y="768"/>
              <a:ext cx="624" cy="304"/>
              <a:chOff x="0" y="0"/>
              <a:chExt cx="1516" cy="304"/>
            </a:xfrm>
          </p:grpSpPr>
          <p:sp>
            <p:nvSpPr>
              <p:cNvPr id="37931" name="Text Box 56"/>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7932" name="Text Box 57"/>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7926" name="Line 58"/>
            <p:cNvSpPr>
              <a:spLocks noChangeShapeType="1"/>
            </p:cNvSpPr>
            <p:nvPr/>
          </p:nvSpPr>
          <p:spPr bwMode="auto">
            <a:xfrm>
              <a:off x="0" y="960"/>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7927" name="Group 59"/>
            <p:cNvGrpSpPr>
              <a:grpSpLocks/>
            </p:cNvGrpSpPr>
            <p:nvPr/>
          </p:nvGrpSpPr>
          <p:grpSpPr bwMode="auto">
            <a:xfrm>
              <a:off x="384" y="1152"/>
              <a:ext cx="624" cy="304"/>
              <a:chOff x="0" y="0"/>
              <a:chExt cx="1516" cy="304"/>
            </a:xfrm>
          </p:grpSpPr>
          <p:sp>
            <p:nvSpPr>
              <p:cNvPr id="37929" name="Text Box 60"/>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7930" name="Text Box 61"/>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7928" name="Line 62"/>
            <p:cNvSpPr>
              <a:spLocks noChangeShapeType="1"/>
            </p:cNvSpPr>
            <p:nvPr/>
          </p:nvSpPr>
          <p:spPr bwMode="auto">
            <a:xfrm>
              <a:off x="0" y="134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4879" name="Rectangle 63"/>
          <p:cNvSpPr>
            <a:spLocks noChangeArrowheads="1"/>
          </p:cNvSpPr>
          <p:nvPr/>
        </p:nvSpPr>
        <p:spPr bwMode="auto">
          <a:xfrm>
            <a:off x="4860925" y="4510088"/>
            <a:ext cx="40386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sz="3200" b="1">
                <a:latin typeface="Times New Roman" panose="02020603050405020304" pitchFamily="18" charset="0"/>
                <a:ea typeface="楷体_GB2312" pitchFamily="1" charset="-122"/>
              </a:rPr>
              <a:t>在有向图的邻接表中</a:t>
            </a:r>
            <a:r>
              <a:rPr lang="zh-CN" altLang="en-US" sz="3200" b="1">
                <a:solidFill>
                  <a:srgbClr val="C00000"/>
                </a:solidFill>
                <a:latin typeface="Times New Roman" panose="02020603050405020304" pitchFamily="18" charset="0"/>
                <a:ea typeface="楷体_GB2312" pitchFamily="1" charset="-122"/>
              </a:rPr>
              <a:t>不易</a:t>
            </a:r>
            <a:r>
              <a:rPr lang="zh-CN" altLang="en-US" sz="3200" b="1">
                <a:latin typeface="Times New Roman" panose="02020603050405020304" pitchFamily="18" charset="0"/>
                <a:ea typeface="楷体_GB2312" pitchFamily="1" charset="-122"/>
              </a:rPr>
              <a:t>找到指向</a:t>
            </a:r>
            <a:r>
              <a:rPr lang="zh-CN" altLang="en-US" sz="3200" b="1">
                <a:solidFill>
                  <a:srgbClr val="C00000"/>
                </a:solidFill>
                <a:latin typeface="Times New Roman" panose="02020603050405020304" pitchFamily="18" charset="0"/>
                <a:ea typeface="楷体_GB2312" pitchFamily="1" charset="-122"/>
              </a:rPr>
              <a:t>该顶点的弧</a:t>
            </a:r>
            <a:r>
              <a:rPr lang="zh-CN" altLang="en-US" sz="3200" b="1">
                <a:latin typeface="Times New Roman" panose="02020603050405020304" pitchFamily="18" charset="0"/>
                <a:ea typeface="楷体_GB2312" pitchFamily="1"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8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4879"/>
                                        </p:tgtEl>
                                        <p:attrNameLst>
                                          <p:attrName>style.visibility</p:attrName>
                                        </p:attrNameLst>
                                      </p:cBhvr>
                                      <p:to>
                                        <p:strVal val="visible"/>
                                      </p:to>
                                    </p:set>
                                    <p:anim calcmode="lin" valueType="num">
                                      <p:cBhvr additive="base">
                                        <p:cTn id="15" dur="500" fill="hold"/>
                                        <p:tgtEl>
                                          <p:spTgt spid="34879"/>
                                        </p:tgtEl>
                                        <p:attrNameLst>
                                          <p:attrName>ppt_x</p:attrName>
                                        </p:attrNameLst>
                                      </p:cBhvr>
                                      <p:tavLst>
                                        <p:tav tm="0">
                                          <p:val>
                                            <p:strVal val="0-#ppt_w/2"/>
                                          </p:val>
                                        </p:tav>
                                        <p:tav tm="100000">
                                          <p:val>
                                            <p:strVal val="#ppt_x"/>
                                          </p:val>
                                        </p:tav>
                                      </p:tavLst>
                                    </p:anim>
                                    <p:anim calcmode="lin" valueType="num">
                                      <p:cBhvr additive="base">
                                        <p:cTn id="16" dur="500" fill="hold"/>
                                        <p:tgtEl>
                                          <p:spTgt spid="348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7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8" name="Text Box 28"/>
          <p:cNvSpPr txBox="1">
            <a:spLocks noChangeArrowheads="1"/>
          </p:cNvSpPr>
          <p:nvPr/>
        </p:nvSpPr>
        <p:spPr bwMode="auto">
          <a:xfrm>
            <a:off x="4443413" y="2590800"/>
            <a:ext cx="738187" cy="375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ts val="5800"/>
              </a:lnSpc>
              <a:spcBef>
                <a:spcPct val="50000"/>
              </a:spcBef>
              <a:buFont typeface="Arial" panose="020B0604020202020204" pitchFamily="34" charset="0"/>
              <a:buNone/>
            </a:pPr>
            <a:r>
              <a:rPr lang="en-US" altLang="zh-CN" sz="4400">
                <a:solidFill>
                  <a:srgbClr val="0000FF"/>
                </a:solidFill>
                <a:latin typeface="Times New Roman" panose="02020603050405020304" pitchFamily="18" charset="0"/>
              </a:rPr>
              <a:t>0     1     2     3    4</a:t>
            </a:r>
            <a:endParaRPr lang="en-US" altLang="zh-CN" sz="3200">
              <a:latin typeface="Times New Roman" panose="02020603050405020304" pitchFamily="18" charset="0"/>
            </a:endParaRPr>
          </a:p>
        </p:txBody>
      </p:sp>
      <p:grpSp>
        <p:nvGrpSpPr>
          <p:cNvPr id="2" name="组合 1"/>
          <p:cNvGrpSpPr>
            <a:grpSpLocks/>
          </p:cNvGrpSpPr>
          <p:nvPr/>
        </p:nvGrpSpPr>
        <p:grpSpPr bwMode="auto">
          <a:xfrm>
            <a:off x="5102225" y="2438400"/>
            <a:ext cx="1146175" cy="3962400"/>
            <a:chOff x="5102225" y="2438400"/>
            <a:chExt cx="1146175" cy="3962400"/>
          </a:xfrm>
        </p:grpSpPr>
        <p:sp>
          <p:nvSpPr>
            <p:cNvPr id="38974" name="Text Box 29"/>
            <p:cNvSpPr txBox="1">
              <a:spLocks noChangeArrowheads="1"/>
            </p:cNvSpPr>
            <p:nvPr/>
          </p:nvSpPr>
          <p:spPr bwMode="auto">
            <a:xfrm>
              <a:off x="5124450" y="2438400"/>
              <a:ext cx="1123950" cy="3937000"/>
            </a:xfrm>
            <a:prstGeom prst="rect">
              <a:avLst/>
            </a:prstGeom>
            <a:solidFill>
              <a:srgbClr val="A7E2FF">
                <a:alpha val="50195"/>
              </a:srgbClr>
            </a:solidFill>
            <a:ln w="34925" cap="sq">
              <a:solidFill>
                <a:srgbClr val="3333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zh-CN" altLang="en-US" sz="4000" b="1">
                  <a:solidFill>
                    <a:srgbClr val="000099"/>
                  </a:solidFill>
                  <a:latin typeface="Times New Roman" panose="02020603050405020304" pitchFamily="18" charset="0"/>
                </a:rPr>
                <a:t> </a:t>
              </a:r>
              <a:r>
                <a:rPr lang="en-US" altLang="zh-CN" sz="4000" b="1">
                  <a:solidFill>
                    <a:srgbClr val="000099"/>
                  </a:solidFill>
                  <a:latin typeface="Times New Roman" panose="02020603050405020304" pitchFamily="18" charset="0"/>
                </a:rPr>
                <a:t>A</a:t>
              </a:r>
            </a:p>
            <a:p>
              <a:pPr eaLnBrk="1" hangingPunct="1">
                <a:lnSpc>
                  <a:spcPct val="125000"/>
                </a:lnSpc>
                <a:buFont typeface="Arial" panose="020B0604020202020204" pitchFamily="34" charset="0"/>
                <a:buNone/>
              </a:pPr>
              <a:r>
                <a:rPr lang="en-US" altLang="zh-CN" sz="4000" b="1">
                  <a:solidFill>
                    <a:srgbClr val="000099"/>
                  </a:solidFill>
                  <a:latin typeface="Times New Roman" panose="02020603050405020304" pitchFamily="18" charset="0"/>
                </a:rPr>
                <a:t> B</a:t>
              </a:r>
            </a:p>
            <a:p>
              <a:pPr eaLnBrk="1" hangingPunct="1">
                <a:lnSpc>
                  <a:spcPct val="125000"/>
                </a:lnSpc>
                <a:buFont typeface="Arial" panose="020B0604020202020204" pitchFamily="34" charset="0"/>
                <a:buNone/>
              </a:pPr>
              <a:r>
                <a:rPr lang="en-US" altLang="zh-CN" sz="4000" b="1">
                  <a:solidFill>
                    <a:srgbClr val="000099"/>
                  </a:solidFill>
                  <a:latin typeface="Times New Roman" panose="02020603050405020304" pitchFamily="18" charset="0"/>
                </a:rPr>
                <a:t> C</a:t>
              </a:r>
            </a:p>
            <a:p>
              <a:pPr eaLnBrk="1" hangingPunct="1">
                <a:lnSpc>
                  <a:spcPct val="125000"/>
                </a:lnSpc>
                <a:buFont typeface="Arial" panose="020B0604020202020204" pitchFamily="34" charset="0"/>
                <a:buNone/>
              </a:pPr>
              <a:r>
                <a:rPr lang="en-US" altLang="zh-CN" sz="4000" b="1">
                  <a:solidFill>
                    <a:srgbClr val="000099"/>
                  </a:solidFill>
                  <a:latin typeface="Times New Roman" panose="02020603050405020304" pitchFamily="18" charset="0"/>
                </a:rPr>
                <a:t> D</a:t>
              </a:r>
            </a:p>
            <a:p>
              <a:pPr eaLnBrk="1" hangingPunct="1">
                <a:lnSpc>
                  <a:spcPct val="125000"/>
                </a:lnSpc>
                <a:buFont typeface="Arial" panose="020B0604020202020204" pitchFamily="34" charset="0"/>
                <a:buNone/>
              </a:pPr>
              <a:r>
                <a:rPr lang="en-US" altLang="zh-CN" sz="4000" b="1">
                  <a:solidFill>
                    <a:srgbClr val="000099"/>
                  </a:solidFill>
                  <a:latin typeface="Times New Roman" panose="02020603050405020304" pitchFamily="18" charset="0"/>
                </a:rPr>
                <a:t> E</a:t>
              </a:r>
              <a:endParaRPr lang="en-US" altLang="zh-CN" sz="4000" b="1">
                <a:latin typeface="Times New Roman" panose="02020603050405020304" pitchFamily="18" charset="0"/>
              </a:endParaRPr>
            </a:p>
          </p:txBody>
        </p:sp>
        <p:sp>
          <p:nvSpPr>
            <p:cNvPr id="38975" name="Line 30"/>
            <p:cNvSpPr>
              <a:spLocks noChangeShapeType="1"/>
            </p:cNvSpPr>
            <p:nvPr/>
          </p:nvSpPr>
          <p:spPr bwMode="auto">
            <a:xfrm>
              <a:off x="5864225" y="2438400"/>
              <a:ext cx="0" cy="39624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6" name="Line 31"/>
            <p:cNvSpPr>
              <a:spLocks noChangeShapeType="1"/>
            </p:cNvSpPr>
            <p:nvPr/>
          </p:nvSpPr>
          <p:spPr bwMode="auto">
            <a:xfrm>
              <a:off x="5102225" y="3276600"/>
              <a:ext cx="1146175" cy="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7" name="Line 32"/>
            <p:cNvSpPr>
              <a:spLocks noChangeShapeType="1"/>
            </p:cNvSpPr>
            <p:nvPr/>
          </p:nvSpPr>
          <p:spPr bwMode="auto">
            <a:xfrm>
              <a:off x="5102225" y="4038600"/>
              <a:ext cx="1146175" cy="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8" name="Line 33"/>
            <p:cNvSpPr>
              <a:spLocks noChangeShapeType="1"/>
            </p:cNvSpPr>
            <p:nvPr/>
          </p:nvSpPr>
          <p:spPr bwMode="auto">
            <a:xfrm flipV="1">
              <a:off x="5102225" y="4800600"/>
              <a:ext cx="1146175" cy="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9" name="Line 34"/>
            <p:cNvSpPr>
              <a:spLocks noChangeShapeType="1"/>
            </p:cNvSpPr>
            <p:nvPr/>
          </p:nvSpPr>
          <p:spPr bwMode="auto">
            <a:xfrm>
              <a:off x="5102225" y="5562600"/>
              <a:ext cx="1146175" cy="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组合 3"/>
          <p:cNvGrpSpPr>
            <a:grpSpLocks/>
          </p:cNvGrpSpPr>
          <p:nvPr/>
        </p:nvGrpSpPr>
        <p:grpSpPr bwMode="auto">
          <a:xfrm>
            <a:off x="6092825" y="2514600"/>
            <a:ext cx="2514600" cy="692150"/>
            <a:chOff x="6092825" y="2514600"/>
            <a:chExt cx="2514600" cy="692150"/>
          </a:xfrm>
        </p:grpSpPr>
        <p:sp>
          <p:nvSpPr>
            <p:cNvPr id="38966" name="Text Box 2"/>
            <p:cNvSpPr txBox="1">
              <a:spLocks noChangeArrowheads="1"/>
            </p:cNvSpPr>
            <p:nvPr/>
          </p:nvSpPr>
          <p:spPr bwMode="auto">
            <a:xfrm>
              <a:off x="6648450" y="2565400"/>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000099"/>
                  </a:solidFill>
                  <a:latin typeface="Times New Roman" panose="02020603050405020304" pitchFamily="18" charset="0"/>
                </a:rPr>
                <a:t>1        4</a:t>
              </a:r>
              <a:endParaRPr lang="en-US" altLang="zh-CN">
                <a:solidFill>
                  <a:srgbClr val="000099"/>
                </a:solidFill>
                <a:latin typeface="Times New Roman" panose="02020603050405020304" pitchFamily="18" charset="0"/>
              </a:endParaRPr>
            </a:p>
          </p:txBody>
        </p:sp>
        <p:sp>
          <p:nvSpPr>
            <p:cNvPr id="38967" name="Rectangle 3"/>
            <p:cNvSpPr>
              <a:spLocks noChangeArrowheads="1"/>
            </p:cNvSpPr>
            <p:nvPr/>
          </p:nvSpPr>
          <p:spPr bwMode="auto">
            <a:xfrm>
              <a:off x="6550025" y="2667000"/>
              <a:ext cx="838200" cy="4572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68" name="Line 4"/>
            <p:cNvSpPr>
              <a:spLocks noChangeShapeType="1"/>
            </p:cNvSpPr>
            <p:nvPr/>
          </p:nvSpPr>
          <p:spPr bwMode="auto">
            <a:xfrm>
              <a:off x="7083425" y="26670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9" name="Line 5"/>
            <p:cNvSpPr>
              <a:spLocks noChangeShapeType="1"/>
            </p:cNvSpPr>
            <p:nvPr/>
          </p:nvSpPr>
          <p:spPr bwMode="auto">
            <a:xfrm>
              <a:off x="6092825" y="2895600"/>
              <a:ext cx="457200" cy="0"/>
            </a:xfrm>
            <a:prstGeom prst="line">
              <a:avLst/>
            </a:prstGeom>
            <a:noFill/>
            <a:ln w="28575" cap="sq">
              <a:solidFill>
                <a:srgbClr val="0000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0" name="Rectangle 6"/>
            <p:cNvSpPr>
              <a:spLocks noChangeArrowheads="1"/>
            </p:cNvSpPr>
            <p:nvPr/>
          </p:nvSpPr>
          <p:spPr bwMode="auto">
            <a:xfrm>
              <a:off x="7693025" y="2667000"/>
              <a:ext cx="838200" cy="4572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71" name="Line 7"/>
            <p:cNvSpPr>
              <a:spLocks noChangeShapeType="1"/>
            </p:cNvSpPr>
            <p:nvPr/>
          </p:nvSpPr>
          <p:spPr bwMode="auto">
            <a:xfrm>
              <a:off x="8226425" y="26670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2" name="Line 8"/>
            <p:cNvSpPr>
              <a:spLocks noChangeShapeType="1"/>
            </p:cNvSpPr>
            <p:nvPr/>
          </p:nvSpPr>
          <p:spPr bwMode="auto">
            <a:xfrm>
              <a:off x="7235825" y="2895600"/>
              <a:ext cx="457200" cy="0"/>
            </a:xfrm>
            <a:prstGeom prst="line">
              <a:avLst/>
            </a:prstGeom>
            <a:noFill/>
            <a:ln w="28575" cap="sq">
              <a:solidFill>
                <a:srgbClr val="0000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3" name="Text Box 35"/>
            <p:cNvSpPr txBox="1">
              <a:spLocks noChangeArrowheads="1"/>
            </p:cNvSpPr>
            <p:nvPr/>
          </p:nvSpPr>
          <p:spPr bwMode="auto">
            <a:xfrm>
              <a:off x="8147050" y="251460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a:solidFill>
                    <a:srgbClr val="0000FF"/>
                  </a:solidFill>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grpSp>
        <p:nvGrpSpPr>
          <p:cNvPr id="4" name="组合 10"/>
          <p:cNvGrpSpPr>
            <a:grpSpLocks/>
          </p:cNvGrpSpPr>
          <p:nvPr/>
        </p:nvGrpSpPr>
        <p:grpSpPr bwMode="auto">
          <a:xfrm>
            <a:off x="6092825" y="3321050"/>
            <a:ext cx="1374775" cy="673100"/>
            <a:chOff x="6092825" y="3321050"/>
            <a:chExt cx="1374775" cy="673100"/>
          </a:xfrm>
        </p:grpSpPr>
        <p:grpSp>
          <p:nvGrpSpPr>
            <p:cNvPr id="38959" name="组合 7"/>
            <p:cNvGrpSpPr>
              <a:grpSpLocks/>
            </p:cNvGrpSpPr>
            <p:nvPr/>
          </p:nvGrpSpPr>
          <p:grpSpPr bwMode="auto">
            <a:xfrm>
              <a:off x="6092825" y="3352800"/>
              <a:ext cx="1295400" cy="641350"/>
              <a:chOff x="6092825" y="3352800"/>
              <a:chExt cx="1295400" cy="641350"/>
            </a:xfrm>
          </p:grpSpPr>
          <p:sp>
            <p:nvSpPr>
              <p:cNvPr id="38961" name="Text Box 9"/>
              <p:cNvSpPr txBox="1">
                <a:spLocks noChangeArrowheads="1"/>
              </p:cNvSpPr>
              <p:nvPr/>
            </p:nvSpPr>
            <p:spPr bwMode="auto">
              <a:xfrm>
                <a:off x="6626225" y="33528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000099"/>
                    </a:solidFill>
                    <a:latin typeface="Times New Roman" panose="02020603050405020304" pitchFamily="18" charset="0"/>
                  </a:rPr>
                  <a:t>2</a:t>
                </a:r>
                <a:endParaRPr lang="en-US" altLang="zh-CN">
                  <a:latin typeface="Times New Roman" panose="02020603050405020304" pitchFamily="18" charset="0"/>
                </a:endParaRPr>
              </a:p>
            </p:txBody>
          </p:sp>
          <p:grpSp>
            <p:nvGrpSpPr>
              <p:cNvPr id="38962" name="组合 2"/>
              <p:cNvGrpSpPr>
                <a:grpSpLocks/>
              </p:cNvGrpSpPr>
              <p:nvPr/>
            </p:nvGrpSpPr>
            <p:grpSpPr bwMode="auto">
              <a:xfrm>
                <a:off x="6092825" y="3429000"/>
                <a:ext cx="1295400" cy="457200"/>
                <a:chOff x="6092825" y="3429000"/>
                <a:chExt cx="1295400" cy="457200"/>
              </a:xfrm>
            </p:grpSpPr>
            <p:sp>
              <p:nvSpPr>
                <p:cNvPr id="38963" name="Rectangle 13"/>
                <p:cNvSpPr>
                  <a:spLocks noChangeArrowheads="1"/>
                </p:cNvSpPr>
                <p:nvPr/>
              </p:nvSpPr>
              <p:spPr bwMode="auto">
                <a:xfrm>
                  <a:off x="6550025" y="3429000"/>
                  <a:ext cx="838200" cy="4572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64" name="Line 14"/>
                <p:cNvSpPr>
                  <a:spLocks noChangeShapeType="1"/>
                </p:cNvSpPr>
                <p:nvPr/>
              </p:nvSpPr>
              <p:spPr bwMode="auto">
                <a:xfrm>
                  <a:off x="7083425" y="34290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5" name="Line 15"/>
                <p:cNvSpPr>
                  <a:spLocks noChangeShapeType="1"/>
                </p:cNvSpPr>
                <p:nvPr/>
              </p:nvSpPr>
              <p:spPr bwMode="auto">
                <a:xfrm>
                  <a:off x="6092825" y="3657600"/>
                  <a:ext cx="457200" cy="0"/>
                </a:xfrm>
                <a:prstGeom prst="line">
                  <a:avLst/>
                </a:prstGeom>
                <a:noFill/>
                <a:ln w="28575" cap="sq">
                  <a:solidFill>
                    <a:srgbClr val="0000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8960" name="Text Box 36"/>
            <p:cNvSpPr txBox="1">
              <a:spLocks noChangeArrowheads="1"/>
            </p:cNvSpPr>
            <p:nvPr/>
          </p:nvSpPr>
          <p:spPr bwMode="auto">
            <a:xfrm>
              <a:off x="7007225" y="332105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a:solidFill>
                    <a:srgbClr val="0000FF"/>
                  </a:solidFill>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grpSp>
        <p:nvGrpSpPr>
          <p:cNvPr id="7" name="组合 11"/>
          <p:cNvGrpSpPr>
            <a:grpSpLocks/>
          </p:cNvGrpSpPr>
          <p:nvPr/>
        </p:nvGrpSpPr>
        <p:grpSpPr bwMode="auto">
          <a:xfrm>
            <a:off x="6092825" y="4038600"/>
            <a:ext cx="1374775" cy="717550"/>
            <a:chOff x="6092825" y="4038600"/>
            <a:chExt cx="1374775" cy="717550"/>
          </a:xfrm>
        </p:grpSpPr>
        <p:grpSp>
          <p:nvGrpSpPr>
            <p:cNvPr id="38952" name="组合 8"/>
            <p:cNvGrpSpPr>
              <a:grpSpLocks/>
            </p:cNvGrpSpPr>
            <p:nvPr/>
          </p:nvGrpSpPr>
          <p:grpSpPr bwMode="auto">
            <a:xfrm>
              <a:off x="6092825" y="4114800"/>
              <a:ext cx="1295400" cy="641350"/>
              <a:chOff x="6092825" y="4114800"/>
              <a:chExt cx="1295400" cy="641350"/>
            </a:xfrm>
          </p:grpSpPr>
          <p:sp>
            <p:nvSpPr>
              <p:cNvPr id="38954" name="Text Box 10"/>
              <p:cNvSpPr txBox="1">
                <a:spLocks noChangeArrowheads="1"/>
              </p:cNvSpPr>
              <p:nvPr/>
            </p:nvSpPr>
            <p:spPr bwMode="auto">
              <a:xfrm>
                <a:off x="6626225" y="41148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000099"/>
                    </a:solidFill>
                    <a:latin typeface="Times New Roman" panose="02020603050405020304" pitchFamily="18" charset="0"/>
                  </a:rPr>
                  <a:t>3</a:t>
                </a:r>
                <a:endParaRPr lang="en-US" altLang="zh-CN">
                  <a:latin typeface="Times New Roman" panose="02020603050405020304" pitchFamily="18" charset="0"/>
                </a:endParaRPr>
              </a:p>
            </p:txBody>
          </p:sp>
          <p:grpSp>
            <p:nvGrpSpPr>
              <p:cNvPr id="38955" name="组合 4"/>
              <p:cNvGrpSpPr>
                <a:grpSpLocks/>
              </p:cNvGrpSpPr>
              <p:nvPr/>
            </p:nvGrpSpPr>
            <p:grpSpPr bwMode="auto">
              <a:xfrm>
                <a:off x="6092825" y="4191000"/>
                <a:ext cx="1295400" cy="457200"/>
                <a:chOff x="6092825" y="4191000"/>
                <a:chExt cx="1295400" cy="457200"/>
              </a:xfrm>
            </p:grpSpPr>
            <p:sp>
              <p:nvSpPr>
                <p:cNvPr id="38956" name="Rectangle 16"/>
                <p:cNvSpPr>
                  <a:spLocks noChangeArrowheads="1"/>
                </p:cNvSpPr>
                <p:nvPr/>
              </p:nvSpPr>
              <p:spPr bwMode="auto">
                <a:xfrm>
                  <a:off x="6550025" y="4191000"/>
                  <a:ext cx="838200" cy="4572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57" name="Line 17"/>
                <p:cNvSpPr>
                  <a:spLocks noChangeShapeType="1"/>
                </p:cNvSpPr>
                <p:nvPr/>
              </p:nvSpPr>
              <p:spPr bwMode="auto">
                <a:xfrm>
                  <a:off x="7083425" y="41910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8" name="Line 18"/>
                <p:cNvSpPr>
                  <a:spLocks noChangeShapeType="1"/>
                </p:cNvSpPr>
                <p:nvPr/>
              </p:nvSpPr>
              <p:spPr bwMode="auto">
                <a:xfrm>
                  <a:off x="6092825" y="4419600"/>
                  <a:ext cx="457200" cy="0"/>
                </a:xfrm>
                <a:prstGeom prst="line">
                  <a:avLst/>
                </a:prstGeom>
                <a:noFill/>
                <a:ln w="28575" cap="sq">
                  <a:solidFill>
                    <a:srgbClr val="0000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8953" name="Text Box 37"/>
            <p:cNvSpPr txBox="1">
              <a:spLocks noChangeArrowheads="1"/>
            </p:cNvSpPr>
            <p:nvPr/>
          </p:nvSpPr>
          <p:spPr bwMode="auto">
            <a:xfrm>
              <a:off x="7007225" y="403860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a:solidFill>
                    <a:srgbClr val="0000FF"/>
                  </a:solidFill>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grpSp>
        <p:nvGrpSpPr>
          <p:cNvPr id="10" name="组合 9"/>
          <p:cNvGrpSpPr>
            <a:grpSpLocks/>
          </p:cNvGrpSpPr>
          <p:nvPr/>
        </p:nvGrpSpPr>
        <p:grpSpPr bwMode="auto">
          <a:xfrm>
            <a:off x="6092825" y="4800600"/>
            <a:ext cx="2517775" cy="717550"/>
            <a:chOff x="6092825" y="4800600"/>
            <a:chExt cx="2517775" cy="717550"/>
          </a:xfrm>
        </p:grpSpPr>
        <p:grpSp>
          <p:nvGrpSpPr>
            <p:cNvPr id="38943" name="组合 5"/>
            <p:cNvGrpSpPr>
              <a:grpSpLocks/>
            </p:cNvGrpSpPr>
            <p:nvPr/>
          </p:nvGrpSpPr>
          <p:grpSpPr bwMode="auto">
            <a:xfrm>
              <a:off x="6092825" y="4876800"/>
              <a:ext cx="2438400" cy="641350"/>
              <a:chOff x="6092825" y="4876800"/>
              <a:chExt cx="2438400" cy="641350"/>
            </a:xfrm>
          </p:grpSpPr>
          <p:sp>
            <p:nvSpPr>
              <p:cNvPr id="38945" name="Text Box 11"/>
              <p:cNvSpPr txBox="1">
                <a:spLocks noChangeArrowheads="1"/>
              </p:cNvSpPr>
              <p:nvPr/>
            </p:nvSpPr>
            <p:spPr bwMode="auto">
              <a:xfrm>
                <a:off x="6702425" y="4876800"/>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000099"/>
                    </a:solidFill>
                    <a:latin typeface="Times New Roman" panose="02020603050405020304" pitchFamily="18" charset="0"/>
                  </a:rPr>
                  <a:t>0        1</a:t>
                </a:r>
                <a:endParaRPr lang="en-US" altLang="zh-CN">
                  <a:latin typeface="Times New Roman" panose="02020603050405020304" pitchFamily="18" charset="0"/>
                </a:endParaRPr>
              </a:p>
            </p:txBody>
          </p:sp>
          <p:sp>
            <p:nvSpPr>
              <p:cNvPr id="38946" name="Rectangle 19"/>
              <p:cNvSpPr>
                <a:spLocks noChangeArrowheads="1"/>
              </p:cNvSpPr>
              <p:nvPr/>
            </p:nvSpPr>
            <p:spPr bwMode="auto">
              <a:xfrm>
                <a:off x="6550025" y="4953000"/>
                <a:ext cx="838200" cy="4572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47" name="Line 20"/>
              <p:cNvSpPr>
                <a:spLocks noChangeShapeType="1"/>
              </p:cNvSpPr>
              <p:nvPr/>
            </p:nvSpPr>
            <p:spPr bwMode="auto">
              <a:xfrm>
                <a:off x="7083425" y="49530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8" name="Line 21"/>
              <p:cNvSpPr>
                <a:spLocks noChangeShapeType="1"/>
              </p:cNvSpPr>
              <p:nvPr/>
            </p:nvSpPr>
            <p:spPr bwMode="auto">
              <a:xfrm>
                <a:off x="6092825" y="5181600"/>
                <a:ext cx="457200" cy="0"/>
              </a:xfrm>
              <a:prstGeom prst="line">
                <a:avLst/>
              </a:prstGeom>
              <a:noFill/>
              <a:ln w="28575" cap="sq">
                <a:solidFill>
                  <a:srgbClr val="0000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9" name="Rectangle 25"/>
              <p:cNvSpPr>
                <a:spLocks noChangeArrowheads="1"/>
              </p:cNvSpPr>
              <p:nvPr/>
            </p:nvSpPr>
            <p:spPr bwMode="auto">
              <a:xfrm>
                <a:off x="7693025" y="4953000"/>
                <a:ext cx="838200" cy="4572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50" name="Line 26"/>
              <p:cNvSpPr>
                <a:spLocks noChangeShapeType="1"/>
              </p:cNvSpPr>
              <p:nvPr/>
            </p:nvSpPr>
            <p:spPr bwMode="auto">
              <a:xfrm>
                <a:off x="8226425" y="49530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1" name="Line 27"/>
              <p:cNvSpPr>
                <a:spLocks noChangeShapeType="1"/>
              </p:cNvSpPr>
              <p:nvPr/>
            </p:nvSpPr>
            <p:spPr bwMode="auto">
              <a:xfrm>
                <a:off x="7235825" y="5181600"/>
                <a:ext cx="457200" cy="0"/>
              </a:xfrm>
              <a:prstGeom prst="line">
                <a:avLst/>
              </a:prstGeom>
              <a:noFill/>
              <a:ln w="28575" cap="sq">
                <a:solidFill>
                  <a:srgbClr val="0000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44" name="Text Box 38"/>
            <p:cNvSpPr txBox="1">
              <a:spLocks noChangeArrowheads="1"/>
            </p:cNvSpPr>
            <p:nvPr/>
          </p:nvSpPr>
          <p:spPr bwMode="auto">
            <a:xfrm>
              <a:off x="8150225" y="480060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a:solidFill>
                    <a:srgbClr val="0000FF"/>
                  </a:solidFill>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grpSp>
        <p:nvGrpSpPr>
          <p:cNvPr id="12" name="组合 12"/>
          <p:cNvGrpSpPr>
            <a:grpSpLocks/>
          </p:cNvGrpSpPr>
          <p:nvPr/>
        </p:nvGrpSpPr>
        <p:grpSpPr bwMode="auto">
          <a:xfrm>
            <a:off x="6092825" y="5562600"/>
            <a:ext cx="1374775" cy="717550"/>
            <a:chOff x="6092825" y="5562600"/>
            <a:chExt cx="1374775" cy="717550"/>
          </a:xfrm>
        </p:grpSpPr>
        <p:grpSp>
          <p:nvGrpSpPr>
            <p:cNvPr id="38937" name="组合 6"/>
            <p:cNvGrpSpPr>
              <a:grpSpLocks/>
            </p:cNvGrpSpPr>
            <p:nvPr/>
          </p:nvGrpSpPr>
          <p:grpSpPr bwMode="auto">
            <a:xfrm>
              <a:off x="6092825" y="5638800"/>
              <a:ext cx="1295400" cy="641350"/>
              <a:chOff x="6092825" y="5638800"/>
              <a:chExt cx="1295400" cy="641350"/>
            </a:xfrm>
          </p:grpSpPr>
          <p:sp>
            <p:nvSpPr>
              <p:cNvPr id="38939" name="Text Box 12"/>
              <p:cNvSpPr txBox="1">
                <a:spLocks noChangeArrowheads="1"/>
              </p:cNvSpPr>
              <p:nvPr/>
            </p:nvSpPr>
            <p:spPr bwMode="auto">
              <a:xfrm>
                <a:off x="6702425" y="56388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000099"/>
                    </a:solidFill>
                    <a:latin typeface="Times New Roman" panose="02020603050405020304" pitchFamily="18" charset="0"/>
                  </a:rPr>
                  <a:t>2</a:t>
                </a:r>
                <a:endParaRPr lang="en-US" altLang="zh-CN">
                  <a:latin typeface="Times New Roman" panose="02020603050405020304" pitchFamily="18" charset="0"/>
                </a:endParaRPr>
              </a:p>
            </p:txBody>
          </p:sp>
          <p:sp>
            <p:nvSpPr>
              <p:cNvPr id="38940" name="Rectangle 22"/>
              <p:cNvSpPr>
                <a:spLocks noChangeArrowheads="1"/>
              </p:cNvSpPr>
              <p:nvPr/>
            </p:nvSpPr>
            <p:spPr bwMode="auto">
              <a:xfrm>
                <a:off x="6550025" y="5715000"/>
                <a:ext cx="838200" cy="457200"/>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41" name="Line 23"/>
              <p:cNvSpPr>
                <a:spLocks noChangeShapeType="1"/>
              </p:cNvSpPr>
              <p:nvPr/>
            </p:nvSpPr>
            <p:spPr bwMode="auto">
              <a:xfrm>
                <a:off x="7083425" y="57150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2" name="Line 24"/>
              <p:cNvSpPr>
                <a:spLocks noChangeShapeType="1"/>
              </p:cNvSpPr>
              <p:nvPr/>
            </p:nvSpPr>
            <p:spPr bwMode="auto">
              <a:xfrm>
                <a:off x="6092825" y="5943600"/>
                <a:ext cx="457200" cy="0"/>
              </a:xfrm>
              <a:prstGeom prst="line">
                <a:avLst/>
              </a:prstGeom>
              <a:noFill/>
              <a:ln w="28575" cap="sq">
                <a:solidFill>
                  <a:srgbClr val="0000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38" name="Text Box 39"/>
            <p:cNvSpPr txBox="1">
              <a:spLocks noChangeArrowheads="1"/>
            </p:cNvSpPr>
            <p:nvPr/>
          </p:nvSpPr>
          <p:spPr bwMode="auto">
            <a:xfrm>
              <a:off x="7007225" y="5562600"/>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a:solidFill>
                    <a:srgbClr val="0000FF"/>
                  </a:solidFill>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grpSp>
        <p:nvGrpSpPr>
          <p:cNvPr id="38921" name="Group 40"/>
          <p:cNvGrpSpPr>
            <a:grpSpLocks/>
          </p:cNvGrpSpPr>
          <p:nvPr/>
        </p:nvGrpSpPr>
        <p:grpSpPr bwMode="auto">
          <a:xfrm>
            <a:off x="611188" y="3070225"/>
            <a:ext cx="3505200" cy="2362200"/>
            <a:chOff x="0" y="0"/>
            <a:chExt cx="5520" cy="3720"/>
          </a:xfrm>
        </p:grpSpPr>
        <p:sp>
          <p:nvSpPr>
            <p:cNvPr id="38925" name="Line 41"/>
            <p:cNvSpPr>
              <a:spLocks noChangeShapeType="1"/>
            </p:cNvSpPr>
            <p:nvPr/>
          </p:nvSpPr>
          <p:spPr bwMode="auto">
            <a:xfrm flipH="1">
              <a:off x="360" y="360"/>
              <a:ext cx="204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6" name="Line 42"/>
            <p:cNvSpPr>
              <a:spLocks noChangeShapeType="1"/>
            </p:cNvSpPr>
            <p:nvPr/>
          </p:nvSpPr>
          <p:spPr bwMode="auto">
            <a:xfrm>
              <a:off x="600" y="2160"/>
              <a:ext cx="72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Line 43"/>
            <p:cNvSpPr>
              <a:spLocks noChangeShapeType="1"/>
            </p:cNvSpPr>
            <p:nvPr/>
          </p:nvSpPr>
          <p:spPr bwMode="auto">
            <a:xfrm>
              <a:off x="2040" y="3240"/>
              <a:ext cx="1440" cy="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Line 44"/>
            <p:cNvSpPr>
              <a:spLocks noChangeShapeType="1"/>
            </p:cNvSpPr>
            <p:nvPr/>
          </p:nvSpPr>
          <p:spPr bwMode="auto">
            <a:xfrm flipH="1" flipV="1">
              <a:off x="3000" y="720"/>
              <a:ext cx="840" cy="216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Line 45"/>
            <p:cNvSpPr>
              <a:spLocks noChangeShapeType="1"/>
            </p:cNvSpPr>
            <p:nvPr/>
          </p:nvSpPr>
          <p:spPr bwMode="auto">
            <a:xfrm>
              <a:off x="3120" y="360"/>
              <a:ext cx="192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0" name="Line 46"/>
            <p:cNvSpPr>
              <a:spLocks noChangeShapeType="1"/>
            </p:cNvSpPr>
            <p:nvPr/>
          </p:nvSpPr>
          <p:spPr bwMode="auto">
            <a:xfrm flipH="1" flipV="1">
              <a:off x="720" y="1800"/>
              <a:ext cx="2760" cy="12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1" name="Line 47"/>
            <p:cNvSpPr>
              <a:spLocks noChangeShapeType="1"/>
            </p:cNvSpPr>
            <p:nvPr/>
          </p:nvSpPr>
          <p:spPr bwMode="auto">
            <a:xfrm flipH="1">
              <a:off x="1680" y="1800"/>
              <a:ext cx="3120" cy="108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2" name="Oval 48"/>
            <p:cNvSpPr>
              <a:spLocks noChangeArrowheads="1"/>
            </p:cNvSpPr>
            <p:nvPr/>
          </p:nvSpPr>
          <p:spPr bwMode="auto">
            <a:xfrm>
              <a:off x="2400" y="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A</a:t>
              </a:r>
              <a:endParaRPr lang="en-US" altLang="zh-CN">
                <a:latin typeface="Times New Roman" panose="02020603050405020304" pitchFamily="18" charset="0"/>
              </a:endParaRPr>
            </a:p>
          </p:txBody>
        </p:sp>
        <p:sp>
          <p:nvSpPr>
            <p:cNvPr id="38933" name="Oval 49"/>
            <p:cNvSpPr>
              <a:spLocks noChangeArrowheads="1"/>
            </p:cNvSpPr>
            <p:nvPr/>
          </p:nvSpPr>
          <p:spPr bwMode="auto">
            <a:xfrm>
              <a:off x="0" y="144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B</a:t>
              </a:r>
              <a:endParaRPr lang="en-US" altLang="zh-CN">
                <a:latin typeface="Times New Roman" panose="02020603050405020304" pitchFamily="18" charset="0"/>
              </a:endParaRPr>
            </a:p>
          </p:txBody>
        </p:sp>
        <p:sp>
          <p:nvSpPr>
            <p:cNvPr id="38934" name="Oval 50"/>
            <p:cNvSpPr>
              <a:spLocks noChangeArrowheads="1"/>
            </p:cNvSpPr>
            <p:nvPr/>
          </p:nvSpPr>
          <p:spPr bwMode="auto">
            <a:xfrm>
              <a:off x="4800" y="144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E</a:t>
              </a:r>
              <a:endParaRPr lang="en-US" altLang="zh-CN">
                <a:latin typeface="Times New Roman" panose="02020603050405020304" pitchFamily="18" charset="0"/>
              </a:endParaRPr>
            </a:p>
          </p:txBody>
        </p:sp>
        <p:sp>
          <p:nvSpPr>
            <p:cNvPr id="38935" name="Oval 51"/>
            <p:cNvSpPr>
              <a:spLocks noChangeArrowheads="1"/>
            </p:cNvSpPr>
            <p:nvPr/>
          </p:nvSpPr>
          <p:spPr bwMode="auto">
            <a:xfrm>
              <a:off x="1320" y="288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C</a:t>
              </a:r>
              <a:endParaRPr lang="en-US" altLang="zh-CN">
                <a:latin typeface="Times New Roman" panose="02020603050405020304" pitchFamily="18" charset="0"/>
              </a:endParaRPr>
            </a:p>
          </p:txBody>
        </p:sp>
        <p:sp>
          <p:nvSpPr>
            <p:cNvPr id="38936" name="Oval 52"/>
            <p:cNvSpPr>
              <a:spLocks noChangeArrowheads="1"/>
            </p:cNvSpPr>
            <p:nvPr/>
          </p:nvSpPr>
          <p:spPr bwMode="auto">
            <a:xfrm>
              <a:off x="3480" y="2880"/>
              <a:ext cx="720" cy="84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D</a:t>
              </a:r>
              <a:endParaRPr lang="en-US" altLang="zh-CN">
                <a:latin typeface="Times New Roman" panose="02020603050405020304" pitchFamily="18" charset="0"/>
              </a:endParaRPr>
            </a:p>
          </p:txBody>
        </p:sp>
      </p:grpSp>
      <p:sp>
        <p:nvSpPr>
          <p:cNvPr id="38922" name="Text Box 5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38923" name="Rectangle 54"/>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38924" name="Rectangle 55"/>
          <p:cNvSpPr>
            <a:spLocks noGrp="1" noChangeArrowheads="1"/>
          </p:cNvSpPr>
          <p:nvPr/>
        </p:nvSpPr>
        <p:spPr bwMode="auto">
          <a:xfrm>
            <a:off x="180975" y="1557338"/>
            <a:ext cx="8496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3200" b="1">
                <a:solidFill>
                  <a:schemeClr val="tx2"/>
                </a:solidFill>
                <a:latin typeface="黑体" panose="02010609060101010101" pitchFamily="49" charset="-122"/>
                <a:ea typeface="黑体" panose="02010609060101010101" pitchFamily="49" charset="-122"/>
              </a:rPr>
              <a:t>练习：</a:t>
            </a:r>
            <a:r>
              <a:rPr lang="zh-CN" altLang="en-US" sz="3200">
                <a:latin typeface="黑体" panose="02010609060101010101" pitchFamily="49" charset="-122"/>
                <a:ea typeface="黑体" panose="02010609060101010101" pitchFamily="49" charset="-122"/>
              </a:rPr>
              <a:t>画出左图的邻接表表示。</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68"/>
                                        </p:tgtEl>
                                        <p:attrNameLst>
                                          <p:attrName>style.visibility</p:attrName>
                                        </p:attrNameLst>
                                      </p:cBhvr>
                                      <p:to>
                                        <p:strVal val="visible"/>
                                      </p:to>
                                    </p:set>
                                    <p:animEffect transition="in" filter="wipe(up)">
                                      <p:cBhvr>
                                        <p:cTn id="12" dur="500"/>
                                        <p:tgtEl>
                                          <p:spTgt spid="358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二、邻接表(网络</a:t>
            </a:r>
            <a:r>
              <a:rPr lang="en-US" altLang="zh-CN" sz="3200">
                <a:latin typeface="黑体" panose="02010609060101010101" pitchFamily="49" charset="-122"/>
                <a:ea typeface="黑体" panose="02010609060101010101" pitchFamily="49" charset="-122"/>
              </a:rPr>
              <a:t>)</a:t>
            </a:r>
          </a:p>
        </p:txBody>
      </p:sp>
      <p:sp>
        <p:nvSpPr>
          <p:cNvPr id="3993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5E6157A-66CC-4666-959C-1946A9CB6171}" type="slidenum">
              <a:rPr lang="zh-CN" altLang="en-US"/>
              <a:pPr algn="r" eaLnBrk="1" hangingPunct="1">
                <a:spcBef>
                  <a:spcPct val="50000"/>
                </a:spcBef>
                <a:buFont typeface="Arial" panose="020B0604020202020204" pitchFamily="34" charset="0"/>
                <a:buNone/>
              </a:pPr>
              <a:t>29</a:t>
            </a:fld>
            <a:endParaRPr lang="en-US" altLang="zh-CN"/>
          </a:p>
        </p:txBody>
      </p:sp>
      <p:sp>
        <p:nvSpPr>
          <p:cNvPr id="3994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39941"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36870" name="Group 6"/>
          <p:cNvGraphicFramePr>
            <a:graphicFrameLocks noGrp="1"/>
          </p:cNvGraphicFramePr>
          <p:nvPr/>
        </p:nvGraphicFramePr>
        <p:xfrm>
          <a:off x="609600" y="3200400"/>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9962" name="Group 26"/>
          <p:cNvGrpSpPr>
            <a:grpSpLocks/>
          </p:cNvGrpSpPr>
          <p:nvPr/>
        </p:nvGrpSpPr>
        <p:grpSpPr bwMode="auto">
          <a:xfrm>
            <a:off x="6019800" y="4405313"/>
            <a:ext cx="2819400" cy="2324100"/>
            <a:chOff x="0" y="0"/>
            <a:chExt cx="1296" cy="1056"/>
          </a:xfrm>
        </p:grpSpPr>
        <p:grpSp>
          <p:nvGrpSpPr>
            <p:cNvPr id="39998" name="Group 27"/>
            <p:cNvGrpSpPr>
              <a:grpSpLocks/>
            </p:cNvGrpSpPr>
            <p:nvPr/>
          </p:nvGrpSpPr>
          <p:grpSpPr bwMode="auto">
            <a:xfrm>
              <a:off x="0" y="0"/>
              <a:ext cx="1296" cy="1056"/>
              <a:chOff x="0" y="0"/>
              <a:chExt cx="1920" cy="1536"/>
            </a:xfrm>
          </p:grpSpPr>
          <p:sp>
            <p:nvSpPr>
              <p:cNvPr id="40005" name="Line 2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0006" name="Line 29"/>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0007" name="Line 3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0008" name="Line 31"/>
              <p:cNvSpPr>
                <a:spLocks noChangeShapeType="1"/>
              </p:cNvSpPr>
              <p:nvPr/>
            </p:nvSpPr>
            <p:spPr bwMode="auto">
              <a:xfrm flipH="1" flipV="1">
                <a:off x="1008" y="192"/>
                <a:ext cx="386" cy="1057"/>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0009" name="Line 32"/>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0010" name="Line 3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0011" name="Oval 34"/>
              <p:cNvSpPr>
                <a:spLocks noChangeArrowheads="1"/>
              </p:cNvSpPr>
              <p:nvPr/>
            </p:nvSpPr>
            <p:spPr bwMode="auto">
              <a:xfrm>
                <a:off x="0" y="481"/>
                <a:ext cx="288" cy="27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40012" name="Oval 3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40013" name="Oval 3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40014" name="Oval 37"/>
              <p:cNvSpPr>
                <a:spLocks noChangeArrowheads="1"/>
              </p:cNvSpPr>
              <p:nvPr/>
            </p:nvSpPr>
            <p:spPr bwMode="auto">
              <a:xfrm>
                <a:off x="1632" y="528"/>
                <a:ext cx="288" cy="27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40015" name="Oval 3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
          <p:nvSpPr>
            <p:cNvPr id="39999" name="Text Box 39"/>
            <p:cNvSpPr txBox="1">
              <a:spLocks noChangeArrowheads="1"/>
            </p:cNvSpPr>
            <p:nvPr/>
          </p:nvSpPr>
          <p:spPr bwMode="auto">
            <a:xfrm>
              <a:off x="192" y="5"/>
              <a:ext cx="24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a:t>5</a:t>
              </a:r>
            </a:p>
          </p:txBody>
        </p:sp>
        <p:sp>
          <p:nvSpPr>
            <p:cNvPr id="40000" name="Text Box 40"/>
            <p:cNvSpPr txBox="1">
              <a:spLocks noChangeArrowheads="1"/>
            </p:cNvSpPr>
            <p:nvPr/>
          </p:nvSpPr>
          <p:spPr bwMode="auto">
            <a:xfrm>
              <a:off x="0" y="581"/>
              <a:ext cx="24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a:t>5</a:t>
              </a:r>
            </a:p>
          </p:txBody>
        </p:sp>
        <p:sp>
          <p:nvSpPr>
            <p:cNvPr id="40001" name="Text Box 41"/>
            <p:cNvSpPr txBox="1">
              <a:spLocks noChangeArrowheads="1"/>
            </p:cNvSpPr>
            <p:nvPr/>
          </p:nvSpPr>
          <p:spPr bwMode="auto">
            <a:xfrm>
              <a:off x="816" y="5"/>
              <a:ext cx="38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a:t>15</a:t>
              </a:r>
            </a:p>
          </p:txBody>
        </p:sp>
        <p:sp>
          <p:nvSpPr>
            <p:cNvPr id="40002" name="Text Box 42"/>
            <p:cNvSpPr txBox="1">
              <a:spLocks noChangeArrowheads="1"/>
            </p:cNvSpPr>
            <p:nvPr/>
          </p:nvSpPr>
          <p:spPr bwMode="auto">
            <a:xfrm>
              <a:off x="528" y="581"/>
              <a:ext cx="2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a:t>1</a:t>
              </a:r>
            </a:p>
          </p:txBody>
        </p:sp>
        <p:sp>
          <p:nvSpPr>
            <p:cNvPr id="40003" name="Text Box 43"/>
            <p:cNvSpPr txBox="1">
              <a:spLocks noChangeArrowheads="1"/>
            </p:cNvSpPr>
            <p:nvPr/>
          </p:nvSpPr>
          <p:spPr bwMode="auto">
            <a:xfrm>
              <a:off x="576" y="293"/>
              <a:ext cx="24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a:t>7</a:t>
              </a:r>
            </a:p>
          </p:txBody>
        </p:sp>
        <p:sp>
          <p:nvSpPr>
            <p:cNvPr id="40004" name="Text Box 44"/>
            <p:cNvSpPr txBox="1">
              <a:spLocks noChangeArrowheads="1"/>
            </p:cNvSpPr>
            <p:nvPr/>
          </p:nvSpPr>
          <p:spPr bwMode="auto">
            <a:xfrm>
              <a:off x="624" y="730"/>
              <a:ext cx="24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a:t>2</a:t>
              </a:r>
            </a:p>
          </p:txBody>
        </p:sp>
      </p:grpSp>
      <p:grpSp>
        <p:nvGrpSpPr>
          <p:cNvPr id="4" name="组合 1"/>
          <p:cNvGrpSpPr>
            <a:grpSpLocks/>
          </p:cNvGrpSpPr>
          <p:nvPr/>
        </p:nvGrpSpPr>
        <p:grpSpPr bwMode="auto">
          <a:xfrm>
            <a:off x="1752600" y="3200400"/>
            <a:ext cx="5181600" cy="482600"/>
            <a:chOff x="1752600" y="3200400"/>
            <a:chExt cx="5181600" cy="482600"/>
          </a:xfrm>
        </p:grpSpPr>
        <p:grpSp>
          <p:nvGrpSpPr>
            <p:cNvPr id="39983" name="Group 46"/>
            <p:cNvGrpSpPr>
              <a:grpSpLocks/>
            </p:cNvGrpSpPr>
            <p:nvPr/>
          </p:nvGrpSpPr>
          <p:grpSpPr bwMode="auto">
            <a:xfrm>
              <a:off x="2286000" y="3200400"/>
              <a:ext cx="1295400" cy="482600"/>
              <a:chOff x="0" y="0"/>
              <a:chExt cx="2160" cy="304"/>
            </a:xfrm>
          </p:grpSpPr>
          <p:sp>
            <p:nvSpPr>
              <p:cNvPr id="39995" name="Text Box 47"/>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39996" name="Text Box 48"/>
              <p:cNvSpPr txBox="1">
                <a:spLocks noChangeArrowheads="1"/>
              </p:cNvSpPr>
              <p:nvPr/>
            </p:nvSpPr>
            <p:spPr bwMode="auto">
              <a:xfrm>
                <a:off x="768" y="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hlink"/>
                    </a:solidFill>
                  </a:rPr>
                  <a:t>5</a:t>
                </a:r>
              </a:p>
            </p:txBody>
          </p:sp>
          <p:sp>
            <p:nvSpPr>
              <p:cNvPr id="39997" name="Text Box 49"/>
              <p:cNvSpPr txBox="1">
                <a:spLocks noChangeArrowheads="1"/>
              </p:cNvSpPr>
              <p:nvPr/>
            </p:nvSpPr>
            <p:spPr bwMode="auto">
              <a:xfrm>
                <a:off x="1583" y="0"/>
                <a:ext cx="57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9984" name="Line 50"/>
            <p:cNvSpPr>
              <a:spLocks noChangeShapeType="1"/>
            </p:cNvSpPr>
            <p:nvPr/>
          </p:nvSpPr>
          <p:spPr bwMode="auto">
            <a:xfrm>
              <a:off x="1752600" y="3429000"/>
              <a:ext cx="5334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9985" name="Group 51"/>
            <p:cNvGrpSpPr>
              <a:grpSpLocks/>
            </p:cNvGrpSpPr>
            <p:nvPr/>
          </p:nvGrpSpPr>
          <p:grpSpPr bwMode="auto">
            <a:xfrm>
              <a:off x="3962400" y="3200400"/>
              <a:ext cx="1295400" cy="482600"/>
              <a:chOff x="0" y="0"/>
              <a:chExt cx="2160" cy="304"/>
            </a:xfrm>
          </p:grpSpPr>
          <p:sp>
            <p:nvSpPr>
              <p:cNvPr id="39992" name="Text Box 52"/>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39993" name="Text Box 53"/>
              <p:cNvSpPr txBox="1">
                <a:spLocks noChangeArrowheads="1"/>
              </p:cNvSpPr>
              <p:nvPr/>
            </p:nvSpPr>
            <p:spPr bwMode="auto">
              <a:xfrm>
                <a:off x="768" y="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hlink"/>
                    </a:solidFill>
                  </a:rPr>
                  <a:t>7</a:t>
                </a:r>
              </a:p>
            </p:txBody>
          </p:sp>
          <p:sp>
            <p:nvSpPr>
              <p:cNvPr id="39994" name="Text Box 54"/>
              <p:cNvSpPr txBox="1">
                <a:spLocks noChangeArrowheads="1"/>
              </p:cNvSpPr>
              <p:nvPr/>
            </p:nvSpPr>
            <p:spPr bwMode="auto">
              <a:xfrm>
                <a:off x="1583" y="0"/>
                <a:ext cx="57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9986" name="Line 55"/>
            <p:cNvSpPr>
              <a:spLocks noChangeShapeType="1"/>
            </p:cNvSpPr>
            <p:nvPr/>
          </p:nvSpPr>
          <p:spPr bwMode="auto">
            <a:xfrm>
              <a:off x="3429000" y="3429000"/>
              <a:ext cx="5334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9987" name="Group 56"/>
            <p:cNvGrpSpPr>
              <a:grpSpLocks/>
            </p:cNvGrpSpPr>
            <p:nvPr/>
          </p:nvGrpSpPr>
          <p:grpSpPr bwMode="auto">
            <a:xfrm>
              <a:off x="5638800" y="3200400"/>
              <a:ext cx="1295400" cy="482600"/>
              <a:chOff x="0" y="0"/>
              <a:chExt cx="2160" cy="304"/>
            </a:xfrm>
          </p:grpSpPr>
          <p:sp>
            <p:nvSpPr>
              <p:cNvPr id="39989" name="Text Box 57"/>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9990" name="Text Box 58"/>
              <p:cNvSpPr txBox="1">
                <a:spLocks noChangeArrowheads="1"/>
              </p:cNvSpPr>
              <p:nvPr/>
            </p:nvSpPr>
            <p:spPr bwMode="auto">
              <a:xfrm>
                <a:off x="768" y="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hlink"/>
                    </a:solidFill>
                  </a:rPr>
                  <a:t>15</a:t>
                </a:r>
              </a:p>
            </p:txBody>
          </p:sp>
          <p:sp>
            <p:nvSpPr>
              <p:cNvPr id="39991" name="Text Box 59"/>
              <p:cNvSpPr txBox="1">
                <a:spLocks noChangeArrowheads="1"/>
              </p:cNvSpPr>
              <p:nvPr/>
            </p:nvSpPr>
            <p:spPr bwMode="auto">
              <a:xfrm>
                <a:off x="1583" y="0"/>
                <a:ext cx="57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9988" name="Line 60"/>
            <p:cNvSpPr>
              <a:spLocks noChangeShapeType="1"/>
            </p:cNvSpPr>
            <p:nvPr/>
          </p:nvSpPr>
          <p:spPr bwMode="auto">
            <a:xfrm>
              <a:off x="5105400" y="3429000"/>
              <a:ext cx="5334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组合 2"/>
          <p:cNvGrpSpPr>
            <a:grpSpLocks/>
          </p:cNvGrpSpPr>
          <p:nvPr/>
        </p:nvGrpSpPr>
        <p:grpSpPr bwMode="auto">
          <a:xfrm>
            <a:off x="1752600" y="3886200"/>
            <a:ext cx="1828800" cy="482600"/>
            <a:chOff x="1752600" y="3886200"/>
            <a:chExt cx="1828800" cy="482600"/>
          </a:xfrm>
        </p:grpSpPr>
        <p:grpSp>
          <p:nvGrpSpPr>
            <p:cNvPr id="39978" name="Group 61"/>
            <p:cNvGrpSpPr>
              <a:grpSpLocks/>
            </p:cNvGrpSpPr>
            <p:nvPr/>
          </p:nvGrpSpPr>
          <p:grpSpPr bwMode="auto">
            <a:xfrm>
              <a:off x="2286000" y="3886200"/>
              <a:ext cx="1295400" cy="482600"/>
              <a:chOff x="0" y="0"/>
              <a:chExt cx="2160" cy="304"/>
            </a:xfrm>
          </p:grpSpPr>
          <p:sp>
            <p:nvSpPr>
              <p:cNvPr id="39980" name="Text Box 62"/>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9981" name="Text Box 63"/>
              <p:cNvSpPr txBox="1">
                <a:spLocks noChangeArrowheads="1"/>
              </p:cNvSpPr>
              <p:nvPr/>
            </p:nvSpPr>
            <p:spPr bwMode="auto">
              <a:xfrm>
                <a:off x="768" y="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hlink"/>
                    </a:solidFill>
                  </a:rPr>
                  <a:t>5</a:t>
                </a:r>
              </a:p>
            </p:txBody>
          </p:sp>
          <p:sp>
            <p:nvSpPr>
              <p:cNvPr id="39982" name="Text Box 64"/>
              <p:cNvSpPr txBox="1">
                <a:spLocks noChangeArrowheads="1"/>
              </p:cNvSpPr>
              <p:nvPr/>
            </p:nvSpPr>
            <p:spPr bwMode="auto">
              <a:xfrm>
                <a:off x="1583" y="0"/>
                <a:ext cx="57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9979" name="Line 65"/>
            <p:cNvSpPr>
              <a:spLocks noChangeShapeType="1"/>
            </p:cNvSpPr>
            <p:nvPr/>
          </p:nvSpPr>
          <p:spPr bwMode="auto">
            <a:xfrm>
              <a:off x="1752600" y="4114800"/>
              <a:ext cx="5334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 name="组合 3"/>
          <p:cNvGrpSpPr>
            <a:grpSpLocks/>
          </p:cNvGrpSpPr>
          <p:nvPr/>
        </p:nvGrpSpPr>
        <p:grpSpPr bwMode="auto">
          <a:xfrm>
            <a:off x="1752600" y="4572000"/>
            <a:ext cx="1828800" cy="482600"/>
            <a:chOff x="1752600" y="4572000"/>
            <a:chExt cx="1828800" cy="482600"/>
          </a:xfrm>
        </p:grpSpPr>
        <p:grpSp>
          <p:nvGrpSpPr>
            <p:cNvPr id="39973" name="Group 66"/>
            <p:cNvGrpSpPr>
              <a:grpSpLocks/>
            </p:cNvGrpSpPr>
            <p:nvPr/>
          </p:nvGrpSpPr>
          <p:grpSpPr bwMode="auto">
            <a:xfrm>
              <a:off x="2286000" y="4572000"/>
              <a:ext cx="1295400" cy="482600"/>
              <a:chOff x="0" y="0"/>
              <a:chExt cx="2160" cy="304"/>
            </a:xfrm>
          </p:grpSpPr>
          <p:sp>
            <p:nvSpPr>
              <p:cNvPr id="39975" name="Text Box 67"/>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4</a:t>
                </a:r>
              </a:p>
            </p:txBody>
          </p:sp>
          <p:sp>
            <p:nvSpPr>
              <p:cNvPr id="39976" name="Text Box 68"/>
              <p:cNvSpPr txBox="1">
                <a:spLocks noChangeArrowheads="1"/>
              </p:cNvSpPr>
              <p:nvPr/>
            </p:nvSpPr>
            <p:spPr bwMode="auto">
              <a:xfrm>
                <a:off x="768" y="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hlink"/>
                    </a:solidFill>
                  </a:rPr>
                  <a:t>1</a:t>
                </a:r>
              </a:p>
            </p:txBody>
          </p:sp>
          <p:sp>
            <p:nvSpPr>
              <p:cNvPr id="39977" name="Text Box 69"/>
              <p:cNvSpPr txBox="1">
                <a:spLocks noChangeArrowheads="1"/>
              </p:cNvSpPr>
              <p:nvPr/>
            </p:nvSpPr>
            <p:spPr bwMode="auto">
              <a:xfrm>
                <a:off x="1583" y="0"/>
                <a:ext cx="57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39974" name="Line 70"/>
            <p:cNvSpPr>
              <a:spLocks noChangeShapeType="1"/>
            </p:cNvSpPr>
            <p:nvPr/>
          </p:nvSpPr>
          <p:spPr bwMode="auto">
            <a:xfrm>
              <a:off x="1752600" y="4800600"/>
              <a:ext cx="5334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 name="组合 4"/>
          <p:cNvGrpSpPr>
            <a:grpSpLocks/>
          </p:cNvGrpSpPr>
          <p:nvPr/>
        </p:nvGrpSpPr>
        <p:grpSpPr bwMode="auto">
          <a:xfrm>
            <a:off x="1752600" y="5257800"/>
            <a:ext cx="1828800" cy="482600"/>
            <a:chOff x="1752600" y="5257800"/>
            <a:chExt cx="1828800" cy="482600"/>
          </a:xfrm>
        </p:grpSpPr>
        <p:grpSp>
          <p:nvGrpSpPr>
            <p:cNvPr id="39968" name="Group 71"/>
            <p:cNvGrpSpPr>
              <a:grpSpLocks/>
            </p:cNvGrpSpPr>
            <p:nvPr/>
          </p:nvGrpSpPr>
          <p:grpSpPr bwMode="auto">
            <a:xfrm>
              <a:off x="2286000" y="5257800"/>
              <a:ext cx="1295400" cy="482600"/>
              <a:chOff x="0" y="0"/>
              <a:chExt cx="2160" cy="304"/>
            </a:xfrm>
          </p:grpSpPr>
          <p:sp>
            <p:nvSpPr>
              <p:cNvPr id="39970" name="Text Box 72"/>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39971" name="Text Box 73"/>
              <p:cNvSpPr txBox="1">
                <a:spLocks noChangeArrowheads="1"/>
              </p:cNvSpPr>
              <p:nvPr/>
            </p:nvSpPr>
            <p:spPr bwMode="auto">
              <a:xfrm>
                <a:off x="768" y="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hlink"/>
                    </a:solidFill>
                  </a:rPr>
                  <a:t>2</a:t>
                </a:r>
              </a:p>
            </p:txBody>
          </p:sp>
          <p:sp>
            <p:nvSpPr>
              <p:cNvPr id="39972" name="Text Box 74"/>
              <p:cNvSpPr txBox="1">
                <a:spLocks noChangeArrowheads="1"/>
              </p:cNvSpPr>
              <p:nvPr/>
            </p:nvSpPr>
            <p:spPr bwMode="auto">
              <a:xfrm>
                <a:off x="1583" y="0"/>
                <a:ext cx="577" cy="2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39969" name="Line 75"/>
            <p:cNvSpPr>
              <a:spLocks noChangeShapeType="1"/>
            </p:cNvSpPr>
            <p:nvPr/>
          </p:nvSpPr>
          <p:spPr bwMode="auto">
            <a:xfrm>
              <a:off x="1752600" y="5486400"/>
              <a:ext cx="5334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7" name="矩形 6"/>
          <p:cNvSpPr>
            <a:spLocks noChangeArrowheads="1"/>
          </p:cNvSpPr>
          <p:nvPr/>
        </p:nvSpPr>
        <p:spPr bwMode="auto">
          <a:xfrm>
            <a:off x="1433513" y="5710238"/>
            <a:ext cx="409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blinds(horizontal)">
                                      <p:cBhvr>
                                        <p:cTn id="7" dur="500"/>
                                        <p:tgtEl>
                                          <p:spTgt spid="368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一、图的定义(</a:t>
            </a:r>
            <a:r>
              <a:rPr lang="en-US" altLang="zh-CN" sz="3200">
                <a:latin typeface="黑体" panose="02010609060101010101" pitchFamily="49" charset="-122"/>
                <a:ea typeface="黑体" panose="02010609060101010101" pitchFamily="49" charset="-122"/>
              </a:rPr>
              <a:t>Graph)</a:t>
            </a:r>
          </a:p>
        </p:txBody>
      </p:sp>
      <p:sp>
        <p:nvSpPr>
          <p:cNvPr id="1638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195D3EA2-2F71-4F7C-AFB6-E5AA9264D689}" type="slidenum">
              <a:rPr lang="zh-CN" altLang="en-US"/>
              <a:pPr algn="r" eaLnBrk="1" hangingPunct="1">
                <a:spcBef>
                  <a:spcPct val="50000"/>
                </a:spcBef>
                <a:buFont typeface="Arial" panose="020B0604020202020204" pitchFamily="34" charset="0"/>
                <a:buNone/>
              </a:pPr>
              <a:t>3</a:t>
            </a:fld>
            <a:endParaRPr lang="en-US" altLang="zh-CN"/>
          </a:p>
        </p:txBody>
      </p:sp>
      <p:sp>
        <p:nvSpPr>
          <p:cNvPr id="1638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16389" name="Rectangle 5"/>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图是由顶点集合(</a:t>
            </a:r>
            <a:r>
              <a:rPr lang="en-US" altLang="zh-CN" b="1">
                <a:latin typeface="黑体" panose="02010609060101010101" pitchFamily="49" charset="-122"/>
                <a:ea typeface="黑体" panose="02010609060101010101" pitchFamily="49" charset="-122"/>
              </a:rPr>
              <a:t>vertex)</a:t>
            </a:r>
            <a:r>
              <a:rPr lang="zh-CN" altLang="en-US" b="1">
                <a:latin typeface="黑体" panose="02010609060101010101" pitchFamily="49" charset="-122"/>
                <a:ea typeface="黑体" panose="02010609060101010101" pitchFamily="49" charset="-122"/>
              </a:rPr>
              <a:t>及顶点间的关系集合组成的一种数据结构：</a:t>
            </a:r>
          </a:p>
          <a:p>
            <a:pPr eaLnBrk="1" hangingPunct="1">
              <a:lnSpc>
                <a:spcPct val="90000"/>
              </a:lnSpc>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Graph＝( V, E )    </a:t>
            </a:r>
          </a:p>
          <a:p>
            <a:pPr eaLnBrk="1" hangingPunct="1">
              <a:lnSpc>
                <a:spcPct val="90000"/>
              </a:lnSpc>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其中</a:t>
            </a:r>
            <a:r>
              <a:rPr lang="en-US" altLang="zh-CN" b="1">
                <a:latin typeface="黑体" panose="02010609060101010101" pitchFamily="49" charset="-122"/>
                <a:ea typeface="黑体" panose="02010609060101010101" pitchFamily="49" charset="-122"/>
              </a:rPr>
              <a:t>V = {x | x</a:t>
            </a:r>
            <a:r>
              <a:rPr lang="en-US" altLang="zh-CN" b="1">
                <a:latin typeface="黑体" panose="02010609060101010101" pitchFamily="49" charset="-122"/>
                <a:ea typeface="黑体" panose="02010609060101010101" pitchFamily="49" charset="-122"/>
                <a:sym typeface="Symbol" panose="05050102010706020507" pitchFamily="18" charset="2"/>
              </a:rPr>
              <a:t></a:t>
            </a:r>
            <a:r>
              <a:rPr lang="zh-CN" altLang="en-US" b="1">
                <a:latin typeface="黑体" panose="02010609060101010101" pitchFamily="49" charset="-122"/>
                <a:ea typeface="黑体" panose="02010609060101010101" pitchFamily="49" charset="-122"/>
              </a:rPr>
              <a:t>数据对象}</a:t>
            </a:r>
            <a:r>
              <a:rPr lang="zh-CN" altLang="en-US" sz="2400" b="1">
                <a:latin typeface="黑体" panose="02010609060101010101" pitchFamily="49" charset="-122"/>
                <a:ea typeface="黑体" panose="02010609060101010101" pitchFamily="49" charset="-122"/>
              </a:rPr>
              <a:t>是顶点的有穷非空集合</a:t>
            </a:r>
          </a:p>
          <a:p>
            <a:pPr eaLnBrk="1" hangingPunct="1">
              <a:lnSpc>
                <a:spcPct val="90000"/>
              </a:lnSpc>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E</a:t>
            </a:r>
            <a:r>
              <a:rPr lang="zh-CN" altLang="en-US" b="1">
                <a:latin typeface="黑体" panose="02010609060101010101" pitchFamily="49" charset="-122"/>
                <a:ea typeface="黑体" panose="02010609060101010101" pitchFamily="49" charset="-122"/>
              </a:rPr>
              <a:t>是顶点之间关系的有穷集合，包括</a:t>
            </a:r>
          </a:p>
          <a:p>
            <a:pPr eaLnBrk="1" hangingPunct="1">
              <a:lnSpc>
                <a:spcPct val="90000"/>
              </a:lnSpc>
              <a:spcBef>
                <a:spcPct val="3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E1 = {(x, y) | x, y </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 V } </a:t>
            </a:r>
            <a:r>
              <a:rPr lang="zh-CN" altLang="en-US" b="1">
                <a:latin typeface="黑体" panose="02010609060101010101" pitchFamily="49" charset="-122"/>
                <a:ea typeface="黑体" panose="02010609060101010101" pitchFamily="49" charset="-122"/>
              </a:rPr>
              <a:t>边的集合</a:t>
            </a:r>
          </a:p>
          <a:p>
            <a:pPr eaLnBrk="1" hangingPunct="1">
              <a:lnSpc>
                <a:spcPct val="90000"/>
              </a:lnSpc>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或  </a:t>
            </a:r>
            <a:r>
              <a:rPr lang="en-US" altLang="zh-CN" b="1">
                <a:latin typeface="黑体" panose="02010609060101010101" pitchFamily="49" charset="-122"/>
                <a:ea typeface="黑体" panose="02010609060101010101" pitchFamily="49" charset="-122"/>
              </a:rPr>
              <a:t>E2 = {&lt;x, y&gt; | x, y </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 V } </a:t>
            </a:r>
            <a:r>
              <a:rPr lang="zh-CN" altLang="en-US" b="1">
                <a:latin typeface="黑体" panose="02010609060101010101" pitchFamily="49" charset="-122"/>
                <a:ea typeface="黑体" panose="02010609060101010101" pitchFamily="49" charset="-122"/>
              </a:rPr>
              <a:t>弧的集合</a:t>
            </a:r>
          </a:p>
        </p:txBody>
      </p:sp>
      <p:sp>
        <p:nvSpPr>
          <p:cNvPr id="16390"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结点结构</a:t>
            </a:r>
            <a:r>
              <a:rPr lang="en-US" altLang="zh-CN" sz="3200">
                <a:latin typeface="黑体" panose="02010609060101010101" pitchFamily="49" charset="-122"/>
                <a:ea typeface="黑体" panose="02010609060101010101" pitchFamily="49" charset="-122"/>
              </a:rPr>
              <a:t>)</a:t>
            </a:r>
          </a:p>
        </p:txBody>
      </p:sp>
      <p:sp>
        <p:nvSpPr>
          <p:cNvPr id="4096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DD192670-A5A8-4678-9DC7-ED263876019A}" type="slidenum">
              <a:rPr lang="zh-CN" altLang="en-US"/>
              <a:pPr algn="r" eaLnBrk="1" hangingPunct="1">
                <a:spcBef>
                  <a:spcPct val="50000"/>
                </a:spcBef>
                <a:buFont typeface="Arial" panose="020B0604020202020204" pitchFamily="34" charset="0"/>
                <a:buNone/>
              </a:pPr>
              <a:t>30</a:t>
            </a:fld>
            <a:endParaRPr lang="en-US" altLang="zh-CN"/>
          </a:p>
        </p:txBody>
      </p:sp>
      <p:sp>
        <p:nvSpPr>
          <p:cNvPr id="4096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27653" name="Rectangle 5"/>
          <p:cNvSpPr>
            <a:spLocks noGrp="1" noChangeArrowheads="1"/>
          </p:cNvSpPr>
          <p:nvPr>
            <p:ph type="body" idx="1"/>
          </p:nvPr>
        </p:nvSpPr>
        <p:spPr>
          <a:xfrm>
            <a:off x="381000" y="2819400"/>
            <a:ext cx="8763000" cy="4038600"/>
          </a:xfrm>
        </p:spPr>
        <p:txBody>
          <a:bodyPr/>
          <a:lstStyle/>
          <a:p>
            <a:pPr eaLnBrk="1" hangingPunct="1">
              <a:spcBef>
                <a:spcPct val="0"/>
              </a:spcBef>
            </a:pPr>
            <a:r>
              <a:rPr lang="zh-CN" altLang="en-US" b="1">
                <a:latin typeface="黑体" panose="02010609060101010101" pitchFamily="49" charset="-122"/>
                <a:ea typeface="黑体" panose="02010609060101010101" pitchFamily="49" charset="-122"/>
              </a:rPr>
              <a:t>边(弧)的结点结构</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adjvex; // </a:t>
            </a:r>
            <a:r>
              <a:rPr lang="zh-CN" altLang="en-US" b="1">
                <a:latin typeface="黑体" panose="02010609060101010101" pitchFamily="49" charset="-122"/>
                <a:ea typeface="黑体" panose="02010609060101010101" pitchFamily="49" charset="-122"/>
              </a:rPr>
              <a:t>该边(弧)所指向的顶点的位置</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nextarc;// </a:t>
            </a:r>
            <a:r>
              <a:rPr lang="zh-CN" altLang="en-US" b="1">
                <a:latin typeface="黑体" panose="02010609060101010101" pitchFamily="49" charset="-122"/>
                <a:ea typeface="黑体" panose="02010609060101010101" pitchFamily="49" charset="-122"/>
              </a:rPr>
              <a:t>指向下一条边(弧)指针</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info;   // </a:t>
            </a:r>
            <a:r>
              <a:rPr lang="zh-CN" altLang="en-US" b="1">
                <a:latin typeface="黑体" panose="02010609060101010101" pitchFamily="49" charset="-122"/>
                <a:ea typeface="黑体" panose="02010609060101010101" pitchFamily="49" charset="-122"/>
              </a:rPr>
              <a:t>该边(弧)相关信息的指针或权值</a:t>
            </a:r>
          </a:p>
          <a:p>
            <a:pPr eaLnBrk="1" hangingPunct="1">
              <a:spcBef>
                <a:spcPct val="0"/>
              </a:spcBef>
            </a:pPr>
            <a:endParaRPr lang="zh-CN" altLang="en-US" sz="1400" b="1">
              <a:latin typeface="黑体" panose="02010609060101010101" pitchFamily="49" charset="-122"/>
              <a:ea typeface="黑体" panose="02010609060101010101" pitchFamily="49" charset="-122"/>
            </a:endParaRPr>
          </a:p>
          <a:p>
            <a:pPr eaLnBrk="1" hangingPunct="1">
              <a:spcBef>
                <a:spcPct val="0"/>
              </a:spcBef>
            </a:pPr>
            <a:r>
              <a:rPr lang="zh-CN" altLang="en-US" b="1">
                <a:latin typeface="黑体" panose="02010609060101010101" pitchFamily="49" charset="-122"/>
                <a:ea typeface="黑体" panose="02010609060101010101" pitchFamily="49" charset="-122"/>
              </a:rPr>
              <a:t>顶点的结点结构</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data;    // </a:t>
            </a:r>
            <a:r>
              <a:rPr lang="zh-CN" altLang="en-US" b="1">
                <a:latin typeface="黑体" panose="02010609060101010101" pitchFamily="49" charset="-122"/>
                <a:ea typeface="黑体" panose="02010609060101010101" pitchFamily="49" charset="-122"/>
              </a:rPr>
              <a:t>顶点信息</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firstarc;//</a:t>
            </a:r>
            <a:r>
              <a:rPr lang="zh-CN" altLang="en-US" b="1">
                <a:latin typeface="黑体" panose="02010609060101010101" pitchFamily="49" charset="-122"/>
                <a:ea typeface="黑体" panose="02010609060101010101" pitchFamily="49" charset="-122"/>
              </a:rPr>
              <a:t>指向第一条依附该顶点的边(弧)</a:t>
            </a:r>
          </a:p>
        </p:txBody>
      </p:sp>
      <p:sp>
        <p:nvSpPr>
          <p:cNvPr id="40966"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 name="Group 7"/>
          <p:cNvGrpSpPr>
            <a:grpSpLocks/>
          </p:cNvGrpSpPr>
          <p:nvPr/>
        </p:nvGrpSpPr>
        <p:grpSpPr bwMode="auto">
          <a:xfrm>
            <a:off x="4953000" y="2819400"/>
            <a:ext cx="3733800" cy="482600"/>
            <a:chOff x="0" y="0"/>
            <a:chExt cx="2160" cy="304"/>
          </a:xfrm>
        </p:grpSpPr>
        <p:sp>
          <p:nvSpPr>
            <p:cNvPr id="40971" name="Text Box 8"/>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adjvex</a:t>
              </a:r>
            </a:p>
          </p:txBody>
        </p:sp>
        <p:sp>
          <p:nvSpPr>
            <p:cNvPr id="40972" name="Text Box 9"/>
            <p:cNvSpPr txBox="1">
              <a:spLocks noChangeArrowheads="1"/>
            </p:cNvSpPr>
            <p:nvPr/>
          </p:nvSpPr>
          <p:spPr bwMode="auto">
            <a:xfrm>
              <a:off x="768" y="0"/>
              <a:ext cx="81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nextarc</a:t>
              </a:r>
            </a:p>
          </p:txBody>
        </p:sp>
        <p:sp>
          <p:nvSpPr>
            <p:cNvPr id="40973" name="Text Box 10"/>
            <p:cNvSpPr txBox="1">
              <a:spLocks noChangeArrowheads="1"/>
            </p:cNvSpPr>
            <p:nvPr/>
          </p:nvSpPr>
          <p:spPr bwMode="auto">
            <a:xfrm>
              <a:off x="1584" y="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info</a:t>
              </a:r>
            </a:p>
          </p:txBody>
        </p:sp>
      </p:grpSp>
      <p:grpSp>
        <p:nvGrpSpPr>
          <p:cNvPr id="3" name="Group 11"/>
          <p:cNvGrpSpPr>
            <a:grpSpLocks/>
          </p:cNvGrpSpPr>
          <p:nvPr/>
        </p:nvGrpSpPr>
        <p:grpSpPr bwMode="auto">
          <a:xfrm>
            <a:off x="5148263" y="4967288"/>
            <a:ext cx="2738437" cy="482600"/>
            <a:chOff x="0" y="0"/>
            <a:chExt cx="1725" cy="304"/>
          </a:xfrm>
        </p:grpSpPr>
        <p:sp>
          <p:nvSpPr>
            <p:cNvPr id="40969" name="Text Box 12"/>
            <p:cNvSpPr txBox="1">
              <a:spLocks noChangeArrowheads="1"/>
            </p:cNvSpPr>
            <p:nvPr/>
          </p:nvSpPr>
          <p:spPr bwMode="auto">
            <a:xfrm>
              <a:off x="0" y="0"/>
              <a:ext cx="83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data</a:t>
              </a:r>
            </a:p>
          </p:txBody>
        </p:sp>
        <p:sp>
          <p:nvSpPr>
            <p:cNvPr id="40970" name="Text Box 13"/>
            <p:cNvSpPr txBox="1">
              <a:spLocks noChangeArrowheads="1"/>
            </p:cNvSpPr>
            <p:nvPr/>
          </p:nvSpPr>
          <p:spPr bwMode="auto">
            <a:xfrm>
              <a:off x="836"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firstarc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Effect transition="in" filter="wipe(left)">
                                      <p:cBhvr>
                                        <p:cTn id="7" dur="500"/>
                                        <p:tgtEl>
                                          <p:spTgt spid="276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3">
                                            <p:txEl>
                                              <p:pRg st="1" end="1"/>
                                            </p:txEl>
                                          </p:spTgt>
                                        </p:tgtEl>
                                        <p:attrNameLst>
                                          <p:attrName>style.visibility</p:attrName>
                                        </p:attrNameLst>
                                      </p:cBhvr>
                                      <p:to>
                                        <p:strVal val="visible"/>
                                      </p:to>
                                    </p:set>
                                    <p:animEffect transition="in" filter="wipe(left)">
                                      <p:cBhvr>
                                        <p:cTn id="17" dur="500"/>
                                        <p:tgtEl>
                                          <p:spTgt spid="2765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3">
                                            <p:txEl>
                                              <p:pRg st="2" end="2"/>
                                            </p:txEl>
                                          </p:spTgt>
                                        </p:tgtEl>
                                        <p:attrNameLst>
                                          <p:attrName>style.visibility</p:attrName>
                                        </p:attrNameLst>
                                      </p:cBhvr>
                                      <p:to>
                                        <p:strVal val="visible"/>
                                      </p:to>
                                    </p:set>
                                    <p:animEffect transition="in" filter="wipe(left)">
                                      <p:cBhvr>
                                        <p:cTn id="22" dur="500"/>
                                        <p:tgtEl>
                                          <p:spTgt spid="2765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53">
                                            <p:txEl>
                                              <p:pRg st="3" end="3"/>
                                            </p:txEl>
                                          </p:spTgt>
                                        </p:tgtEl>
                                        <p:attrNameLst>
                                          <p:attrName>style.visibility</p:attrName>
                                        </p:attrNameLst>
                                      </p:cBhvr>
                                      <p:to>
                                        <p:strVal val="visible"/>
                                      </p:to>
                                    </p:set>
                                    <p:animEffect transition="in" filter="wipe(left)">
                                      <p:cBhvr>
                                        <p:cTn id="27" dur="500"/>
                                        <p:tgtEl>
                                          <p:spTgt spid="2765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53">
                                            <p:txEl>
                                              <p:pRg st="5" end="5"/>
                                            </p:txEl>
                                          </p:spTgt>
                                        </p:tgtEl>
                                        <p:attrNameLst>
                                          <p:attrName>style.visibility</p:attrName>
                                        </p:attrNameLst>
                                      </p:cBhvr>
                                      <p:to>
                                        <p:strVal val="visible"/>
                                      </p:to>
                                    </p:set>
                                    <p:animEffect transition="in" filter="wipe(left)">
                                      <p:cBhvr>
                                        <p:cTn id="32" dur="500"/>
                                        <p:tgtEl>
                                          <p:spTgt spid="2765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653">
                                            <p:txEl>
                                              <p:pRg st="6" end="6"/>
                                            </p:txEl>
                                          </p:spTgt>
                                        </p:tgtEl>
                                        <p:attrNameLst>
                                          <p:attrName>style.visibility</p:attrName>
                                        </p:attrNameLst>
                                      </p:cBhvr>
                                      <p:to>
                                        <p:strVal val="visible"/>
                                      </p:to>
                                    </p:set>
                                    <p:animEffect transition="in" filter="wipe(left)">
                                      <p:cBhvr>
                                        <p:cTn id="42" dur="500"/>
                                        <p:tgtEl>
                                          <p:spTgt spid="2765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653">
                                            <p:txEl>
                                              <p:pRg st="7" end="7"/>
                                            </p:txEl>
                                          </p:spTgt>
                                        </p:tgtEl>
                                        <p:attrNameLst>
                                          <p:attrName>style.visibility</p:attrName>
                                        </p:attrNameLst>
                                      </p:cBhvr>
                                      <p:to>
                                        <p:strVal val="visible"/>
                                      </p:to>
                                    </p:set>
                                    <p:animEffect transition="in" filter="wipe(left)">
                                      <p:cBhvr>
                                        <p:cTn id="47" dur="500"/>
                                        <p:tgtEl>
                                          <p:spTgt spid="2765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38113" y="1905000"/>
            <a:ext cx="9005887"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en-US" altLang="zh-CN" sz="3200" b="1">
                <a:solidFill>
                  <a:srgbClr val="000099"/>
                </a:solidFill>
                <a:latin typeface="Times New Roman" panose="02020603050405020304" pitchFamily="18" charset="0"/>
                <a:ea typeface="楷体_GB2312" pitchFamily="1" charset="-122"/>
              </a:rPr>
              <a:t>class </a:t>
            </a:r>
            <a:r>
              <a:rPr lang="en-US" altLang="zh-CN" sz="3200">
                <a:solidFill>
                  <a:srgbClr val="000099"/>
                </a:solidFill>
                <a:latin typeface="Times New Roman" panose="02020603050405020304" pitchFamily="18" charset="0"/>
                <a:ea typeface="楷体_GB2312" pitchFamily="1" charset="-122"/>
              </a:rPr>
              <a:t> ArcNode </a:t>
            </a:r>
            <a:r>
              <a:rPr lang="en-US" altLang="zh-CN" sz="3200" b="1">
                <a:solidFill>
                  <a:srgbClr val="000099"/>
                </a:solidFill>
                <a:latin typeface="Times New Roman" panose="02020603050405020304" pitchFamily="18" charset="0"/>
                <a:ea typeface="楷体_GB2312" pitchFamily="1" charset="-122"/>
              </a:rPr>
              <a:t>{</a:t>
            </a:r>
            <a:r>
              <a:rPr lang="en-US" altLang="zh-CN" sz="3200" b="1">
                <a:latin typeface="Times New Roman" panose="02020603050405020304" pitchFamily="18" charset="0"/>
                <a:ea typeface="楷体_GB2312" pitchFamily="1" charset="-122"/>
              </a:rPr>
              <a:t>  </a:t>
            </a:r>
            <a:endParaRPr lang="en-US" altLang="zh-CN" sz="3200">
              <a:latin typeface="Times New Roman" panose="02020603050405020304" pitchFamily="18" charset="0"/>
              <a:ea typeface="楷体_GB2312" pitchFamily="1" charset="-122"/>
            </a:endParaRPr>
          </a:p>
          <a:p>
            <a:pPr eaLnBrk="1" hangingPunct="1">
              <a:lnSpc>
                <a:spcPct val="125000"/>
              </a:lnSpc>
              <a:buFont typeface="Arial" panose="020B0604020202020204" pitchFamily="34" charset="0"/>
              <a:buNone/>
            </a:pPr>
            <a:r>
              <a:rPr lang="en-US" altLang="zh-CN" sz="3200">
                <a:latin typeface="Times New Roman" panose="02020603050405020304" pitchFamily="18" charset="0"/>
                <a:ea typeface="楷体_GB2312" pitchFamily="1" charset="-122"/>
              </a:rPr>
              <a:t>   </a:t>
            </a:r>
            <a:r>
              <a:rPr lang="en-US" altLang="zh-CN" sz="3200" b="1">
                <a:solidFill>
                  <a:srgbClr val="000099"/>
                </a:solidFill>
                <a:latin typeface="Times New Roman" panose="02020603050405020304" pitchFamily="18" charset="0"/>
                <a:ea typeface="楷体_GB2312" pitchFamily="1" charset="-122"/>
              </a:rPr>
              <a:t>int</a:t>
            </a:r>
            <a:r>
              <a:rPr lang="en-US" altLang="zh-CN" sz="3200">
                <a:solidFill>
                  <a:srgbClr val="000099"/>
                </a:solidFill>
                <a:latin typeface="Times New Roman" panose="02020603050405020304" pitchFamily="18" charset="0"/>
                <a:ea typeface="楷体_GB2312" pitchFamily="1" charset="-122"/>
              </a:rPr>
              <a:t>              adjvex;   // </a:t>
            </a:r>
            <a:r>
              <a:rPr lang="zh-CN" altLang="en-US" sz="3200">
                <a:solidFill>
                  <a:srgbClr val="000099"/>
                </a:solidFill>
                <a:latin typeface="Times New Roman" panose="02020603050405020304" pitchFamily="18" charset="0"/>
                <a:ea typeface="楷体_GB2312" pitchFamily="1" charset="-122"/>
              </a:rPr>
              <a:t>该弧所指向的顶点的位置</a:t>
            </a:r>
          </a:p>
          <a:p>
            <a:pPr eaLnBrk="1" hangingPunct="1">
              <a:lnSpc>
                <a:spcPct val="125000"/>
              </a:lnSpc>
              <a:buFont typeface="Arial" panose="020B0604020202020204" pitchFamily="34" charset="0"/>
              <a:buNone/>
            </a:pPr>
            <a:r>
              <a:rPr lang="zh-CN" altLang="en-US" sz="3200">
                <a:solidFill>
                  <a:srgbClr val="000099"/>
                </a:solidFill>
                <a:latin typeface="Times New Roman" panose="02020603050405020304" pitchFamily="18" charset="0"/>
                <a:ea typeface="楷体_GB2312" pitchFamily="1" charset="-122"/>
              </a:rPr>
              <a:t>  </a:t>
            </a:r>
            <a:r>
              <a:rPr lang="en-US" altLang="zh-CN" sz="3200">
                <a:solidFill>
                  <a:srgbClr val="000099"/>
                </a:solidFill>
                <a:latin typeface="Times New Roman" panose="02020603050405020304" pitchFamily="18" charset="0"/>
                <a:ea typeface="楷体_GB2312" pitchFamily="1" charset="-122"/>
              </a:rPr>
              <a:t> ArcNode   </a:t>
            </a:r>
            <a:r>
              <a:rPr lang="en-US" altLang="zh-CN" sz="3200" b="1">
                <a:solidFill>
                  <a:srgbClr val="000099"/>
                </a:solidFill>
                <a:latin typeface="Times New Roman" panose="02020603050405020304" pitchFamily="18" charset="0"/>
                <a:ea typeface="楷体_GB2312" pitchFamily="1" charset="-122"/>
              </a:rPr>
              <a:t> *</a:t>
            </a:r>
            <a:r>
              <a:rPr lang="en-US" altLang="zh-CN" sz="3200">
                <a:solidFill>
                  <a:srgbClr val="000099"/>
                </a:solidFill>
                <a:latin typeface="Times New Roman" panose="02020603050405020304" pitchFamily="18" charset="0"/>
                <a:ea typeface="楷体_GB2312" pitchFamily="1" charset="-122"/>
              </a:rPr>
              <a:t>nextarc; </a:t>
            </a:r>
          </a:p>
          <a:p>
            <a:pPr eaLnBrk="1" hangingPunct="1">
              <a:lnSpc>
                <a:spcPct val="125000"/>
              </a:lnSpc>
              <a:buFont typeface="Arial" panose="020B0604020202020204" pitchFamily="34" charset="0"/>
              <a:buNone/>
            </a:pPr>
            <a:r>
              <a:rPr lang="en-US" altLang="zh-CN" sz="3200">
                <a:solidFill>
                  <a:srgbClr val="000099"/>
                </a:solidFill>
                <a:latin typeface="Times New Roman" panose="02020603050405020304" pitchFamily="18" charset="0"/>
                <a:ea typeface="楷体_GB2312" pitchFamily="1" charset="-122"/>
              </a:rPr>
              <a:t>                             // </a:t>
            </a:r>
            <a:r>
              <a:rPr lang="zh-CN" altLang="en-US" sz="3200">
                <a:solidFill>
                  <a:srgbClr val="000099"/>
                </a:solidFill>
                <a:latin typeface="Times New Roman" panose="02020603050405020304" pitchFamily="18" charset="0"/>
                <a:ea typeface="楷体_GB2312" pitchFamily="1" charset="-122"/>
              </a:rPr>
              <a:t>指向下一条弧的指针</a:t>
            </a:r>
          </a:p>
          <a:p>
            <a:pPr eaLnBrk="1" hangingPunct="1">
              <a:lnSpc>
                <a:spcPct val="125000"/>
              </a:lnSpc>
              <a:buFont typeface="Arial" panose="020B0604020202020204" pitchFamily="34" charset="0"/>
              <a:buNone/>
            </a:pPr>
            <a:r>
              <a:rPr lang="zh-CN" altLang="en-US" sz="3200">
                <a:solidFill>
                  <a:srgbClr val="000099"/>
                </a:solidFill>
                <a:latin typeface="Times New Roman" panose="02020603050405020304" pitchFamily="18" charset="0"/>
                <a:ea typeface="楷体_GB2312" pitchFamily="1" charset="-122"/>
              </a:rPr>
              <a:t>  </a:t>
            </a:r>
            <a:r>
              <a:rPr lang="en-US" altLang="zh-CN" sz="3200">
                <a:solidFill>
                  <a:srgbClr val="000099"/>
                </a:solidFill>
                <a:latin typeface="Times New Roman" panose="02020603050405020304" pitchFamily="18" charset="0"/>
                <a:ea typeface="楷体_GB2312" pitchFamily="1" charset="-122"/>
              </a:rPr>
              <a:t> InfoType  </a:t>
            </a:r>
            <a:r>
              <a:rPr lang="en-US" altLang="zh-CN" sz="3200" b="1">
                <a:solidFill>
                  <a:srgbClr val="000099"/>
                </a:solidFill>
                <a:latin typeface="Times New Roman" panose="02020603050405020304" pitchFamily="18" charset="0"/>
                <a:ea typeface="楷体_GB2312" pitchFamily="1" charset="-122"/>
              </a:rPr>
              <a:t> *</a:t>
            </a:r>
            <a:r>
              <a:rPr lang="en-US" altLang="zh-CN" sz="3200">
                <a:solidFill>
                  <a:srgbClr val="000099"/>
                </a:solidFill>
                <a:latin typeface="Times New Roman" panose="02020603050405020304" pitchFamily="18" charset="0"/>
                <a:ea typeface="楷体_GB2312" pitchFamily="1" charset="-122"/>
              </a:rPr>
              <a:t>info;   // </a:t>
            </a:r>
            <a:r>
              <a:rPr lang="zh-CN" altLang="en-US" sz="3200">
                <a:solidFill>
                  <a:srgbClr val="000099"/>
                </a:solidFill>
                <a:latin typeface="Times New Roman" panose="02020603050405020304" pitchFamily="18" charset="0"/>
                <a:ea typeface="楷体_GB2312" pitchFamily="1" charset="-122"/>
              </a:rPr>
              <a:t>该弧相关信息的指针</a:t>
            </a:r>
            <a:r>
              <a:rPr lang="en-US" altLang="zh-CN" sz="3200">
                <a:solidFill>
                  <a:srgbClr val="000099"/>
                </a:solidFill>
                <a:latin typeface="Times New Roman" panose="02020603050405020304" pitchFamily="18" charset="0"/>
                <a:ea typeface="楷体_GB2312" pitchFamily="1" charset="-122"/>
              </a:rPr>
              <a:t>,</a:t>
            </a:r>
            <a:r>
              <a:rPr lang="zh-CN" altLang="en-US" sz="3200">
                <a:solidFill>
                  <a:srgbClr val="000099"/>
                </a:solidFill>
                <a:latin typeface="Times New Roman" panose="02020603050405020304" pitchFamily="18" charset="0"/>
                <a:ea typeface="楷体_GB2312" pitchFamily="1" charset="-122"/>
              </a:rPr>
              <a:t>或权值</a:t>
            </a:r>
          </a:p>
          <a:p>
            <a:pPr eaLnBrk="1" hangingPunct="1">
              <a:lnSpc>
                <a:spcPct val="125000"/>
              </a:lnSpc>
              <a:buFont typeface="Arial" panose="020B0604020202020204" pitchFamily="34" charset="0"/>
              <a:buNone/>
            </a:pPr>
            <a:r>
              <a:rPr lang="en-US" altLang="zh-CN" sz="3200" b="1">
                <a:solidFill>
                  <a:srgbClr val="000099"/>
                </a:solidFill>
                <a:latin typeface="Times New Roman" panose="02020603050405020304" pitchFamily="18" charset="0"/>
                <a:ea typeface="楷体_GB2312" pitchFamily="1" charset="-122"/>
              </a:rPr>
              <a:t>}</a:t>
            </a:r>
            <a:r>
              <a:rPr lang="en-US" altLang="zh-CN" sz="3200">
                <a:solidFill>
                  <a:srgbClr val="000099"/>
                </a:solidFill>
                <a:latin typeface="Times New Roman" panose="02020603050405020304" pitchFamily="18" charset="0"/>
                <a:ea typeface="楷体_GB2312" pitchFamily="1" charset="-122"/>
              </a:rPr>
              <a:t>;</a:t>
            </a:r>
          </a:p>
        </p:txBody>
      </p:sp>
      <p:sp>
        <p:nvSpPr>
          <p:cNvPr id="29699" name="Rectangle 3"/>
          <p:cNvSpPr>
            <a:spLocks noChangeArrowheads="1"/>
          </p:cNvSpPr>
          <p:nvPr/>
        </p:nvSpPr>
        <p:spPr bwMode="auto">
          <a:xfrm>
            <a:off x="4562475" y="777875"/>
            <a:ext cx="4200525" cy="669925"/>
          </a:xfrm>
          <a:prstGeom prst="rect">
            <a:avLst/>
          </a:prstGeom>
          <a:solidFill>
            <a:srgbClr val="BEC1FE">
              <a:alpha val="50195"/>
            </a:srgbClr>
          </a:solidFill>
          <a:ln w="28575" cap="sq">
            <a:solidFill>
              <a:srgbClr val="000099"/>
            </a:solidFill>
            <a:miter lim="800000"/>
            <a:headEnd/>
            <a:tailEnd/>
          </a:ln>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000099"/>
                </a:solidFill>
                <a:latin typeface="Times New Roman" panose="02020603050405020304" pitchFamily="18" charset="0"/>
                <a:ea typeface="楷体_GB2312" pitchFamily="1" charset="-122"/>
              </a:rPr>
              <a:t>adjvex   nextarc   info</a:t>
            </a:r>
          </a:p>
        </p:txBody>
      </p:sp>
      <p:sp>
        <p:nvSpPr>
          <p:cNvPr id="29700" name="Line 4"/>
          <p:cNvSpPr>
            <a:spLocks noChangeShapeType="1"/>
          </p:cNvSpPr>
          <p:nvPr/>
        </p:nvSpPr>
        <p:spPr bwMode="auto">
          <a:xfrm>
            <a:off x="6067425" y="809625"/>
            <a:ext cx="0" cy="6096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1" name="Line 5"/>
          <p:cNvSpPr>
            <a:spLocks noChangeShapeType="1"/>
          </p:cNvSpPr>
          <p:nvPr/>
        </p:nvSpPr>
        <p:spPr bwMode="auto">
          <a:xfrm>
            <a:off x="7743825" y="809625"/>
            <a:ext cx="0" cy="6096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Comment 6"/>
          <p:cNvSpPr>
            <a:spLocks noChangeArrowheads="1"/>
          </p:cNvSpPr>
          <p:nvPr/>
        </p:nvSpPr>
        <p:spPr bwMode="auto">
          <a:xfrm>
            <a:off x="701675" y="609600"/>
            <a:ext cx="3336925" cy="714375"/>
          </a:xfrm>
          <a:prstGeom prst="rect">
            <a:avLst/>
          </a:prstGeom>
          <a:solidFill>
            <a:srgbClr val="FCFDC6"/>
          </a:solidFill>
          <a:ln w="12700" cap="sq">
            <a:solidFill>
              <a:schemeClr val="tx1"/>
            </a:solidFill>
            <a:miter lim="800000"/>
            <a:headEnd/>
            <a:tailEnd/>
          </a:ln>
          <a:effectLst>
            <a:outerShdw blurRad="63500" dist="107763" dir="2700000" algn="ctr" rotWithShape="0">
              <a:schemeClr val="bg2">
                <a:alpha val="74998"/>
              </a:schemeClr>
            </a:outerShdw>
          </a:effectLst>
        </p:spPr>
        <p:txBody>
          <a:bodyPr>
            <a:spAutoFit/>
          </a:bodyPr>
          <a:lstStyle/>
          <a:p>
            <a:pPr eaLnBrk="1" hangingPunct="1">
              <a:spcBef>
                <a:spcPct val="50000"/>
              </a:spcBef>
              <a:buFont typeface="Arial" pitchFamily="34" charset="0"/>
              <a:buNone/>
              <a:defRPr/>
            </a:pPr>
            <a:r>
              <a:rPr lang="zh-CN" altLang="en-US" sz="4000" b="1">
                <a:solidFill>
                  <a:srgbClr val="800000"/>
                </a:solidFill>
                <a:latin typeface="Times New Roman" pitchFamily="18" charset="0"/>
                <a:ea typeface="楷体_GB2312" pitchFamily="1" charset="-122"/>
              </a:rPr>
              <a:t>弧的结点结构</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additive="base">
                                        <p:cTn id="7" dur="500" fill="hold"/>
                                        <p:tgtEl>
                                          <p:spTgt spid="29702"/>
                                        </p:tgtEl>
                                        <p:attrNameLst>
                                          <p:attrName>ppt_x</p:attrName>
                                        </p:attrNameLst>
                                      </p:cBhvr>
                                      <p:tavLst>
                                        <p:tav tm="0">
                                          <p:val>
                                            <p:strVal val="0-#ppt_w/2"/>
                                          </p:val>
                                        </p:tav>
                                        <p:tav tm="100000">
                                          <p:val>
                                            <p:strVal val="#ppt_x"/>
                                          </p:val>
                                        </p:tav>
                                      </p:tavLst>
                                    </p:anim>
                                    <p:anim calcmode="lin" valueType="num">
                                      <p:cBhvr additive="base">
                                        <p:cTn id="8"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699"/>
                                        </p:tgtEl>
                                        <p:attrNameLst>
                                          <p:attrName>style.visibility</p:attrName>
                                        </p:attrNameLst>
                                      </p:cBhvr>
                                      <p:to>
                                        <p:strVal val="visible"/>
                                      </p:to>
                                    </p:set>
                                    <p:anim calcmode="lin" valueType="num">
                                      <p:cBhvr additive="base">
                                        <p:cTn id="13" dur="500" fill="hold"/>
                                        <p:tgtEl>
                                          <p:spTgt spid="29699"/>
                                        </p:tgtEl>
                                        <p:attrNameLst>
                                          <p:attrName>ppt_x</p:attrName>
                                        </p:attrNameLst>
                                      </p:cBhvr>
                                      <p:tavLst>
                                        <p:tav tm="0">
                                          <p:val>
                                            <p:strVal val="1+#ppt_w/2"/>
                                          </p:val>
                                        </p:tav>
                                        <p:tav tm="100000">
                                          <p:val>
                                            <p:strVal val="#ppt_x"/>
                                          </p:val>
                                        </p:tav>
                                      </p:tavLst>
                                    </p:anim>
                                    <p:anim calcmode="lin" valueType="num">
                                      <p:cBhvr additive="base">
                                        <p:cTn id="14" dur="500" fill="hold"/>
                                        <p:tgtEl>
                                          <p:spTgt spid="2969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7" presetClass="entr" presetSubtype="1" fill="hold" grpId="0" nodeType="afterEffect">
                                  <p:stCondLst>
                                    <p:cond delay="0"/>
                                  </p:stCondLst>
                                  <p:childTnLst>
                                    <p:set>
                                      <p:cBhvr>
                                        <p:cTn id="17" dur="1" fill="hold">
                                          <p:stCondLst>
                                            <p:cond delay="0"/>
                                          </p:stCondLst>
                                        </p:cTn>
                                        <p:tgtEl>
                                          <p:spTgt spid="29700"/>
                                        </p:tgtEl>
                                        <p:attrNameLst>
                                          <p:attrName>style.visibility</p:attrName>
                                        </p:attrNameLst>
                                      </p:cBhvr>
                                      <p:to>
                                        <p:strVal val="visible"/>
                                      </p:to>
                                    </p:set>
                                    <p:anim calcmode="lin" valueType="num">
                                      <p:cBhvr>
                                        <p:cTn id="18" dur="500" fill="hold"/>
                                        <p:tgtEl>
                                          <p:spTgt spid="29700"/>
                                        </p:tgtEl>
                                        <p:attrNameLst>
                                          <p:attrName>ppt_x</p:attrName>
                                        </p:attrNameLst>
                                      </p:cBhvr>
                                      <p:tavLst>
                                        <p:tav tm="0">
                                          <p:val>
                                            <p:strVal val="#ppt_x"/>
                                          </p:val>
                                        </p:tav>
                                        <p:tav tm="100000">
                                          <p:val>
                                            <p:strVal val="#ppt_x"/>
                                          </p:val>
                                        </p:tav>
                                      </p:tavLst>
                                    </p:anim>
                                    <p:anim calcmode="lin" valueType="num">
                                      <p:cBhvr>
                                        <p:cTn id="19" dur="500" fill="hold"/>
                                        <p:tgtEl>
                                          <p:spTgt spid="29700"/>
                                        </p:tgtEl>
                                        <p:attrNameLst>
                                          <p:attrName>ppt_y</p:attrName>
                                        </p:attrNameLst>
                                      </p:cBhvr>
                                      <p:tavLst>
                                        <p:tav tm="0">
                                          <p:val>
                                            <p:strVal val="#ppt_y-#ppt_h/2"/>
                                          </p:val>
                                        </p:tav>
                                        <p:tav tm="100000">
                                          <p:val>
                                            <p:strVal val="#ppt_y"/>
                                          </p:val>
                                        </p:tav>
                                      </p:tavLst>
                                    </p:anim>
                                    <p:anim calcmode="lin" valueType="num">
                                      <p:cBhvr>
                                        <p:cTn id="20" dur="500" fill="hold"/>
                                        <p:tgtEl>
                                          <p:spTgt spid="29700"/>
                                        </p:tgtEl>
                                        <p:attrNameLst>
                                          <p:attrName>ppt_w</p:attrName>
                                        </p:attrNameLst>
                                      </p:cBhvr>
                                      <p:tavLst>
                                        <p:tav tm="0">
                                          <p:val>
                                            <p:strVal val="#ppt_w"/>
                                          </p:val>
                                        </p:tav>
                                        <p:tav tm="100000">
                                          <p:val>
                                            <p:strVal val="#ppt_w"/>
                                          </p:val>
                                        </p:tav>
                                      </p:tavLst>
                                    </p:anim>
                                    <p:anim calcmode="lin" valueType="num">
                                      <p:cBhvr>
                                        <p:cTn id="21" dur="500" fill="hold"/>
                                        <p:tgtEl>
                                          <p:spTgt spid="29700"/>
                                        </p:tgtEl>
                                        <p:attrNameLst>
                                          <p:attrName>ppt_h</p:attrName>
                                        </p:attrNameLst>
                                      </p:cBhvr>
                                      <p:tavLst>
                                        <p:tav tm="0">
                                          <p:val>
                                            <p:fltVal val="0"/>
                                          </p:val>
                                        </p:tav>
                                        <p:tav tm="100000">
                                          <p:val>
                                            <p:strVal val="#ppt_h"/>
                                          </p:val>
                                        </p:tav>
                                      </p:tavLst>
                                    </p:anim>
                                  </p:childTnLst>
                                </p:cTn>
                              </p:par>
                            </p:childTnLst>
                          </p:cTn>
                        </p:par>
                        <p:par>
                          <p:cTn id="22" fill="hold" nodeType="afterGroup">
                            <p:stCondLst>
                              <p:cond delay="1000"/>
                            </p:stCondLst>
                            <p:childTnLst>
                              <p:par>
                                <p:cTn id="23" presetID="17" presetClass="entr" presetSubtype="1" fill="hold" grpId="0" nodeType="afterEffect">
                                  <p:stCondLst>
                                    <p:cond delay="0"/>
                                  </p:stCondLst>
                                  <p:childTnLst>
                                    <p:set>
                                      <p:cBhvr>
                                        <p:cTn id="24" dur="1" fill="hold">
                                          <p:stCondLst>
                                            <p:cond delay="0"/>
                                          </p:stCondLst>
                                        </p:cTn>
                                        <p:tgtEl>
                                          <p:spTgt spid="29701"/>
                                        </p:tgtEl>
                                        <p:attrNameLst>
                                          <p:attrName>style.visibility</p:attrName>
                                        </p:attrNameLst>
                                      </p:cBhvr>
                                      <p:to>
                                        <p:strVal val="visible"/>
                                      </p:to>
                                    </p:set>
                                    <p:anim calcmode="lin" valueType="num">
                                      <p:cBhvr>
                                        <p:cTn id="25" dur="500" fill="hold"/>
                                        <p:tgtEl>
                                          <p:spTgt spid="29701"/>
                                        </p:tgtEl>
                                        <p:attrNameLst>
                                          <p:attrName>ppt_x</p:attrName>
                                        </p:attrNameLst>
                                      </p:cBhvr>
                                      <p:tavLst>
                                        <p:tav tm="0">
                                          <p:val>
                                            <p:strVal val="#ppt_x"/>
                                          </p:val>
                                        </p:tav>
                                        <p:tav tm="100000">
                                          <p:val>
                                            <p:strVal val="#ppt_x"/>
                                          </p:val>
                                        </p:tav>
                                      </p:tavLst>
                                    </p:anim>
                                    <p:anim calcmode="lin" valueType="num">
                                      <p:cBhvr>
                                        <p:cTn id="26" dur="500" fill="hold"/>
                                        <p:tgtEl>
                                          <p:spTgt spid="29701"/>
                                        </p:tgtEl>
                                        <p:attrNameLst>
                                          <p:attrName>ppt_y</p:attrName>
                                        </p:attrNameLst>
                                      </p:cBhvr>
                                      <p:tavLst>
                                        <p:tav tm="0">
                                          <p:val>
                                            <p:strVal val="#ppt_y-#ppt_h/2"/>
                                          </p:val>
                                        </p:tav>
                                        <p:tav tm="100000">
                                          <p:val>
                                            <p:strVal val="#ppt_y"/>
                                          </p:val>
                                        </p:tav>
                                      </p:tavLst>
                                    </p:anim>
                                    <p:anim calcmode="lin" valueType="num">
                                      <p:cBhvr>
                                        <p:cTn id="27" dur="500" fill="hold"/>
                                        <p:tgtEl>
                                          <p:spTgt spid="29701"/>
                                        </p:tgtEl>
                                        <p:attrNameLst>
                                          <p:attrName>ppt_w</p:attrName>
                                        </p:attrNameLst>
                                      </p:cBhvr>
                                      <p:tavLst>
                                        <p:tav tm="0">
                                          <p:val>
                                            <p:strVal val="#ppt_w"/>
                                          </p:val>
                                        </p:tav>
                                        <p:tav tm="100000">
                                          <p:val>
                                            <p:strVal val="#ppt_w"/>
                                          </p:val>
                                        </p:tav>
                                      </p:tavLst>
                                    </p:anim>
                                    <p:anim calcmode="lin" valueType="num">
                                      <p:cBhvr>
                                        <p:cTn id="28" dur="500" fill="hold"/>
                                        <p:tgtEl>
                                          <p:spTgt spid="29701"/>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29698"/>
                                        </p:tgtEl>
                                        <p:attrNameLst>
                                          <p:attrName>style.visibility</p:attrName>
                                        </p:attrNameLst>
                                      </p:cBhvr>
                                      <p:to>
                                        <p:strVal val="visible"/>
                                      </p:to>
                                    </p:set>
                                    <p:animEffect transition="in" filter="strips(downRight)">
                                      <p:cBhvr>
                                        <p:cTn id="33"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nimBg="1" autoUpdateAnimBg="0"/>
      <p:bldP spid="29700" grpId="0" animBg="1"/>
      <p:bldP spid="29701" grpId="0" animBg="1"/>
      <p:bldP spid="29702"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04800" y="1935163"/>
            <a:ext cx="821055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en-US" altLang="zh-CN" sz="3600" b="1">
                <a:solidFill>
                  <a:srgbClr val="000099"/>
                </a:solidFill>
                <a:latin typeface="Times New Roman" panose="02020603050405020304" pitchFamily="18" charset="0"/>
                <a:ea typeface="楷体_GB2312" pitchFamily="1" charset="-122"/>
              </a:rPr>
              <a:t>class  </a:t>
            </a:r>
            <a:r>
              <a:rPr lang="en-US" altLang="zh-CN" sz="3600">
                <a:solidFill>
                  <a:srgbClr val="000099"/>
                </a:solidFill>
                <a:latin typeface="Times New Roman" panose="02020603050405020304" pitchFamily="18" charset="0"/>
                <a:ea typeface="楷体_GB2312" pitchFamily="1" charset="-122"/>
              </a:rPr>
              <a:t>VNode </a:t>
            </a:r>
            <a:r>
              <a:rPr lang="en-US" altLang="zh-CN" sz="3600" b="1">
                <a:solidFill>
                  <a:srgbClr val="000099"/>
                </a:solidFill>
                <a:latin typeface="Times New Roman" panose="02020603050405020304" pitchFamily="18" charset="0"/>
                <a:ea typeface="楷体_GB2312" pitchFamily="1" charset="-122"/>
              </a:rPr>
              <a:t>{</a:t>
            </a:r>
            <a:r>
              <a:rPr lang="en-US" altLang="zh-CN" sz="3600" b="1">
                <a:latin typeface="Times New Roman" panose="02020603050405020304" pitchFamily="18" charset="0"/>
                <a:ea typeface="楷体_GB2312" pitchFamily="1" charset="-122"/>
              </a:rPr>
              <a:t> </a:t>
            </a:r>
            <a:endParaRPr lang="en-US" altLang="zh-CN" sz="3600">
              <a:latin typeface="Times New Roman" panose="02020603050405020304" pitchFamily="18" charset="0"/>
              <a:ea typeface="楷体_GB2312" pitchFamily="1" charset="-122"/>
            </a:endParaRPr>
          </a:p>
          <a:p>
            <a:pPr eaLnBrk="1" hangingPunct="1">
              <a:lnSpc>
                <a:spcPct val="130000"/>
              </a:lnSpc>
              <a:buFont typeface="Arial" panose="020B0604020202020204" pitchFamily="34" charset="0"/>
              <a:buNone/>
            </a:pPr>
            <a:r>
              <a:rPr lang="en-US" altLang="zh-CN" sz="3600">
                <a:latin typeface="Times New Roman" panose="02020603050405020304" pitchFamily="18" charset="0"/>
                <a:ea typeface="楷体_GB2312" pitchFamily="1" charset="-122"/>
              </a:rPr>
              <a:t>    </a:t>
            </a:r>
            <a:r>
              <a:rPr lang="en-US" altLang="zh-CN" sz="3600">
                <a:solidFill>
                  <a:srgbClr val="000099"/>
                </a:solidFill>
                <a:latin typeface="Times New Roman" panose="02020603050405020304" pitchFamily="18" charset="0"/>
                <a:ea typeface="楷体_GB2312" pitchFamily="1" charset="-122"/>
              </a:rPr>
              <a:t>char  data;   // </a:t>
            </a:r>
            <a:r>
              <a:rPr lang="zh-CN" altLang="en-US" sz="3600">
                <a:solidFill>
                  <a:srgbClr val="000099"/>
                </a:solidFill>
                <a:latin typeface="Times New Roman" panose="02020603050405020304" pitchFamily="18" charset="0"/>
                <a:ea typeface="楷体_GB2312" pitchFamily="1" charset="-122"/>
              </a:rPr>
              <a:t>顶点信息</a:t>
            </a:r>
          </a:p>
          <a:p>
            <a:pPr eaLnBrk="1" hangingPunct="1">
              <a:lnSpc>
                <a:spcPct val="130000"/>
              </a:lnSpc>
              <a:buFont typeface="Arial" panose="020B0604020202020204" pitchFamily="34" charset="0"/>
              <a:buNone/>
            </a:pPr>
            <a:r>
              <a:rPr lang="zh-CN" altLang="en-US" sz="3600">
                <a:solidFill>
                  <a:srgbClr val="000099"/>
                </a:solidFill>
                <a:latin typeface="Times New Roman" panose="02020603050405020304" pitchFamily="18" charset="0"/>
                <a:ea typeface="楷体_GB2312" pitchFamily="1" charset="-122"/>
              </a:rPr>
              <a:t>  </a:t>
            </a:r>
            <a:r>
              <a:rPr lang="en-US" altLang="zh-CN" sz="3600">
                <a:solidFill>
                  <a:srgbClr val="000099"/>
                </a:solidFill>
                <a:latin typeface="Times New Roman" panose="02020603050405020304" pitchFamily="18" charset="0"/>
                <a:ea typeface="楷体_GB2312" pitchFamily="1" charset="-122"/>
              </a:rPr>
              <a:t>  ArcNode  </a:t>
            </a:r>
            <a:r>
              <a:rPr lang="en-US" altLang="zh-CN" sz="3600" b="1">
                <a:solidFill>
                  <a:srgbClr val="000099"/>
                </a:solidFill>
                <a:latin typeface="Times New Roman" panose="02020603050405020304" pitchFamily="18" charset="0"/>
                <a:ea typeface="楷体_GB2312" pitchFamily="1" charset="-122"/>
              </a:rPr>
              <a:t>*</a:t>
            </a:r>
            <a:r>
              <a:rPr lang="en-US" altLang="zh-CN" sz="3600">
                <a:solidFill>
                  <a:srgbClr val="000099"/>
                </a:solidFill>
                <a:latin typeface="Times New Roman" panose="02020603050405020304" pitchFamily="18" charset="0"/>
                <a:ea typeface="楷体_GB2312" pitchFamily="1" charset="-122"/>
              </a:rPr>
              <a:t>firstarc; </a:t>
            </a:r>
          </a:p>
          <a:p>
            <a:pPr eaLnBrk="1" hangingPunct="1">
              <a:lnSpc>
                <a:spcPct val="130000"/>
              </a:lnSpc>
              <a:buFont typeface="Arial" panose="020B0604020202020204" pitchFamily="34" charset="0"/>
              <a:buNone/>
            </a:pPr>
            <a:r>
              <a:rPr lang="en-US" altLang="zh-CN" sz="3600">
                <a:solidFill>
                  <a:srgbClr val="000099"/>
                </a:solidFill>
                <a:latin typeface="Times New Roman" panose="02020603050405020304" pitchFamily="18" charset="0"/>
                <a:ea typeface="楷体_GB2312" pitchFamily="1" charset="-122"/>
              </a:rPr>
              <a:t>                   // </a:t>
            </a:r>
            <a:r>
              <a:rPr lang="zh-CN" altLang="en-US" sz="3600">
                <a:solidFill>
                  <a:srgbClr val="000099"/>
                </a:solidFill>
                <a:latin typeface="Times New Roman" panose="02020603050405020304" pitchFamily="18" charset="0"/>
                <a:ea typeface="楷体_GB2312" pitchFamily="1" charset="-122"/>
              </a:rPr>
              <a:t>指向第一条依附该顶点的弧</a:t>
            </a:r>
          </a:p>
          <a:p>
            <a:pPr eaLnBrk="1" hangingPunct="1">
              <a:lnSpc>
                <a:spcPct val="130000"/>
              </a:lnSpc>
              <a:buFont typeface="Arial" panose="020B0604020202020204" pitchFamily="34" charset="0"/>
              <a:buNone/>
            </a:pPr>
            <a:r>
              <a:rPr lang="zh-CN" altLang="en-US" sz="3600">
                <a:solidFill>
                  <a:srgbClr val="000099"/>
                </a:solidFill>
                <a:latin typeface="Times New Roman" panose="02020603050405020304" pitchFamily="18" charset="0"/>
                <a:ea typeface="楷体_GB2312" pitchFamily="1" charset="-122"/>
              </a:rPr>
              <a:t>  </a:t>
            </a:r>
            <a:r>
              <a:rPr lang="en-US" altLang="zh-CN" sz="3600" b="1">
                <a:solidFill>
                  <a:srgbClr val="000099"/>
                </a:solidFill>
                <a:latin typeface="Times New Roman" panose="02020603050405020304" pitchFamily="18" charset="0"/>
                <a:ea typeface="楷体_GB2312" pitchFamily="1" charset="-122"/>
              </a:rPr>
              <a:t>}</a:t>
            </a:r>
            <a:r>
              <a:rPr lang="en-US" altLang="zh-CN" sz="3600">
                <a:solidFill>
                  <a:srgbClr val="000099"/>
                </a:solidFill>
                <a:latin typeface="Times New Roman" panose="02020603050405020304" pitchFamily="18" charset="0"/>
                <a:ea typeface="楷体_GB2312" pitchFamily="1" charset="-122"/>
              </a:rPr>
              <a:t> ; </a:t>
            </a:r>
          </a:p>
        </p:txBody>
      </p:sp>
      <p:sp>
        <p:nvSpPr>
          <p:cNvPr id="30723" name="Rectangle 3"/>
          <p:cNvSpPr>
            <a:spLocks noChangeArrowheads="1"/>
          </p:cNvSpPr>
          <p:nvPr/>
        </p:nvSpPr>
        <p:spPr bwMode="auto">
          <a:xfrm>
            <a:off x="5349875" y="806450"/>
            <a:ext cx="2727325" cy="669925"/>
          </a:xfrm>
          <a:prstGeom prst="rect">
            <a:avLst/>
          </a:prstGeom>
          <a:solidFill>
            <a:srgbClr val="99CCFF">
              <a:alpha val="50195"/>
            </a:srgbClr>
          </a:solidFill>
          <a:ln w="28575" cap="sq">
            <a:solidFill>
              <a:srgbClr val="000099"/>
            </a:solidFill>
            <a:miter lim="800000"/>
            <a:headEnd/>
            <a:tailEnd/>
          </a:ln>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a:solidFill>
                  <a:srgbClr val="000099"/>
                </a:solidFill>
                <a:latin typeface="Times New Roman" panose="02020603050405020304" pitchFamily="18" charset="0"/>
                <a:ea typeface="楷体_GB2312" pitchFamily="1" charset="-122"/>
              </a:rPr>
              <a:t> </a:t>
            </a:r>
            <a:r>
              <a:rPr lang="en-US" altLang="zh-CN" sz="3600">
                <a:solidFill>
                  <a:srgbClr val="000099"/>
                </a:solidFill>
                <a:latin typeface="Times New Roman" panose="02020603050405020304" pitchFamily="18" charset="0"/>
                <a:ea typeface="楷体_GB2312" pitchFamily="1" charset="-122"/>
              </a:rPr>
              <a:t>data   firstarc</a:t>
            </a:r>
          </a:p>
        </p:txBody>
      </p:sp>
      <p:sp>
        <p:nvSpPr>
          <p:cNvPr id="30724" name="Line 4"/>
          <p:cNvSpPr>
            <a:spLocks noChangeShapeType="1"/>
          </p:cNvSpPr>
          <p:nvPr/>
        </p:nvSpPr>
        <p:spPr bwMode="auto">
          <a:xfrm>
            <a:off x="6492875" y="762000"/>
            <a:ext cx="0" cy="7620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5" name="Comment 5"/>
          <p:cNvSpPr>
            <a:spLocks noChangeArrowheads="1"/>
          </p:cNvSpPr>
          <p:nvPr/>
        </p:nvSpPr>
        <p:spPr bwMode="auto">
          <a:xfrm>
            <a:off x="854075" y="685800"/>
            <a:ext cx="3794125" cy="714375"/>
          </a:xfrm>
          <a:prstGeom prst="rect">
            <a:avLst/>
          </a:prstGeom>
          <a:solidFill>
            <a:srgbClr val="FCFDC6"/>
          </a:solidFill>
          <a:ln w="12700" cap="sq">
            <a:solidFill>
              <a:schemeClr val="tx1"/>
            </a:solidFill>
            <a:miter lim="800000"/>
            <a:headEnd/>
            <a:tailEnd/>
          </a:ln>
          <a:effectLst>
            <a:outerShdw blurRad="63500" dist="107763" dir="2700000" algn="ctr" rotWithShape="0">
              <a:schemeClr val="bg2">
                <a:alpha val="74998"/>
              </a:schemeClr>
            </a:outerShdw>
          </a:effectLst>
        </p:spPr>
        <p:txBody>
          <a:bodyPr>
            <a:spAutoFit/>
          </a:bodyPr>
          <a:lstStyle/>
          <a:p>
            <a:pPr eaLnBrk="1" hangingPunct="1">
              <a:spcBef>
                <a:spcPct val="50000"/>
              </a:spcBef>
              <a:buFont typeface="Arial" pitchFamily="34" charset="0"/>
              <a:buNone/>
              <a:defRPr/>
            </a:pPr>
            <a:r>
              <a:rPr lang="zh-CN" altLang="en-US" sz="4000" b="1">
                <a:solidFill>
                  <a:srgbClr val="800000"/>
                </a:solidFill>
                <a:latin typeface="Times New Roman" pitchFamily="18" charset="0"/>
                <a:ea typeface="楷体_GB2312" pitchFamily="1" charset="-122"/>
              </a:rPr>
              <a:t>顶点的结点结构</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0-#ppt_w/2"/>
                                          </p:val>
                                        </p:tav>
                                        <p:tav tm="100000">
                                          <p:val>
                                            <p:strVal val="#ppt_x"/>
                                          </p:val>
                                        </p:tav>
                                      </p:tavLst>
                                    </p:anim>
                                    <p:anim calcmode="lin" valueType="num">
                                      <p:cBhvr additive="base">
                                        <p:cTn id="8"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723"/>
                                        </p:tgtEl>
                                        <p:attrNameLst>
                                          <p:attrName>style.visibility</p:attrName>
                                        </p:attrNameLst>
                                      </p:cBhvr>
                                      <p:to>
                                        <p:strVal val="visible"/>
                                      </p:to>
                                    </p:set>
                                    <p:anim calcmode="lin" valueType="num">
                                      <p:cBhvr additive="base">
                                        <p:cTn id="13" dur="500" fill="hold"/>
                                        <p:tgtEl>
                                          <p:spTgt spid="30723"/>
                                        </p:tgtEl>
                                        <p:attrNameLst>
                                          <p:attrName>ppt_x</p:attrName>
                                        </p:attrNameLst>
                                      </p:cBhvr>
                                      <p:tavLst>
                                        <p:tav tm="0">
                                          <p:val>
                                            <p:strVal val="1+#ppt_w/2"/>
                                          </p:val>
                                        </p:tav>
                                        <p:tav tm="100000">
                                          <p:val>
                                            <p:strVal val="#ppt_x"/>
                                          </p:val>
                                        </p:tav>
                                      </p:tavLst>
                                    </p:anim>
                                    <p:anim calcmode="lin" valueType="num">
                                      <p:cBhvr additive="base">
                                        <p:cTn id="14" dur="500" fill="hold"/>
                                        <p:tgtEl>
                                          <p:spTgt spid="3072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7" presetClass="entr" presetSubtype="1" fill="hold" grpId="0" nodeType="afterEffect">
                                  <p:stCondLst>
                                    <p:cond delay="0"/>
                                  </p:stCondLst>
                                  <p:childTnLst>
                                    <p:set>
                                      <p:cBhvr>
                                        <p:cTn id="17" dur="1" fill="hold">
                                          <p:stCondLst>
                                            <p:cond delay="0"/>
                                          </p:stCondLst>
                                        </p:cTn>
                                        <p:tgtEl>
                                          <p:spTgt spid="30724"/>
                                        </p:tgtEl>
                                        <p:attrNameLst>
                                          <p:attrName>style.visibility</p:attrName>
                                        </p:attrNameLst>
                                      </p:cBhvr>
                                      <p:to>
                                        <p:strVal val="visible"/>
                                      </p:to>
                                    </p:set>
                                    <p:anim calcmode="lin" valueType="num">
                                      <p:cBhvr>
                                        <p:cTn id="18" dur="500" fill="hold"/>
                                        <p:tgtEl>
                                          <p:spTgt spid="30724"/>
                                        </p:tgtEl>
                                        <p:attrNameLst>
                                          <p:attrName>ppt_x</p:attrName>
                                        </p:attrNameLst>
                                      </p:cBhvr>
                                      <p:tavLst>
                                        <p:tav tm="0">
                                          <p:val>
                                            <p:strVal val="#ppt_x"/>
                                          </p:val>
                                        </p:tav>
                                        <p:tav tm="100000">
                                          <p:val>
                                            <p:strVal val="#ppt_x"/>
                                          </p:val>
                                        </p:tav>
                                      </p:tavLst>
                                    </p:anim>
                                    <p:anim calcmode="lin" valueType="num">
                                      <p:cBhvr>
                                        <p:cTn id="19" dur="500" fill="hold"/>
                                        <p:tgtEl>
                                          <p:spTgt spid="30724"/>
                                        </p:tgtEl>
                                        <p:attrNameLst>
                                          <p:attrName>ppt_y</p:attrName>
                                        </p:attrNameLst>
                                      </p:cBhvr>
                                      <p:tavLst>
                                        <p:tav tm="0">
                                          <p:val>
                                            <p:strVal val="#ppt_y-#ppt_h/2"/>
                                          </p:val>
                                        </p:tav>
                                        <p:tav tm="100000">
                                          <p:val>
                                            <p:strVal val="#ppt_y"/>
                                          </p:val>
                                        </p:tav>
                                      </p:tavLst>
                                    </p:anim>
                                    <p:anim calcmode="lin" valueType="num">
                                      <p:cBhvr>
                                        <p:cTn id="20" dur="500" fill="hold"/>
                                        <p:tgtEl>
                                          <p:spTgt spid="30724"/>
                                        </p:tgtEl>
                                        <p:attrNameLst>
                                          <p:attrName>ppt_w</p:attrName>
                                        </p:attrNameLst>
                                      </p:cBhvr>
                                      <p:tavLst>
                                        <p:tav tm="0">
                                          <p:val>
                                            <p:strVal val="#ppt_w"/>
                                          </p:val>
                                        </p:tav>
                                        <p:tav tm="100000">
                                          <p:val>
                                            <p:strVal val="#ppt_w"/>
                                          </p:val>
                                        </p:tav>
                                      </p:tavLst>
                                    </p:anim>
                                    <p:anim calcmode="lin" valueType="num">
                                      <p:cBhvr>
                                        <p:cTn id="21" dur="500" fill="hold"/>
                                        <p:tgtEl>
                                          <p:spTgt spid="30724"/>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12" fill="hold" grpId="0" nodeType="clickEffect">
                                  <p:stCondLst>
                                    <p:cond delay="0"/>
                                  </p:stCondLst>
                                  <p:childTnLst>
                                    <p:set>
                                      <p:cBhvr>
                                        <p:cTn id="25" dur="1" fill="hold">
                                          <p:stCondLst>
                                            <p:cond delay="0"/>
                                          </p:stCondLst>
                                        </p:cTn>
                                        <p:tgtEl>
                                          <p:spTgt spid="30722"/>
                                        </p:tgtEl>
                                        <p:attrNameLst>
                                          <p:attrName>style.visibility</p:attrName>
                                        </p:attrNameLst>
                                      </p:cBhvr>
                                      <p:to>
                                        <p:strVal val="visible"/>
                                      </p:to>
                                    </p:set>
                                    <p:anim calcmode="lin" valueType="num">
                                      <p:cBhvr additive="base">
                                        <p:cTn id="26" dur="500" fill="hold"/>
                                        <p:tgtEl>
                                          <p:spTgt spid="30722"/>
                                        </p:tgtEl>
                                        <p:attrNameLst>
                                          <p:attrName>ppt_x</p:attrName>
                                        </p:attrNameLst>
                                      </p:cBhvr>
                                      <p:tavLst>
                                        <p:tav tm="0">
                                          <p:val>
                                            <p:strVal val="0-#ppt_w/2"/>
                                          </p:val>
                                        </p:tav>
                                        <p:tav tm="100000">
                                          <p:val>
                                            <p:strVal val="#ppt_x"/>
                                          </p:val>
                                        </p:tav>
                                      </p:tavLst>
                                    </p:anim>
                                    <p:anim calcmode="lin" valueType="num">
                                      <p:cBhvr additive="base">
                                        <p:cTn id="27" dur="500" fill="hold"/>
                                        <p:tgtEl>
                                          <p:spTgt spid="307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3" grpId="0" animBg="1" autoUpdateAnimBg="0"/>
      <p:bldP spid="30724" grpId="0" animBg="1"/>
      <p:bldP spid="3072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57200" y="1905000"/>
            <a:ext cx="82296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40000"/>
              </a:spcBef>
              <a:buFont typeface="Arial" panose="020B0604020202020204" pitchFamily="34" charset="0"/>
              <a:buNone/>
            </a:pPr>
            <a:r>
              <a:rPr lang="en-US" altLang="zh-CN" sz="3600" b="1">
                <a:solidFill>
                  <a:srgbClr val="000099"/>
                </a:solidFill>
                <a:latin typeface="Times New Roman" panose="02020603050405020304" pitchFamily="18" charset="0"/>
                <a:ea typeface="楷体_GB2312" pitchFamily="1" charset="-122"/>
              </a:rPr>
              <a:t>class  ALGraph{</a:t>
            </a:r>
            <a:r>
              <a:rPr lang="en-US" altLang="zh-CN" sz="3600" b="1">
                <a:latin typeface="Times New Roman" panose="02020603050405020304" pitchFamily="18" charset="0"/>
                <a:ea typeface="楷体_GB2312" pitchFamily="1" charset="-122"/>
              </a:rPr>
              <a:t>  </a:t>
            </a:r>
            <a:endParaRPr lang="en-US" altLang="zh-CN" sz="3600" b="1">
              <a:solidFill>
                <a:srgbClr val="800000"/>
              </a:solidFill>
              <a:latin typeface="Times New Roman" panose="02020603050405020304" pitchFamily="18" charset="0"/>
              <a:ea typeface="楷体_GB2312" pitchFamily="1" charset="-122"/>
            </a:endParaRPr>
          </a:p>
          <a:p>
            <a:pPr eaLnBrk="1" hangingPunct="1">
              <a:spcBef>
                <a:spcPct val="40000"/>
              </a:spcBef>
              <a:buFont typeface="Arial" panose="020B0604020202020204" pitchFamily="34" charset="0"/>
              <a:buNone/>
            </a:pPr>
            <a:r>
              <a:rPr lang="en-US" altLang="zh-CN" sz="3600">
                <a:latin typeface="Times New Roman" panose="02020603050405020304" pitchFamily="18" charset="0"/>
                <a:ea typeface="楷体_GB2312" pitchFamily="1" charset="-122"/>
              </a:rPr>
              <a:t>     </a:t>
            </a:r>
            <a:r>
              <a:rPr lang="en-US" altLang="zh-CN" sz="3200">
                <a:solidFill>
                  <a:srgbClr val="000099"/>
                </a:solidFill>
                <a:latin typeface="Times New Roman" panose="02020603050405020304" pitchFamily="18" charset="0"/>
                <a:ea typeface="楷体_GB2312" pitchFamily="1" charset="-122"/>
              </a:rPr>
              <a:t>VNode  *vertices</a:t>
            </a:r>
            <a:r>
              <a:rPr lang="en-US" altLang="zh-CN" sz="3600">
                <a:solidFill>
                  <a:srgbClr val="000099"/>
                </a:solidFill>
                <a:latin typeface="Times New Roman" panose="02020603050405020304" pitchFamily="18" charset="0"/>
                <a:ea typeface="楷体_GB2312" pitchFamily="1" charset="-122"/>
              </a:rPr>
              <a:t>;</a:t>
            </a:r>
          </a:p>
          <a:p>
            <a:pPr eaLnBrk="1" hangingPunct="1">
              <a:spcBef>
                <a:spcPct val="40000"/>
              </a:spcBef>
              <a:buFont typeface="Arial" panose="020B0604020202020204" pitchFamily="34" charset="0"/>
              <a:buNone/>
            </a:pPr>
            <a:r>
              <a:rPr lang="en-US" altLang="zh-CN" sz="3600">
                <a:solidFill>
                  <a:srgbClr val="000099"/>
                </a:solidFill>
                <a:latin typeface="Times New Roman" panose="02020603050405020304" pitchFamily="18" charset="0"/>
                <a:ea typeface="楷体_GB2312" pitchFamily="1" charset="-122"/>
              </a:rPr>
              <a:t>     </a:t>
            </a:r>
            <a:r>
              <a:rPr lang="en-US" altLang="zh-CN" sz="3600" b="1">
                <a:solidFill>
                  <a:srgbClr val="000099"/>
                </a:solidFill>
                <a:latin typeface="Times New Roman" panose="02020603050405020304" pitchFamily="18" charset="0"/>
                <a:ea typeface="楷体_GB2312" pitchFamily="1" charset="-122"/>
              </a:rPr>
              <a:t>int</a:t>
            </a:r>
            <a:r>
              <a:rPr lang="en-US" altLang="zh-CN" sz="3600">
                <a:solidFill>
                  <a:srgbClr val="000099"/>
                </a:solidFill>
                <a:latin typeface="Times New Roman" panose="02020603050405020304" pitchFamily="18" charset="0"/>
                <a:ea typeface="楷体_GB2312" pitchFamily="1" charset="-122"/>
              </a:rPr>
              <a:t>      vexnum, arcnum; </a:t>
            </a:r>
          </a:p>
          <a:p>
            <a:pPr eaLnBrk="1" hangingPunct="1">
              <a:spcBef>
                <a:spcPct val="40000"/>
              </a:spcBef>
              <a:buFont typeface="Arial" panose="020B0604020202020204" pitchFamily="34" charset="0"/>
              <a:buNone/>
            </a:pPr>
            <a:r>
              <a:rPr lang="en-US" altLang="zh-CN" sz="3600">
                <a:solidFill>
                  <a:srgbClr val="000099"/>
                </a:solidFill>
                <a:latin typeface="Times New Roman" panose="02020603050405020304" pitchFamily="18" charset="0"/>
                <a:ea typeface="楷体_GB2312" pitchFamily="1" charset="-122"/>
              </a:rPr>
              <a:t>     //</a:t>
            </a:r>
            <a:r>
              <a:rPr lang="en-US" altLang="zh-CN" sz="3600" b="1">
                <a:solidFill>
                  <a:srgbClr val="000099"/>
                </a:solidFill>
                <a:latin typeface="Times New Roman" panose="02020603050405020304" pitchFamily="18" charset="0"/>
                <a:ea typeface="楷体_GB2312" pitchFamily="1" charset="-122"/>
              </a:rPr>
              <a:t>int</a:t>
            </a:r>
            <a:r>
              <a:rPr lang="en-US" altLang="zh-CN" sz="3600">
                <a:solidFill>
                  <a:srgbClr val="000099"/>
                </a:solidFill>
                <a:latin typeface="Times New Roman" panose="02020603050405020304" pitchFamily="18" charset="0"/>
                <a:ea typeface="楷体_GB2312" pitchFamily="1" charset="-122"/>
              </a:rPr>
              <a:t>      kind;          // </a:t>
            </a:r>
            <a:r>
              <a:rPr lang="zh-CN" altLang="en-US" sz="3600">
                <a:solidFill>
                  <a:srgbClr val="000099"/>
                </a:solidFill>
                <a:latin typeface="Times New Roman" panose="02020603050405020304" pitchFamily="18" charset="0"/>
                <a:ea typeface="楷体_GB2312" pitchFamily="1" charset="-122"/>
              </a:rPr>
              <a:t>图的种类标志</a:t>
            </a:r>
          </a:p>
          <a:p>
            <a:pPr eaLnBrk="1" hangingPunct="1">
              <a:spcBef>
                <a:spcPct val="40000"/>
              </a:spcBef>
              <a:buFont typeface="Arial" panose="020B0604020202020204" pitchFamily="34" charset="0"/>
              <a:buNone/>
            </a:pPr>
            <a:r>
              <a:rPr lang="zh-CN" altLang="en-US" sz="3600" b="1">
                <a:solidFill>
                  <a:srgbClr val="000099"/>
                </a:solidFill>
                <a:latin typeface="Times New Roman" panose="02020603050405020304" pitchFamily="18" charset="0"/>
                <a:ea typeface="楷体_GB2312" pitchFamily="1" charset="-122"/>
              </a:rPr>
              <a:t>  </a:t>
            </a:r>
            <a:r>
              <a:rPr lang="en-US" altLang="zh-CN" sz="3600" b="1">
                <a:solidFill>
                  <a:srgbClr val="000099"/>
                </a:solidFill>
                <a:latin typeface="Times New Roman" panose="02020603050405020304" pitchFamily="18" charset="0"/>
                <a:ea typeface="楷体_GB2312" pitchFamily="1" charset="-122"/>
              </a:rPr>
              <a:t>}</a:t>
            </a:r>
            <a:r>
              <a:rPr lang="en-US" altLang="zh-CN" sz="3600">
                <a:solidFill>
                  <a:srgbClr val="000099"/>
                </a:solidFill>
                <a:latin typeface="Times New Roman" panose="02020603050405020304" pitchFamily="18" charset="0"/>
                <a:ea typeface="楷体_GB2312" pitchFamily="1" charset="-122"/>
              </a:rPr>
              <a:t>;</a:t>
            </a:r>
          </a:p>
        </p:txBody>
      </p:sp>
      <p:sp>
        <p:nvSpPr>
          <p:cNvPr id="31747" name="Rectangle 3"/>
          <p:cNvSpPr>
            <a:spLocks noChangeArrowheads="1"/>
          </p:cNvSpPr>
          <p:nvPr/>
        </p:nvSpPr>
        <p:spPr bwMode="auto">
          <a:xfrm>
            <a:off x="533400" y="657225"/>
            <a:ext cx="3854450" cy="836613"/>
          </a:xfrm>
          <a:prstGeom prst="rect">
            <a:avLst/>
          </a:prstGeom>
          <a:solidFill>
            <a:srgbClr val="FFCC99">
              <a:alpha val="50195"/>
            </a:srgbClr>
          </a:solidFill>
          <a:ln w="12700" cap="sq">
            <a:solidFill>
              <a:srgbClr val="FFCC99"/>
            </a:solidFill>
            <a:miter lim="800000"/>
            <a:headEnd/>
            <a:tailEnd/>
          </a:ln>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a:solidFill>
                  <a:srgbClr val="800000"/>
                </a:solidFill>
                <a:latin typeface="Times New Roman" panose="02020603050405020304" pitchFamily="18" charset="0"/>
                <a:ea typeface="楷体_GB2312" pitchFamily="1" charset="-122"/>
              </a:rPr>
              <a:t>图的结构定义</a:t>
            </a:r>
          </a:p>
        </p:txBody>
      </p:sp>
      <p:sp>
        <p:nvSpPr>
          <p:cNvPr id="31748" name="AutoShape 4">
            <a:hlinkClick r:id="rId2" action="ppaction://hlinksldjump" highlightClick="1"/>
          </p:cNvPr>
          <p:cNvSpPr>
            <a:spLocks noChangeArrowheads="1"/>
          </p:cNvSpPr>
          <p:nvPr/>
        </p:nvSpPr>
        <p:spPr bwMode="auto">
          <a:xfrm>
            <a:off x="8458200" y="6096000"/>
            <a:ext cx="381000" cy="381000"/>
          </a:xfrm>
          <a:prstGeom prst="actionButtonBackPrevious">
            <a:avLst/>
          </a:prstGeom>
          <a:solidFill>
            <a:schemeClr val="bg2"/>
          </a:solidFill>
          <a:ln w="9525">
            <a:solidFill>
              <a:schemeClr val="tx2"/>
            </a:solidFill>
            <a:miter lim="800000"/>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0-#ppt_w/2"/>
                                          </p:val>
                                        </p:tav>
                                        <p:tav tm="100000">
                                          <p:val>
                                            <p:strVal val="#ppt_x"/>
                                          </p:val>
                                        </p:tav>
                                      </p:tavLst>
                                    </p:anim>
                                    <p:anim calcmode="lin" valueType="num">
                                      <p:cBhvr additive="base">
                                        <p:cTn id="8" dur="500" fill="hold"/>
                                        <p:tgtEl>
                                          <p:spTgt spid="317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1746"/>
                                        </p:tgtEl>
                                        <p:attrNameLst>
                                          <p:attrName>style.visibility</p:attrName>
                                        </p:attrNameLst>
                                      </p:cBhvr>
                                      <p:to>
                                        <p:strVal val="visible"/>
                                      </p:to>
                                    </p:set>
                                    <p:animEffect transition="in" filter="strips(downLeft)">
                                      <p:cBhvr>
                                        <p:cTn id="13" dur="500"/>
                                        <p:tgtEl>
                                          <p:spTgt spid="31746"/>
                                        </p:tgtEl>
                                      </p:cBhvr>
                                    </p:animEffect>
                                  </p:childTnLst>
                                </p:cTn>
                              </p:par>
                            </p:childTnLst>
                          </p:cTn>
                        </p:par>
                        <p:par>
                          <p:cTn id="14" fill="hold" nodeType="afterGroup">
                            <p:stCondLst>
                              <p:cond delay="500"/>
                            </p:stCondLst>
                            <p:childTnLst>
                              <p:par>
                                <p:cTn id="15" presetID="2" presetClass="entr" presetSubtype="6" fill="hold" grpId="0" nodeType="afterEffect">
                                  <p:stCondLst>
                                    <p:cond delay="0"/>
                                  </p:stCondLst>
                                  <p:childTnLst>
                                    <p:set>
                                      <p:cBhvr>
                                        <p:cTn id="16" dur="1" fill="hold">
                                          <p:stCondLst>
                                            <p:cond delay="0"/>
                                          </p:stCondLst>
                                        </p:cTn>
                                        <p:tgtEl>
                                          <p:spTgt spid="31748"/>
                                        </p:tgtEl>
                                        <p:attrNameLst>
                                          <p:attrName>style.visibility</p:attrName>
                                        </p:attrNameLst>
                                      </p:cBhvr>
                                      <p:to>
                                        <p:strVal val="visible"/>
                                      </p:to>
                                    </p:set>
                                    <p:anim calcmode="lin" valueType="num">
                                      <p:cBhvr additive="base">
                                        <p:cTn id="17" dur="500" fill="hold"/>
                                        <p:tgtEl>
                                          <p:spTgt spid="31748"/>
                                        </p:tgtEl>
                                        <p:attrNameLst>
                                          <p:attrName>ppt_x</p:attrName>
                                        </p:attrNameLst>
                                      </p:cBhvr>
                                      <p:tavLst>
                                        <p:tav tm="0">
                                          <p:val>
                                            <p:strVal val="1+#ppt_w/2"/>
                                          </p:val>
                                        </p:tav>
                                        <p:tav tm="100000">
                                          <p:val>
                                            <p:strVal val="#ppt_x"/>
                                          </p:val>
                                        </p:tav>
                                      </p:tavLst>
                                    </p:anim>
                                    <p:anim calcmode="lin" valueType="num">
                                      <p:cBhvr additive="base">
                                        <p:cTn id="1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nimBg="1" autoUpdateAnimBg="0"/>
      <p:bldP spid="3174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二、邻接表(性质)</a:t>
            </a:r>
            <a:endParaRPr lang="en-US" altLang="zh-CN" sz="3200">
              <a:latin typeface="黑体" panose="02010609060101010101" pitchFamily="49" charset="-122"/>
              <a:ea typeface="黑体" panose="02010609060101010101" pitchFamily="49" charset="-122"/>
            </a:endParaRPr>
          </a:p>
        </p:txBody>
      </p:sp>
      <p:sp>
        <p:nvSpPr>
          <p:cNvPr id="4505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1E543195-18E7-4167-B18C-974BA0E510E4}" type="slidenum">
              <a:rPr lang="zh-CN" altLang="en-US"/>
              <a:pPr algn="r" eaLnBrk="1" hangingPunct="1">
                <a:spcBef>
                  <a:spcPct val="50000"/>
                </a:spcBef>
                <a:buFont typeface="Arial" panose="020B0604020202020204" pitchFamily="34" charset="0"/>
                <a:buNone/>
              </a:pPr>
              <a:t>34</a:t>
            </a:fld>
            <a:endParaRPr lang="en-US" altLang="zh-CN"/>
          </a:p>
        </p:txBody>
      </p:sp>
      <p:sp>
        <p:nvSpPr>
          <p:cNvPr id="4506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36869"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对于有向图的邻接表，其第</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个链表中结点的个数只是该顶点的出度；如果要计算入度，必须遍历整个邻接表[也可以建立一个</a:t>
            </a:r>
            <a:r>
              <a:rPr lang="zh-CN" altLang="en-US" b="1">
                <a:solidFill>
                  <a:schemeClr val="hlink"/>
                </a:solidFill>
                <a:latin typeface="黑体" panose="02010609060101010101" pitchFamily="49" charset="-122"/>
                <a:ea typeface="黑体" panose="02010609060101010101" pitchFamily="49" charset="-122"/>
              </a:rPr>
              <a:t>逆邻接表</a:t>
            </a:r>
            <a:r>
              <a:rPr lang="zh-CN" altLang="en-US" b="1">
                <a:latin typeface="黑体" panose="02010609060101010101" pitchFamily="49" charset="-122"/>
                <a:ea typeface="黑体" panose="02010609060101010101" pitchFamily="49" charset="-122"/>
              </a:rPr>
              <a:t>]</a:t>
            </a:r>
          </a:p>
          <a:p>
            <a:pPr eaLnBrk="1" hangingPunct="1">
              <a:spcBef>
                <a:spcPct val="30000"/>
              </a:spcBef>
            </a:pPr>
            <a:r>
              <a:rPr lang="zh-CN" altLang="en-US" b="1">
                <a:latin typeface="黑体" panose="02010609060101010101" pitchFamily="49" charset="-122"/>
                <a:ea typeface="黑体" panose="02010609060101010101" pitchFamily="49" charset="-122"/>
              </a:rPr>
              <a:t>要判定两个顶点</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和</a:t>
            </a:r>
            <a:r>
              <a:rPr lang="en-US" altLang="zh-CN" b="1">
                <a:latin typeface="黑体" panose="02010609060101010101" pitchFamily="49" charset="-122"/>
                <a:ea typeface="黑体" panose="02010609060101010101" pitchFamily="49" charset="-122"/>
              </a:rPr>
              <a:t>j</a:t>
            </a:r>
            <a:r>
              <a:rPr lang="zh-CN" altLang="en-US" b="1">
                <a:latin typeface="黑体" panose="02010609060101010101" pitchFamily="49" charset="-122"/>
                <a:ea typeface="黑体" panose="02010609060101010101" pitchFamily="49" charset="-122"/>
              </a:rPr>
              <a:t>是否有边（或弧），必须搜索整个第</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个和第</a:t>
            </a:r>
            <a:r>
              <a:rPr lang="en-US" altLang="zh-CN" b="1">
                <a:latin typeface="黑体" panose="02010609060101010101" pitchFamily="49" charset="-122"/>
                <a:ea typeface="黑体" panose="02010609060101010101" pitchFamily="49" charset="-122"/>
              </a:rPr>
              <a:t>j</a:t>
            </a:r>
            <a:r>
              <a:rPr lang="zh-CN" altLang="en-US" b="1">
                <a:latin typeface="黑体" panose="02010609060101010101" pitchFamily="49" charset="-122"/>
                <a:ea typeface="黑体" panose="02010609060101010101" pitchFamily="49" charset="-122"/>
              </a:rPr>
              <a:t>个链表，不及邻接矩阵方便</a:t>
            </a:r>
          </a:p>
        </p:txBody>
      </p:sp>
      <p:sp>
        <p:nvSpPr>
          <p:cNvPr id="45062"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Effect transition="in" filter="wipe(left)">
                                      <p:cBhvr>
                                        <p:cTn id="7" dur="500"/>
                                        <p:tgtEl>
                                          <p:spTgt spid="368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69">
                                            <p:txEl>
                                              <p:pRg st="1" end="1"/>
                                            </p:txEl>
                                          </p:spTgt>
                                        </p:tgtEl>
                                        <p:attrNameLst>
                                          <p:attrName>style.visibility</p:attrName>
                                        </p:attrNameLst>
                                      </p:cBhvr>
                                      <p:to>
                                        <p:strVal val="visible"/>
                                      </p:to>
                                    </p:set>
                                    <p:animEffect transition="in" filter="wipe(left)">
                                      <p:cBhvr>
                                        <p:cTn id="12" dur="500"/>
                                        <p:tgtEl>
                                          <p:spTgt spid="368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二、邻接表(有向图的</a:t>
            </a:r>
            <a:r>
              <a:rPr lang="zh-CN" altLang="en-US" sz="3200">
                <a:solidFill>
                  <a:schemeClr val="hlink"/>
                </a:solidFill>
                <a:latin typeface="黑体" panose="02010609060101010101" pitchFamily="49" charset="-122"/>
                <a:ea typeface="黑体" panose="02010609060101010101" pitchFamily="49" charset="-122"/>
              </a:rPr>
              <a:t>逆邻接表</a:t>
            </a:r>
            <a:r>
              <a:rPr lang="zh-CN" altLang="en-US" sz="3200">
                <a:latin typeface="黑体" panose="02010609060101010101" pitchFamily="49" charset="-122"/>
                <a:ea typeface="黑体" panose="02010609060101010101" pitchFamily="49" charset="-122"/>
              </a:rPr>
              <a:t>)</a:t>
            </a:r>
            <a:endParaRPr lang="en-US" altLang="zh-CN" sz="3200">
              <a:latin typeface="黑体" panose="02010609060101010101" pitchFamily="49" charset="-122"/>
              <a:ea typeface="黑体" panose="02010609060101010101" pitchFamily="49" charset="-122"/>
            </a:endParaRPr>
          </a:p>
        </p:txBody>
      </p:sp>
      <p:sp>
        <p:nvSpPr>
          <p:cNvPr id="4608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CAD6710E-CA21-418D-977C-6889147250EA}" type="slidenum">
              <a:rPr lang="zh-CN" altLang="en-US"/>
              <a:pPr algn="r" eaLnBrk="1" hangingPunct="1">
                <a:spcBef>
                  <a:spcPct val="50000"/>
                </a:spcBef>
                <a:buFont typeface="Arial" panose="020B0604020202020204" pitchFamily="34" charset="0"/>
                <a:buNone/>
              </a:pPr>
              <a:t>35</a:t>
            </a:fld>
            <a:endParaRPr lang="en-US" altLang="zh-CN"/>
          </a:p>
        </p:txBody>
      </p:sp>
      <p:sp>
        <p:nvSpPr>
          <p:cNvPr id="4608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46085"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逆邻接表中，弧的箭头向内</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入弧</a:t>
            </a:r>
            <a:r>
              <a:rPr lang="en-US" altLang="zh-CN" b="1">
                <a:latin typeface="黑体" panose="02010609060101010101" pitchFamily="49" charset="-122"/>
                <a:ea typeface="黑体" panose="02010609060101010101" pitchFamily="49" charset="-122"/>
              </a:rPr>
              <a:t>)</a:t>
            </a:r>
          </a:p>
        </p:txBody>
      </p:sp>
      <p:sp>
        <p:nvSpPr>
          <p:cNvPr id="46086"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38919" name="Group 7"/>
          <p:cNvGraphicFramePr>
            <a:graphicFrameLocks noGrp="1"/>
          </p:cNvGraphicFramePr>
          <p:nvPr/>
        </p:nvGraphicFramePr>
        <p:xfrm>
          <a:off x="609600" y="3657600"/>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46107" name="Group 27"/>
          <p:cNvGrpSpPr>
            <a:grpSpLocks/>
          </p:cNvGrpSpPr>
          <p:nvPr/>
        </p:nvGrpSpPr>
        <p:grpSpPr bwMode="auto">
          <a:xfrm>
            <a:off x="6019800" y="4443413"/>
            <a:ext cx="2819400" cy="2286000"/>
            <a:chOff x="0" y="0"/>
            <a:chExt cx="1920" cy="1536"/>
          </a:xfrm>
        </p:grpSpPr>
        <p:sp>
          <p:nvSpPr>
            <p:cNvPr id="46139" name="Line 2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140" name="Line 29"/>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141" name="Line 3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142" name="Line 3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143" name="Line 32"/>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144" name="Line 3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145" name="Oval 3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46146" name="Oval 3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46147" name="Oval 3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46148" name="Oval 3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46149" name="Oval 3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nvGrpSpPr>
          <p:cNvPr id="3" name="组合 3"/>
          <p:cNvGrpSpPr>
            <a:grpSpLocks/>
          </p:cNvGrpSpPr>
          <p:nvPr/>
        </p:nvGrpSpPr>
        <p:grpSpPr bwMode="auto">
          <a:xfrm>
            <a:off x="3200400" y="4876800"/>
            <a:ext cx="1600200" cy="482600"/>
            <a:chOff x="3200400" y="4876800"/>
            <a:chExt cx="1600200" cy="482600"/>
          </a:xfrm>
        </p:grpSpPr>
        <p:grpSp>
          <p:nvGrpSpPr>
            <p:cNvPr id="46135" name="Group 40"/>
            <p:cNvGrpSpPr>
              <a:grpSpLocks/>
            </p:cNvGrpSpPr>
            <p:nvPr/>
          </p:nvGrpSpPr>
          <p:grpSpPr bwMode="auto">
            <a:xfrm>
              <a:off x="3810000" y="4876800"/>
              <a:ext cx="990600" cy="482600"/>
              <a:chOff x="0" y="0"/>
              <a:chExt cx="1516" cy="304"/>
            </a:xfrm>
          </p:grpSpPr>
          <p:sp>
            <p:nvSpPr>
              <p:cNvPr id="46137" name="Text Box 41"/>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3</a:t>
                </a:r>
              </a:p>
            </p:txBody>
          </p:sp>
          <p:sp>
            <p:nvSpPr>
              <p:cNvPr id="46138" name="Text Box 42"/>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46136" name="Line 43"/>
            <p:cNvSpPr>
              <a:spLocks noChangeShapeType="1"/>
            </p:cNvSpPr>
            <p:nvPr/>
          </p:nvSpPr>
          <p:spPr bwMode="auto">
            <a:xfrm>
              <a:off x="3200400" y="5181600"/>
              <a:ext cx="6096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组合 5"/>
          <p:cNvGrpSpPr>
            <a:grpSpLocks/>
          </p:cNvGrpSpPr>
          <p:nvPr/>
        </p:nvGrpSpPr>
        <p:grpSpPr bwMode="auto">
          <a:xfrm>
            <a:off x="1752600" y="6096000"/>
            <a:ext cx="1600200" cy="482600"/>
            <a:chOff x="1752600" y="6096000"/>
            <a:chExt cx="1600200" cy="482600"/>
          </a:xfrm>
        </p:grpSpPr>
        <p:grpSp>
          <p:nvGrpSpPr>
            <p:cNvPr id="46131" name="Group 44"/>
            <p:cNvGrpSpPr>
              <a:grpSpLocks/>
            </p:cNvGrpSpPr>
            <p:nvPr/>
          </p:nvGrpSpPr>
          <p:grpSpPr bwMode="auto">
            <a:xfrm>
              <a:off x="2362200" y="6096000"/>
              <a:ext cx="990600" cy="482600"/>
              <a:chOff x="0" y="0"/>
              <a:chExt cx="1516" cy="304"/>
            </a:xfrm>
          </p:grpSpPr>
          <p:sp>
            <p:nvSpPr>
              <p:cNvPr id="46133" name="Text Box 45"/>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46134" name="Text Box 46"/>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46132" name="Line 47"/>
            <p:cNvSpPr>
              <a:spLocks noChangeShapeType="1"/>
            </p:cNvSpPr>
            <p:nvPr/>
          </p:nvSpPr>
          <p:spPr bwMode="auto">
            <a:xfrm>
              <a:off x="1752600" y="6400800"/>
              <a:ext cx="6096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组合 6"/>
          <p:cNvGrpSpPr>
            <a:grpSpLocks/>
          </p:cNvGrpSpPr>
          <p:nvPr/>
        </p:nvGrpSpPr>
        <p:grpSpPr bwMode="auto">
          <a:xfrm>
            <a:off x="3200400" y="6096000"/>
            <a:ext cx="1600200" cy="482600"/>
            <a:chOff x="3200400" y="6096000"/>
            <a:chExt cx="1600200" cy="482600"/>
          </a:xfrm>
        </p:grpSpPr>
        <p:grpSp>
          <p:nvGrpSpPr>
            <p:cNvPr id="46127" name="Group 48"/>
            <p:cNvGrpSpPr>
              <a:grpSpLocks/>
            </p:cNvGrpSpPr>
            <p:nvPr/>
          </p:nvGrpSpPr>
          <p:grpSpPr bwMode="auto">
            <a:xfrm>
              <a:off x="3810000" y="6096000"/>
              <a:ext cx="990600" cy="482600"/>
              <a:chOff x="0" y="0"/>
              <a:chExt cx="1516" cy="304"/>
            </a:xfrm>
          </p:grpSpPr>
          <p:sp>
            <p:nvSpPr>
              <p:cNvPr id="46129" name="Text Box 49"/>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2</a:t>
                </a:r>
              </a:p>
            </p:txBody>
          </p:sp>
          <p:sp>
            <p:nvSpPr>
              <p:cNvPr id="46130" name="Text Box 50"/>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46128" name="Line 51"/>
            <p:cNvSpPr>
              <a:spLocks noChangeShapeType="1"/>
            </p:cNvSpPr>
            <p:nvPr/>
          </p:nvSpPr>
          <p:spPr bwMode="auto">
            <a:xfrm>
              <a:off x="3200400" y="6400800"/>
              <a:ext cx="6096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组合 1"/>
          <p:cNvGrpSpPr>
            <a:grpSpLocks/>
          </p:cNvGrpSpPr>
          <p:nvPr/>
        </p:nvGrpSpPr>
        <p:grpSpPr bwMode="auto">
          <a:xfrm>
            <a:off x="1752600" y="4267200"/>
            <a:ext cx="1600200" cy="482600"/>
            <a:chOff x="1752600" y="4267200"/>
            <a:chExt cx="1600200" cy="482600"/>
          </a:xfrm>
        </p:grpSpPr>
        <p:grpSp>
          <p:nvGrpSpPr>
            <p:cNvPr id="46123" name="Group 52"/>
            <p:cNvGrpSpPr>
              <a:grpSpLocks/>
            </p:cNvGrpSpPr>
            <p:nvPr/>
          </p:nvGrpSpPr>
          <p:grpSpPr bwMode="auto">
            <a:xfrm>
              <a:off x="2362200" y="4267200"/>
              <a:ext cx="990600" cy="482600"/>
              <a:chOff x="0" y="0"/>
              <a:chExt cx="1516" cy="304"/>
            </a:xfrm>
          </p:grpSpPr>
          <p:sp>
            <p:nvSpPr>
              <p:cNvPr id="46125" name="Text Box 53"/>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46126" name="Text Box 54"/>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46124" name="Line 55"/>
            <p:cNvSpPr>
              <a:spLocks noChangeShapeType="1"/>
            </p:cNvSpPr>
            <p:nvPr/>
          </p:nvSpPr>
          <p:spPr bwMode="auto">
            <a:xfrm>
              <a:off x="1752600" y="4572000"/>
              <a:ext cx="6096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组合 2"/>
          <p:cNvGrpSpPr>
            <a:grpSpLocks/>
          </p:cNvGrpSpPr>
          <p:nvPr/>
        </p:nvGrpSpPr>
        <p:grpSpPr bwMode="auto">
          <a:xfrm>
            <a:off x="1752600" y="4876800"/>
            <a:ext cx="1600200" cy="482600"/>
            <a:chOff x="1752600" y="4876800"/>
            <a:chExt cx="1600200" cy="482600"/>
          </a:xfrm>
        </p:grpSpPr>
        <p:grpSp>
          <p:nvGrpSpPr>
            <p:cNvPr id="46119" name="Group 56"/>
            <p:cNvGrpSpPr>
              <a:grpSpLocks/>
            </p:cNvGrpSpPr>
            <p:nvPr/>
          </p:nvGrpSpPr>
          <p:grpSpPr bwMode="auto">
            <a:xfrm>
              <a:off x="2362200" y="4876800"/>
              <a:ext cx="990600" cy="482600"/>
              <a:chOff x="0" y="0"/>
              <a:chExt cx="1516" cy="304"/>
            </a:xfrm>
          </p:grpSpPr>
          <p:sp>
            <p:nvSpPr>
              <p:cNvPr id="46121" name="Text Box 57"/>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1</a:t>
                </a:r>
              </a:p>
            </p:txBody>
          </p:sp>
          <p:sp>
            <p:nvSpPr>
              <p:cNvPr id="46122" name="Text Box 58"/>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p>
            </p:txBody>
          </p:sp>
        </p:grpSp>
        <p:sp>
          <p:nvSpPr>
            <p:cNvPr id="46120" name="Line 59"/>
            <p:cNvSpPr>
              <a:spLocks noChangeShapeType="1"/>
            </p:cNvSpPr>
            <p:nvPr/>
          </p:nvSpPr>
          <p:spPr bwMode="auto">
            <a:xfrm>
              <a:off x="1752600" y="5181600"/>
              <a:ext cx="6096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 name="组合 4"/>
          <p:cNvGrpSpPr>
            <a:grpSpLocks/>
          </p:cNvGrpSpPr>
          <p:nvPr/>
        </p:nvGrpSpPr>
        <p:grpSpPr bwMode="auto">
          <a:xfrm>
            <a:off x="1752600" y="5486400"/>
            <a:ext cx="1600200" cy="482600"/>
            <a:chOff x="1752600" y="5486400"/>
            <a:chExt cx="1600200" cy="482600"/>
          </a:xfrm>
        </p:grpSpPr>
        <p:grpSp>
          <p:nvGrpSpPr>
            <p:cNvPr id="46115" name="Group 60"/>
            <p:cNvGrpSpPr>
              <a:grpSpLocks/>
            </p:cNvGrpSpPr>
            <p:nvPr/>
          </p:nvGrpSpPr>
          <p:grpSpPr bwMode="auto">
            <a:xfrm>
              <a:off x="2362200" y="5486400"/>
              <a:ext cx="990600" cy="482600"/>
              <a:chOff x="0" y="0"/>
              <a:chExt cx="1516" cy="304"/>
            </a:xfrm>
          </p:grpSpPr>
          <p:sp>
            <p:nvSpPr>
              <p:cNvPr id="46117" name="Text Box 61"/>
              <p:cNvSpPr txBox="1">
                <a:spLocks noChangeArrowheads="1"/>
              </p:cNvSpPr>
              <p:nvPr/>
            </p:nvSpPr>
            <p:spPr bwMode="auto">
              <a:xfrm>
                <a:off x="0" y="0"/>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0</a:t>
                </a:r>
              </a:p>
            </p:txBody>
          </p:sp>
          <p:sp>
            <p:nvSpPr>
              <p:cNvPr id="46118" name="Text Box 62"/>
              <p:cNvSpPr txBox="1">
                <a:spLocks noChangeArrowheads="1"/>
              </p:cNvSpPr>
              <p:nvPr/>
            </p:nvSpPr>
            <p:spPr bwMode="auto">
              <a:xfrm>
                <a:off x="889" y="0"/>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a:t>
                </a:r>
              </a:p>
            </p:txBody>
          </p:sp>
        </p:grpSp>
        <p:sp>
          <p:nvSpPr>
            <p:cNvPr id="46116" name="Line 63"/>
            <p:cNvSpPr>
              <a:spLocks noChangeShapeType="1"/>
            </p:cNvSpPr>
            <p:nvPr/>
          </p:nvSpPr>
          <p:spPr bwMode="auto">
            <a:xfrm>
              <a:off x="1752600" y="5791200"/>
              <a:ext cx="609600"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 name="矩形 7"/>
          <p:cNvSpPr>
            <a:spLocks noChangeArrowheads="1"/>
          </p:cNvSpPr>
          <p:nvPr/>
        </p:nvSpPr>
        <p:spPr bwMode="auto">
          <a:xfrm>
            <a:off x="1476375" y="3727450"/>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wipe(up)">
                                      <p:cBhvr>
                                        <p:cTn id="7" dur="500"/>
                                        <p:tgtEl>
                                          <p:spTgt spid="38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a:grpSpLocks/>
          </p:cNvGrpSpPr>
          <p:nvPr/>
        </p:nvGrpSpPr>
        <p:grpSpPr bwMode="auto">
          <a:xfrm>
            <a:off x="5334000" y="152400"/>
            <a:ext cx="3505200" cy="2286000"/>
            <a:chOff x="5334000" y="152400"/>
            <a:chExt cx="3505200" cy="2286000"/>
          </a:xfrm>
        </p:grpSpPr>
        <p:sp>
          <p:nvSpPr>
            <p:cNvPr id="47146" name="Line 2"/>
            <p:cNvSpPr>
              <a:spLocks noChangeShapeType="1"/>
            </p:cNvSpPr>
            <p:nvPr/>
          </p:nvSpPr>
          <p:spPr bwMode="auto">
            <a:xfrm flipH="1">
              <a:off x="5562600" y="381000"/>
              <a:ext cx="1295400" cy="6858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7" name="Line 3"/>
            <p:cNvSpPr>
              <a:spLocks noChangeShapeType="1"/>
            </p:cNvSpPr>
            <p:nvPr/>
          </p:nvSpPr>
          <p:spPr bwMode="auto">
            <a:xfrm>
              <a:off x="5715000" y="1524000"/>
              <a:ext cx="457200" cy="587375"/>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8" name="Line 4"/>
            <p:cNvSpPr>
              <a:spLocks noChangeShapeType="1"/>
            </p:cNvSpPr>
            <p:nvPr/>
          </p:nvSpPr>
          <p:spPr bwMode="auto">
            <a:xfrm>
              <a:off x="6629400" y="2209800"/>
              <a:ext cx="914400" cy="1588"/>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9" name="Line 5"/>
            <p:cNvSpPr>
              <a:spLocks noChangeShapeType="1"/>
            </p:cNvSpPr>
            <p:nvPr/>
          </p:nvSpPr>
          <p:spPr bwMode="auto">
            <a:xfrm flipH="1" flipV="1">
              <a:off x="7086600" y="533400"/>
              <a:ext cx="685800" cy="15240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0" name="Line 6"/>
            <p:cNvSpPr>
              <a:spLocks noChangeShapeType="1"/>
            </p:cNvSpPr>
            <p:nvPr/>
          </p:nvSpPr>
          <p:spPr bwMode="auto">
            <a:xfrm>
              <a:off x="7315200" y="381000"/>
              <a:ext cx="1295400" cy="6858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1" name="Line 7"/>
            <p:cNvSpPr>
              <a:spLocks noChangeShapeType="1"/>
            </p:cNvSpPr>
            <p:nvPr/>
          </p:nvSpPr>
          <p:spPr bwMode="auto">
            <a:xfrm flipH="1" flipV="1">
              <a:off x="5791200" y="1295400"/>
              <a:ext cx="1828800" cy="7620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2" name="Line 8"/>
            <p:cNvSpPr>
              <a:spLocks noChangeShapeType="1"/>
            </p:cNvSpPr>
            <p:nvPr/>
          </p:nvSpPr>
          <p:spPr bwMode="auto">
            <a:xfrm flipH="1">
              <a:off x="6400800" y="1295400"/>
              <a:ext cx="1981200" cy="685800"/>
            </a:xfrm>
            <a:prstGeom prst="line">
              <a:avLst/>
            </a:prstGeom>
            <a:noFill/>
            <a:ln w="25400" cap="sq">
              <a:solidFill>
                <a:srgbClr val="0000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53" name="Oval 9"/>
            <p:cNvSpPr>
              <a:spLocks noChangeArrowheads="1"/>
            </p:cNvSpPr>
            <p:nvPr/>
          </p:nvSpPr>
          <p:spPr bwMode="auto">
            <a:xfrm>
              <a:off x="6858000" y="152400"/>
              <a:ext cx="457200" cy="4572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A</a:t>
              </a:r>
              <a:endParaRPr lang="en-US" altLang="zh-CN">
                <a:latin typeface="Times New Roman" panose="02020603050405020304" pitchFamily="18" charset="0"/>
              </a:endParaRPr>
            </a:p>
          </p:txBody>
        </p:sp>
        <p:sp>
          <p:nvSpPr>
            <p:cNvPr id="47154" name="Oval 10"/>
            <p:cNvSpPr>
              <a:spLocks noChangeArrowheads="1"/>
            </p:cNvSpPr>
            <p:nvPr/>
          </p:nvSpPr>
          <p:spPr bwMode="auto">
            <a:xfrm>
              <a:off x="5334000" y="1066800"/>
              <a:ext cx="457200" cy="4572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B</a:t>
              </a:r>
              <a:endParaRPr lang="en-US" altLang="zh-CN">
                <a:latin typeface="Times New Roman" panose="02020603050405020304" pitchFamily="18" charset="0"/>
              </a:endParaRPr>
            </a:p>
          </p:txBody>
        </p:sp>
        <p:sp>
          <p:nvSpPr>
            <p:cNvPr id="47155" name="Oval 11"/>
            <p:cNvSpPr>
              <a:spLocks noChangeArrowheads="1"/>
            </p:cNvSpPr>
            <p:nvPr/>
          </p:nvSpPr>
          <p:spPr bwMode="auto">
            <a:xfrm>
              <a:off x="8382000" y="1066800"/>
              <a:ext cx="457200" cy="4572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E</a:t>
              </a:r>
              <a:endParaRPr lang="en-US" altLang="zh-CN">
                <a:latin typeface="Times New Roman" panose="02020603050405020304" pitchFamily="18" charset="0"/>
              </a:endParaRPr>
            </a:p>
          </p:txBody>
        </p:sp>
        <p:sp>
          <p:nvSpPr>
            <p:cNvPr id="47156" name="Oval 12"/>
            <p:cNvSpPr>
              <a:spLocks noChangeArrowheads="1"/>
            </p:cNvSpPr>
            <p:nvPr/>
          </p:nvSpPr>
          <p:spPr bwMode="auto">
            <a:xfrm>
              <a:off x="6172200" y="1981200"/>
              <a:ext cx="457200" cy="4572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C</a:t>
              </a:r>
              <a:endParaRPr lang="en-US" altLang="zh-CN">
                <a:latin typeface="Times New Roman" panose="02020603050405020304" pitchFamily="18" charset="0"/>
              </a:endParaRPr>
            </a:p>
          </p:txBody>
        </p:sp>
        <p:sp>
          <p:nvSpPr>
            <p:cNvPr id="47157" name="Oval 13"/>
            <p:cNvSpPr>
              <a:spLocks noChangeArrowheads="1"/>
            </p:cNvSpPr>
            <p:nvPr/>
          </p:nvSpPr>
          <p:spPr bwMode="auto">
            <a:xfrm>
              <a:off x="7543800" y="1981200"/>
              <a:ext cx="457200" cy="457200"/>
            </a:xfrm>
            <a:prstGeom prst="ellipse">
              <a:avLst/>
            </a:prstGeom>
            <a:solidFill>
              <a:srgbClr val="A7E2FF">
                <a:alpha val="50195"/>
              </a:srgbClr>
            </a:solidFill>
            <a:ln w="25400" cap="sq">
              <a:solidFill>
                <a:srgbClr val="00008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000066"/>
                  </a:solidFill>
                  <a:latin typeface="Times New Roman" panose="02020603050405020304" pitchFamily="18" charset="0"/>
                </a:rPr>
                <a:t>D</a:t>
              </a:r>
              <a:endParaRPr lang="en-US" altLang="zh-CN">
                <a:latin typeface="Times New Roman" panose="02020603050405020304" pitchFamily="18" charset="0"/>
              </a:endParaRPr>
            </a:p>
          </p:txBody>
        </p:sp>
      </p:grpSp>
      <p:sp>
        <p:nvSpPr>
          <p:cNvPr id="39950" name="Text Box 14"/>
          <p:cNvSpPr txBox="1">
            <a:spLocks noChangeArrowheads="1"/>
          </p:cNvSpPr>
          <p:nvPr/>
        </p:nvSpPr>
        <p:spPr bwMode="auto">
          <a:xfrm>
            <a:off x="679450" y="273050"/>
            <a:ext cx="4578350" cy="884238"/>
          </a:xfrm>
          <a:prstGeom prst="rect">
            <a:avLst/>
          </a:prstGeom>
          <a:solidFill>
            <a:srgbClr val="BEC1F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sz="4000" b="1">
                <a:solidFill>
                  <a:srgbClr val="0000FF"/>
                </a:solidFill>
                <a:latin typeface="Times New Roman" panose="02020603050405020304" pitchFamily="18" charset="0"/>
                <a:ea typeface="楷体_GB2312" pitchFamily="1" charset="-122"/>
              </a:rPr>
              <a:t>有向图的逆邻接表</a:t>
            </a:r>
          </a:p>
        </p:txBody>
      </p:sp>
      <p:grpSp>
        <p:nvGrpSpPr>
          <p:cNvPr id="3" name="组合 1"/>
          <p:cNvGrpSpPr>
            <a:grpSpLocks/>
          </p:cNvGrpSpPr>
          <p:nvPr/>
        </p:nvGrpSpPr>
        <p:grpSpPr bwMode="auto">
          <a:xfrm>
            <a:off x="4876800" y="2806700"/>
            <a:ext cx="1143000" cy="3746500"/>
            <a:chOff x="4876800" y="2806700"/>
            <a:chExt cx="1143000" cy="3746500"/>
          </a:xfrm>
        </p:grpSpPr>
        <p:sp>
          <p:nvSpPr>
            <p:cNvPr id="47140" name="Text Box 15"/>
            <p:cNvSpPr txBox="1">
              <a:spLocks noChangeArrowheads="1"/>
            </p:cNvSpPr>
            <p:nvPr/>
          </p:nvSpPr>
          <p:spPr bwMode="auto">
            <a:xfrm>
              <a:off x="4876800" y="2806700"/>
              <a:ext cx="1123950" cy="3746500"/>
            </a:xfrm>
            <a:prstGeom prst="rect">
              <a:avLst/>
            </a:prstGeom>
            <a:solidFill>
              <a:srgbClr val="99CCFF">
                <a:alpha val="50195"/>
              </a:srgbClr>
            </a:solidFill>
            <a:ln w="3175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40000"/>
                </a:spcBef>
                <a:buFont typeface="Arial" panose="020B0604020202020204" pitchFamily="34" charset="0"/>
                <a:buNone/>
              </a:pPr>
              <a:r>
                <a:rPr lang="en-US" altLang="zh-CN" sz="3600" b="1">
                  <a:solidFill>
                    <a:srgbClr val="000099"/>
                  </a:solidFill>
                  <a:latin typeface="Times New Roman" panose="02020603050405020304" pitchFamily="18" charset="0"/>
                </a:rPr>
                <a:t>A    </a:t>
              </a:r>
            </a:p>
            <a:p>
              <a:pPr eaLnBrk="1" hangingPunct="1">
                <a:spcBef>
                  <a:spcPct val="40000"/>
                </a:spcBef>
                <a:buFont typeface="Arial" panose="020B0604020202020204" pitchFamily="34" charset="0"/>
                <a:buNone/>
              </a:pPr>
              <a:r>
                <a:rPr lang="en-US" altLang="zh-CN" sz="3600" b="1">
                  <a:solidFill>
                    <a:srgbClr val="000099"/>
                  </a:solidFill>
                  <a:latin typeface="Times New Roman" panose="02020603050405020304" pitchFamily="18" charset="0"/>
                </a:rPr>
                <a:t>B    </a:t>
              </a:r>
            </a:p>
            <a:p>
              <a:pPr eaLnBrk="1" hangingPunct="1">
                <a:spcBef>
                  <a:spcPct val="40000"/>
                </a:spcBef>
                <a:buFont typeface="Arial" panose="020B0604020202020204" pitchFamily="34" charset="0"/>
                <a:buNone/>
              </a:pPr>
              <a:r>
                <a:rPr lang="en-US" altLang="zh-CN" sz="3600" b="1">
                  <a:solidFill>
                    <a:srgbClr val="000099"/>
                  </a:solidFill>
                  <a:latin typeface="Times New Roman" panose="02020603050405020304" pitchFamily="18" charset="0"/>
                </a:rPr>
                <a:t>C    </a:t>
              </a:r>
            </a:p>
            <a:p>
              <a:pPr eaLnBrk="1" hangingPunct="1">
                <a:spcBef>
                  <a:spcPct val="40000"/>
                </a:spcBef>
                <a:buFont typeface="Arial" panose="020B0604020202020204" pitchFamily="34" charset="0"/>
                <a:buNone/>
              </a:pPr>
              <a:r>
                <a:rPr lang="en-US" altLang="zh-CN" sz="3600" b="1">
                  <a:solidFill>
                    <a:srgbClr val="000099"/>
                  </a:solidFill>
                  <a:latin typeface="Times New Roman" panose="02020603050405020304" pitchFamily="18" charset="0"/>
                </a:rPr>
                <a:t>D    </a:t>
              </a:r>
            </a:p>
            <a:p>
              <a:pPr eaLnBrk="1" hangingPunct="1">
                <a:spcBef>
                  <a:spcPct val="40000"/>
                </a:spcBef>
                <a:buFont typeface="Arial" panose="020B0604020202020204" pitchFamily="34" charset="0"/>
                <a:buNone/>
              </a:pPr>
              <a:r>
                <a:rPr lang="en-US" altLang="zh-CN" sz="3600" b="1">
                  <a:solidFill>
                    <a:srgbClr val="000099"/>
                  </a:solidFill>
                  <a:latin typeface="Times New Roman" panose="02020603050405020304" pitchFamily="18" charset="0"/>
                </a:rPr>
                <a:t>E    </a:t>
              </a:r>
              <a:endParaRPr lang="en-US" altLang="zh-CN">
                <a:latin typeface="Times New Roman" panose="02020603050405020304" pitchFamily="18" charset="0"/>
              </a:endParaRPr>
            </a:p>
          </p:txBody>
        </p:sp>
        <p:sp>
          <p:nvSpPr>
            <p:cNvPr id="47141" name="Line 16"/>
            <p:cNvSpPr>
              <a:spLocks noChangeShapeType="1"/>
            </p:cNvSpPr>
            <p:nvPr/>
          </p:nvSpPr>
          <p:spPr bwMode="auto">
            <a:xfrm>
              <a:off x="4876800" y="3492500"/>
              <a:ext cx="1143000" cy="0"/>
            </a:xfrm>
            <a:prstGeom prst="line">
              <a:avLst/>
            </a:prstGeom>
            <a:noFill/>
            <a:ln w="28575"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2" name="Line 17"/>
            <p:cNvSpPr>
              <a:spLocks noChangeShapeType="1"/>
            </p:cNvSpPr>
            <p:nvPr/>
          </p:nvSpPr>
          <p:spPr bwMode="auto">
            <a:xfrm>
              <a:off x="4876800" y="4254500"/>
              <a:ext cx="1143000" cy="0"/>
            </a:xfrm>
            <a:prstGeom prst="line">
              <a:avLst/>
            </a:prstGeom>
            <a:noFill/>
            <a:ln w="28575"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3" name="Line 18"/>
            <p:cNvSpPr>
              <a:spLocks noChangeShapeType="1"/>
            </p:cNvSpPr>
            <p:nvPr/>
          </p:nvSpPr>
          <p:spPr bwMode="auto">
            <a:xfrm>
              <a:off x="4876800" y="5016500"/>
              <a:ext cx="1143000" cy="0"/>
            </a:xfrm>
            <a:prstGeom prst="line">
              <a:avLst/>
            </a:prstGeom>
            <a:noFill/>
            <a:ln w="28575"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4" name="Line 19"/>
            <p:cNvSpPr>
              <a:spLocks noChangeShapeType="1"/>
            </p:cNvSpPr>
            <p:nvPr/>
          </p:nvSpPr>
          <p:spPr bwMode="auto">
            <a:xfrm>
              <a:off x="4876800" y="5778500"/>
              <a:ext cx="1143000" cy="0"/>
            </a:xfrm>
            <a:prstGeom prst="line">
              <a:avLst/>
            </a:prstGeom>
            <a:noFill/>
            <a:ln w="28575"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5" name="Line 20"/>
            <p:cNvSpPr>
              <a:spLocks noChangeShapeType="1"/>
            </p:cNvSpPr>
            <p:nvPr/>
          </p:nvSpPr>
          <p:spPr bwMode="auto">
            <a:xfrm>
              <a:off x="5562600" y="2806700"/>
              <a:ext cx="0" cy="37338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组合 3"/>
          <p:cNvGrpSpPr>
            <a:grpSpLocks/>
          </p:cNvGrpSpPr>
          <p:nvPr/>
        </p:nvGrpSpPr>
        <p:grpSpPr bwMode="auto">
          <a:xfrm>
            <a:off x="5791200" y="3557588"/>
            <a:ext cx="1447800" cy="544512"/>
            <a:chOff x="5791200" y="3557588"/>
            <a:chExt cx="1447800" cy="544512"/>
          </a:xfrm>
        </p:grpSpPr>
        <p:sp>
          <p:nvSpPr>
            <p:cNvPr id="47137" name="Text Box 21"/>
            <p:cNvSpPr txBox="1">
              <a:spLocks noChangeArrowheads="1"/>
            </p:cNvSpPr>
            <p:nvPr/>
          </p:nvSpPr>
          <p:spPr bwMode="auto">
            <a:xfrm>
              <a:off x="6384925" y="3557588"/>
              <a:ext cx="854075" cy="544512"/>
            </a:xfrm>
            <a:prstGeom prst="rect">
              <a:avLst/>
            </a:prstGeom>
            <a:solidFill>
              <a:srgbClr val="BEC1FE">
                <a:alpha val="50195"/>
              </a:srgbClr>
            </a:solidFill>
            <a:ln w="2540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000099"/>
                  </a:solidFill>
                  <a:latin typeface="Times New Roman" panose="02020603050405020304" pitchFamily="18" charset="0"/>
                </a:rPr>
                <a:t>3</a:t>
              </a:r>
              <a:endParaRPr lang="en-US" altLang="zh-CN">
                <a:latin typeface="Times New Roman" panose="02020603050405020304" pitchFamily="18" charset="0"/>
              </a:endParaRPr>
            </a:p>
          </p:txBody>
        </p:sp>
        <p:sp>
          <p:nvSpPr>
            <p:cNvPr id="47138" name="Line 22"/>
            <p:cNvSpPr>
              <a:spLocks noChangeShapeType="1"/>
            </p:cNvSpPr>
            <p:nvPr/>
          </p:nvSpPr>
          <p:spPr bwMode="auto">
            <a:xfrm flipH="1">
              <a:off x="6934200" y="3568700"/>
              <a:ext cx="0" cy="5334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9" name="Line 23"/>
            <p:cNvSpPr>
              <a:spLocks noChangeShapeType="1"/>
            </p:cNvSpPr>
            <p:nvPr/>
          </p:nvSpPr>
          <p:spPr bwMode="auto">
            <a:xfrm>
              <a:off x="5791200" y="3873500"/>
              <a:ext cx="609600" cy="0"/>
            </a:xfrm>
            <a:prstGeom prst="line">
              <a:avLst/>
            </a:prstGeom>
            <a:noFill/>
            <a:ln w="25400" cap="sq">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组合 2"/>
          <p:cNvGrpSpPr>
            <a:grpSpLocks/>
          </p:cNvGrpSpPr>
          <p:nvPr/>
        </p:nvGrpSpPr>
        <p:grpSpPr bwMode="auto">
          <a:xfrm>
            <a:off x="5791200" y="2806700"/>
            <a:ext cx="1465263" cy="544513"/>
            <a:chOff x="5791200" y="2806700"/>
            <a:chExt cx="1465263" cy="544513"/>
          </a:xfrm>
        </p:grpSpPr>
        <p:sp>
          <p:nvSpPr>
            <p:cNvPr id="47133" name="Text Box 27"/>
            <p:cNvSpPr txBox="1">
              <a:spLocks noChangeArrowheads="1"/>
            </p:cNvSpPr>
            <p:nvPr/>
          </p:nvSpPr>
          <p:spPr bwMode="auto">
            <a:xfrm>
              <a:off x="6384925" y="2806700"/>
              <a:ext cx="854075" cy="544513"/>
            </a:xfrm>
            <a:prstGeom prst="rect">
              <a:avLst/>
            </a:prstGeom>
            <a:solidFill>
              <a:srgbClr val="BEC1FE">
                <a:alpha val="50195"/>
              </a:srgbClr>
            </a:solidFill>
            <a:ln w="2540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000099"/>
                  </a:solidFill>
                  <a:latin typeface="Times New Roman" panose="02020603050405020304" pitchFamily="18" charset="0"/>
                </a:rPr>
                <a:t>3</a:t>
              </a:r>
              <a:endParaRPr lang="en-US" altLang="zh-CN">
                <a:latin typeface="Times New Roman" panose="02020603050405020304" pitchFamily="18" charset="0"/>
              </a:endParaRPr>
            </a:p>
          </p:txBody>
        </p:sp>
        <p:sp>
          <p:nvSpPr>
            <p:cNvPr id="47134" name="Line 28"/>
            <p:cNvSpPr>
              <a:spLocks noChangeShapeType="1"/>
            </p:cNvSpPr>
            <p:nvPr/>
          </p:nvSpPr>
          <p:spPr bwMode="auto">
            <a:xfrm flipH="1">
              <a:off x="6934200" y="2817813"/>
              <a:ext cx="0" cy="5334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5" name="Line 29"/>
            <p:cNvSpPr>
              <a:spLocks noChangeShapeType="1"/>
            </p:cNvSpPr>
            <p:nvPr/>
          </p:nvSpPr>
          <p:spPr bwMode="auto">
            <a:xfrm>
              <a:off x="5791200" y="3122613"/>
              <a:ext cx="609600" cy="0"/>
            </a:xfrm>
            <a:prstGeom prst="line">
              <a:avLst/>
            </a:prstGeom>
            <a:noFill/>
            <a:ln w="25400" cap="sq">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6" name="Rectangle 39"/>
            <p:cNvSpPr>
              <a:spLocks noChangeArrowheads="1"/>
            </p:cNvSpPr>
            <p:nvPr/>
          </p:nvSpPr>
          <p:spPr bwMode="auto">
            <a:xfrm>
              <a:off x="6858000" y="2806700"/>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000099"/>
                  </a:solidFill>
                  <a:latin typeface="Times New Roman" panose="02020603050405020304" pitchFamily="18" charset="0"/>
                  <a:sym typeface="Symbol" panose="05050102010706020507" pitchFamily="18" charset="2"/>
                </a:rPr>
                <a:t></a:t>
              </a:r>
            </a:p>
          </p:txBody>
        </p:sp>
      </p:grpSp>
      <p:grpSp>
        <p:nvGrpSpPr>
          <p:cNvPr id="6" name="组合 4"/>
          <p:cNvGrpSpPr>
            <a:grpSpLocks/>
          </p:cNvGrpSpPr>
          <p:nvPr/>
        </p:nvGrpSpPr>
        <p:grpSpPr bwMode="auto">
          <a:xfrm>
            <a:off x="7086600" y="3568700"/>
            <a:ext cx="1524000" cy="544513"/>
            <a:chOff x="7086600" y="3568700"/>
            <a:chExt cx="1524000" cy="544513"/>
          </a:xfrm>
        </p:grpSpPr>
        <p:sp>
          <p:nvSpPr>
            <p:cNvPr id="47129" name="Text Box 24"/>
            <p:cNvSpPr txBox="1">
              <a:spLocks noChangeArrowheads="1"/>
            </p:cNvSpPr>
            <p:nvPr/>
          </p:nvSpPr>
          <p:spPr bwMode="auto">
            <a:xfrm>
              <a:off x="7680325" y="3568700"/>
              <a:ext cx="854075" cy="544513"/>
            </a:xfrm>
            <a:prstGeom prst="rect">
              <a:avLst/>
            </a:prstGeom>
            <a:solidFill>
              <a:srgbClr val="BEC1FE">
                <a:alpha val="50195"/>
              </a:srgbClr>
            </a:solidFill>
            <a:ln w="2540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000099"/>
                  </a:solidFill>
                  <a:latin typeface="Times New Roman" panose="02020603050405020304" pitchFamily="18" charset="0"/>
                </a:rPr>
                <a:t>0</a:t>
              </a:r>
              <a:endParaRPr lang="en-US" altLang="zh-CN">
                <a:latin typeface="Times New Roman" panose="02020603050405020304" pitchFamily="18" charset="0"/>
              </a:endParaRPr>
            </a:p>
          </p:txBody>
        </p:sp>
        <p:sp>
          <p:nvSpPr>
            <p:cNvPr id="47130" name="Line 25"/>
            <p:cNvSpPr>
              <a:spLocks noChangeShapeType="1"/>
            </p:cNvSpPr>
            <p:nvPr/>
          </p:nvSpPr>
          <p:spPr bwMode="auto">
            <a:xfrm flipH="1">
              <a:off x="8229600" y="3579813"/>
              <a:ext cx="0" cy="5334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1" name="Line 26"/>
            <p:cNvSpPr>
              <a:spLocks noChangeShapeType="1"/>
            </p:cNvSpPr>
            <p:nvPr/>
          </p:nvSpPr>
          <p:spPr bwMode="auto">
            <a:xfrm>
              <a:off x="7086600" y="3884613"/>
              <a:ext cx="609600" cy="0"/>
            </a:xfrm>
            <a:prstGeom prst="line">
              <a:avLst/>
            </a:prstGeom>
            <a:noFill/>
            <a:ln w="25400" cap="sq">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2" name="Rectangle 40"/>
            <p:cNvSpPr>
              <a:spLocks noChangeArrowheads="1"/>
            </p:cNvSpPr>
            <p:nvPr/>
          </p:nvSpPr>
          <p:spPr bwMode="auto">
            <a:xfrm>
              <a:off x="8212138" y="3568700"/>
              <a:ext cx="398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000099"/>
                  </a:solidFill>
                  <a:latin typeface="Times New Roman" panose="02020603050405020304" pitchFamily="18" charset="0"/>
                  <a:sym typeface="Symbol" panose="05050102010706020507" pitchFamily="18" charset="2"/>
                </a:rPr>
                <a:t></a:t>
              </a:r>
            </a:p>
          </p:txBody>
        </p:sp>
      </p:grpSp>
      <p:grpSp>
        <p:nvGrpSpPr>
          <p:cNvPr id="7" name="组合 5"/>
          <p:cNvGrpSpPr>
            <a:grpSpLocks/>
          </p:cNvGrpSpPr>
          <p:nvPr/>
        </p:nvGrpSpPr>
        <p:grpSpPr bwMode="auto">
          <a:xfrm>
            <a:off x="5791200" y="4319588"/>
            <a:ext cx="1465263" cy="544512"/>
            <a:chOff x="5791200" y="4319588"/>
            <a:chExt cx="1465263" cy="544512"/>
          </a:xfrm>
        </p:grpSpPr>
        <p:sp>
          <p:nvSpPr>
            <p:cNvPr id="47125" name="Text Box 30"/>
            <p:cNvSpPr txBox="1">
              <a:spLocks noChangeArrowheads="1"/>
            </p:cNvSpPr>
            <p:nvPr/>
          </p:nvSpPr>
          <p:spPr bwMode="auto">
            <a:xfrm>
              <a:off x="6384925" y="4319588"/>
              <a:ext cx="854075" cy="544512"/>
            </a:xfrm>
            <a:prstGeom prst="rect">
              <a:avLst/>
            </a:prstGeom>
            <a:solidFill>
              <a:srgbClr val="BEC1FE">
                <a:alpha val="50195"/>
              </a:srgbClr>
            </a:solidFill>
            <a:ln w="2540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000099"/>
                  </a:solidFill>
                  <a:latin typeface="Times New Roman" panose="02020603050405020304" pitchFamily="18" charset="0"/>
                </a:rPr>
                <a:t>4</a:t>
              </a:r>
              <a:endParaRPr lang="en-US" altLang="zh-CN">
                <a:latin typeface="Times New Roman" panose="02020603050405020304" pitchFamily="18" charset="0"/>
              </a:endParaRPr>
            </a:p>
          </p:txBody>
        </p:sp>
        <p:sp>
          <p:nvSpPr>
            <p:cNvPr id="47126" name="Line 31"/>
            <p:cNvSpPr>
              <a:spLocks noChangeShapeType="1"/>
            </p:cNvSpPr>
            <p:nvPr/>
          </p:nvSpPr>
          <p:spPr bwMode="auto">
            <a:xfrm flipH="1">
              <a:off x="6934200" y="4330700"/>
              <a:ext cx="0" cy="5334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7" name="Line 32"/>
            <p:cNvSpPr>
              <a:spLocks noChangeShapeType="1"/>
            </p:cNvSpPr>
            <p:nvPr/>
          </p:nvSpPr>
          <p:spPr bwMode="auto">
            <a:xfrm>
              <a:off x="5791200" y="4635500"/>
              <a:ext cx="609600" cy="0"/>
            </a:xfrm>
            <a:prstGeom prst="line">
              <a:avLst/>
            </a:prstGeom>
            <a:noFill/>
            <a:ln w="25400" cap="sq">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8" name="Rectangle 41"/>
            <p:cNvSpPr>
              <a:spLocks noChangeArrowheads="1"/>
            </p:cNvSpPr>
            <p:nvPr/>
          </p:nvSpPr>
          <p:spPr bwMode="auto">
            <a:xfrm>
              <a:off x="6858000" y="4330700"/>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000099"/>
                  </a:solidFill>
                  <a:latin typeface="Times New Roman" panose="02020603050405020304" pitchFamily="18" charset="0"/>
                  <a:sym typeface="Symbol" panose="05050102010706020507" pitchFamily="18" charset="2"/>
                </a:rPr>
                <a:t></a:t>
              </a:r>
            </a:p>
          </p:txBody>
        </p:sp>
      </p:grpSp>
      <p:grpSp>
        <p:nvGrpSpPr>
          <p:cNvPr id="8" name="组合 6"/>
          <p:cNvGrpSpPr>
            <a:grpSpLocks/>
          </p:cNvGrpSpPr>
          <p:nvPr/>
        </p:nvGrpSpPr>
        <p:grpSpPr bwMode="auto">
          <a:xfrm>
            <a:off x="5791200" y="5081588"/>
            <a:ext cx="1465263" cy="544512"/>
            <a:chOff x="5791200" y="5081588"/>
            <a:chExt cx="1465263" cy="544512"/>
          </a:xfrm>
        </p:grpSpPr>
        <p:sp>
          <p:nvSpPr>
            <p:cNvPr id="47121" name="Text Box 33"/>
            <p:cNvSpPr txBox="1">
              <a:spLocks noChangeArrowheads="1"/>
            </p:cNvSpPr>
            <p:nvPr/>
          </p:nvSpPr>
          <p:spPr bwMode="auto">
            <a:xfrm>
              <a:off x="6384925" y="5081588"/>
              <a:ext cx="854075" cy="544512"/>
            </a:xfrm>
            <a:prstGeom prst="rect">
              <a:avLst/>
            </a:prstGeom>
            <a:solidFill>
              <a:srgbClr val="BEC1FE">
                <a:alpha val="50195"/>
              </a:srgbClr>
            </a:solidFill>
            <a:ln w="2540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000099"/>
                  </a:solidFill>
                  <a:latin typeface="Times New Roman" panose="02020603050405020304" pitchFamily="18" charset="0"/>
                </a:rPr>
                <a:t>2</a:t>
              </a:r>
              <a:endParaRPr lang="en-US" altLang="zh-CN">
                <a:latin typeface="Times New Roman" panose="02020603050405020304" pitchFamily="18" charset="0"/>
              </a:endParaRPr>
            </a:p>
          </p:txBody>
        </p:sp>
        <p:sp>
          <p:nvSpPr>
            <p:cNvPr id="47122" name="Line 34"/>
            <p:cNvSpPr>
              <a:spLocks noChangeShapeType="1"/>
            </p:cNvSpPr>
            <p:nvPr/>
          </p:nvSpPr>
          <p:spPr bwMode="auto">
            <a:xfrm flipH="1">
              <a:off x="6934200" y="5092700"/>
              <a:ext cx="0" cy="5334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3" name="Line 35"/>
            <p:cNvSpPr>
              <a:spLocks noChangeShapeType="1"/>
            </p:cNvSpPr>
            <p:nvPr/>
          </p:nvSpPr>
          <p:spPr bwMode="auto">
            <a:xfrm>
              <a:off x="5791200" y="5397500"/>
              <a:ext cx="609600" cy="0"/>
            </a:xfrm>
            <a:prstGeom prst="line">
              <a:avLst/>
            </a:prstGeom>
            <a:noFill/>
            <a:ln w="25400" cap="sq">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4" name="Rectangle 42"/>
            <p:cNvSpPr>
              <a:spLocks noChangeArrowheads="1"/>
            </p:cNvSpPr>
            <p:nvPr/>
          </p:nvSpPr>
          <p:spPr bwMode="auto">
            <a:xfrm>
              <a:off x="6858000" y="5092700"/>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000099"/>
                  </a:solidFill>
                  <a:latin typeface="Times New Roman" panose="02020603050405020304" pitchFamily="18" charset="0"/>
                  <a:sym typeface="Symbol" panose="05050102010706020507" pitchFamily="18" charset="2"/>
                </a:rPr>
                <a:t></a:t>
              </a:r>
            </a:p>
          </p:txBody>
        </p:sp>
      </p:grpSp>
      <p:grpSp>
        <p:nvGrpSpPr>
          <p:cNvPr id="9" name="组合 7"/>
          <p:cNvGrpSpPr>
            <a:grpSpLocks/>
          </p:cNvGrpSpPr>
          <p:nvPr/>
        </p:nvGrpSpPr>
        <p:grpSpPr bwMode="auto">
          <a:xfrm>
            <a:off x="5791200" y="5854700"/>
            <a:ext cx="1465263" cy="544513"/>
            <a:chOff x="5791200" y="5854700"/>
            <a:chExt cx="1465263" cy="544513"/>
          </a:xfrm>
        </p:grpSpPr>
        <p:sp>
          <p:nvSpPr>
            <p:cNvPr id="47117" name="Text Box 36"/>
            <p:cNvSpPr txBox="1">
              <a:spLocks noChangeArrowheads="1"/>
            </p:cNvSpPr>
            <p:nvPr/>
          </p:nvSpPr>
          <p:spPr bwMode="auto">
            <a:xfrm>
              <a:off x="6384925" y="5854700"/>
              <a:ext cx="854075" cy="544513"/>
            </a:xfrm>
            <a:prstGeom prst="rect">
              <a:avLst/>
            </a:prstGeom>
            <a:solidFill>
              <a:srgbClr val="BEC1FE">
                <a:alpha val="50195"/>
              </a:srgbClr>
            </a:solidFill>
            <a:ln w="2540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rgbClr val="000099"/>
                  </a:solidFill>
                  <a:latin typeface="Times New Roman" panose="02020603050405020304" pitchFamily="18" charset="0"/>
                </a:rPr>
                <a:t>0</a:t>
              </a:r>
              <a:endParaRPr lang="en-US" altLang="zh-CN">
                <a:latin typeface="Times New Roman" panose="02020603050405020304" pitchFamily="18" charset="0"/>
              </a:endParaRPr>
            </a:p>
          </p:txBody>
        </p:sp>
        <p:sp>
          <p:nvSpPr>
            <p:cNvPr id="47118" name="Line 37"/>
            <p:cNvSpPr>
              <a:spLocks noChangeShapeType="1"/>
            </p:cNvSpPr>
            <p:nvPr/>
          </p:nvSpPr>
          <p:spPr bwMode="auto">
            <a:xfrm flipH="1">
              <a:off x="6934200" y="5865813"/>
              <a:ext cx="0" cy="5334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Line 38"/>
            <p:cNvSpPr>
              <a:spLocks noChangeShapeType="1"/>
            </p:cNvSpPr>
            <p:nvPr/>
          </p:nvSpPr>
          <p:spPr bwMode="auto">
            <a:xfrm>
              <a:off x="5791200" y="6170613"/>
              <a:ext cx="609600" cy="0"/>
            </a:xfrm>
            <a:prstGeom prst="line">
              <a:avLst/>
            </a:prstGeom>
            <a:noFill/>
            <a:ln w="25400" cap="sq">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0" name="Rectangle 43"/>
            <p:cNvSpPr>
              <a:spLocks noChangeArrowheads="1"/>
            </p:cNvSpPr>
            <p:nvPr/>
          </p:nvSpPr>
          <p:spPr bwMode="auto">
            <a:xfrm>
              <a:off x="6858000" y="5854700"/>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000099"/>
                  </a:solidFill>
                  <a:latin typeface="Times New Roman" panose="02020603050405020304" pitchFamily="18" charset="0"/>
                  <a:sym typeface="Symbol" panose="05050102010706020507" pitchFamily="18" charset="2"/>
                </a:rPr>
                <a:t></a:t>
              </a:r>
            </a:p>
          </p:txBody>
        </p:sp>
      </p:grpSp>
      <p:sp>
        <p:nvSpPr>
          <p:cNvPr id="39980" name="Text Box 44"/>
          <p:cNvSpPr txBox="1">
            <a:spLocks noChangeArrowheads="1"/>
          </p:cNvSpPr>
          <p:nvPr/>
        </p:nvSpPr>
        <p:spPr bwMode="auto">
          <a:xfrm>
            <a:off x="4479925" y="2825750"/>
            <a:ext cx="387350"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5000"/>
              </a:spcBef>
              <a:buFont typeface="Arial" panose="020B0604020202020204" pitchFamily="34" charset="0"/>
              <a:buNone/>
            </a:pPr>
            <a:r>
              <a:rPr lang="en-US" altLang="zh-CN" sz="3200">
                <a:solidFill>
                  <a:srgbClr val="0000FF"/>
                </a:solidFill>
                <a:latin typeface="Times New Roman" panose="02020603050405020304" pitchFamily="18" charset="0"/>
              </a:rPr>
              <a:t>0</a:t>
            </a:r>
          </a:p>
          <a:p>
            <a:pPr eaLnBrk="1" hangingPunct="1">
              <a:spcBef>
                <a:spcPct val="55000"/>
              </a:spcBef>
              <a:buFont typeface="Arial" panose="020B0604020202020204" pitchFamily="34" charset="0"/>
              <a:buNone/>
            </a:pPr>
            <a:r>
              <a:rPr lang="en-US" altLang="zh-CN" sz="3200">
                <a:solidFill>
                  <a:srgbClr val="0000FF"/>
                </a:solidFill>
                <a:latin typeface="Times New Roman" panose="02020603050405020304" pitchFamily="18" charset="0"/>
              </a:rPr>
              <a:t>1</a:t>
            </a:r>
          </a:p>
          <a:p>
            <a:pPr eaLnBrk="1" hangingPunct="1">
              <a:spcBef>
                <a:spcPct val="55000"/>
              </a:spcBef>
              <a:buFont typeface="Arial" panose="020B0604020202020204" pitchFamily="34" charset="0"/>
              <a:buNone/>
            </a:pPr>
            <a:r>
              <a:rPr lang="en-US" altLang="zh-CN" sz="3200">
                <a:solidFill>
                  <a:srgbClr val="0000FF"/>
                </a:solidFill>
                <a:latin typeface="Times New Roman" panose="02020603050405020304" pitchFamily="18" charset="0"/>
              </a:rPr>
              <a:t>2</a:t>
            </a:r>
          </a:p>
          <a:p>
            <a:pPr eaLnBrk="1" hangingPunct="1">
              <a:spcBef>
                <a:spcPct val="55000"/>
              </a:spcBef>
              <a:buFont typeface="Arial" panose="020B0604020202020204" pitchFamily="34" charset="0"/>
              <a:buNone/>
            </a:pPr>
            <a:r>
              <a:rPr lang="en-US" altLang="zh-CN" sz="3200">
                <a:solidFill>
                  <a:srgbClr val="0000FF"/>
                </a:solidFill>
                <a:latin typeface="Times New Roman" panose="02020603050405020304" pitchFamily="18" charset="0"/>
              </a:rPr>
              <a:t>3</a:t>
            </a:r>
          </a:p>
          <a:p>
            <a:pPr eaLnBrk="1" hangingPunct="1">
              <a:spcBef>
                <a:spcPct val="55000"/>
              </a:spcBef>
              <a:buFont typeface="Arial" panose="020B0604020202020204" pitchFamily="34" charset="0"/>
              <a:buNone/>
            </a:pPr>
            <a:r>
              <a:rPr lang="en-US" altLang="zh-CN" sz="3200">
                <a:solidFill>
                  <a:srgbClr val="0000FF"/>
                </a:solidFill>
                <a:latin typeface="Times New Roman" panose="02020603050405020304" pitchFamily="18" charset="0"/>
              </a:rPr>
              <a:t>4</a:t>
            </a:r>
          </a:p>
        </p:txBody>
      </p:sp>
      <p:sp>
        <p:nvSpPr>
          <p:cNvPr id="39981" name="Rectangle 45"/>
          <p:cNvSpPr>
            <a:spLocks noChangeArrowheads="1"/>
          </p:cNvSpPr>
          <p:nvPr/>
        </p:nvSpPr>
        <p:spPr bwMode="auto">
          <a:xfrm>
            <a:off x="304800" y="1676400"/>
            <a:ext cx="40386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sz="3600">
                <a:solidFill>
                  <a:srgbClr val="0000FF"/>
                </a:solidFill>
                <a:latin typeface="Times New Roman" panose="02020603050405020304" pitchFamily="18" charset="0"/>
                <a:ea typeface="楷体_GB2312" pitchFamily="1" charset="-122"/>
              </a:rPr>
              <a:t>有向图的逆邻接表中，每个顶点，链接的是指向该顶点的弧。</a:t>
            </a:r>
            <a:r>
              <a:rPr lang="en-US" altLang="zh-CN" sz="3600">
                <a:solidFill>
                  <a:srgbClr val="0000FF"/>
                </a:solidFill>
                <a:latin typeface="Times New Roman" panose="02020603050405020304" pitchFamily="18" charset="0"/>
                <a:ea typeface="楷体_GB2312" pitchFamily="1" charset="-122"/>
              </a:rPr>
              <a:t>(</a:t>
            </a:r>
            <a:r>
              <a:rPr lang="zh-CN" altLang="en-US" sz="3600">
                <a:solidFill>
                  <a:srgbClr val="0000FF"/>
                </a:solidFill>
                <a:latin typeface="Times New Roman" panose="02020603050405020304" pitchFamily="18" charset="0"/>
                <a:ea typeface="楷体_GB2312" pitchFamily="1" charset="-122"/>
              </a:rPr>
              <a:t>以该顶点为头的弧</a:t>
            </a:r>
            <a:r>
              <a:rPr lang="en-US" altLang="zh-CN" sz="3600">
                <a:solidFill>
                  <a:srgbClr val="0000FF"/>
                </a:solidFill>
                <a:latin typeface="Times New Roman" panose="02020603050405020304" pitchFamily="18" charset="0"/>
                <a:ea typeface="楷体_GB2312" pitchFamily="1" charset="-122"/>
              </a:rPr>
              <a:t>)</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9950"/>
                                        </p:tgtEl>
                                        <p:attrNameLst>
                                          <p:attrName>style.visibility</p:attrName>
                                        </p:attrNameLst>
                                      </p:cBhvr>
                                      <p:to>
                                        <p:strVal val="visible"/>
                                      </p:to>
                                    </p:set>
                                    <p:animEffect transition="in" filter="slide(fromTop)">
                                      <p:cBhvr>
                                        <p:cTn id="7" dur="500"/>
                                        <p:tgtEl>
                                          <p:spTgt spid="399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9981"/>
                                        </p:tgtEl>
                                        <p:attrNameLst>
                                          <p:attrName>style.visibility</p:attrName>
                                        </p:attrNameLst>
                                      </p:cBhvr>
                                      <p:to>
                                        <p:strVal val="visible"/>
                                      </p:to>
                                    </p:set>
                                    <p:anim calcmode="lin" valueType="num">
                                      <p:cBhvr additive="base">
                                        <p:cTn id="17" dur="500" fill="hold"/>
                                        <p:tgtEl>
                                          <p:spTgt spid="39981"/>
                                        </p:tgtEl>
                                        <p:attrNameLst>
                                          <p:attrName>ppt_x</p:attrName>
                                        </p:attrNameLst>
                                      </p:cBhvr>
                                      <p:tavLst>
                                        <p:tav tm="0">
                                          <p:val>
                                            <p:strVal val="0-#ppt_w/2"/>
                                          </p:val>
                                        </p:tav>
                                        <p:tav tm="100000">
                                          <p:val>
                                            <p:strVal val="#ppt_x"/>
                                          </p:val>
                                        </p:tav>
                                      </p:tavLst>
                                    </p:anim>
                                    <p:anim calcmode="lin" valueType="num">
                                      <p:cBhvr additive="base">
                                        <p:cTn id="18" dur="500" fill="hold"/>
                                        <p:tgtEl>
                                          <p:spTgt spid="3998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998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0" grpId="0" animBg="1" autoUpdateAnimBg="0"/>
      <p:bldP spid="39980" grpId="0" autoUpdateAnimBg="0"/>
      <p:bldP spid="3998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a:t>
            </a:r>
            <a:r>
              <a:rPr lang="en-US" altLang="zh-CN" sz="3200">
                <a:latin typeface="黑体" panose="02010609060101010101" pitchFamily="49" charset="-122"/>
                <a:ea typeface="黑体" panose="02010609060101010101" pitchFamily="49" charset="-122"/>
              </a:rPr>
              <a:t>Orthogonal List</a:t>
            </a:r>
            <a:r>
              <a:rPr lang="zh-CN" altLang="en-US" sz="3200">
                <a:latin typeface="黑体" panose="02010609060101010101" pitchFamily="49" charset="-122"/>
                <a:ea typeface="黑体" panose="02010609060101010101" pitchFamily="49" charset="-122"/>
              </a:rPr>
              <a:t>)</a:t>
            </a:r>
          </a:p>
        </p:txBody>
      </p:sp>
      <p:sp>
        <p:nvSpPr>
          <p:cNvPr id="481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3665D301-33FD-4F7C-9153-2CEDBF12464A}" type="slidenum">
              <a:rPr lang="zh-CN" altLang="en-US"/>
              <a:pPr algn="r" eaLnBrk="1" hangingPunct="1">
                <a:spcBef>
                  <a:spcPct val="50000"/>
                </a:spcBef>
                <a:buFont typeface="Arial" panose="020B0604020202020204" pitchFamily="34" charset="0"/>
                <a:buNone/>
              </a:pPr>
              <a:t>37</a:t>
            </a:fld>
            <a:endParaRPr lang="en-US" altLang="zh-CN"/>
          </a:p>
        </p:txBody>
      </p:sp>
      <p:sp>
        <p:nvSpPr>
          <p:cNvPr id="4813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48133"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十字链表是</a:t>
            </a:r>
            <a:r>
              <a:rPr lang="zh-CN" altLang="en-US" b="1">
                <a:solidFill>
                  <a:schemeClr val="hlink"/>
                </a:solidFill>
                <a:latin typeface="黑体" panose="02010609060101010101" pitchFamily="49" charset="-122"/>
                <a:ea typeface="黑体" panose="02010609060101010101" pitchFamily="49" charset="-122"/>
              </a:rPr>
              <a:t>有向图的另一种存储结构</a:t>
            </a:r>
          </a:p>
          <a:p>
            <a:pPr eaLnBrk="1" hangingPunct="1">
              <a:spcBef>
                <a:spcPct val="30000"/>
              </a:spcBef>
            </a:pPr>
            <a:r>
              <a:rPr lang="zh-CN" altLang="en-US" b="1">
                <a:latin typeface="黑体" panose="02010609060101010101" pitchFamily="49" charset="-122"/>
                <a:ea typeface="黑体" panose="02010609060101010101" pitchFamily="49" charset="-122"/>
              </a:rPr>
              <a:t>十字链表是将有向图的邻接表和逆邻接表结合起来的一种存储结构</a:t>
            </a:r>
          </a:p>
        </p:txBody>
      </p:sp>
      <p:sp>
        <p:nvSpPr>
          <p:cNvPr id="48134"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结点结构</a:t>
            </a:r>
            <a:r>
              <a:rPr lang="en-US" altLang="zh-CN" sz="3200">
                <a:latin typeface="黑体" panose="02010609060101010101" pitchFamily="49" charset="-122"/>
                <a:ea typeface="黑体" panose="02010609060101010101" pitchFamily="49" charset="-122"/>
              </a:rPr>
              <a:t>)</a:t>
            </a:r>
          </a:p>
        </p:txBody>
      </p:sp>
      <p:sp>
        <p:nvSpPr>
          <p:cNvPr id="4915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2261484-AE13-480C-8C2E-29A042AA6B84}" type="slidenum">
              <a:rPr lang="zh-CN" altLang="en-US"/>
              <a:pPr algn="r" eaLnBrk="1" hangingPunct="1">
                <a:spcBef>
                  <a:spcPct val="50000"/>
                </a:spcBef>
                <a:buFont typeface="Arial" panose="020B0604020202020204" pitchFamily="34" charset="0"/>
                <a:buNone/>
              </a:pPr>
              <a:t>38</a:t>
            </a:fld>
            <a:endParaRPr lang="en-US" altLang="zh-CN"/>
          </a:p>
        </p:txBody>
      </p:sp>
      <p:sp>
        <p:nvSpPr>
          <p:cNvPr id="4915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49157" name="Rectangle 5"/>
          <p:cNvSpPr>
            <a:spLocks noGrp="1" noChangeArrowheads="1"/>
          </p:cNvSpPr>
          <p:nvPr>
            <p:ph type="body" idx="1"/>
          </p:nvPr>
        </p:nvSpPr>
        <p:spPr>
          <a:xfrm>
            <a:off x="381000" y="2819400"/>
            <a:ext cx="8763000" cy="4038600"/>
          </a:xfrm>
        </p:spPr>
        <p:txBody>
          <a:bodyPr/>
          <a:lstStyle/>
          <a:p>
            <a:pPr eaLnBrk="1" hangingPunct="1">
              <a:spcBef>
                <a:spcPct val="0"/>
              </a:spcBef>
            </a:pPr>
            <a:r>
              <a:rPr lang="zh-CN" altLang="en-US" b="1">
                <a:latin typeface="黑体" panose="02010609060101010101" pitchFamily="49" charset="-122"/>
                <a:ea typeface="黑体" panose="02010609060101010101" pitchFamily="49" charset="-122"/>
              </a:rPr>
              <a:t>弧的结点结构</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tailvex;// </a:t>
            </a:r>
            <a:r>
              <a:rPr lang="zh-CN" altLang="en-US" b="1">
                <a:latin typeface="黑体" panose="02010609060101010101" pitchFamily="49" charset="-122"/>
                <a:ea typeface="黑体" panose="02010609060101010101" pitchFamily="49" charset="-122"/>
              </a:rPr>
              <a:t>弧尾顶点的位置</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headvex;// </a:t>
            </a:r>
            <a:r>
              <a:rPr lang="zh-CN" altLang="en-US" b="1">
                <a:latin typeface="黑体" panose="02010609060101010101" pitchFamily="49" charset="-122"/>
                <a:ea typeface="黑体" panose="02010609060101010101" pitchFamily="49" charset="-122"/>
              </a:rPr>
              <a:t>弧头顶点的位置</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tlink;  // </a:t>
            </a:r>
            <a:r>
              <a:rPr lang="zh-CN" altLang="en-US" b="1">
                <a:latin typeface="黑体" panose="02010609060101010101" pitchFamily="49" charset="-122"/>
                <a:ea typeface="黑体" panose="02010609060101010101" pitchFamily="49" charset="-122"/>
              </a:rPr>
              <a:t>指向弧尾相同的下一条弧</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hlink;  // </a:t>
            </a:r>
            <a:r>
              <a:rPr lang="zh-CN" altLang="en-US" b="1">
                <a:latin typeface="黑体" panose="02010609060101010101" pitchFamily="49" charset="-122"/>
                <a:ea typeface="黑体" panose="02010609060101010101" pitchFamily="49" charset="-122"/>
              </a:rPr>
              <a:t>指向弧头相同的下一条弧</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info;   // </a:t>
            </a:r>
            <a:r>
              <a:rPr lang="zh-CN" altLang="en-US" b="1">
                <a:latin typeface="黑体" panose="02010609060101010101" pitchFamily="49" charset="-122"/>
                <a:ea typeface="黑体" panose="02010609060101010101" pitchFamily="49" charset="-122"/>
              </a:rPr>
              <a:t>该弧相关信息的指针或权值</a:t>
            </a:r>
          </a:p>
        </p:txBody>
      </p:sp>
      <p:sp>
        <p:nvSpPr>
          <p:cNvPr id="49158"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49159" name="Group 7"/>
          <p:cNvGrpSpPr>
            <a:grpSpLocks/>
          </p:cNvGrpSpPr>
          <p:nvPr/>
        </p:nvGrpSpPr>
        <p:grpSpPr bwMode="auto">
          <a:xfrm>
            <a:off x="1219200" y="6096000"/>
            <a:ext cx="6629400" cy="482600"/>
            <a:chOff x="0" y="0"/>
            <a:chExt cx="3648" cy="304"/>
          </a:xfrm>
        </p:grpSpPr>
        <p:sp>
          <p:nvSpPr>
            <p:cNvPr id="49160" name="Text Box 8"/>
            <p:cNvSpPr txBox="1">
              <a:spLocks noChangeArrowheads="1"/>
            </p:cNvSpPr>
            <p:nvPr/>
          </p:nvSpPr>
          <p:spPr bwMode="auto">
            <a:xfrm>
              <a:off x="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tailvex</a:t>
              </a:r>
            </a:p>
          </p:txBody>
        </p:sp>
        <p:sp>
          <p:nvSpPr>
            <p:cNvPr id="49161" name="Text Box 9"/>
            <p:cNvSpPr txBox="1">
              <a:spLocks noChangeArrowheads="1"/>
            </p:cNvSpPr>
            <p:nvPr/>
          </p:nvSpPr>
          <p:spPr bwMode="auto">
            <a:xfrm>
              <a:off x="768"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headvex</a:t>
              </a:r>
            </a:p>
          </p:txBody>
        </p:sp>
        <p:sp>
          <p:nvSpPr>
            <p:cNvPr id="49162" name="Text Box 10"/>
            <p:cNvSpPr txBox="1">
              <a:spLocks noChangeArrowheads="1"/>
            </p:cNvSpPr>
            <p:nvPr/>
          </p:nvSpPr>
          <p:spPr bwMode="auto">
            <a:xfrm>
              <a:off x="1536"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hlink</a:t>
              </a:r>
            </a:p>
          </p:txBody>
        </p:sp>
        <p:sp>
          <p:nvSpPr>
            <p:cNvPr id="49163" name="Text Box 11"/>
            <p:cNvSpPr txBox="1">
              <a:spLocks noChangeArrowheads="1"/>
            </p:cNvSpPr>
            <p:nvPr/>
          </p:nvSpPr>
          <p:spPr bwMode="auto">
            <a:xfrm>
              <a:off x="2304" y="0"/>
              <a:ext cx="770"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tlink</a:t>
              </a:r>
            </a:p>
          </p:txBody>
        </p:sp>
        <p:sp>
          <p:nvSpPr>
            <p:cNvPr id="49164" name="Text Box 12"/>
            <p:cNvSpPr txBox="1">
              <a:spLocks noChangeArrowheads="1"/>
            </p:cNvSpPr>
            <p:nvPr/>
          </p:nvSpPr>
          <p:spPr bwMode="auto">
            <a:xfrm>
              <a:off x="3072" y="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info</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结点结构</a:t>
            </a:r>
            <a:r>
              <a:rPr lang="en-US" altLang="zh-CN" sz="3200">
                <a:latin typeface="黑体" panose="02010609060101010101" pitchFamily="49" charset="-122"/>
                <a:ea typeface="黑体" panose="02010609060101010101" pitchFamily="49" charset="-122"/>
              </a:rPr>
              <a:t>)</a:t>
            </a:r>
          </a:p>
        </p:txBody>
      </p:sp>
      <p:sp>
        <p:nvSpPr>
          <p:cNvPr id="5017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00722C08-E3EC-43BA-AF8F-482ACB99A4EA}" type="slidenum">
              <a:rPr lang="zh-CN" altLang="en-US"/>
              <a:pPr algn="r" eaLnBrk="1" hangingPunct="1">
                <a:spcBef>
                  <a:spcPct val="50000"/>
                </a:spcBef>
                <a:buFont typeface="Arial" panose="020B0604020202020204" pitchFamily="34" charset="0"/>
                <a:buNone/>
              </a:pPr>
              <a:t>39</a:t>
            </a:fld>
            <a:endParaRPr lang="en-US" altLang="zh-CN"/>
          </a:p>
        </p:txBody>
      </p:sp>
      <p:sp>
        <p:nvSpPr>
          <p:cNvPr id="5018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50181" name="Rectangle 5"/>
          <p:cNvSpPr>
            <a:spLocks noGrp="1" noChangeArrowheads="1"/>
          </p:cNvSpPr>
          <p:nvPr>
            <p:ph type="body" idx="1"/>
          </p:nvPr>
        </p:nvSpPr>
        <p:spPr>
          <a:xfrm>
            <a:off x="381000" y="2819400"/>
            <a:ext cx="8763000" cy="4038600"/>
          </a:xfrm>
        </p:spPr>
        <p:txBody>
          <a:bodyPr/>
          <a:lstStyle/>
          <a:p>
            <a:pPr eaLnBrk="1" hangingPunct="1">
              <a:spcBef>
                <a:spcPct val="0"/>
              </a:spcBef>
            </a:pPr>
            <a:r>
              <a:rPr lang="zh-CN" altLang="en-US" b="1">
                <a:latin typeface="黑体" panose="02010609060101010101" pitchFamily="49" charset="-122"/>
                <a:ea typeface="黑体" panose="02010609060101010101" pitchFamily="49" charset="-122"/>
              </a:rPr>
              <a:t>顶点的结点结构</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data;    // </a:t>
            </a:r>
            <a:r>
              <a:rPr lang="zh-CN" altLang="en-US" b="1">
                <a:latin typeface="黑体" panose="02010609060101010101" pitchFamily="49" charset="-122"/>
                <a:ea typeface="黑体" panose="02010609060101010101" pitchFamily="49" charset="-122"/>
              </a:rPr>
              <a:t>与顶点相关的信息</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firstin; // </a:t>
            </a:r>
            <a:r>
              <a:rPr lang="zh-CN" altLang="en-US" b="1">
                <a:latin typeface="黑体" panose="02010609060101010101" pitchFamily="49" charset="-122"/>
                <a:ea typeface="黑体" panose="02010609060101010101" pitchFamily="49" charset="-122"/>
              </a:rPr>
              <a:t>指向以顶点为弧头的第一个弧结点</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firstout;// </a:t>
            </a:r>
            <a:r>
              <a:rPr lang="zh-CN" altLang="en-US" b="1">
                <a:latin typeface="黑体" panose="02010609060101010101" pitchFamily="49" charset="-122"/>
                <a:ea typeface="黑体" panose="02010609060101010101" pitchFamily="49" charset="-122"/>
              </a:rPr>
              <a:t>指向以顶点为弧尾的第一个弧结点</a:t>
            </a:r>
          </a:p>
        </p:txBody>
      </p:sp>
      <p:sp>
        <p:nvSpPr>
          <p:cNvPr id="50182"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50183" name="Group 7"/>
          <p:cNvGrpSpPr>
            <a:grpSpLocks/>
          </p:cNvGrpSpPr>
          <p:nvPr/>
        </p:nvGrpSpPr>
        <p:grpSpPr bwMode="auto">
          <a:xfrm>
            <a:off x="1828800" y="6096000"/>
            <a:ext cx="4186238" cy="482600"/>
            <a:chOff x="0" y="0"/>
            <a:chExt cx="2637" cy="304"/>
          </a:xfrm>
        </p:grpSpPr>
        <p:sp>
          <p:nvSpPr>
            <p:cNvPr id="50184" name="Text Box 8"/>
            <p:cNvSpPr txBox="1">
              <a:spLocks noChangeArrowheads="1"/>
            </p:cNvSpPr>
            <p:nvPr/>
          </p:nvSpPr>
          <p:spPr bwMode="auto">
            <a:xfrm>
              <a:off x="0" y="0"/>
              <a:ext cx="87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data</a:t>
              </a:r>
            </a:p>
          </p:txBody>
        </p:sp>
        <p:sp>
          <p:nvSpPr>
            <p:cNvPr id="50185" name="Text Box 9"/>
            <p:cNvSpPr txBox="1">
              <a:spLocks noChangeArrowheads="1"/>
            </p:cNvSpPr>
            <p:nvPr/>
          </p:nvSpPr>
          <p:spPr bwMode="auto">
            <a:xfrm>
              <a:off x="879" y="0"/>
              <a:ext cx="87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firstin</a:t>
              </a:r>
            </a:p>
          </p:txBody>
        </p:sp>
        <p:sp>
          <p:nvSpPr>
            <p:cNvPr id="50186" name="Text Box 10"/>
            <p:cNvSpPr txBox="1">
              <a:spLocks noChangeArrowheads="1"/>
            </p:cNvSpPr>
            <p:nvPr/>
          </p:nvSpPr>
          <p:spPr bwMode="auto">
            <a:xfrm>
              <a:off x="1758" y="0"/>
              <a:ext cx="87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firstout</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二、无向图(</a:t>
            </a:r>
            <a:r>
              <a:rPr lang="en-US" altLang="zh-CN" sz="3200">
                <a:latin typeface="黑体" panose="02010609060101010101" pitchFamily="49" charset="-122"/>
                <a:ea typeface="黑体" panose="02010609060101010101" pitchFamily="49" charset="-122"/>
              </a:rPr>
              <a:t>Undigraph)</a:t>
            </a:r>
          </a:p>
        </p:txBody>
      </p:sp>
      <p:sp>
        <p:nvSpPr>
          <p:cNvPr id="1741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47413942-54FC-46F5-A699-4B49FE8C5D65}" type="slidenum">
              <a:rPr lang="zh-CN" altLang="en-US"/>
              <a:pPr algn="r" eaLnBrk="1" hangingPunct="1">
                <a:spcBef>
                  <a:spcPct val="50000"/>
                </a:spcBef>
                <a:buFont typeface="Arial" panose="020B0604020202020204" pitchFamily="34" charset="0"/>
                <a:buNone/>
              </a:pPr>
              <a:t>4</a:t>
            </a:fld>
            <a:endParaRPr lang="en-US" altLang="zh-CN"/>
          </a:p>
        </p:txBody>
      </p:sp>
      <p:sp>
        <p:nvSpPr>
          <p:cNvPr id="1741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17413" name="Rectangle 5"/>
          <p:cNvSpPr>
            <a:spLocks noGrp="1" noChangeArrowheads="1"/>
          </p:cNvSpPr>
          <p:nvPr>
            <p:ph type="body" idx="1"/>
          </p:nvPr>
        </p:nvSpPr>
        <p:spPr>
          <a:xfrm>
            <a:off x="381000" y="2819400"/>
            <a:ext cx="8763000" cy="2514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用(</a:t>
            </a:r>
            <a:r>
              <a:rPr lang="en-US" altLang="zh-CN" b="1">
                <a:latin typeface="黑体" panose="02010609060101010101" pitchFamily="49" charset="-122"/>
                <a:ea typeface="黑体" panose="02010609060101010101" pitchFamily="49" charset="-122"/>
              </a:rPr>
              <a:t>x,y)</a:t>
            </a:r>
            <a:r>
              <a:rPr lang="zh-CN" altLang="en-US" b="1">
                <a:latin typeface="黑体" panose="02010609060101010101" pitchFamily="49" charset="-122"/>
                <a:ea typeface="黑体" panose="02010609060101010101" pitchFamily="49" charset="-122"/>
              </a:rPr>
              <a:t>表示两个顶点</a:t>
            </a:r>
            <a:r>
              <a:rPr lang="en-US" altLang="zh-CN" b="1">
                <a:latin typeface="黑体" panose="02010609060101010101" pitchFamily="49" charset="-122"/>
                <a:ea typeface="黑体" panose="02010609060101010101" pitchFamily="49" charset="-122"/>
              </a:rPr>
              <a:t>x,y</a:t>
            </a:r>
            <a:r>
              <a:rPr lang="zh-CN" altLang="en-US" b="1">
                <a:latin typeface="黑体" panose="02010609060101010101" pitchFamily="49" charset="-122"/>
                <a:ea typeface="黑体" panose="02010609060101010101" pitchFamily="49" charset="-122"/>
              </a:rPr>
              <a:t>之间的一条边(</a:t>
            </a:r>
            <a:r>
              <a:rPr lang="en-US" altLang="zh-CN" b="1">
                <a:latin typeface="黑体" panose="02010609060101010101" pitchFamily="49" charset="-122"/>
                <a:ea typeface="黑体" panose="02010609060101010101" pitchFamily="49" charset="-122"/>
              </a:rPr>
              <a:t>edge)</a:t>
            </a:r>
          </a:p>
          <a:p>
            <a:pPr eaLnBrk="1" hangingPunct="1">
              <a:spcBef>
                <a:spcPct val="30000"/>
              </a:spcBef>
            </a:pPr>
            <a:r>
              <a:rPr lang="en-US" altLang="zh-CN" b="1">
                <a:latin typeface="黑体" panose="02010609060101010101" pitchFamily="49" charset="-122"/>
                <a:ea typeface="黑体" panose="02010609060101010101" pitchFamily="49" charset="-122"/>
              </a:rPr>
              <a:t>N={V,E}，V={0,1,2,3,4,5}，E={(0,1), (0,4), (0,5), (1,2), (1,3), (1,5), (2,3), (3,4), (3,5), (4,5)}</a:t>
            </a:r>
            <a:endParaRPr lang="zh-CN" altLang="en-US" b="1">
              <a:latin typeface="黑体" panose="02010609060101010101" pitchFamily="49" charset="-122"/>
              <a:ea typeface="黑体" panose="02010609060101010101" pitchFamily="49" charset="-122"/>
            </a:endParaRPr>
          </a:p>
        </p:txBody>
      </p:sp>
      <p:sp>
        <p:nvSpPr>
          <p:cNvPr id="17414"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 name="Group 7"/>
          <p:cNvGrpSpPr>
            <a:grpSpLocks/>
          </p:cNvGrpSpPr>
          <p:nvPr/>
        </p:nvGrpSpPr>
        <p:grpSpPr bwMode="auto">
          <a:xfrm>
            <a:off x="5791200" y="4564063"/>
            <a:ext cx="2895600" cy="2286000"/>
            <a:chOff x="0" y="0"/>
            <a:chExt cx="1824" cy="1440"/>
          </a:xfrm>
        </p:grpSpPr>
        <p:sp>
          <p:nvSpPr>
            <p:cNvPr id="17416" name="Line 8"/>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17" name="Line 9"/>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18"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19" name="Line 11"/>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0" name="Line 12"/>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1" name="Line 13"/>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2" name="Line 14"/>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3" name="Line 15"/>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4" name="Line 16"/>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5" name="Line 17"/>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7426" name="Group 18"/>
            <p:cNvGrpSpPr>
              <a:grpSpLocks/>
            </p:cNvGrpSpPr>
            <p:nvPr/>
          </p:nvGrpSpPr>
          <p:grpSpPr bwMode="auto">
            <a:xfrm>
              <a:off x="0" y="0"/>
              <a:ext cx="1824" cy="1440"/>
              <a:chOff x="0" y="0"/>
              <a:chExt cx="1824" cy="1440"/>
            </a:xfrm>
          </p:grpSpPr>
          <p:sp>
            <p:nvSpPr>
              <p:cNvPr id="17427"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7428"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7429"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7430"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17431"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7432"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举例</a:t>
            </a:r>
            <a:r>
              <a:rPr lang="en-US" altLang="zh-CN" sz="3200">
                <a:latin typeface="黑体" panose="02010609060101010101" pitchFamily="49" charset="-122"/>
                <a:ea typeface="黑体" panose="02010609060101010101" pitchFamily="49" charset="-122"/>
              </a:rPr>
              <a:t>)</a:t>
            </a:r>
          </a:p>
        </p:txBody>
      </p:sp>
      <p:sp>
        <p:nvSpPr>
          <p:cNvPr id="512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A11D114-607F-40A1-818B-A45AAB027AF0}" type="slidenum">
              <a:rPr lang="zh-CN" altLang="en-US"/>
              <a:pPr algn="r" eaLnBrk="1" hangingPunct="1">
                <a:spcBef>
                  <a:spcPct val="50000"/>
                </a:spcBef>
                <a:buFont typeface="Arial" panose="020B0604020202020204" pitchFamily="34" charset="0"/>
                <a:buNone/>
              </a:pPr>
              <a:t>40</a:t>
            </a:fld>
            <a:endParaRPr lang="en-US" altLang="zh-CN"/>
          </a:p>
        </p:txBody>
      </p:sp>
      <p:sp>
        <p:nvSpPr>
          <p:cNvPr id="5120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51205"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44038" name="Group 6"/>
          <p:cNvGraphicFramePr>
            <a:graphicFrameLocks noGrp="1"/>
          </p:cNvGraphicFramePr>
          <p:nvPr/>
        </p:nvGraphicFramePr>
        <p:xfrm>
          <a:off x="609600" y="3200400"/>
          <a:ext cx="1219200" cy="2971801"/>
        </p:xfrm>
        <a:graphic>
          <a:graphicData uri="http://schemas.openxmlformats.org/drawingml/2006/table">
            <a:tbl>
              <a:tblPr/>
              <a:tblGrid>
                <a:gridCol w="487363">
                  <a:extLst>
                    <a:ext uri="{9D8B030D-6E8A-4147-A177-3AD203B41FA5}">
                      <a16:colId xmlns:a16="http://schemas.microsoft.com/office/drawing/2014/main" val="20000"/>
                    </a:ext>
                  </a:extLst>
                </a:gridCol>
                <a:gridCol w="366712">
                  <a:extLst>
                    <a:ext uri="{9D8B030D-6E8A-4147-A177-3AD203B41FA5}">
                      <a16:colId xmlns:a16="http://schemas.microsoft.com/office/drawing/2014/main" val="20001"/>
                    </a:ext>
                  </a:extLst>
                </a:gridCol>
                <a:gridCol w="365125">
                  <a:extLst>
                    <a:ext uri="{9D8B030D-6E8A-4147-A177-3AD203B41FA5}">
                      <a16:colId xmlns:a16="http://schemas.microsoft.com/office/drawing/2014/main" val="20002"/>
                    </a:ext>
                  </a:extLst>
                </a:gridCol>
              </a:tblGrid>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51232" name="Group 32"/>
          <p:cNvGrpSpPr>
            <a:grpSpLocks/>
          </p:cNvGrpSpPr>
          <p:nvPr/>
        </p:nvGrpSpPr>
        <p:grpSpPr bwMode="auto">
          <a:xfrm>
            <a:off x="6019800" y="4443413"/>
            <a:ext cx="2819400" cy="2286000"/>
            <a:chOff x="0" y="0"/>
            <a:chExt cx="1920" cy="1536"/>
          </a:xfrm>
        </p:grpSpPr>
        <p:sp>
          <p:nvSpPr>
            <p:cNvPr id="51306" name="Line 33"/>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1307" name="Line 34"/>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1308" name="Line 35"/>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1309" name="Line 36"/>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1310" name="Line 37"/>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1311" name="Line 38"/>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1312" name="Oval 39"/>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51313" name="Oval 40"/>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51314" name="Oval 41"/>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51315" name="Oval 42"/>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51316" name="Oval 43"/>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nvGrpSpPr>
          <p:cNvPr id="5" name="组合 5"/>
          <p:cNvGrpSpPr>
            <a:grpSpLocks/>
          </p:cNvGrpSpPr>
          <p:nvPr/>
        </p:nvGrpSpPr>
        <p:grpSpPr bwMode="auto">
          <a:xfrm>
            <a:off x="1692275" y="3200400"/>
            <a:ext cx="5318125" cy="330200"/>
            <a:chOff x="1692275" y="3200400"/>
            <a:chExt cx="5318125" cy="330200"/>
          </a:xfrm>
        </p:grpSpPr>
        <p:grpSp>
          <p:nvGrpSpPr>
            <p:cNvPr id="51288" name="Group 44"/>
            <p:cNvGrpSpPr>
              <a:grpSpLocks/>
            </p:cNvGrpSpPr>
            <p:nvPr/>
          </p:nvGrpSpPr>
          <p:grpSpPr bwMode="auto">
            <a:xfrm>
              <a:off x="2286000" y="3200400"/>
              <a:ext cx="1219200" cy="330200"/>
              <a:chOff x="0" y="0"/>
              <a:chExt cx="768" cy="208"/>
            </a:xfrm>
          </p:grpSpPr>
          <p:sp>
            <p:nvSpPr>
              <p:cNvPr id="51302" name="Text Box 45"/>
              <p:cNvSpPr txBox="1">
                <a:spLocks noChangeArrowheads="1"/>
              </p:cNvSpPr>
              <p:nvPr/>
            </p:nvSpPr>
            <p:spPr bwMode="auto">
              <a:xfrm>
                <a:off x="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1303" name="Text Box 46"/>
              <p:cNvSpPr txBox="1">
                <a:spLocks noChangeArrowheads="1"/>
              </p:cNvSpPr>
              <p:nvPr/>
            </p:nvSpPr>
            <p:spPr bwMode="auto">
              <a:xfrm>
                <a:off x="480" y="0"/>
                <a:ext cx="144" cy="19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1304" name="Text Box 47"/>
              <p:cNvSpPr txBox="1">
                <a:spLocks noChangeArrowheads="1"/>
              </p:cNvSpPr>
              <p:nvPr/>
            </p:nvSpPr>
            <p:spPr bwMode="auto">
              <a:xfrm>
                <a:off x="24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1305" name="Text Box 48"/>
              <p:cNvSpPr txBox="1">
                <a:spLocks noChangeArrowheads="1"/>
              </p:cNvSpPr>
              <p:nvPr/>
            </p:nvSpPr>
            <p:spPr bwMode="auto">
              <a:xfrm>
                <a:off x="624"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1289" name="Group 49"/>
            <p:cNvGrpSpPr>
              <a:grpSpLocks/>
            </p:cNvGrpSpPr>
            <p:nvPr/>
          </p:nvGrpSpPr>
          <p:grpSpPr bwMode="auto">
            <a:xfrm>
              <a:off x="4038600" y="3200400"/>
              <a:ext cx="1219200" cy="330200"/>
              <a:chOff x="0" y="0"/>
              <a:chExt cx="768" cy="208"/>
            </a:xfrm>
          </p:grpSpPr>
          <p:sp>
            <p:nvSpPr>
              <p:cNvPr id="51298" name="Text Box 50"/>
              <p:cNvSpPr txBox="1">
                <a:spLocks noChangeArrowheads="1"/>
              </p:cNvSpPr>
              <p:nvPr/>
            </p:nvSpPr>
            <p:spPr bwMode="auto">
              <a:xfrm>
                <a:off x="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1299" name="Text Box 51"/>
              <p:cNvSpPr txBox="1">
                <a:spLocks noChangeArrowheads="1"/>
              </p:cNvSpPr>
              <p:nvPr/>
            </p:nvSpPr>
            <p:spPr bwMode="auto">
              <a:xfrm>
                <a:off x="480" y="0"/>
                <a:ext cx="144" cy="19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1300" name="Text Box 52"/>
              <p:cNvSpPr txBox="1">
                <a:spLocks noChangeArrowheads="1"/>
              </p:cNvSpPr>
              <p:nvPr/>
            </p:nvSpPr>
            <p:spPr bwMode="auto">
              <a:xfrm>
                <a:off x="24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1301" name="Text Box 53"/>
              <p:cNvSpPr txBox="1">
                <a:spLocks noChangeArrowheads="1"/>
              </p:cNvSpPr>
              <p:nvPr/>
            </p:nvSpPr>
            <p:spPr bwMode="auto">
              <a:xfrm>
                <a:off x="624"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1290" name="Group 54"/>
            <p:cNvGrpSpPr>
              <a:grpSpLocks/>
            </p:cNvGrpSpPr>
            <p:nvPr/>
          </p:nvGrpSpPr>
          <p:grpSpPr bwMode="auto">
            <a:xfrm>
              <a:off x="5791200" y="3200400"/>
              <a:ext cx="1219200" cy="330200"/>
              <a:chOff x="0" y="0"/>
              <a:chExt cx="768" cy="208"/>
            </a:xfrm>
          </p:grpSpPr>
          <p:sp>
            <p:nvSpPr>
              <p:cNvPr id="51294" name="Text Box 55"/>
              <p:cNvSpPr txBox="1">
                <a:spLocks noChangeArrowheads="1"/>
              </p:cNvSpPr>
              <p:nvPr/>
            </p:nvSpPr>
            <p:spPr bwMode="auto">
              <a:xfrm>
                <a:off x="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1295" name="Text Box 56"/>
              <p:cNvSpPr txBox="1">
                <a:spLocks noChangeArrowheads="1"/>
              </p:cNvSpPr>
              <p:nvPr/>
            </p:nvSpPr>
            <p:spPr bwMode="auto">
              <a:xfrm>
                <a:off x="480"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1296" name="Text Box 57"/>
              <p:cNvSpPr txBox="1">
                <a:spLocks noChangeArrowheads="1"/>
              </p:cNvSpPr>
              <p:nvPr/>
            </p:nvSpPr>
            <p:spPr bwMode="auto">
              <a:xfrm>
                <a:off x="24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51297" name="Text Box 58"/>
              <p:cNvSpPr txBox="1">
                <a:spLocks noChangeArrowheads="1"/>
              </p:cNvSpPr>
              <p:nvPr/>
            </p:nvSpPr>
            <p:spPr bwMode="auto">
              <a:xfrm>
                <a:off x="624"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1291" name="Line 74"/>
            <p:cNvSpPr>
              <a:spLocks noChangeShapeType="1"/>
            </p:cNvSpPr>
            <p:nvPr/>
          </p:nvSpPr>
          <p:spPr bwMode="auto">
            <a:xfrm>
              <a:off x="1692275" y="3357563"/>
              <a:ext cx="609600" cy="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92" name="Line 75"/>
            <p:cNvSpPr>
              <a:spLocks noChangeShapeType="1"/>
            </p:cNvSpPr>
            <p:nvPr/>
          </p:nvSpPr>
          <p:spPr bwMode="auto">
            <a:xfrm>
              <a:off x="3429000" y="3352800"/>
              <a:ext cx="609600" cy="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93" name="Line 76"/>
            <p:cNvSpPr>
              <a:spLocks noChangeShapeType="1"/>
            </p:cNvSpPr>
            <p:nvPr/>
          </p:nvSpPr>
          <p:spPr bwMode="auto">
            <a:xfrm>
              <a:off x="5181600" y="3352800"/>
              <a:ext cx="609600" cy="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组合 6"/>
          <p:cNvGrpSpPr>
            <a:grpSpLocks/>
          </p:cNvGrpSpPr>
          <p:nvPr/>
        </p:nvGrpSpPr>
        <p:grpSpPr bwMode="auto">
          <a:xfrm>
            <a:off x="1676400" y="4038600"/>
            <a:ext cx="1828800" cy="330200"/>
            <a:chOff x="1676400" y="4038600"/>
            <a:chExt cx="1828800" cy="330200"/>
          </a:xfrm>
        </p:grpSpPr>
        <p:grpSp>
          <p:nvGrpSpPr>
            <p:cNvPr id="51282" name="Group 59"/>
            <p:cNvGrpSpPr>
              <a:grpSpLocks/>
            </p:cNvGrpSpPr>
            <p:nvPr/>
          </p:nvGrpSpPr>
          <p:grpSpPr bwMode="auto">
            <a:xfrm>
              <a:off x="2286000" y="4038600"/>
              <a:ext cx="1219200" cy="330200"/>
              <a:chOff x="0" y="0"/>
              <a:chExt cx="768" cy="208"/>
            </a:xfrm>
          </p:grpSpPr>
          <p:sp>
            <p:nvSpPr>
              <p:cNvPr id="51284" name="Text Box 60"/>
              <p:cNvSpPr txBox="1">
                <a:spLocks noChangeArrowheads="1"/>
              </p:cNvSpPr>
              <p:nvPr/>
            </p:nvSpPr>
            <p:spPr bwMode="auto">
              <a:xfrm>
                <a:off x="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1285" name="Text Box 61"/>
              <p:cNvSpPr txBox="1">
                <a:spLocks noChangeArrowheads="1"/>
              </p:cNvSpPr>
              <p:nvPr/>
            </p:nvSpPr>
            <p:spPr bwMode="auto">
              <a:xfrm>
                <a:off x="480"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1286" name="Text Box 62"/>
              <p:cNvSpPr txBox="1">
                <a:spLocks noChangeArrowheads="1"/>
              </p:cNvSpPr>
              <p:nvPr/>
            </p:nvSpPr>
            <p:spPr bwMode="auto">
              <a:xfrm>
                <a:off x="24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51287" name="Text Box 63"/>
              <p:cNvSpPr txBox="1">
                <a:spLocks noChangeArrowheads="1"/>
              </p:cNvSpPr>
              <p:nvPr/>
            </p:nvSpPr>
            <p:spPr bwMode="auto">
              <a:xfrm>
                <a:off x="624"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1283" name="Line 77"/>
            <p:cNvSpPr>
              <a:spLocks noChangeShapeType="1"/>
            </p:cNvSpPr>
            <p:nvPr/>
          </p:nvSpPr>
          <p:spPr bwMode="auto">
            <a:xfrm>
              <a:off x="1676400" y="4191000"/>
              <a:ext cx="609600" cy="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组合 7"/>
          <p:cNvGrpSpPr>
            <a:grpSpLocks/>
          </p:cNvGrpSpPr>
          <p:nvPr/>
        </p:nvGrpSpPr>
        <p:grpSpPr bwMode="auto">
          <a:xfrm>
            <a:off x="1676400" y="4648200"/>
            <a:ext cx="1828800" cy="330200"/>
            <a:chOff x="1676400" y="4648200"/>
            <a:chExt cx="1828800" cy="330200"/>
          </a:xfrm>
        </p:grpSpPr>
        <p:grpSp>
          <p:nvGrpSpPr>
            <p:cNvPr id="51276" name="Group 64"/>
            <p:cNvGrpSpPr>
              <a:grpSpLocks/>
            </p:cNvGrpSpPr>
            <p:nvPr/>
          </p:nvGrpSpPr>
          <p:grpSpPr bwMode="auto">
            <a:xfrm>
              <a:off x="2286000" y="4648200"/>
              <a:ext cx="1219200" cy="330200"/>
              <a:chOff x="0" y="0"/>
              <a:chExt cx="768" cy="208"/>
            </a:xfrm>
          </p:grpSpPr>
          <p:sp>
            <p:nvSpPr>
              <p:cNvPr id="51278" name="Text Box 65"/>
              <p:cNvSpPr txBox="1">
                <a:spLocks noChangeArrowheads="1"/>
              </p:cNvSpPr>
              <p:nvPr/>
            </p:nvSpPr>
            <p:spPr bwMode="auto">
              <a:xfrm>
                <a:off x="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51279" name="Text Box 66"/>
              <p:cNvSpPr txBox="1">
                <a:spLocks noChangeArrowheads="1"/>
              </p:cNvSpPr>
              <p:nvPr/>
            </p:nvSpPr>
            <p:spPr bwMode="auto">
              <a:xfrm>
                <a:off x="480"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1280" name="Text Box 67"/>
              <p:cNvSpPr txBox="1">
                <a:spLocks noChangeArrowheads="1"/>
              </p:cNvSpPr>
              <p:nvPr/>
            </p:nvSpPr>
            <p:spPr bwMode="auto">
              <a:xfrm>
                <a:off x="24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51281" name="Text Box 68"/>
              <p:cNvSpPr txBox="1">
                <a:spLocks noChangeArrowheads="1"/>
              </p:cNvSpPr>
              <p:nvPr/>
            </p:nvSpPr>
            <p:spPr bwMode="auto">
              <a:xfrm>
                <a:off x="624"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1277" name="Line 78"/>
            <p:cNvSpPr>
              <a:spLocks noChangeShapeType="1"/>
            </p:cNvSpPr>
            <p:nvPr/>
          </p:nvSpPr>
          <p:spPr bwMode="auto">
            <a:xfrm>
              <a:off x="1676400" y="4800600"/>
              <a:ext cx="609600" cy="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 name="组合 8"/>
          <p:cNvGrpSpPr>
            <a:grpSpLocks/>
          </p:cNvGrpSpPr>
          <p:nvPr/>
        </p:nvGrpSpPr>
        <p:grpSpPr bwMode="auto">
          <a:xfrm>
            <a:off x="1676400" y="5334000"/>
            <a:ext cx="1828800" cy="330200"/>
            <a:chOff x="1676400" y="5334000"/>
            <a:chExt cx="1828800" cy="330200"/>
          </a:xfrm>
        </p:grpSpPr>
        <p:grpSp>
          <p:nvGrpSpPr>
            <p:cNvPr id="51270" name="Group 69"/>
            <p:cNvGrpSpPr>
              <a:grpSpLocks/>
            </p:cNvGrpSpPr>
            <p:nvPr/>
          </p:nvGrpSpPr>
          <p:grpSpPr bwMode="auto">
            <a:xfrm>
              <a:off x="2286000" y="5334000"/>
              <a:ext cx="1219200" cy="330200"/>
              <a:chOff x="0" y="0"/>
              <a:chExt cx="768" cy="208"/>
            </a:xfrm>
          </p:grpSpPr>
          <p:sp>
            <p:nvSpPr>
              <p:cNvPr id="51272" name="Text Box 70"/>
              <p:cNvSpPr txBox="1">
                <a:spLocks noChangeArrowheads="1"/>
              </p:cNvSpPr>
              <p:nvPr/>
            </p:nvSpPr>
            <p:spPr bwMode="auto">
              <a:xfrm>
                <a:off x="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1273" name="Text Box 71"/>
              <p:cNvSpPr txBox="1">
                <a:spLocks noChangeArrowheads="1"/>
              </p:cNvSpPr>
              <p:nvPr/>
            </p:nvSpPr>
            <p:spPr bwMode="auto">
              <a:xfrm>
                <a:off x="480" y="0"/>
                <a:ext cx="144" cy="19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1274" name="Text Box 72"/>
              <p:cNvSpPr txBox="1">
                <a:spLocks noChangeArrowheads="1"/>
              </p:cNvSpPr>
              <p:nvPr/>
            </p:nvSpPr>
            <p:spPr bwMode="auto">
              <a:xfrm>
                <a:off x="240" y="0"/>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51275" name="Text Box 73"/>
              <p:cNvSpPr txBox="1">
                <a:spLocks noChangeArrowheads="1"/>
              </p:cNvSpPr>
              <p:nvPr/>
            </p:nvSpPr>
            <p:spPr bwMode="auto">
              <a:xfrm>
                <a:off x="624"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1271" name="Line 79"/>
            <p:cNvSpPr>
              <a:spLocks noChangeShapeType="1"/>
            </p:cNvSpPr>
            <p:nvPr/>
          </p:nvSpPr>
          <p:spPr bwMode="auto">
            <a:xfrm>
              <a:off x="1676400" y="5486400"/>
              <a:ext cx="609600" cy="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6" name="组合 10"/>
          <p:cNvGrpSpPr>
            <a:grpSpLocks/>
          </p:cNvGrpSpPr>
          <p:nvPr/>
        </p:nvGrpSpPr>
        <p:grpSpPr bwMode="auto">
          <a:xfrm>
            <a:off x="1295400" y="3505200"/>
            <a:ext cx="1600200" cy="381000"/>
            <a:chOff x="1295400" y="3505200"/>
            <a:chExt cx="1600200" cy="381000"/>
          </a:xfrm>
        </p:grpSpPr>
        <p:sp>
          <p:nvSpPr>
            <p:cNvPr id="51268" name="Line 80"/>
            <p:cNvSpPr>
              <a:spLocks noChangeShapeType="1"/>
            </p:cNvSpPr>
            <p:nvPr/>
          </p:nvSpPr>
          <p:spPr bwMode="auto">
            <a:xfrm>
              <a:off x="1295400" y="3886200"/>
              <a:ext cx="1600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9" name="Line 81"/>
            <p:cNvSpPr>
              <a:spLocks noChangeShapeType="1"/>
            </p:cNvSpPr>
            <p:nvPr/>
          </p:nvSpPr>
          <p:spPr bwMode="auto">
            <a:xfrm flipV="1">
              <a:off x="2895600" y="3505200"/>
              <a:ext cx="0" cy="381000"/>
            </a:xfrm>
            <a:prstGeom prst="line">
              <a:avLst/>
            </a:prstGeom>
            <a:noFill/>
            <a:ln w="28575">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7" name="组合 11"/>
          <p:cNvGrpSpPr>
            <a:grpSpLocks/>
          </p:cNvGrpSpPr>
          <p:nvPr/>
        </p:nvGrpSpPr>
        <p:grpSpPr bwMode="auto">
          <a:xfrm>
            <a:off x="1295400" y="4343400"/>
            <a:ext cx="1600200" cy="152400"/>
            <a:chOff x="1295400" y="4343400"/>
            <a:chExt cx="1600200" cy="152400"/>
          </a:xfrm>
        </p:grpSpPr>
        <p:sp>
          <p:nvSpPr>
            <p:cNvPr id="51266" name="Line 82"/>
            <p:cNvSpPr>
              <a:spLocks noChangeShapeType="1"/>
            </p:cNvSpPr>
            <p:nvPr/>
          </p:nvSpPr>
          <p:spPr bwMode="auto">
            <a:xfrm>
              <a:off x="1295400" y="4495800"/>
              <a:ext cx="1600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7" name="Line 83"/>
            <p:cNvSpPr>
              <a:spLocks noChangeShapeType="1"/>
            </p:cNvSpPr>
            <p:nvPr/>
          </p:nvSpPr>
          <p:spPr bwMode="auto">
            <a:xfrm flipV="1">
              <a:off x="2895600" y="4343400"/>
              <a:ext cx="0" cy="152400"/>
            </a:xfrm>
            <a:prstGeom prst="line">
              <a:avLst/>
            </a:prstGeom>
            <a:noFill/>
            <a:ln w="28575">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 name="组合 13"/>
          <p:cNvGrpSpPr>
            <a:grpSpLocks/>
          </p:cNvGrpSpPr>
          <p:nvPr/>
        </p:nvGrpSpPr>
        <p:grpSpPr bwMode="auto">
          <a:xfrm>
            <a:off x="1295400" y="3505200"/>
            <a:ext cx="3276600" cy="1752600"/>
            <a:chOff x="1295400" y="3505200"/>
            <a:chExt cx="3276600" cy="1752600"/>
          </a:xfrm>
        </p:grpSpPr>
        <p:sp>
          <p:nvSpPr>
            <p:cNvPr id="51264" name="Line 87"/>
            <p:cNvSpPr>
              <a:spLocks noChangeShapeType="1"/>
            </p:cNvSpPr>
            <p:nvPr/>
          </p:nvSpPr>
          <p:spPr bwMode="auto">
            <a:xfrm>
              <a:off x="1295400" y="5257800"/>
              <a:ext cx="3276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5" name="Line 88"/>
            <p:cNvSpPr>
              <a:spLocks noChangeShapeType="1"/>
            </p:cNvSpPr>
            <p:nvPr/>
          </p:nvSpPr>
          <p:spPr bwMode="auto">
            <a:xfrm flipV="1">
              <a:off x="4572000" y="3505200"/>
              <a:ext cx="0" cy="1752600"/>
            </a:xfrm>
            <a:prstGeom prst="line">
              <a:avLst/>
            </a:prstGeom>
            <a:noFill/>
            <a:ln w="28575">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0" name="组合 18"/>
          <p:cNvGrpSpPr>
            <a:grpSpLocks/>
          </p:cNvGrpSpPr>
          <p:nvPr/>
        </p:nvGrpSpPr>
        <p:grpSpPr bwMode="auto">
          <a:xfrm>
            <a:off x="2895600" y="3465513"/>
            <a:ext cx="3770313" cy="1704975"/>
            <a:chOff x="2895600" y="3465512"/>
            <a:chExt cx="3770313" cy="1704976"/>
          </a:xfrm>
        </p:grpSpPr>
        <p:sp>
          <p:nvSpPr>
            <p:cNvPr id="51259" name="Line 91"/>
            <p:cNvSpPr>
              <a:spLocks noChangeShapeType="1"/>
            </p:cNvSpPr>
            <p:nvPr/>
          </p:nvSpPr>
          <p:spPr bwMode="auto">
            <a:xfrm flipV="1">
              <a:off x="2895600" y="5170488"/>
              <a:ext cx="2286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0" name="Line 92"/>
            <p:cNvSpPr>
              <a:spLocks noChangeShapeType="1"/>
            </p:cNvSpPr>
            <p:nvPr/>
          </p:nvSpPr>
          <p:spPr bwMode="auto">
            <a:xfrm flipV="1">
              <a:off x="2916238" y="4941888"/>
              <a:ext cx="0" cy="228600"/>
            </a:xfrm>
            <a:prstGeom prst="line">
              <a:avLst/>
            </a:prstGeom>
            <a:noFill/>
            <a:ln w="28575">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61" name="Line 94"/>
            <p:cNvSpPr>
              <a:spLocks noChangeShapeType="1"/>
            </p:cNvSpPr>
            <p:nvPr/>
          </p:nvSpPr>
          <p:spPr bwMode="auto">
            <a:xfrm flipH="1">
              <a:off x="5181600" y="3833812"/>
              <a:ext cx="0" cy="133667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2" name="Line 95"/>
            <p:cNvSpPr>
              <a:spLocks noChangeShapeType="1"/>
            </p:cNvSpPr>
            <p:nvPr/>
          </p:nvSpPr>
          <p:spPr bwMode="auto">
            <a:xfrm>
              <a:off x="5181600" y="3846512"/>
              <a:ext cx="1484313" cy="127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63" name="Line 96"/>
            <p:cNvSpPr>
              <a:spLocks noChangeShapeType="1"/>
            </p:cNvSpPr>
            <p:nvPr/>
          </p:nvSpPr>
          <p:spPr bwMode="auto">
            <a:xfrm flipH="1">
              <a:off x="6665913" y="3465512"/>
              <a:ext cx="0" cy="420687"/>
            </a:xfrm>
            <a:prstGeom prst="line">
              <a:avLst/>
            </a:prstGeom>
            <a:noFill/>
            <a:ln w="28575">
              <a:solidFill>
                <a:schemeClr val="hlink"/>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 name="组合 12"/>
          <p:cNvGrpSpPr>
            <a:grpSpLocks/>
          </p:cNvGrpSpPr>
          <p:nvPr/>
        </p:nvGrpSpPr>
        <p:grpSpPr bwMode="auto">
          <a:xfrm>
            <a:off x="3230563" y="4278313"/>
            <a:ext cx="609600" cy="1208087"/>
            <a:chOff x="3230563" y="4278313"/>
            <a:chExt cx="609600" cy="1208087"/>
          </a:xfrm>
        </p:grpSpPr>
        <p:sp>
          <p:nvSpPr>
            <p:cNvPr id="51255" name="Line 84"/>
            <p:cNvSpPr>
              <a:spLocks noChangeShapeType="1"/>
            </p:cNvSpPr>
            <p:nvPr/>
          </p:nvSpPr>
          <p:spPr bwMode="auto">
            <a:xfrm>
              <a:off x="3230563" y="4508500"/>
              <a:ext cx="6096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56" name="Line 85"/>
            <p:cNvSpPr>
              <a:spLocks noChangeShapeType="1"/>
            </p:cNvSpPr>
            <p:nvPr/>
          </p:nvSpPr>
          <p:spPr bwMode="auto">
            <a:xfrm flipH="1" flipV="1">
              <a:off x="3505200" y="5486400"/>
              <a:ext cx="304800" cy="0"/>
            </a:xfrm>
            <a:prstGeom prst="line">
              <a:avLst/>
            </a:prstGeom>
            <a:noFill/>
            <a:ln w="28575">
              <a:solidFill>
                <a:schemeClr val="hlink"/>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57" name="Line 86"/>
            <p:cNvSpPr>
              <a:spLocks noChangeShapeType="1"/>
            </p:cNvSpPr>
            <p:nvPr/>
          </p:nvSpPr>
          <p:spPr bwMode="auto">
            <a:xfrm>
              <a:off x="3810000" y="4495800"/>
              <a:ext cx="0" cy="9906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58" name="Line 98"/>
            <p:cNvSpPr>
              <a:spLocks noChangeShapeType="1"/>
            </p:cNvSpPr>
            <p:nvPr/>
          </p:nvSpPr>
          <p:spPr bwMode="auto">
            <a:xfrm>
              <a:off x="3230563" y="4278313"/>
              <a:ext cx="0" cy="2286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4" name="Line 76"/>
          <p:cNvSpPr>
            <a:spLocks noChangeShapeType="1"/>
          </p:cNvSpPr>
          <p:nvPr/>
        </p:nvSpPr>
        <p:spPr bwMode="auto">
          <a:xfrm>
            <a:off x="5334000" y="1989138"/>
            <a:ext cx="609600" cy="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 name="文本框 1"/>
          <p:cNvSpPr txBox="1">
            <a:spLocks noChangeArrowheads="1"/>
          </p:cNvSpPr>
          <p:nvPr/>
        </p:nvSpPr>
        <p:spPr bwMode="auto">
          <a:xfrm>
            <a:off x="6172200" y="1700213"/>
            <a:ext cx="2954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zh-CN" altLang="en-US"/>
              <a:t>相同弧尾（邻接表）</a:t>
            </a:r>
          </a:p>
        </p:txBody>
      </p:sp>
      <p:cxnSp>
        <p:nvCxnSpPr>
          <p:cNvPr id="4" name="直接箭头连接符 3"/>
          <p:cNvCxnSpPr/>
          <p:nvPr/>
        </p:nvCxnSpPr>
        <p:spPr bwMode="auto">
          <a:xfrm>
            <a:off x="5334000" y="2324100"/>
            <a:ext cx="609600" cy="0"/>
          </a:xfrm>
          <a:prstGeom prst="straightConnector1">
            <a:avLst/>
          </a:prstGeom>
          <a:ln w="3492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a:spLocks noChangeArrowheads="1"/>
          </p:cNvSpPr>
          <p:nvPr/>
        </p:nvSpPr>
        <p:spPr bwMode="auto">
          <a:xfrm>
            <a:off x="6172200" y="2103438"/>
            <a:ext cx="3262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zh-CN" altLang="en-US"/>
              <a:t>相同弧头（逆邻接表）</a:t>
            </a:r>
          </a:p>
        </p:txBody>
      </p:sp>
      <p:sp>
        <p:nvSpPr>
          <p:cNvPr id="10" name="矩形 9"/>
          <p:cNvSpPr>
            <a:spLocks noChangeArrowheads="1"/>
          </p:cNvSpPr>
          <p:nvPr/>
        </p:nvSpPr>
        <p:spPr bwMode="auto">
          <a:xfrm>
            <a:off x="1066800" y="3335338"/>
            <a:ext cx="409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sp>
        <p:nvSpPr>
          <p:cNvPr id="85" name="矩形 84"/>
          <p:cNvSpPr>
            <a:spLocks noChangeArrowheads="1"/>
          </p:cNvSpPr>
          <p:nvPr/>
        </p:nvSpPr>
        <p:spPr bwMode="auto">
          <a:xfrm>
            <a:off x="1452563" y="5713413"/>
            <a:ext cx="407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sp>
        <p:nvSpPr>
          <p:cNvPr id="87" name="矩形 86"/>
          <p:cNvSpPr>
            <a:spLocks noChangeArrowheads="1"/>
          </p:cNvSpPr>
          <p:nvPr/>
        </p:nvSpPr>
        <p:spPr bwMode="auto">
          <a:xfrm>
            <a:off x="2971800" y="3187700"/>
            <a:ext cx="409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sp>
        <p:nvSpPr>
          <p:cNvPr id="90" name="矩形 89"/>
          <p:cNvSpPr>
            <a:spLocks noChangeArrowheads="1"/>
          </p:cNvSpPr>
          <p:nvPr/>
        </p:nvSpPr>
        <p:spPr bwMode="auto">
          <a:xfrm>
            <a:off x="2976563" y="5322888"/>
            <a:ext cx="409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sp>
        <p:nvSpPr>
          <p:cNvPr id="92" name="矩形 91"/>
          <p:cNvSpPr>
            <a:spLocks noChangeArrowheads="1"/>
          </p:cNvSpPr>
          <p:nvPr/>
        </p:nvSpPr>
        <p:spPr bwMode="auto">
          <a:xfrm>
            <a:off x="4710113" y="3187700"/>
            <a:ext cx="409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grpSp>
        <p:nvGrpSpPr>
          <p:cNvPr id="22" name="组合 16"/>
          <p:cNvGrpSpPr>
            <a:grpSpLocks/>
          </p:cNvGrpSpPr>
          <p:nvPr/>
        </p:nvGrpSpPr>
        <p:grpSpPr bwMode="auto">
          <a:xfrm>
            <a:off x="1279525" y="3530600"/>
            <a:ext cx="4602163" cy="2479675"/>
            <a:chOff x="1279525" y="3530600"/>
            <a:chExt cx="4602242" cy="2479673"/>
          </a:xfrm>
        </p:grpSpPr>
        <p:sp>
          <p:nvSpPr>
            <p:cNvPr id="51253" name="Line 89"/>
            <p:cNvSpPr>
              <a:spLocks noChangeShapeType="1"/>
            </p:cNvSpPr>
            <p:nvPr/>
          </p:nvSpPr>
          <p:spPr bwMode="auto">
            <a:xfrm>
              <a:off x="1279525" y="5997573"/>
              <a:ext cx="4602242" cy="127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51254" name="直接箭头连接符 15"/>
            <p:cNvCxnSpPr>
              <a:cxnSpLocks noChangeShapeType="1"/>
              <a:stCxn id="51253" idx="1"/>
            </p:cNvCxnSpPr>
            <p:nvPr/>
          </p:nvCxnSpPr>
          <p:spPr bwMode="auto">
            <a:xfrm flipV="1">
              <a:off x="5881767" y="3530600"/>
              <a:ext cx="0" cy="2479673"/>
            </a:xfrm>
            <a:prstGeom prst="straightConnector1">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8" name="矩形 17"/>
          <p:cNvSpPr>
            <a:spLocks noChangeArrowheads="1"/>
          </p:cNvSpPr>
          <p:nvPr/>
        </p:nvSpPr>
        <p:spPr bwMode="auto">
          <a:xfrm flipH="1">
            <a:off x="2941638" y="4598988"/>
            <a:ext cx="3984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folHlink"/>
              </a:buClr>
              <a:buSzPct val="60000"/>
            </a:pP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wipe(up)">
                                      <p:cBhvr>
                                        <p:cTn id="7" dur="500"/>
                                        <p:tgtEl>
                                          <p:spTgt spid="440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left)">
                                      <p:cBhvr>
                                        <p:cTn id="12" dur="500"/>
                                        <p:tgtEl>
                                          <p:spTgt spid="7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wipe(down)">
                                      <p:cBhvr>
                                        <p:cTn id="44" dur="500"/>
                                        <p:tgtEl>
                                          <p:spTgt spid="78"/>
                                        </p:tgtEl>
                                      </p:cBhvr>
                                    </p:animEffect>
                                  </p:childTnLst>
                                </p:cTn>
                              </p:par>
                              <p:par>
                                <p:cTn id="45" presetID="22" presetClass="entr" presetSubtype="4"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down)">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down)">
                                      <p:cBhvr>
                                        <p:cTn id="61" dur="500"/>
                                        <p:tgtEl>
                                          <p:spTgt spid="8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up)">
                                      <p:cBhvr>
                                        <p:cTn id="71" dur="500"/>
                                        <p:tgtEl>
                                          <p:spTgt spid="2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down)">
                                      <p:cBhvr>
                                        <p:cTn id="80" dur="500"/>
                                        <p:tgtEl>
                                          <p:spTgt spid="1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wipe(down)">
                                      <p:cBhvr>
                                        <p:cTn id="89" dur="500"/>
                                        <p:tgtEl>
                                          <p:spTgt spid="2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2" fill="hold"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wipe(right)">
                                      <p:cBhvr>
                                        <p:cTn id="94" dur="500"/>
                                        <p:tgtEl>
                                          <p:spTgt spid="2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2" grpId="0"/>
      <p:bldP spid="78" grpId="0"/>
      <p:bldP spid="10" grpId="0"/>
      <p:bldP spid="85" grpId="0"/>
      <p:bldP spid="87" grpId="0"/>
      <p:bldP spid="90" grpId="0"/>
      <p:bldP spid="92" grpId="0"/>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四、邻接多重表(</a:t>
            </a:r>
            <a:r>
              <a:rPr lang="en-US" altLang="zh-CN" sz="3200">
                <a:latin typeface="黑体" panose="02010609060101010101" pitchFamily="49" charset="-122"/>
                <a:ea typeface="黑体" panose="02010609060101010101" pitchFamily="49" charset="-122"/>
              </a:rPr>
              <a:t>Adjacency Multilist</a:t>
            </a:r>
            <a:r>
              <a:rPr lang="zh-CN" altLang="en-US" sz="3200">
                <a:latin typeface="黑体" panose="02010609060101010101" pitchFamily="49" charset="-122"/>
                <a:ea typeface="黑体" panose="02010609060101010101" pitchFamily="49" charset="-122"/>
              </a:rPr>
              <a:t>)</a:t>
            </a:r>
          </a:p>
        </p:txBody>
      </p:sp>
      <p:sp>
        <p:nvSpPr>
          <p:cNvPr id="522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D50696DA-5D56-4B80-A3EF-90024C0DCD24}" type="slidenum">
              <a:rPr lang="zh-CN" altLang="en-US"/>
              <a:pPr algn="r" eaLnBrk="1" hangingPunct="1">
                <a:spcBef>
                  <a:spcPct val="50000"/>
                </a:spcBef>
                <a:buFont typeface="Arial" panose="020B0604020202020204" pitchFamily="34" charset="0"/>
                <a:buNone/>
              </a:pPr>
              <a:t>41</a:t>
            </a:fld>
            <a:endParaRPr lang="en-US" altLang="zh-CN"/>
          </a:p>
        </p:txBody>
      </p:sp>
      <p:sp>
        <p:nvSpPr>
          <p:cNvPr id="5222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52229" name="Rectangle 5"/>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邻接多重表是</a:t>
            </a:r>
            <a:r>
              <a:rPr lang="zh-CN" altLang="en-US" b="1">
                <a:solidFill>
                  <a:schemeClr val="hlink"/>
                </a:solidFill>
                <a:latin typeface="黑体" panose="02010609060101010101" pitchFamily="49" charset="-122"/>
                <a:ea typeface="黑体" panose="02010609060101010101" pitchFamily="49" charset="-122"/>
              </a:rPr>
              <a:t>无向图的另一种存储结构</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在无向图中，一条边要用</a:t>
            </a: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个结点表示</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分别从</a:t>
            </a: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个顶点的角度看</a:t>
            </a:r>
            <a:r>
              <a:rPr lang="en-US" altLang="zh-CN" b="1">
                <a:latin typeface="黑体" panose="02010609060101010101" pitchFamily="49" charset="-122"/>
                <a:ea typeface="黑体" panose="02010609060101010101" pitchFamily="49" charset="-122"/>
              </a:rPr>
              <a:t>)</a:t>
            </a:r>
          </a:p>
          <a:p>
            <a:pPr eaLnBrk="1" hangingPunct="1">
              <a:lnSpc>
                <a:spcPct val="90000"/>
              </a:lnSpc>
              <a:spcBef>
                <a:spcPct val="30000"/>
              </a:spcBef>
            </a:pPr>
            <a:endParaRPr lang="en-US" altLang="zh-CN"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在邻接多重表中，一条边只用一个结点表示</a:t>
            </a:r>
          </a:p>
          <a:p>
            <a:pPr eaLnBrk="1" hangingPunct="1">
              <a:lnSpc>
                <a:spcPct val="90000"/>
              </a:lnSpc>
              <a:spcBef>
                <a:spcPct val="30000"/>
              </a:spcBef>
            </a:pPr>
            <a:r>
              <a:rPr lang="zh-CN" altLang="en-US" b="1">
                <a:solidFill>
                  <a:srgbClr val="CC0066"/>
                </a:solidFill>
                <a:latin typeface="黑体" panose="02010609060101010101" pitchFamily="49" charset="-122"/>
                <a:ea typeface="黑体" panose="02010609060101010101" pitchFamily="49" charset="-122"/>
              </a:rPr>
              <a:t>将所有具有某顶点的结点，全部用链连结起来，链所在的域为该顶点对应的指针域</a:t>
            </a:r>
          </a:p>
        </p:txBody>
      </p:sp>
      <p:sp>
        <p:nvSpPr>
          <p:cNvPr id="52230"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四、邻接多重表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结点结构</a:t>
            </a:r>
            <a:r>
              <a:rPr lang="en-US" altLang="zh-CN" sz="3200">
                <a:latin typeface="黑体" panose="02010609060101010101" pitchFamily="49" charset="-122"/>
                <a:ea typeface="黑体" panose="02010609060101010101" pitchFamily="49" charset="-122"/>
              </a:rPr>
              <a:t>)</a:t>
            </a:r>
          </a:p>
        </p:txBody>
      </p:sp>
      <p:sp>
        <p:nvSpPr>
          <p:cNvPr id="532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00E614AA-813D-49D5-8749-3F4A19FF1446}" type="slidenum">
              <a:rPr lang="zh-CN" altLang="en-US"/>
              <a:pPr algn="r" eaLnBrk="1" hangingPunct="1">
                <a:spcBef>
                  <a:spcPct val="50000"/>
                </a:spcBef>
                <a:buFont typeface="Arial" panose="020B0604020202020204" pitchFamily="34" charset="0"/>
                <a:buNone/>
              </a:pPr>
              <a:t>42</a:t>
            </a:fld>
            <a:endParaRPr lang="en-US" altLang="zh-CN"/>
          </a:p>
        </p:txBody>
      </p:sp>
      <p:sp>
        <p:nvSpPr>
          <p:cNvPr id="5325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53253" name="Rectangle 5"/>
          <p:cNvSpPr>
            <a:spLocks noGrp="1" noChangeArrowheads="1"/>
          </p:cNvSpPr>
          <p:nvPr>
            <p:ph type="body" idx="1"/>
          </p:nvPr>
        </p:nvSpPr>
        <p:spPr>
          <a:xfrm>
            <a:off x="381000" y="2819400"/>
            <a:ext cx="8763000" cy="4038600"/>
          </a:xfrm>
        </p:spPr>
        <p:txBody>
          <a:bodyPr/>
          <a:lstStyle/>
          <a:p>
            <a:pPr eaLnBrk="1" hangingPunct="1">
              <a:spcBef>
                <a:spcPct val="0"/>
              </a:spcBef>
            </a:pPr>
            <a:r>
              <a:rPr lang="zh-CN" altLang="en-US" b="1">
                <a:latin typeface="黑体" panose="02010609060101010101" pitchFamily="49" charset="-122"/>
                <a:ea typeface="黑体" panose="02010609060101010101" pitchFamily="49" charset="-122"/>
              </a:rPr>
              <a:t>边的结点结构</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mark; // </a:t>
            </a:r>
            <a:r>
              <a:rPr lang="zh-CN" altLang="en-US" b="1">
                <a:latin typeface="黑体" panose="02010609060101010101" pitchFamily="49" charset="-122"/>
                <a:ea typeface="黑体" panose="02010609060101010101" pitchFamily="49" charset="-122"/>
              </a:rPr>
              <a:t>标记域，如指示该边是否被搜索过</a:t>
            </a:r>
          </a:p>
          <a:p>
            <a:pPr eaLnBrk="1" hangingPunct="1">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ivex,jvex;// </a:t>
            </a:r>
            <a:r>
              <a:rPr lang="zh-CN" altLang="en-US" b="1">
                <a:latin typeface="黑体" panose="02010609060101010101" pitchFamily="49" charset="-122"/>
                <a:ea typeface="黑体" panose="02010609060101010101" pitchFamily="49" charset="-122"/>
              </a:rPr>
              <a:t>该边所依附的两个顶点的位置</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ilink;// </a:t>
            </a:r>
            <a:r>
              <a:rPr lang="zh-CN" altLang="en-US" b="1">
                <a:latin typeface="黑体" panose="02010609060101010101" pitchFamily="49" charset="-122"/>
                <a:ea typeface="黑体" panose="02010609060101010101" pitchFamily="49" charset="-122"/>
              </a:rPr>
              <a:t>指向下一条依附于</a:t>
            </a:r>
            <a:r>
              <a:rPr lang="en-US" altLang="zh-CN" b="1">
                <a:latin typeface="黑体" panose="02010609060101010101" pitchFamily="49" charset="-122"/>
                <a:ea typeface="黑体" panose="02010609060101010101" pitchFamily="49" charset="-122"/>
              </a:rPr>
              <a:t>ivex</a:t>
            </a:r>
            <a:r>
              <a:rPr lang="zh-CN" altLang="en-US" b="1">
                <a:latin typeface="黑体" panose="02010609060101010101" pitchFamily="49" charset="-122"/>
                <a:ea typeface="黑体" panose="02010609060101010101" pitchFamily="49" charset="-122"/>
              </a:rPr>
              <a:t>的边</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jlink;// </a:t>
            </a:r>
            <a:r>
              <a:rPr lang="zh-CN" altLang="en-US" b="1">
                <a:latin typeface="黑体" panose="02010609060101010101" pitchFamily="49" charset="-122"/>
                <a:ea typeface="黑体" panose="02010609060101010101" pitchFamily="49" charset="-122"/>
              </a:rPr>
              <a:t>指向下一条依附于</a:t>
            </a:r>
            <a:r>
              <a:rPr lang="en-US" altLang="zh-CN" b="1">
                <a:latin typeface="黑体" panose="02010609060101010101" pitchFamily="49" charset="-122"/>
                <a:ea typeface="黑体" panose="02010609060101010101" pitchFamily="49" charset="-122"/>
              </a:rPr>
              <a:t>jvex</a:t>
            </a:r>
            <a:r>
              <a:rPr lang="zh-CN" altLang="en-US" b="1">
                <a:latin typeface="黑体" panose="02010609060101010101" pitchFamily="49" charset="-122"/>
                <a:ea typeface="黑体" panose="02010609060101010101" pitchFamily="49" charset="-122"/>
              </a:rPr>
              <a:t>的边</a:t>
            </a:r>
          </a:p>
          <a:p>
            <a:pPr eaLnBrk="1" hangingPunct="1">
              <a:spcBef>
                <a:spcPct val="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info; // </a:t>
            </a:r>
            <a:r>
              <a:rPr lang="zh-CN" altLang="en-US" b="1">
                <a:latin typeface="黑体" panose="02010609060101010101" pitchFamily="49" charset="-122"/>
                <a:ea typeface="黑体" panose="02010609060101010101" pitchFamily="49" charset="-122"/>
              </a:rPr>
              <a:t>该边相关信息的指针或权值</a:t>
            </a:r>
          </a:p>
        </p:txBody>
      </p:sp>
      <p:sp>
        <p:nvSpPr>
          <p:cNvPr id="53254"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53255" name="Group 7"/>
          <p:cNvGrpSpPr>
            <a:grpSpLocks/>
          </p:cNvGrpSpPr>
          <p:nvPr/>
        </p:nvGrpSpPr>
        <p:grpSpPr bwMode="auto">
          <a:xfrm>
            <a:off x="1143000" y="6096000"/>
            <a:ext cx="6705600" cy="482600"/>
            <a:chOff x="0" y="0"/>
            <a:chExt cx="4224" cy="304"/>
          </a:xfrm>
        </p:grpSpPr>
        <p:sp>
          <p:nvSpPr>
            <p:cNvPr id="53256" name="Text Box 8"/>
            <p:cNvSpPr txBox="1">
              <a:spLocks noChangeArrowheads="1"/>
            </p:cNvSpPr>
            <p:nvPr/>
          </p:nvSpPr>
          <p:spPr bwMode="auto">
            <a:xfrm>
              <a:off x="576"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ivex</a:t>
              </a:r>
            </a:p>
          </p:txBody>
        </p:sp>
        <p:sp>
          <p:nvSpPr>
            <p:cNvPr id="53257" name="Text Box 9"/>
            <p:cNvSpPr txBox="1">
              <a:spLocks noChangeArrowheads="1"/>
            </p:cNvSpPr>
            <p:nvPr/>
          </p:nvSpPr>
          <p:spPr bwMode="auto">
            <a:xfrm>
              <a:off x="0" y="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mark</a:t>
              </a:r>
            </a:p>
          </p:txBody>
        </p:sp>
        <p:sp>
          <p:nvSpPr>
            <p:cNvPr id="53258" name="Text Box 10"/>
            <p:cNvSpPr txBox="1">
              <a:spLocks noChangeArrowheads="1"/>
            </p:cNvSpPr>
            <p:nvPr/>
          </p:nvSpPr>
          <p:spPr bwMode="auto">
            <a:xfrm>
              <a:off x="1344"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ilink</a:t>
              </a:r>
            </a:p>
          </p:txBody>
        </p:sp>
        <p:sp>
          <p:nvSpPr>
            <p:cNvPr id="53259" name="Text Box 11"/>
            <p:cNvSpPr txBox="1">
              <a:spLocks noChangeArrowheads="1"/>
            </p:cNvSpPr>
            <p:nvPr/>
          </p:nvSpPr>
          <p:spPr bwMode="auto">
            <a:xfrm>
              <a:off x="2112"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jvex</a:t>
              </a:r>
            </a:p>
          </p:txBody>
        </p:sp>
        <p:sp>
          <p:nvSpPr>
            <p:cNvPr id="53260" name="Text Box 12"/>
            <p:cNvSpPr txBox="1">
              <a:spLocks noChangeArrowheads="1"/>
            </p:cNvSpPr>
            <p:nvPr/>
          </p:nvSpPr>
          <p:spPr bwMode="auto">
            <a:xfrm>
              <a:off x="2880" y="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jlink</a:t>
              </a:r>
            </a:p>
          </p:txBody>
        </p:sp>
        <p:sp>
          <p:nvSpPr>
            <p:cNvPr id="53261" name="Text Box 13"/>
            <p:cNvSpPr txBox="1">
              <a:spLocks noChangeArrowheads="1"/>
            </p:cNvSpPr>
            <p:nvPr/>
          </p:nvSpPr>
          <p:spPr bwMode="auto">
            <a:xfrm>
              <a:off x="3648" y="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t>info</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四、邻接多重表</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举例</a:t>
            </a:r>
            <a:r>
              <a:rPr lang="en-US" altLang="zh-CN" sz="3200">
                <a:latin typeface="黑体" panose="02010609060101010101" pitchFamily="49" charset="-122"/>
                <a:ea typeface="黑体" panose="02010609060101010101" pitchFamily="49" charset="-122"/>
              </a:rPr>
              <a:t>)</a:t>
            </a:r>
          </a:p>
        </p:txBody>
      </p:sp>
      <p:sp>
        <p:nvSpPr>
          <p:cNvPr id="5427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D3A53922-47A9-443E-80CB-4AB1294F2DF2}" type="slidenum">
              <a:rPr lang="zh-CN" altLang="en-US"/>
              <a:pPr algn="r" eaLnBrk="1" hangingPunct="1">
                <a:spcBef>
                  <a:spcPct val="50000"/>
                </a:spcBef>
                <a:buFont typeface="Arial" panose="020B0604020202020204" pitchFamily="34" charset="0"/>
                <a:buNone/>
              </a:pPr>
              <a:t>43</a:t>
            </a:fld>
            <a:endParaRPr lang="en-US" altLang="zh-CN"/>
          </a:p>
        </p:txBody>
      </p:sp>
      <p:sp>
        <p:nvSpPr>
          <p:cNvPr id="5427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第二节　图的存储结构</a:t>
            </a:r>
          </a:p>
        </p:txBody>
      </p:sp>
      <p:sp>
        <p:nvSpPr>
          <p:cNvPr id="54277"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54278" name="Group 6"/>
          <p:cNvGrpSpPr>
            <a:grpSpLocks/>
          </p:cNvGrpSpPr>
          <p:nvPr/>
        </p:nvGrpSpPr>
        <p:grpSpPr bwMode="auto">
          <a:xfrm>
            <a:off x="6019800" y="4564063"/>
            <a:ext cx="2895600" cy="2286000"/>
            <a:chOff x="0" y="0"/>
            <a:chExt cx="1824" cy="1440"/>
          </a:xfrm>
        </p:grpSpPr>
        <p:sp>
          <p:nvSpPr>
            <p:cNvPr id="54400" name="Line 7"/>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1" name="Line 8"/>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2" name="Line 9"/>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3" name="Line 10"/>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4" name="Line 11"/>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5" name="Line 12"/>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6" name="Line 13"/>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7" name="Line 14"/>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8" name="Line 15"/>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409" name="Line 16"/>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54410" name="Group 17"/>
            <p:cNvGrpSpPr>
              <a:grpSpLocks/>
            </p:cNvGrpSpPr>
            <p:nvPr/>
          </p:nvGrpSpPr>
          <p:grpSpPr bwMode="auto">
            <a:xfrm>
              <a:off x="0" y="0"/>
              <a:ext cx="1824" cy="1440"/>
              <a:chOff x="0" y="0"/>
              <a:chExt cx="1824" cy="1440"/>
            </a:xfrm>
          </p:grpSpPr>
          <p:sp>
            <p:nvSpPr>
              <p:cNvPr id="54411"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54412"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54413"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54414"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54415"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54416"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aphicFrame>
        <p:nvGraphicFramePr>
          <p:cNvPr id="47128" name="Group 24"/>
          <p:cNvGraphicFramePr>
            <a:graphicFrameLocks noGrp="1"/>
          </p:cNvGraphicFramePr>
          <p:nvPr/>
        </p:nvGraphicFramePr>
        <p:xfrm>
          <a:off x="381000" y="2887663"/>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4302" name="Line 47"/>
          <p:cNvSpPr>
            <a:spLocks noChangeShapeType="1"/>
          </p:cNvSpPr>
          <p:nvPr/>
        </p:nvSpPr>
        <p:spPr bwMode="auto">
          <a:xfrm>
            <a:off x="2971800" y="5638800"/>
            <a:ext cx="0" cy="4572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4303" name="Group 48"/>
          <p:cNvGrpSpPr>
            <a:grpSpLocks/>
          </p:cNvGrpSpPr>
          <p:nvPr/>
        </p:nvGrpSpPr>
        <p:grpSpPr bwMode="auto">
          <a:xfrm>
            <a:off x="1752600" y="3581400"/>
            <a:ext cx="1317625" cy="330200"/>
            <a:chOff x="0" y="0"/>
            <a:chExt cx="830" cy="208"/>
          </a:xfrm>
        </p:grpSpPr>
        <p:sp>
          <p:nvSpPr>
            <p:cNvPr id="54396" name="Text Box 49"/>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4397" name="Text Box 50"/>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98" name="Text Box 51"/>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4399" name="Text Box 52"/>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4304" name="Group 53"/>
          <p:cNvGrpSpPr>
            <a:grpSpLocks/>
          </p:cNvGrpSpPr>
          <p:nvPr/>
        </p:nvGrpSpPr>
        <p:grpSpPr bwMode="auto">
          <a:xfrm>
            <a:off x="6781800" y="3581400"/>
            <a:ext cx="1317625" cy="330200"/>
            <a:chOff x="0" y="0"/>
            <a:chExt cx="830" cy="208"/>
          </a:xfrm>
        </p:grpSpPr>
        <p:sp>
          <p:nvSpPr>
            <p:cNvPr id="54392" name="Text Box 54"/>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4393" name="Text Box 55"/>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sp>
          <p:nvSpPr>
            <p:cNvPr id="54394" name="Text Box 56"/>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54395" name="Text Box 57"/>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grpSp>
        <p:nvGrpSpPr>
          <p:cNvPr id="54305" name="Group 58"/>
          <p:cNvGrpSpPr>
            <a:grpSpLocks/>
          </p:cNvGrpSpPr>
          <p:nvPr/>
        </p:nvGrpSpPr>
        <p:grpSpPr bwMode="auto">
          <a:xfrm>
            <a:off x="5105400" y="4800600"/>
            <a:ext cx="1317625" cy="330200"/>
            <a:chOff x="0" y="0"/>
            <a:chExt cx="830" cy="208"/>
          </a:xfrm>
        </p:grpSpPr>
        <p:sp>
          <p:nvSpPr>
            <p:cNvPr id="54388" name="Text Box 59"/>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4389" name="Text Box 60"/>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90" name="Text Box 61"/>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54391" name="Text Box 62"/>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4306" name="Group 63"/>
          <p:cNvGrpSpPr>
            <a:grpSpLocks/>
          </p:cNvGrpSpPr>
          <p:nvPr/>
        </p:nvGrpSpPr>
        <p:grpSpPr bwMode="auto">
          <a:xfrm>
            <a:off x="3429000" y="3581400"/>
            <a:ext cx="1317625" cy="330200"/>
            <a:chOff x="0" y="0"/>
            <a:chExt cx="830" cy="208"/>
          </a:xfrm>
        </p:grpSpPr>
        <p:sp>
          <p:nvSpPr>
            <p:cNvPr id="54384" name="Text Box 64"/>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4385" name="Text Box 65"/>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86" name="Text Box 66"/>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54387" name="Text Box 67"/>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4307" name="Group 68"/>
          <p:cNvGrpSpPr>
            <a:grpSpLocks/>
          </p:cNvGrpSpPr>
          <p:nvPr/>
        </p:nvGrpSpPr>
        <p:grpSpPr bwMode="auto">
          <a:xfrm>
            <a:off x="1752600" y="6096000"/>
            <a:ext cx="1317625" cy="330200"/>
            <a:chOff x="0" y="0"/>
            <a:chExt cx="830" cy="208"/>
          </a:xfrm>
        </p:grpSpPr>
        <p:sp>
          <p:nvSpPr>
            <p:cNvPr id="54380" name="Text Box 69"/>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54381" name="Text Box 70"/>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82" name="Text Box 71"/>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4383" name="Text Box 72"/>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grpSp>
        <p:nvGrpSpPr>
          <p:cNvPr id="54308" name="Group 73"/>
          <p:cNvGrpSpPr>
            <a:grpSpLocks/>
          </p:cNvGrpSpPr>
          <p:nvPr/>
        </p:nvGrpSpPr>
        <p:grpSpPr bwMode="auto">
          <a:xfrm>
            <a:off x="1752600" y="5410200"/>
            <a:ext cx="1317625" cy="330200"/>
            <a:chOff x="0" y="0"/>
            <a:chExt cx="830" cy="208"/>
          </a:xfrm>
        </p:grpSpPr>
        <p:sp>
          <p:nvSpPr>
            <p:cNvPr id="54376" name="Text Box 74"/>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54377" name="Text Box 75"/>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78" name="Text Box 76"/>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4379" name="Text Box 77"/>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4309" name="Group 78"/>
          <p:cNvGrpSpPr>
            <a:grpSpLocks/>
          </p:cNvGrpSpPr>
          <p:nvPr/>
        </p:nvGrpSpPr>
        <p:grpSpPr bwMode="auto">
          <a:xfrm>
            <a:off x="1752600" y="4800600"/>
            <a:ext cx="1317625" cy="330200"/>
            <a:chOff x="0" y="0"/>
            <a:chExt cx="830" cy="208"/>
          </a:xfrm>
        </p:grpSpPr>
        <p:sp>
          <p:nvSpPr>
            <p:cNvPr id="54372" name="Text Box 79"/>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4373" name="Text Box 80"/>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74" name="Text Box 81"/>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54375" name="Text Box 82"/>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grpSp>
        <p:nvGrpSpPr>
          <p:cNvPr id="54310" name="Group 83"/>
          <p:cNvGrpSpPr>
            <a:grpSpLocks/>
          </p:cNvGrpSpPr>
          <p:nvPr/>
        </p:nvGrpSpPr>
        <p:grpSpPr bwMode="auto">
          <a:xfrm>
            <a:off x="3429000" y="4800600"/>
            <a:ext cx="1317625" cy="330200"/>
            <a:chOff x="0" y="0"/>
            <a:chExt cx="830" cy="208"/>
          </a:xfrm>
        </p:grpSpPr>
        <p:sp>
          <p:nvSpPr>
            <p:cNvPr id="54368" name="Text Box 84"/>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4369" name="Text Box 85"/>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70" name="Text Box 86"/>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54371" name="Text Box 87"/>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4311" name="Group 88"/>
          <p:cNvGrpSpPr>
            <a:grpSpLocks/>
          </p:cNvGrpSpPr>
          <p:nvPr/>
        </p:nvGrpSpPr>
        <p:grpSpPr bwMode="auto">
          <a:xfrm>
            <a:off x="3429000" y="6096000"/>
            <a:ext cx="1317625" cy="330200"/>
            <a:chOff x="0" y="0"/>
            <a:chExt cx="830" cy="208"/>
          </a:xfrm>
        </p:grpSpPr>
        <p:sp>
          <p:nvSpPr>
            <p:cNvPr id="54364" name="Text Box 89"/>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54365" name="Text Box 90"/>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66" name="Text Box 91"/>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54367" name="Text Box 92"/>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grpSp>
        <p:nvGrpSpPr>
          <p:cNvPr id="54312" name="Group 93"/>
          <p:cNvGrpSpPr>
            <a:grpSpLocks/>
          </p:cNvGrpSpPr>
          <p:nvPr/>
        </p:nvGrpSpPr>
        <p:grpSpPr bwMode="auto">
          <a:xfrm>
            <a:off x="5105400" y="3581400"/>
            <a:ext cx="1317625" cy="330200"/>
            <a:chOff x="0" y="0"/>
            <a:chExt cx="830" cy="208"/>
          </a:xfrm>
        </p:grpSpPr>
        <p:sp>
          <p:nvSpPr>
            <p:cNvPr id="54360" name="Text Box 94"/>
            <p:cNvSpPr txBox="1">
              <a:spLocks noChangeArrowheads="1"/>
            </p:cNvSpPr>
            <p:nvPr/>
          </p:nvSpPr>
          <p:spPr bwMode="auto">
            <a:xfrm>
              <a:off x="0"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4361" name="Text Box 95"/>
            <p:cNvSpPr txBox="1">
              <a:spLocks noChangeArrowheads="1"/>
            </p:cNvSpPr>
            <p:nvPr/>
          </p:nvSpPr>
          <p:spPr bwMode="auto">
            <a:xfrm>
              <a:off x="271"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sp>
          <p:nvSpPr>
            <p:cNvPr id="54362" name="Text Box 96"/>
            <p:cNvSpPr txBox="1">
              <a:spLocks noChangeArrowheads="1"/>
            </p:cNvSpPr>
            <p:nvPr/>
          </p:nvSpPr>
          <p:spPr bwMode="auto">
            <a:xfrm>
              <a:off x="415" y="0"/>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4363" name="Text Box 97"/>
            <p:cNvSpPr txBox="1">
              <a:spLocks noChangeArrowheads="1"/>
            </p:cNvSpPr>
            <p:nvPr/>
          </p:nvSpPr>
          <p:spPr bwMode="auto">
            <a:xfrm>
              <a:off x="686" y="0"/>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4313" name="Line 98"/>
          <p:cNvSpPr>
            <a:spLocks noChangeShapeType="1"/>
          </p:cNvSpPr>
          <p:nvPr/>
        </p:nvSpPr>
        <p:spPr bwMode="auto">
          <a:xfrm>
            <a:off x="1092200" y="3690938"/>
            <a:ext cx="484188" cy="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4" name="Line 99"/>
          <p:cNvSpPr>
            <a:spLocks noChangeShapeType="1"/>
          </p:cNvSpPr>
          <p:nvPr/>
        </p:nvSpPr>
        <p:spPr bwMode="auto">
          <a:xfrm>
            <a:off x="1163638" y="4221163"/>
            <a:ext cx="3048000"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15" name="Line 100"/>
          <p:cNvSpPr>
            <a:spLocks noChangeShapeType="1"/>
          </p:cNvSpPr>
          <p:nvPr/>
        </p:nvSpPr>
        <p:spPr bwMode="auto">
          <a:xfrm>
            <a:off x="1155700" y="4941888"/>
            <a:ext cx="484188" cy="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6" name="Line 101"/>
          <p:cNvSpPr>
            <a:spLocks noChangeShapeType="1"/>
          </p:cNvSpPr>
          <p:nvPr/>
        </p:nvSpPr>
        <p:spPr bwMode="auto">
          <a:xfrm>
            <a:off x="1187450" y="5661025"/>
            <a:ext cx="484188" cy="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7" name="Line 102"/>
          <p:cNvSpPr>
            <a:spLocks noChangeShapeType="1"/>
          </p:cNvSpPr>
          <p:nvPr/>
        </p:nvSpPr>
        <p:spPr bwMode="auto">
          <a:xfrm>
            <a:off x="1219200" y="6248400"/>
            <a:ext cx="484188" cy="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4318" name="Group 103"/>
          <p:cNvGrpSpPr>
            <a:grpSpLocks/>
          </p:cNvGrpSpPr>
          <p:nvPr/>
        </p:nvGrpSpPr>
        <p:grpSpPr bwMode="auto">
          <a:xfrm>
            <a:off x="2286000" y="3429000"/>
            <a:ext cx="1600200" cy="304800"/>
            <a:chOff x="0" y="0"/>
            <a:chExt cx="1056" cy="192"/>
          </a:xfrm>
        </p:grpSpPr>
        <p:sp>
          <p:nvSpPr>
            <p:cNvPr id="54357" name="Line 104"/>
            <p:cNvSpPr>
              <a:spLocks noChangeShapeType="1"/>
            </p:cNvSpPr>
            <p:nvPr/>
          </p:nvSpPr>
          <p:spPr bwMode="auto">
            <a:xfrm>
              <a:off x="1056" y="0"/>
              <a:ext cx="0" cy="96"/>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58" name="Line 105"/>
            <p:cNvSpPr>
              <a:spLocks noChangeShapeType="1"/>
            </p:cNvSpPr>
            <p:nvPr/>
          </p:nvSpPr>
          <p:spPr bwMode="auto">
            <a:xfrm flipV="1">
              <a:off x="0" y="0"/>
              <a:ext cx="0" cy="19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59" name="Line 106"/>
            <p:cNvSpPr>
              <a:spLocks noChangeShapeType="1"/>
            </p:cNvSpPr>
            <p:nvPr/>
          </p:nvSpPr>
          <p:spPr bwMode="auto">
            <a:xfrm flipV="1">
              <a:off x="0" y="0"/>
              <a:ext cx="1056"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54319" name="Group 107"/>
          <p:cNvGrpSpPr>
            <a:grpSpLocks/>
          </p:cNvGrpSpPr>
          <p:nvPr/>
        </p:nvGrpSpPr>
        <p:grpSpPr bwMode="auto">
          <a:xfrm>
            <a:off x="4038600" y="3429000"/>
            <a:ext cx="1524000" cy="304800"/>
            <a:chOff x="0" y="0"/>
            <a:chExt cx="1056" cy="192"/>
          </a:xfrm>
        </p:grpSpPr>
        <p:sp>
          <p:nvSpPr>
            <p:cNvPr id="54354" name="Line 108"/>
            <p:cNvSpPr>
              <a:spLocks noChangeShapeType="1"/>
            </p:cNvSpPr>
            <p:nvPr/>
          </p:nvSpPr>
          <p:spPr bwMode="auto">
            <a:xfrm>
              <a:off x="1056" y="0"/>
              <a:ext cx="0" cy="96"/>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55" name="Line 109"/>
            <p:cNvSpPr>
              <a:spLocks noChangeShapeType="1"/>
            </p:cNvSpPr>
            <p:nvPr/>
          </p:nvSpPr>
          <p:spPr bwMode="auto">
            <a:xfrm flipV="1">
              <a:off x="0" y="0"/>
              <a:ext cx="0" cy="19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56" name="Line 110"/>
            <p:cNvSpPr>
              <a:spLocks noChangeShapeType="1"/>
            </p:cNvSpPr>
            <p:nvPr/>
          </p:nvSpPr>
          <p:spPr bwMode="auto">
            <a:xfrm flipV="1">
              <a:off x="0" y="0"/>
              <a:ext cx="1056"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54320" name="Group 111"/>
          <p:cNvGrpSpPr>
            <a:grpSpLocks/>
          </p:cNvGrpSpPr>
          <p:nvPr/>
        </p:nvGrpSpPr>
        <p:grpSpPr bwMode="auto">
          <a:xfrm>
            <a:off x="5715000" y="3429000"/>
            <a:ext cx="1524000" cy="304800"/>
            <a:chOff x="0" y="0"/>
            <a:chExt cx="1056" cy="192"/>
          </a:xfrm>
        </p:grpSpPr>
        <p:sp>
          <p:nvSpPr>
            <p:cNvPr id="54351" name="Line 112"/>
            <p:cNvSpPr>
              <a:spLocks noChangeShapeType="1"/>
            </p:cNvSpPr>
            <p:nvPr/>
          </p:nvSpPr>
          <p:spPr bwMode="auto">
            <a:xfrm>
              <a:off x="1056" y="0"/>
              <a:ext cx="0" cy="96"/>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52" name="Line 113"/>
            <p:cNvSpPr>
              <a:spLocks noChangeShapeType="1"/>
            </p:cNvSpPr>
            <p:nvPr/>
          </p:nvSpPr>
          <p:spPr bwMode="auto">
            <a:xfrm flipV="1">
              <a:off x="0" y="0"/>
              <a:ext cx="0" cy="19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53" name="Line 114"/>
            <p:cNvSpPr>
              <a:spLocks noChangeShapeType="1"/>
            </p:cNvSpPr>
            <p:nvPr/>
          </p:nvSpPr>
          <p:spPr bwMode="auto">
            <a:xfrm flipV="1">
              <a:off x="0" y="0"/>
              <a:ext cx="1056"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54321" name="Group 115"/>
          <p:cNvGrpSpPr>
            <a:grpSpLocks/>
          </p:cNvGrpSpPr>
          <p:nvPr/>
        </p:nvGrpSpPr>
        <p:grpSpPr bwMode="auto">
          <a:xfrm>
            <a:off x="2286000" y="4648200"/>
            <a:ext cx="1600200" cy="304800"/>
            <a:chOff x="0" y="0"/>
            <a:chExt cx="1056" cy="192"/>
          </a:xfrm>
        </p:grpSpPr>
        <p:sp>
          <p:nvSpPr>
            <p:cNvPr id="54348" name="Line 116"/>
            <p:cNvSpPr>
              <a:spLocks noChangeShapeType="1"/>
            </p:cNvSpPr>
            <p:nvPr/>
          </p:nvSpPr>
          <p:spPr bwMode="auto">
            <a:xfrm>
              <a:off x="1056" y="0"/>
              <a:ext cx="0" cy="96"/>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49" name="Line 117"/>
            <p:cNvSpPr>
              <a:spLocks noChangeShapeType="1"/>
            </p:cNvSpPr>
            <p:nvPr/>
          </p:nvSpPr>
          <p:spPr bwMode="auto">
            <a:xfrm flipV="1">
              <a:off x="0" y="0"/>
              <a:ext cx="0" cy="19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50" name="Line 118"/>
            <p:cNvSpPr>
              <a:spLocks noChangeShapeType="1"/>
            </p:cNvSpPr>
            <p:nvPr/>
          </p:nvSpPr>
          <p:spPr bwMode="auto">
            <a:xfrm flipV="1">
              <a:off x="0" y="0"/>
              <a:ext cx="1056"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54322" name="Group 119"/>
          <p:cNvGrpSpPr>
            <a:grpSpLocks/>
          </p:cNvGrpSpPr>
          <p:nvPr/>
        </p:nvGrpSpPr>
        <p:grpSpPr bwMode="auto">
          <a:xfrm>
            <a:off x="4038600" y="4648200"/>
            <a:ext cx="1524000" cy="304800"/>
            <a:chOff x="0" y="0"/>
            <a:chExt cx="1056" cy="192"/>
          </a:xfrm>
        </p:grpSpPr>
        <p:sp>
          <p:nvSpPr>
            <p:cNvPr id="54345" name="Line 120"/>
            <p:cNvSpPr>
              <a:spLocks noChangeShapeType="1"/>
            </p:cNvSpPr>
            <p:nvPr/>
          </p:nvSpPr>
          <p:spPr bwMode="auto">
            <a:xfrm>
              <a:off x="1056" y="0"/>
              <a:ext cx="0" cy="96"/>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46" name="Line 121"/>
            <p:cNvSpPr>
              <a:spLocks noChangeShapeType="1"/>
            </p:cNvSpPr>
            <p:nvPr/>
          </p:nvSpPr>
          <p:spPr bwMode="auto">
            <a:xfrm flipV="1">
              <a:off x="0" y="0"/>
              <a:ext cx="0" cy="19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47" name="Line 122"/>
            <p:cNvSpPr>
              <a:spLocks noChangeShapeType="1"/>
            </p:cNvSpPr>
            <p:nvPr/>
          </p:nvSpPr>
          <p:spPr bwMode="auto">
            <a:xfrm flipV="1">
              <a:off x="0" y="0"/>
              <a:ext cx="1056"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54323" name="Group 123"/>
          <p:cNvGrpSpPr>
            <a:grpSpLocks/>
          </p:cNvGrpSpPr>
          <p:nvPr/>
        </p:nvGrpSpPr>
        <p:grpSpPr bwMode="auto">
          <a:xfrm>
            <a:off x="2286000" y="5943600"/>
            <a:ext cx="1600200" cy="304800"/>
            <a:chOff x="0" y="0"/>
            <a:chExt cx="1056" cy="192"/>
          </a:xfrm>
        </p:grpSpPr>
        <p:sp>
          <p:nvSpPr>
            <p:cNvPr id="54342" name="Line 124"/>
            <p:cNvSpPr>
              <a:spLocks noChangeShapeType="1"/>
            </p:cNvSpPr>
            <p:nvPr/>
          </p:nvSpPr>
          <p:spPr bwMode="auto">
            <a:xfrm>
              <a:off x="1056" y="0"/>
              <a:ext cx="0" cy="96"/>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43" name="Line 125"/>
            <p:cNvSpPr>
              <a:spLocks noChangeShapeType="1"/>
            </p:cNvSpPr>
            <p:nvPr/>
          </p:nvSpPr>
          <p:spPr bwMode="auto">
            <a:xfrm flipV="1">
              <a:off x="0" y="0"/>
              <a:ext cx="0" cy="19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54344" name="Line 126"/>
            <p:cNvSpPr>
              <a:spLocks noChangeShapeType="1"/>
            </p:cNvSpPr>
            <p:nvPr/>
          </p:nvSpPr>
          <p:spPr bwMode="auto">
            <a:xfrm flipV="1">
              <a:off x="0" y="0"/>
              <a:ext cx="1056"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sp>
        <p:nvSpPr>
          <p:cNvPr id="54324" name="Line 127"/>
          <p:cNvSpPr>
            <a:spLocks noChangeShapeType="1"/>
          </p:cNvSpPr>
          <p:nvPr/>
        </p:nvSpPr>
        <p:spPr bwMode="auto">
          <a:xfrm>
            <a:off x="2971800" y="3810000"/>
            <a:ext cx="0" cy="16002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5" name="Line 128"/>
          <p:cNvSpPr>
            <a:spLocks noChangeShapeType="1"/>
          </p:cNvSpPr>
          <p:nvPr/>
        </p:nvSpPr>
        <p:spPr bwMode="auto">
          <a:xfrm>
            <a:off x="2987675" y="3141663"/>
            <a:ext cx="0" cy="45720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6" name="Line 129"/>
          <p:cNvSpPr>
            <a:spLocks noChangeShapeType="1"/>
          </p:cNvSpPr>
          <p:nvPr/>
        </p:nvSpPr>
        <p:spPr bwMode="auto">
          <a:xfrm>
            <a:off x="1295400" y="3141663"/>
            <a:ext cx="1676400"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27" name="Line 130"/>
          <p:cNvSpPr>
            <a:spLocks noChangeShapeType="1"/>
          </p:cNvSpPr>
          <p:nvPr/>
        </p:nvSpPr>
        <p:spPr bwMode="auto">
          <a:xfrm flipH="1" flipV="1">
            <a:off x="4221163" y="3860800"/>
            <a:ext cx="0" cy="381000"/>
          </a:xfrm>
          <a:prstGeom prst="line">
            <a:avLst/>
          </a:prstGeom>
          <a:noFill/>
          <a:ln w="28575">
            <a:solidFill>
              <a:srgbClr val="FF00FF"/>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4328" name="Line 131"/>
          <p:cNvSpPr>
            <a:spLocks noChangeShapeType="1"/>
          </p:cNvSpPr>
          <p:nvPr/>
        </p:nvSpPr>
        <p:spPr bwMode="auto">
          <a:xfrm flipH="1" flipV="1">
            <a:off x="4643438" y="3751263"/>
            <a:ext cx="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29" name="Line 132"/>
          <p:cNvSpPr>
            <a:spLocks noChangeShapeType="1"/>
          </p:cNvSpPr>
          <p:nvPr/>
        </p:nvSpPr>
        <p:spPr bwMode="auto">
          <a:xfrm>
            <a:off x="1979613" y="4454525"/>
            <a:ext cx="2667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30" name="Line 133"/>
          <p:cNvSpPr>
            <a:spLocks noChangeShapeType="1"/>
          </p:cNvSpPr>
          <p:nvPr/>
        </p:nvSpPr>
        <p:spPr bwMode="auto">
          <a:xfrm>
            <a:off x="1979613" y="4437063"/>
            <a:ext cx="0" cy="381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1" name="Line 134"/>
          <p:cNvSpPr>
            <a:spLocks noChangeShapeType="1"/>
          </p:cNvSpPr>
          <p:nvPr/>
        </p:nvSpPr>
        <p:spPr bwMode="auto">
          <a:xfrm flipV="1">
            <a:off x="5715000" y="3962400"/>
            <a:ext cx="0" cy="10668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2" name="Line 135"/>
          <p:cNvSpPr>
            <a:spLocks noChangeShapeType="1"/>
          </p:cNvSpPr>
          <p:nvPr/>
        </p:nvSpPr>
        <p:spPr bwMode="auto">
          <a:xfrm flipH="1" flipV="1">
            <a:off x="2286000" y="5257800"/>
            <a:ext cx="0" cy="38100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33" name="Line 136"/>
          <p:cNvSpPr>
            <a:spLocks noChangeShapeType="1"/>
          </p:cNvSpPr>
          <p:nvPr/>
        </p:nvSpPr>
        <p:spPr bwMode="auto">
          <a:xfrm flipH="1" flipV="1">
            <a:off x="2286000" y="5257800"/>
            <a:ext cx="1905000"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34" name="Line 137"/>
          <p:cNvSpPr>
            <a:spLocks noChangeShapeType="1"/>
          </p:cNvSpPr>
          <p:nvPr/>
        </p:nvSpPr>
        <p:spPr bwMode="auto">
          <a:xfrm flipH="1" flipV="1">
            <a:off x="4191000" y="5105400"/>
            <a:ext cx="0" cy="15240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4335" name="Line 138"/>
          <p:cNvSpPr>
            <a:spLocks noChangeShapeType="1"/>
          </p:cNvSpPr>
          <p:nvPr/>
        </p:nvSpPr>
        <p:spPr bwMode="auto">
          <a:xfrm>
            <a:off x="4648200" y="4953000"/>
            <a:ext cx="0" cy="11430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6" name="Line 139"/>
          <p:cNvSpPr>
            <a:spLocks noChangeShapeType="1"/>
          </p:cNvSpPr>
          <p:nvPr/>
        </p:nvSpPr>
        <p:spPr bwMode="auto">
          <a:xfrm flipH="1" flipV="1">
            <a:off x="3962400" y="6248400"/>
            <a:ext cx="0" cy="38100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37" name="Line 140"/>
          <p:cNvSpPr>
            <a:spLocks noChangeShapeType="1"/>
          </p:cNvSpPr>
          <p:nvPr/>
        </p:nvSpPr>
        <p:spPr bwMode="auto">
          <a:xfrm flipH="1" flipV="1">
            <a:off x="3962400" y="6629400"/>
            <a:ext cx="1752600"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38" name="Line 141"/>
          <p:cNvSpPr>
            <a:spLocks noChangeShapeType="1"/>
          </p:cNvSpPr>
          <p:nvPr/>
        </p:nvSpPr>
        <p:spPr bwMode="auto">
          <a:xfrm flipH="1" flipV="1">
            <a:off x="5715000" y="5105400"/>
            <a:ext cx="0" cy="152400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4339" name="Line 142"/>
          <p:cNvSpPr>
            <a:spLocks noChangeShapeType="1"/>
          </p:cNvSpPr>
          <p:nvPr/>
        </p:nvSpPr>
        <p:spPr bwMode="auto">
          <a:xfrm flipH="1" flipV="1">
            <a:off x="7772400" y="3886200"/>
            <a:ext cx="0" cy="381000"/>
          </a:xfrm>
          <a:prstGeom prst="line">
            <a:avLst/>
          </a:prstGeom>
          <a:noFill/>
          <a:ln w="28575">
            <a:solidFill>
              <a:srgbClr val="00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4340" name="Line 143"/>
          <p:cNvSpPr>
            <a:spLocks noChangeShapeType="1"/>
          </p:cNvSpPr>
          <p:nvPr/>
        </p:nvSpPr>
        <p:spPr bwMode="auto">
          <a:xfrm flipV="1">
            <a:off x="6324600" y="4267200"/>
            <a:ext cx="1447800"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41" name="Line 144"/>
          <p:cNvSpPr>
            <a:spLocks noChangeShapeType="1"/>
          </p:cNvSpPr>
          <p:nvPr/>
        </p:nvSpPr>
        <p:spPr bwMode="auto">
          <a:xfrm flipH="1" flipV="1">
            <a:off x="6324600" y="4267200"/>
            <a:ext cx="0" cy="68580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一、图的遍历</a:t>
            </a:r>
          </a:p>
        </p:txBody>
      </p:sp>
      <p:sp>
        <p:nvSpPr>
          <p:cNvPr id="5529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DBEFECAC-75FA-4388-8F7B-032EC2065CF1}" type="slidenum">
              <a:rPr lang="zh-CN" altLang="en-US"/>
              <a:pPr algn="r" eaLnBrk="1" hangingPunct="1">
                <a:spcBef>
                  <a:spcPct val="50000"/>
                </a:spcBef>
                <a:buFont typeface="Arial" panose="020B0604020202020204" pitchFamily="34" charset="0"/>
                <a:buNone/>
              </a:pPr>
              <a:t>44</a:t>
            </a:fld>
            <a:endParaRPr lang="en-US" altLang="zh-CN"/>
          </a:p>
        </p:txBody>
      </p:sp>
      <p:sp>
        <p:nvSpPr>
          <p:cNvPr id="5530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52229" name="Rectangle 5"/>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从图的某一顶点开始，访遍图中其余顶点，且使每一个顶点仅被访问一次</a:t>
            </a:r>
          </a:p>
          <a:p>
            <a:pPr eaLnBrk="1" hangingPunct="1">
              <a:spcBef>
                <a:spcPct val="70000"/>
              </a:spcBef>
            </a:pPr>
            <a:r>
              <a:rPr lang="zh-CN" altLang="en-US" b="1">
                <a:latin typeface="黑体" panose="02010609060101010101" pitchFamily="49" charset="-122"/>
                <a:ea typeface="黑体" panose="02010609060101010101" pitchFamily="49" charset="-122"/>
              </a:rPr>
              <a:t>图的遍历主要应用于无向图</a:t>
            </a:r>
          </a:p>
        </p:txBody>
      </p:sp>
      <p:sp>
        <p:nvSpPr>
          <p:cNvPr id="55302"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Effect transition="in" filter="wipe(left)">
                                      <p:cBhvr>
                                        <p:cTn id="7" dur="500"/>
                                        <p:tgtEl>
                                          <p:spTgt spid="522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9">
                                            <p:txEl>
                                              <p:pRg st="1" end="1"/>
                                            </p:txEl>
                                          </p:spTgt>
                                        </p:tgtEl>
                                        <p:attrNameLst>
                                          <p:attrName>style.visibility</p:attrName>
                                        </p:attrNameLst>
                                      </p:cBhvr>
                                      <p:to>
                                        <p:strVal val="visible"/>
                                      </p:to>
                                    </p:set>
                                    <p:animEffect transition="in" filter="wipe(left)">
                                      <p:cBhvr>
                                        <p:cTn id="12" dur="500"/>
                                        <p:tgtEl>
                                          <p:spTgt spid="522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二、深度优先搜索(</a:t>
            </a:r>
            <a:r>
              <a:rPr lang="en-US" altLang="zh-CN" sz="3200">
                <a:latin typeface="黑体" panose="02010609060101010101" pitchFamily="49" charset="-122"/>
                <a:ea typeface="黑体" panose="02010609060101010101" pitchFamily="49" charset="-122"/>
              </a:rPr>
              <a:t>DFS)</a:t>
            </a:r>
          </a:p>
        </p:txBody>
      </p:sp>
      <p:sp>
        <p:nvSpPr>
          <p:cNvPr id="5632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E881B55F-5027-4526-AE95-09C48D421CF7}" type="slidenum">
              <a:rPr lang="zh-CN" altLang="en-US"/>
              <a:pPr algn="r" eaLnBrk="1" hangingPunct="1">
                <a:spcBef>
                  <a:spcPct val="50000"/>
                </a:spcBef>
                <a:buFont typeface="Arial" panose="020B0604020202020204" pitchFamily="34" charset="0"/>
                <a:buNone/>
              </a:pPr>
              <a:t>45</a:t>
            </a:fld>
            <a:endParaRPr lang="en-US" altLang="zh-CN"/>
          </a:p>
        </p:txBody>
      </p:sp>
      <p:sp>
        <p:nvSpPr>
          <p:cNvPr id="5632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53253" name="Rectangle 5"/>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图的深度优先搜索是</a:t>
            </a:r>
            <a:r>
              <a:rPr lang="zh-CN" altLang="en-US" b="1">
                <a:solidFill>
                  <a:schemeClr val="hlink"/>
                </a:solidFill>
                <a:latin typeface="黑体" panose="02010609060101010101" pitchFamily="49" charset="-122"/>
                <a:ea typeface="黑体" panose="02010609060101010101" pitchFamily="49" charset="-122"/>
              </a:rPr>
              <a:t>树的先根遍历</a:t>
            </a:r>
            <a:r>
              <a:rPr lang="zh-CN" altLang="en-US" b="1">
                <a:latin typeface="黑体" panose="02010609060101010101" pitchFamily="49" charset="-122"/>
                <a:ea typeface="黑体" panose="02010609060101010101" pitchFamily="49" charset="-122"/>
              </a:rPr>
              <a:t>的推广</a:t>
            </a:r>
          </a:p>
          <a:p>
            <a:pPr eaLnBrk="1" hangingPunct="1">
              <a:spcBef>
                <a:spcPct val="70000"/>
              </a:spcBef>
            </a:pPr>
            <a:r>
              <a:rPr lang="zh-CN" altLang="en-US" b="1">
                <a:latin typeface="黑体" panose="02010609060101010101" pitchFamily="49" charset="-122"/>
                <a:ea typeface="黑体" panose="02010609060101010101" pitchFamily="49" charset="-122"/>
              </a:rPr>
              <a:t>图中可能存在回路，且图的任一顶点都可能与其它顶点相通，在访问完某个顶点之后可能会沿着某些边又回到了曾经访问过的顶点。</a:t>
            </a:r>
          </a:p>
          <a:p>
            <a:pPr eaLnBrk="1" hangingPunct="1">
              <a:spcBef>
                <a:spcPct val="70000"/>
              </a:spcBef>
            </a:pPr>
            <a:r>
              <a:rPr lang="zh-CN" altLang="en-US" b="1">
                <a:latin typeface="黑体" panose="02010609060101010101" pitchFamily="49" charset="-122"/>
                <a:ea typeface="黑体" panose="02010609060101010101" pitchFamily="49" charset="-122"/>
              </a:rPr>
              <a:t>为了</a:t>
            </a:r>
            <a:r>
              <a:rPr lang="zh-CN" altLang="en-US" b="1">
                <a:solidFill>
                  <a:srgbClr val="FF0000"/>
                </a:solidFill>
                <a:latin typeface="黑体" panose="02010609060101010101" pitchFamily="49" charset="-122"/>
                <a:ea typeface="黑体" panose="02010609060101010101" pitchFamily="49" charset="-122"/>
              </a:rPr>
              <a:t>避免重复访问</a:t>
            </a:r>
            <a:r>
              <a:rPr lang="zh-CN" altLang="en-US" b="1">
                <a:latin typeface="黑体" panose="02010609060101010101" pitchFamily="49" charset="-122"/>
                <a:ea typeface="黑体" panose="02010609060101010101" pitchFamily="49" charset="-122"/>
              </a:rPr>
              <a:t>，可设置一个标志顶点是否被访问过的辅助数组 </a:t>
            </a:r>
            <a:r>
              <a:rPr lang="en-US" altLang="zh-CN" b="1">
                <a:latin typeface="黑体" panose="02010609060101010101" pitchFamily="49" charset="-122"/>
                <a:ea typeface="黑体" panose="02010609060101010101" pitchFamily="49" charset="-122"/>
              </a:rPr>
              <a:t>visited [ ]</a:t>
            </a:r>
            <a:endParaRPr lang="zh-CN" altLang="en-US" b="1">
              <a:latin typeface="黑体" panose="02010609060101010101" pitchFamily="49" charset="-122"/>
              <a:ea typeface="黑体" panose="02010609060101010101" pitchFamily="49" charset="-122"/>
            </a:endParaRPr>
          </a:p>
        </p:txBody>
      </p:sp>
      <p:sp>
        <p:nvSpPr>
          <p:cNvPr id="56326"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animEffect transition="in" filter="wipe(left)">
                                      <p:cBhvr>
                                        <p:cTn id="7" dur="500"/>
                                        <p:tgtEl>
                                          <p:spTgt spid="532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3">
                                            <p:txEl>
                                              <p:pRg st="1" end="1"/>
                                            </p:txEl>
                                          </p:spTgt>
                                        </p:tgtEl>
                                        <p:attrNameLst>
                                          <p:attrName>style.visibility</p:attrName>
                                        </p:attrNameLst>
                                      </p:cBhvr>
                                      <p:to>
                                        <p:strVal val="visible"/>
                                      </p:to>
                                    </p:set>
                                    <p:animEffect transition="in" filter="wipe(left)">
                                      <p:cBhvr>
                                        <p:cTn id="12" dur="500"/>
                                        <p:tgtEl>
                                          <p:spTgt spid="532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3">
                                            <p:txEl>
                                              <p:pRg st="2" end="2"/>
                                            </p:txEl>
                                          </p:spTgt>
                                        </p:tgtEl>
                                        <p:attrNameLst>
                                          <p:attrName>style.visibility</p:attrName>
                                        </p:attrNameLst>
                                      </p:cBhvr>
                                      <p:to>
                                        <p:strVal val="visible"/>
                                      </p:to>
                                    </p:set>
                                    <p:animEffect transition="in" filter="wipe(left)">
                                      <p:cBhvr>
                                        <p:cTn id="17" dur="500"/>
                                        <p:tgtEl>
                                          <p:spTgt spid="532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16764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二、深度优先搜索(</a:t>
            </a:r>
            <a:r>
              <a:rPr lang="en-US" altLang="zh-CN" sz="3200">
                <a:latin typeface="黑体" panose="02010609060101010101" pitchFamily="49" charset="-122"/>
                <a:ea typeface="黑体" panose="02010609060101010101" pitchFamily="49" charset="-122"/>
              </a:rPr>
              <a:t>DFS</a:t>
            </a:r>
            <a:r>
              <a:rPr lang="zh-CN" altLang="en-US" sz="3200">
                <a:latin typeface="黑体" panose="02010609060101010101" pitchFamily="49" charset="-122"/>
                <a:ea typeface="黑体" panose="02010609060101010101" pitchFamily="49" charset="-122"/>
              </a:rPr>
              <a:t>算法)</a:t>
            </a:r>
          </a:p>
        </p:txBody>
      </p:sp>
      <p:sp>
        <p:nvSpPr>
          <p:cNvPr id="57347"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54276" name="Rectangle 4"/>
          <p:cNvSpPr>
            <a:spLocks noGrp="1" noChangeArrowheads="1"/>
          </p:cNvSpPr>
          <p:nvPr>
            <p:ph type="body" idx="1"/>
          </p:nvPr>
        </p:nvSpPr>
        <p:spPr>
          <a:xfrm>
            <a:off x="381000" y="2438400"/>
            <a:ext cx="8763000" cy="4038600"/>
          </a:xfrm>
        </p:spPr>
        <p:txBody>
          <a:bodyPr/>
          <a:lstStyle/>
          <a:p>
            <a:pPr eaLnBrk="1" hangingPunct="1">
              <a:lnSpc>
                <a:spcPct val="90000"/>
              </a:lnSpc>
              <a:spcBef>
                <a:spcPct val="40000"/>
              </a:spcBef>
            </a:pPr>
            <a:r>
              <a:rPr lang="zh-CN" altLang="en-US" sz="2800" b="1">
                <a:latin typeface="黑体" panose="02010609060101010101" pitchFamily="49" charset="-122"/>
                <a:ea typeface="黑体" panose="02010609060101010101" pitchFamily="49" charset="-122"/>
              </a:rPr>
              <a:t>所有顶点访问标志</a:t>
            </a:r>
            <a:r>
              <a:rPr lang="en-US" altLang="zh-CN" sz="2800" b="1">
                <a:latin typeface="黑体" panose="02010609060101010101" pitchFamily="49" charset="-122"/>
                <a:ea typeface="黑体" panose="02010609060101010101" pitchFamily="49" charset="-122"/>
              </a:rPr>
              <a:t>visited[]</a:t>
            </a:r>
            <a:r>
              <a:rPr lang="zh-CN" altLang="en-US" sz="2800" b="1">
                <a:latin typeface="黑体" panose="02010609060101010101" pitchFamily="49" charset="-122"/>
                <a:ea typeface="黑体" panose="02010609060101010101" pitchFamily="49" charset="-122"/>
              </a:rPr>
              <a:t>设置为</a:t>
            </a:r>
            <a:r>
              <a:rPr lang="en-US" altLang="zh-CN" sz="2800" b="1">
                <a:latin typeface="黑体" panose="02010609060101010101" pitchFamily="49" charset="-122"/>
                <a:ea typeface="黑体" panose="02010609060101010101" pitchFamily="49" charset="-122"/>
              </a:rPr>
              <a:t>FALSE</a:t>
            </a:r>
          </a:p>
          <a:p>
            <a:pPr eaLnBrk="1" hangingPunct="1">
              <a:lnSpc>
                <a:spcPct val="90000"/>
              </a:lnSpc>
              <a:spcBef>
                <a:spcPct val="40000"/>
              </a:spcBef>
            </a:pPr>
            <a:r>
              <a:rPr lang="zh-CN" altLang="en-US" sz="2800" b="1">
                <a:latin typeface="黑体" panose="02010609060101010101" pitchFamily="49" charset="-122"/>
                <a:ea typeface="黑体" panose="02010609060101010101" pitchFamily="49" charset="-122"/>
              </a:rPr>
              <a:t>从某顶点</a:t>
            </a:r>
            <a:r>
              <a:rPr lang="en-US" altLang="zh-CN" sz="2800" b="1">
                <a:latin typeface="黑体" panose="02010609060101010101" pitchFamily="49" charset="-122"/>
                <a:ea typeface="黑体" panose="02010609060101010101" pitchFamily="49" charset="-122"/>
              </a:rPr>
              <a:t>v</a:t>
            </a:r>
            <a:r>
              <a:rPr lang="en-US" altLang="zh-CN" sz="2800" b="1" baseline="-25000">
                <a:latin typeface="黑体" panose="02010609060101010101" pitchFamily="49" charset="-122"/>
                <a:ea typeface="黑体" panose="02010609060101010101" pitchFamily="49" charset="-122"/>
              </a:rPr>
              <a:t>0</a:t>
            </a:r>
            <a:r>
              <a:rPr lang="zh-CN" altLang="en-US" sz="2800" b="1">
                <a:latin typeface="黑体" panose="02010609060101010101" pitchFamily="49" charset="-122"/>
                <a:ea typeface="黑体" panose="02010609060101010101" pitchFamily="49" charset="-122"/>
              </a:rPr>
              <a:t>开始，设</a:t>
            </a:r>
            <a:r>
              <a:rPr lang="en-US" altLang="zh-CN" sz="2800" b="1">
                <a:latin typeface="黑体" panose="02010609060101010101" pitchFamily="49" charset="-122"/>
                <a:ea typeface="黑体" panose="02010609060101010101" pitchFamily="49" charset="-122"/>
              </a:rPr>
              <a:t>v=v</a:t>
            </a:r>
            <a:r>
              <a:rPr lang="en-US" altLang="zh-CN" sz="2800" b="1" baseline="-25000">
                <a:latin typeface="黑体" panose="02010609060101010101" pitchFamily="49" charset="-122"/>
                <a:ea typeface="黑体" panose="02010609060101010101" pitchFamily="49" charset="-122"/>
              </a:rPr>
              <a:t>0</a:t>
            </a:r>
          </a:p>
          <a:p>
            <a:pPr eaLnBrk="1" hangingPunct="1">
              <a:lnSpc>
                <a:spcPct val="90000"/>
              </a:lnSpc>
              <a:spcBef>
                <a:spcPct val="4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1.如果</a:t>
            </a:r>
            <a:r>
              <a:rPr lang="en-US" altLang="zh-CN" sz="2800">
                <a:ea typeface="黑体" panose="02010609060101010101" pitchFamily="49" charset="-122"/>
              </a:rPr>
              <a:t>visited[v]=FALSE，</a:t>
            </a:r>
            <a:r>
              <a:rPr lang="zh-CN" altLang="en-US" sz="2800">
                <a:ea typeface="黑体" panose="02010609060101010101" pitchFamily="49" charset="-122"/>
              </a:rPr>
              <a:t>则</a:t>
            </a:r>
            <a:r>
              <a:rPr lang="zh-CN" altLang="en-US" sz="2800" b="1">
                <a:latin typeface="黑体" panose="02010609060101010101" pitchFamily="49" charset="-122"/>
                <a:ea typeface="黑体" panose="02010609060101010101" pitchFamily="49" charset="-122"/>
              </a:rPr>
              <a:t>访问该顶点，且设</a:t>
            </a:r>
            <a:r>
              <a:rPr lang="en-US" altLang="zh-CN" sz="2800">
                <a:ea typeface="黑体" panose="02010609060101010101" pitchFamily="49" charset="-122"/>
              </a:rPr>
              <a:t>visited[v]=TRUE</a:t>
            </a:r>
          </a:p>
          <a:p>
            <a:pPr eaLnBrk="1" hangingPunct="1">
              <a:lnSpc>
                <a:spcPct val="90000"/>
              </a:lnSpc>
              <a:spcBef>
                <a:spcPct val="4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2.如果找到当前顶点的一个新的相邻顶点</a:t>
            </a:r>
            <a:r>
              <a:rPr lang="en-US" altLang="zh-CN" sz="2800" b="1">
                <a:latin typeface="黑体" panose="02010609060101010101" pitchFamily="49" charset="-122"/>
                <a:ea typeface="黑体" panose="02010609060101010101" pitchFamily="49" charset="-122"/>
              </a:rPr>
              <a:t>w,</a:t>
            </a:r>
            <a:r>
              <a:rPr lang="zh-CN" altLang="en-US" sz="2800" b="1">
                <a:latin typeface="黑体" panose="02010609060101010101" pitchFamily="49" charset="-122"/>
                <a:ea typeface="黑体" panose="02010609060101010101" pitchFamily="49" charset="-122"/>
              </a:rPr>
              <a:t>设</a:t>
            </a:r>
            <a:r>
              <a:rPr lang="en-US" altLang="zh-CN" sz="2800" b="1">
                <a:latin typeface="黑体" panose="02010609060101010101" pitchFamily="49" charset="-122"/>
                <a:ea typeface="黑体" panose="02010609060101010101" pitchFamily="49" charset="-122"/>
              </a:rPr>
              <a:t>v=w,</a:t>
            </a:r>
            <a:r>
              <a:rPr lang="zh-CN" altLang="en-US" sz="2800" b="1">
                <a:latin typeface="黑体" panose="02010609060101010101" pitchFamily="49" charset="-122"/>
                <a:ea typeface="黑体" panose="02010609060101010101" pitchFamily="49" charset="-122"/>
              </a:rPr>
              <a:t>重复1</a:t>
            </a:r>
          </a:p>
          <a:p>
            <a:pPr eaLnBrk="1" hangingPunct="1">
              <a:lnSpc>
                <a:spcPct val="90000"/>
              </a:lnSpc>
              <a:spcBef>
                <a:spcPct val="4000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否则(说明当前顶点的所有相邻顶点都已被访问过，或者当前顶点没有相邻顶点)，如果当前顶点是</a:t>
            </a:r>
            <a:r>
              <a:rPr lang="en-US" altLang="zh-CN" sz="2800" b="1">
                <a:latin typeface="黑体" panose="02010609060101010101" pitchFamily="49" charset="-122"/>
                <a:ea typeface="黑体" panose="02010609060101010101" pitchFamily="49" charset="-122"/>
              </a:rPr>
              <a:t>v</a:t>
            </a:r>
            <a:r>
              <a:rPr lang="en-US" altLang="zh-CN" sz="2800" b="1" baseline="-25000">
                <a:latin typeface="黑体" panose="02010609060101010101" pitchFamily="49" charset="-122"/>
                <a:ea typeface="黑体" panose="02010609060101010101" pitchFamily="49" charset="-122"/>
              </a:rPr>
              <a:t>0</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退出；否则返回上一级顶点</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重复2</a:t>
            </a:r>
            <a:endParaRPr lang="en-US" altLang="zh-CN" sz="2800" b="1">
              <a:latin typeface="黑体" panose="02010609060101010101" pitchFamily="49" charset="-122"/>
              <a:ea typeface="黑体" panose="02010609060101010101" pitchFamily="49" charset="-122"/>
            </a:endParaRPr>
          </a:p>
        </p:txBody>
      </p:sp>
      <p:sp>
        <p:nvSpPr>
          <p:cNvPr id="57349"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wipe(left)">
                                      <p:cBhvr>
                                        <p:cTn id="7" dur="500"/>
                                        <p:tgtEl>
                                          <p:spTgt spid="542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6">
                                            <p:txEl>
                                              <p:pRg st="1" end="1"/>
                                            </p:txEl>
                                          </p:spTgt>
                                        </p:tgtEl>
                                        <p:attrNameLst>
                                          <p:attrName>style.visibility</p:attrName>
                                        </p:attrNameLst>
                                      </p:cBhvr>
                                      <p:to>
                                        <p:strVal val="visible"/>
                                      </p:to>
                                    </p:set>
                                    <p:animEffect transition="in" filter="wipe(left)">
                                      <p:cBhvr>
                                        <p:cTn id="12" dur="500"/>
                                        <p:tgtEl>
                                          <p:spTgt spid="542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6">
                                            <p:txEl>
                                              <p:pRg st="2" end="2"/>
                                            </p:txEl>
                                          </p:spTgt>
                                        </p:tgtEl>
                                        <p:attrNameLst>
                                          <p:attrName>style.visibility</p:attrName>
                                        </p:attrNameLst>
                                      </p:cBhvr>
                                      <p:to>
                                        <p:strVal val="visible"/>
                                      </p:to>
                                    </p:set>
                                    <p:animEffect transition="in" filter="wipe(left)">
                                      <p:cBhvr>
                                        <p:cTn id="17" dur="500"/>
                                        <p:tgtEl>
                                          <p:spTgt spid="542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6">
                                            <p:txEl>
                                              <p:pRg st="3" end="3"/>
                                            </p:txEl>
                                          </p:spTgt>
                                        </p:tgtEl>
                                        <p:attrNameLst>
                                          <p:attrName>style.visibility</p:attrName>
                                        </p:attrNameLst>
                                      </p:cBhvr>
                                      <p:to>
                                        <p:strVal val="visible"/>
                                      </p:to>
                                    </p:set>
                                    <p:animEffect transition="in" filter="wipe(left)">
                                      <p:cBhvr>
                                        <p:cTn id="22" dur="500"/>
                                        <p:tgtEl>
                                          <p:spTgt spid="5427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276">
                                            <p:txEl>
                                              <p:pRg st="4" end="4"/>
                                            </p:txEl>
                                          </p:spTgt>
                                        </p:tgtEl>
                                        <p:attrNameLst>
                                          <p:attrName>style.visibility</p:attrName>
                                        </p:attrNameLst>
                                      </p:cBhvr>
                                      <p:to>
                                        <p:strVal val="visible"/>
                                      </p:to>
                                    </p:set>
                                    <p:animEffect transition="in" filter="wipe(left)">
                                      <p:cBhvr>
                                        <p:cTn id="27" dur="500"/>
                                        <p:tgtEl>
                                          <p:spTgt spid="542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val 2"/>
          <p:cNvSpPr>
            <a:spLocks noChangeArrowheads="1"/>
          </p:cNvSpPr>
          <p:nvPr/>
        </p:nvSpPr>
        <p:spPr bwMode="auto">
          <a:xfrm>
            <a:off x="3810000" y="10668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a</a:t>
            </a:r>
            <a:endParaRPr lang="en-US" altLang="zh-CN">
              <a:latin typeface="Times New Roman" panose="02020603050405020304" pitchFamily="18" charset="0"/>
            </a:endParaRPr>
          </a:p>
        </p:txBody>
      </p:sp>
      <p:sp>
        <p:nvSpPr>
          <p:cNvPr id="51203" name="Oval 3"/>
          <p:cNvSpPr>
            <a:spLocks noChangeArrowheads="1"/>
          </p:cNvSpPr>
          <p:nvPr/>
        </p:nvSpPr>
        <p:spPr bwMode="auto">
          <a:xfrm>
            <a:off x="5181600" y="10668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b</a:t>
            </a:r>
            <a:endParaRPr lang="en-US" altLang="zh-CN">
              <a:latin typeface="Times New Roman" panose="02020603050405020304" pitchFamily="18" charset="0"/>
            </a:endParaRPr>
          </a:p>
        </p:txBody>
      </p:sp>
      <p:sp>
        <p:nvSpPr>
          <p:cNvPr id="51204" name="Oval 4"/>
          <p:cNvSpPr>
            <a:spLocks noChangeArrowheads="1"/>
          </p:cNvSpPr>
          <p:nvPr/>
        </p:nvSpPr>
        <p:spPr bwMode="auto">
          <a:xfrm>
            <a:off x="1981200" y="22098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c</a:t>
            </a:r>
            <a:endParaRPr lang="en-US" altLang="zh-CN">
              <a:latin typeface="Times New Roman" panose="02020603050405020304" pitchFamily="18" charset="0"/>
            </a:endParaRPr>
          </a:p>
        </p:txBody>
      </p:sp>
      <p:sp>
        <p:nvSpPr>
          <p:cNvPr id="51205" name="Oval 5"/>
          <p:cNvSpPr>
            <a:spLocks noChangeArrowheads="1"/>
          </p:cNvSpPr>
          <p:nvPr/>
        </p:nvSpPr>
        <p:spPr bwMode="auto">
          <a:xfrm>
            <a:off x="2743200" y="32766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h</a:t>
            </a:r>
            <a:endParaRPr lang="en-US" altLang="zh-CN">
              <a:latin typeface="Times New Roman" panose="02020603050405020304" pitchFamily="18" charset="0"/>
            </a:endParaRPr>
          </a:p>
        </p:txBody>
      </p:sp>
      <p:sp>
        <p:nvSpPr>
          <p:cNvPr id="51206" name="Oval 6"/>
          <p:cNvSpPr>
            <a:spLocks noChangeArrowheads="1"/>
          </p:cNvSpPr>
          <p:nvPr/>
        </p:nvSpPr>
        <p:spPr bwMode="auto">
          <a:xfrm>
            <a:off x="3200400" y="22098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d</a:t>
            </a:r>
            <a:endParaRPr lang="en-US" altLang="zh-CN">
              <a:latin typeface="Times New Roman" panose="02020603050405020304" pitchFamily="18" charset="0"/>
            </a:endParaRPr>
          </a:p>
        </p:txBody>
      </p:sp>
      <p:sp>
        <p:nvSpPr>
          <p:cNvPr id="51207" name="Oval 7"/>
          <p:cNvSpPr>
            <a:spLocks noChangeArrowheads="1"/>
          </p:cNvSpPr>
          <p:nvPr/>
        </p:nvSpPr>
        <p:spPr bwMode="auto">
          <a:xfrm>
            <a:off x="4343400" y="22098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e</a:t>
            </a:r>
            <a:endParaRPr lang="en-US" altLang="zh-CN">
              <a:latin typeface="Times New Roman" panose="02020603050405020304" pitchFamily="18" charset="0"/>
            </a:endParaRPr>
          </a:p>
        </p:txBody>
      </p:sp>
      <p:sp>
        <p:nvSpPr>
          <p:cNvPr id="51208" name="Oval 8"/>
          <p:cNvSpPr>
            <a:spLocks noChangeArrowheads="1"/>
          </p:cNvSpPr>
          <p:nvPr/>
        </p:nvSpPr>
        <p:spPr bwMode="auto">
          <a:xfrm>
            <a:off x="4724400" y="32766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k</a:t>
            </a:r>
            <a:endParaRPr lang="en-US" altLang="zh-CN">
              <a:latin typeface="Times New Roman" panose="02020603050405020304" pitchFamily="18" charset="0"/>
            </a:endParaRPr>
          </a:p>
        </p:txBody>
      </p:sp>
      <p:sp>
        <p:nvSpPr>
          <p:cNvPr id="51209" name="Oval 9"/>
          <p:cNvSpPr>
            <a:spLocks noChangeArrowheads="1"/>
          </p:cNvSpPr>
          <p:nvPr/>
        </p:nvSpPr>
        <p:spPr bwMode="auto">
          <a:xfrm>
            <a:off x="5562600" y="22098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f</a:t>
            </a:r>
            <a:endParaRPr lang="en-US" altLang="zh-CN">
              <a:latin typeface="Times New Roman" panose="02020603050405020304" pitchFamily="18" charset="0"/>
            </a:endParaRPr>
          </a:p>
        </p:txBody>
      </p:sp>
      <p:sp>
        <p:nvSpPr>
          <p:cNvPr id="51210" name="Oval 10"/>
          <p:cNvSpPr>
            <a:spLocks noChangeArrowheads="1"/>
          </p:cNvSpPr>
          <p:nvPr/>
        </p:nvSpPr>
        <p:spPr bwMode="auto">
          <a:xfrm>
            <a:off x="6477000" y="1371600"/>
            <a:ext cx="533400" cy="457200"/>
          </a:xfrm>
          <a:prstGeom prst="ellipse">
            <a:avLst/>
          </a:prstGeom>
          <a:solidFill>
            <a:srgbClr val="FFFF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g</a:t>
            </a:r>
            <a:endParaRPr lang="en-US" altLang="zh-CN">
              <a:latin typeface="Times New Roman" panose="02020603050405020304" pitchFamily="18" charset="0"/>
            </a:endParaRPr>
          </a:p>
        </p:txBody>
      </p:sp>
      <p:sp>
        <p:nvSpPr>
          <p:cNvPr id="51211" name="Line 11"/>
          <p:cNvSpPr>
            <a:spLocks noChangeShapeType="1"/>
          </p:cNvSpPr>
          <p:nvPr/>
        </p:nvSpPr>
        <p:spPr bwMode="auto">
          <a:xfrm flipH="1">
            <a:off x="2209800" y="1295400"/>
            <a:ext cx="1600200" cy="914400"/>
          </a:xfrm>
          <a:prstGeom prst="line">
            <a:avLst/>
          </a:prstGeom>
          <a:noFill/>
          <a:ln w="28575"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2" name="Line 12"/>
          <p:cNvSpPr>
            <a:spLocks noChangeShapeType="1"/>
          </p:cNvSpPr>
          <p:nvPr/>
        </p:nvSpPr>
        <p:spPr bwMode="auto">
          <a:xfrm>
            <a:off x="2209800" y="2667000"/>
            <a:ext cx="609600" cy="685800"/>
          </a:xfrm>
          <a:prstGeom prst="line">
            <a:avLst/>
          </a:prstGeom>
          <a:noFill/>
          <a:ln w="28575"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3" name="Line 13"/>
          <p:cNvSpPr>
            <a:spLocks noChangeShapeType="1"/>
          </p:cNvSpPr>
          <p:nvPr/>
        </p:nvSpPr>
        <p:spPr bwMode="auto">
          <a:xfrm>
            <a:off x="3276600" y="3505200"/>
            <a:ext cx="1447800" cy="0"/>
          </a:xfrm>
          <a:prstGeom prst="line">
            <a:avLst/>
          </a:prstGeom>
          <a:noFill/>
          <a:ln w="28575"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4" name="Line 14"/>
          <p:cNvSpPr>
            <a:spLocks noChangeShapeType="1"/>
          </p:cNvSpPr>
          <p:nvPr/>
        </p:nvSpPr>
        <p:spPr bwMode="auto">
          <a:xfrm flipH="1">
            <a:off x="3505200" y="1447800"/>
            <a:ext cx="381000" cy="762000"/>
          </a:xfrm>
          <a:prstGeom prst="line">
            <a:avLst/>
          </a:prstGeom>
          <a:noFill/>
          <a:ln w="19050"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5" name="Line 15"/>
          <p:cNvSpPr>
            <a:spLocks noChangeShapeType="1"/>
          </p:cNvSpPr>
          <p:nvPr/>
        </p:nvSpPr>
        <p:spPr bwMode="auto">
          <a:xfrm flipH="1">
            <a:off x="2971800" y="2590800"/>
            <a:ext cx="381000" cy="685800"/>
          </a:xfrm>
          <a:prstGeom prst="line">
            <a:avLst/>
          </a:prstGeom>
          <a:noFill/>
          <a:ln w="28575"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6" name="Line 16"/>
          <p:cNvSpPr>
            <a:spLocks noChangeShapeType="1"/>
          </p:cNvSpPr>
          <p:nvPr/>
        </p:nvSpPr>
        <p:spPr bwMode="auto">
          <a:xfrm>
            <a:off x="4800600" y="2667000"/>
            <a:ext cx="152400" cy="609600"/>
          </a:xfrm>
          <a:prstGeom prst="line">
            <a:avLst/>
          </a:prstGeom>
          <a:noFill/>
          <a:ln w="28575"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7" name="Line 17"/>
          <p:cNvSpPr>
            <a:spLocks noChangeShapeType="1"/>
          </p:cNvSpPr>
          <p:nvPr/>
        </p:nvSpPr>
        <p:spPr bwMode="auto">
          <a:xfrm>
            <a:off x="4267200" y="1447800"/>
            <a:ext cx="304800" cy="762000"/>
          </a:xfrm>
          <a:prstGeom prst="line">
            <a:avLst/>
          </a:prstGeom>
          <a:noFill/>
          <a:ln w="19050"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8" name="Line 18"/>
          <p:cNvSpPr>
            <a:spLocks noChangeShapeType="1"/>
          </p:cNvSpPr>
          <p:nvPr/>
        </p:nvSpPr>
        <p:spPr bwMode="auto">
          <a:xfrm>
            <a:off x="4343400" y="1295400"/>
            <a:ext cx="1447800" cy="914400"/>
          </a:xfrm>
          <a:prstGeom prst="line">
            <a:avLst/>
          </a:prstGeom>
          <a:noFill/>
          <a:ln w="19050"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9" name="Line 19"/>
          <p:cNvSpPr>
            <a:spLocks noChangeShapeType="1"/>
          </p:cNvSpPr>
          <p:nvPr/>
        </p:nvSpPr>
        <p:spPr bwMode="auto">
          <a:xfrm flipH="1">
            <a:off x="5257800" y="2667000"/>
            <a:ext cx="609600" cy="762000"/>
          </a:xfrm>
          <a:prstGeom prst="line">
            <a:avLst/>
          </a:prstGeom>
          <a:noFill/>
          <a:ln w="28575"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0" name="Line 20"/>
          <p:cNvSpPr>
            <a:spLocks noChangeShapeType="1"/>
          </p:cNvSpPr>
          <p:nvPr/>
        </p:nvSpPr>
        <p:spPr bwMode="auto">
          <a:xfrm>
            <a:off x="5715000" y="1295400"/>
            <a:ext cx="762000" cy="228600"/>
          </a:xfrm>
          <a:prstGeom prst="line">
            <a:avLst/>
          </a:prstGeom>
          <a:noFill/>
          <a:ln w="28575"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1" name="Text Box 21"/>
          <p:cNvSpPr txBox="1">
            <a:spLocks noChangeArrowheads="1"/>
          </p:cNvSpPr>
          <p:nvPr/>
        </p:nvSpPr>
        <p:spPr bwMode="auto">
          <a:xfrm>
            <a:off x="2667000" y="4564063"/>
            <a:ext cx="5540375" cy="654050"/>
          </a:xfrm>
          <a:prstGeom prst="rect">
            <a:avLst/>
          </a:prstGeom>
          <a:solidFill>
            <a:srgbClr val="EBEBFF"/>
          </a:solidFill>
          <a:ln w="12700" cap="sq">
            <a:solidFill>
              <a:srgbClr val="000099"/>
            </a:solidFill>
            <a:miter lim="800000"/>
            <a:headEnd/>
            <a:tailEnd/>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3600" b="1">
                <a:solidFill>
                  <a:srgbClr val="000099"/>
                </a:solidFill>
                <a:latin typeface="Times New Roman" panose="02020603050405020304" pitchFamily="18" charset="0"/>
              </a:rPr>
              <a:t>F   F   F   F   F   F   F   F   F</a:t>
            </a:r>
            <a:endParaRPr lang="en-US" altLang="zh-CN">
              <a:latin typeface="Times New Roman" panose="02020603050405020304" pitchFamily="18" charset="0"/>
            </a:endParaRPr>
          </a:p>
        </p:txBody>
      </p:sp>
      <p:sp>
        <p:nvSpPr>
          <p:cNvPr id="51222" name="Line 22"/>
          <p:cNvSpPr>
            <a:spLocks noChangeShapeType="1"/>
          </p:cNvSpPr>
          <p:nvPr/>
        </p:nvSpPr>
        <p:spPr bwMode="auto">
          <a:xfrm>
            <a:off x="32543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3" name="Line 23"/>
          <p:cNvSpPr>
            <a:spLocks noChangeShapeType="1"/>
          </p:cNvSpPr>
          <p:nvPr/>
        </p:nvSpPr>
        <p:spPr bwMode="auto">
          <a:xfrm>
            <a:off x="38639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4" name="Line 24"/>
          <p:cNvSpPr>
            <a:spLocks noChangeShapeType="1"/>
          </p:cNvSpPr>
          <p:nvPr/>
        </p:nvSpPr>
        <p:spPr bwMode="auto">
          <a:xfrm>
            <a:off x="44735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5" name="Line 25"/>
          <p:cNvSpPr>
            <a:spLocks noChangeShapeType="1"/>
          </p:cNvSpPr>
          <p:nvPr/>
        </p:nvSpPr>
        <p:spPr bwMode="auto">
          <a:xfrm>
            <a:off x="50831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6" name="Line 26"/>
          <p:cNvSpPr>
            <a:spLocks noChangeShapeType="1"/>
          </p:cNvSpPr>
          <p:nvPr/>
        </p:nvSpPr>
        <p:spPr bwMode="auto">
          <a:xfrm>
            <a:off x="56927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7" name="Line 27"/>
          <p:cNvSpPr>
            <a:spLocks noChangeShapeType="1"/>
          </p:cNvSpPr>
          <p:nvPr/>
        </p:nvSpPr>
        <p:spPr bwMode="auto">
          <a:xfrm>
            <a:off x="63023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8" name="Line 28"/>
          <p:cNvSpPr>
            <a:spLocks noChangeShapeType="1"/>
          </p:cNvSpPr>
          <p:nvPr/>
        </p:nvSpPr>
        <p:spPr bwMode="auto">
          <a:xfrm>
            <a:off x="69119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9" name="Line 29"/>
          <p:cNvSpPr>
            <a:spLocks noChangeShapeType="1"/>
          </p:cNvSpPr>
          <p:nvPr/>
        </p:nvSpPr>
        <p:spPr bwMode="auto">
          <a:xfrm>
            <a:off x="7521575" y="4572000"/>
            <a:ext cx="0" cy="685800"/>
          </a:xfrm>
          <a:prstGeom prst="line">
            <a:avLst/>
          </a:prstGeom>
          <a:noFill/>
          <a:ln w="12700" cap="sq">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0" name="Rectangle 30"/>
          <p:cNvSpPr>
            <a:spLocks noChangeArrowheads="1"/>
          </p:cNvSpPr>
          <p:nvPr/>
        </p:nvSpPr>
        <p:spPr bwMode="auto">
          <a:xfrm>
            <a:off x="271145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1" name="Rectangle 31"/>
          <p:cNvSpPr>
            <a:spLocks noChangeArrowheads="1"/>
          </p:cNvSpPr>
          <p:nvPr/>
        </p:nvSpPr>
        <p:spPr bwMode="auto">
          <a:xfrm>
            <a:off x="332105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2" name="Rectangle 32"/>
          <p:cNvSpPr>
            <a:spLocks noChangeArrowheads="1"/>
          </p:cNvSpPr>
          <p:nvPr/>
        </p:nvSpPr>
        <p:spPr bwMode="auto">
          <a:xfrm>
            <a:off x="393065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3" name="Rectangle 33"/>
          <p:cNvSpPr>
            <a:spLocks noChangeArrowheads="1"/>
          </p:cNvSpPr>
          <p:nvPr/>
        </p:nvSpPr>
        <p:spPr bwMode="auto">
          <a:xfrm>
            <a:off x="454025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4" name="Rectangle 34"/>
          <p:cNvSpPr>
            <a:spLocks noChangeArrowheads="1"/>
          </p:cNvSpPr>
          <p:nvPr/>
        </p:nvSpPr>
        <p:spPr bwMode="auto">
          <a:xfrm>
            <a:off x="518160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5" name="Rectangle 35"/>
          <p:cNvSpPr>
            <a:spLocks noChangeArrowheads="1"/>
          </p:cNvSpPr>
          <p:nvPr/>
        </p:nvSpPr>
        <p:spPr bwMode="auto">
          <a:xfrm>
            <a:off x="575945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6" name="Rectangle 36"/>
          <p:cNvSpPr>
            <a:spLocks noChangeArrowheads="1"/>
          </p:cNvSpPr>
          <p:nvPr/>
        </p:nvSpPr>
        <p:spPr bwMode="auto">
          <a:xfrm>
            <a:off x="636905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7" name="Rectangle 37"/>
          <p:cNvSpPr>
            <a:spLocks noChangeArrowheads="1"/>
          </p:cNvSpPr>
          <p:nvPr/>
        </p:nvSpPr>
        <p:spPr bwMode="auto">
          <a:xfrm>
            <a:off x="6978650"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8" name="Rectangle 38"/>
          <p:cNvSpPr>
            <a:spLocks noChangeArrowheads="1"/>
          </p:cNvSpPr>
          <p:nvPr/>
        </p:nvSpPr>
        <p:spPr bwMode="auto">
          <a:xfrm>
            <a:off x="7643813" y="4572000"/>
            <a:ext cx="488950" cy="64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3600" b="1">
                <a:solidFill>
                  <a:srgbClr val="800000"/>
                </a:solidFill>
                <a:latin typeface="Times New Roman" panose="02020603050405020304" pitchFamily="18" charset="0"/>
              </a:rPr>
              <a:t>T</a:t>
            </a:r>
            <a:endParaRPr lang="en-US" altLang="zh-CN" sz="3600" b="1">
              <a:solidFill>
                <a:srgbClr val="000099"/>
              </a:solidFill>
              <a:latin typeface="Times New Roman" panose="02020603050405020304" pitchFamily="18" charset="0"/>
            </a:endParaRPr>
          </a:p>
        </p:txBody>
      </p:sp>
      <p:sp>
        <p:nvSpPr>
          <p:cNvPr id="51239" name="Rectangle 39"/>
          <p:cNvSpPr>
            <a:spLocks noChangeArrowheads="1"/>
          </p:cNvSpPr>
          <p:nvPr/>
        </p:nvSpPr>
        <p:spPr bwMode="auto">
          <a:xfrm>
            <a:off x="2667000" y="5607050"/>
            <a:ext cx="60960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a</a:t>
            </a:r>
            <a:endParaRPr lang="en-US" altLang="zh-CN" sz="3600" b="1">
              <a:solidFill>
                <a:srgbClr val="000099"/>
              </a:solidFill>
              <a:latin typeface="Times New Roman" panose="02020603050405020304" pitchFamily="18" charset="0"/>
            </a:endParaRPr>
          </a:p>
        </p:txBody>
      </p:sp>
      <p:sp>
        <p:nvSpPr>
          <p:cNvPr id="51240" name="Rectangle 40"/>
          <p:cNvSpPr>
            <a:spLocks noChangeArrowheads="1"/>
          </p:cNvSpPr>
          <p:nvPr/>
        </p:nvSpPr>
        <p:spPr bwMode="auto">
          <a:xfrm>
            <a:off x="3276600" y="5607050"/>
            <a:ext cx="60960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c</a:t>
            </a:r>
            <a:endParaRPr lang="en-US" altLang="zh-CN" sz="3600" b="1">
              <a:solidFill>
                <a:srgbClr val="000099"/>
              </a:solidFill>
              <a:latin typeface="Times New Roman" panose="02020603050405020304" pitchFamily="18" charset="0"/>
            </a:endParaRPr>
          </a:p>
        </p:txBody>
      </p:sp>
      <p:sp>
        <p:nvSpPr>
          <p:cNvPr id="51241" name="Rectangle 41"/>
          <p:cNvSpPr>
            <a:spLocks noChangeArrowheads="1"/>
          </p:cNvSpPr>
          <p:nvPr/>
        </p:nvSpPr>
        <p:spPr bwMode="auto">
          <a:xfrm>
            <a:off x="3886200" y="5607050"/>
            <a:ext cx="60960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h</a:t>
            </a:r>
            <a:endParaRPr lang="en-US" altLang="zh-CN" sz="3600" b="1">
              <a:solidFill>
                <a:srgbClr val="000099"/>
              </a:solidFill>
              <a:latin typeface="Times New Roman" panose="02020603050405020304" pitchFamily="18" charset="0"/>
            </a:endParaRPr>
          </a:p>
        </p:txBody>
      </p:sp>
      <p:sp>
        <p:nvSpPr>
          <p:cNvPr id="51242" name="Rectangle 42"/>
          <p:cNvSpPr>
            <a:spLocks noChangeArrowheads="1"/>
          </p:cNvSpPr>
          <p:nvPr/>
        </p:nvSpPr>
        <p:spPr bwMode="auto">
          <a:xfrm>
            <a:off x="4495800" y="5607050"/>
            <a:ext cx="60960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d</a:t>
            </a:r>
            <a:endParaRPr lang="en-US" altLang="zh-CN" sz="3600" b="1">
              <a:solidFill>
                <a:srgbClr val="000099"/>
              </a:solidFill>
              <a:latin typeface="Times New Roman" panose="02020603050405020304" pitchFamily="18" charset="0"/>
            </a:endParaRPr>
          </a:p>
        </p:txBody>
      </p:sp>
      <p:sp>
        <p:nvSpPr>
          <p:cNvPr id="51243" name="Rectangle 43"/>
          <p:cNvSpPr>
            <a:spLocks noChangeArrowheads="1"/>
          </p:cNvSpPr>
          <p:nvPr/>
        </p:nvSpPr>
        <p:spPr bwMode="auto">
          <a:xfrm>
            <a:off x="5103813" y="5607050"/>
            <a:ext cx="53975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f</a:t>
            </a:r>
            <a:endParaRPr lang="en-US" altLang="zh-CN" sz="3600" b="1">
              <a:solidFill>
                <a:srgbClr val="000099"/>
              </a:solidFill>
              <a:latin typeface="Times New Roman" panose="02020603050405020304" pitchFamily="18" charset="0"/>
            </a:endParaRPr>
          </a:p>
        </p:txBody>
      </p:sp>
      <p:sp>
        <p:nvSpPr>
          <p:cNvPr id="51244" name="Rectangle 44"/>
          <p:cNvSpPr>
            <a:spLocks noChangeArrowheads="1"/>
          </p:cNvSpPr>
          <p:nvPr/>
        </p:nvSpPr>
        <p:spPr bwMode="auto">
          <a:xfrm>
            <a:off x="5643563" y="5607050"/>
            <a:ext cx="681037"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k</a:t>
            </a:r>
            <a:endParaRPr lang="en-US" altLang="zh-CN" sz="3600" b="1">
              <a:solidFill>
                <a:srgbClr val="000099"/>
              </a:solidFill>
              <a:latin typeface="Times New Roman" panose="02020603050405020304" pitchFamily="18" charset="0"/>
            </a:endParaRPr>
          </a:p>
        </p:txBody>
      </p:sp>
      <p:sp>
        <p:nvSpPr>
          <p:cNvPr id="51245" name="Rectangle 45"/>
          <p:cNvSpPr>
            <a:spLocks noChangeArrowheads="1"/>
          </p:cNvSpPr>
          <p:nvPr/>
        </p:nvSpPr>
        <p:spPr bwMode="auto">
          <a:xfrm>
            <a:off x="6324600" y="5607050"/>
            <a:ext cx="60960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e </a:t>
            </a:r>
            <a:endParaRPr lang="en-US" altLang="zh-CN" sz="3600" b="1">
              <a:solidFill>
                <a:srgbClr val="000099"/>
              </a:solidFill>
              <a:latin typeface="Times New Roman" panose="02020603050405020304" pitchFamily="18" charset="0"/>
            </a:endParaRPr>
          </a:p>
        </p:txBody>
      </p:sp>
      <p:sp>
        <p:nvSpPr>
          <p:cNvPr id="51246" name="Rectangle 46"/>
          <p:cNvSpPr>
            <a:spLocks noChangeArrowheads="1"/>
          </p:cNvSpPr>
          <p:nvPr/>
        </p:nvSpPr>
        <p:spPr bwMode="auto">
          <a:xfrm>
            <a:off x="6991350" y="5607050"/>
            <a:ext cx="55245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b</a:t>
            </a:r>
            <a:endParaRPr lang="en-US" altLang="zh-CN" sz="3600" b="1">
              <a:solidFill>
                <a:srgbClr val="000099"/>
              </a:solidFill>
              <a:latin typeface="Times New Roman" panose="02020603050405020304" pitchFamily="18" charset="0"/>
            </a:endParaRPr>
          </a:p>
        </p:txBody>
      </p:sp>
      <p:sp>
        <p:nvSpPr>
          <p:cNvPr id="51247" name="Rectangle 47"/>
          <p:cNvSpPr>
            <a:spLocks noChangeArrowheads="1"/>
          </p:cNvSpPr>
          <p:nvPr/>
        </p:nvSpPr>
        <p:spPr bwMode="auto">
          <a:xfrm>
            <a:off x="7543800" y="5607050"/>
            <a:ext cx="685800" cy="641350"/>
          </a:xfrm>
          <a:prstGeom prst="rect">
            <a:avLst/>
          </a:prstGeom>
          <a:solidFill>
            <a:srgbClr val="959AFD">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g</a:t>
            </a:r>
            <a:endParaRPr lang="en-US" altLang="zh-CN" sz="3600" b="1">
              <a:solidFill>
                <a:srgbClr val="000099"/>
              </a:solidFill>
              <a:latin typeface="Times New Roman" panose="02020603050405020304" pitchFamily="18" charset="0"/>
            </a:endParaRPr>
          </a:p>
        </p:txBody>
      </p:sp>
      <p:sp>
        <p:nvSpPr>
          <p:cNvPr id="51248" name="Oval 48"/>
          <p:cNvSpPr>
            <a:spLocks noChangeArrowheads="1"/>
          </p:cNvSpPr>
          <p:nvPr/>
        </p:nvSpPr>
        <p:spPr bwMode="auto">
          <a:xfrm>
            <a:off x="3810000" y="10668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a</a:t>
            </a:r>
            <a:endParaRPr lang="en-US" altLang="zh-CN">
              <a:latin typeface="Times New Roman" panose="02020603050405020304" pitchFamily="18" charset="0"/>
            </a:endParaRPr>
          </a:p>
        </p:txBody>
      </p:sp>
      <p:sp>
        <p:nvSpPr>
          <p:cNvPr id="51249" name="Line 49"/>
          <p:cNvSpPr>
            <a:spLocks noChangeShapeType="1"/>
          </p:cNvSpPr>
          <p:nvPr/>
        </p:nvSpPr>
        <p:spPr bwMode="auto">
          <a:xfrm flipH="1">
            <a:off x="2209800" y="1295400"/>
            <a:ext cx="1600200" cy="914400"/>
          </a:xfrm>
          <a:prstGeom prst="line">
            <a:avLst/>
          </a:prstGeom>
          <a:noFill/>
          <a:ln w="38100" cap="sq">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0" name="Oval 50"/>
          <p:cNvSpPr>
            <a:spLocks noChangeArrowheads="1"/>
          </p:cNvSpPr>
          <p:nvPr/>
        </p:nvSpPr>
        <p:spPr bwMode="auto">
          <a:xfrm>
            <a:off x="1981200" y="22098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c</a:t>
            </a:r>
            <a:endParaRPr lang="en-US" altLang="zh-CN">
              <a:latin typeface="Times New Roman" panose="02020603050405020304" pitchFamily="18" charset="0"/>
            </a:endParaRPr>
          </a:p>
        </p:txBody>
      </p:sp>
      <p:sp>
        <p:nvSpPr>
          <p:cNvPr id="51251" name="Line 51"/>
          <p:cNvSpPr>
            <a:spLocks noChangeShapeType="1"/>
          </p:cNvSpPr>
          <p:nvPr/>
        </p:nvSpPr>
        <p:spPr bwMode="auto">
          <a:xfrm>
            <a:off x="2209800" y="2667000"/>
            <a:ext cx="609600" cy="685800"/>
          </a:xfrm>
          <a:prstGeom prst="line">
            <a:avLst/>
          </a:prstGeom>
          <a:noFill/>
          <a:ln w="38100" cap="sq">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2" name="Oval 52"/>
          <p:cNvSpPr>
            <a:spLocks noChangeArrowheads="1"/>
          </p:cNvSpPr>
          <p:nvPr/>
        </p:nvSpPr>
        <p:spPr bwMode="auto">
          <a:xfrm>
            <a:off x="2743200" y="32766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h</a:t>
            </a:r>
            <a:endParaRPr lang="en-US" altLang="zh-CN">
              <a:latin typeface="Times New Roman" panose="02020603050405020304" pitchFamily="18" charset="0"/>
            </a:endParaRPr>
          </a:p>
        </p:txBody>
      </p:sp>
      <p:sp>
        <p:nvSpPr>
          <p:cNvPr id="51253" name="Line 53"/>
          <p:cNvSpPr>
            <a:spLocks noChangeShapeType="1"/>
          </p:cNvSpPr>
          <p:nvPr/>
        </p:nvSpPr>
        <p:spPr bwMode="auto">
          <a:xfrm flipH="1">
            <a:off x="2971800" y="2590800"/>
            <a:ext cx="381000" cy="685800"/>
          </a:xfrm>
          <a:prstGeom prst="line">
            <a:avLst/>
          </a:prstGeom>
          <a:noFill/>
          <a:ln w="38100" cap="sq">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4" name="Line 54"/>
          <p:cNvSpPr>
            <a:spLocks noChangeShapeType="1"/>
          </p:cNvSpPr>
          <p:nvPr/>
        </p:nvSpPr>
        <p:spPr bwMode="auto">
          <a:xfrm flipV="1">
            <a:off x="3286125" y="2571750"/>
            <a:ext cx="2357438" cy="785813"/>
          </a:xfrm>
          <a:prstGeom prst="line">
            <a:avLst/>
          </a:prstGeom>
          <a:noFill/>
          <a:ln w="38100" cap="sq">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5" name="Oval 55"/>
          <p:cNvSpPr>
            <a:spLocks noChangeArrowheads="1"/>
          </p:cNvSpPr>
          <p:nvPr/>
        </p:nvSpPr>
        <p:spPr bwMode="auto">
          <a:xfrm>
            <a:off x="4724400" y="3286125"/>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k</a:t>
            </a:r>
            <a:endParaRPr lang="en-US" altLang="zh-CN">
              <a:latin typeface="Times New Roman" panose="02020603050405020304" pitchFamily="18" charset="0"/>
            </a:endParaRPr>
          </a:p>
        </p:txBody>
      </p:sp>
      <p:sp>
        <p:nvSpPr>
          <p:cNvPr id="51256" name="Line 56"/>
          <p:cNvSpPr>
            <a:spLocks noChangeShapeType="1"/>
          </p:cNvSpPr>
          <p:nvPr/>
        </p:nvSpPr>
        <p:spPr bwMode="auto">
          <a:xfrm flipH="1">
            <a:off x="5257800" y="2667000"/>
            <a:ext cx="609600" cy="762000"/>
          </a:xfrm>
          <a:prstGeom prst="line">
            <a:avLst/>
          </a:prstGeom>
          <a:noFill/>
          <a:ln w="38100" cap="sq">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7" name="Oval 57"/>
          <p:cNvSpPr>
            <a:spLocks noChangeArrowheads="1"/>
          </p:cNvSpPr>
          <p:nvPr/>
        </p:nvSpPr>
        <p:spPr bwMode="auto">
          <a:xfrm>
            <a:off x="5562600" y="22098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f</a:t>
            </a:r>
            <a:endParaRPr lang="en-US" altLang="zh-CN">
              <a:latin typeface="Times New Roman" panose="02020603050405020304" pitchFamily="18" charset="0"/>
            </a:endParaRPr>
          </a:p>
        </p:txBody>
      </p:sp>
      <p:sp>
        <p:nvSpPr>
          <p:cNvPr id="51258" name="Line 58"/>
          <p:cNvSpPr>
            <a:spLocks noChangeShapeType="1"/>
          </p:cNvSpPr>
          <p:nvPr/>
        </p:nvSpPr>
        <p:spPr bwMode="auto">
          <a:xfrm>
            <a:off x="4800600" y="2667000"/>
            <a:ext cx="152400" cy="609600"/>
          </a:xfrm>
          <a:prstGeom prst="line">
            <a:avLst/>
          </a:prstGeom>
          <a:noFill/>
          <a:ln w="38100" cap="sq">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9" name="Oval 59"/>
          <p:cNvSpPr>
            <a:spLocks noChangeArrowheads="1"/>
          </p:cNvSpPr>
          <p:nvPr/>
        </p:nvSpPr>
        <p:spPr bwMode="auto">
          <a:xfrm>
            <a:off x="4343400" y="22098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e</a:t>
            </a:r>
            <a:endParaRPr lang="en-US" altLang="zh-CN">
              <a:latin typeface="Times New Roman" panose="02020603050405020304" pitchFamily="18" charset="0"/>
            </a:endParaRPr>
          </a:p>
        </p:txBody>
      </p:sp>
      <p:sp>
        <p:nvSpPr>
          <p:cNvPr id="51260" name="Oval 60"/>
          <p:cNvSpPr>
            <a:spLocks noChangeArrowheads="1"/>
          </p:cNvSpPr>
          <p:nvPr/>
        </p:nvSpPr>
        <p:spPr bwMode="auto">
          <a:xfrm>
            <a:off x="3200400" y="22098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d</a:t>
            </a:r>
            <a:endParaRPr lang="en-US" altLang="zh-CN">
              <a:latin typeface="Times New Roman" panose="02020603050405020304" pitchFamily="18" charset="0"/>
            </a:endParaRPr>
          </a:p>
        </p:txBody>
      </p:sp>
      <p:sp>
        <p:nvSpPr>
          <p:cNvPr id="51261" name="Oval 61"/>
          <p:cNvSpPr>
            <a:spLocks noChangeArrowheads="1"/>
          </p:cNvSpPr>
          <p:nvPr/>
        </p:nvSpPr>
        <p:spPr bwMode="auto">
          <a:xfrm>
            <a:off x="5181600" y="10668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b</a:t>
            </a:r>
            <a:endParaRPr lang="en-US" altLang="zh-CN">
              <a:latin typeface="Times New Roman" panose="02020603050405020304" pitchFamily="18" charset="0"/>
            </a:endParaRPr>
          </a:p>
        </p:txBody>
      </p:sp>
      <p:sp>
        <p:nvSpPr>
          <p:cNvPr id="51262" name="Line 62"/>
          <p:cNvSpPr>
            <a:spLocks noChangeShapeType="1"/>
          </p:cNvSpPr>
          <p:nvPr/>
        </p:nvSpPr>
        <p:spPr bwMode="auto">
          <a:xfrm>
            <a:off x="5715000" y="1295400"/>
            <a:ext cx="762000" cy="228600"/>
          </a:xfrm>
          <a:prstGeom prst="line">
            <a:avLst/>
          </a:prstGeom>
          <a:noFill/>
          <a:ln w="38100" cap="sq">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3" name="Oval 63"/>
          <p:cNvSpPr>
            <a:spLocks noChangeArrowheads="1"/>
          </p:cNvSpPr>
          <p:nvPr/>
        </p:nvSpPr>
        <p:spPr bwMode="auto">
          <a:xfrm>
            <a:off x="6477000" y="1371600"/>
            <a:ext cx="533400" cy="457200"/>
          </a:xfrm>
          <a:prstGeom prst="ellipse">
            <a:avLst/>
          </a:prstGeom>
          <a:solidFill>
            <a:srgbClr val="FFCC99">
              <a:alpha val="50195"/>
            </a:srgbClr>
          </a:solidFill>
          <a:ln w="28575" cap="sq">
            <a:solidFill>
              <a:srgbClr val="9933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b="1">
                <a:solidFill>
                  <a:srgbClr val="800000"/>
                </a:solidFill>
                <a:latin typeface="Times New Roman" panose="02020603050405020304" pitchFamily="18" charset="0"/>
              </a:rPr>
              <a:t>g</a:t>
            </a:r>
            <a:endParaRPr lang="en-US" altLang="zh-CN">
              <a:latin typeface="Times New Roman" panose="02020603050405020304" pitchFamily="18" charset="0"/>
            </a:endParaRPr>
          </a:p>
        </p:txBody>
      </p:sp>
      <p:sp>
        <p:nvSpPr>
          <p:cNvPr id="51264" name="Text Box 64"/>
          <p:cNvSpPr txBox="1">
            <a:spLocks noChangeArrowheads="1"/>
          </p:cNvSpPr>
          <p:nvPr/>
        </p:nvSpPr>
        <p:spPr bwMode="auto">
          <a:xfrm>
            <a:off x="288925" y="4495800"/>
            <a:ext cx="2257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b="1">
                <a:solidFill>
                  <a:srgbClr val="000099"/>
                </a:solidFill>
                <a:latin typeface="隶书" panose="02010509060101010101" pitchFamily="49" charset="-122"/>
                <a:ea typeface="隶书" panose="02010509060101010101" pitchFamily="49" charset="-122"/>
              </a:rPr>
              <a:t>访问标志</a:t>
            </a:r>
            <a:r>
              <a:rPr lang="en-US" altLang="zh-CN" sz="3600" b="1">
                <a:solidFill>
                  <a:srgbClr val="000099"/>
                </a:solidFill>
                <a:latin typeface="隶书" panose="02010509060101010101" pitchFamily="49" charset="-122"/>
                <a:ea typeface="隶书" panose="02010509060101010101" pitchFamily="49" charset="-122"/>
              </a:rPr>
              <a:t>:</a:t>
            </a:r>
            <a:endParaRPr lang="en-US" altLang="zh-CN">
              <a:latin typeface="Times New Roman" panose="02020603050405020304" pitchFamily="18" charset="0"/>
            </a:endParaRPr>
          </a:p>
        </p:txBody>
      </p:sp>
      <p:sp>
        <p:nvSpPr>
          <p:cNvPr id="51265" name="Text Box 65"/>
          <p:cNvSpPr txBox="1">
            <a:spLocks noChangeArrowheads="1"/>
          </p:cNvSpPr>
          <p:nvPr/>
        </p:nvSpPr>
        <p:spPr bwMode="auto">
          <a:xfrm>
            <a:off x="304800" y="5530850"/>
            <a:ext cx="2257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b="1">
                <a:solidFill>
                  <a:srgbClr val="800000"/>
                </a:solidFill>
                <a:latin typeface="隶书" panose="02010509060101010101" pitchFamily="49" charset="-122"/>
                <a:ea typeface="隶书" panose="02010509060101010101" pitchFamily="49" charset="-122"/>
              </a:rPr>
              <a:t>访问次序</a:t>
            </a:r>
            <a:r>
              <a:rPr lang="en-US" altLang="zh-CN" sz="3600" b="1">
                <a:solidFill>
                  <a:srgbClr val="800000"/>
                </a:solidFill>
                <a:latin typeface="隶书" panose="02010509060101010101" pitchFamily="49" charset="-122"/>
                <a:ea typeface="隶书" panose="02010509060101010101" pitchFamily="49" charset="-122"/>
              </a:rPr>
              <a:t>:</a:t>
            </a:r>
            <a:endParaRPr lang="en-US" altLang="zh-CN">
              <a:latin typeface="Times New Roman" panose="02020603050405020304" pitchFamily="18" charset="0"/>
            </a:endParaRPr>
          </a:p>
        </p:txBody>
      </p:sp>
      <p:sp>
        <p:nvSpPr>
          <p:cNvPr id="51266" name="Text Box 66"/>
          <p:cNvSpPr txBox="1">
            <a:spLocks noChangeArrowheads="1"/>
          </p:cNvSpPr>
          <p:nvPr/>
        </p:nvSpPr>
        <p:spPr bwMode="auto">
          <a:xfrm>
            <a:off x="517525" y="349250"/>
            <a:ext cx="1257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b="1">
                <a:solidFill>
                  <a:srgbClr val="000099"/>
                </a:solidFill>
                <a:latin typeface="Times New Roman" panose="02020603050405020304" pitchFamily="18" charset="0"/>
              </a:rPr>
              <a:t>例如</a:t>
            </a:r>
            <a:r>
              <a:rPr lang="en-US" altLang="zh-CN" sz="3600" b="1">
                <a:solidFill>
                  <a:srgbClr val="000099"/>
                </a:solidFill>
                <a:latin typeface="Times New Roman" panose="02020603050405020304" pitchFamily="18" charset="0"/>
              </a:rPr>
              <a:t>:</a:t>
            </a:r>
            <a:endParaRPr lang="en-US" altLang="zh-CN">
              <a:latin typeface="Times New Roman" panose="02020603050405020304" pitchFamily="18" charset="0"/>
            </a:endParaRPr>
          </a:p>
        </p:txBody>
      </p:sp>
      <p:sp>
        <p:nvSpPr>
          <p:cNvPr id="51267" name="Text Box 67"/>
          <p:cNvSpPr txBox="1">
            <a:spLocks noChangeArrowheads="1"/>
          </p:cNvSpPr>
          <p:nvPr/>
        </p:nvSpPr>
        <p:spPr bwMode="auto">
          <a:xfrm>
            <a:off x="2765425" y="4114800"/>
            <a:ext cx="5387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a:solidFill>
                  <a:srgbClr val="3333FF"/>
                </a:solidFill>
                <a:latin typeface="Times New Roman" panose="02020603050405020304" pitchFamily="18" charset="0"/>
              </a:rPr>
              <a:t>0      1      2      3      4      5      6      7      8</a:t>
            </a:r>
            <a:endParaRPr lang="en-US" altLang="zh-CN">
              <a:latin typeface="Times New Roman" panose="02020603050405020304" pitchFamily="18" charset="0"/>
            </a:endParaRPr>
          </a:p>
        </p:txBody>
      </p:sp>
      <p:sp>
        <p:nvSpPr>
          <p:cNvPr id="51268" name="Line 68"/>
          <p:cNvSpPr>
            <a:spLocks noChangeShapeType="1"/>
          </p:cNvSpPr>
          <p:nvPr/>
        </p:nvSpPr>
        <p:spPr bwMode="auto">
          <a:xfrm flipV="1">
            <a:off x="3200400" y="2590800"/>
            <a:ext cx="2438400" cy="762000"/>
          </a:xfrm>
          <a:prstGeom prst="line">
            <a:avLst/>
          </a:prstGeom>
          <a:noFill/>
          <a:ln w="19050" cap="sq">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69" name="AutoShape 69">
            <a:hlinkClick r:id="rId2" action="ppaction://hlinksldjump" highlightClick="1"/>
          </p:cNvPr>
          <p:cNvSpPr>
            <a:spLocks noChangeArrowheads="1"/>
          </p:cNvSpPr>
          <p:nvPr/>
        </p:nvSpPr>
        <p:spPr bwMode="auto">
          <a:xfrm>
            <a:off x="8382000" y="6172200"/>
            <a:ext cx="381000" cy="381000"/>
          </a:xfrm>
          <a:prstGeom prst="actionButtonBackPrevious">
            <a:avLst/>
          </a:prstGeom>
          <a:solidFill>
            <a:schemeClr val="bg2"/>
          </a:solidFill>
          <a:ln w="9525">
            <a:solidFill>
              <a:schemeClr val="tx2"/>
            </a:solidFill>
            <a:miter lim="800000"/>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1270" name="Text Box 70"/>
          <p:cNvSpPr txBox="1">
            <a:spLocks noChangeArrowheads="1"/>
          </p:cNvSpPr>
          <p:nvPr/>
        </p:nvSpPr>
        <p:spPr bwMode="auto">
          <a:xfrm>
            <a:off x="2819400" y="5181600"/>
            <a:ext cx="5387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a:solidFill>
                  <a:srgbClr val="3333FF"/>
                </a:solidFill>
                <a:latin typeface="Times New Roman" panose="02020603050405020304" pitchFamily="18" charset="0"/>
              </a:rPr>
              <a:t>a      b      c      d       e      f      g      h      k</a:t>
            </a:r>
            <a:endParaRPr lang="en-US" altLang="zh-CN">
              <a:latin typeface="Times New Roman" panose="02020603050405020304" pitchFamily="18" charset="0"/>
            </a:endParaRPr>
          </a:p>
        </p:txBody>
      </p:sp>
      <p:sp>
        <p:nvSpPr>
          <p:cNvPr id="51271" name="AutoShape 71"/>
          <p:cNvSpPr>
            <a:spLocks noChangeArrowheads="1"/>
          </p:cNvSpPr>
          <p:nvPr/>
        </p:nvSpPr>
        <p:spPr bwMode="auto">
          <a:xfrm>
            <a:off x="6300788" y="1916113"/>
            <a:ext cx="2843212" cy="1584325"/>
          </a:xfrm>
          <a:prstGeom prst="cloudCallout">
            <a:avLst>
              <a:gd name="adj1" fmla="val -33343"/>
              <a:gd name="adj2" fmla="val 70042"/>
            </a:avLst>
          </a:prstGeom>
          <a:solidFill>
            <a:srgbClr val="CCFFCC"/>
          </a:solidFill>
          <a:ln w="9525">
            <a:solidFill>
              <a:srgbClr val="339966"/>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zh-CN" altLang="en-US"/>
              <a:t>存储结构未定，则遍历顺序不确定</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51266"/>
                                        </p:tgtEl>
                                        <p:attrNameLst>
                                          <p:attrName>style.visibility</p:attrName>
                                        </p:attrNameLst>
                                      </p:cBhvr>
                                      <p:to>
                                        <p:strVal val="visible"/>
                                      </p:to>
                                    </p:set>
                                    <p:anim calcmode="lin" valueType="num">
                                      <p:cBhvr additive="base">
                                        <p:cTn id="7" dur="500" fill="hold"/>
                                        <p:tgtEl>
                                          <p:spTgt spid="51266"/>
                                        </p:tgtEl>
                                        <p:attrNameLst>
                                          <p:attrName>ppt_x</p:attrName>
                                        </p:attrNameLst>
                                      </p:cBhvr>
                                      <p:tavLst>
                                        <p:tav tm="0">
                                          <p:val>
                                            <p:strVal val="0-#ppt_w/2"/>
                                          </p:val>
                                        </p:tav>
                                        <p:tav tm="100000">
                                          <p:val>
                                            <p:strVal val="#ppt_x"/>
                                          </p:val>
                                        </p:tav>
                                      </p:tavLst>
                                    </p:anim>
                                    <p:anim calcmode="lin" valueType="num">
                                      <p:cBhvr additive="base">
                                        <p:cTn id="8" dur="500" fill="hold"/>
                                        <p:tgtEl>
                                          <p:spTgt spid="512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1202"/>
                                        </p:tgtEl>
                                        <p:attrNameLst>
                                          <p:attrName>style.visibility</p:attrName>
                                        </p:attrNameLst>
                                      </p:cBhvr>
                                      <p:to>
                                        <p:strVal val="visible"/>
                                      </p:to>
                                    </p:set>
                                    <p:anim calcmode="lin" valueType="num">
                                      <p:cBhvr additive="base">
                                        <p:cTn id="13" dur="500" fill="hold"/>
                                        <p:tgtEl>
                                          <p:spTgt spid="51202"/>
                                        </p:tgtEl>
                                        <p:attrNameLst>
                                          <p:attrName>ppt_x</p:attrName>
                                        </p:attrNameLst>
                                      </p:cBhvr>
                                      <p:tavLst>
                                        <p:tav tm="0">
                                          <p:val>
                                            <p:strVal val="1+#ppt_w/2"/>
                                          </p:val>
                                        </p:tav>
                                        <p:tav tm="100000">
                                          <p:val>
                                            <p:strVal val="#ppt_x"/>
                                          </p:val>
                                        </p:tav>
                                      </p:tavLst>
                                    </p:anim>
                                    <p:anim calcmode="lin" valueType="num">
                                      <p:cBhvr additive="base">
                                        <p:cTn id="14" dur="500" fill="hold"/>
                                        <p:tgtEl>
                                          <p:spTgt spid="51202"/>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51203"/>
                                        </p:tgtEl>
                                        <p:attrNameLst>
                                          <p:attrName>style.visibility</p:attrName>
                                        </p:attrNameLst>
                                      </p:cBhvr>
                                      <p:to>
                                        <p:strVal val="visible"/>
                                      </p:to>
                                    </p:se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51204"/>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51205"/>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51206"/>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51207"/>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51208"/>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51209"/>
                                        </p:tgtEl>
                                        <p:attrNameLst>
                                          <p:attrName>style.visibility</p:attrName>
                                        </p:attrNameLst>
                                      </p:cBhvr>
                                      <p:to>
                                        <p:strVal val="visible"/>
                                      </p:to>
                                    </p:set>
                                  </p:childTnLst>
                                </p:cTn>
                              </p:par>
                            </p:childTnLst>
                          </p:cTn>
                        </p:par>
                        <p:par>
                          <p:cTn id="36" fill="hold" nodeType="afterGroup">
                            <p:stCondLst>
                              <p:cond delay="4000"/>
                            </p:stCondLst>
                            <p:childTnLst>
                              <p:par>
                                <p:cTn id="37" presetID="1" presetClass="entr" presetSubtype="0" fill="hold" grpId="0" nodeType="afterEffect">
                                  <p:stCondLst>
                                    <p:cond delay="0"/>
                                  </p:stCondLst>
                                  <p:childTnLst>
                                    <p:set>
                                      <p:cBhvr>
                                        <p:cTn id="38" dur="1" fill="hold">
                                          <p:stCondLst>
                                            <p:cond delay="499"/>
                                          </p:stCondLst>
                                        </p:cTn>
                                        <p:tgtEl>
                                          <p:spTgt spid="51210"/>
                                        </p:tgtEl>
                                        <p:attrNameLst>
                                          <p:attrName>style.visibility</p:attrName>
                                        </p:attrNameLst>
                                      </p:cBhvr>
                                      <p:to>
                                        <p:strVal val="visible"/>
                                      </p:to>
                                    </p:set>
                                  </p:childTnLst>
                                </p:cTn>
                              </p:par>
                            </p:childTnLst>
                          </p:cTn>
                        </p:par>
                        <p:par>
                          <p:cTn id="39" fill="hold" nodeType="afterGroup">
                            <p:stCondLst>
                              <p:cond delay="4500"/>
                            </p:stCondLst>
                            <p:childTnLst>
                              <p:par>
                                <p:cTn id="40" presetID="1" presetClass="entr" presetSubtype="0" fill="hold" grpId="0" nodeType="afterEffect">
                                  <p:stCondLst>
                                    <p:cond delay="0"/>
                                  </p:stCondLst>
                                  <p:childTnLst>
                                    <p:set>
                                      <p:cBhvr>
                                        <p:cTn id="41" dur="1" fill="hold">
                                          <p:stCondLst>
                                            <p:cond delay="499"/>
                                          </p:stCondLst>
                                        </p:cTn>
                                        <p:tgtEl>
                                          <p:spTgt spid="51211"/>
                                        </p:tgtEl>
                                        <p:attrNameLst>
                                          <p:attrName>style.visibility</p:attrName>
                                        </p:attrNameLst>
                                      </p:cBhvr>
                                      <p:to>
                                        <p:strVal val="visible"/>
                                      </p:to>
                                    </p:set>
                                  </p:childTnLst>
                                </p:cTn>
                              </p:par>
                            </p:childTnLst>
                          </p:cTn>
                        </p:par>
                        <p:par>
                          <p:cTn id="42" fill="hold" nodeType="afterGroup">
                            <p:stCondLst>
                              <p:cond delay="5000"/>
                            </p:stCondLst>
                            <p:childTnLst>
                              <p:par>
                                <p:cTn id="43" presetID="1" presetClass="entr" presetSubtype="0" fill="hold" grpId="0" nodeType="afterEffect">
                                  <p:stCondLst>
                                    <p:cond delay="0"/>
                                  </p:stCondLst>
                                  <p:childTnLst>
                                    <p:set>
                                      <p:cBhvr>
                                        <p:cTn id="44" dur="1" fill="hold">
                                          <p:stCondLst>
                                            <p:cond delay="499"/>
                                          </p:stCondLst>
                                        </p:cTn>
                                        <p:tgtEl>
                                          <p:spTgt spid="51212"/>
                                        </p:tgtEl>
                                        <p:attrNameLst>
                                          <p:attrName>style.visibility</p:attrName>
                                        </p:attrNameLst>
                                      </p:cBhvr>
                                      <p:to>
                                        <p:strVal val="visible"/>
                                      </p:to>
                                    </p:set>
                                  </p:childTnLst>
                                </p:cTn>
                              </p:par>
                            </p:childTnLst>
                          </p:cTn>
                        </p:par>
                        <p:par>
                          <p:cTn id="45" fill="hold" nodeType="afterGroup">
                            <p:stCondLst>
                              <p:cond delay="5500"/>
                            </p:stCondLst>
                            <p:childTnLst>
                              <p:par>
                                <p:cTn id="46" presetID="1" presetClass="entr" presetSubtype="0" fill="hold" grpId="0" nodeType="afterEffect">
                                  <p:stCondLst>
                                    <p:cond delay="0"/>
                                  </p:stCondLst>
                                  <p:childTnLst>
                                    <p:set>
                                      <p:cBhvr>
                                        <p:cTn id="47" dur="1" fill="hold">
                                          <p:stCondLst>
                                            <p:cond delay="499"/>
                                          </p:stCondLst>
                                        </p:cTn>
                                        <p:tgtEl>
                                          <p:spTgt spid="51213"/>
                                        </p:tgtEl>
                                        <p:attrNameLst>
                                          <p:attrName>style.visibility</p:attrName>
                                        </p:attrNameLst>
                                      </p:cBhvr>
                                      <p:to>
                                        <p:strVal val="visible"/>
                                      </p:to>
                                    </p:set>
                                  </p:childTnLst>
                                </p:cTn>
                              </p:par>
                            </p:childTnLst>
                          </p:cTn>
                        </p:par>
                        <p:par>
                          <p:cTn id="48" fill="hold" nodeType="afterGroup">
                            <p:stCondLst>
                              <p:cond delay="6000"/>
                            </p:stCondLst>
                            <p:childTnLst>
                              <p:par>
                                <p:cTn id="49" presetID="1" presetClass="entr" presetSubtype="0" fill="hold" grpId="0" nodeType="afterEffect">
                                  <p:stCondLst>
                                    <p:cond delay="0"/>
                                  </p:stCondLst>
                                  <p:childTnLst>
                                    <p:set>
                                      <p:cBhvr>
                                        <p:cTn id="50" dur="1" fill="hold">
                                          <p:stCondLst>
                                            <p:cond delay="499"/>
                                          </p:stCondLst>
                                        </p:cTn>
                                        <p:tgtEl>
                                          <p:spTgt spid="51214"/>
                                        </p:tgtEl>
                                        <p:attrNameLst>
                                          <p:attrName>style.visibility</p:attrName>
                                        </p:attrNameLst>
                                      </p:cBhvr>
                                      <p:to>
                                        <p:strVal val="visible"/>
                                      </p:to>
                                    </p:set>
                                  </p:childTnLst>
                                </p:cTn>
                              </p:par>
                            </p:childTnLst>
                          </p:cTn>
                        </p:par>
                        <p:par>
                          <p:cTn id="51" fill="hold" nodeType="afterGroup">
                            <p:stCondLst>
                              <p:cond delay="6500"/>
                            </p:stCondLst>
                            <p:childTnLst>
                              <p:par>
                                <p:cTn id="52" presetID="1" presetClass="entr" presetSubtype="0" fill="hold" grpId="0" nodeType="afterEffect">
                                  <p:stCondLst>
                                    <p:cond delay="0"/>
                                  </p:stCondLst>
                                  <p:childTnLst>
                                    <p:set>
                                      <p:cBhvr>
                                        <p:cTn id="53" dur="1" fill="hold">
                                          <p:stCondLst>
                                            <p:cond delay="499"/>
                                          </p:stCondLst>
                                        </p:cTn>
                                        <p:tgtEl>
                                          <p:spTgt spid="51215"/>
                                        </p:tgtEl>
                                        <p:attrNameLst>
                                          <p:attrName>style.visibility</p:attrName>
                                        </p:attrNameLst>
                                      </p:cBhvr>
                                      <p:to>
                                        <p:strVal val="visible"/>
                                      </p:to>
                                    </p:se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499"/>
                                          </p:stCondLst>
                                        </p:cTn>
                                        <p:tgtEl>
                                          <p:spTgt spid="51216"/>
                                        </p:tgtEl>
                                        <p:attrNameLst>
                                          <p:attrName>style.visibility</p:attrName>
                                        </p:attrNameLst>
                                      </p:cBhvr>
                                      <p:to>
                                        <p:strVal val="visible"/>
                                      </p:to>
                                    </p:set>
                                  </p:childTnLst>
                                </p:cTn>
                              </p:par>
                            </p:childTnLst>
                          </p:cTn>
                        </p:par>
                        <p:par>
                          <p:cTn id="57" fill="hold" nodeType="afterGroup">
                            <p:stCondLst>
                              <p:cond delay="7500"/>
                            </p:stCondLst>
                            <p:childTnLst>
                              <p:par>
                                <p:cTn id="58" presetID="1" presetClass="entr" presetSubtype="0" fill="hold" grpId="0" nodeType="afterEffect">
                                  <p:stCondLst>
                                    <p:cond delay="0"/>
                                  </p:stCondLst>
                                  <p:childTnLst>
                                    <p:set>
                                      <p:cBhvr>
                                        <p:cTn id="59" dur="1" fill="hold">
                                          <p:stCondLst>
                                            <p:cond delay="499"/>
                                          </p:stCondLst>
                                        </p:cTn>
                                        <p:tgtEl>
                                          <p:spTgt spid="51217"/>
                                        </p:tgtEl>
                                        <p:attrNameLst>
                                          <p:attrName>style.visibility</p:attrName>
                                        </p:attrNameLst>
                                      </p:cBhvr>
                                      <p:to>
                                        <p:strVal val="visible"/>
                                      </p:to>
                                    </p:set>
                                  </p:childTnLst>
                                </p:cTn>
                              </p:par>
                            </p:childTnLst>
                          </p:cTn>
                        </p:par>
                        <p:par>
                          <p:cTn id="60" fill="hold" nodeType="afterGroup">
                            <p:stCondLst>
                              <p:cond delay="8000"/>
                            </p:stCondLst>
                            <p:childTnLst>
                              <p:par>
                                <p:cTn id="61" presetID="1" presetClass="entr" presetSubtype="0" fill="hold" grpId="0" nodeType="afterEffect">
                                  <p:stCondLst>
                                    <p:cond delay="0"/>
                                  </p:stCondLst>
                                  <p:childTnLst>
                                    <p:set>
                                      <p:cBhvr>
                                        <p:cTn id="62" dur="1" fill="hold">
                                          <p:stCondLst>
                                            <p:cond delay="499"/>
                                          </p:stCondLst>
                                        </p:cTn>
                                        <p:tgtEl>
                                          <p:spTgt spid="51218"/>
                                        </p:tgtEl>
                                        <p:attrNameLst>
                                          <p:attrName>style.visibility</p:attrName>
                                        </p:attrNameLst>
                                      </p:cBhvr>
                                      <p:to>
                                        <p:strVal val="visible"/>
                                      </p:to>
                                    </p:set>
                                  </p:childTnLst>
                                </p:cTn>
                              </p:par>
                            </p:childTnLst>
                          </p:cTn>
                        </p:par>
                        <p:par>
                          <p:cTn id="63" fill="hold" nodeType="afterGroup">
                            <p:stCondLst>
                              <p:cond delay="8500"/>
                            </p:stCondLst>
                            <p:childTnLst>
                              <p:par>
                                <p:cTn id="64" presetID="1" presetClass="entr" presetSubtype="0" fill="hold" grpId="0" nodeType="afterEffect">
                                  <p:stCondLst>
                                    <p:cond delay="0"/>
                                  </p:stCondLst>
                                  <p:childTnLst>
                                    <p:set>
                                      <p:cBhvr>
                                        <p:cTn id="65" dur="1" fill="hold">
                                          <p:stCondLst>
                                            <p:cond delay="499"/>
                                          </p:stCondLst>
                                        </p:cTn>
                                        <p:tgtEl>
                                          <p:spTgt spid="51219"/>
                                        </p:tgtEl>
                                        <p:attrNameLst>
                                          <p:attrName>style.visibility</p:attrName>
                                        </p:attrNameLst>
                                      </p:cBhvr>
                                      <p:to>
                                        <p:strVal val="visible"/>
                                      </p:to>
                                    </p:set>
                                  </p:childTnLst>
                                </p:cTn>
                              </p:par>
                            </p:childTnLst>
                          </p:cTn>
                        </p:par>
                        <p:par>
                          <p:cTn id="66" fill="hold" nodeType="afterGroup">
                            <p:stCondLst>
                              <p:cond delay="9000"/>
                            </p:stCondLst>
                            <p:childTnLst>
                              <p:par>
                                <p:cTn id="67" presetID="1" presetClass="entr" presetSubtype="0" fill="hold" grpId="0" nodeType="afterEffect">
                                  <p:stCondLst>
                                    <p:cond delay="0"/>
                                  </p:stCondLst>
                                  <p:childTnLst>
                                    <p:set>
                                      <p:cBhvr>
                                        <p:cTn id="68" dur="1" fill="hold">
                                          <p:stCondLst>
                                            <p:cond delay="499"/>
                                          </p:stCondLst>
                                        </p:cTn>
                                        <p:tgtEl>
                                          <p:spTgt spid="51220"/>
                                        </p:tgtEl>
                                        <p:attrNameLst>
                                          <p:attrName>style.visibility</p:attrName>
                                        </p:attrNameLst>
                                      </p:cBhvr>
                                      <p:to>
                                        <p:strVal val="visible"/>
                                      </p:to>
                                    </p:set>
                                  </p:childTnLst>
                                </p:cTn>
                              </p:par>
                            </p:childTnLst>
                          </p:cTn>
                        </p:par>
                        <p:par>
                          <p:cTn id="69" fill="hold" nodeType="afterGroup">
                            <p:stCondLst>
                              <p:cond delay="9500"/>
                            </p:stCondLst>
                            <p:childTnLst>
                              <p:par>
                                <p:cTn id="70" presetID="1" presetClass="entr" presetSubtype="0" fill="hold" grpId="0" nodeType="afterEffect">
                                  <p:stCondLst>
                                    <p:cond delay="0"/>
                                  </p:stCondLst>
                                  <p:childTnLst>
                                    <p:set>
                                      <p:cBhvr>
                                        <p:cTn id="71" dur="1" fill="hold">
                                          <p:stCondLst>
                                            <p:cond delay="499"/>
                                          </p:stCondLst>
                                        </p:cTn>
                                        <p:tgtEl>
                                          <p:spTgt spid="51268"/>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51264"/>
                                        </p:tgtEl>
                                        <p:attrNameLst>
                                          <p:attrName>style.visibility</p:attrName>
                                        </p:attrNameLst>
                                      </p:cBhvr>
                                      <p:to>
                                        <p:strVal val="visible"/>
                                      </p:to>
                                    </p:set>
                                    <p:anim calcmode="lin" valueType="num">
                                      <p:cBhvr additive="base">
                                        <p:cTn id="76" dur="500" fill="hold"/>
                                        <p:tgtEl>
                                          <p:spTgt spid="51264"/>
                                        </p:tgtEl>
                                        <p:attrNameLst>
                                          <p:attrName>ppt_x</p:attrName>
                                        </p:attrNameLst>
                                      </p:cBhvr>
                                      <p:tavLst>
                                        <p:tav tm="0">
                                          <p:val>
                                            <p:strVal val="0-#ppt_w/2"/>
                                          </p:val>
                                        </p:tav>
                                        <p:tav tm="100000">
                                          <p:val>
                                            <p:strVal val="#ppt_x"/>
                                          </p:val>
                                        </p:tav>
                                      </p:tavLst>
                                    </p:anim>
                                    <p:anim calcmode="lin" valueType="num">
                                      <p:cBhvr additive="base">
                                        <p:cTn id="77" dur="500" fill="hold"/>
                                        <p:tgtEl>
                                          <p:spTgt spid="51264"/>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2" presetClass="entr" presetSubtype="8" fill="hold" grpId="0" nodeType="afterEffect">
                                  <p:stCondLst>
                                    <p:cond delay="0"/>
                                  </p:stCondLst>
                                  <p:childTnLst>
                                    <p:set>
                                      <p:cBhvr>
                                        <p:cTn id="80" dur="1" fill="hold">
                                          <p:stCondLst>
                                            <p:cond delay="0"/>
                                          </p:stCondLst>
                                        </p:cTn>
                                        <p:tgtEl>
                                          <p:spTgt spid="51267"/>
                                        </p:tgtEl>
                                        <p:attrNameLst>
                                          <p:attrName>style.visibility</p:attrName>
                                        </p:attrNameLst>
                                      </p:cBhvr>
                                      <p:to>
                                        <p:strVal val="visible"/>
                                      </p:to>
                                    </p:set>
                                    <p:anim calcmode="lin" valueType="num">
                                      <p:cBhvr additive="base">
                                        <p:cTn id="81" dur="500" fill="hold"/>
                                        <p:tgtEl>
                                          <p:spTgt spid="51267"/>
                                        </p:tgtEl>
                                        <p:attrNameLst>
                                          <p:attrName>ppt_x</p:attrName>
                                        </p:attrNameLst>
                                      </p:cBhvr>
                                      <p:tavLst>
                                        <p:tav tm="0">
                                          <p:val>
                                            <p:strVal val="0-#ppt_w/2"/>
                                          </p:val>
                                        </p:tav>
                                        <p:tav tm="100000">
                                          <p:val>
                                            <p:strVal val="#ppt_x"/>
                                          </p:val>
                                        </p:tav>
                                      </p:tavLst>
                                    </p:anim>
                                    <p:anim calcmode="lin" valueType="num">
                                      <p:cBhvr additive="base">
                                        <p:cTn id="82" dur="500" fill="hold"/>
                                        <p:tgtEl>
                                          <p:spTgt spid="51267"/>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1000"/>
                            </p:stCondLst>
                            <p:childTnLst>
                              <p:par>
                                <p:cTn id="84" presetID="2" presetClass="entr" presetSubtype="8" fill="hold" grpId="0" nodeType="afterEffect">
                                  <p:stCondLst>
                                    <p:cond delay="0"/>
                                  </p:stCondLst>
                                  <p:childTnLst>
                                    <p:set>
                                      <p:cBhvr>
                                        <p:cTn id="85" dur="1" fill="hold">
                                          <p:stCondLst>
                                            <p:cond delay="0"/>
                                          </p:stCondLst>
                                        </p:cTn>
                                        <p:tgtEl>
                                          <p:spTgt spid="51270"/>
                                        </p:tgtEl>
                                        <p:attrNameLst>
                                          <p:attrName>style.visibility</p:attrName>
                                        </p:attrNameLst>
                                      </p:cBhvr>
                                      <p:to>
                                        <p:strVal val="visible"/>
                                      </p:to>
                                    </p:set>
                                    <p:anim calcmode="lin" valueType="num">
                                      <p:cBhvr additive="base">
                                        <p:cTn id="86" dur="500" fill="hold"/>
                                        <p:tgtEl>
                                          <p:spTgt spid="51270"/>
                                        </p:tgtEl>
                                        <p:attrNameLst>
                                          <p:attrName>ppt_x</p:attrName>
                                        </p:attrNameLst>
                                      </p:cBhvr>
                                      <p:tavLst>
                                        <p:tav tm="0">
                                          <p:val>
                                            <p:strVal val="0-#ppt_w/2"/>
                                          </p:val>
                                        </p:tav>
                                        <p:tav tm="100000">
                                          <p:val>
                                            <p:strVal val="#ppt_x"/>
                                          </p:val>
                                        </p:tav>
                                      </p:tavLst>
                                    </p:anim>
                                    <p:anim calcmode="lin" valueType="num">
                                      <p:cBhvr additive="base">
                                        <p:cTn id="87" dur="500" fill="hold"/>
                                        <p:tgtEl>
                                          <p:spTgt spid="51270"/>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51221"/>
                                        </p:tgtEl>
                                        <p:attrNameLst>
                                          <p:attrName>style.visibility</p:attrName>
                                        </p:attrNameLst>
                                      </p:cBhvr>
                                      <p:to>
                                        <p:strVal val="visible"/>
                                      </p:to>
                                    </p:set>
                                    <p:anim calcmode="lin" valueType="num">
                                      <p:cBhvr additive="base">
                                        <p:cTn id="92" dur="500" fill="hold"/>
                                        <p:tgtEl>
                                          <p:spTgt spid="51221"/>
                                        </p:tgtEl>
                                        <p:attrNameLst>
                                          <p:attrName>ppt_x</p:attrName>
                                        </p:attrNameLst>
                                      </p:cBhvr>
                                      <p:tavLst>
                                        <p:tav tm="0">
                                          <p:val>
                                            <p:strVal val="1+#ppt_w/2"/>
                                          </p:val>
                                        </p:tav>
                                        <p:tav tm="100000">
                                          <p:val>
                                            <p:strVal val="#ppt_x"/>
                                          </p:val>
                                        </p:tav>
                                      </p:tavLst>
                                    </p:anim>
                                    <p:anim calcmode="lin" valueType="num">
                                      <p:cBhvr additive="base">
                                        <p:cTn id="93" dur="500" fill="hold"/>
                                        <p:tgtEl>
                                          <p:spTgt spid="51221"/>
                                        </p:tgtEl>
                                        <p:attrNameLst>
                                          <p:attrName>ppt_y</p:attrName>
                                        </p:attrNameLst>
                                      </p:cBhvr>
                                      <p:tavLst>
                                        <p:tav tm="0">
                                          <p:val>
                                            <p:strVal val="#ppt_y"/>
                                          </p:val>
                                        </p:tav>
                                        <p:tav tm="100000">
                                          <p:val>
                                            <p:strVal val="#ppt_y"/>
                                          </p:val>
                                        </p:tav>
                                      </p:tavLst>
                                    </p:anim>
                                  </p:childTnLst>
                                </p:cTn>
                              </p:par>
                            </p:childTnLst>
                          </p:cTn>
                        </p:par>
                        <p:par>
                          <p:cTn id="94" fill="hold" nodeType="afterGroup">
                            <p:stCondLst>
                              <p:cond delay="500"/>
                            </p:stCondLst>
                            <p:childTnLst>
                              <p:par>
                                <p:cTn id="95" presetID="17" presetClass="entr" presetSubtype="1" fill="hold" grpId="0" nodeType="afterEffect">
                                  <p:stCondLst>
                                    <p:cond delay="0"/>
                                  </p:stCondLst>
                                  <p:childTnLst>
                                    <p:set>
                                      <p:cBhvr>
                                        <p:cTn id="96" dur="1" fill="hold">
                                          <p:stCondLst>
                                            <p:cond delay="0"/>
                                          </p:stCondLst>
                                        </p:cTn>
                                        <p:tgtEl>
                                          <p:spTgt spid="51222"/>
                                        </p:tgtEl>
                                        <p:attrNameLst>
                                          <p:attrName>style.visibility</p:attrName>
                                        </p:attrNameLst>
                                      </p:cBhvr>
                                      <p:to>
                                        <p:strVal val="visible"/>
                                      </p:to>
                                    </p:set>
                                    <p:anim calcmode="lin" valueType="num">
                                      <p:cBhvr>
                                        <p:cTn id="97" dur="500" fill="hold"/>
                                        <p:tgtEl>
                                          <p:spTgt spid="51222"/>
                                        </p:tgtEl>
                                        <p:attrNameLst>
                                          <p:attrName>ppt_x</p:attrName>
                                        </p:attrNameLst>
                                      </p:cBhvr>
                                      <p:tavLst>
                                        <p:tav tm="0">
                                          <p:val>
                                            <p:strVal val="#ppt_x"/>
                                          </p:val>
                                        </p:tav>
                                        <p:tav tm="100000">
                                          <p:val>
                                            <p:strVal val="#ppt_x"/>
                                          </p:val>
                                        </p:tav>
                                      </p:tavLst>
                                    </p:anim>
                                    <p:anim calcmode="lin" valueType="num">
                                      <p:cBhvr>
                                        <p:cTn id="98" dur="500" fill="hold"/>
                                        <p:tgtEl>
                                          <p:spTgt spid="51222"/>
                                        </p:tgtEl>
                                        <p:attrNameLst>
                                          <p:attrName>ppt_y</p:attrName>
                                        </p:attrNameLst>
                                      </p:cBhvr>
                                      <p:tavLst>
                                        <p:tav tm="0">
                                          <p:val>
                                            <p:strVal val="#ppt_y-#ppt_h/2"/>
                                          </p:val>
                                        </p:tav>
                                        <p:tav tm="100000">
                                          <p:val>
                                            <p:strVal val="#ppt_y"/>
                                          </p:val>
                                        </p:tav>
                                      </p:tavLst>
                                    </p:anim>
                                    <p:anim calcmode="lin" valueType="num">
                                      <p:cBhvr>
                                        <p:cTn id="99" dur="500" fill="hold"/>
                                        <p:tgtEl>
                                          <p:spTgt spid="51222"/>
                                        </p:tgtEl>
                                        <p:attrNameLst>
                                          <p:attrName>ppt_w</p:attrName>
                                        </p:attrNameLst>
                                      </p:cBhvr>
                                      <p:tavLst>
                                        <p:tav tm="0">
                                          <p:val>
                                            <p:strVal val="#ppt_w"/>
                                          </p:val>
                                        </p:tav>
                                        <p:tav tm="100000">
                                          <p:val>
                                            <p:strVal val="#ppt_w"/>
                                          </p:val>
                                        </p:tav>
                                      </p:tavLst>
                                    </p:anim>
                                    <p:anim calcmode="lin" valueType="num">
                                      <p:cBhvr>
                                        <p:cTn id="100" dur="500" fill="hold"/>
                                        <p:tgtEl>
                                          <p:spTgt spid="51222"/>
                                        </p:tgtEl>
                                        <p:attrNameLst>
                                          <p:attrName>ppt_h</p:attrName>
                                        </p:attrNameLst>
                                      </p:cBhvr>
                                      <p:tavLst>
                                        <p:tav tm="0">
                                          <p:val>
                                            <p:fltVal val="0"/>
                                          </p:val>
                                        </p:tav>
                                        <p:tav tm="100000">
                                          <p:val>
                                            <p:strVal val="#ppt_h"/>
                                          </p:val>
                                        </p:tav>
                                      </p:tavLst>
                                    </p:anim>
                                  </p:childTnLst>
                                </p:cTn>
                              </p:par>
                            </p:childTnLst>
                          </p:cTn>
                        </p:par>
                        <p:par>
                          <p:cTn id="101" fill="hold" nodeType="afterGroup">
                            <p:stCondLst>
                              <p:cond delay="1000"/>
                            </p:stCondLst>
                            <p:childTnLst>
                              <p:par>
                                <p:cTn id="102" presetID="17" presetClass="entr" presetSubtype="1" fill="hold" grpId="0" nodeType="afterEffect">
                                  <p:stCondLst>
                                    <p:cond delay="0"/>
                                  </p:stCondLst>
                                  <p:childTnLst>
                                    <p:set>
                                      <p:cBhvr>
                                        <p:cTn id="103" dur="1" fill="hold">
                                          <p:stCondLst>
                                            <p:cond delay="0"/>
                                          </p:stCondLst>
                                        </p:cTn>
                                        <p:tgtEl>
                                          <p:spTgt spid="51223"/>
                                        </p:tgtEl>
                                        <p:attrNameLst>
                                          <p:attrName>style.visibility</p:attrName>
                                        </p:attrNameLst>
                                      </p:cBhvr>
                                      <p:to>
                                        <p:strVal val="visible"/>
                                      </p:to>
                                    </p:set>
                                    <p:anim calcmode="lin" valueType="num">
                                      <p:cBhvr>
                                        <p:cTn id="104" dur="500" fill="hold"/>
                                        <p:tgtEl>
                                          <p:spTgt spid="51223"/>
                                        </p:tgtEl>
                                        <p:attrNameLst>
                                          <p:attrName>ppt_x</p:attrName>
                                        </p:attrNameLst>
                                      </p:cBhvr>
                                      <p:tavLst>
                                        <p:tav tm="0">
                                          <p:val>
                                            <p:strVal val="#ppt_x"/>
                                          </p:val>
                                        </p:tav>
                                        <p:tav tm="100000">
                                          <p:val>
                                            <p:strVal val="#ppt_x"/>
                                          </p:val>
                                        </p:tav>
                                      </p:tavLst>
                                    </p:anim>
                                    <p:anim calcmode="lin" valueType="num">
                                      <p:cBhvr>
                                        <p:cTn id="105" dur="500" fill="hold"/>
                                        <p:tgtEl>
                                          <p:spTgt spid="51223"/>
                                        </p:tgtEl>
                                        <p:attrNameLst>
                                          <p:attrName>ppt_y</p:attrName>
                                        </p:attrNameLst>
                                      </p:cBhvr>
                                      <p:tavLst>
                                        <p:tav tm="0">
                                          <p:val>
                                            <p:strVal val="#ppt_y-#ppt_h/2"/>
                                          </p:val>
                                        </p:tav>
                                        <p:tav tm="100000">
                                          <p:val>
                                            <p:strVal val="#ppt_y"/>
                                          </p:val>
                                        </p:tav>
                                      </p:tavLst>
                                    </p:anim>
                                    <p:anim calcmode="lin" valueType="num">
                                      <p:cBhvr>
                                        <p:cTn id="106" dur="500" fill="hold"/>
                                        <p:tgtEl>
                                          <p:spTgt spid="51223"/>
                                        </p:tgtEl>
                                        <p:attrNameLst>
                                          <p:attrName>ppt_w</p:attrName>
                                        </p:attrNameLst>
                                      </p:cBhvr>
                                      <p:tavLst>
                                        <p:tav tm="0">
                                          <p:val>
                                            <p:strVal val="#ppt_w"/>
                                          </p:val>
                                        </p:tav>
                                        <p:tav tm="100000">
                                          <p:val>
                                            <p:strVal val="#ppt_w"/>
                                          </p:val>
                                        </p:tav>
                                      </p:tavLst>
                                    </p:anim>
                                    <p:anim calcmode="lin" valueType="num">
                                      <p:cBhvr>
                                        <p:cTn id="107" dur="500" fill="hold"/>
                                        <p:tgtEl>
                                          <p:spTgt spid="51223"/>
                                        </p:tgtEl>
                                        <p:attrNameLst>
                                          <p:attrName>ppt_h</p:attrName>
                                        </p:attrNameLst>
                                      </p:cBhvr>
                                      <p:tavLst>
                                        <p:tav tm="0">
                                          <p:val>
                                            <p:fltVal val="0"/>
                                          </p:val>
                                        </p:tav>
                                        <p:tav tm="100000">
                                          <p:val>
                                            <p:strVal val="#ppt_h"/>
                                          </p:val>
                                        </p:tav>
                                      </p:tavLst>
                                    </p:anim>
                                  </p:childTnLst>
                                </p:cTn>
                              </p:par>
                            </p:childTnLst>
                          </p:cTn>
                        </p:par>
                        <p:par>
                          <p:cTn id="108" fill="hold" nodeType="afterGroup">
                            <p:stCondLst>
                              <p:cond delay="1500"/>
                            </p:stCondLst>
                            <p:childTnLst>
                              <p:par>
                                <p:cTn id="109" presetID="17" presetClass="entr" presetSubtype="1" fill="hold" grpId="0" nodeType="afterEffect">
                                  <p:stCondLst>
                                    <p:cond delay="0"/>
                                  </p:stCondLst>
                                  <p:childTnLst>
                                    <p:set>
                                      <p:cBhvr>
                                        <p:cTn id="110" dur="1" fill="hold">
                                          <p:stCondLst>
                                            <p:cond delay="0"/>
                                          </p:stCondLst>
                                        </p:cTn>
                                        <p:tgtEl>
                                          <p:spTgt spid="51224"/>
                                        </p:tgtEl>
                                        <p:attrNameLst>
                                          <p:attrName>style.visibility</p:attrName>
                                        </p:attrNameLst>
                                      </p:cBhvr>
                                      <p:to>
                                        <p:strVal val="visible"/>
                                      </p:to>
                                    </p:set>
                                    <p:anim calcmode="lin" valueType="num">
                                      <p:cBhvr>
                                        <p:cTn id="111" dur="500" fill="hold"/>
                                        <p:tgtEl>
                                          <p:spTgt spid="51224"/>
                                        </p:tgtEl>
                                        <p:attrNameLst>
                                          <p:attrName>ppt_x</p:attrName>
                                        </p:attrNameLst>
                                      </p:cBhvr>
                                      <p:tavLst>
                                        <p:tav tm="0">
                                          <p:val>
                                            <p:strVal val="#ppt_x"/>
                                          </p:val>
                                        </p:tav>
                                        <p:tav tm="100000">
                                          <p:val>
                                            <p:strVal val="#ppt_x"/>
                                          </p:val>
                                        </p:tav>
                                      </p:tavLst>
                                    </p:anim>
                                    <p:anim calcmode="lin" valueType="num">
                                      <p:cBhvr>
                                        <p:cTn id="112" dur="500" fill="hold"/>
                                        <p:tgtEl>
                                          <p:spTgt spid="51224"/>
                                        </p:tgtEl>
                                        <p:attrNameLst>
                                          <p:attrName>ppt_y</p:attrName>
                                        </p:attrNameLst>
                                      </p:cBhvr>
                                      <p:tavLst>
                                        <p:tav tm="0">
                                          <p:val>
                                            <p:strVal val="#ppt_y-#ppt_h/2"/>
                                          </p:val>
                                        </p:tav>
                                        <p:tav tm="100000">
                                          <p:val>
                                            <p:strVal val="#ppt_y"/>
                                          </p:val>
                                        </p:tav>
                                      </p:tavLst>
                                    </p:anim>
                                    <p:anim calcmode="lin" valueType="num">
                                      <p:cBhvr>
                                        <p:cTn id="113" dur="500" fill="hold"/>
                                        <p:tgtEl>
                                          <p:spTgt spid="51224"/>
                                        </p:tgtEl>
                                        <p:attrNameLst>
                                          <p:attrName>ppt_w</p:attrName>
                                        </p:attrNameLst>
                                      </p:cBhvr>
                                      <p:tavLst>
                                        <p:tav tm="0">
                                          <p:val>
                                            <p:strVal val="#ppt_w"/>
                                          </p:val>
                                        </p:tav>
                                        <p:tav tm="100000">
                                          <p:val>
                                            <p:strVal val="#ppt_w"/>
                                          </p:val>
                                        </p:tav>
                                      </p:tavLst>
                                    </p:anim>
                                    <p:anim calcmode="lin" valueType="num">
                                      <p:cBhvr>
                                        <p:cTn id="114" dur="500" fill="hold"/>
                                        <p:tgtEl>
                                          <p:spTgt spid="51224"/>
                                        </p:tgtEl>
                                        <p:attrNameLst>
                                          <p:attrName>ppt_h</p:attrName>
                                        </p:attrNameLst>
                                      </p:cBhvr>
                                      <p:tavLst>
                                        <p:tav tm="0">
                                          <p:val>
                                            <p:fltVal val="0"/>
                                          </p:val>
                                        </p:tav>
                                        <p:tav tm="100000">
                                          <p:val>
                                            <p:strVal val="#ppt_h"/>
                                          </p:val>
                                        </p:tav>
                                      </p:tavLst>
                                    </p:anim>
                                  </p:childTnLst>
                                </p:cTn>
                              </p:par>
                            </p:childTnLst>
                          </p:cTn>
                        </p:par>
                        <p:par>
                          <p:cTn id="115" fill="hold" nodeType="afterGroup">
                            <p:stCondLst>
                              <p:cond delay="2000"/>
                            </p:stCondLst>
                            <p:childTnLst>
                              <p:par>
                                <p:cTn id="116" presetID="17" presetClass="entr" presetSubtype="1" fill="hold" grpId="0" nodeType="afterEffect">
                                  <p:stCondLst>
                                    <p:cond delay="0"/>
                                  </p:stCondLst>
                                  <p:childTnLst>
                                    <p:set>
                                      <p:cBhvr>
                                        <p:cTn id="117" dur="1" fill="hold">
                                          <p:stCondLst>
                                            <p:cond delay="0"/>
                                          </p:stCondLst>
                                        </p:cTn>
                                        <p:tgtEl>
                                          <p:spTgt spid="51225"/>
                                        </p:tgtEl>
                                        <p:attrNameLst>
                                          <p:attrName>style.visibility</p:attrName>
                                        </p:attrNameLst>
                                      </p:cBhvr>
                                      <p:to>
                                        <p:strVal val="visible"/>
                                      </p:to>
                                    </p:set>
                                    <p:anim calcmode="lin" valueType="num">
                                      <p:cBhvr>
                                        <p:cTn id="118" dur="500" fill="hold"/>
                                        <p:tgtEl>
                                          <p:spTgt spid="51225"/>
                                        </p:tgtEl>
                                        <p:attrNameLst>
                                          <p:attrName>ppt_x</p:attrName>
                                        </p:attrNameLst>
                                      </p:cBhvr>
                                      <p:tavLst>
                                        <p:tav tm="0">
                                          <p:val>
                                            <p:strVal val="#ppt_x"/>
                                          </p:val>
                                        </p:tav>
                                        <p:tav tm="100000">
                                          <p:val>
                                            <p:strVal val="#ppt_x"/>
                                          </p:val>
                                        </p:tav>
                                      </p:tavLst>
                                    </p:anim>
                                    <p:anim calcmode="lin" valueType="num">
                                      <p:cBhvr>
                                        <p:cTn id="119" dur="500" fill="hold"/>
                                        <p:tgtEl>
                                          <p:spTgt spid="51225"/>
                                        </p:tgtEl>
                                        <p:attrNameLst>
                                          <p:attrName>ppt_y</p:attrName>
                                        </p:attrNameLst>
                                      </p:cBhvr>
                                      <p:tavLst>
                                        <p:tav tm="0">
                                          <p:val>
                                            <p:strVal val="#ppt_y-#ppt_h/2"/>
                                          </p:val>
                                        </p:tav>
                                        <p:tav tm="100000">
                                          <p:val>
                                            <p:strVal val="#ppt_y"/>
                                          </p:val>
                                        </p:tav>
                                      </p:tavLst>
                                    </p:anim>
                                    <p:anim calcmode="lin" valueType="num">
                                      <p:cBhvr>
                                        <p:cTn id="120" dur="500" fill="hold"/>
                                        <p:tgtEl>
                                          <p:spTgt spid="51225"/>
                                        </p:tgtEl>
                                        <p:attrNameLst>
                                          <p:attrName>ppt_w</p:attrName>
                                        </p:attrNameLst>
                                      </p:cBhvr>
                                      <p:tavLst>
                                        <p:tav tm="0">
                                          <p:val>
                                            <p:strVal val="#ppt_w"/>
                                          </p:val>
                                        </p:tav>
                                        <p:tav tm="100000">
                                          <p:val>
                                            <p:strVal val="#ppt_w"/>
                                          </p:val>
                                        </p:tav>
                                      </p:tavLst>
                                    </p:anim>
                                    <p:anim calcmode="lin" valueType="num">
                                      <p:cBhvr>
                                        <p:cTn id="121" dur="500" fill="hold"/>
                                        <p:tgtEl>
                                          <p:spTgt spid="51225"/>
                                        </p:tgtEl>
                                        <p:attrNameLst>
                                          <p:attrName>ppt_h</p:attrName>
                                        </p:attrNameLst>
                                      </p:cBhvr>
                                      <p:tavLst>
                                        <p:tav tm="0">
                                          <p:val>
                                            <p:fltVal val="0"/>
                                          </p:val>
                                        </p:tav>
                                        <p:tav tm="100000">
                                          <p:val>
                                            <p:strVal val="#ppt_h"/>
                                          </p:val>
                                        </p:tav>
                                      </p:tavLst>
                                    </p:anim>
                                  </p:childTnLst>
                                </p:cTn>
                              </p:par>
                            </p:childTnLst>
                          </p:cTn>
                        </p:par>
                        <p:par>
                          <p:cTn id="122" fill="hold" nodeType="afterGroup">
                            <p:stCondLst>
                              <p:cond delay="2500"/>
                            </p:stCondLst>
                            <p:childTnLst>
                              <p:par>
                                <p:cTn id="123" presetID="17" presetClass="entr" presetSubtype="1" fill="hold" grpId="0" nodeType="afterEffect">
                                  <p:stCondLst>
                                    <p:cond delay="0"/>
                                  </p:stCondLst>
                                  <p:childTnLst>
                                    <p:set>
                                      <p:cBhvr>
                                        <p:cTn id="124" dur="1" fill="hold">
                                          <p:stCondLst>
                                            <p:cond delay="0"/>
                                          </p:stCondLst>
                                        </p:cTn>
                                        <p:tgtEl>
                                          <p:spTgt spid="51226"/>
                                        </p:tgtEl>
                                        <p:attrNameLst>
                                          <p:attrName>style.visibility</p:attrName>
                                        </p:attrNameLst>
                                      </p:cBhvr>
                                      <p:to>
                                        <p:strVal val="visible"/>
                                      </p:to>
                                    </p:set>
                                    <p:anim calcmode="lin" valueType="num">
                                      <p:cBhvr>
                                        <p:cTn id="125" dur="500" fill="hold"/>
                                        <p:tgtEl>
                                          <p:spTgt spid="51226"/>
                                        </p:tgtEl>
                                        <p:attrNameLst>
                                          <p:attrName>ppt_x</p:attrName>
                                        </p:attrNameLst>
                                      </p:cBhvr>
                                      <p:tavLst>
                                        <p:tav tm="0">
                                          <p:val>
                                            <p:strVal val="#ppt_x"/>
                                          </p:val>
                                        </p:tav>
                                        <p:tav tm="100000">
                                          <p:val>
                                            <p:strVal val="#ppt_x"/>
                                          </p:val>
                                        </p:tav>
                                      </p:tavLst>
                                    </p:anim>
                                    <p:anim calcmode="lin" valueType="num">
                                      <p:cBhvr>
                                        <p:cTn id="126" dur="500" fill="hold"/>
                                        <p:tgtEl>
                                          <p:spTgt spid="51226"/>
                                        </p:tgtEl>
                                        <p:attrNameLst>
                                          <p:attrName>ppt_y</p:attrName>
                                        </p:attrNameLst>
                                      </p:cBhvr>
                                      <p:tavLst>
                                        <p:tav tm="0">
                                          <p:val>
                                            <p:strVal val="#ppt_y-#ppt_h/2"/>
                                          </p:val>
                                        </p:tav>
                                        <p:tav tm="100000">
                                          <p:val>
                                            <p:strVal val="#ppt_y"/>
                                          </p:val>
                                        </p:tav>
                                      </p:tavLst>
                                    </p:anim>
                                    <p:anim calcmode="lin" valueType="num">
                                      <p:cBhvr>
                                        <p:cTn id="127" dur="500" fill="hold"/>
                                        <p:tgtEl>
                                          <p:spTgt spid="51226"/>
                                        </p:tgtEl>
                                        <p:attrNameLst>
                                          <p:attrName>ppt_w</p:attrName>
                                        </p:attrNameLst>
                                      </p:cBhvr>
                                      <p:tavLst>
                                        <p:tav tm="0">
                                          <p:val>
                                            <p:strVal val="#ppt_w"/>
                                          </p:val>
                                        </p:tav>
                                        <p:tav tm="100000">
                                          <p:val>
                                            <p:strVal val="#ppt_w"/>
                                          </p:val>
                                        </p:tav>
                                      </p:tavLst>
                                    </p:anim>
                                    <p:anim calcmode="lin" valueType="num">
                                      <p:cBhvr>
                                        <p:cTn id="128" dur="500" fill="hold"/>
                                        <p:tgtEl>
                                          <p:spTgt spid="51226"/>
                                        </p:tgtEl>
                                        <p:attrNameLst>
                                          <p:attrName>ppt_h</p:attrName>
                                        </p:attrNameLst>
                                      </p:cBhvr>
                                      <p:tavLst>
                                        <p:tav tm="0">
                                          <p:val>
                                            <p:fltVal val="0"/>
                                          </p:val>
                                        </p:tav>
                                        <p:tav tm="100000">
                                          <p:val>
                                            <p:strVal val="#ppt_h"/>
                                          </p:val>
                                        </p:tav>
                                      </p:tavLst>
                                    </p:anim>
                                  </p:childTnLst>
                                </p:cTn>
                              </p:par>
                            </p:childTnLst>
                          </p:cTn>
                        </p:par>
                        <p:par>
                          <p:cTn id="129" fill="hold" nodeType="afterGroup">
                            <p:stCondLst>
                              <p:cond delay="3000"/>
                            </p:stCondLst>
                            <p:childTnLst>
                              <p:par>
                                <p:cTn id="130" presetID="17" presetClass="entr" presetSubtype="1" fill="hold" grpId="0" nodeType="afterEffect">
                                  <p:stCondLst>
                                    <p:cond delay="0"/>
                                  </p:stCondLst>
                                  <p:childTnLst>
                                    <p:set>
                                      <p:cBhvr>
                                        <p:cTn id="131" dur="1" fill="hold">
                                          <p:stCondLst>
                                            <p:cond delay="0"/>
                                          </p:stCondLst>
                                        </p:cTn>
                                        <p:tgtEl>
                                          <p:spTgt spid="51227"/>
                                        </p:tgtEl>
                                        <p:attrNameLst>
                                          <p:attrName>style.visibility</p:attrName>
                                        </p:attrNameLst>
                                      </p:cBhvr>
                                      <p:to>
                                        <p:strVal val="visible"/>
                                      </p:to>
                                    </p:set>
                                    <p:anim calcmode="lin" valueType="num">
                                      <p:cBhvr>
                                        <p:cTn id="132" dur="500" fill="hold"/>
                                        <p:tgtEl>
                                          <p:spTgt spid="51227"/>
                                        </p:tgtEl>
                                        <p:attrNameLst>
                                          <p:attrName>ppt_x</p:attrName>
                                        </p:attrNameLst>
                                      </p:cBhvr>
                                      <p:tavLst>
                                        <p:tav tm="0">
                                          <p:val>
                                            <p:strVal val="#ppt_x"/>
                                          </p:val>
                                        </p:tav>
                                        <p:tav tm="100000">
                                          <p:val>
                                            <p:strVal val="#ppt_x"/>
                                          </p:val>
                                        </p:tav>
                                      </p:tavLst>
                                    </p:anim>
                                    <p:anim calcmode="lin" valueType="num">
                                      <p:cBhvr>
                                        <p:cTn id="133" dur="500" fill="hold"/>
                                        <p:tgtEl>
                                          <p:spTgt spid="51227"/>
                                        </p:tgtEl>
                                        <p:attrNameLst>
                                          <p:attrName>ppt_y</p:attrName>
                                        </p:attrNameLst>
                                      </p:cBhvr>
                                      <p:tavLst>
                                        <p:tav tm="0">
                                          <p:val>
                                            <p:strVal val="#ppt_y-#ppt_h/2"/>
                                          </p:val>
                                        </p:tav>
                                        <p:tav tm="100000">
                                          <p:val>
                                            <p:strVal val="#ppt_y"/>
                                          </p:val>
                                        </p:tav>
                                      </p:tavLst>
                                    </p:anim>
                                    <p:anim calcmode="lin" valueType="num">
                                      <p:cBhvr>
                                        <p:cTn id="134" dur="500" fill="hold"/>
                                        <p:tgtEl>
                                          <p:spTgt spid="51227"/>
                                        </p:tgtEl>
                                        <p:attrNameLst>
                                          <p:attrName>ppt_w</p:attrName>
                                        </p:attrNameLst>
                                      </p:cBhvr>
                                      <p:tavLst>
                                        <p:tav tm="0">
                                          <p:val>
                                            <p:strVal val="#ppt_w"/>
                                          </p:val>
                                        </p:tav>
                                        <p:tav tm="100000">
                                          <p:val>
                                            <p:strVal val="#ppt_w"/>
                                          </p:val>
                                        </p:tav>
                                      </p:tavLst>
                                    </p:anim>
                                    <p:anim calcmode="lin" valueType="num">
                                      <p:cBhvr>
                                        <p:cTn id="135" dur="500" fill="hold"/>
                                        <p:tgtEl>
                                          <p:spTgt spid="51227"/>
                                        </p:tgtEl>
                                        <p:attrNameLst>
                                          <p:attrName>ppt_h</p:attrName>
                                        </p:attrNameLst>
                                      </p:cBhvr>
                                      <p:tavLst>
                                        <p:tav tm="0">
                                          <p:val>
                                            <p:fltVal val="0"/>
                                          </p:val>
                                        </p:tav>
                                        <p:tav tm="100000">
                                          <p:val>
                                            <p:strVal val="#ppt_h"/>
                                          </p:val>
                                        </p:tav>
                                      </p:tavLst>
                                    </p:anim>
                                  </p:childTnLst>
                                </p:cTn>
                              </p:par>
                            </p:childTnLst>
                          </p:cTn>
                        </p:par>
                        <p:par>
                          <p:cTn id="136" fill="hold" nodeType="afterGroup">
                            <p:stCondLst>
                              <p:cond delay="3500"/>
                            </p:stCondLst>
                            <p:childTnLst>
                              <p:par>
                                <p:cTn id="137" presetID="17" presetClass="entr" presetSubtype="1" fill="hold" grpId="0" nodeType="afterEffect">
                                  <p:stCondLst>
                                    <p:cond delay="0"/>
                                  </p:stCondLst>
                                  <p:childTnLst>
                                    <p:set>
                                      <p:cBhvr>
                                        <p:cTn id="138" dur="1" fill="hold">
                                          <p:stCondLst>
                                            <p:cond delay="0"/>
                                          </p:stCondLst>
                                        </p:cTn>
                                        <p:tgtEl>
                                          <p:spTgt spid="51228"/>
                                        </p:tgtEl>
                                        <p:attrNameLst>
                                          <p:attrName>style.visibility</p:attrName>
                                        </p:attrNameLst>
                                      </p:cBhvr>
                                      <p:to>
                                        <p:strVal val="visible"/>
                                      </p:to>
                                    </p:set>
                                    <p:anim calcmode="lin" valueType="num">
                                      <p:cBhvr>
                                        <p:cTn id="139" dur="500" fill="hold"/>
                                        <p:tgtEl>
                                          <p:spTgt spid="51228"/>
                                        </p:tgtEl>
                                        <p:attrNameLst>
                                          <p:attrName>ppt_x</p:attrName>
                                        </p:attrNameLst>
                                      </p:cBhvr>
                                      <p:tavLst>
                                        <p:tav tm="0">
                                          <p:val>
                                            <p:strVal val="#ppt_x"/>
                                          </p:val>
                                        </p:tav>
                                        <p:tav tm="100000">
                                          <p:val>
                                            <p:strVal val="#ppt_x"/>
                                          </p:val>
                                        </p:tav>
                                      </p:tavLst>
                                    </p:anim>
                                    <p:anim calcmode="lin" valueType="num">
                                      <p:cBhvr>
                                        <p:cTn id="140" dur="500" fill="hold"/>
                                        <p:tgtEl>
                                          <p:spTgt spid="51228"/>
                                        </p:tgtEl>
                                        <p:attrNameLst>
                                          <p:attrName>ppt_y</p:attrName>
                                        </p:attrNameLst>
                                      </p:cBhvr>
                                      <p:tavLst>
                                        <p:tav tm="0">
                                          <p:val>
                                            <p:strVal val="#ppt_y-#ppt_h/2"/>
                                          </p:val>
                                        </p:tav>
                                        <p:tav tm="100000">
                                          <p:val>
                                            <p:strVal val="#ppt_y"/>
                                          </p:val>
                                        </p:tav>
                                      </p:tavLst>
                                    </p:anim>
                                    <p:anim calcmode="lin" valueType="num">
                                      <p:cBhvr>
                                        <p:cTn id="141" dur="500" fill="hold"/>
                                        <p:tgtEl>
                                          <p:spTgt spid="51228"/>
                                        </p:tgtEl>
                                        <p:attrNameLst>
                                          <p:attrName>ppt_w</p:attrName>
                                        </p:attrNameLst>
                                      </p:cBhvr>
                                      <p:tavLst>
                                        <p:tav tm="0">
                                          <p:val>
                                            <p:strVal val="#ppt_w"/>
                                          </p:val>
                                        </p:tav>
                                        <p:tav tm="100000">
                                          <p:val>
                                            <p:strVal val="#ppt_w"/>
                                          </p:val>
                                        </p:tav>
                                      </p:tavLst>
                                    </p:anim>
                                    <p:anim calcmode="lin" valueType="num">
                                      <p:cBhvr>
                                        <p:cTn id="142" dur="500" fill="hold"/>
                                        <p:tgtEl>
                                          <p:spTgt spid="51228"/>
                                        </p:tgtEl>
                                        <p:attrNameLst>
                                          <p:attrName>ppt_h</p:attrName>
                                        </p:attrNameLst>
                                      </p:cBhvr>
                                      <p:tavLst>
                                        <p:tav tm="0">
                                          <p:val>
                                            <p:fltVal val="0"/>
                                          </p:val>
                                        </p:tav>
                                        <p:tav tm="100000">
                                          <p:val>
                                            <p:strVal val="#ppt_h"/>
                                          </p:val>
                                        </p:tav>
                                      </p:tavLst>
                                    </p:anim>
                                  </p:childTnLst>
                                </p:cTn>
                              </p:par>
                            </p:childTnLst>
                          </p:cTn>
                        </p:par>
                        <p:par>
                          <p:cTn id="143" fill="hold" nodeType="afterGroup">
                            <p:stCondLst>
                              <p:cond delay="4000"/>
                            </p:stCondLst>
                            <p:childTnLst>
                              <p:par>
                                <p:cTn id="144" presetID="17" presetClass="entr" presetSubtype="1" fill="hold" grpId="0" nodeType="afterEffect">
                                  <p:stCondLst>
                                    <p:cond delay="0"/>
                                  </p:stCondLst>
                                  <p:childTnLst>
                                    <p:set>
                                      <p:cBhvr>
                                        <p:cTn id="145" dur="1" fill="hold">
                                          <p:stCondLst>
                                            <p:cond delay="0"/>
                                          </p:stCondLst>
                                        </p:cTn>
                                        <p:tgtEl>
                                          <p:spTgt spid="51229"/>
                                        </p:tgtEl>
                                        <p:attrNameLst>
                                          <p:attrName>style.visibility</p:attrName>
                                        </p:attrNameLst>
                                      </p:cBhvr>
                                      <p:to>
                                        <p:strVal val="visible"/>
                                      </p:to>
                                    </p:set>
                                    <p:anim calcmode="lin" valueType="num">
                                      <p:cBhvr>
                                        <p:cTn id="146" dur="500" fill="hold"/>
                                        <p:tgtEl>
                                          <p:spTgt spid="51229"/>
                                        </p:tgtEl>
                                        <p:attrNameLst>
                                          <p:attrName>ppt_x</p:attrName>
                                        </p:attrNameLst>
                                      </p:cBhvr>
                                      <p:tavLst>
                                        <p:tav tm="0">
                                          <p:val>
                                            <p:strVal val="#ppt_x"/>
                                          </p:val>
                                        </p:tav>
                                        <p:tav tm="100000">
                                          <p:val>
                                            <p:strVal val="#ppt_x"/>
                                          </p:val>
                                        </p:tav>
                                      </p:tavLst>
                                    </p:anim>
                                    <p:anim calcmode="lin" valueType="num">
                                      <p:cBhvr>
                                        <p:cTn id="147" dur="500" fill="hold"/>
                                        <p:tgtEl>
                                          <p:spTgt spid="51229"/>
                                        </p:tgtEl>
                                        <p:attrNameLst>
                                          <p:attrName>ppt_y</p:attrName>
                                        </p:attrNameLst>
                                      </p:cBhvr>
                                      <p:tavLst>
                                        <p:tav tm="0">
                                          <p:val>
                                            <p:strVal val="#ppt_y-#ppt_h/2"/>
                                          </p:val>
                                        </p:tav>
                                        <p:tav tm="100000">
                                          <p:val>
                                            <p:strVal val="#ppt_y"/>
                                          </p:val>
                                        </p:tav>
                                      </p:tavLst>
                                    </p:anim>
                                    <p:anim calcmode="lin" valueType="num">
                                      <p:cBhvr>
                                        <p:cTn id="148" dur="500" fill="hold"/>
                                        <p:tgtEl>
                                          <p:spTgt spid="51229"/>
                                        </p:tgtEl>
                                        <p:attrNameLst>
                                          <p:attrName>ppt_w</p:attrName>
                                        </p:attrNameLst>
                                      </p:cBhvr>
                                      <p:tavLst>
                                        <p:tav tm="0">
                                          <p:val>
                                            <p:strVal val="#ppt_w"/>
                                          </p:val>
                                        </p:tav>
                                        <p:tav tm="100000">
                                          <p:val>
                                            <p:strVal val="#ppt_w"/>
                                          </p:val>
                                        </p:tav>
                                      </p:tavLst>
                                    </p:anim>
                                    <p:anim calcmode="lin" valueType="num">
                                      <p:cBhvr>
                                        <p:cTn id="149" dur="500" fill="hold"/>
                                        <p:tgtEl>
                                          <p:spTgt spid="51229"/>
                                        </p:tgtEl>
                                        <p:attrNameLst>
                                          <p:attrName>ppt_h</p:attrName>
                                        </p:attrNameLst>
                                      </p:cBhvr>
                                      <p:tavLst>
                                        <p:tav tm="0">
                                          <p:val>
                                            <p:fltVal val="0"/>
                                          </p:val>
                                        </p:tav>
                                        <p:tav tm="100000">
                                          <p:val>
                                            <p:strVal val="#ppt_h"/>
                                          </p:val>
                                        </p:tav>
                                      </p:tavLst>
                                    </p:anim>
                                  </p:childTnLst>
                                </p:cTn>
                              </p:par>
                            </p:childTnLst>
                          </p:cTn>
                        </p:par>
                        <p:par>
                          <p:cTn id="150" fill="hold" nodeType="afterGroup">
                            <p:stCondLst>
                              <p:cond delay="4500"/>
                            </p:stCondLst>
                            <p:childTnLst>
                              <p:par>
                                <p:cTn id="151" presetID="2" presetClass="entr" presetSubtype="6" fill="hold" grpId="0" nodeType="afterEffect">
                                  <p:stCondLst>
                                    <p:cond delay="0"/>
                                  </p:stCondLst>
                                  <p:childTnLst>
                                    <p:set>
                                      <p:cBhvr>
                                        <p:cTn id="152" dur="1" fill="hold">
                                          <p:stCondLst>
                                            <p:cond delay="0"/>
                                          </p:stCondLst>
                                        </p:cTn>
                                        <p:tgtEl>
                                          <p:spTgt spid="51269"/>
                                        </p:tgtEl>
                                        <p:attrNameLst>
                                          <p:attrName>style.visibility</p:attrName>
                                        </p:attrNameLst>
                                      </p:cBhvr>
                                      <p:to>
                                        <p:strVal val="visible"/>
                                      </p:to>
                                    </p:set>
                                    <p:anim calcmode="lin" valueType="num">
                                      <p:cBhvr additive="base">
                                        <p:cTn id="153" dur="500" fill="hold"/>
                                        <p:tgtEl>
                                          <p:spTgt spid="51269"/>
                                        </p:tgtEl>
                                        <p:attrNameLst>
                                          <p:attrName>ppt_x</p:attrName>
                                        </p:attrNameLst>
                                      </p:cBhvr>
                                      <p:tavLst>
                                        <p:tav tm="0">
                                          <p:val>
                                            <p:strVal val="1+#ppt_w/2"/>
                                          </p:val>
                                        </p:tav>
                                        <p:tav tm="100000">
                                          <p:val>
                                            <p:strVal val="#ppt_x"/>
                                          </p:val>
                                        </p:tav>
                                      </p:tavLst>
                                    </p:anim>
                                    <p:anim calcmode="lin" valueType="num">
                                      <p:cBhvr additive="base">
                                        <p:cTn id="154" dur="500" fill="hold"/>
                                        <p:tgtEl>
                                          <p:spTgt spid="51269"/>
                                        </p:tgtEl>
                                        <p:attrNameLst>
                                          <p:attrName>ppt_y</p:attrName>
                                        </p:attrNameLst>
                                      </p:cBhvr>
                                      <p:tavLst>
                                        <p:tav tm="0">
                                          <p:val>
                                            <p:strVal val="1+#ppt_h/2"/>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8" fill="hold" grpId="0" nodeType="clickEffect">
                                  <p:stCondLst>
                                    <p:cond delay="0"/>
                                  </p:stCondLst>
                                  <p:childTnLst>
                                    <p:set>
                                      <p:cBhvr>
                                        <p:cTn id="158" dur="1" fill="hold">
                                          <p:stCondLst>
                                            <p:cond delay="0"/>
                                          </p:stCondLst>
                                        </p:cTn>
                                        <p:tgtEl>
                                          <p:spTgt spid="51265"/>
                                        </p:tgtEl>
                                        <p:attrNameLst>
                                          <p:attrName>style.visibility</p:attrName>
                                        </p:attrNameLst>
                                      </p:cBhvr>
                                      <p:to>
                                        <p:strVal val="visible"/>
                                      </p:to>
                                    </p:set>
                                    <p:anim calcmode="lin" valueType="num">
                                      <p:cBhvr additive="base">
                                        <p:cTn id="159" dur="500" fill="hold"/>
                                        <p:tgtEl>
                                          <p:spTgt spid="51265"/>
                                        </p:tgtEl>
                                        <p:attrNameLst>
                                          <p:attrName>ppt_x</p:attrName>
                                        </p:attrNameLst>
                                      </p:cBhvr>
                                      <p:tavLst>
                                        <p:tav tm="0">
                                          <p:val>
                                            <p:strVal val="0-#ppt_w/2"/>
                                          </p:val>
                                        </p:tav>
                                        <p:tav tm="100000">
                                          <p:val>
                                            <p:strVal val="#ppt_x"/>
                                          </p:val>
                                        </p:tav>
                                      </p:tavLst>
                                    </p:anim>
                                    <p:anim calcmode="lin" valueType="num">
                                      <p:cBhvr additive="base">
                                        <p:cTn id="160" dur="500" fill="hold"/>
                                        <p:tgtEl>
                                          <p:spTgt spid="51265"/>
                                        </p:tgtEl>
                                        <p:attrNameLst>
                                          <p:attrName>ppt_y</p:attrName>
                                        </p:attrNameLst>
                                      </p:cBhvr>
                                      <p:tavLst>
                                        <p:tav tm="0">
                                          <p:val>
                                            <p:strVal val="#ppt_y"/>
                                          </p:val>
                                        </p:tav>
                                        <p:tav tm="100000">
                                          <p:val>
                                            <p:strVal val="#ppt_y"/>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51248"/>
                                        </p:tgtEl>
                                        <p:attrNameLst>
                                          <p:attrName>style.visibility</p:attrName>
                                        </p:attrNameLst>
                                      </p:cBhvr>
                                      <p:to>
                                        <p:strVal val="visible"/>
                                      </p:to>
                                    </p:set>
                                    <p:animEffect transition="in" filter="wipe(left)">
                                      <p:cBhvr>
                                        <p:cTn id="165" dur="500"/>
                                        <p:tgtEl>
                                          <p:spTgt spid="51248"/>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51230"/>
                                        </p:tgtEl>
                                        <p:attrNameLst>
                                          <p:attrName>style.visibility</p:attrName>
                                        </p:attrNameLst>
                                      </p:cBhvr>
                                      <p:to>
                                        <p:strVal val="visible"/>
                                      </p:to>
                                    </p:set>
                                    <p:animEffect transition="in" filter="wipe(left)">
                                      <p:cBhvr>
                                        <p:cTn id="170" dur="500"/>
                                        <p:tgtEl>
                                          <p:spTgt spid="51230"/>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51239"/>
                                        </p:tgtEl>
                                        <p:attrNameLst>
                                          <p:attrName>style.visibility</p:attrName>
                                        </p:attrNameLst>
                                      </p:cBhvr>
                                      <p:to>
                                        <p:strVal val="visible"/>
                                      </p:to>
                                    </p:set>
                                    <p:animEffect transition="in" filter="wipe(left)">
                                      <p:cBhvr>
                                        <p:cTn id="175" dur="500"/>
                                        <p:tgtEl>
                                          <p:spTgt spid="51239"/>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7" presetClass="entr" presetSubtype="1" fill="hold" grpId="0" nodeType="clickEffect">
                                  <p:stCondLst>
                                    <p:cond delay="0"/>
                                  </p:stCondLst>
                                  <p:childTnLst>
                                    <p:set>
                                      <p:cBhvr>
                                        <p:cTn id="179" dur="1" fill="hold">
                                          <p:stCondLst>
                                            <p:cond delay="0"/>
                                          </p:stCondLst>
                                        </p:cTn>
                                        <p:tgtEl>
                                          <p:spTgt spid="51249"/>
                                        </p:tgtEl>
                                        <p:attrNameLst>
                                          <p:attrName>style.visibility</p:attrName>
                                        </p:attrNameLst>
                                      </p:cBhvr>
                                      <p:to>
                                        <p:strVal val="visible"/>
                                      </p:to>
                                    </p:set>
                                    <p:anim calcmode="lin" valueType="num">
                                      <p:cBhvr>
                                        <p:cTn id="180" dur="500" fill="hold"/>
                                        <p:tgtEl>
                                          <p:spTgt spid="51249"/>
                                        </p:tgtEl>
                                        <p:attrNameLst>
                                          <p:attrName>ppt_x</p:attrName>
                                        </p:attrNameLst>
                                      </p:cBhvr>
                                      <p:tavLst>
                                        <p:tav tm="0">
                                          <p:val>
                                            <p:strVal val="#ppt_x"/>
                                          </p:val>
                                        </p:tav>
                                        <p:tav tm="100000">
                                          <p:val>
                                            <p:strVal val="#ppt_x"/>
                                          </p:val>
                                        </p:tav>
                                      </p:tavLst>
                                    </p:anim>
                                    <p:anim calcmode="lin" valueType="num">
                                      <p:cBhvr>
                                        <p:cTn id="181" dur="500" fill="hold"/>
                                        <p:tgtEl>
                                          <p:spTgt spid="51249"/>
                                        </p:tgtEl>
                                        <p:attrNameLst>
                                          <p:attrName>ppt_y</p:attrName>
                                        </p:attrNameLst>
                                      </p:cBhvr>
                                      <p:tavLst>
                                        <p:tav tm="0">
                                          <p:val>
                                            <p:strVal val="#ppt_y-#ppt_h/2"/>
                                          </p:val>
                                        </p:tav>
                                        <p:tav tm="100000">
                                          <p:val>
                                            <p:strVal val="#ppt_y"/>
                                          </p:val>
                                        </p:tav>
                                      </p:tavLst>
                                    </p:anim>
                                    <p:anim calcmode="lin" valueType="num">
                                      <p:cBhvr>
                                        <p:cTn id="182" dur="500" fill="hold"/>
                                        <p:tgtEl>
                                          <p:spTgt spid="51249"/>
                                        </p:tgtEl>
                                        <p:attrNameLst>
                                          <p:attrName>ppt_w</p:attrName>
                                        </p:attrNameLst>
                                      </p:cBhvr>
                                      <p:tavLst>
                                        <p:tav tm="0">
                                          <p:val>
                                            <p:strVal val="#ppt_w"/>
                                          </p:val>
                                        </p:tav>
                                        <p:tav tm="100000">
                                          <p:val>
                                            <p:strVal val="#ppt_w"/>
                                          </p:val>
                                        </p:tav>
                                      </p:tavLst>
                                    </p:anim>
                                    <p:anim calcmode="lin" valueType="num">
                                      <p:cBhvr>
                                        <p:cTn id="183" dur="500" fill="hold"/>
                                        <p:tgtEl>
                                          <p:spTgt spid="51249"/>
                                        </p:tgtEl>
                                        <p:attrNameLst>
                                          <p:attrName>ppt_h</p:attrName>
                                        </p:attrNameLst>
                                      </p:cBhvr>
                                      <p:tavLst>
                                        <p:tav tm="0">
                                          <p:val>
                                            <p:fltVal val="0"/>
                                          </p:val>
                                        </p:tav>
                                        <p:tav tm="100000">
                                          <p:val>
                                            <p:strVal val="#ppt_h"/>
                                          </p:val>
                                        </p:tav>
                                      </p:tavLst>
                                    </p:anim>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51250"/>
                                        </p:tgtEl>
                                        <p:attrNameLst>
                                          <p:attrName>style.visibility</p:attrName>
                                        </p:attrNameLst>
                                      </p:cBhvr>
                                      <p:to>
                                        <p:strVal val="visible"/>
                                      </p:to>
                                    </p:set>
                                    <p:animEffect transition="in" filter="wipe(left)">
                                      <p:cBhvr>
                                        <p:cTn id="188" dur="500"/>
                                        <p:tgtEl>
                                          <p:spTgt spid="51250"/>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51232"/>
                                        </p:tgtEl>
                                        <p:attrNameLst>
                                          <p:attrName>style.visibility</p:attrName>
                                        </p:attrNameLst>
                                      </p:cBhvr>
                                      <p:to>
                                        <p:strVal val="visible"/>
                                      </p:to>
                                    </p:set>
                                    <p:animEffect transition="in" filter="wipe(left)">
                                      <p:cBhvr>
                                        <p:cTn id="193" dur="500"/>
                                        <p:tgtEl>
                                          <p:spTgt spid="51232"/>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51240"/>
                                        </p:tgtEl>
                                        <p:attrNameLst>
                                          <p:attrName>style.visibility</p:attrName>
                                        </p:attrNameLst>
                                      </p:cBhvr>
                                      <p:to>
                                        <p:strVal val="visible"/>
                                      </p:to>
                                    </p:set>
                                    <p:animEffect transition="in" filter="wipe(left)">
                                      <p:cBhvr>
                                        <p:cTn id="198" dur="500"/>
                                        <p:tgtEl>
                                          <p:spTgt spid="51240"/>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7" presetClass="entr" presetSubtype="1" fill="hold" grpId="0" nodeType="clickEffect">
                                  <p:stCondLst>
                                    <p:cond delay="0"/>
                                  </p:stCondLst>
                                  <p:childTnLst>
                                    <p:set>
                                      <p:cBhvr>
                                        <p:cTn id="202" dur="1" fill="hold">
                                          <p:stCondLst>
                                            <p:cond delay="0"/>
                                          </p:stCondLst>
                                        </p:cTn>
                                        <p:tgtEl>
                                          <p:spTgt spid="51251"/>
                                        </p:tgtEl>
                                        <p:attrNameLst>
                                          <p:attrName>style.visibility</p:attrName>
                                        </p:attrNameLst>
                                      </p:cBhvr>
                                      <p:to>
                                        <p:strVal val="visible"/>
                                      </p:to>
                                    </p:set>
                                    <p:anim calcmode="lin" valueType="num">
                                      <p:cBhvr>
                                        <p:cTn id="203" dur="500" fill="hold"/>
                                        <p:tgtEl>
                                          <p:spTgt spid="51251"/>
                                        </p:tgtEl>
                                        <p:attrNameLst>
                                          <p:attrName>ppt_x</p:attrName>
                                        </p:attrNameLst>
                                      </p:cBhvr>
                                      <p:tavLst>
                                        <p:tav tm="0">
                                          <p:val>
                                            <p:strVal val="#ppt_x"/>
                                          </p:val>
                                        </p:tav>
                                        <p:tav tm="100000">
                                          <p:val>
                                            <p:strVal val="#ppt_x"/>
                                          </p:val>
                                        </p:tav>
                                      </p:tavLst>
                                    </p:anim>
                                    <p:anim calcmode="lin" valueType="num">
                                      <p:cBhvr>
                                        <p:cTn id="204" dur="500" fill="hold"/>
                                        <p:tgtEl>
                                          <p:spTgt spid="51251"/>
                                        </p:tgtEl>
                                        <p:attrNameLst>
                                          <p:attrName>ppt_y</p:attrName>
                                        </p:attrNameLst>
                                      </p:cBhvr>
                                      <p:tavLst>
                                        <p:tav tm="0">
                                          <p:val>
                                            <p:strVal val="#ppt_y-#ppt_h/2"/>
                                          </p:val>
                                        </p:tav>
                                        <p:tav tm="100000">
                                          <p:val>
                                            <p:strVal val="#ppt_y"/>
                                          </p:val>
                                        </p:tav>
                                      </p:tavLst>
                                    </p:anim>
                                    <p:anim calcmode="lin" valueType="num">
                                      <p:cBhvr>
                                        <p:cTn id="205" dur="500" fill="hold"/>
                                        <p:tgtEl>
                                          <p:spTgt spid="51251"/>
                                        </p:tgtEl>
                                        <p:attrNameLst>
                                          <p:attrName>ppt_w</p:attrName>
                                        </p:attrNameLst>
                                      </p:cBhvr>
                                      <p:tavLst>
                                        <p:tav tm="0">
                                          <p:val>
                                            <p:strVal val="#ppt_w"/>
                                          </p:val>
                                        </p:tav>
                                        <p:tav tm="100000">
                                          <p:val>
                                            <p:strVal val="#ppt_w"/>
                                          </p:val>
                                        </p:tav>
                                      </p:tavLst>
                                    </p:anim>
                                    <p:anim calcmode="lin" valueType="num">
                                      <p:cBhvr>
                                        <p:cTn id="206" dur="500" fill="hold"/>
                                        <p:tgtEl>
                                          <p:spTgt spid="51251"/>
                                        </p:tgtEl>
                                        <p:attrNameLst>
                                          <p:attrName>ppt_h</p:attrName>
                                        </p:attrNameLst>
                                      </p:cBhvr>
                                      <p:tavLst>
                                        <p:tav tm="0">
                                          <p:val>
                                            <p:fltVal val="0"/>
                                          </p:val>
                                        </p:tav>
                                        <p:tav tm="100000">
                                          <p:val>
                                            <p:strVal val="#ppt_h"/>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51252"/>
                                        </p:tgtEl>
                                        <p:attrNameLst>
                                          <p:attrName>style.visibility</p:attrName>
                                        </p:attrNameLst>
                                      </p:cBhvr>
                                      <p:to>
                                        <p:strVal val="visible"/>
                                      </p:to>
                                    </p:set>
                                    <p:animEffect transition="in" filter="wipe(left)">
                                      <p:cBhvr>
                                        <p:cTn id="211" dur="500"/>
                                        <p:tgtEl>
                                          <p:spTgt spid="51252"/>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51237"/>
                                        </p:tgtEl>
                                        <p:attrNameLst>
                                          <p:attrName>style.visibility</p:attrName>
                                        </p:attrNameLst>
                                      </p:cBhvr>
                                      <p:to>
                                        <p:strVal val="visible"/>
                                      </p:to>
                                    </p:set>
                                    <p:animEffect transition="in" filter="wipe(left)">
                                      <p:cBhvr>
                                        <p:cTn id="216" dur="500"/>
                                        <p:tgtEl>
                                          <p:spTgt spid="51237"/>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2" presetClass="entr" presetSubtype="8" fill="hold" grpId="0" nodeType="clickEffect">
                                  <p:stCondLst>
                                    <p:cond delay="0"/>
                                  </p:stCondLst>
                                  <p:childTnLst>
                                    <p:set>
                                      <p:cBhvr>
                                        <p:cTn id="220" dur="1" fill="hold">
                                          <p:stCondLst>
                                            <p:cond delay="0"/>
                                          </p:stCondLst>
                                        </p:cTn>
                                        <p:tgtEl>
                                          <p:spTgt spid="51241"/>
                                        </p:tgtEl>
                                        <p:attrNameLst>
                                          <p:attrName>style.visibility</p:attrName>
                                        </p:attrNameLst>
                                      </p:cBhvr>
                                      <p:to>
                                        <p:strVal val="visible"/>
                                      </p:to>
                                    </p:set>
                                    <p:animEffect transition="in" filter="wipe(left)">
                                      <p:cBhvr>
                                        <p:cTn id="221" dur="500"/>
                                        <p:tgtEl>
                                          <p:spTgt spid="51241"/>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7" presetClass="entr" presetSubtype="4" fill="hold" grpId="0" nodeType="clickEffect">
                                  <p:stCondLst>
                                    <p:cond delay="0"/>
                                  </p:stCondLst>
                                  <p:childTnLst>
                                    <p:set>
                                      <p:cBhvr>
                                        <p:cTn id="225" dur="1" fill="hold">
                                          <p:stCondLst>
                                            <p:cond delay="0"/>
                                          </p:stCondLst>
                                        </p:cTn>
                                        <p:tgtEl>
                                          <p:spTgt spid="51253"/>
                                        </p:tgtEl>
                                        <p:attrNameLst>
                                          <p:attrName>style.visibility</p:attrName>
                                        </p:attrNameLst>
                                      </p:cBhvr>
                                      <p:to>
                                        <p:strVal val="visible"/>
                                      </p:to>
                                    </p:set>
                                    <p:anim calcmode="lin" valueType="num">
                                      <p:cBhvr>
                                        <p:cTn id="226" dur="500" fill="hold"/>
                                        <p:tgtEl>
                                          <p:spTgt spid="51253"/>
                                        </p:tgtEl>
                                        <p:attrNameLst>
                                          <p:attrName>ppt_x</p:attrName>
                                        </p:attrNameLst>
                                      </p:cBhvr>
                                      <p:tavLst>
                                        <p:tav tm="0">
                                          <p:val>
                                            <p:strVal val="#ppt_x"/>
                                          </p:val>
                                        </p:tav>
                                        <p:tav tm="100000">
                                          <p:val>
                                            <p:strVal val="#ppt_x"/>
                                          </p:val>
                                        </p:tav>
                                      </p:tavLst>
                                    </p:anim>
                                    <p:anim calcmode="lin" valueType="num">
                                      <p:cBhvr>
                                        <p:cTn id="227" dur="500" fill="hold"/>
                                        <p:tgtEl>
                                          <p:spTgt spid="51253"/>
                                        </p:tgtEl>
                                        <p:attrNameLst>
                                          <p:attrName>ppt_y</p:attrName>
                                        </p:attrNameLst>
                                      </p:cBhvr>
                                      <p:tavLst>
                                        <p:tav tm="0">
                                          <p:val>
                                            <p:strVal val="#ppt_y+#ppt_h/2"/>
                                          </p:val>
                                        </p:tav>
                                        <p:tav tm="100000">
                                          <p:val>
                                            <p:strVal val="#ppt_y"/>
                                          </p:val>
                                        </p:tav>
                                      </p:tavLst>
                                    </p:anim>
                                    <p:anim calcmode="lin" valueType="num">
                                      <p:cBhvr>
                                        <p:cTn id="228" dur="500" fill="hold"/>
                                        <p:tgtEl>
                                          <p:spTgt spid="51253"/>
                                        </p:tgtEl>
                                        <p:attrNameLst>
                                          <p:attrName>ppt_w</p:attrName>
                                        </p:attrNameLst>
                                      </p:cBhvr>
                                      <p:tavLst>
                                        <p:tav tm="0">
                                          <p:val>
                                            <p:strVal val="#ppt_w"/>
                                          </p:val>
                                        </p:tav>
                                        <p:tav tm="100000">
                                          <p:val>
                                            <p:strVal val="#ppt_w"/>
                                          </p:val>
                                        </p:tav>
                                      </p:tavLst>
                                    </p:anim>
                                    <p:anim calcmode="lin" valueType="num">
                                      <p:cBhvr>
                                        <p:cTn id="229" dur="500" fill="hold"/>
                                        <p:tgtEl>
                                          <p:spTgt spid="51253"/>
                                        </p:tgtEl>
                                        <p:attrNameLst>
                                          <p:attrName>ppt_h</p:attrName>
                                        </p:attrNameLst>
                                      </p:cBhvr>
                                      <p:tavLst>
                                        <p:tav tm="0">
                                          <p:val>
                                            <p:fltVal val="0"/>
                                          </p:val>
                                        </p:tav>
                                        <p:tav tm="100000">
                                          <p:val>
                                            <p:strVal val="#ppt_h"/>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2" presetClass="entr" presetSubtype="8" fill="hold" grpId="0" nodeType="clickEffect">
                                  <p:stCondLst>
                                    <p:cond delay="0"/>
                                  </p:stCondLst>
                                  <p:childTnLst>
                                    <p:set>
                                      <p:cBhvr>
                                        <p:cTn id="233" dur="1" fill="hold">
                                          <p:stCondLst>
                                            <p:cond delay="0"/>
                                          </p:stCondLst>
                                        </p:cTn>
                                        <p:tgtEl>
                                          <p:spTgt spid="51260"/>
                                        </p:tgtEl>
                                        <p:attrNameLst>
                                          <p:attrName>style.visibility</p:attrName>
                                        </p:attrNameLst>
                                      </p:cBhvr>
                                      <p:to>
                                        <p:strVal val="visible"/>
                                      </p:to>
                                    </p:set>
                                    <p:animEffect transition="in" filter="wipe(left)">
                                      <p:cBhvr>
                                        <p:cTn id="234" dur="500"/>
                                        <p:tgtEl>
                                          <p:spTgt spid="51260"/>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2" presetClass="entr" presetSubtype="8" fill="hold" grpId="0" nodeType="clickEffect">
                                  <p:stCondLst>
                                    <p:cond delay="0"/>
                                  </p:stCondLst>
                                  <p:childTnLst>
                                    <p:set>
                                      <p:cBhvr>
                                        <p:cTn id="238" dur="1" fill="hold">
                                          <p:stCondLst>
                                            <p:cond delay="0"/>
                                          </p:stCondLst>
                                        </p:cTn>
                                        <p:tgtEl>
                                          <p:spTgt spid="51233"/>
                                        </p:tgtEl>
                                        <p:attrNameLst>
                                          <p:attrName>style.visibility</p:attrName>
                                        </p:attrNameLst>
                                      </p:cBhvr>
                                      <p:to>
                                        <p:strVal val="visible"/>
                                      </p:to>
                                    </p:set>
                                    <p:animEffect transition="in" filter="wipe(left)">
                                      <p:cBhvr>
                                        <p:cTn id="239" dur="500"/>
                                        <p:tgtEl>
                                          <p:spTgt spid="51233"/>
                                        </p:tgtEl>
                                      </p:cBhvr>
                                    </p:animEffec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22" presetClass="entr" presetSubtype="8" fill="hold" grpId="0" nodeType="clickEffect">
                                  <p:stCondLst>
                                    <p:cond delay="0"/>
                                  </p:stCondLst>
                                  <p:childTnLst>
                                    <p:set>
                                      <p:cBhvr>
                                        <p:cTn id="243" dur="1" fill="hold">
                                          <p:stCondLst>
                                            <p:cond delay="0"/>
                                          </p:stCondLst>
                                        </p:cTn>
                                        <p:tgtEl>
                                          <p:spTgt spid="51242"/>
                                        </p:tgtEl>
                                        <p:attrNameLst>
                                          <p:attrName>style.visibility</p:attrName>
                                        </p:attrNameLst>
                                      </p:cBhvr>
                                      <p:to>
                                        <p:strVal val="visible"/>
                                      </p:to>
                                    </p:set>
                                    <p:animEffect transition="in" filter="wipe(left)">
                                      <p:cBhvr>
                                        <p:cTn id="244" dur="500"/>
                                        <p:tgtEl>
                                          <p:spTgt spid="51242"/>
                                        </p:tgtEl>
                                      </p:cBhvr>
                                    </p:animEffec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7" presetClass="entr" presetSubtype="8" fill="hold" grpId="0" nodeType="clickEffect">
                                  <p:stCondLst>
                                    <p:cond delay="0"/>
                                  </p:stCondLst>
                                  <p:childTnLst>
                                    <p:set>
                                      <p:cBhvr>
                                        <p:cTn id="248" dur="1" fill="hold">
                                          <p:stCondLst>
                                            <p:cond delay="0"/>
                                          </p:stCondLst>
                                        </p:cTn>
                                        <p:tgtEl>
                                          <p:spTgt spid="51254"/>
                                        </p:tgtEl>
                                        <p:attrNameLst>
                                          <p:attrName>style.visibility</p:attrName>
                                        </p:attrNameLst>
                                      </p:cBhvr>
                                      <p:to>
                                        <p:strVal val="visible"/>
                                      </p:to>
                                    </p:set>
                                    <p:anim calcmode="lin" valueType="num">
                                      <p:cBhvr>
                                        <p:cTn id="249" dur="500" fill="hold"/>
                                        <p:tgtEl>
                                          <p:spTgt spid="51254"/>
                                        </p:tgtEl>
                                        <p:attrNameLst>
                                          <p:attrName>ppt_x</p:attrName>
                                        </p:attrNameLst>
                                      </p:cBhvr>
                                      <p:tavLst>
                                        <p:tav tm="0">
                                          <p:val>
                                            <p:strVal val="#ppt_x-#ppt_w/2"/>
                                          </p:val>
                                        </p:tav>
                                        <p:tav tm="100000">
                                          <p:val>
                                            <p:strVal val="#ppt_x"/>
                                          </p:val>
                                        </p:tav>
                                      </p:tavLst>
                                    </p:anim>
                                    <p:anim calcmode="lin" valueType="num">
                                      <p:cBhvr>
                                        <p:cTn id="250" dur="500" fill="hold"/>
                                        <p:tgtEl>
                                          <p:spTgt spid="51254"/>
                                        </p:tgtEl>
                                        <p:attrNameLst>
                                          <p:attrName>ppt_y</p:attrName>
                                        </p:attrNameLst>
                                      </p:cBhvr>
                                      <p:tavLst>
                                        <p:tav tm="0">
                                          <p:val>
                                            <p:strVal val="#ppt_y"/>
                                          </p:val>
                                        </p:tav>
                                        <p:tav tm="100000">
                                          <p:val>
                                            <p:strVal val="#ppt_y"/>
                                          </p:val>
                                        </p:tav>
                                      </p:tavLst>
                                    </p:anim>
                                    <p:anim calcmode="lin" valueType="num">
                                      <p:cBhvr>
                                        <p:cTn id="251" dur="500" fill="hold"/>
                                        <p:tgtEl>
                                          <p:spTgt spid="51254"/>
                                        </p:tgtEl>
                                        <p:attrNameLst>
                                          <p:attrName>ppt_w</p:attrName>
                                        </p:attrNameLst>
                                      </p:cBhvr>
                                      <p:tavLst>
                                        <p:tav tm="0">
                                          <p:val>
                                            <p:fltVal val="0"/>
                                          </p:val>
                                        </p:tav>
                                        <p:tav tm="100000">
                                          <p:val>
                                            <p:strVal val="#ppt_w"/>
                                          </p:val>
                                        </p:tav>
                                      </p:tavLst>
                                    </p:anim>
                                    <p:anim calcmode="lin" valueType="num">
                                      <p:cBhvr>
                                        <p:cTn id="252" dur="500" fill="hold"/>
                                        <p:tgtEl>
                                          <p:spTgt spid="51254"/>
                                        </p:tgtEl>
                                        <p:attrNameLst>
                                          <p:attrName>ppt_h</p:attrName>
                                        </p:attrNameLst>
                                      </p:cBhvr>
                                      <p:tavLst>
                                        <p:tav tm="0">
                                          <p:val>
                                            <p:strVal val="#ppt_h"/>
                                          </p:val>
                                        </p:tav>
                                        <p:tav tm="100000">
                                          <p:val>
                                            <p:strVal val="#ppt_h"/>
                                          </p:val>
                                        </p:tav>
                                      </p:tavLst>
                                    </p:anim>
                                  </p:childTnLst>
                                </p:cTn>
                              </p:par>
                            </p:childTnLst>
                          </p:cTn>
                        </p:par>
                      </p:childTnLst>
                    </p:cTn>
                  </p:par>
                  <p:par>
                    <p:cTn id="253" fill="hold" nodeType="clickPar">
                      <p:stCondLst>
                        <p:cond delay="indefinite"/>
                      </p:stCondLst>
                      <p:childTnLst>
                        <p:par>
                          <p:cTn id="254" fill="hold" nodeType="withGroup">
                            <p:stCondLst>
                              <p:cond delay="0"/>
                            </p:stCondLst>
                            <p:childTnLst>
                              <p:par>
                                <p:cTn id="255" presetID="22" presetClass="entr" presetSubtype="8" fill="hold" grpId="0" nodeType="clickEffect">
                                  <p:stCondLst>
                                    <p:cond delay="0"/>
                                  </p:stCondLst>
                                  <p:childTnLst>
                                    <p:set>
                                      <p:cBhvr>
                                        <p:cTn id="256" dur="1" fill="hold">
                                          <p:stCondLst>
                                            <p:cond delay="0"/>
                                          </p:stCondLst>
                                        </p:cTn>
                                        <p:tgtEl>
                                          <p:spTgt spid="51257"/>
                                        </p:tgtEl>
                                        <p:attrNameLst>
                                          <p:attrName>style.visibility</p:attrName>
                                        </p:attrNameLst>
                                      </p:cBhvr>
                                      <p:to>
                                        <p:strVal val="visible"/>
                                      </p:to>
                                    </p:set>
                                    <p:animEffect transition="in" filter="wipe(left)">
                                      <p:cBhvr>
                                        <p:cTn id="257" dur="500"/>
                                        <p:tgtEl>
                                          <p:spTgt spid="51257"/>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22" presetClass="entr" presetSubtype="8" fill="hold" grpId="0" nodeType="clickEffect">
                                  <p:stCondLst>
                                    <p:cond delay="0"/>
                                  </p:stCondLst>
                                  <p:childTnLst>
                                    <p:set>
                                      <p:cBhvr>
                                        <p:cTn id="261" dur="1" fill="hold">
                                          <p:stCondLst>
                                            <p:cond delay="0"/>
                                          </p:stCondLst>
                                        </p:cTn>
                                        <p:tgtEl>
                                          <p:spTgt spid="51235"/>
                                        </p:tgtEl>
                                        <p:attrNameLst>
                                          <p:attrName>style.visibility</p:attrName>
                                        </p:attrNameLst>
                                      </p:cBhvr>
                                      <p:to>
                                        <p:strVal val="visible"/>
                                      </p:to>
                                    </p:set>
                                    <p:animEffect transition="in" filter="wipe(left)">
                                      <p:cBhvr>
                                        <p:cTn id="262" dur="500"/>
                                        <p:tgtEl>
                                          <p:spTgt spid="51235"/>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22" presetClass="entr" presetSubtype="8" fill="hold" grpId="0" nodeType="clickEffect">
                                  <p:stCondLst>
                                    <p:cond delay="0"/>
                                  </p:stCondLst>
                                  <p:childTnLst>
                                    <p:set>
                                      <p:cBhvr>
                                        <p:cTn id="266" dur="1" fill="hold">
                                          <p:stCondLst>
                                            <p:cond delay="0"/>
                                          </p:stCondLst>
                                        </p:cTn>
                                        <p:tgtEl>
                                          <p:spTgt spid="51243"/>
                                        </p:tgtEl>
                                        <p:attrNameLst>
                                          <p:attrName>style.visibility</p:attrName>
                                        </p:attrNameLst>
                                      </p:cBhvr>
                                      <p:to>
                                        <p:strVal val="visible"/>
                                      </p:to>
                                    </p:set>
                                    <p:animEffect transition="in" filter="wipe(left)">
                                      <p:cBhvr>
                                        <p:cTn id="267" dur="500"/>
                                        <p:tgtEl>
                                          <p:spTgt spid="51243"/>
                                        </p:tgtEl>
                                      </p:cBhvr>
                                    </p:animEffec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17" presetClass="entr" presetSubtype="1" fill="hold" grpId="0" nodeType="clickEffect">
                                  <p:stCondLst>
                                    <p:cond delay="0"/>
                                  </p:stCondLst>
                                  <p:childTnLst>
                                    <p:set>
                                      <p:cBhvr>
                                        <p:cTn id="271" dur="1" fill="hold">
                                          <p:stCondLst>
                                            <p:cond delay="0"/>
                                          </p:stCondLst>
                                        </p:cTn>
                                        <p:tgtEl>
                                          <p:spTgt spid="51256"/>
                                        </p:tgtEl>
                                        <p:attrNameLst>
                                          <p:attrName>style.visibility</p:attrName>
                                        </p:attrNameLst>
                                      </p:cBhvr>
                                      <p:to>
                                        <p:strVal val="visible"/>
                                      </p:to>
                                    </p:set>
                                    <p:anim calcmode="lin" valueType="num">
                                      <p:cBhvr>
                                        <p:cTn id="272" dur="500" fill="hold"/>
                                        <p:tgtEl>
                                          <p:spTgt spid="51256"/>
                                        </p:tgtEl>
                                        <p:attrNameLst>
                                          <p:attrName>ppt_x</p:attrName>
                                        </p:attrNameLst>
                                      </p:cBhvr>
                                      <p:tavLst>
                                        <p:tav tm="0">
                                          <p:val>
                                            <p:strVal val="#ppt_x"/>
                                          </p:val>
                                        </p:tav>
                                        <p:tav tm="100000">
                                          <p:val>
                                            <p:strVal val="#ppt_x"/>
                                          </p:val>
                                        </p:tav>
                                      </p:tavLst>
                                    </p:anim>
                                    <p:anim calcmode="lin" valueType="num">
                                      <p:cBhvr>
                                        <p:cTn id="273" dur="500" fill="hold"/>
                                        <p:tgtEl>
                                          <p:spTgt spid="51256"/>
                                        </p:tgtEl>
                                        <p:attrNameLst>
                                          <p:attrName>ppt_y</p:attrName>
                                        </p:attrNameLst>
                                      </p:cBhvr>
                                      <p:tavLst>
                                        <p:tav tm="0">
                                          <p:val>
                                            <p:strVal val="#ppt_y-#ppt_h/2"/>
                                          </p:val>
                                        </p:tav>
                                        <p:tav tm="100000">
                                          <p:val>
                                            <p:strVal val="#ppt_y"/>
                                          </p:val>
                                        </p:tav>
                                      </p:tavLst>
                                    </p:anim>
                                    <p:anim calcmode="lin" valueType="num">
                                      <p:cBhvr>
                                        <p:cTn id="274" dur="500" fill="hold"/>
                                        <p:tgtEl>
                                          <p:spTgt spid="51256"/>
                                        </p:tgtEl>
                                        <p:attrNameLst>
                                          <p:attrName>ppt_w</p:attrName>
                                        </p:attrNameLst>
                                      </p:cBhvr>
                                      <p:tavLst>
                                        <p:tav tm="0">
                                          <p:val>
                                            <p:strVal val="#ppt_w"/>
                                          </p:val>
                                        </p:tav>
                                        <p:tav tm="100000">
                                          <p:val>
                                            <p:strVal val="#ppt_w"/>
                                          </p:val>
                                        </p:tav>
                                      </p:tavLst>
                                    </p:anim>
                                    <p:anim calcmode="lin" valueType="num">
                                      <p:cBhvr>
                                        <p:cTn id="275" dur="500" fill="hold"/>
                                        <p:tgtEl>
                                          <p:spTgt spid="51256"/>
                                        </p:tgtEl>
                                        <p:attrNameLst>
                                          <p:attrName>ppt_h</p:attrName>
                                        </p:attrNameLst>
                                      </p:cBhvr>
                                      <p:tavLst>
                                        <p:tav tm="0">
                                          <p:val>
                                            <p:fltVal val="0"/>
                                          </p:val>
                                        </p:tav>
                                        <p:tav tm="100000">
                                          <p:val>
                                            <p:strVal val="#ppt_h"/>
                                          </p:val>
                                        </p:tav>
                                      </p:tavLst>
                                    </p:anim>
                                  </p:childTnLst>
                                </p:cTn>
                              </p:par>
                            </p:childTnLst>
                          </p:cTn>
                        </p:par>
                      </p:childTnLst>
                    </p:cTn>
                  </p:par>
                  <p:par>
                    <p:cTn id="276" fill="hold" nodeType="clickPar">
                      <p:stCondLst>
                        <p:cond delay="indefinite"/>
                      </p:stCondLst>
                      <p:childTnLst>
                        <p:par>
                          <p:cTn id="277" fill="hold" nodeType="withGroup">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51255"/>
                                        </p:tgtEl>
                                        <p:attrNameLst>
                                          <p:attrName>style.visibility</p:attrName>
                                        </p:attrNameLst>
                                      </p:cBhvr>
                                      <p:to>
                                        <p:strVal val="visible"/>
                                      </p:to>
                                    </p:set>
                                    <p:animEffect transition="in" filter="wipe(left)">
                                      <p:cBhvr>
                                        <p:cTn id="280" dur="500"/>
                                        <p:tgtEl>
                                          <p:spTgt spid="51255"/>
                                        </p:tgtEl>
                                      </p:cBhvr>
                                    </p:animEffec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22" presetClass="entr" presetSubtype="8" fill="hold" grpId="0" nodeType="clickEffect">
                                  <p:stCondLst>
                                    <p:cond delay="0"/>
                                  </p:stCondLst>
                                  <p:childTnLst>
                                    <p:set>
                                      <p:cBhvr>
                                        <p:cTn id="284" dur="1" fill="hold">
                                          <p:stCondLst>
                                            <p:cond delay="0"/>
                                          </p:stCondLst>
                                        </p:cTn>
                                        <p:tgtEl>
                                          <p:spTgt spid="51238"/>
                                        </p:tgtEl>
                                        <p:attrNameLst>
                                          <p:attrName>style.visibility</p:attrName>
                                        </p:attrNameLst>
                                      </p:cBhvr>
                                      <p:to>
                                        <p:strVal val="visible"/>
                                      </p:to>
                                    </p:set>
                                    <p:animEffect transition="in" filter="wipe(left)">
                                      <p:cBhvr>
                                        <p:cTn id="285" dur="500"/>
                                        <p:tgtEl>
                                          <p:spTgt spid="51238"/>
                                        </p:tgtEl>
                                      </p:cBhvr>
                                    </p:animEffect>
                                  </p:childTnLst>
                                </p:cTn>
                              </p:par>
                            </p:childTnLst>
                          </p:cTn>
                        </p:par>
                      </p:childTnLst>
                    </p:cTn>
                  </p:par>
                  <p:par>
                    <p:cTn id="286" fill="hold" nodeType="clickPar">
                      <p:stCondLst>
                        <p:cond delay="indefinite"/>
                      </p:stCondLst>
                      <p:childTnLst>
                        <p:par>
                          <p:cTn id="287" fill="hold" nodeType="withGroup">
                            <p:stCondLst>
                              <p:cond delay="0"/>
                            </p:stCondLst>
                            <p:childTnLst>
                              <p:par>
                                <p:cTn id="288" presetID="22" presetClass="entr" presetSubtype="8" fill="hold" grpId="0" nodeType="clickEffect">
                                  <p:stCondLst>
                                    <p:cond delay="0"/>
                                  </p:stCondLst>
                                  <p:childTnLst>
                                    <p:set>
                                      <p:cBhvr>
                                        <p:cTn id="289" dur="1" fill="hold">
                                          <p:stCondLst>
                                            <p:cond delay="0"/>
                                          </p:stCondLst>
                                        </p:cTn>
                                        <p:tgtEl>
                                          <p:spTgt spid="51244"/>
                                        </p:tgtEl>
                                        <p:attrNameLst>
                                          <p:attrName>style.visibility</p:attrName>
                                        </p:attrNameLst>
                                      </p:cBhvr>
                                      <p:to>
                                        <p:strVal val="visible"/>
                                      </p:to>
                                    </p:set>
                                    <p:animEffect transition="in" filter="wipe(left)">
                                      <p:cBhvr>
                                        <p:cTn id="290" dur="500"/>
                                        <p:tgtEl>
                                          <p:spTgt spid="51244"/>
                                        </p:tgtEl>
                                      </p:cBhvr>
                                    </p:animEffect>
                                  </p:childTnLst>
                                </p:cTn>
                              </p:par>
                            </p:childTnLst>
                          </p:cTn>
                        </p:par>
                      </p:childTnLst>
                    </p:cTn>
                  </p:par>
                  <p:par>
                    <p:cTn id="291" fill="hold" nodeType="clickPar">
                      <p:stCondLst>
                        <p:cond delay="indefinite"/>
                      </p:stCondLst>
                      <p:childTnLst>
                        <p:par>
                          <p:cTn id="292" fill="hold" nodeType="withGroup">
                            <p:stCondLst>
                              <p:cond delay="0"/>
                            </p:stCondLst>
                            <p:childTnLst>
                              <p:par>
                                <p:cTn id="293" presetID="17" presetClass="entr" presetSubtype="4" fill="hold" grpId="0" nodeType="clickEffect">
                                  <p:stCondLst>
                                    <p:cond delay="0"/>
                                  </p:stCondLst>
                                  <p:childTnLst>
                                    <p:set>
                                      <p:cBhvr>
                                        <p:cTn id="294" dur="1" fill="hold">
                                          <p:stCondLst>
                                            <p:cond delay="0"/>
                                          </p:stCondLst>
                                        </p:cTn>
                                        <p:tgtEl>
                                          <p:spTgt spid="51258"/>
                                        </p:tgtEl>
                                        <p:attrNameLst>
                                          <p:attrName>style.visibility</p:attrName>
                                        </p:attrNameLst>
                                      </p:cBhvr>
                                      <p:to>
                                        <p:strVal val="visible"/>
                                      </p:to>
                                    </p:set>
                                    <p:anim calcmode="lin" valueType="num">
                                      <p:cBhvr>
                                        <p:cTn id="295" dur="500" fill="hold"/>
                                        <p:tgtEl>
                                          <p:spTgt spid="51258"/>
                                        </p:tgtEl>
                                        <p:attrNameLst>
                                          <p:attrName>ppt_x</p:attrName>
                                        </p:attrNameLst>
                                      </p:cBhvr>
                                      <p:tavLst>
                                        <p:tav tm="0">
                                          <p:val>
                                            <p:strVal val="#ppt_x"/>
                                          </p:val>
                                        </p:tav>
                                        <p:tav tm="100000">
                                          <p:val>
                                            <p:strVal val="#ppt_x"/>
                                          </p:val>
                                        </p:tav>
                                      </p:tavLst>
                                    </p:anim>
                                    <p:anim calcmode="lin" valueType="num">
                                      <p:cBhvr>
                                        <p:cTn id="296" dur="500" fill="hold"/>
                                        <p:tgtEl>
                                          <p:spTgt spid="51258"/>
                                        </p:tgtEl>
                                        <p:attrNameLst>
                                          <p:attrName>ppt_y</p:attrName>
                                        </p:attrNameLst>
                                      </p:cBhvr>
                                      <p:tavLst>
                                        <p:tav tm="0">
                                          <p:val>
                                            <p:strVal val="#ppt_y+#ppt_h/2"/>
                                          </p:val>
                                        </p:tav>
                                        <p:tav tm="100000">
                                          <p:val>
                                            <p:strVal val="#ppt_y"/>
                                          </p:val>
                                        </p:tav>
                                      </p:tavLst>
                                    </p:anim>
                                    <p:anim calcmode="lin" valueType="num">
                                      <p:cBhvr>
                                        <p:cTn id="297" dur="500" fill="hold"/>
                                        <p:tgtEl>
                                          <p:spTgt spid="51258"/>
                                        </p:tgtEl>
                                        <p:attrNameLst>
                                          <p:attrName>ppt_w</p:attrName>
                                        </p:attrNameLst>
                                      </p:cBhvr>
                                      <p:tavLst>
                                        <p:tav tm="0">
                                          <p:val>
                                            <p:strVal val="#ppt_w"/>
                                          </p:val>
                                        </p:tav>
                                        <p:tav tm="100000">
                                          <p:val>
                                            <p:strVal val="#ppt_w"/>
                                          </p:val>
                                        </p:tav>
                                      </p:tavLst>
                                    </p:anim>
                                    <p:anim calcmode="lin" valueType="num">
                                      <p:cBhvr>
                                        <p:cTn id="298" dur="500" fill="hold"/>
                                        <p:tgtEl>
                                          <p:spTgt spid="51258"/>
                                        </p:tgtEl>
                                        <p:attrNameLst>
                                          <p:attrName>ppt_h</p:attrName>
                                        </p:attrNameLst>
                                      </p:cBhvr>
                                      <p:tavLst>
                                        <p:tav tm="0">
                                          <p:val>
                                            <p:fltVal val="0"/>
                                          </p:val>
                                        </p:tav>
                                        <p:tav tm="100000">
                                          <p:val>
                                            <p:strVal val="#ppt_h"/>
                                          </p:val>
                                        </p:tav>
                                      </p:tavLst>
                                    </p:anim>
                                  </p:childTnLst>
                                </p:cTn>
                              </p:par>
                            </p:childTnLst>
                          </p:cTn>
                        </p:par>
                      </p:childTnLst>
                    </p:cTn>
                  </p:par>
                  <p:par>
                    <p:cTn id="299" fill="hold" nodeType="clickPar">
                      <p:stCondLst>
                        <p:cond delay="indefinite"/>
                      </p:stCondLst>
                      <p:childTnLst>
                        <p:par>
                          <p:cTn id="300" fill="hold" nodeType="withGroup">
                            <p:stCondLst>
                              <p:cond delay="0"/>
                            </p:stCondLst>
                            <p:childTnLst>
                              <p:par>
                                <p:cTn id="301" presetID="22" presetClass="entr" presetSubtype="8" fill="hold" grpId="0" nodeType="clickEffect">
                                  <p:stCondLst>
                                    <p:cond delay="0"/>
                                  </p:stCondLst>
                                  <p:childTnLst>
                                    <p:set>
                                      <p:cBhvr>
                                        <p:cTn id="302" dur="1" fill="hold">
                                          <p:stCondLst>
                                            <p:cond delay="0"/>
                                          </p:stCondLst>
                                        </p:cTn>
                                        <p:tgtEl>
                                          <p:spTgt spid="51259"/>
                                        </p:tgtEl>
                                        <p:attrNameLst>
                                          <p:attrName>style.visibility</p:attrName>
                                        </p:attrNameLst>
                                      </p:cBhvr>
                                      <p:to>
                                        <p:strVal val="visible"/>
                                      </p:to>
                                    </p:set>
                                    <p:animEffect transition="in" filter="wipe(left)">
                                      <p:cBhvr>
                                        <p:cTn id="303" dur="500"/>
                                        <p:tgtEl>
                                          <p:spTgt spid="51259"/>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2" presetClass="entr" presetSubtype="8" fill="hold" grpId="0" nodeType="clickEffect">
                                  <p:stCondLst>
                                    <p:cond delay="0"/>
                                  </p:stCondLst>
                                  <p:childTnLst>
                                    <p:set>
                                      <p:cBhvr>
                                        <p:cTn id="307" dur="1" fill="hold">
                                          <p:stCondLst>
                                            <p:cond delay="0"/>
                                          </p:stCondLst>
                                        </p:cTn>
                                        <p:tgtEl>
                                          <p:spTgt spid="51234"/>
                                        </p:tgtEl>
                                        <p:attrNameLst>
                                          <p:attrName>style.visibility</p:attrName>
                                        </p:attrNameLst>
                                      </p:cBhvr>
                                      <p:to>
                                        <p:strVal val="visible"/>
                                      </p:to>
                                    </p:set>
                                    <p:animEffect transition="in" filter="wipe(left)">
                                      <p:cBhvr>
                                        <p:cTn id="308" dur="500"/>
                                        <p:tgtEl>
                                          <p:spTgt spid="51234"/>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22" presetClass="entr" presetSubtype="8" fill="hold" grpId="0" nodeType="clickEffect">
                                  <p:stCondLst>
                                    <p:cond delay="0"/>
                                  </p:stCondLst>
                                  <p:childTnLst>
                                    <p:set>
                                      <p:cBhvr>
                                        <p:cTn id="312" dur="1" fill="hold">
                                          <p:stCondLst>
                                            <p:cond delay="0"/>
                                          </p:stCondLst>
                                        </p:cTn>
                                        <p:tgtEl>
                                          <p:spTgt spid="51245"/>
                                        </p:tgtEl>
                                        <p:attrNameLst>
                                          <p:attrName>style.visibility</p:attrName>
                                        </p:attrNameLst>
                                      </p:cBhvr>
                                      <p:to>
                                        <p:strVal val="visible"/>
                                      </p:to>
                                    </p:set>
                                    <p:animEffect transition="in" filter="wipe(left)">
                                      <p:cBhvr>
                                        <p:cTn id="313" dur="500"/>
                                        <p:tgtEl>
                                          <p:spTgt spid="51245"/>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22" presetClass="entr" presetSubtype="8" fill="hold" grpId="0" nodeType="clickEffect">
                                  <p:stCondLst>
                                    <p:cond delay="0"/>
                                  </p:stCondLst>
                                  <p:childTnLst>
                                    <p:set>
                                      <p:cBhvr>
                                        <p:cTn id="317" dur="1" fill="hold">
                                          <p:stCondLst>
                                            <p:cond delay="0"/>
                                          </p:stCondLst>
                                        </p:cTn>
                                        <p:tgtEl>
                                          <p:spTgt spid="51261"/>
                                        </p:tgtEl>
                                        <p:attrNameLst>
                                          <p:attrName>style.visibility</p:attrName>
                                        </p:attrNameLst>
                                      </p:cBhvr>
                                      <p:to>
                                        <p:strVal val="visible"/>
                                      </p:to>
                                    </p:set>
                                    <p:animEffect transition="in" filter="wipe(left)">
                                      <p:cBhvr>
                                        <p:cTn id="318" dur="500"/>
                                        <p:tgtEl>
                                          <p:spTgt spid="51261"/>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22" presetClass="entr" presetSubtype="8" fill="hold" grpId="0" nodeType="clickEffect">
                                  <p:stCondLst>
                                    <p:cond delay="0"/>
                                  </p:stCondLst>
                                  <p:childTnLst>
                                    <p:set>
                                      <p:cBhvr>
                                        <p:cTn id="322" dur="1" fill="hold">
                                          <p:stCondLst>
                                            <p:cond delay="0"/>
                                          </p:stCondLst>
                                        </p:cTn>
                                        <p:tgtEl>
                                          <p:spTgt spid="51231"/>
                                        </p:tgtEl>
                                        <p:attrNameLst>
                                          <p:attrName>style.visibility</p:attrName>
                                        </p:attrNameLst>
                                      </p:cBhvr>
                                      <p:to>
                                        <p:strVal val="visible"/>
                                      </p:to>
                                    </p:set>
                                    <p:animEffect transition="in" filter="wipe(left)">
                                      <p:cBhvr>
                                        <p:cTn id="323" dur="500"/>
                                        <p:tgtEl>
                                          <p:spTgt spid="51231"/>
                                        </p:tgtEl>
                                      </p:cBhvr>
                                    </p:animEffec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22" presetClass="entr" presetSubtype="8" fill="hold" grpId="0" nodeType="clickEffect">
                                  <p:stCondLst>
                                    <p:cond delay="0"/>
                                  </p:stCondLst>
                                  <p:childTnLst>
                                    <p:set>
                                      <p:cBhvr>
                                        <p:cTn id="327" dur="1" fill="hold">
                                          <p:stCondLst>
                                            <p:cond delay="0"/>
                                          </p:stCondLst>
                                        </p:cTn>
                                        <p:tgtEl>
                                          <p:spTgt spid="51246"/>
                                        </p:tgtEl>
                                        <p:attrNameLst>
                                          <p:attrName>style.visibility</p:attrName>
                                        </p:attrNameLst>
                                      </p:cBhvr>
                                      <p:to>
                                        <p:strVal val="visible"/>
                                      </p:to>
                                    </p:set>
                                    <p:animEffect transition="in" filter="wipe(left)">
                                      <p:cBhvr>
                                        <p:cTn id="328" dur="500"/>
                                        <p:tgtEl>
                                          <p:spTgt spid="51246"/>
                                        </p:tgtEl>
                                      </p:cBhvr>
                                    </p:animEffec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17" presetClass="entr" presetSubtype="1" fill="hold" grpId="0" nodeType="clickEffect">
                                  <p:stCondLst>
                                    <p:cond delay="0"/>
                                  </p:stCondLst>
                                  <p:childTnLst>
                                    <p:set>
                                      <p:cBhvr>
                                        <p:cTn id="332" dur="1" fill="hold">
                                          <p:stCondLst>
                                            <p:cond delay="0"/>
                                          </p:stCondLst>
                                        </p:cTn>
                                        <p:tgtEl>
                                          <p:spTgt spid="51262"/>
                                        </p:tgtEl>
                                        <p:attrNameLst>
                                          <p:attrName>style.visibility</p:attrName>
                                        </p:attrNameLst>
                                      </p:cBhvr>
                                      <p:to>
                                        <p:strVal val="visible"/>
                                      </p:to>
                                    </p:set>
                                    <p:anim calcmode="lin" valueType="num">
                                      <p:cBhvr>
                                        <p:cTn id="333" dur="500" fill="hold"/>
                                        <p:tgtEl>
                                          <p:spTgt spid="51262"/>
                                        </p:tgtEl>
                                        <p:attrNameLst>
                                          <p:attrName>ppt_x</p:attrName>
                                        </p:attrNameLst>
                                      </p:cBhvr>
                                      <p:tavLst>
                                        <p:tav tm="0">
                                          <p:val>
                                            <p:strVal val="#ppt_x"/>
                                          </p:val>
                                        </p:tav>
                                        <p:tav tm="100000">
                                          <p:val>
                                            <p:strVal val="#ppt_x"/>
                                          </p:val>
                                        </p:tav>
                                      </p:tavLst>
                                    </p:anim>
                                    <p:anim calcmode="lin" valueType="num">
                                      <p:cBhvr>
                                        <p:cTn id="334" dur="500" fill="hold"/>
                                        <p:tgtEl>
                                          <p:spTgt spid="51262"/>
                                        </p:tgtEl>
                                        <p:attrNameLst>
                                          <p:attrName>ppt_y</p:attrName>
                                        </p:attrNameLst>
                                      </p:cBhvr>
                                      <p:tavLst>
                                        <p:tav tm="0">
                                          <p:val>
                                            <p:strVal val="#ppt_y-#ppt_h/2"/>
                                          </p:val>
                                        </p:tav>
                                        <p:tav tm="100000">
                                          <p:val>
                                            <p:strVal val="#ppt_y"/>
                                          </p:val>
                                        </p:tav>
                                      </p:tavLst>
                                    </p:anim>
                                    <p:anim calcmode="lin" valueType="num">
                                      <p:cBhvr>
                                        <p:cTn id="335" dur="500" fill="hold"/>
                                        <p:tgtEl>
                                          <p:spTgt spid="51262"/>
                                        </p:tgtEl>
                                        <p:attrNameLst>
                                          <p:attrName>ppt_w</p:attrName>
                                        </p:attrNameLst>
                                      </p:cBhvr>
                                      <p:tavLst>
                                        <p:tav tm="0">
                                          <p:val>
                                            <p:strVal val="#ppt_w"/>
                                          </p:val>
                                        </p:tav>
                                        <p:tav tm="100000">
                                          <p:val>
                                            <p:strVal val="#ppt_w"/>
                                          </p:val>
                                        </p:tav>
                                      </p:tavLst>
                                    </p:anim>
                                    <p:anim calcmode="lin" valueType="num">
                                      <p:cBhvr>
                                        <p:cTn id="336" dur="500" fill="hold"/>
                                        <p:tgtEl>
                                          <p:spTgt spid="51262"/>
                                        </p:tgtEl>
                                        <p:attrNameLst>
                                          <p:attrName>ppt_h</p:attrName>
                                        </p:attrNameLst>
                                      </p:cBhvr>
                                      <p:tavLst>
                                        <p:tav tm="0">
                                          <p:val>
                                            <p:fltVal val="0"/>
                                          </p:val>
                                        </p:tav>
                                        <p:tav tm="100000">
                                          <p:val>
                                            <p:strVal val="#ppt_h"/>
                                          </p:val>
                                        </p:tav>
                                      </p:tavLst>
                                    </p:anim>
                                  </p:childTnLst>
                                </p:cTn>
                              </p:par>
                            </p:childTnLst>
                          </p:cTn>
                        </p:par>
                      </p:childTnLst>
                    </p:cTn>
                  </p:par>
                  <p:par>
                    <p:cTn id="337" fill="hold" nodeType="clickPar">
                      <p:stCondLst>
                        <p:cond delay="indefinite"/>
                      </p:stCondLst>
                      <p:childTnLst>
                        <p:par>
                          <p:cTn id="338" fill="hold" nodeType="withGroup">
                            <p:stCondLst>
                              <p:cond delay="0"/>
                            </p:stCondLst>
                            <p:childTnLst>
                              <p:par>
                                <p:cTn id="339" presetID="22" presetClass="entr" presetSubtype="8" fill="hold" grpId="0" nodeType="clickEffect">
                                  <p:stCondLst>
                                    <p:cond delay="0"/>
                                  </p:stCondLst>
                                  <p:childTnLst>
                                    <p:set>
                                      <p:cBhvr>
                                        <p:cTn id="340" dur="1" fill="hold">
                                          <p:stCondLst>
                                            <p:cond delay="0"/>
                                          </p:stCondLst>
                                        </p:cTn>
                                        <p:tgtEl>
                                          <p:spTgt spid="51263"/>
                                        </p:tgtEl>
                                        <p:attrNameLst>
                                          <p:attrName>style.visibility</p:attrName>
                                        </p:attrNameLst>
                                      </p:cBhvr>
                                      <p:to>
                                        <p:strVal val="visible"/>
                                      </p:to>
                                    </p:set>
                                    <p:animEffect transition="in" filter="wipe(left)">
                                      <p:cBhvr>
                                        <p:cTn id="341" dur="500"/>
                                        <p:tgtEl>
                                          <p:spTgt spid="51263"/>
                                        </p:tgtEl>
                                      </p:cBhvr>
                                    </p:animEffect>
                                  </p:childTnLst>
                                </p:cTn>
                              </p:par>
                            </p:childTnLst>
                          </p:cTn>
                        </p:par>
                      </p:childTnLst>
                    </p:cTn>
                  </p:par>
                  <p:par>
                    <p:cTn id="342" fill="hold" nodeType="clickPar">
                      <p:stCondLst>
                        <p:cond delay="indefinite"/>
                      </p:stCondLst>
                      <p:childTnLst>
                        <p:par>
                          <p:cTn id="343" fill="hold" nodeType="withGroup">
                            <p:stCondLst>
                              <p:cond delay="0"/>
                            </p:stCondLst>
                            <p:childTnLst>
                              <p:par>
                                <p:cTn id="344" presetID="22" presetClass="entr" presetSubtype="8" fill="hold" grpId="0" nodeType="clickEffect">
                                  <p:stCondLst>
                                    <p:cond delay="0"/>
                                  </p:stCondLst>
                                  <p:childTnLst>
                                    <p:set>
                                      <p:cBhvr>
                                        <p:cTn id="345" dur="1" fill="hold">
                                          <p:stCondLst>
                                            <p:cond delay="0"/>
                                          </p:stCondLst>
                                        </p:cTn>
                                        <p:tgtEl>
                                          <p:spTgt spid="51236"/>
                                        </p:tgtEl>
                                        <p:attrNameLst>
                                          <p:attrName>style.visibility</p:attrName>
                                        </p:attrNameLst>
                                      </p:cBhvr>
                                      <p:to>
                                        <p:strVal val="visible"/>
                                      </p:to>
                                    </p:set>
                                    <p:animEffect transition="in" filter="wipe(left)">
                                      <p:cBhvr>
                                        <p:cTn id="346" dur="500"/>
                                        <p:tgtEl>
                                          <p:spTgt spid="51236"/>
                                        </p:tgtEl>
                                      </p:cBhvr>
                                    </p:animEffect>
                                  </p:childTnLst>
                                </p:cTn>
                              </p:par>
                            </p:childTnLst>
                          </p:cTn>
                        </p:par>
                      </p:childTnLst>
                    </p:cTn>
                  </p:par>
                  <p:par>
                    <p:cTn id="347" fill="hold" nodeType="clickPar">
                      <p:stCondLst>
                        <p:cond delay="indefinite"/>
                      </p:stCondLst>
                      <p:childTnLst>
                        <p:par>
                          <p:cTn id="348" fill="hold" nodeType="withGroup">
                            <p:stCondLst>
                              <p:cond delay="0"/>
                            </p:stCondLst>
                            <p:childTnLst>
                              <p:par>
                                <p:cTn id="349" presetID="22" presetClass="entr" presetSubtype="8" fill="hold" grpId="0" nodeType="clickEffect">
                                  <p:stCondLst>
                                    <p:cond delay="0"/>
                                  </p:stCondLst>
                                  <p:childTnLst>
                                    <p:set>
                                      <p:cBhvr>
                                        <p:cTn id="350" dur="1" fill="hold">
                                          <p:stCondLst>
                                            <p:cond delay="0"/>
                                          </p:stCondLst>
                                        </p:cTn>
                                        <p:tgtEl>
                                          <p:spTgt spid="51247"/>
                                        </p:tgtEl>
                                        <p:attrNameLst>
                                          <p:attrName>style.visibility</p:attrName>
                                        </p:attrNameLst>
                                      </p:cBhvr>
                                      <p:to>
                                        <p:strVal val="visible"/>
                                      </p:to>
                                    </p:set>
                                    <p:animEffect transition="in" filter="wipe(left)">
                                      <p:cBhvr>
                                        <p:cTn id="351" dur="500"/>
                                        <p:tgtEl>
                                          <p:spTgt spid="51247"/>
                                        </p:tgtEl>
                                      </p:cBhvr>
                                    </p:animEffect>
                                  </p:childTnLst>
                                </p:cTn>
                              </p:par>
                            </p:childTnLst>
                          </p:cTn>
                        </p:par>
                      </p:childTnLst>
                    </p:cTn>
                  </p:par>
                  <p:par>
                    <p:cTn id="352" fill="hold" nodeType="clickPar">
                      <p:stCondLst>
                        <p:cond delay="indefinite"/>
                      </p:stCondLst>
                      <p:childTnLst>
                        <p:par>
                          <p:cTn id="353" fill="hold" nodeType="withGroup">
                            <p:stCondLst>
                              <p:cond delay="0"/>
                            </p:stCondLst>
                            <p:childTnLst>
                              <p:par>
                                <p:cTn id="354" presetID="18" presetClass="entr" presetSubtype="6" fill="hold" grpId="0" nodeType="clickEffect">
                                  <p:stCondLst>
                                    <p:cond delay="0"/>
                                  </p:stCondLst>
                                  <p:childTnLst>
                                    <p:set>
                                      <p:cBhvr>
                                        <p:cTn id="355" dur="1" fill="hold">
                                          <p:stCondLst>
                                            <p:cond delay="0"/>
                                          </p:stCondLst>
                                        </p:cTn>
                                        <p:tgtEl>
                                          <p:spTgt spid="51271"/>
                                        </p:tgtEl>
                                        <p:attrNameLst>
                                          <p:attrName>style.visibility</p:attrName>
                                        </p:attrNameLst>
                                      </p:cBhvr>
                                      <p:to>
                                        <p:strVal val="visible"/>
                                      </p:to>
                                    </p:set>
                                    <p:animEffect transition="in" filter="strips(downRight)">
                                      <p:cBhvr>
                                        <p:cTn id="356" dur="500"/>
                                        <p:tgtEl>
                                          <p:spTgt spid="5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autoUpdateAnimBg="0"/>
      <p:bldP spid="51203" grpId="0" animBg="1" autoUpdateAnimBg="0"/>
      <p:bldP spid="51204" grpId="0" animBg="1" autoUpdateAnimBg="0"/>
      <p:bldP spid="51205" grpId="0" animBg="1" autoUpdateAnimBg="0"/>
      <p:bldP spid="51206" grpId="0" animBg="1" autoUpdateAnimBg="0"/>
      <p:bldP spid="51207" grpId="0" animBg="1" autoUpdateAnimBg="0"/>
      <p:bldP spid="51208" grpId="0" animBg="1" autoUpdateAnimBg="0"/>
      <p:bldP spid="51209" grpId="0" animBg="1" autoUpdateAnimBg="0"/>
      <p:bldP spid="51210" grpId="0" animBg="1" autoUpdateAnimBg="0"/>
      <p:bldP spid="51211" grpId="0" animBg="1"/>
      <p:bldP spid="51212" grpId="0" animBg="1"/>
      <p:bldP spid="51213" grpId="0" animBg="1"/>
      <p:bldP spid="51214" grpId="0" animBg="1"/>
      <p:bldP spid="51215" grpId="0" animBg="1"/>
      <p:bldP spid="51216" grpId="0" animBg="1"/>
      <p:bldP spid="51217" grpId="0" animBg="1"/>
      <p:bldP spid="51218" grpId="0" animBg="1"/>
      <p:bldP spid="51219" grpId="0" animBg="1"/>
      <p:bldP spid="51220" grpId="0" animBg="1"/>
      <p:bldP spid="51221" grpId="0" animBg="1" autoUpdateAnimBg="0"/>
      <p:bldP spid="51222" grpId="0" animBg="1"/>
      <p:bldP spid="51223" grpId="0" animBg="1"/>
      <p:bldP spid="51224" grpId="0" animBg="1"/>
      <p:bldP spid="51225" grpId="0" animBg="1"/>
      <p:bldP spid="51226" grpId="0" animBg="1"/>
      <p:bldP spid="51227" grpId="0" animBg="1"/>
      <p:bldP spid="51228" grpId="0" animBg="1"/>
      <p:bldP spid="51229" grpId="0" animBg="1"/>
      <p:bldP spid="51230" grpId="0" animBg="1" autoUpdateAnimBg="0"/>
      <p:bldP spid="51231" grpId="0" animBg="1" autoUpdateAnimBg="0"/>
      <p:bldP spid="51232" grpId="0" animBg="1" autoUpdateAnimBg="0"/>
      <p:bldP spid="51233" grpId="0" animBg="1" autoUpdateAnimBg="0"/>
      <p:bldP spid="51234" grpId="0" animBg="1" autoUpdateAnimBg="0"/>
      <p:bldP spid="51235" grpId="0" animBg="1" autoUpdateAnimBg="0"/>
      <p:bldP spid="51236" grpId="0" animBg="1" autoUpdateAnimBg="0"/>
      <p:bldP spid="51237" grpId="0" animBg="1" autoUpdateAnimBg="0"/>
      <p:bldP spid="51238" grpId="0" animBg="1" autoUpdateAnimBg="0"/>
      <p:bldP spid="51239" grpId="0" animBg="1" autoUpdateAnimBg="0"/>
      <p:bldP spid="51240" grpId="0" animBg="1" autoUpdateAnimBg="0"/>
      <p:bldP spid="51241" grpId="0" animBg="1" autoUpdateAnimBg="0"/>
      <p:bldP spid="51242" grpId="0" animBg="1" autoUpdateAnimBg="0"/>
      <p:bldP spid="51243" grpId="0" animBg="1" autoUpdateAnimBg="0"/>
      <p:bldP spid="51244" grpId="0" animBg="1" autoUpdateAnimBg="0"/>
      <p:bldP spid="51245" grpId="0" animBg="1" autoUpdateAnimBg="0"/>
      <p:bldP spid="51246" grpId="0" animBg="1" autoUpdateAnimBg="0"/>
      <p:bldP spid="51247" grpId="0" animBg="1" autoUpdateAnimBg="0"/>
      <p:bldP spid="51248" grpId="0" animBg="1" autoUpdateAnimBg="0"/>
      <p:bldP spid="51249" grpId="0" animBg="1"/>
      <p:bldP spid="51250" grpId="0" animBg="1" autoUpdateAnimBg="0"/>
      <p:bldP spid="51251" grpId="0" animBg="1"/>
      <p:bldP spid="51252" grpId="0" animBg="1" autoUpdateAnimBg="0"/>
      <p:bldP spid="51253" grpId="0" animBg="1"/>
      <p:bldP spid="51254" grpId="0" animBg="1"/>
      <p:bldP spid="51255" grpId="0" animBg="1" autoUpdateAnimBg="0"/>
      <p:bldP spid="51256" grpId="0" animBg="1"/>
      <p:bldP spid="51257" grpId="0" animBg="1" autoUpdateAnimBg="0"/>
      <p:bldP spid="51258" grpId="0" animBg="1"/>
      <p:bldP spid="51259" grpId="0" animBg="1" autoUpdateAnimBg="0"/>
      <p:bldP spid="51260" grpId="0" animBg="1" autoUpdateAnimBg="0"/>
      <p:bldP spid="51261" grpId="0" animBg="1" autoUpdateAnimBg="0"/>
      <p:bldP spid="51262" grpId="0" animBg="1"/>
      <p:bldP spid="51263" grpId="0" animBg="1" autoUpdateAnimBg="0"/>
      <p:bldP spid="51264" grpId="0" autoUpdateAnimBg="0"/>
      <p:bldP spid="51265" grpId="0" autoUpdateAnimBg="0"/>
      <p:bldP spid="51266" grpId="0" autoUpdateAnimBg="0"/>
      <p:bldP spid="51267" grpId="0" autoUpdateAnimBg="0"/>
      <p:bldP spid="51268" grpId="0" animBg="1"/>
      <p:bldP spid="51269" grpId="0" animBg="1"/>
      <p:bldP spid="51270" grpId="0" autoUpdateAnimBg="0"/>
      <p:bldP spid="51271"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5"/>
          <p:cNvSpPr txBox="1">
            <a:spLocks noChangeArrowheads="1"/>
          </p:cNvSpPr>
          <p:nvPr/>
        </p:nvSpPr>
        <p:spPr bwMode="auto">
          <a:xfrm>
            <a:off x="381000" y="2819400"/>
            <a:ext cx="8763000" cy="4038600"/>
          </a:xfrm>
          <a:prstGeom prst="rect">
            <a:avLst/>
          </a:prstGeom>
          <a:noFill/>
          <a:ln w="9525">
            <a:noFill/>
            <a:miter lim="800000"/>
            <a:headEnd/>
            <a:tailEnd/>
          </a:ln>
        </p:spPr>
        <p:txBody>
          <a:bodyPr/>
          <a:lstStyle/>
          <a:p>
            <a:pPr marL="342900" indent="-342900" eaLnBrk="1" hangingPunct="1">
              <a:lnSpc>
                <a:spcPct val="90000"/>
              </a:lnSpc>
              <a:spcBef>
                <a:spcPct val="60000"/>
              </a:spcBef>
              <a:buClr>
                <a:schemeClr val="folHlink"/>
              </a:buClr>
              <a:buSzPct val="60000"/>
              <a:buFont typeface="Wingdings" pitchFamily="2" charset="2"/>
              <a:buChar char="n"/>
              <a:defRPr/>
            </a:pPr>
            <a:r>
              <a:rPr lang="zh-CN" altLang="en-US" sz="2800" b="1" kern="0" dirty="0">
                <a:latin typeface="黑体" pitchFamily="49" charset="-122"/>
                <a:ea typeface="黑体" pitchFamily="49" charset="-122"/>
              </a:rPr>
              <a:t>采用以下链表存储结构时，</a:t>
            </a:r>
            <a:r>
              <a:rPr lang="en-US" altLang="zh-CN" sz="2800" b="1" kern="0" dirty="0">
                <a:latin typeface="黑体" pitchFamily="49" charset="-122"/>
                <a:ea typeface="黑体" pitchFamily="49" charset="-122"/>
              </a:rPr>
              <a:t>DFS</a:t>
            </a:r>
            <a:r>
              <a:rPr lang="zh-CN" altLang="en-US" sz="2800" b="1" kern="0" dirty="0">
                <a:latin typeface="黑体" pitchFamily="49" charset="-122"/>
                <a:ea typeface="黑体" pitchFamily="49" charset="-122"/>
              </a:rPr>
              <a:t>次序为</a:t>
            </a:r>
            <a:r>
              <a:rPr lang="zh-CN" altLang="en-US" sz="2800" b="1" kern="0" dirty="0">
                <a:solidFill>
                  <a:schemeClr val="bg1"/>
                </a:solidFill>
                <a:latin typeface="黑体" pitchFamily="49" charset="-122"/>
                <a:ea typeface="黑体" pitchFamily="49" charset="-122"/>
              </a:rPr>
              <a:t>0,1,2,3,4,5</a:t>
            </a:r>
          </a:p>
        </p:txBody>
      </p:sp>
      <p:sp>
        <p:nvSpPr>
          <p:cNvPr id="59395"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二、深度优先搜索</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举例</a:t>
            </a:r>
            <a:r>
              <a:rPr lang="en-US" altLang="zh-CN" sz="3200">
                <a:latin typeface="黑体" panose="02010609060101010101" pitchFamily="49" charset="-122"/>
                <a:ea typeface="黑体" panose="02010609060101010101" pitchFamily="49" charset="-122"/>
              </a:rPr>
              <a:t>)</a:t>
            </a:r>
          </a:p>
        </p:txBody>
      </p:sp>
      <p:sp>
        <p:nvSpPr>
          <p:cNvPr id="59396"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9327A73-39B0-4929-85D3-E6625613E161}" type="slidenum">
              <a:rPr lang="zh-CN" altLang="en-US"/>
              <a:pPr algn="r" eaLnBrk="1" hangingPunct="1">
                <a:spcBef>
                  <a:spcPct val="50000"/>
                </a:spcBef>
                <a:buFont typeface="Arial" panose="020B0604020202020204" pitchFamily="34" charset="0"/>
                <a:buNone/>
              </a:pPr>
              <a:t>48</a:t>
            </a:fld>
            <a:endParaRPr lang="en-US" altLang="zh-CN"/>
          </a:p>
        </p:txBody>
      </p:sp>
      <p:sp>
        <p:nvSpPr>
          <p:cNvPr id="59397"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56325" name="Rectangle 5"/>
          <p:cNvSpPr>
            <a:spLocks noGrp="1" noChangeArrowheads="1"/>
          </p:cNvSpPr>
          <p:nvPr>
            <p:ph type="body" idx="1"/>
          </p:nvPr>
        </p:nvSpPr>
        <p:spPr>
          <a:xfrm>
            <a:off x="381000" y="2819400"/>
            <a:ext cx="8763000" cy="4038600"/>
          </a:xfrm>
        </p:spPr>
        <p:txBody>
          <a:bodyPr/>
          <a:lstStyle/>
          <a:p>
            <a:pPr eaLnBrk="1" hangingPunct="1">
              <a:lnSpc>
                <a:spcPct val="90000"/>
              </a:lnSpc>
              <a:spcBef>
                <a:spcPct val="60000"/>
              </a:spcBef>
            </a:pPr>
            <a:r>
              <a:rPr lang="zh-CN" altLang="en-US" sz="2800" b="1">
                <a:latin typeface="黑体" panose="02010609060101010101" pitchFamily="49" charset="-122"/>
                <a:ea typeface="黑体" panose="02010609060101010101" pitchFamily="49" charset="-122"/>
              </a:rPr>
              <a:t>采用以下链表存储结构时，</a:t>
            </a:r>
            <a:r>
              <a:rPr lang="en-US" altLang="zh-CN" sz="2800" b="1">
                <a:latin typeface="黑体" panose="02010609060101010101" pitchFamily="49" charset="-122"/>
                <a:ea typeface="黑体" panose="02010609060101010101" pitchFamily="49" charset="-122"/>
              </a:rPr>
              <a:t>DFS</a:t>
            </a:r>
            <a:r>
              <a:rPr lang="zh-CN" altLang="en-US" sz="2800" b="1">
                <a:latin typeface="黑体" panose="02010609060101010101" pitchFamily="49" charset="-122"/>
                <a:ea typeface="黑体" panose="02010609060101010101" pitchFamily="49" charset="-122"/>
              </a:rPr>
              <a:t>次序为</a:t>
            </a:r>
            <a:r>
              <a:rPr lang="zh-CN" altLang="en-US" sz="2800" b="1">
                <a:solidFill>
                  <a:srgbClr val="FF0000"/>
                </a:solidFill>
                <a:latin typeface="黑体" panose="02010609060101010101" pitchFamily="49" charset="-122"/>
                <a:ea typeface="黑体" panose="02010609060101010101" pitchFamily="49" charset="-122"/>
              </a:rPr>
              <a:t>0,1,2,3,4,5</a:t>
            </a:r>
          </a:p>
        </p:txBody>
      </p:sp>
      <p:sp>
        <p:nvSpPr>
          <p:cNvPr id="59399"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59400" name="Line 7"/>
          <p:cNvSpPr>
            <a:spLocks noChangeShapeType="1"/>
          </p:cNvSpPr>
          <p:nvPr/>
        </p:nvSpPr>
        <p:spPr bwMode="auto">
          <a:xfrm flipH="1">
            <a:off x="7010400" y="4800600"/>
            <a:ext cx="9144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9401" name="Line 8"/>
          <p:cNvSpPr>
            <a:spLocks noChangeShapeType="1"/>
          </p:cNvSpPr>
          <p:nvPr/>
        </p:nvSpPr>
        <p:spPr bwMode="auto">
          <a:xfrm>
            <a:off x="8077200" y="4953000"/>
            <a:ext cx="0" cy="1524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9402" name="Line 9"/>
          <p:cNvSpPr>
            <a:spLocks noChangeShapeType="1"/>
          </p:cNvSpPr>
          <p:nvPr/>
        </p:nvSpPr>
        <p:spPr bwMode="auto">
          <a:xfrm>
            <a:off x="8153400" y="4876800"/>
            <a:ext cx="533400" cy="762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9403" name="Line 10"/>
          <p:cNvSpPr>
            <a:spLocks noChangeShapeType="1"/>
          </p:cNvSpPr>
          <p:nvPr/>
        </p:nvSpPr>
        <p:spPr bwMode="auto">
          <a:xfrm flipH="1">
            <a:off x="6324600" y="4876800"/>
            <a:ext cx="381000" cy="6858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9404" name="Line 11"/>
          <p:cNvSpPr>
            <a:spLocks noChangeShapeType="1"/>
          </p:cNvSpPr>
          <p:nvPr/>
        </p:nvSpPr>
        <p:spPr bwMode="auto">
          <a:xfrm flipH="1" flipV="1">
            <a:off x="6781800" y="4953000"/>
            <a:ext cx="0" cy="1600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9405" name="Line 12"/>
          <p:cNvSpPr>
            <a:spLocks noChangeShapeType="1"/>
          </p:cNvSpPr>
          <p:nvPr/>
        </p:nvSpPr>
        <p:spPr bwMode="auto">
          <a:xfrm flipH="1" flipV="1">
            <a:off x="6858000" y="4876800"/>
            <a:ext cx="1752600" cy="914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9406" name="Line 13"/>
          <p:cNvSpPr>
            <a:spLocks noChangeShapeType="1"/>
          </p:cNvSpPr>
          <p:nvPr/>
        </p:nvSpPr>
        <p:spPr bwMode="auto">
          <a:xfrm flipH="1" flipV="1">
            <a:off x="6248400" y="5867400"/>
            <a:ext cx="457200" cy="6858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9407" name="Line 14"/>
          <p:cNvSpPr>
            <a:spLocks noChangeShapeType="1"/>
          </p:cNvSpPr>
          <p:nvPr/>
        </p:nvSpPr>
        <p:spPr bwMode="auto">
          <a:xfrm flipH="1">
            <a:off x="6858000" y="6629400"/>
            <a:ext cx="11430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9408" name="Line 15"/>
          <p:cNvSpPr>
            <a:spLocks noChangeShapeType="1"/>
          </p:cNvSpPr>
          <p:nvPr/>
        </p:nvSpPr>
        <p:spPr bwMode="auto">
          <a:xfrm flipH="1">
            <a:off x="6934200" y="5791200"/>
            <a:ext cx="1676400" cy="762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9409" name="Line 16"/>
          <p:cNvSpPr>
            <a:spLocks noChangeShapeType="1"/>
          </p:cNvSpPr>
          <p:nvPr/>
        </p:nvSpPr>
        <p:spPr bwMode="auto">
          <a:xfrm flipH="1">
            <a:off x="8153400" y="5867400"/>
            <a:ext cx="533400" cy="7620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59410" name="Group 17"/>
          <p:cNvGrpSpPr>
            <a:grpSpLocks/>
          </p:cNvGrpSpPr>
          <p:nvPr/>
        </p:nvGrpSpPr>
        <p:grpSpPr bwMode="auto">
          <a:xfrm>
            <a:off x="6019800" y="4564063"/>
            <a:ext cx="2895600" cy="2286000"/>
            <a:chOff x="0" y="0"/>
            <a:chExt cx="1824" cy="1440"/>
          </a:xfrm>
        </p:grpSpPr>
        <p:sp>
          <p:nvSpPr>
            <p:cNvPr id="59523"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59524"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59525"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59526"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59527"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59528"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aphicFrame>
        <p:nvGraphicFramePr>
          <p:cNvPr id="52248" name="Group 24"/>
          <p:cNvGraphicFramePr>
            <a:graphicFrameLocks noGrp="1"/>
          </p:cNvGraphicFramePr>
          <p:nvPr/>
        </p:nvGraphicFramePr>
        <p:xfrm>
          <a:off x="381000" y="3727450"/>
          <a:ext cx="1066800" cy="2825752"/>
        </p:xfrm>
        <a:graphic>
          <a:graphicData uri="http://schemas.openxmlformats.org/drawingml/2006/table">
            <a:tbl>
              <a:tblPr/>
              <a:tblGrid>
                <a:gridCol w="387350">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290512">
                  <a:extLst>
                    <a:ext uri="{9D8B030D-6E8A-4147-A177-3AD203B41FA5}">
                      <a16:colId xmlns:a16="http://schemas.microsoft.com/office/drawing/2014/main" val="20002"/>
                    </a:ext>
                  </a:extLst>
                </a:gridCol>
              </a:tblGrid>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59441" name="Group 54"/>
          <p:cNvGrpSpPr>
            <a:grpSpLocks/>
          </p:cNvGrpSpPr>
          <p:nvPr/>
        </p:nvGrpSpPr>
        <p:grpSpPr bwMode="auto">
          <a:xfrm>
            <a:off x="1295400" y="3733800"/>
            <a:ext cx="4724400" cy="2803525"/>
            <a:chOff x="0" y="0"/>
            <a:chExt cx="3744" cy="2286"/>
          </a:xfrm>
        </p:grpSpPr>
        <p:grpSp>
          <p:nvGrpSpPr>
            <p:cNvPr id="59443" name="Group 55"/>
            <p:cNvGrpSpPr>
              <a:grpSpLocks/>
            </p:cNvGrpSpPr>
            <p:nvPr/>
          </p:nvGrpSpPr>
          <p:grpSpPr bwMode="auto">
            <a:xfrm>
              <a:off x="384" y="0"/>
              <a:ext cx="624" cy="269"/>
              <a:chOff x="0" y="0"/>
              <a:chExt cx="1516" cy="425"/>
            </a:xfrm>
          </p:grpSpPr>
          <p:sp>
            <p:nvSpPr>
              <p:cNvPr id="59521" name="Text Box 56"/>
              <p:cNvSpPr txBox="1">
                <a:spLocks noChangeArrowheads="1"/>
              </p:cNvSpPr>
              <p:nvPr/>
            </p:nvSpPr>
            <p:spPr bwMode="auto">
              <a:xfrm>
                <a:off x="-1"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9522" name="Text Box 57"/>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9444" name="Group 58"/>
            <p:cNvGrpSpPr>
              <a:grpSpLocks/>
            </p:cNvGrpSpPr>
            <p:nvPr/>
          </p:nvGrpSpPr>
          <p:grpSpPr bwMode="auto">
            <a:xfrm>
              <a:off x="1296" y="0"/>
              <a:ext cx="624" cy="269"/>
              <a:chOff x="0" y="0"/>
              <a:chExt cx="1516" cy="425"/>
            </a:xfrm>
          </p:grpSpPr>
          <p:sp>
            <p:nvSpPr>
              <p:cNvPr id="59519" name="Text Box 59"/>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59520" name="Text Box 60"/>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9445" name="Group 61"/>
            <p:cNvGrpSpPr>
              <a:grpSpLocks/>
            </p:cNvGrpSpPr>
            <p:nvPr/>
          </p:nvGrpSpPr>
          <p:grpSpPr bwMode="auto">
            <a:xfrm>
              <a:off x="2208" y="0"/>
              <a:ext cx="624" cy="269"/>
              <a:chOff x="0" y="0"/>
              <a:chExt cx="1516" cy="425"/>
            </a:xfrm>
          </p:grpSpPr>
          <p:sp>
            <p:nvSpPr>
              <p:cNvPr id="59517" name="Text Box 62"/>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59518" name="Text Box 63"/>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9446" name="Line 64"/>
            <p:cNvSpPr>
              <a:spLocks noChangeShapeType="1"/>
            </p:cNvSpPr>
            <p:nvPr/>
          </p:nvSpPr>
          <p:spPr bwMode="auto">
            <a:xfrm>
              <a:off x="0"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59447" name="Line 65"/>
            <p:cNvSpPr>
              <a:spLocks noChangeShapeType="1"/>
            </p:cNvSpPr>
            <p:nvPr/>
          </p:nvSpPr>
          <p:spPr bwMode="auto">
            <a:xfrm>
              <a:off x="912"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59448" name="Line 66"/>
            <p:cNvSpPr>
              <a:spLocks noChangeShapeType="1"/>
            </p:cNvSpPr>
            <p:nvPr/>
          </p:nvSpPr>
          <p:spPr bwMode="auto">
            <a:xfrm>
              <a:off x="1824"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59449" name="Group 67"/>
            <p:cNvGrpSpPr>
              <a:grpSpLocks/>
            </p:cNvGrpSpPr>
            <p:nvPr/>
          </p:nvGrpSpPr>
          <p:grpSpPr bwMode="auto">
            <a:xfrm>
              <a:off x="384" y="432"/>
              <a:ext cx="624" cy="270"/>
              <a:chOff x="0" y="0"/>
              <a:chExt cx="1516" cy="427"/>
            </a:xfrm>
          </p:grpSpPr>
          <p:sp>
            <p:nvSpPr>
              <p:cNvPr id="59515" name="Text Box 68"/>
              <p:cNvSpPr txBox="1">
                <a:spLocks noChangeArrowheads="1"/>
              </p:cNvSpPr>
              <p:nvPr/>
            </p:nvSpPr>
            <p:spPr bwMode="auto">
              <a:xfrm>
                <a:off x="-1"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9516" name="Text Box 69"/>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9450" name="Group 70"/>
            <p:cNvGrpSpPr>
              <a:grpSpLocks/>
            </p:cNvGrpSpPr>
            <p:nvPr/>
          </p:nvGrpSpPr>
          <p:grpSpPr bwMode="auto">
            <a:xfrm>
              <a:off x="1296" y="432"/>
              <a:ext cx="624" cy="270"/>
              <a:chOff x="0" y="0"/>
              <a:chExt cx="1516" cy="427"/>
            </a:xfrm>
          </p:grpSpPr>
          <p:sp>
            <p:nvSpPr>
              <p:cNvPr id="59513" name="Text Box 71"/>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59514" name="Text Box 72"/>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9451" name="Group 73"/>
            <p:cNvGrpSpPr>
              <a:grpSpLocks/>
            </p:cNvGrpSpPr>
            <p:nvPr/>
          </p:nvGrpSpPr>
          <p:grpSpPr bwMode="auto">
            <a:xfrm>
              <a:off x="2208" y="432"/>
              <a:ext cx="624" cy="270"/>
              <a:chOff x="0" y="0"/>
              <a:chExt cx="1516" cy="427"/>
            </a:xfrm>
          </p:grpSpPr>
          <p:sp>
            <p:nvSpPr>
              <p:cNvPr id="59511" name="Text Box 74"/>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9512" name="Text Box 75"/>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sp>
          <p:nvSpPr>
            <p:cNvPr id="59452" name="Line 76"/>
            <p:cNvSpPr>
              <a:spLocks noChangeShapeType="1"/>
            </p:cNvSpPr>
            <p:nvPr/>
          </p:nvSpPr>
          <p:spPr bwMode="auto">
            <a:xfrm>
              <a:off x="0" y="6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59453" name="Line 77"/>
            <p:cNvSpPr>
              <a:spLocks noChangeShapeType="1"/>
            </p:cNvSpPr>
            <p:nvPr/>
          </p:nvSpPr>
          <p:spPr bwMode="auto">
            <a:xfrm>
              <a:off x="912" y="6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59454" name="Line 78"/>
            <p:cNvSpPr>
              <a:spLocks noChangeShapeType="1"/>
            </p:cNvSpPr>
            <p:nvPr/>
          </p:nvSpPr>
          <p:spPr bwMode="auto">
            <a:xfrm>
              <a:off x="1824" y="6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59455" name="Group 79"/>
            <p:cNvGrpSpPr>
              <a:grpSpLocks/>
            </p:cNvGrpSpPr>
            <p:nvPr/>
          </p:nvGrpSpPr>
          <p:grpSpPr bwMode="auto">
            <a:xfrm>
              <a:off x="384" y="816"/>
              <a:ext cx="624" cy="269"/>
              <a:chOff x="0" y="0"/>
              <a:chExt cx="1516" cy="426"/>
            </a:xfrm>
          </p:grpSpPr>
          <p:sp>
            <p:nvSpPr>
              <p:cNvPr id="59509" name="Text Box 80"/>
              <p:cNvSpPr txBox="1">
                <a:spLocks noChangeArrowheads="1"/>
              </p:cNvSpPr>
              <p:nvPr/>
            </p:nvSpPr>
            <p:spPr bwMode="auto">
              <a:xfrm>
                <a:off x="-1"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9510" name="Text Box 81"/>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9456" name="Group 82"/>
            <p:cNvGrpSpPr>
              <a:grpSpLocks/>
            </p:cNvGrpSpPr>
            <p:nvPr/>
          </p:nvGrpSpPr>
          <p:grpSpPr bwMode="auto">
            <a:xfrm>
              <a:off x="1296" y="816"/>
              <a:ext cx="624" cy="269"/>
              <a:chOff x="0" y="0"/>
              <a:chExt cx="1516" cy="426"/>
            </a:xfrm>
          </p:grpSpPr>
          <p:sp>
            <p:nvSpPr>
              <p:cNvPr id="59507" name="Text Box 83"/>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9508" name="Text Box 84"/>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9457" name="Line 85"/>
            <p:cNvSpPr>
              <a:spLocks noChangeShapeType="1"/>
            </p:cNvSpPr>
            <p:nvPr/>
          </p:nvSpPr>
          <p:spPr bwMode="auto">
            <a:xfrm>
              <a:off x="0" y="10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59458" name="Line 86"/>
            <p:cNvSpPr>
              <a:spLocks noChangeShapeType="1"/>
            </p:cNvSpPr>
            <p:nvPr/>
          </p:nvSpPr>
          <p:spPr bwMode="auto">
            <a:xfrm>
              <a:off x="912" y="10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59459" name="Group 87"/>
            <p:cNvGrpSpPr>
              <a:grpSpLocks/>
            </p:cNvGrpSpPr>
            <p:nvPr/>
          </p:nvGrpSpPr>
          <p:grpSpPr bwMode="auto">
            <a:xfrm>
              <a:off x="384" y="1248"/>
              <a:ext cx="624" cy="269"/>
              <a:chOff x="0" y="0"/>
              <a:chExt cx="1516" cy="425"/>
            </a:xfrm>
          </p:grpSpPr>
          <p:sp>
            <p:nvSpPr>
              <p:cNvPr id="59505" name="Text Box 88"/>
              <p:cNvSpPr txBox="1">
                <a:spLocks noChangeArrowheads="1"/>
              </p:cNvSpPr>
              <p:nvPr/>
            </p:nvSpPr>
            <p:spPr bwMode="auto">
              <a:xfrm>
                <a:off x="-1"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9506" name="Text Box 89"/>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9460" name="Group 90"/>
            <p:cNvGrpSpPr>
              <a:grpSpLocks/>
            </p:cNvGrpSpPr>
            <p:nvPr/>
          </p:nvGrpSpPr>
          <p:grpSpPr bwMode="auto">
            <a:xfrm>
              <a:off x="1296" y="1248"/>
              <a:ext cx="624" cy="269"/>
              <a:chOff x="0" y="0"/>
              <a:chExt cx="1516" cy="425"/>
            </a:xfrm>
          </p:grpSpPr>
          <p:sp>
            <p:nvSpPr>
              <p:cNvPr id="59503" name="Text Box 91"/>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59504" name="Text Box 92"/>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9461" name="Group 93"/>
            <p:cNvGrpSpPr>
              <a:grpSpLocks/>
            </p:cNvGrpSpPr>
            <p:nvPr/>
          </p:nvGrpSpPr>
          <p:grpSpPr bwMode="auto">
            <a:xfrm>
              <a:off x="2208" y="1248"/>
              <a:ext cx="624" cy="269"/>
              <a:chOff x="0" y="0"/>
              <a:chExt cx="1516" cy="425"/>
            </a:xfrm>
          </p:grpSpPr>
          <p:sp>
            <p:nvSpPr>
              <p:cNvPr id="59501" name="Text Box 94"/>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59502" name="Text Box 95"/>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sp>
          <p:nvSpPr>
            <p:cNvPr id="59462" name="Line 96"/>
            <p:cNvSpPr>
              <a:spLocks noChangeShapeType="1"/>
            </p:cNvSpPr>
            <p:nvPr/>
          </p:nvSpPr>
          <p:spPr bwMode="auto">
            <a:xfrm>
              <a:off x="0" y="1439"/>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59463" name="Line 97"/>
            <p:cNvSpPr>
              <a:spLocks noChangeShapeType="1"/>
            </p:cNvSpPr>
            <p:nvPr/>
          </p:nvSpPr>
          <p:spPr bwMode="auto">
            <a:xfrm>
              <a:off x="912" y="1439"/>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59464" name="Line 98"/>
            <p:cNvSpPr>
              <a:spLocks noChangeShapeType="1"/>
            </p:cNvSpPr>
            <p:nvPr/>
          </p:nvSpPr>
          <p:spPr bwMode="auto">
            <a:xfrm>
              <a:off x="1824" y="1439"/>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59465" name="Group 99"/>
            <p:cNvGrpSpPr>
              <a:grpSpLocks/>
            </p:cNvGrpSpPr>
            <p:nvPr/>
          </p:nvGrpSpPr>
          <p:grpSpPr bwMode="auto">
            <a:xfrm>
              <a:off x="3120" y="1248"/>
              <a:ext cx="624" cy="269"/>
              <a:chOff x="0" y="0"/>
              <a:chExt cx="1516" cy="425"/>
            </a:xfrm>
          </p:grpSpPr>
          <p:sp>
            <p:nvSpPr>
              <p:cNvPr id="59499" name="Text Box 100"/>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59500" name="Text Box 101"/>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9466" name="Line 102"/>
            <p:cNvSpPr>
              <a:spLocks noChangeShapeType="1"/>
            </p:cNvSpPr>
            <p:nvPr/>
          </p:nvSpPr>
          <p:spPr bwMode="auto">
            <a:xfrm>
              <a:off x="2736" y="1439"/>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59467" name="Group 103"/>
            <p:cNvGrpSpPr>
              <a:grpSpLocks/>
            </p:cNvGrpSpPr>
            <p:nvPr/>
          </p:nvGrpSpPr>
          <p:grpSpPr bwMode="auto">
            <a:xfrm>
              <a:off x="384" y="1632"/>
              <a:ext cx="624" cy="270"/>
              <a:chOff x="0" y="0"/>
              <a:chExt cx="1516" cy="427"/>
            </a:xfrm>
          </p:grpSpPr>
          <p:sp>
            <p:nvSpPr>
              <p:cNvPr id="59497" name="Text Box 104"/>
              <p:cNvSpPr txBox="1">
                <a:spLocks noChangeArrowheads="1"/>
              </p:cNvSpPr>
              <p:nvPr/>
            </p:nvSpPr>
            <p:spPr bwMode="auto">
              <a:xfrm>
                <a:off x="-1" y="0"/>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9498" name="Text Box 105"/>
              <p:cNvSpPr txBox="1">
                <a:spLocks noChangeArrowheads="1"/>
              </p:cNvSpPr>
              <p:nvPr/>
            </p:nvSpPr>
            <p:spPr bwMode="auto">
              <a:xfrm>
                <a:off x="889" y="0"/>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9468" name="Group 106"/>
            <p:cNvGrpSpPr>
              <a:grpSpLocks/>
            </p:cNvGrpSpPr>
            <p:nvPr/>
          </p:nvGrpSpPr>
          <p:grpSpPr bwMode="auto">
            <a:xfrm>
              <a:off x="1296" y="1632"/>
              <a:ext cx="624" cy="270"/>
              <a:chOff x="0" y="0"/>
              <a:chExt cx="1516" cy="427"/>
            </a:xfrm>
          </p:grpSpPr>
          <p:sp>
            <p:nvSpPr>
              <p:cNvPr id="59495" name="Text Box 107"/>
              <p:cNvSpPr txBox="1">
                <a:spLocks noChangeArrowheads="1"/>
              </p:cNvSpPr>
              <p:nvPr/>
            </p:nvSpPr>
            <p:spPr bwMode="auto">
              <a:xfrm>
                <a:off x="0" y="0"/>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9496" name="Text Box 108"/>
              <p:cNvSpPr txBox="1">
                <a:spLocks noChangeArrowheads="1"/>
              </p:cNvSpPr>
              <p:nvPr/>
            </p:nvSpPr>
            <p:spPr bwMode="auto">
              <a:xfrm>
                <a:off x="889" y="0"/>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9469" name="Group 109"/>
            <p:cNvGrpSpPr>
              <a:grpSpLocks/>
            </p:cNvGrpSpPr>
            <p:nvPr/>
          </p:nvGrpSpPr>
          <p:grpSpPr bwMode="auto">
            <a:xfrm>
              <a:off x="2208" y="1632"/>
              <a:ext cx="624" cy="270"/>
              <a:chOff x="0" y="0"/>
              <a:chExt cx="1516" cy="427"/>
            </a:xfrm>
          </p:grpSpPr>
          <p:sp>
            <p:nvSpPr>
              <p:cNvPr id="59493" name="Text Box 110"/>
              <p:cNvSpPr txBox="1">
                <a:spLocks noChangeArrowheads="1"/>
              </p:cNvSpPr>
              <p:nvPr/>
            </p:nvSpPr>
            <p:spPr bwMode="auto">
              <a:xfrm>
                <a:off x="0" y="0"/>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59494" name="Text Box 111"/>
              <p:cNvSpPr txBox="1">
                <a:spLocks noChangeArrowheads="1"/>
              </p:cNvSpPr>
              <p:nvPr/>
            </p:nvSpPr>
            <p:spPr bwMode="auto">
              <a:xfrm>
                <a:off x="889" y="0"/>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9470" name="Line 112"/>
            <p:cNvSpPr>
              <a:spLocks noChangeShapeType="1"/>
            </p:cNvSpPr>
            <p:nvPr/>
          </p:nvSpPr>
          <p:spPr bwMode="auto">
            <a:xfrm>
              <a:off x="0" y="18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59471" name="Line 113"/>
            <p:cNvSpPr>
              <a:spLocks noChangeShapeType="1"/>
            </p:cNvSpPr>
            <p:nvPr/>
          </p:nvSpPr>
          <p:spPr bwMode="auto">
            <a:xfrm>
              <a:off x="912" y="18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59472" name="Line 114"/>
            <p:cNvSpPr>
              <a:spLocks noChangeShapeType="1"/>
            </p:cNvSpPr>
            <p:nvPr/>
          </p:nvSpPr>
          <p:spPr bwMode="auto">
            <a:xfrm>
              <a:off x="1824" y="18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59473" name="Group 115"/>
            <p:cNvGrpSpPr>
              <a:grpSpLocks/>
            </p:cNvGrpSpPr>
            <p:nvPr/>
          </p:nvGrpSpPr>
          <p:grpSpPr bwMode="auto">
            <a:xfrm>
              <a:off x="384" y="2017"/>
              <a:ext cx="624" cy="269"/>
              <a:chOff x="0" y="0"/>
              <a:chExt cx="1516" cy="425"/>
            </a:xfrm>
          </p:grpSpPr>
          <p:sp>
            <p:nvSpPr>
              <p:cNvPr id="59491" name="Text Box 116"/>
              <p:cNvSpPr txBox="1">
                <a:spLocks noChangeArrowheads="1"/>
              </p:cNvSpPr>
              <p:nvPr/>
            </p:nvSpPr>
            <p:spPr bwMode="auto">
              <a:xfrm>
                <a:off x="-1"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59492" name="Text Box 117"/>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9474" name="Group 118"/>
            <p:cNvGrpSpPr>
              <a:grpSpLocks/>
            </p:cNvGrpSpPr>
            <p:nvPr/>
          </p:nvGrpSpPr>
          <p:grpSpPr bwMode="auto">
            <a:xfrm>
              <a:off x="1296" y="2017"/>
              <a:ext cx="624" cy="269"/>
              <a:chOff x="0" y="0"/>
              <a:chExt cx="1516" cy="425"/>
            </a:xfrm>
          </p:grpSpPr>
          <p:sp>
            <p:nvSpPr>
              <p:cNvPr id="59489" name="Text Box 119"/>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59490" name="Text Box 120"/>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59475" name="Group 121"/>
            <p:cNvGrpSpPr>
              <a:grpSpLocks/>
            </p:cNvGrpSpPr>
            <p:nvPr/>
          </p:nvGrpSpPr>
          <p:grpSpPr bwMode="auto">
            <a:xfrm>
              <a:off x="2208" y="2015"/>
              <a:ext cx="624" cy="271"/>
              <a:chOff x="0" y="0"/>
              <a:chExt cx="1516" cy="429"/>
            </a:xfrm>
          </p:grpSpPr>
          <p:sp>
            <p:nvSpPr>
              <p:cNvPr id="59487" name="Text Box 122"/>
              <p:cNvSpPr txBox="1">
                <a:spLocks noChangeArrowheads="1"/>
              </p:cNvSpPr>
              <p:nvPr/>
            </p:nvSpPr>
            <p:spPr bwMode="auto">
              <a:xfrm>
                <a:off x="0" y="3"/>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59488" name="Text Box 123"/>
              <p:cNvSpPr txBox="1">
                <a:spLocks noChangeArrowheads="1"/>
              </p:cNvSpPr>
              <p:nvPr/>
            </p:nvSpPr>
            <p:spPr bwMode="auto">
              <a:xfrm>
                <a:off x="889" y="1"/>
                <a:ext cx="627" cy="42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sp>
          <p:nvSpPr>
            <p:cNvPr id="59476" name="Line 124"/>
            <p:cNvSpPr>
              <a:spLocks noChangeShapeType="1"/>
            </p:cNvSpPr>
            <p:nvPr/>
          </p:nvSpPr>
          <p:spPr bwMode="auto">
            <a:xfrm>
              <a:off x="0" y="22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59477" name="Line 125"/>
            <p:cNvSpPr>
              <a:spLocks noChangeShapeType="1"/>
            </p:cNvSpPr>
            <p:nvPr/>
          </p:nvSpPr>
          <p:spPr bwMode="auto">
            <a:xfrm>
              <a:off x="912" y="22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59478" name="Line 126"/>
            <p:cNvSpPr>
              <a:spLocks noChangeShapeType="1"/>
            </p:cNvSpPr>
            <p:nvPr/>
          </p:nvSpPr>
          <p:spPr bwMode="auto">
            <a:xfrm>
              <a:off x="1824" y="22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59479" name="Group 127"/>
            <p:cNvGrpSpPr>
              <a:grpSpLocks/>
            </p:cNvGrpSpPr>
            <p:nvPr/>
          </p:nvGrpSpPr>
          <p:grpSpPr bwMode="auto">
            <a:xfrm>
              <a:off x="3120" y="2015"/>
              <a:ext cx="624" cy="270"/>
              <a:chOff x="0" y="0"/>
              <a:chExt cx="1516" cy="427"/>
            </a:xfrm>
          </p:grpSpPr>
          <p:sp>
            <p:nvSpPr>
              <p:cNvPr id="59485" name="Text Box 128"/>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59486" name="Text Box 129"/>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9480" name="Line 130"/>
            <p:cNvSpPr>
              <a:spLocks noChangeShapeType="1"/>
            </p:cNvSpPr>
            <p:nvPr/>
          </p:nvSpPr>
          <p:spPr bwMode="auto">
            <a:xfrm>
              <a:off x="2736" y="22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59481" name="Group 131"/>
            <p:cNvGrpSpPr>
              <a:grpSpLocks/>
            </p:cNvGrpSpPr>
            <p:nvPr/>
          </p:nvGrpSpPr>
          <p:grpSpPr bwMode="auto">
            <a:xfrm>
              <a:off x="3120" y="432"/>
              <a:ext cx="624" cy="270"/>
              <a:chOff x="0" y="0"/>
              <a:chExt cx="1516" cy="427"/>
            </a:xfrm>
          </p:grpSpPr>
          <p:sp>
            <p:nvSpPr>
              <p:cNvPr id="59483" name="Text Box 132"/>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59484" name="Text Box 133"/>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59482" name="Line 134"/>
            <p:cNvSpPr>
              <a:spLocks noChangeShapeType="1"/>
            </p:cNvSpPr>
            <p:nvPr/>
          </p:nvSpPr>
          <p:spPr bwMode="auto">
            <a:xfrm>
              <a:off x="2736" y="6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sp>
        <p:nvSpPr>
          <p:cNvPr id="59442" name="Text Box 135"/>
          <p:cNvSpPr txBox="1">
            <a:spLocks noChangeArrowheads="1"/>
          </p:cNvSpPr>
          <p:nvPr/>
        </p:nvSpPr>
        <p:spPr bwMode="auto">
          <a:xfrm>
            <a:off x="685800" y="652145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1600"/>
              <a:t>visit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wipe(left)">
                                      <p:cBhvr>
                                        <p:cTn id="7" dur="500"/>
                                        <p:tgtEl>
                                          <p:spTgt spid="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5">
                                            <p:txEl>
                                              <p:pRg st="0" end="0"/>
                                            </p:txEl>
                                          </p:spTgt>
                                        </p:tgtEl>
                                        <p:attrNameLst>
                                          <p:attrName>style.visibility</p:attrName>
                                        </p:attrNameLst>
                                      </p:cBhvr>
                                      <p:to>
                                        <p:strVal val="visible"/>
                                      </p:to>
                                    </p:set>
                                    <p:animEffect transition="in" filter="wipe(left)">
                                      <p:cBhvr>
                                        <p:cTn id="12" dur="500"/>
                                        <p:tgtEl>
                                          <p:spTgt spid="563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P spid="5632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5"/>
          <p:cNvSpPr txBox="1">
            <a:spLocks noChangeArrowheads="1"/>
          </p:cNvSpPr>
          <p:nvPr/>
        </p:nvSpPr>
        <p:spPr bwMode="auto">
          <a:xfrm>
            <a:off x="381000" y="2819400"/>
            <a:ext cx="8763000" cy="4038600"/>
          </a:xfrm>
          <a:prstGeom prst="rect">
            <a:avLst/>
          </a:prstGeom>
          <a:noFill/>
          <a:ln w="9525">
            <a:noFill/>
            <a:miter lim="800000"/>
            <a:headEnd/>
            <a:tailEnd/>
          </a:ln>
        </p:spPr>
        <p:txBody>
          <a:bodyPr/>
          <a:lstStyle/>
          <a:p>
            <a:pPr marL="342900" indent="-342900" eaLnBrk="1" hangingPunct="1">
              <a:lnSpc>
                <a:spcPct val="90000"/>
              </a:lnSpc>
              <a:spcBef>
                <a:spcPct val="60000"/>
              </a:spcBef>
              <a:buClr>
                <a:schemeClr val="folHlink"/>
              </a:buClr>
              <a:buSzPct val="60000"/>
              <a:buFont typeface="Wingdings" pitchFamily="2" charset="2"/>
              <a:buChar char="n"/>
              <a:defRPr/>
            </a:pPr>
            <a:r>
              <a:rPr lang="zh-CN" altLang="en-US" sz="2800" b="1" kern="0" dirty="0">
                <a:latin typeface="黑体" pitchFamily="49" charset="-122"/>
                <a:ea typeface="黑体" pitchFamily="49" charset="-122"/>
              </a:rPr>
              <a:t>采用以下链表存储结构时，</a:t>
            </a:r>
            <a:r>
              <a:rPr lang="en-US" altLang="zh-CN" sz="2800" b="1" kern="0" dirty="0">
                <a:latin typeface="黑体" pitchFamily="49" charset="-122"/>
                <a:ea typeface="黑体" pitchFamily="49" charset="-122"/>
              </a:rPr>
              <a:t>DFS</a:t>
            </a:r>
            <a:r>
              <a:rPr lang="zh-CN" altLang="en-US" sz="2800" b="1" kern="0" dirty="0">
                <a:latin typeface="黑体" pitchFamily="49" charset="-122"/>
                <a:ea typeface="黑体" pitchFamily="49" charset="-122"/>
              </a:rPr>
              <a:t>次序为</a:t>
            </a:r>
            <a:r>
              <a:rPr lang="zh-CN" altLang="en-US" sz="2800" b="1" kern="0" dirty="0">
                <a:solidFill>
                  <a:schemeClr val="bg1"/>
                </a:solidFill>
                <a:latin typeface="黑体" pitchFamily="49" charset="-122"/>
                <a:ea typeface="黑体" pitchFamily="49" charset="-122"/>
              </a:rPr>
              <a:t>0,1,2,3,4,5</a:t>
            </a:r>
          </a:p>
        </p:txBody>
      </p:sp>
      <p:sp>
        <p:nvSpPr>
          <p:cNvPr id="60419"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二、深度优先搜索</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举例</a:t>
            </a:r>
            <a:r>
              <a:rPr lang="en-US" altLang="zh-CN" sz="3200">
                <a:latin typeface="黑体" panose="02010609060101010101" pitchFamily="49" charset="-122"/>
                <a:ea typeface="黑体" panose="02010609060101010101" pitchFamily="49" charset="-122"/>
              </a:rPr>
              <a:t>)</a:t>
            </a:r>
          </a:p>
        </p:txBody>
      </p:sp>
      <p:sp>
        <p:nvSpPr>
          <p:cNvPr id="60420"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4A9C0F5-86F4-4C7D-94B9-10DD3D171EF9}" type="slidenum">
              <a:rPr lang="zh-CN" altLang="en-US"/>
              <a:pPr algn="r" eaLnBrk="1" hangingPunct="1">
                <a:spcBef>
                  <a:spcPct val="50000"/>
                </a:spcBef>
                <a:buFont typeface="Arial" panose="020B0604020202020204" pitchFamily="34" charset="0"/>
                <a:buNone/>
              </a:pPr>
              <a:t>49</a:t>
            </a:fld>
            <a:endParaRPr lang="en-US" altLang="zh-CN"/>
          </a:p>
        </p:txBody>
      </p:sp>
      <p:sp>
        <p:nvSpPr>
          <p:cNvPr id="60421"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56325" name="Rectangle 5"/>
          <p:cNvSpPr>
            <a:spLocks noGrp="1" noChangeArrowheads="1"/>
          </p:cNvSpPr>
          <p:nvPr>
            <p:ph type="body" idx="1"/>
          </p:nvPr>
        </p:nvSpPr>
        <p:spPr>
          <a:xfrm>
            <a:off x="381000" y="2819400"/>
            <a:ext cx="8763000" cy="4038600"/>
          </a:xfrm>
        </p:spPr>
        <p:txBody>
          <a:bodyPr/>
          <a:lstStyle/>
          <a:p>
            <a:pPr eaLnBrk="1" hangingPunct="1">
              <a:lnSpc>
                <a:spcPct val="90000"/>
              </a:lnSpc>
              <a:spcBef>
                <a:spcPct val="60000"/>
              </a:spcBef>
            </a:pPr>
            <a:r>
              <a:rPr lang="zh-CN" altLang="en-US" sz="2800" b="1">
                <a:latin typeface="黑体" panose="02010609060101010101" pitchFamily="49" charset="-122"/>
                <a:ea typeface="黑体" panose="02010609060101010101" pitchFamily="49" charset="-122"/>
              </a:rPr>
              <a:t>采用以下链表存储结构时，</a:t>
            </a:r>
            <a:r>
              <a:rPr lang="en-US" altLang="zh-CN" sz="2800" b="1">
                <a:latin typeface="黑体" panose="02010609060101010101" pitchFamily="49" charset="-122"/>
                <a:ea typeface="黑体" panose="02010609060101010101" pitchFamily="49" charset="-122"/>
              </a:rPr>
              <a:t>DFS</a:t>
            </a:r>
            <a:r>
              <a:rPr lang="zh-CN" altLang="en-US" sz="2800" b="1">
                <a:latin typeface="黑体" panose="02010609060101010101" pitchFamily="49" charset="-122"/>
                <a:ea typeface="黑体" panose="02010609060101010101" pitchFamily="49" charset="-122"/>
              </a:rPr>
              <a:t>次序为</a:t>
            </a:r>
            <a:endParaRPr lang="zh-CN" altLang="en-US" sz="2800" b="1">
              <a:solidFill>
                <a:srgbClr val="FF0000"/>
              </a:solidFill>
              <a:latin typeface="黑体" panose="02010609060101010101" pitchFamily="49" charset="-122"/>
              <a:ea typeface="黑体" panose="02010609060101010101" pitchFamily="49" charset="-122"/>
            </a:endParaRPr>
          </a:p>
        </p:txBody>
      </p:sp>
      <p:sp>
        <p:nvSpPr>
          <p:cNvPr id="60423"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60424" name="Line 7"/>
          <p:cNvSpPr>
            <a:spLocks noChangeShapeType="1"/>
          </p:cNvSpPr>
          <p:nvPr/>
        </p:nvSpPr>
        <p:spPr bwMode="auto">
          <a:xfrm flipH="1">
            <a:off x="7010400" y="4800600"/>
            <a:ext cx="9144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25" name="Line 8"/>
          <p:cNvSpPr>
            <a:spLocks noChangeShapeType="1"/>
          </p:cNvSpPr>
          <p:nvPr/>
        </p:nvSpPr>
        <p:spPr bwMode="auto">
          <a:xfrm>
            <a:off x="8077200" y="4953000"/>
            <a:ext cx="0" cy="1524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26" name="Line 9"/>
          <p:cNvSpPr>
            <a:spLocks noChangeShapeType="1"/>
          </p:cNvSpPr>
          <p:nvPr/>
        </p:nvSpPr>
        <p:spPr bwMode="auto">
          <a:xfrm>
            <a:off x="8153400" y="4876800"/>
            <a:ext cx="533400" cy="762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27" name="Line 10"/>
          <p:cNvSpPr>
            <a:spLocks noChangeShapeType="1"/>
          </p:cNvSpPr>
          <p:nvPr/>
        </p:nvSpPr>
        <p:spPr bwMode="auto">
          <a:xfrm flipH="1">
            <a:off x="6324600" y="4876800"/>
            <a:ext cx="381000" cy="6858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28" name="Line 11"/>
          <p:cNvSpPr>
            <a:spLocks noChangeShapeType="1"/>
          </p:cNvSpPr>
          <p:nvPr/>
        </p:nvSpPr>
        <p:spPr bwMode="auto">
          <a:xfrm flipH="1" flipV="1">
            <a:off x="6781800" y="4953000"/>
            <a:ext cx="0" cy="1600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29" name="Line 12"/>
          <p:cNvSpPr>
            <a:spLocks noChangeShapeType="1"/>
          </p:cNvSpPr>
          <p:nvPr/>
        </p:nvSpPr>
        <p:spPr bwMode="auto">
          <a:xfrm flipH="1" flipV="1">
            <a:off x="6858000" y="4876800"/>
            <a:ext cx="1752600" cy="914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30" name="Line 13"/>
          <p:cNvSpPr>
            <a:spLocks noChangeShapeType="1"/>
          </p:cNvSpPr>
          <p:nvPr/>
        </p:nvSpPr>
        <p:spPr bwMode="auto">
          <a:xfrm flipH="1" flipV="1">
            <a:off x="6248400" y="5867400"/>
            <a:ext cx="457200" cy="6858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31" name="Line 14"/>
          <p:cNvSpPr>
            <a:spLocks noChangeShapeType="1"/>
          </p:cNvSpPr>
          <p:nvPr/>
        </p:nvSpPr>
        <p:spPr bwMode="auto">
          <a:xfrm flipH="1">
            <a:off x="6858000" y="6629400"/>
            <a:ext cx="11430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32" name="Line 15"/>
          <p:cNvSpPr>
            <a:spLocks noChangeShapeType="1"/>
          </p:cNvSpPr>
          <p:nvPr/>
        </p:nvSpPr>
        <p:spPr bwMode="auto">
          <a:xfrm flipH="1">
            <a:off x="6934200" y="5791200"/>
            <a:ext cx="1676400" cy="762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0433" name="Line 16"/>
          <p:cNvSpPr>
            <a:spLocks noChangeShapeType="1"/>
          </p:cNvSpPr>
          <p:nvPr/>
        </p:nvSpPr>
        <p:spPr bwMode="auto">
          <a:xfrm flipH="1">
            <a:off x="8153400" y="5867400"/>
            <a:ext cx="533400" cy="7620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60434" name="Group 17"/>
          <p:cNvGrpSpPr>
            <a:grpSpLocks/>
          </p:cNvGrpSpPr>
          <p:nvPr/>
        </p:nvGrpSpPr>
        <p:grpSpPr bwMode="auto">
          <a:xfrm>
            <a:off x="6019800" y="4564063"/>
            <a:ext cx="2895600" cy="2286000"/>
            <a:chOff x="0" y="0"/>
            <a:chExt cx="1824" cy="1440"/>
          </a:xfrm>
        </p:grpSpPr>
        <p:sp>
          <p:nvSpPr>
            <p:cNvPr id="60574"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60575"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60576"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60577"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60578"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60579"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aphicFrame>
        <p:nvGraphicFramePr>
          <p:cNvPr id="52248" name="Group 24"/>
          <p:cNvGraphicFramePr>
            <a:graphicFrameLocks noGrp="1"/>
          </p:cNvGraphicFramePr>
          <p:nvPr/>
        </p:nvGraphicFramePr>
        <p:xfrm>
          <a:off x="381000" y="3727450"/>
          <a:ext cx="1066800" cy="2825752"/>
        </p:xfrm>
        <a:graphic>
          <a:graphicData uri="http://schemas.openxmlformats.org/drawingml/2006/table">
            <a:tbl>
              <a:tblPr/>
              <a:tblGrid>
                <a:gridCol w="387350">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290512">
                  <a:extLst>
                    <a:ext uri="{9D8B030D-6E8A-4147-A177-3AD203B41FA5}">
                      <a16:colId xmlns:a16="http://schemas.microsoft.com/office/drawing/2014/main" val="20002"/>
                    </a:ext>
                  </a:extLst>
                </a:gridCol>
              </a:tblGrid>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14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60465" name="Group 54"/>
          <p:cNvGrpSpPr>
            <a:grpSpLocks/>
          </p:cNvGrpSpPr>
          <p:nvPr/>
        </p:nvGrpSpPr>
        <p:grpSpPr bwMode="auto">
          <a:xfrm>
            <a:off x="1295400" y="3733800"/>
            <a:ext cx="4724400" cy="2803525"/>
            <a:chOff x="0" y="0"/>
            <a:chExt cx="3744" cy="2286"/>
          </a:xfrm>
        </p:grpSpPr>
        <p:grpSp>
          <p:nvGrpSpPr>
            <p:cNvPr id="60494" name="Group 55"/>
            <p:cNvGrpSpPr>
              <a:grpSpLocks/>
            </p:cNvGrpSpPr>
            <p:nvPr/>
          </p:nvGrpSpPr>
          <p:grpSpPr bwMode="auto">
            <a:xfrm>
              <a:off x="384" y="0"/>
              <a:ext cx="624" cy="269"/>
              <a:chOff x="0" y="0"/>
              <a:chExt cx="1516" cy="425"/>
            </a:xfrm>
          </p:grpSpPr>
          <p:sp>
            <p:nvSpPr>
              <p:cNvPr id="60572" name="Text Box 56"/>
              <p:cNvSpPr txBox="1">
                <a:spLocks noChangeArrowheads="1"/>
              </p:cNvSpPr>
              <p:nvPr/>
            </p:nvSpPr>
            <p:spPr bwMode="auto">
              <a:xfrm>
                <a:off x="-1"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60573" name="Text Box 57"/>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495" name="Group 58"/>
            <p:cNvGrpSpPr>
              <a:grpSpLocks/>
            </p:cNvGrpSpPr>
            <p:nvPr/>
          </p:nvGrpSpPr>
          <p:grpSpPr bwMode="auto">
            <a:xfrm>
              <a:off x="1296" y="0"/>
              <a:ext cx="624" cy="269"/>
              <a:chOff x="0" y="0"/>
              <a:chExt cx="1516" cy="425"/>
            </a:xfrm>
          </p:grpSpPr>
          <p:sp>
            <p:nvSpPr>
              <p:cNvPr id="60570" name="Text Box 59"/>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60571" name="Text Box 60"/>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496" name="Group 61"/>
            <p:cNvGrpSpPr>
              <a:grpSpLocks/>
            </p:cNvGrpSpPr>
            <p:nvPr/>
          </p:nvGrpSpPr>
          <p:grpSpPr bwMode="auto">
            <a:xfrm>
              <a:off x="2208" y="0"/>
              <a:ext cx="624" cy="269"/>
              <a:chOff x="0" y="0"/>
              <a:chExt cx="1516" cy="425"/>
            </a:xfrm>
          </p:grpSpPr>
          <p:sp>
            <p:nvSpPr>
              <p:cNvPr id="60568" name="Text Box 62"/>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60569" name="Text Box 63"/>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60497" name="Line 64"/>
            <p:cNvSpPr>
              <a:spLocks noChangeShapeType="1"/>
            </p:cNvSpPr>
            <p:nvPr/>
          </p:nvSpPr>
          <p:spPr bwMode="auto">
            <a:xfrm>
              <a:off x="0"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498" name="Line 65"/>
            <p:cNvSpPr>
              <a:spLocks noChangeShapeType="1"/>
            </p:cNvSpPr>
            <p:nvPr/>
          </p:nvSpPr>
          <p:spPr bwMode="auto">
            <a:xfrm>
              <a:off x="912"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499" name="Line 66"/>
            <p:cNvSpPr>
              <a:spLocks noChangeShapeType="1"/>
            </p:cNvSpPr>
            <p:nvPr/>
          </p:nvSpPr>
          <p:spPr bwMode="auto">
            <a:xfrm>
              <a:off x="1824" y="192"/>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00" name="Group 67"/>
            <p:cNvGrpSpPr>
              <a:grpSpLocks/>
            </p:cNvGrpSpPr>
            <p:nvPr/>
          </p:nvGrpSpPr>
          <p:grpSpPr bwMode="auto">
            <a:xfrm>
              <a:off x="384" y="432"/>
              <a:ext cx="624" cy="270"/>
              <a:chOff x="0" y="0"/>
              <a:chExt cx="1516" cy="427"/>
            </a:xfrm>
          </p:grpSpPr>
          <p:sp>
            <p:nvSpPr>
              <p:cNvPr id="60566" name="Text Box 68"/>
              <p:cNvSpPr txBox="1">
                <a:spLocks noChangeArrowheads="1"/>
              </p:cNvSpPr>
              <p:nvPr/>
            </p:nvSpPr>
            <p:spPr bwMode="auto">
              <a:xfrm>
                <a:off x="-1"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60567" name="Text Box 69"/>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01" name="Group 70"/>
            <p:cNvGrpSpPr>
              <a:grpSpLocks/>
            </p:cNvGrpSpPr>
            <p:nvPr/>
          </p:nvGrpSpPr>
          <p:grpSpPr bwMode="auto">
            <a:xfrm>
              <a:off x="1296" y="432"/>
              <a:ext cx="624" cy="270"/>
              <a:chOff x="0" y="0"/>
              <a:chExt cx="1516" cy="427"/>
            </a:xfrm>
          </p:grpSpPr>
          <p:sp>
            <p:nvSpPr>
              <p:cNvPr id="60564" name="Text Box 71"/>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60565" name="Text Box 72"/>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02" name="Group 73"/>
            <p:cNvGrpSpPr>
              <a:grpSpLocks/>
            </p:cNvGrpSpPr>
            <p:nvPr/>
          </p:nvGrpSpPr>
          <p:grpSpPr bwMode="auto">
            <a:xfrm>
              <a:off x="2208" y="432"/>
              <a:ext cx="624" cy="270"/>
              <a:chOff x="0" y="0"/>
              <a:chExt cx="1516" cy="427"/>
            </a:xfrm>
          </p:grpSpPr>
          <p:sp>
            <p:nvSpPr>
              <p:cNvPr id="60562" name="Text Box 74"/>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60563" name="Text Box 75"/>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sp>
          <p:nvSpPr>
            <p:cNvPr id="60503" name="Line 76"/>
            <p:cNvSpPr>
              <a:spLocks noChangeShapeType="1"/>
            </p:cNvSpPr>
            <p:nvPr/>
          </p:nvSpPr>
          <p:spPr bwMode="auto">
            <a:xfrm>
              <a:off x="0" y="6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04" name="Line 77"/>
            <p:cNvSpPr>
              <a:spLocks noChangeShapeType="1"/>
            </p:cNvSpPr>
            <p:nvPr/>
          </p:nvSpPr>
          <p:spPr bwMode="auto">
            <a:xfrm>
              <a:off x="912" y="6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05" name="Line 78"/>
            <p:cNvSpPr>
              <a:spLocks noChangeShapeType="1"/>
            </p:cNvSpPr>
            <p:nvPr/>
          </p:nvSpPr>
          <p:spPr bwMode="auto">
            <a:xfrm>
              <a:off x="1824" y="6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06" name="Group 79"/>
            <p:cNvGrpSpPr>
              <a:grpSpLocks/>
            </p:cNvGrpSpPr>
            <p:nvPr/>
          </p:nvGrpSpPr>
          <p:grpSpPr bwMode="auto">
            <a:xfrm>
              <a:off x="384" y="816"/>
              <a:ext cx="624" cy="269"/>
              <a:chOff x="0" y="0"/>
              <a:chExt cx="1516" cy="426"/>
            </a:xfrm>
          </p:grpSpPr>
          <p:sp>
            <p:nvSpPr>
              <p:cNvPr id="60560" name="Text Box 80"/>
              <p:cNvSpPr txBox="1">
                <a:spLocks noChangeArrowheads="1"/>
              </p:cNvSpPr>
              <p:nvPr/>
            </p:nvSpPr>
            <p:spPr bwMode="auto">
              <a:xfrm>
                <a:off x="-1"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60561" name="Text Box 81"/>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07" name="Group 82"/>
            <p:cNvGrpSpPr>
              <a:grpSpLocks/>
            </p:cNvGrpSpPr>
            <p:nvPr/>
          </p:nvGrpSpPr>
          <p:grpSpPr bwMode="auto">
            <a:xfrm>
              <a:off x="1296" y="816"/>
              <a:ext cx="624" cy="269"/>
              <a:chOff x="0" y="0"/>
              <a:chExt cx="1516" cy="426"/>
            </a:xfrm>
          </p:grpSpPr>
          <p:sp>
            <p:nvSpPr>
              <p:cNvPr id="60558" name="Text Box 83"/>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60559" name="Text Box 84"/>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60508" name="Line 85"/>
            <p:cNvSpPr>
              <a:spLocks noChangeShapeType="1"/>
            </p:cNvSpPr>
            <p:nvPr/>
          </p:nvSpPr>
          <p:spPr bwMode="auto">
            <a:xfrm>
              <a:off x="0" y="10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09" name="Line 86"/>
            <p:cNvSpPr>
              <a:spLocks noChangeShapeType="1"/>
            </p:cNvSpPr>
            <p:nvPr/>
          </p:nvSpPr>
          <p:spPr bwMode="auto">
            <a:xfrm>
              <a:off x="912" y="10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10" name="Group 87"/>
            <p:cNvGrpSpPr>
              <a:grpSpLocks/>
            </p:cNvGrpSpPr>
            <p:nvPr/>
          </p:nvGrpSpPr>
          <p:grpSpPr bwMode="auto">
            <a:xfrm>
              <a:off x="384" y="1248"/>
              <a:ext cx="624" cy="269"/>
              <a:chOff x="0" y="0"/>
              <a:chExt cx="1516" cy="425"/>
            </a:xfrm>
          </p:grpSpPr>
          <p:sp>
            <p:nvSpPr>
              <p:cNvPr id="60556" name="Text Box 88"/>
              <p:cNvSpPr txBox="1">
                <a:spLocks noChangeArrowheads="1"/>
              </p:cNvSpPr>
              <p:nvPr/>
            </p:nvSpPr>
            <p:spPr bwMode="auto">
              <a:xfrm>
                <a:off x="-1"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60557" name="Text Box 89"/>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11" name="Group 90"/>
            <p:cNvGrpSpPr>
              <a:grpSpLocks/>
            </p:cNvGrpSpPr>
            <p:nvPr/>
          </p:nvGrpSpPr>
          <p:grpSpPr bwMode="auto">
            <a:xfrm>
              <a:off x="1296" y="1248"/>
              <a:ext cx="624" cy="269"/>
              <a:chOff x="0" y="0"/>
              <a:chExt cx="1516" cy="425"/>
            </a:xfrm>
          </p:grpSpPr>
          <p:sp>
            <p:nvSpPr>
              <p:cNvPr id="60554" name="Text Box 91"/>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2</a:t>
                </a:r>
              </a:p>
            </p:txBody>
          </p:sp>
          <p:sp>
            <p:nvSpPr>
              <p:cNvPr id="60555" name="Text Box 92"/>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12" name="Group 93"/>
            <p:cNvGrpSpPr>
              <a:grpSpLocks/>
            </p:cNvGrpSpPr>
            <p:nvPr/>
          </p:nvGrpSpPr>
          <p:grpSpPr bwMode="auto">
            <a:xfrm>
              <a:off x="2208" y="1248"/>
              <a:ext cx="624" cy="269"/>
              <a:chOff x="0" y="0"/>
              <a:chExt cx="1516" cy="425"/>
            </a:xfrm>
          </p:grpSpPr>
          <p:sp>
            <p:nvSpPr>
              <p:cNvPr id="60552" name="Text Box 94"/>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60553" name="Text Box 95"/>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sp>
          <p:nvSpPr>
            <p:cNvPr id="60513" name="Line 96"/>
            <p:cNvSpPr>
              <a:spLocks noChangeShapeType="1"/>
            </p:cNvSpPr>
            <p:nvPr/>
          </p:nvSpPr>
          <p:spPr bwMode="auto">
            <a:xfrm>
              <a:off x="0" y="1439"/>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14" name="Line 97"/>
            <p:cNvSpPr>
              <a:spLocks noChangeShapeType="1"/>
            </p:cNvSpPr>
            <p:nvPr/>
          </p:nvSpPr>
          <p:spPr bwMode="auto">
            <a:xfrm>
              <a:off x="912" y="1439"/>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15" name="Line 98"/>
            <p:cNvSpPr>
              <a:spLocks noChangeShapeType="1"/>
            </p:cNvSpPr>
            <p:nvPr/>
          </p:nvSpPr>
          <p:spPr bwMode="auto">
            <a:xfrm>
              <a:off x="1824" y="1439"/>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16" name="Group 99"/>
            <p:cNvGrpSpPr>
              <a:grpSpLocks/>
            </p:cNvGrpSpPr>
            <p:nvPr/>
          </p:nvGrpSpPr>
          <p:grpSpPr bwMode="auto">
            <a:xfrm>
              <a:off x="3120" y="1248"/>
              <a:ext cx="624" cy="269"/>
              <a:chOff x="0" y="0"/>
              <a:chExt cx="1516" cy="425"/>
            </a:xfrm>
          </p:grpSpPr>
          <p:sp>
            <p:nvSpPr>
              <p:cNvPr id="60550" name="Text Box 100"/>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60551" name="Text Box 101"/>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60517" name="Line 102"/>
            <p:cNvSpPr>
              <a:spLocks noChangeShapeType="1"/>
            </p:cNvSpPr>
            <p:nvPr/>
          </p:nvSpPr>
          <p:spPr bwMode="auto">
            <a:xfrm>
              <a:off x="2736" y="1439"/>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18" name="Group 103"/>
            <p:cNvGrpSpPr>
              <a:grpSpLocks/>
            </p:cNvGrpSpPr>
            <p:nvPr/>
          </p:nvGrpSpPr>
          <p:grpSpPr bwMode="auto">
            <a:xfrm>
              <a:off x="384" y="1632"/>
              <a:ext cx="624" cy="270"/>
              <a:chOff x="0" y="0"/>
              <a:chExt cx="1516" cy="427"/>
            </a:xfrm>
          </p:grpSpPr>
          <p:sp>
            <p:nvSpPr>
              <p:cNvPr id="60548" name="Text Box 104"/>
              <p:cNvSpPr txBox="1">
                <a:spLocks noChangeArrowheads="1"/>
              </p:cNvSpPr>
              <p:nvPr/>
            </p:nvSpPr>
            <p:spPr bwMode="auto">
              <a:xfrm>
                <a:off x="-1" y="0"/>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60549" name="Text Box 105"/>
              <p:cNvSpPr txBox="1">
                <a:spLocks noChangeArrowheads="1"/>
              </p:cNvSpPr>
              <p:nvPr/>
            </p:nvSpPr>
            <p:spPr bwMode="auto">
              <a:xfrm>
                <a:off x="889" y="0"/>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19" name="Group 106"/>
            <p:cNvGrpSpPr>
              <a:grpSpLocks/>
            </p:cNvGrpSpPr>
            <p:nvPr/>
          </p:nvGrpSpPr>
          <p:grpSpPr bwMode="auto">
            <a:xfrm>
              <a:off x="1296" y="1632"/>
              <a:ext cx="624" cy="270"/>
              <a:chOff x="0" y="0"/>
              <a:chExt cx="1516" cy="427"/>
            </a:xfrm>
          </p:grpSpPr>
          <p:sp>
            <p:nvSpPr>
              <p:cNvPr id="60546" name="Text Box 107"/>
              <p:cNvSpPr txBox="1">
                <a:spLocks noChangeArrowheads="1"/>
              </p:cNvSpPr>
              <p:nvPr/>
            </p:nvSpPr>
            <p:spPr bwMode="auto">
              <a:xfrm>
                <a:off x="0" y="0"/>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60547" name="Text Box 108"/>
              <p:cNvSpPr txBox="1">
                <a:spLocks noChangeArrowheads="1"/>
              </p:cNvSpPr>
              <p:nvPr/>
            </p:nvSpPr>
            <p:spPr bwMode="auto">
              <a:xfrm>
                <a:off x="889" y="0"/>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20" name="Group 109"/>
            <p:cNvGrpSpPr>
              <a:grpSpLocks/>
            </p:cNvGrpSpPr>
            <p:nvPr/>
          </p:nvGrpSpPr>
          <p:grpSpPr bwMode="auto">
            <a:xfrm>
              <a:off x="2208" y="1632"/>
              <a:ext cx="624" cy="270"/>
              <a:chOff x="0" y="0"/>
              <a:chExt cx="1516" cy="427"/>
            </a:xfrm>
          </p:grpSpPr>
          <p:sp>
            <p:nvSpPr>
              <p:cNvPr id="60544" name="Text Box 110"/>
              <p:cNvSpPr txBox="1">
                <a:spLocks noChangeArrowheads="1"/>
              </p:cNvSpPr>
              <p:nvPr/>
            </p:nvSpPr>
            <p:spPr bwMode="auto">
              <a:xfrm>
                <a:off x="0" y="0"/>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60545" name="Text Box 111"/>
              <p:cNvSpPr txBox="1">
                <a:spLocks noChangeArrowheads="1"/>
              </p:cNvSpPr>
              <p:nvPr/>
            </p:nvSpPr>
            <p:spPr bwMode="auto">
              <a:xfrm>
                <a:off x="889" y="0"/>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60521" name="Line 112"/>
            <p:cNvSpPr>
              <a:spLocks noChangeShapeType="1"/>
            </p:cNvSpPr>
            <p:nvPr/>
          </p:nvSpPr>
          <p:spPr bwMode="auto">
            <a:xfrm>
              <a:off x="0" y="18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22" name="Line 113"/>
            <p:cNvSpPr>
              <a:spLocks noChangeShapeType="1"/>
            </p:cNvSpPr>
            <p:nvPr/>
          </p:nvSpPr>
          <p:spPr bwMode="auto">
            <a:xfrm>
              <a:off x="912" y="18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23" name="Line 114"/>
            <p:cNvSpPr>
              <a:spLocks noChangeShapeType="1"/>
            </p:cNvSpPr>
            <p:nvPr/>
          </p:nvSpPr>
          <p:spPr bwMode="auto">
            <a:xfrm>
              <a:off x="1824" y="18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24" name="Group 115"/>
            <p:cNvGrpSpPr>
              <a:grpSpLocks/>
            </p:cNvGrpSpPr>
            <p:nvPr/>
          </p:nvGrpSpPr>
          <p:grpSpPr bwMode="auto">
            <a:xfrm>
              <a:off x="384" y="2017"/>
              <a:ext cx="624" cy="269"/>
              <a:chOff x="0" y="0"/>
              <a:chExt cx="1516" cy="425"/>
            </a:xfrm>
          </p:grpSpPr>
          <p:sp>
            <p:nvSpPr>
              <p:cNvPr id="60542" name="Text Box 116"/>
              <p:cNvSpPr txBox="1">
                <a:spLocks noChangeArrowheads="1"/>
              </p:cNvSpPr>
              <p:nvPr/>
            </p:nvSpPr>
            <p:spPr bwMode="auto">
              <a:xfrm>
                <a:off x="-1"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0</a:t>
                </a:r>
              </a:p>
            </p:txBody>
          </p:sp>
          <p:sp>
            <p:nvSpPr>
              <p:cNvPr id="60543" name="Text Box 117"/>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25" name="Group 118"/>
            <p:cNvGrpSpPr>
              <a:grpSpLocks/>
            </p:cNvGrpSpPr>
            <p:nvPr/>
          </p:nvGrpSpPr>
          <p:grpSpPr bwMode="auto">
            <a:xfrm>
              <a:off x="1296" y="2017"/>
              <a:ext cx="624" cy="269"/>
              <a:chOff x="0" y="0"/>
              <a:chExt cx="1516" cy="425"/>
            </a:xfrm>
          </p:grpSpPr>
          <p:sp>
            <p:nvSpPr>
              <p:cNvPr id="60540" name="Text Box 119"/>
              <p:cNvSpPr txBox="1">
                <a:spLocks noChangeArrowheads="1"/>
              </p:cNvSpPr>
              <p:nvPr/>
            </p:nvSpPr>
            <p:spPr bwMode="auto">
              <a:xfrm>
                <a:off x="0" y="0"/>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1</a:t>
                </a:r>
              </a:p>
            </p:txBody>
          </p:sp>
          <p:sp>
            <p:nvSpPr>
              <p:cNvPr id="60541" name="Text Box 120"/>
              <p:cNvSpPr txBox="1">
                <a:spLocks noChangeArrowheads="1"/>
              </p:cNvSpPr>
              <p:nvPr/>
            </p:nvSpPr>
            <p:spPr bwMode="auto">
              <a:xfrm>
                <a:off x="889" y="0"/>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grpSp>
          <p:nvGrpSpPr>
            <p:cNvPr id="60526" name="Group 121"/>
            <p:cNvGrpSpPr>
              <a:grpSpLocks/>
            </p:cNvGrpSpPr>
            <p:nvPr/>
          </p:nvGrpSpPr>
          <p:grpSpPr bwMode="auto">
            <a:xfrm>
              <a:off x="2208" y="2015"/>
              <a:ext cx="624" cy="271"/>
              <a:chOff x="0" y="0"/>
              <a:chExt cx="1516" cy="429"/>
            </a:xfrm>
          </p:grpSpPr>
          <p:sp>
            <p:nvSpPr>
              <p:cNvPr id="60538" name="Text Box 122"/>
              <p:cNvSpPr txBox="1">
                <a:spLocks noChangeArrowheads="1"/>
              </p:cNvSpPr>
              <p:nvPr/>
            </p:nvSpPr>
            <p:spPr bwMode="auto">
              <a:xfrm>
                <a:off x="0" y="3"/>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3</a:t>
                </a:r>
              </a:p>
            </p:txBody>
          </p:sp>
          <p:sp>
            <p:nvSpPr>
              <p:cNvPr id="60539" name="Text Box 123"/>
              <p:cNvSpPr txBox="1">
                <a:spLocks noChangeArrowheads="1"/>
              </p:cNvSpPr>
              <p:nvPr/>
            </p:nvSpPr>
            <p:spPr bwMode="auto">
              <a:xfrm>
                <a:off x="889" y="1"/>
                <a:ext cx="627" cy="42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000"/>
              </a:p>
            </p:txBody>
          </p:sp>
        </p:grpSp>
        <p:sp>
          <p:nvSpPr>
            <p:cNvPr id="60527" name="Line 124"/>
            <p:cNvSpPr>
              <a:spLocks noChangeShapeType="1"/>
            </p:cNvSpPr>
            <p:nvPr/>
          </p:nvSpPr>
          <p:spPr bwMode="auto">
            <a:xfrm>
              <a:off x="0" y="22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28" name="Line 125"/>
            <p:cNvSpPr>
              <a:spLocks noChangeShapeType="1"/>
            </p:cNvSpPr>
            <p:nvPr/>
          </p:nvSpPr>
          <p:spPr bwMode="auto">
            <a:xfrm>
              <a:off x="912" y="22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60529" name="Line 126"/>
            <p:cNvSpPr>
              <a:spLocks noChangeShapeType="1"/>
            </p:cNvSpPr>
            <p:nvPr/>
          </p:nvSpPr>
          <p:spPr bwMode="auto">
            <a:xfrm>
              <a:off x="1824" y="22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30" name="Group 127"/>
            <p:cNvGrpSpPr>
              <a:grpSpLocks/>
            </p:cNvGrpSpPr>
            <p:nvPr/>
          </p:nvGrpSpPr>
          <p:grpSpPr bwMode="auto">
            <a:xfrm>
              <a:off x="3120" y="2015"/>
              <a:ext cx="624" cy="270"/>
              <a:chOff x="0" y="0"/>
              <a:chExt cx="1516" cy="427"/>
            </a:xfrm>
          </p:grpSpPr>
          <p:sp>
            <p:nvSpPr>
              <p:cNvPr id="60536" name="Text Box 128"/>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4</a:t>
                </a:r>
              </a:p>
            </p:txBody>
          </p:sp>
          <p:sp>
            <p:nvSpPr>
              <p:cNvPr id="60537" name="Text Box 129"/>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60531" name="Line 130"/>
            <p:cNvSpPr>
              <a:spLocks noChangeShapeType="1"/>
            </p:cNvSpPr>
            <p:nvPr/>
          </p:nvSpPr>
          <p:spPr bwMode="auto">
            <a:xfrm>
              <a:off x="2736" y="2208"/>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60532" name="Group 131"/>
            <p:cNvGrpSpPr>
              <a:grpSpLocks/>
            </p:cNvGrpSpPr>
            <p:nvPr/>
          </p:nvGrpSpPr>
          <p:grpSpPr bwMode="auto">
            <a:xfrm>
              <a:off x="3120" y="432"/>
              <a:ext cx="624" cy="270"/>
              <a:chOff x="0" y="0"/>
              <a:chExt cx="1516" cy="427"/>
            </a:xfrm>
          </p:grpSpPr>
          <p:sp>
            <p:nvSpPr>
              <p:cNvPr id="60534" name="Text Box 132"/>
              <p:cNvSpPr txBox="1">
                <a:spLocks noChangeArrowheads="1"/>
              </p:cNvSpPr>
              <p:nvPr/>
            </p:nvSpPr>
            <p:spPr bwMode="auto">
              <a:xfrm>
                <a:off x="0" y="1"/>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5</a:t>
                </a:r>
              </a:p>
            </p:txBody>
          </p:sp>
          <p:sp>
            <p:nvSpPr>
              <p:cNvPr id="60535" name="Text Box 133"/>
              <p:cNvSpPr txBox="1">
                <a:spLocks noChangeArrowheads="1"/>
              </p:cNvSpPr>
              <p:nvPr/>
            </p:nvSpPr>
            <p:spPr bwMode="auto">
              <a:xfrm>
                <a:off x="889" y="1"/>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t>^</a:t>
                </a:r>
              </a:p>
            </p:txBody>
          </p:sp>
        </p:grpSp>
        <p:sp>
          <p:nvSpPr>
            <p:cNvPr id="60533" name="Line 134"/>
            <p:cNvSpPr>
              <a:spLocks noChangeShapeType="1"/>
            </p:cNvSpPr>
            <p:nvPr/>
          </p:nvSpPr>
          <p:spPr bwMode="auto">
            <a:xfrm>
              <a:off x="2736" y="624"/>
              <a:ext cx="384" cy="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sp>
        <p:nvSpPr>
          <p:cNvPr id="60466" name="Text Box 135"/>
          <p:cNvSpPr txBox="1">
            <a:spLocks noChangeArrowheads="1"/>
          </p:cNvSpPr>
          <p:nvPr/>
        </p:nvSpPr>
        <p:spPr bwMode="auto">
          <a:xfrm>
            <a:off x="685800" y="652145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1600"/>
              <a:t>visit</a:t>
            </a:r>
          </a:p>
        </p:txBody>
      </p:sp>
      <p:sp>
        <p:nvSpPr>
          <p:cNvPr id="108" name="Rectangle 30"/>
          <p:cNvSpPr>
            <a:spLocks noChangeArrowheads="1"/>
          </p:cNvSpPr>
          <p:nvPr/>
        </p:nvSpPr>
        <p:spPr bwMode="auto">
          <a:xfrm>
            <a:off x="785813" y="3786188"/>
            <a:ext cx="357187" cy="4000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00"/>
                </a:solidFill>
                <a:latin typeface="Times New Roman" panose="02020603050405020304" pitchFamily="18" charset="0"/>
              </a:rPr>
              <a:t>T</a:t>
            </a:r>
            <a:endParaRPr lang="en-US" altLang="zh-CN" sz="2000" b="1">
              <a:solidFill>
                <a:srgbClr val="000099"/>
              </a:solidFill>
              <a:latin typeface="Times New Roman" panose="02020603050405020304" pitchFamily="18" charset="0"/>
            </a:endParaRPr>
          </a:p>
        </p:txBody>
      </p:sp>
      <p:cxnSp>
        <p:nvCxnSpPr>
          <p:cNvPr id="110" name="直接箭头连接符 109"/>
          <p:cNvCxnSpPr>
            <a:cxnSpLocks noChangeShapeType="1"/>
            <a:endCxn id="60497" idx="1"/>
          </p:cNvCxnSpPr>
          <p:nvPr/>
        </p:nvCxnSpPr>
        <p:spPr bwMode="auto">
          <a:xfrm>
            <a:off x="1285875" y="3960813"/>
            <a:ext cx="493713" cy="7937"/>
          </a:xfrm>
          <a:prstGeom prst="straightConnector1">
            <a:avLst/>
          </a:prstGeom>
          <a:noFill/>
          <a:ln w="28575" algn="ctr">
            <a:solidFill>
              <a:srgbClr val="FFC000"/>
            </a:solidFill>
            <a:round/>
            <a:headEnd/>
            <a:tailEnd type="arrow" w="med" len="med"/>
          </a:ln>
        </p:spPr>
      </p:cxnSp>
      <p:sp>
        <p:nvSpPr>
          <p:cNvPr id="115" name="Rectangle 30"/>
          <p:cNvSpPr>
            <a:spLocks noChangeArrowheads="1"/>
          </p:cNvSpPr>
          <p:nvPr/>
        </p:nvSpPr>
        <p:spPr bwMode="auto">
          <a:xfrm>
            <a:off x="785813" y="4243388"/>
            <a:ext cx="357187" cy="4000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00"/>
                </a:solidFill>
                <a:latin typeface="Times New Roman" panose="02020603050405020304" pitchFamily="18" charset="0"/>
              </a:rPr>
              <a:t>T</a:t>
            </a:r>
            <a:endParaRPr lang="en-US" altLang="zh-CN" sz="2000" b="1">
              <a:solidFill>
                <a:srgbClr val="000099"/>
              </a:solidFill>
              <a:latin typeface="Times New Roman" panose="02020603050405020304" pitchFamily="18" charset="0"/>
            </a:endParaRPr>
          </a:p>
        </p:txBody>
      </p:sp>
      <p:cxnSp>
        <p:nvCxnSpPr>
          <p:cNvPr id="116" name="直接箭头连接符 115"/>
          <p:cNvCxnSpPr>
            <a:cxnSpLocks noChangeShapeType="1"/>
          </p:cNvCxnSpPr>
          <p:nvPr/>
        </p:nvCxnSpPr>
        <p:spPr bwMode="auto">
          <a:xfrm>
            <a:off x="1285875" y="4491038"/>
            <a:ext cx="493713" cy="9525"/>
          </a:xfrm>
          <a:prstGeom prst="straightConnector1">
            <a:avLst/>
          </a:prstGeom>
          <a:noFill/>
          <a:ln w="28575" algn="ctr">
            <a:solidFill>
              <a:srgbClr val="FFC000"/>
            </a:solidFill>
            <a:round/>
            <a:headEnd/>
            <a:tailEnd type="arrow" w="med" len="med"/>
          </a:ln>
        </p:spPr>
      </p:cxnSp>
      <p:cxnSp>
        <p:nvCxnSpPr>
          <p:cNvPr id="117" name="直接箭头连接符 116"/>
          <p:cNvCxnSpPr>
            <a:cxnSpLocks noChangeShapeType="1"/>
          </p:cNvCxnSpPr>
          <p:nvPr/>
        </p:nvCxnSpPr>
        <p:spPr bwMode="auto">
          <a:xfrm>
            <a:off x="2435225" y="4500563"/>
            <a:ext cx="493713" cy="9525"/>
          </a:xfrm>
          <a:prstGeom prst="straightConnector1">
            <a:avLst/>
          </a:prstGeom>
          <a:noFill/>
          <a:ln w="28575" algn="ctr">
            <a:solidFill>
              <a:srgbClr val="FFC000"/>
            </a:solidFill>
            <a:round/>
            <a:headEnd/>
            <a:tailEnd type="arrow" w="med" len="med"/>
          </a:ln>
        </p:spPr>
      </p:cxnSp>
      <p:sp>
        <p:nvSpPr>
          <p:cNvPr id="118" name="Rectangle 30"/>
          <p:cNvSpPr>
            <a:spLocks noChangeArrowheads="1"/>
          </p:cNvSpPr>
          <p:nvPr/>
        </p:nvSpPr>
        <p:spPr bwMode="auto">
          <a:xfrm>
            <a:off x="785813" y="4714875"/>
            <a:ext cx="357187" cy="4000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00"/>
                </a:solidFill>
                <a:latin typeface="Times New Roman" panose="02020603050405020304" pitchFamily="18" charset="0"/>
              </a:rPr>
              <a:t>T</a:t>
            </a:r>
            <a:endParaRPr lang="en-US" altLang="zh-CN" sz="2000" b="1">
              <a:solidFill>
                <a:srgbClr val="000099"/>
              </a:solidFill>
              <a:latin typeface="Times New Roman" panose="02020603050405020304" pitchFamily="18" charset="0"/>
            </a:endParaRPr>
          </a:p>
        </p:txBody>
      </p:sp>
      <p:cxnSp>
        <p:nvCxnSpPr>
          <p:cNvPr id="119" name="直接箭头连接符 118"/>
          <p:cNvCxnSpPr>
            <a:cxnSpLocks noChangeShapeType="1"/>
          </p:cNvCxnSpPr>
          <p:nvPr/>
        </p:nvCxnSpPr>
        <p:spPr bwMode="auto">
          <a:xfrm>
            <a:off x="1285875" y="4983163"/>
            <a:ext cx="493713" cy="7937"/>
          </a:xfrm>
          <a:prstGeom prst="straightConnector1">
            <a:avLst/>
          </a:prstGeom>
          <a:noFill/>
          <a:ln w="28575" algn="ctr">
            <a:solidFill>
              <a:srgbClr val="FFC000"/>
            </a:solidFill>
            <a:round/>
            <a:headEnd/>
            <a:tailEnd type="arrow" w="med" len="med"/>
          </a:ln>
        </p:spPr>
      </p:cxnSp>
      <p:sp>
        <p:nvSpPr>
          <p:cNvPr id="121" name="Rectangle 30"/>
          <p:cNvSpPr>
            <a:spLocks noChangeArrowheads="1"/>
          </p:cNvSpPr>
          <p:nvPr/>
        </p:nvSpPr>
        <p:spPr bwMode="auto">
          <a:xfrm>
            <a:off x="785813" y="5172075"/>
            <a:ext cx="357187" cy="4000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00"/>
                </a:solidFill>
                <a:latin typeface="Times New Roman" panose="02020603050405020304" pitchFamily="18" charset="0"/>
              </a:rPr>
              <a:t>T</a:t>
            </a:r>
            <a:endParaRPr lang="en-US" altLang="zh-CN" sz="2000" b="1">
              <a:solidFill>
                <a:srgbClr val="000099"/>
              </a:solidFill>
              <a:latin typeface="Times New Roman" panose="02020603050405020304" pitchFamily="18" charset="0"/>
            </a:endParaRPr>
          </a:p>
        </p:txBody>
      </p:sp>
      <p:cxnSp>
        <p:nvCxnSpPr>
          <p:cNvPr id="122" name="直接箭头连接符 121"/>
          <p:cNvCxnSpPr>
            <a:cxnSpLocks noChangeShapeType="1"/>
          </p:cNvCxnSpPr>
          <p:nvPr/>
        </p:nvCxnSpPr>
        <p:spPr bwMode="auto">
          <a:xfrm>
            <a:off x="1292225" y="5491163"/>
            <a:ext cx="493713" cy="9525"/>
          </a:xfrm>
          <a:prstGeom prst="straightConnector1">
            <a:avLst/>
          </a:prstGeom>
          <a:noFill/>
          <a:ln w="28575" algn="ctr">
            <a:solidFill>
              <a:srgbClr val="FFC000"/>
            </a:solidFill>
            <a:round/>
            <a:headEnd/>
            <a:tailEnd type="arrow" w="med" len="med"/>
          </a:ln>
        </p:spPr>
      </p:cxnSp>
      <p:cxnSp>
        <p:nvCxnSpPr>
          <p:cNvPr id="123" name="直接箭头连接符 122"/>
          <p:cNvCxnSpPr>
            <a:cxnSpLocks noChangeShapeType="1"/>
          </p:cNvCxnSpPr>
          <p:nvPr/>
        </p:nvCxnSpPr>
        <p:spPr bwMode="auto">
          <a:xfrm>
            <a:off x="2428875" y="5500688"/>
            <a:ext cx="493713" cy="9525"/>
          </a:xfrm>
          <a:prstGeom prst="straightConnector1">
            <a:avLst/>
          </a:prstGeom>
          <a:noFill/>
          <a:ln w="28575" algn="ctr">
            <a:solidFill>
              <a:srgbClr val="FFC000"/>
            </a:solidFill>
            <a:round/>
            <a:headEnd/>
            <a:tailEnd type="arrow" w="med" len="med"/>
          </a:ln>
        </p:spPr>
      </p:cxnSp>
      <p:cxnSp>
        <p:nvCxnSpPr>
          <p:cNvPr id="125" name="直接箭头连接符 124"/>
          <p:cNvCxnSpPr>
            <a:cxnSpLocks noChangeShapeType="1"/>
          </p:cNvCxnSpPr>
          <p:nvPr/>
        </p:nvCxnSpPr>
        <p:spPr bwMode="auto">
          <a:xfrm>
            <a:off x="3571875" y="5500688"/>
            <a:ext cx="493713" cy="9525"/>
          </a:xfrm>
          <a:prstGeom prst="straightConnector1">
            <a:avLst/>
          </a:prstGeom>
          <a:noFill/>
          <a:ln w="28575" algn="ctr">
            <a:solidFill>
              <a:srgbClr val="FFC000"/>
            </a:solidFill>
            <a:round/>
            <a:headEnd/>
            <a:tailEnd type="arrow" w="med" len="med"/>
          </a:ln>
        </p:spPr>
      </p:cxnSp>
      <p:sp>
        <p:nvSpPr>
          <p:cNvPr id="126" name="Rectangle 30"/>
          <p:cNvSpPr>
            <a:spLocks noChangeArrowheads="1"/>
          </p:cNvSpPr>
          <p:nvPr/>
        </p:nvSpPr>
        <p:spPr bwMode="auto">
          <a:xfrm>
            <a:off x="785813" y="5643563"/>
            <a:ext cx="357187" cy="4000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00"/>
                </a:solidFill>
                <a:latin typeface="Times New Roman" panose="02020603050405020304" pitchFamily="18" charset="0"/>
              </a:rPr>
              <a:t>T</a:t>
            </a:r>
            <a:endParaRPr lang="en-US" altLang="zh-CN" sz="2000" b="1">
              <a:solidFill>
                <a:srgbClr val="000099"/>
              </a:solidFill>
              <a:latin typeface="Times New Roman" panose="02020603050405020304" pitchFamily="18" charset="0"/>
            </a:endParaRPr>
          </a:p>
        </p:txBody>
      </p:sp>
      <p:cxnSp>
        <p:nvCxnSpPr>
          <p:cNvPr id="127" name="直接箭头连接符 126"/>
          <p:cNvCxnSpPr>
            <a:cxnSpLocks noChangeShapeType="1"/>
          </p:cNvCxnSpPr>
          <p:nvPr/>
        </p:nvCxnSpPr>
        <p:spPr bwMode="auto">
          <a:xfrm>
            <a:off x="1357313" y="5983288"/>
            <a:ext cx="493712" cy="7937"/>
          </a:xfrm>
          <a:prstGeom prst="straightConnector1">
            <a:avLst/>
          </a:prstGeom>
          <a:noFill/>
          <a:ln w="28575" algn="ctr">
            <a:solidFill>
              <a:srgbClr val="FFC000"/>
            </a:solidFill>
            <a:round/>
            <a:headEnd/>
            <a:tailEnd type="arrow" w="med" len="med"/>
          </a:ln>
        </p:spPr>
      </p:cxnSp>
      <p:cxnSp>
        <p:nvCxnSpPr>
          <p:cNvPr id="128" name="直接箭头连接符 127"/>
          <p:cNvCxnSpPr>
            <a:cxnSpLocks noChangeShapeType="1"/>
          </p:cNvCxnSpPr>
          <p:nvPr/>
        </p:nvCxnSpPr>
        <p:spPr bwMode="auto">
          <a:xfrm>
            <a:off x="2428875" y="5991225"/>
            <a:ext cx="493713" cy="9525"/>
          </a:xfrm>
          <a:prstGeom prst="straightConnector1">
            <a:avLst/>
          </a:prstGeom>
          <a:noFill/>
          <a:ln w="28575" algn="ctr">
            <a:solidFill>
              <a:srgbClr val="FFC000"/>
            </a:solidFill>
            <a:round/>
            <a:headEnd/>
            <a:tailEnd type="arrow" w="med" len="med"/>
          </a:ln>
        </p:spPr>
      </p:cxnSp>
      <p:cxnSp>
        <p:nvCxnSpPr>
          <p:cNvPr id="129" name="直接箭头连接符 128"/>
          <p:cNvCxnSpPr>
            <a:cxnSpLocks noChangeShapeType="1"/>
          </p:cNvCxnSpPr>
          <p:nvPr/>
        </p:nvCxnSpPr>
        <p:spPr bwMode="auto">
          <a:xfrm>
            <a:off x="3571875" y="5991225"/>
            <a:ext cx="493713" cy="9525"/>
          </a:xfrm>
          <a:prstGeom prst="straightConnector1">
            <a:avLst/>
          </a:prstGeom>
          <a:noFill/>
          <a:ln w="28575" algn="ctr">
            <a:solidFill>
              <a:srgbClr val="FFC000"/>
            </a:solidFill>
            <a:round/>
            <a:headEnd/>
            <a:tailEnd type="arrow" w="med" len="med"/>
          </a:ln>
        </p:spPr>
      </p:cxnSp>
      <p:sp>
        <p:nvSpPr>
          <p:cNvPr id="130" name="Rectangle 30"/>
          <p:cNvSpPr>
            <a:spLocks noChangeArrowheads="1"/>
          </p:cNvSpPr>
          <p:nvPr/>
        </p:nvSpPr>
        <p:spPr bwMode="auto">
          <a:xfrm>
            <a:off x="785813" y="6100763"/>
            <a:ext cx="357187" cy="4000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800000"/>
                </a:solidFill>
                <a:latin typeface="Times New Roman" panose="02020603050405020304" pitchFamily="18" charset="0"/>
              </a:rPr>
              <a:t>T</a:t>
            </a:r>
            <a:endParaRPr lang="en-US" altLang="zh-CN" sz="2000" b="1">
              <a:solidFill>
                <a:srgbClr val="000099"/>
              </a:solidFill>
              <a:latin typeface="Times New Roman" panose="02020603050405020304" pitchFamily="18" charset="0"/>
            </a:endParaRPr>
          </a:p>
        </p:txBody>
      </p:sp>
      <p:cxnSp>
        <p:nvCxnSpPr>
          <p:cNvPr id="131" name="直接箭头连接符 130"/>
          <p:cNvCxnSpPr>
            <a:cxnSpLocks noChangeShapeType="1"/>
          </p:cNvCxnSpPr>
          <p:nvPr/>
        </p:nvCxnSpPr>
        <p:spPr bwMode="auto">
          <a:xfrm>
            <a:off x="1285875" y="6429375"/>
            <a:ext cx="493713" cy="9525"/>
          </a:xfrm>
          <a:prstGeom prst="straightConnector1">
            <a:avLst/>
          </a:prstGeom>
          <a:noFill/>
          <a:ln w="28575" algn="ctr">
            <a:solidFill>
              <a:srgbClr val="FFC000"/>
            </a:solidFill>
            <a:round/>
            <a:headEnd/>
            <a:tailEnd type="arrow" w="med" len="med"/>
          </a:ln>
        </p:spPr>
      </p:cxnSp>
      <p:cxnSp>
        <p:nvCxnSpPr>
          <p:cNvPr id="132" name="直接箭头连接符 131"/>
          <p:cNvCxnSpPr>
            <a:cxnSpLocks noChangeShapeType="1"/>
          </p:cNvCxnSpPr>
          <p:nvPr/>
        </p:nvCxnSpPr>
        <p:spPr bwMode="auto">
          <a:xfrm>
            <a:off x="2422525" y="6438900"/>
            <a:ext cx="493713" cy="7938"/>
          </a:xfrm>
          <a:prstGeom prst="straightConnector1">
            <a:avLst/>
          </a:prstGeom>
          <a:noFill/>
          <a:ln w="28575" algn="ctr">
            <a:solidFill>
              <a:srgbClr val="FFC000"/>
            </a:solidFill>
            <a:round/>
            <a:headEnd/>
            <a:tailEnd type="arrow" w="med" len="med"/>
          </a:ln>
        </p:spPr>
      </p:cxnSp>
      <p:cxnSp>
        <p:nvCxnSpPr>
          <p:cNvPr id="133" name="直接箭头连接符 132"/>
          <p:cNvCxnSpPr>
            <a:cxnSpLocks noChangeShapeType="1"/>
          </p:cNvCxnSpPr>
          <p:nvPr/>
        </p:nvCxnSpPr>
        <p:spPr bwMode="auto">
          <a:xfrm>
            <a:off x="3571875" y="6429375"/>
            <a:ext cx="493713" cy="9525"/>
          </a:xfrm>
          <a:prstGeom prst="straightConnector1">
            <a:avLst/>
          </a:prstGeom>
          <a:noFill/>
          <a:ln w="28575" algn="ctr">
            <a:solidFill>
              <a:srgbClr val="FFC000"/>
            </a:solidFill>
            <a:round/>
            <a:headEnd/>
            <a:tailEnd type="arrow" w="med" len="med"/>
          </a:ln>
        </p:spPr>
      </p:cxnSp>
      <p:cxnSp>
        <p:nvCxnSpPr>
          <p:cNvPr id="134" name="直接箭头连接符 133"/>
          <p:cNvCxnSpPr>
            <a:cxnSpLocks noChangeShapeType="1"/>
          </p:cNvCxnSpPr>
          <p:nvPr/>
        </p:nvCxnSpPr>
        <p:spPr bwMode="auto">
          <a:xfrm>
            <a:off x="4708525" y="6438900"/>
            <a:ext cx="493713" cy="7938"/>
          </a:xfrm>
          <a:prstGeom prst="straightConnector1">
            <a:avLst/>
          </a:prstGeom>
          <a:noFill/>
          <a:ln w="28575" algn="ctr">
            <a:solidFill>
              <a:srgbClr val="FFC000"/>
            </a:solidFill>
            <a:round/>
            <a:headEnd/>
            <a:tailEnd type="arrow" w="med" len="med"/>
          </a:ln>
        </p:spPr>
      </p:cxnSp>
      <p:sp>
        <p:nvSpPr>
          <p:cNvPr id="135" name="TextBox 134"/>
          <p:cNvSpPr txBox="1">
            <a:spLocks noChangeArrowheads="1"/>
          </p:cNvSpPr>
          <p:nvPr/>
        </p:nvSpPr>
        <p:spPr bwMode="auto">
          <a:xfrm>
            <a:off x="6643688" y="2762250"/>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zh-CN" altLang="en-US" sz="2800" b="1">
                <a:solidFill>
                  <a:srgbClr val="FF0000"/>
                </a:solidFill>
                <a:latin typeface="黑体" panose="02010609060101010101" pitchFamily="49" charset="-122"/>
                <a:ea typeface="黑体" panose="02010609060101010101" pitchFamily="49" charset="-122"/>
              </a:rPr>
              <a:t>0</a:t>
            </a:r>
            <a:endParaRPr lang="zh-CN" altLang="en-US" sz="2800"/>
          </a:p>
        </p:txBody>
      </p:sp>
      <p:sp>
        <p:nvSpPr>
          <p:cNvPr id="136" name="TextBox 135"/>
          <p:cNvSpPr txBox="1">
            <a:spLocks noChangeArrowheads="1"/>
          </p:cNvSpPr>
          <p:nvPr/>
        </p:nvSpPr>
        <p:spPr bwMode="auto">
          <a:xfrm>
            <a:off x="6992938" y="2740025"/>
            <a:ext cx="365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2800" b="1">
                <a:solidFill>
                  <a:srgbClr val="FF0000"/>
                </a:solidFill>
                <a:latin typeface="黑体" panose="02010609060101010101" pitchFamily="49" charset="-122"/>
                <a:ea typeface="黑体" panose="02010609060101010101" pitchFamily="49" charset="-122"/>
              </a:rPr>
              <a:t>1</a:t>
            </a:r>
            <a:endParaRPr lang="zh-CN" altLang="en-US" sz="2800"/>
          </a:p>
        </p:txBody>
      </p:sp>
      <p:sp>
        <p:nvSpPr>
          <p:cNvPr id="137" name="TextBox 136"/>
          <p:cNvSpPr txBox="1">
            <a:spLocks noChangeArrowheads="1"/>
          </p:cNvSpPr>
          <p:nvPr/>
        </p:nvSpPr>
        <p:spPr bwMode="auto">
          <a:xfrm>
            <a:off x="7350125" y="2740025"/>
            <a:ext cx="365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2800" b="1">
                <a:solidFill>
                  <a:srgbClr val="FF0000"/>
                </a:solidFill>
                <a:latin typeface="黑体" panose="02010609060101010101" pitchFamily="49" charset="-122"/>
                <a:ea typeface="黑体" panose="02010609060101010101" pitchFamily="49" charset="-122"/>
              </a:rPr>
              <a:t>2</a:t>
            </a:r>
            <a:endParaRPr lang="zh-CN" altLang="en-US" sz="2800"/>
          </a:p>
        </p:txBody>
      </p:sp>
      <p:sp>
        <p:nvSpPr>
          <p:cNvPr id="138" name="TextBox 137"/>
          <p:cNvSpPr txBox="1">
            <a:spLocks noChangeArrowheads="1"/>
          </p:cNvSpPr>
          <p:nvPr/>
        </p:nvSpPr>
        <p:spPr bwMode="auto">
          <a:xfrm>
            <a:off x="7643813" y="2740025"/>
            <a:ext cx="365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2800" b="1">
                <a:solidFill>
                  <a:srgbClr val="FF0000"/>
                </a:solidFill>
                <a:latin typeface="黑体" panose="02010609060101010101" pitchFamily="49" charset="-122"/>
                <a:ea typeface="黑体" panose="02010609060101010101" pitchFamily="49" charset="-122"/>
              </a:rPr>
              <a:t>3</a:t>
            </a:r>
            <a:endParaRPr lang="zh-CN" altLang="en-US" sz="2800"/>
          </a:p>
        </p:txBody>
      </p:sp>
      <p:sp>
        <p:nvSpPr>
          <p:cNvPr id="139" name="TextBox 138"/>
          <p:cNvSpPr txBox="1">
            <a:spLocks noChangeArrowheads="1"/>
          </p:cNvSpPr>
          <p:nvPr/>
        </p:nvSpPr>
        <p:spPr bwMode="auto">
          <a:xfrm>
            <a:off x="7993063" y="2716213"/>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2800" b="1">
                <a:solidFill>
                  <a:srgbClr val="FF0000"/>
                </a:solidFill>
                <a:latin typeface="黑体" panose="02010609060101010101" pitchFamily="49" charset="-122"/>
                <a:ea typeface="黑体" panose="02010609060101010101" pitchFamily="49" charset="-122"/>
              </a:rPr>
              <a:t>4</a:t>
            </a:r>
            <a:endParaRPr lang="zh-CN" altLang="en-US" sz="2800"/>
          </a:p>
        </p:txBody>
      </p:sp>
      <p:sp>
        <p:nvSpPr>
          <p:cNvPr id="140" name="TextBox 139"/>
          <p:cNvSpPr txBox="1">
            <a:spLocks noChangeArrowheads="1"/>
          </p:cNvSpPr>
          <p:nvPr/>
        </p:nvSpPr>
        <p:spPr bwMode="auto">
          <a:xfrm>
            <a:off x="8350250" y="2716213"/>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2800" b="1">
                <a:solidFill>
                  <a:srgbClr val="FF0000"/>
                </a:solidFill>
                <a:latin typeface="黑体" panose="02010609060101010101" pitchFamily="49" charset="-122"/>
                <a:ea typeface="黑体" panose="02010609060101010101" pitchFamily="49" charset="-122"/>
              </a:rPr>
              <a:t>5</a:t>
            </a:r>
            <a:endParaRPr lang="zh-CN" altLang="en-US" sz="2800"/>
          </a:p>
        </p:txBody>
      </p:sp>
      <p:cxnSp>
        <p:nvCxnSpPr>
          <p:cNvPr id="141" name="直接箭头连接符 140"/>
          <p:cNvCxnSpPr>
            <a:cxnSpLocks noChangeShapeType="1"/>
          </p:cNvCxnSpPr>
          <p:nvPr/>
        </p:nvCxnSpPr>
        <p:spPr bwMode="auto">
          <a:xfrm>
            <a:off x="2428875" y="4991100"/>
            <a:ext cx="493713" cy="9525"/>
          </a:xfrm>
          <a:prstGeom prst="straightConnector1">
            <a:avLst/>
          </a:prstGeom>
          <a:noFill/>
          <a:ln w="28575" algn="ctr">
            <a:solidFill>
              <a:srgbClr val="FFC000"/>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wipe(left)">
                                      <p:cBhvr>
                                        <p:cTn id="7" dur="500"/>
                                        <p:tgtEl>
                                          <p:spTgt spid="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5">
                                            <p:txEl>
                                              <p:pRg st="0" end="0"/>
                                            </p:txEl>
                                          </p:spTgt>
                                        </p:tgtEl>
                                        <p:attrNameLst>
                                          <p:attrName>style.visibility</p:attrName>
                                        </p:attrNameLst>
                                      </p:cBhvr>
                                      <p:to>
                                        <p:strVal val="visible"/>
                                      </p:to>
                                    </p:set>
                                    <p:animEffect transition="in" filter="wipe(left)">
                                      <p:cBhvr>
                                        <p:cTn id="12" dur="500"/>
                                        <p:tgtEl>
                                          <p:spTgt spid="5632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wipe(left)">
                                      <p:cBhvr>
                                        <p:cTn id="17" dur="500"/>
                                        <p:tgtEl>
                                          <p:spTgt spid="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5"/>
                                        </p:tgtEl>
                                        <p:attrNameLst>
                                          <p:attrName>style.visibility</p:attrName>
                                        </p:attrNameLst>
                                      </p:cBhvr>
                                      <p:to>
                                        <p:strVal val="visible"/>
                                      </p:to>
                                    </p:set>
                                    <p:animEffect transition="in" filter="wipe(left)">
                                      <p:cBhvr>
                                        <p:cTn id="22" dur="500"/>
                                        <p:tgtEl>
                                          <p:spTgt spid="1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wipe(left)">
                                      <p:cBhvr>
                                        <p:cTn id="27" dur="500"/>
                                        <p:tgtEl>
                                          <p:spTgt spid="110"/>
                                        </p:tgtEl>
                                      </p:cBhvr>
                                    </p:animEffect>
                                  </p:childTnLst>
                                </p:cTn>
                              </p:par>
                            </p:childTnLst>
                          </p:cTn>
                        </p:par>
                        <p:par>
                          <p:cTn id="28" fill="hold" nodeType="afterGroup">
                            <p:stCondLst>
                              <p:cond delay="500"/>
                            </p:stCondLst>
                            <p:childTnLst>
                              <p:par>
                                <p:cTn id="29" presetID="7" presetClass="emph" presetSubtype="2" fill="hold" nodeType="afterEffect">
                                  <p:stCondLst>
                                    <p:cond delay="0"/>
                                  </p:stCondLst>
                                  <p:childTnLst>
                                    <p:animClr clrSpc="rgb" dir="cw">
                                      <p:cBhvr>
                                        <p:cTn id="30" dur="2000" fill="hold"/>
                                        <p:tgtEl>
                                          <p:spTgt spid="110"/>
                                        </p:tgtEl>
                                        <p:attrNameLst>
                                          <p:attrName>stroke.color</p:attrName>
                                        </p:attrNameLst>
                                      </p:cBhvr>
                                      <p:to>
                                        <a:srgbClr val="FF0000"/>
                                      </p:to>
                                    </p:animClr>
                                    <p:set>
                                      <p:cBhvr>
                                        <p:cTn id="31" dur="2000" fill="hold"/>
                                        <p:tgtEl>
                                          <p:spTgt spid="110"/>
                                        </p:tgtEl>
                                        <p:attrNameLst>
                                          <p:attrName>stroke.on</p:attrName>
                                        </p:attrNameLst>
                                      </p:cBhvr>
                                      <p:to>
                                        <p:strVal val="tru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5"/>
                                        </p:tgtEl>
                                        <p:attrNameLst>
                                          <p:attrName>style.visibility</p:attrName>
                                        </p:attrNameLst>
                                      </p:cBhvr>
                                      <p:to>
                                        <p:strVal val="visible"/>
                                      </p:to>
                                    </p:set>
                                    <p:animEffect transition="in" filter="wipe(left)">
                                      <p:cBhvr>
                                        <p:cTn id="36" dur="500"/>
                                        <p:tgtEl>
                                          <p:spTgt spid="11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6"/>
                                        </p:tgtEl>
                                        <p:attrNameLst>
                                          <p:attrName>style.visibility</p:attrName>
                                        </p:attrNameLst>
                                      </p:cBhvr>
                                      <p:to>
                                        <p:strVal val="visible"/>
                                      </p:to>
                                    </p:set>
                                    <p:animEffect transition="in" filter="wipe(left)">
                                      <p:cBhvr>
                                        <p:cTn id="41" dur="500"/>
                                        <p:tgtEl>
                                          <p:spTgt spid="13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16"/>
                                        </p:tgtEl>
                                        <p:attrNameLst>
                                          <p:attrName>style.visibility</p:attrName>
                                        </p:attrNameLst>
                                      </p:cBhvr>
                                      <p:to>
                                        <p:strVal val="visible"/>
                                      </p:to>
                                    </p:set>
                                    <p:animEffect transition="in" filter="wipe(left)">
                                      <p:cBhvr>
                                        <p:cTn id="46" dur="500"/>
                                        <p:tgtEl>
                                          <p:spTgt spid="1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wipe(left)">
                                      <p:cBhvr>
                                        <p:cTn id="51" dur="500"/>
                                        <p:tgtEl>
                                          <p:spTgt spid="117"/>
                                        </p:tgtEl>
                                      </p:cBhvr>
                                    </p:animEffect>
                                  </p:childTnLst>
                                </p:cTn>
                              </p:par>
                            </p:childTnLst>
                          </p:cTn>
                        </p:par>
                        <p:par>
                          <p:cTn id="52" fill="hold" nodeType="afterGroup">
                            <p:stCondLst>
                              <p:cond delay="500"/>
                            </p:stCondLst>
                            <p:childTnLst>
                              <p:par>
                                <p:cTn id="53" presetID="7" presetClass="emph" presetSubtype="2" fill="hold" nodeType="afterEffect">
                                  <p:stCondLst>
                                    <p:cond delay="0"/>
                                  </p:stCondLst>
                                  <p:childTnLst>
                                    <p:animClr clrSpc="rgb" dir="cw">
                                      <p:cBhvr>
                                        <p:cTn id="54" dur="2000" fill="hold"/>
                                        <p:tgtEl>
                                          <p:spTgt spid="117"/>
                                        </p:tgtEl>
                                        <p:attrNameLst>
                                          <p:attrName>stroke.color</p:attrName>
                                        </p:attrNameLst>
                                      </p:cBhvr>
                                      <p:to>
                                        <a:schemeClr val="hlink"/>
                                      </p:to>
                                    </p:animClr>
                                    <p:set>
                                      <p:cBhvr>
                                        <p:cTn id="55" dur="2000" fill="hold"/>
                                        <p:tgtEl>
                                          <p:spTgt spid="117"/>
                                        </p:tgtEl>
                                        <p:attrNameLst>
                                          <p:attrName>stroke.on</p:attrName>
                                        </p:attrNameLst>
                                      </p:cBhvr>
                                      <p:to>
                                        <p:strVal val="tru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18"/>
                                        </p:tgtEl>
                                        <p:attrNameLst>
                                          <p:attrName>style.visibility</p:attrName>
                                        </p:attrNameLst>
                                      </p:cBhvr>
                                      <p:to>
                                        <p:strVal val="visible"/>
                                      </p:to>
                                    </p:set>
                                    <p:animEffect transition="in" filter="wipe(left)">
                                      <p:cBhvr>
                                        <p:cTn id="60" dur="500"/>
                                        <p:tgtEl>
                                          <p:spTgt spid="11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37"/>
                                        </p:tgtEl>
                                        <p:attrNameLst>
                                          <p:attrName>style.visibility</p:attrName>
                                        </p:attrNameLst>
                                      </p:cBhvr>
                                      <p:to>
                                        <p:strVal val="visible"/>
                                      </p:to>
                                    </p:set>
                                    <p:animEffect transition="in" filter="wipe(left)">
                                      <p:cBhvr>
                                        <p:cTn id="65" dur="500"/>
                                        <p:tgtEl>
                                          <p:spTgt spid="13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19"/>
                                        </p:tgtEl>
                                        <p:attrNameLst>
                                          <p:attrName>style.visibility</p:attrName>
                                        </p:attrNameLst>
                                      </p:cBhvr>
                                      <p:to>
                                        <p:strVal val="visible"/>
                                      </p:to>
                                    </p:set>
                                    <p:animEffect transition="in" filter="wipe(left)">
                                      <p:cBhvr>
                                        <p:cTn id="70" dur="500"/>
                                        <p:tgtEl>
                                          <p:spTgt spid="11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41"/>
                                        </p:tgtEl>
                                        <p:attrNameLst>
                                          <p:attrName>style.visibility</p:attrName>
                                        </p:attrNameLst>
                                      </p:cBhvr>
                                      <p:to>
                                        <p:strVal val="visible"/>
                                      </p:to>
                                    </p:set>
                                    <p:animEffect transition="in" filter="wipe(left)">
                                      <p:cBhvr>
                                        <p:cTn id="75" dur="500"/>
                                        <p:tgtEl>
                                          <p:spTgt spid="141"/>
                                        </p:tgtEl>
                                      </p:cBhvr>
                                    </p:animEffect>
                                  </p:childTnLst>
                                </p:cTn>
                              </p:par>
                            </p:childTnLst>
                          </p:cTn>
                        </p:par>
                        <p:par>
                          <p:cTn id="76" fill="hold" nodeType="afterGroup">
                            <p:stCondLst>
                              <p:cond delay="500"/>
                            </p:stCondLst>
                            <p:childTnLst>
                              <p:par>
                                <p:cTn id="77" presetID="7" presetClass="emph" presetSubtype="2" fill="hold" nodeType="afterEffect">
                                  <p:stCondLst>
                                    <p:cond delay="0"/>
                                  </p:stCondLst>
                                  <p:childTnLst>
                                    <p:animClr clrSpc="rgb" dir="cw">
                                      <p:cBhvr>
                                        <p:cTn id="78" dur="2000" fill="hold"/>
                                        <p:tgtEl>
                                          <p:spTgt spid="141"/>
                                        </p:tgtEl>
                                        <p:attrNameLst>
                                          <p:attrName>stroke.color</p:attrName>
                                        </p:attrNameLst>
                                      </p:cBhvr>
                                      <p:to>
                                        <a:schemeClr val="hlink"/>
                                      </p:to>
                                    </p:animClr>
                                    <p:set>
                                      <p:cBhvr>
                                        <p:cTn id="79" dur="2000" fill="hold"/>
                                        <p:tgtEl>
                                          <p:spTgt spid="141"/>
                                        </p:tgtEl>
                                        <p:attrNameLst>
                                          <p:attrName>stroke.on</p:attrName>
                                        </p:attrNameLst>
                                      </p:cBhvr>
                                      <p:to>
                                        <p:strVal val="tru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21"/>
                                        </p:tgtEl>
                                        <p:attrNameLst>
                                          <p:attrName>style.visibility</p:attrName>
                                        </p:attrNameLst>
                                      </p:cBhvr>
                                      <p:to>
                                        <p:strVal val="visible"/>
                                      </p:to>
                                    </p:set>
                                    <p:animEffect transition="in" filter="wipe(left)">
                                      <p:cBhvr>
                                        <p:cTn id="84" dur="500"/>
                                        <p:tgtEl>
                                          <p:spTgt spid="12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38"/>
                                        </p:tgtEl>
                                        <p:attrNameLst>
                                          <p:attrName>style.visibility</p:attrName>
                                        </p:attrNameLst>
                                      </p:cBhvr>
                                      <p:to>
                                        <p:strVal val="visible"/>
                                      </p:to>
                                    </p:set>
                                    <p:animEffect transition="in" filter="wipe(left)">
                                      <p:cBhvr>
                                        <p:cTn id="89" dur="500"/>
                                        <p:tgtEl>
                                          <p:spTgt spid="138"/>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22"/>
                                        </p:tgtEl>
                                        <p:attrNameLst>
                                          <p:attrName>style.visibility</p:attrName>
                                        </p:attrNameLst>
                                      </p:cBhvr>
                                      <p:to>
                                        <p:strVal val="visible"/>
                                      </p:to>
                                    </p:set>
                                    <p:animEffect transition="in" filter="wipe(left)">
                                      <p:cBhvr>
                                        <p:cTn id="94" dur="500"/>
                                        <p:tgtEl>
                                          <p:spTgt spid="12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123"/>
                                        </p:tgtEl>
                                        <p:attrNameLst>
                                          <p:attrName>style.visibility</p:attrName>
                                        </p:attrNameLst>
                                      </p:cBhvr>
                                      <p:to>
                                        <p:strVal val="visible"/>
                                      </p:to>
                                    </p:set>
                                    <p:animEffect transition="in" filter="wipe(left)">
                                      <p:cBhvr>
                                        <p:cTn id="99" dur="500"/>
                                        <p:tgtEl>
                                          <p:spTgt spid="12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125"/>
                                        </p:tgtEl>
                                        <p:attrNameLst>
                                          <p:attrName>style.visibility</p:attrName>
                                        </p:attrNameLst>
                                      </p:cBhvr>
                                      <p:to>
                                        <p:strVal val="visible"/>
                                      </p:to>
                                    </p:set>
                                    <p:animEffect transition="in" filter="wipe(left)">
                                      <p:cBhvr>
                                        <p:cTn id="104" dur="500"/>
                                        <p:tgtEl>
                                          <p:spTgt spid="125"/>
                                        </p:tgtEl>
                                      </p:cBhvr>
                                    </p:animEffect>
                                  </p:childTnLst>
                                </p:cTn>
                              </p:par>
                            </p:childTnLst>
                          </p:cTn>
                        </p:par>
                        <p:par>
                          <p:cTn id="105" fill="hold" nodeType="afterGroup">
                            <p:stCondLst>
                              <p:cond delay="500"/>
                            </p:stCondLst>
                            <p:childTnLst>
                              <p:par>
                                <p:cTn id="106" presetID="7" presetClass="emph" presetSubtype="2" fill="hold" nodeType="afterEffect">
                                  <p:stCondLst>
                                    <p:cond delay="0"/>
                                  </p:stCondLst>
                                  <p:childTnLst>
                                    <p:animClr clrSpc="rgb" dir="cw">
                                      <p:cBhvr>
                                        <p:cTn id="107" dur="2000" fill="hold"/>
                                        <p:tgtEl>
                                          <p:spTgt spid="125"/>
                                        </p:tgtEl>
                                        <p:attrNameLst>
                                          <p:attrName>stroke.color</p:attrName>
                                        </p:attrNameLst>
                                      </p:cBhvr>
                                      <p:to>
                                        <a:schemeClr val="hlink"/>
                                      </p:to>
                                    </p:animClr>
                                    <p:set>
                                      <p:cBhvr>
                                        <p:cTn id="108" dur="2000" fill="hold"/>
                                        <p:tgtEl>
                                          <p:spTgt spid="125"/>
                                        </p:tgtEl>
                                        <p:attrNameLst>
                                          <p:attrName>stroke.on</p:attrName>
                                        </p:attrNameLst>
                                      </p:cBhvr>
                                      <p:to>
                                        <p:strVal val="tru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26"/>
                                        </p:tgtEl>
                                        <p:attrNameLst>
                                          <p:attrName>style.visibility</p:attrName>
                                        </p:attrNameLst>
                                      </p:cBhvr>
                                      <p:to>
                                        <p:strVal val="visible"/>
                                      </p:to>
                                    </p:set>
                                    <p:animEffect transition="in" filter="wipe(left)">
                                      <p:cBhvr>
                                        <p:cTn id="113" dur="500"/>
                                        <p:tgtEl>
                                          <p:spTgt spid="126"/>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39"/>
                                        </p:tgtEl>
                                        <p:attrNameLst>
                                          <p:attrName>style.visibility</p:attrName>
                                        </p:attrNameLst>
                                      </p:cBhvr>
                                      <p:to>
                                        <p:strVal val="visible"/>
                                      </p:to>
                                    </p:set>
                                    <p:animEffect transition="in" filter="wipe(left)">
                                      <p:cBhvr>
                                        <p:cTn id="118" dur="500"/>
                                        <p:tgtEl>
                                          <p:spTgt spid="139"/>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127"/>
                                        </p:tgtEl>
                                        <p:attrNameLst>
                                          <p:attrName>style.visibility</p:attrName>
                                        </p:attrNameLst>
                                      </p:cBhvr>
                                      <p:to>
                                        <p:strVal val="visible"/>
                                      </p:to>
                                    </p:set>
                                    <p:animEffect transition="in" filter="wipe(left)">
                                      <p:cBhvr>
                                        <p:cTn id="123" dur="500"/>
                                        <p:tgtEl>
                                          <p:spTgt spid="127"/>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128"/>
                                        </p:tgtEl>
                                        <p:attrNameLst>
                                          <p:attrName>style.visibility</p:attrName>
                                        </p:attrNameLst>
                                      </p:cBhvr>
                                      <p:to>
                                        <p:strVal val="visible"/>
                                      </p:to>
                                    </p:set>
                                    <p:animEffect transition="in" filter="wipe(left)">
                                      <p:cBhvr>
                                        <p:cTn id="128" dur="500"/>
                                        <p:tgtEl>
                                          <p:spTgt spid="12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129"/>
                                        </p:tgtEl>
                                        <p:attrNameLst>
                                          <p:attrName>style.visibility</p:attrName>
                                        </p:attrNameLst>
                                      </p:cBhvr>
                                      <p:to>
                                        <p:strVal val="visible"/>
                                      </p:to>
                                    </p:set>
                                    <p:animEffect transition="in" filter="wipe(left)">
                                      <p:cBhvr>
                                        <p:cTn id="133" dur="500"/>
                                        <p:tgtEl>
                                          <p:spTgt spid="129"/>
                                        </p:tgtEl>
                                      </p:cBhvr>
                                    </p:animEffect>
                                  </p:childTnLst>
                                </p:cTn>
                              </p:par>
                            </p:childTnLst>
                          </p:cTn>
                        </p:par>
                        <p:par>
                          <p:cTn id="134" fill="hold" nodeType="afterGroup">
                            <p:stCondLst>
                              <p:cond delay="500"/>
                            </p:stCondLst>
                            <p:childTnLst>
                              <p:par>
                                <p:cTn id="135" presetID="7" presetClass="emph" presetSubtype="2" fill="hold" nodeType="afterEffect">
                                  <p:stCondLst>
                                    <p:cond delay="0"/>
                                  </p:stCondLst>
                                  <p:childTnLst>
                                    <p:animClr clrSpc="rgb" dir="cw">
                                      <p:cBhvr>
                                        <p:cTn id="136" dur="2000" fill="hold"/>
                                        <p:tgtEl>
                                          <p:spTgt spid="129"/>
                                        </p:tgtEl>
                                        <p:attrNameLst>
                                          <p:attrName>stroke.color</p:attrName>
                                        </p:attrNameLst>
                                      </p:cBhvr>
                                      <p:to>
                                        <a:schemeClr val="hlink"/>
                                      </p:to>
                                    </p:animClr>
                                    <p:set>
                                      <p:cBhvr>
                                        <p:cTn id="137" dur="2000" fill="hold"/>
                                        <p:tgtEl>
                                          <p:spTgt spid="129"/>
                                        </p:tgtEl>
                                        <p:attrNameLst>
                                          <p:attrName>stroke.on</p:attrName>
                                        </p:attrNameLst>
                                      </p:cBhvr>
                                      <p:to>
                                        <p:strVal val="tru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30"/>
                                        </p:tgtEl>
                                        <p:attrNameLst>
                                          <p:attrName>style.visibility</p:attrName>
                                        </p:attrNameLst>
                                      </p:cBhvr>
                                      <p:to>
                                        <p:strVal val="visible"/>
                                      </p:to>
                                    </p:set>
                                    <p:animEffect transition="in" filter="wipe(left)">
                                      <p:cBhvr>
                                        <p:cTn id="142" dur="500"/>
                                        <p:tgtEl>
                                          <p:spTgt spid="130"/>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40"/>
                                        </p:tgtEl>
                                        <p:attrNameLst>
                                          <p:attrName>style.visibility</p:attrName>
                                        </p:attrNameLst>
                                      </p:cBhvr>
                                      <p:to>
                                        <p:strVal val="visible"/>
                                      </p:to>
                                    </p:set>
                                    <p:animEffect transition="in" filter="wipe(left)">
                                      <p:cBhvr>
                                        <p:cTn id="147" dur="500"/>
                                        <p:tgtEl>
                                          <p:spTgt spid="140"/>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nodeType="clickEffect">
                                  <p:stCondLst>
                                    <p:cond delay="0"/>
                                  </p:stCondLst>
                                  <p:childTnLst>
                                    <p:set>
                                      <p:cBhvr>
                                        <p:cTn id="151" dur="1" fill="hold">
                                          <p:stCondLst>
                                            <p:cond delay="0"/>
                                          </p:stCondLst>
                                        </p:cTn>
                                        <p:tgtEl>
                                          <p:spTgt spid="131"/>
                                        </p:tgtEl>
                                        <p:attrNameLst>
                                          <p:attrName>style.visibility</p:attrName>
                                        </p:attrNameLst>
                                      </p:cBhvr>
                                      <p:to>
                                        <p:strVal val="visible"/>
                                      </p:to>
                                    </p:set>
                                    <p:animEffect transition="in" filter="wipe(left)">
                                      <p:cBhvr>
                                        <p:cTn id="152" dur="500"/>
                                        <p:tgtEl>
                                          <p:spTgt spid="131"/>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nodeType="clickEffect">
                                  <p:stCondLst>
                                    <p:cond delay="0"/>
                                  </p:stCondLst>
                                  <p:childTnLst>
                                    <p:set>
                                      <p:cBhvr>
                                        <p:cTn id="156" dur="1" fill="hold">
                                          <p:stCondLst>
                                            <p:cond delay="0"/>
                                          </p:stCondLst>
                                        </p:cTn>
                                        <p:tgtEl>
                                          <p:spTgt spid="132"/>
                                        </p:tgtEl>
                                        <p:attrNameLst>
                                          <p:attrName>style.visibility</p:attrName>
                                        </p:attrNameLst>
                                      </p:cBhvr>
                                      <p:to>
                                        <p:strVal val="visible"/>
                                      </p:to>
                                    </p:set>
                                    <p:animEffect transition="in" filter="wipe(left)">
                                      <p:cBhvr>
                                        <p:cTn id="157" dur="500"/>
                                        <p:tgtEl>
                                          <p:spTgt spid="132"/>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nodeType="clickEffect">
                                  <p:stCondLst>
                                    <p:cond delay="0"/>
                                  </p:stCondLst>
                                  <p:childTnLst>
                                    <p:set>
                                      <p:cBhvr>
                                        <p:cTn id="161" dur="1" fill="hold">
                                          <p:stCondLst>
                                            <p:cond delay="0"/>
                                          </p:stCondLst>
                                        </p:cTn>
                                        <p:tgtEl>
                                          <p:spTgt spid="133"/>
                                        </p:tgtEl>
                                        <p:attrNameLst>
                                          <p:attrName>style.visibility</p:attrName>
                                        </p:attrNameLst>
                                      </p:cBhvr>
                                      <p:to>
                                        <p:strVal val="visible"/>
                                      </p:to>
                                    </p:set>
                                    <p:animEffect transition="in" filter="wipe(left)">
                                      <p:cBhvr>
                                        <p:cTn id="162" dur="500"/>
                                        <p:tgtEl>
                                          <p:spTgt spid="133"/>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nodeType="clickEffect">
                                  <p:stCondLst>
                                    <p:cond delay="0"/>
                                  </p:stCondLst>
                                  <p:childTnLst>
                                    <p:set>
                                      <p:cBhvr>
                                        <p:cTn id="166" dur="1" fill="hold">
                                          <p:stCondLst>
                                            <p:cond delay="0"/>
                                          </p:stCondLst>
                                        </p:cTn>
                                        <p:tgtEl>
                                          <p:spTgt spid="134"/>
                                        </p:tgtEl>
                                        <p:attrNameLst>
                                          <p:attrName>style.visibility</p:attrName>
                                        </p:attrNameLst>
                                      </p:cBhvr>
                                      <p:to>
                                        <p:strVal val="visible"/>
                                      </p:to>
                                    </p:set>
                                    <p:animEffect transition="in" filter="wipe(left)">
                                      <p:cBhvr>
                                        <p:cTn id="16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P spid="56325" grpId="0" build="p"/>
      <p:bldP spid="108" grpId="0" animBg="1" autoUpdateAnimBg="0"/>
      <p:bldP spid="115" grpId="0" animBg="1" autoUpdateAnimBg="0"/>
      <p:bldP spid="118" grpId="0" animBg="1" autoUpdateAnimBg="0"/>
      <p:bldP spid="121" grpId="0" animBg="1" autoUpdateAnimBg="0"/>
      <p:bldP spid="126" grpId="0" animBg="1" autoUpdateAnimBg="0"/>
      <p:bldP spid="130" grpId="0" animBg="1" autoUpdateAnimBg="0"/>
      <p:bldP spid="135" grpId="0"/>
      <p:bldP spid="136" grpId="0"/>
      <p:bldP spid="137" grpId="0"/>
      <p:bldP spid="138" grpId="0"/>
      <p:bldP spid="139" grpId="0"/>
      <p:bldP spid="1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二、无向图(完全图</a:t>
            </a:r>
            <a:r>
              <a:rPr lang="en-US" altLang="zh-CN" sz="3200">
                <a:latin typeface="黑体" panose="02010609060101010101" pitchFamily="49" charset="-122"/>
                <a:ea typeface="黑体" panose="02010609060101010101" pitchFamily="49" charset="-122"/>
              </a:rPr>
              <a:t>)</a:t>
            </a:r>
          </a:p>
        </p:txBody>
      </p:sp>
      <p:sp>
        <p:nvSpPr>
          <p:cNvPr id="1843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4DDB0C3B-AB31-42E4-BE9A-E5A584364B5F}" type="slidenum">
              <a:rPr lang="zh-CN" altLang="en-US"/>
              <a:pPr algn="r" eaLnBrk="1" hangingPunct="1">
                <a:spcBef>
                  <a:spcPct val="50000"/>
                </a:spcBef>
                <a:buFont typeface="Arial" panose="020B0604020202020204" pitchFamily="34" charset="0"/>
                <a:buNone/>
              </a:pPr>
              <a:t>5</a:t>
            </a:fld>
            <a:endParaRPr lang="en-US" altLang="zh-CN"/>
          </a:p>
        </p:txBody>
      </p:sp>
      <p:sp>
        <p:nvSpPr>
          <p:cNvPr id="1843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18437" name="Rectangle 5"/>
          <p:cNvSpPr>
            <a:spLocks noGrp="1" noChangeArrowheads="1"/>
          </p:cNvSpPr>
          <p:nvPr>
            <p:ph type="body" idx="1"/>
          </p:nvPr>
        </p:nvSpPr>
        <p:spPr>
          <a:xfrm>
            <a:off x="381000" y="2819400"/>
            <a:ext cx="8763000" cy="2514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如果无向图有</a:t>
            </a:r>
            <a:r>
              <a:rPr lang="en-US" altLang="zh-CN" b="1">
                <a:latin typeface="黑体" panose="02010609060101010101" pitchFamily="49" charset="-122"/>
                <a:ea typeface="黑体" panose="02010609060101010101" pitchFamily="49" charset="-122"/>
              </a:rPr>
              <a:t>n(n-1)/2</a:t>
            </a:r>
            <a:r>
              <a:rPr lang="zh-CN" altLang="en-US" b="1">
                <a:latin typeface="黑体" panose="02010609060101010101" pitchFamily="49" charset="-122"/>
                <a:ea typeface="黑体" panose="02010609060101010101" pitchFamily="49" charset="-122"/>
              </a:rPr>
              <a:t>条边，则称为无向完全图</a:t>
            </a:r>
            <a:endParaRPr lang="en-US" altLang="zh-CN" b="1">
              <a:latin typeface="黑体" panose="02010609060101010101" pitchFamily="49" charset="-122"/>
              <a:ea typeface="黑体" panose="02010609060101010101" pitchFamily="49" charset="-122"/>
            </a:endParaRPr>
          </a:p>
        </p:txBody>
      </p:sp>
      <p:sp>
        <p:nvSpPr>
          <p:cNvPr id="18438"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18439" name="Group 7"/>
          <p:cNvGrpSpPr>
            <a:grpSpLocks/>
          </p:cNvGrpSpPr>
          <p:nvPr/>
        </p:nvGrpSpPr>
        <p:grpSpPr bwMode="auto">
          <a:xfrm>
            <a:off x="2895600" y="4191000"/>
            <a:ext cx="2895600" cy="2286000"/>
            <a:chOff x="0" y="0"/>
            <a:chExt cx="1824" cy="1440"/>
          </a:xfrm>
        </p:grpSpPr>
        <p:sp>
          <p:nvSpPr>
            <p:cNvPr id="18440" name="Line 8"/>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1" name="Line 9"/>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2"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3" name="Line 11"/>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4" name="Line 12"/>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5" name="Line 13"/>
            <p:cNvSpPr>
              <a:spLocks noChangeShapeType="1"/>
            </p:cNvSpPr>
            <p:nvPr/>
          </p:nvSpPr>
          <p:spPr bwMode="auto">
            <a:xfrm flipH="1" flipV="1">
              <a:off x="528" y="197"/>
              <a:ext cx="1104" cy="52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6" name="Line 14"/>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7" name="Line 15"/>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8" name="Line 16"/>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9" name="Line 17"/>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50" name="Line 18"/>
            <p:cNvSpPr>
              <a:spLocks noChangeShapeType="1"/>
            </p:cNvSpPr>
            <p:nvPr/>
          </p:nvSpPr>
          <p:spPr bwMode="auto">
            <a:xfrm flipH="1" flipV="1">
              <a:off x="480" y="192"/>
              <a:ext cx="816" cy="110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51" name="Line 19"/>
            <p:cNvSpPr>
              <a:spLocks noChangeShapeType="1"/>
            </p:cNvSpPr>
            <p:nvPr/>
          </p:nvSpPr>
          <p:spPr bwMode="auto">
            <a:xfrm flipV="1">
              <a:off x="528" y="192"/>
              <a:ext cx="768" cy="105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52" name="Line 20"/>
            <p:cNvSpPr>
              <a:spLocks noChangeShapeType="1"/>
            </p:cNvSpPr>
            <p:nvPr/>
          </p:nvSpPr>
          <p:spPr bwMode="auto">
            <a:xfrm flipH="1">
              <a:off x="192" y="192"/>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53" name="Line 21"/>
            <p:cNvSpPr>
              <a:spLocks noChangeShapeType="1"/>
            </p:cNvSpPr>
            <p:nvPr/>
          </p:nvSpPr>
          <p:spPr bwMode="auto">
            <a:xfrm flipH="1" flipV="1">
              <a:off x="192" y="768"/>
              <a:ext cx="144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54" name="Line 22"/>
            <p:cNvSpPr>
              <a:spLocks noChangeShapeType="1"/>
            </p:cNvSpPr>
            <p:nvPr/>
          </p:nvSpPr>
          <p:spPr bwMode="auto">
            <a:xfrm flipH="1" flipV="1">
              <a:off x="192" y="816"/>
              <a:ext cx="100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8455" name="Group 23"/>
            <p:cNvGrpSpPr>
              <a:grpSpLocks/>
            </p:cNvGrpSpPr>
            <p:nvPr/>
          </p:nvGrpSpPr>
          <p:grpSpPr bwMode="auto">
            <a:xfrm>
              <a:off x="0" y="0"/>
              <a:ext cx="1824" cy="1440"/>
              <a:chOff x="0" y="0"/>
              <a:chExt cx="1824" cy="1440"/>
            </a:xfrm>
          </p:grpSpPr>
          <p:sp>
            <p:nvSpPr>
              <p:cNvPr id="18456" name="Oval 24"/>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8457" name="Oval 25"/>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8458" name="Oval 26"/>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8459" name="Oval 27"/>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18460" name="Oval 28"/>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8461" name="Oval 29"/>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
          <p:cNvSpPr txBox="1">
            <a:spLocks noChangeArrowheads="1"/>
          </p:cNvSpPr>
          <p:nvPr/>
        </p:nvSpPr>
        <p:spPr bwMode="auto">
          <a:xfrm>
            <a:off x="381000" y="2819400"/>
            <a:ext cx="8763000" cy="4038600"/>
          </a:xfrm>
          <a:prstGeom prst="rect">
            <a:avLst/>
          </a:prstGeom>
          <a:noFill/>
          <a:ln w="9525">
            <a:noFill/>
            <a:miter lim="800000"/>
            <a:headEnd/>
            <a:tailEnd/>
          </a:ln>
        </p:spPr>
        <p:txBody>
          <a:bodyPr/>
          <a:lstStyle/>
          <a:p>
            <a:pPr marL="342900" indent="-342900" eaLnBrk="1" hangingPunct="1">
              <a:lnSpc>
                <a:spcPct val="90000"/>
              </a:lnSpc>
              <a:spcBef>
                <a:spcPct val="60000"/>
              </a:spcBef>
              <a:buClr>
                <a:schemeClr val="folHlink"/>
              </a:buClr>
              <a:buSzPct val="60000"/>
              <a:buFont typeface="Wingdings" pitchFamily="2" charset="2"/>
              <a:buChar char="n"/>
              <a:defRPr/>
            </a:pPr>
            <a:r>
              <a:rPr lang="en-US" altLang="zh-CN" sz="3200" b="1" kern="0" dirty="0">
                <a:latin typeface="黑体" pitchFamily="49" charset="-122"/>
                <a:ea typeface="黑体" pitchFamily="49" charset="-122"/>
              </a:rPr>
              <a:t>DFS</a:t>
            </a:r>
            <a:r>
              <a:rPr lang="zh-CN" altLang="en-US" sz="3200" b="1" kern="0" dirty="0">
                <a:latin typeface="黑体" pitchFamily="49" charset="-122"/>
                <a:ea typeface="黑体" pitchFamily="49" charset="-122"/>
              </a:rPr>
              <a:t>次序为</a:t>
            </a:r>
            <a:r>
              <a:rPr lang="en-US" altLang="zh-CN" sz="3200" b="1" kern="0" dirty="0">
                <a:solidFill>
                  <a:schemeClr val="bg1"/>
                </a:solidFill>
                <a:latin typeface="黑体" pitchFamily="49" charset="-122"/>
                <a:ea typeface="黑体" pitchFamily="49" charset="-122"/>
              </a:rPr>
              <a:t>V1,V2,V4,V8,V5,V3,V6,V7</a:t>
            </a:r>
          </a:p>
        </p:txBody>
      </p:sp>
      <p:sp>
        <p:nvSpPr>
          <p:cNvPr id="61443"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二、深度优先搜索</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举例</a:t>
            </a:r>
            <a:r>
              <a:rPr lang="en-US" altLang="zh-CN" sz="3200">
                <a:latin typeface="黑体" panose="02010609060101010101" pitchFamily="49" charset="-122"/>
                <a:ea typeface="黑体" panose="02010609060101010101" pitchFamily="49" charset="-122"/>
              </a:rPr>
              <a:t>)</a:t>
            </a:r>
          </a:p>
        </p:txBody>
      </p:sp>
      <p:sp>
        <p:nvSpPr>
          <p:cNvPr id="61444"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5284B8F-23C3-44D2-907E-CEE6DF4DD187}" type="slidenum">
              <a:rPr lang="zh-CN" altLang="en-US"/>
              <a:pPr algn="r" eaLnBrk="1" hangingPunct="1">
                <a:spcBef>
                  <a:spcPct val="50000"/>
                </a:spcBef>
                <a:buFont typeface="Arial" panose="020B0604020202020204" pitchFamily="34" charset="0"/>
                <a:buNone/>
              </a:pPr>
              <a:t>50</a:t>
            </a:fld>
            <a:endParaRPr lang="en-US" altLang="zh-CN"/>
          </a:p>
        </p:txBody>
      </p:sp>
      <p:sp>
        <p:nvSpPr>
          <p:cNvPr id="61445"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57349" name="Rectangle 5"/>
          <p:cNvSpPr>
            <a:spLocks noGrp="1" noChangeArrowheads="1"/>
          </p:cNvSpPr>
          <p:nvPr>
            <p:ph type="body" idx="1"/>
          </p:nvPr>
        </p:nvSpPr>
        <p:spPr>
          <a:xfrm>
            <a:off x="381000" y="2819400"/>
            <a:ext cx="8763000" cy="4038600"/>
          </a:xfrm>
        </p:spPr>
        <p:txBody>
          <a:bodyPr/>
          <a:lstStyle/>
          <a:p>
            <a:pPr eaLnBrk="1" hangingPunct="1">
              <a:lnSpc>
                <a:spcPct val="90000"/>
              </a:lnSpc>
              <a:spcBef>
                <a:spcPct val="60000"/>
              </a:spcBef>
            </a:pP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次序为</a:t>
            </a:r>
            <a:r>
              <a:rPr lang="en-US" altLang="zh-CN" b="1">
                <a:solidFill>
                  <a:srgbClr val="FF0000"/>
                </a:solidFill>
                <a:latin typeface="黑体" panose="02010609060101010101" pitchFamily="49" charset="-122"/>
                <a:ea typeface="黑体" panose="02010609060101010101" pitchFamily="49" charset="-122"/>
              </a:rPr>
              <a:t>V1,V2,V4,V8,V5,V3,V6,V7</a:t>
            </a:r>
          </a:p>
        </p:txBody>
      </p:sp>
      <p:sp>
        <p:nvSpPr>
          <p:cNvPr id="61447"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61448" name="Group 7"/>
          <p:cNvGrpSpPr>
            <a:grpSpLocks/>
          </p:cNvGrpSpPr>
          <p:nvPr/>
        </p:nvGrpSpPr>
        <p:grpSpPr bwMode="auto">
          <a:xfrm>
            <a:off x="2438400" y="3886200"/>
            <a:ext cx="3276600" cy="2819400"/>
            <a:chOff x="0" y="0"/>
            <a:chExt cx="2064" cy="1776"/>
          </a:xfrm>
        </p:grpSpPr>
        <p:sp>
          <p:nvSpPr>
            <p:cNvPr id="61449" name="Line 8"/>
            <p:cNvSpPr>
              <a:spLocks noChangeShapeType="1"/>
            </p:cNvSpPr>
            <p:nvPr/>
          </p:nvSpPr>
          <p:spPr bwMode="auto">
            <a:xfrm flipH="1">
              <a:off x="144" y="624"/>
              <a:ext cx="432" cy="48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50" name="Line 9"/>
            <p:cNvSpPr>
              <a:spLocks noChangeShapeType="1"/>
            </p:cNvSpPr>
            <p:nvPr/>
          </p:nvSpPr>
          <p:spPr bwMode="auto">
            <a:xfrm flipH="1">
              <a:off x="576" y="192"/>
              <a:ext cx="432" cy="43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51" name="Line 10"/>
            <p:cNvSpPr>
              <a:spLocks noChangeShapeType="1"/>
            </p:cNvSpPr>
            <p:nvPr/>
          </p:nvSpPr>
          <p:spPr bwMode="auto">
            <a:xfrm flipH="1" flipV="1">
              <a:off x="576" y="576"/>
              <a:ext cx="288" cy="67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52" name="Line 11"/>
            <p:cNvSpPr>
              <a:spLocks noChangeShapeType="1"/>
            </p:cNvSpPr>
            <p:nvPr/>
          </p:nvSpPr>
          <p:spPr bwMode="auto">
            <a:xfrm flipH="1" flipV="1">
              <a:off x="144" y="1152"/>
              <a:ext cx="960" cy="48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53" name="Line 12"/>
            <p:cNvSpPr>
              <a:spLocks noChangeShapeType="1"/>
            </p:cNvSpPr>
            <p:nvPr/>
          </p:nvSpPr>
          <p:spPr bwMode="auto">
            <a:xfrm flipH="1" flipV="1">
              <a:off x="864" y="1248"/>
              <a:ext cx="240" cy="38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54" name="Line 13"/>
            <p:cNvSpPr>
              <a:spLocks noChangeShapeType="1"/>
            </p:cNvSpPr>
            <p:nvPr/>
          </p:nvSpPr>
          <p:spPr bwMode="auto">
            <a:xfrm>
              <a:off x="1104" y="192"/>
              <a:ext cx="480" cy="38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55" name="Line 14"/>
            <p:cNvSpPr>
              <a:spLocks noChangeShapeType="1"/>
            </p:cNvSpPr>
            <p:nvPr/>
          </p:nvSpPr>
          <p:spPr bwMode="auto">
            <a:xfrm flipH="1">
              <a:off x="1344" y="672"/>
              <a:ext cx="240" cy="48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56" name="Line 15"/>
            <p:cNvSpPr>
              <a:spLocks noChangeShapeType="1"/>
            </p:cNvSpPr>
            <p:nvPr/>
          </p:nvSpPr>
          <p:spPr bwMode="auto">
            <a:xfrm>
              <a:off x="1632" y="720"/>
              <a:ext cx="288" cy="43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61457" name="Group 16"/>
            <p:cNvGrpSpPr>
              <a:grpSpLocks/>
            </p:cNvGrpSpPr>
            <p:nvPr/>
          </p:nvGrpSpPr>
          <p:grpSpPr bwMode="auto">
            <a:xfrm>
              <a:off x="0" y="0"/>
              <a:ext cx="2064" cy="1776"/>
              <a:chOff x="0" y="0"/>
              <a:chExt cx="2064" cy="1776"/>
            </a:xfrm>
          </p:grpSpPr>
          <p:sp>
            <p:nvSpPr>
              <p:cNvPr id="61458" name="Oval 17"/>
              <p:cNvSpPr>
                <a:spLocks noChangeArrowheads="1"/>
              </p:cNvSpPr>
              <p:nvPr/>
            </p:nvSpPr>
            <p:spPr bwMode="auto">
              <a:xfrm>
                <a:off x="912"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V1</a:t>
                </a:r>
              </a:p>
            </p:txBody>
          </p:sp>
          <p:sp>
            <p:nvSpPr>
              <p:cNvPr id="61459" name="Oval 18"/>
              <p:cNvSpPr>
                <a:spLocks noChangeArrowheads="1"/>
              </p:cNvSpPr>
              <p:nvPr/>
            </p:nvSpPr>
            <p:spPr bwMode="auto">
              <a:xfrm>
                <a:off x="1440" y="528"/>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V3</a:t>
                </a:r>
              </a:p>
            </p:txBody>
          </p:sp>
          <p:sp>
            <p:nvSpPr>
              <p:cNvPr id="61460" name="Oval 19"/>
              <p:cNvSpPr>
                <a:spLocks noChangeArrowheads="1"/>
              </p:cNvSpPr>
              <p:nvPr/>
            </p:nvSpPr>
            <p:spPr bwMode="auto">
              <a:xfrm>
                <a:off x="432"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V2</a:t>
                </a:r>
              </a:p>
            </p:txBody>
          </p:sp>
          <p:sp>
            <p:nvSpPr>
              <p:cNvPr id="61461" name="Oval 20"/>
              <p:cNvSpPr>
                <a:spLocks noChangeArrowheads="1"/>
              </p:cNvSpPr>
              <p:nvPr/>
            </p:nvSpPr>
            <p:spPr bwMode="auto">
              <a:xfrm>
                <a:off x="720" y="10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V5</a:t>
                </a:r>
              </a:p>
            </p:txBody>
          </p:sp>
          <p:sp>
            <p:nvSpPr>
              <p:cNvPr id="61462" name="Oval 21"/>
              <p:cNvSpPr>
                <a:spLocks noChangeArrowheads="1"/>
              </p:cNvSpPr>
              <p:nvPr/>
            </p:nvSpPr>
            <p:spPr bwMode="auto">
              <a:xfrm>
                <a:off x="0" y="100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V4</a:t>
                </a:r>
              </a:p>
            </p:txBody>
          </p:sp>
          <p:sp>
            <p:nvSpPr>
              <p:cNvPr id="61463" name="Oval 22"/>
              <p:cNvSpPr>
                <a:spLocks noChangeArrowheads="1"/>
              </p:cNvSpPr>
              <p:nvPr/>
            </p:nvSpPr>
            <p:spPr bwMode="auto">
              <a:xfrm>
                <a:off x="1200" y="105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V6</a:t>
                </a:r>
              </a:p>
            </p:txBody>
          </p:sp>
          <p:sp>
            <p:nvSpPr>
              <p:cNvPr id="61464" name="Oval 23"/>
              <p:cNvSpPr>
                <a:spLocks noChangeArrowheads="1"/>
              </p:cNvSpPr>
              <p:nvPr/>
            </p:nvSpPr>
            <p:spPr bwMode="auto">
              <a:xfrm>
                <a:off x="1776" y="105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V7</a:t>
                </a:r>
              </a:p>
            </p:txBody>
          </p:sp>
          <p:sp>
            <p:nvSpPr>
              <p:cNvPr id="61465" name="Oval 24"/>
              <p:cNvSpPr>
                <a:spLocks noChangeArrowheads="1"/>
              </p:cNvSpPr>
              <p:nvPr/>
            </p:nvSpPr>
            <p:spPr bwMode="auto">
              <a:xfrm>
                <a:off x="960" y="150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V8</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9">
                                            <p:txEl>
                                              <p:pRg st="0" end="0"/>
                                            </p:txEl>
                                          </p:spTgt>
                                        </p:tgtEl>
                                        <p:attrNameLst>
                                          <p:attrName>style.visibility</p:attrName>
                                        </p:attrNameLst>
                                      </p:cBhvr>
                                      <p:to>
                                        <p:strVal val="visible"/>
                                      </p:to>
                                    </p:set>
                                    <p:animEffect transition="in" filter="wipe(left)">
                                      <p:cBhvr>
                                        <p:cTn id="12" dur="500"/>
                                        <p:tgtEl>
                                          <p:spTgt spid="573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734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三、广度优先搜索(</a:t>
            </a:r>
            <a:r>
              <a:rPr lang="en-US" altLang="zh-CN" sz="3200">
                <a:latin typeface="黑体" panose="02010609060101010101" pitchFamily="49" charset="-122"/>
                <a:ea typeface="黑体" panose="02010609060101010101" pitchFamily="49" charset="-122"/>
              </a:rPr>
              <a:t>BFS)</a:t>
            </a:r>
          </a:p>
        </p:txBody>
      </p:sp>
      <p:sp>
        <p:nvSpPr>
          <p:cNvPr id="6246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29C47FE-328B-4DCA-BF5F-E6818DDC8861}" type="slidenum">
              <a:rPr lang="zh-CN" altLang="en-US"/>
              <a:pPr algn="r" eaLnBrk="1" hangingPunct="1">
                <a:spcBef>
                  <a:spcPct val="50000"/>
                </a:spcBef>
                <a:buFont typeface="Arial" panose="020B0604020202020204" pitchFamily="34" charset="0"/>
                <a:buNone/>
              </a:pPr>
              <a:t>51</a:t>
            </a:fld>
            <a:endParaRPr lang="en-US" altLang="zh-CN"/>
          </a:p>
        </p:txBody>
      </p:sp>
      <p:sp>
        <p:nvSpPr>
          <p:cNvPr id="6246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58373" name="Rectangle 5"/>
          <p:cNvSpPr>
            <a:spLocks noGrp="1" noChangeArrowheads="1"/>
          </p:cNvSpPr>
          <p:nvPr>
            <p:ph type="body" idx="1"/>
          </p:nvPr>
        </p:nvSpPr>
        <p:spPr>
          <a:xfrm>
            <a:off x="381000" y="2819400"/>
            <a:ext cx="8763000" cy="4038600"/>
          </a:xfrm>
        </p:spPr>
        <p:txBody>
          <a:bodyPr/>
          <a:lstStyle/>
          <a:p>
            <a:pPr eaLnBrk="1" hangingPunct="1">
              <a:lnSpc>
                <a:spcPct val="90000"/>
              </a:lnSpc>
              <a:spcBef>
                <a:spcPct val="60000"/>
              </a:spcBef>
            </a:pPr>
            <a:r>
              <a:rPr lang="zh-CN" altLang="en-US" b="1">
                <a:latin typeface="黑体" panose="02010609060101010101" pitchFamily="49" charset="-122"/>
                <a:ea typeface="黑体" panose="02010609060101010101" pitchFamily="49" charset="-122"/>
              </a:rPr>
              <a:t>广度优先搜索(</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是一种分层搜索方法</a:t>
            </a:r>
          </a:p>
          <a:p>
            <a:pPr eaLnBrk="1" hangingPunct="1">
              <a:lnSpc>
                <a:spcPct val="90000"/>
              </a:lnSpc>
              <a:spcBef>
                <a:spcPct val="60000"/>
              </a:spcBef>
            </a:pP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每向前走一步可能访问一批顶点, 不存在往回退的情况</a:t>
            </a:r>
          </a:p>
          <a:p>
            <a:pPr eaLnBrk="1" hangingPunct="1">
              <a:lnSpc>
                <a:spcPct val="90000"/>
              </a:lnSpc>
              <a:spcBef>
                <a:spcPct val="60000"/>
              </a:spcBef>
            </a:pP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不是一个递归的过程。</a:t>
            </a:r>
          </a:p>
        </p:txBody>
      </p:sp>
      <p:sp>
        <p:nvSpPr>
          <p:cNvPr id="62470"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animEffect transition="in" filter="wipe(left)">
                                      <p:cBhvr>
                                        <p:cTn id="7" dur="500"/>
                                        <p:tgtEl>
                                          <p:spTgt spid="583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3">
                                            <p:txEl>
                                              <p:pRg st="1" end="1"/>
                                            </p:txEl>
                                          </p:spTgt>
                                        </p:tgtEl>
                                        <p:attrNameLst>
                                          <p:attrName>style.visibility</p:attrName>
                                        </p:attrNameLst>
                                      </p:cBhvr>
                                      <p:to>
                                        <p:strVal val="visible"/>
                                      </p:to>
                                    </p:set>
                                    <p:animEffect transition="in" filter="wipe(left)">
                                      <p:cBhvr>
                                        <p:cTn id="12" dur="500"/>
                                        <p:tgtEl>
                                          <p:spTgt spid="583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3">
                                            <p:txEl>
                                              <p:pRg st="2" end="2"/>
                                            </p:txEl>
                                          </p:spTgt>
                                        </p:tgtEl>
                                        <p:attrNameLst>
                                          <p:attrName>style.visibility</p:attrName>
                                        </p:attrNameLst>
                                      </p:cBhvr>
                                      <p:to>
                                        <p:strVal val="visible"/>
                                      </p:to>
                                    </p:set>
                                    <p:animEffect transition="in" filter="wipe(left)">
                                      <p:cBhvr>
                                        <p:cTn id="17" dur="500"/>
                                        <p:tgtEl>
                                          <p:spTgt spid="583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三、广度优先搜索(</a:t>
            </a:r>
            <a:r>
              <a:rPr lang="en-US" altLang="zh-CN" sz="3200">
                <a:latin typeface="黑体" panose="02010609060101010101" pitchFamily="49" charset="-122"/>
                <a:ea typeface="黑体" panose="02010609060101010101" pitchFamily="49" charset="-122"/>
              </a:rPr>
              <a:t>BFS</a:t>
            </a:r>
            <a:r>
              <a:rPr lang="zh-CN" altLang="en-US" sz="3200">
                <a:latin typeface="黑体" panose="02010609060101010101" pitchFamily="49" charset="-122"/>
                <a:ea typeface="黑体" panose="02010609060101010101" pitchFamily="49" charset="-122"/>
              </a:rPr>
              <a:t>算法)</a:t>
            </a:r>
          </a:p>
        </p:txBody>
      </p:sp>
      <p:sp>
        <p:nvSpPr>
          <p:cNvPr id="6349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31760D28-A8A3-458B-A193-E3DADC19C1FB}" type="slidenum">
              <a:rPr lang="zh-CN" altLang="en-US"/>
              <a:pPr algn="r" eaLnBrk="1" hangingPunct="1">
                <a:spcBef>
                  <a:spcPct val="50000"/>
                </a:spcBef>
                <a:buFont typeface="Arial" panose="020B0604020202020204" pitchFamily="34" charset="0"/>
                <a:buNone/>
              </a:pPr>
              <a:t>52</a:t>
            </a:fld>
            <a:endParaRPr lang="en-US" altLang="zh-CN"/>
          </a:p>
        </p:txBody>
      </p:sp>
      <p:sp>
        <p:nvSpPr>
          <p:cNvPr id="6349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59397" name="Rectangle 5"/>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sz="2800" b="1">
                <a:latin typeface="黑体" panose="02010609060101010101" pitchFamily="49" charset="-122"/>
                <a:ea typeface="黑体" panose="02010609060101010101" pitchFamily="49" charset="-122"/>
              </a:rPr>
              <a:t>所有顶点访问标志</a:t>
            </a:r>
            <a:r>
              <a:rPr lang="en-US" altLang="zh-CN" sz="2800" b="1">
                <a:latin typeface="黑体" panose="02010609060101010101" pitchFamily="49" charset="-122"/>
                <a:ea typeface="黑体" panose="02010609060101010101" pitchFamily="49" charset="-122"/>
              </a:rPr>
              <a:t>visited[]</a:t>
            </a:r>
            <a:r>
              <a:rPr lang="zh-CN" altLang="en-US" sz="2800" b="1">
                <a:latin typeface="黑体" panose="02010609060101010101" pitchFamily="49" charset="-122"/>
                <a:ea typeface="黑体" panose="02010609060101010101" pitchFamily="49" charset="-122"/>
              </a:rPr>
              <a:t>设置为</a:t>
            </a:r>
            <a:r>
              <a:rPr lang="en-US" altLang="zh-CN" sz="2800" b="1">
                <a:latin typeface="黑体" panose="02010609060101010101" pitchFamily="49" charset="-122"/>
                <a:ea typeface="黑体" panose="02010609060101010101" pitchFamily="49" charset="-122"/>
              </a:rPr>
              <a:t>FALSE</a:t>
            </a:r>
          </a:p>
          <a:p>
            <a:pPr eaLnBrk="1" hangingPunct="1">
              <a:lnSpc>
                <a:spcPct val="90000"/>
              </a:lnSpc>
              <a:spcBef>
                <a:spcPct val="30000"/>
              </a:spcBef>
            </a:pPr>
            <a:r>
              <a:rPr lang="zh-CN" altLang="en-US" sz="2800" b="1">
                <a:latin typeface="黑体" panose="02010609060101010101" pitchFamily="49" charset="-122"/>
                <a:ea typeface="黑体" panose="02010609060101010101" pitchFamily="49" charset="-122"/>
              </a:rPr>
              <a:t>从某顶点</a:t>
            </a:r>
            <a:r>
              <a:rPr lang="en-US" altLang="zh-CN" sz="2800" b="1">
                <a:latin typeface="黑体" panose="02010609060101010101" pitchFamily="49" charset="-122"/>
                <a:ea typeface="黑体" panose="02010609060101010101" pitchFamily="49" charset="-122"/>
              </a:rPr>
              <a:t>v</a:t>
            </a:r>
            <a:r>
              <a:rPr lang="en-US" altLang="zh-CN" sz="2800" b="1" baseline="-25000">
                <a:latin typeface="黑体" panose="02010609060101010101" pitchFamily="49" charset="-122"/>
                <a:ea typeface="黑体" panose="02010609060101010101" pitchFamily="49" charset="-122"/>
              </a:rPr>
              <a:t>0</a:t>
            </a:r>
            <a:r>
              <a:rPr lang="zh-CN" altLang="en-US" sz="2800" b="1">
                <a:latin typeface="黑体" panose="02010609060101010101" pitchFamily="49" charset="-122"/>
                <a:ea typeface="黑体" panose="02010609060101010101" pitchFamily="49" charset="-122"/>
              </a:rPr>
              <a:t>开始，访问</a:t>
            </a:r>
            <a:r>
              <a:rPr lang="en-US" altLang="zh-CN" sz="2800" b="1">
                <a:latin typeface="黑体" panose="02010609060101010101" pitchFamily="49" charset="-122"/>
                <a:ea typeface="黑体" panose="02010609060101010101" pitchFamily="49" charset="-122"/>
              </a:rPr>
              <a:t>v</a:t>
            </a:r>
            <a:r>
              <a:rPr lang="en-US" altLang="zh-CN" sz="2800" b="1" baseline="-25000">
                <a:latin typeface="黑体" panose="02010609060101010101" pitchFamily="49" charset="-122"/>
                <a:ea typeface="黑体" panose="02010609060101010101" pitchFamily="49" charset="-122"/>
              </a:rPr>
              <a:t>0</a:t>
            </a:r>
            <a:r>
              <a:rPr lang="zh-CN" altLang="en-US" sz="2800" b="1">
                <a:latin typeface="黑体" panose="02010609060101010101" pitchFamily="49" charset="-122"/>
                <a:ea typeface="黑体" panose="02010609060101010101" pitchFamily="49" charset="-122"/>
              </a:rPr>
              <a:t>，</a:t>
            </a:r>
            <a:r>
              <a:rPr lang="en-US" altLang="zh-CN" sz="2800">
                <a:ea typeface="黑体" panose="02010609060101010101" pitchFamily="49" charset="-122"/>
              </a:rPr>
              <a:t>visited[v</a:t>
            </a:r>
            <a:r>
              <a:rPr lang="en-US" altLang="zh-CN" sz="2800" baseline="-25000">
                <a:ea typeface="黑体" panose="02010609060101010101" pitchFamily="49" charset="-122"/>
              </a:rPr>
              <a:t>0</a:t>
            </a:r>
            <a:r>
              <a:rPr lang="en-US" altLang="zh-CN" sz="2800">
                <a:ea typeface="黑体" panose="02010609060101010101" pitchFamily="49" charset="-122"/>
              </a:rPr>
              <a:t>]=TRUE，</a:t>
            </a:r>
            <a:r>
              <a:rPr lang="zh-CN" altLang="en-US" sz="2800" b="1">
                <a:latin typeface="黑体" panose="02010609060101010101" pitchFamily="49" charset="-122"/>
                <a:ea typeface="黑体" panose="02010609060101010101" pitchFamily="49" charset="-122"/>
              </a:rPr>
              <a:t>将</a:t>
            </a:r>
            <a:r>
              <a:rPr lang="en-US" altLang="zh-CN" sz="2800" b="1">
                <a:latin typeface="黑体" panose="02010609060101010101" pitchFamily="49" charset="-122"/>
                <a:ea typeface="黑体" panose="02010609060101010101" pitchFamily="49" charset="-122"/>
              </a:rPr>
              <a:t>v</a:t>
            </a:r>
            <a:r>
              <a:rPr lang="en-US" altLang="zh-CN" sz="2800" b="1" baseline="-25000">
                <a:latin typeface="黑体" panose="02010609060101010101" pitchFamily="49" charset="-122"/>
                <a:ea typeface="黑体" panose="02010609060101010101" pitchFamily="49" charset="-122"/>
              </a:rPr>
              <a:t>0</a:t>
            </a:r>
            <a:r>
              <a:rPr lang="zh-CN" altLang="en-US" sz="2800" b="1">
                <a:latin typeface="黑体" panose="02010609060101010101" pitchFamily="49" charset="-122"/>
                <a:ea typeface="黑体" panose="02010609060101010101" pitchFamily="49" charset="-122"/>
              </a:rPr>
              <a:t>插入队列</a:t>
            </a:r>
            <a:r>
              <a:rPr lang="en-US" altLang="zh-CN" sz="2800" b="1">
                <a:latin typeface="黑体" panose="02010609060101010101" pitchFamily="49" charset="-122"/>
                <a:ea typeface="黑体" panose="02010609060101010101" pitchFamily="49" charset="-122"/>
              </a:rPr>
              <a:t>Q</a:t>
            </a:r>
            <a:endParaRPr lang="en-US" altLang="zh-CN" sz="2800" b="1" baseline="-25000">
              <a:latin typeface="黑体" panose="02010609060101010101" pitchFamily="49" charset="-122"/>
              <a:ea typeface="黑体" panose="02010609060101010101" pitchFamily="49" charset="-122"/>
            </a:endParaRPr>
          </a:p>
          <a:p>
            <a:pPr eaLnBrk="1" hangingPunct="1">
              <a:lnSpc>
                <a:spcPct val="90000"/>
              </a:lnSpc>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1.如果队列</a:t>
            </a:r>
            <a:r>
              <a:rPr lang="en-US" altLang="zh-CN" sz="2800" b="1">
                <a:latin typeface="黑体" panose="02010609060101010101" pitchFamily="49" charset="-122"/>
                <a:ea typeface="黑体" panose="02010609060101010101" pitchFamily="49" charset="-122"/>
              </a:rPr>
              <a:t>Q</a:t>
            </a:r>
            <a:r>
              <a:rPr lang="zh-CN" altLang="en-US" sz="2800" b="1">
                <a:latin typeface="黑体" panose="02010609060101010101" pitchFamily="49" charset="-122"/>
                <a:ea typeface="黑体" panose="02010609060101010101" pitchFamily="49" charset="-122"/>
              </a:rPr>
              <a:t>不空，则从队列</a:t>
            </a:r>
            <a:r>
              <a:rPr lang="en-US" altLang="zh-CN" sz="2800" b="1">
                <a:latin typeface="黑体" panose="02010609060101010101" pitchFamily="49" charset="-122"/>
                <a:ea typeface="黑体" panose="02010609060101010101" pitchFamily="49" charset="-122"/>
              </a:rPr>
              <a:t>Q</a:t>
            </a:r>
            <a:r>
              <a:rPr lang="zh-CN" altLang="en-US" sz="2800" b="1">
                <a:latin typeface="黑体" panose="02010609060101010101" pitchFamily="49" charset="-122"/>
                <a:ea typeface="黑体" panose="02010609060101010101" pitchFamily="49" charset="-122"/>
              </a:rPr>
              <a:t>头上取出一个顶点</a:t>
            </a:r>
            <a:r>
              <a:rPr lang="en-US" altLang="zh-CN" sz="2800" b="1">
                <a:latin typeface="黑体" panose="02010609060101010101" pitchFamily="49" charset="-122"/>
                <a:ea typeface="黑体" panose="02010609060101010101" pitchFamily="49" charset="-122"/>
              </a:rPr>
              <a:t>v,</a:t>
            </a:r>
            <a:r>
              <a:rPr lang="zh-CN" altLang="en-US" sz="2800" b="1">
                <a:latin typeface="黑体" panose="02010609060101010101" pitchFamily="49" charset="-122"/>
                <a:ea typeface="黑体" panose="02010609060101010101" pitchFamily="49" charset="-122"/>
              </a:rPr>
              <a:t>否则结束</a:t>
            </a:r>
          </a:p>
          <a:p>
            <a:pPr eaLnBrk="1" hangingPunct="1">
              <a:lnSpc>
                <a:spcPct val="90000"/>
              </a:lnSpc>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2.依次找到顶点</a:t>
            </a:r>
            <a:r>
              <a:rPr lang="en-US" altLang="zh-CN" sz="2800" b="1">
                <a:latin typeface="黑体" panose="02010609060101010101" pitchFamily="49" charset="-122"/>
                <a:ea typeface="黑体" panose="02010609060101010101" pitchFamily="49" charset="-122"/>
              </a:rPr>
              <a:t>v</a:t>
            </a:r>
            <a:r>
              <a:rPr lang="zh-CN" altLang="en-US" sz="2800" b="1">
                <a:latin typeface="黑体" panose="02010609060101010101" pitchFamily="49" charset="-122"/>
                <a:ea typeface="黑体" panose="02010609060101010101" pitchFamily="49" charset="-122"/>
              </a:rPr>
              <a:t>的所有相邻顶点</a:t>
            </a:r>
            <a:r>
              <a:rPr lang="en-US" altLang="zh-CN" sz="2800" b="1">
                <a:latin typeface="黑体" panose="02010609060101010101" pitchFamily="49" charset="-122"/>
                <a:ea typeface="黑体" panose="02010609060101010101" pitchFamily="49" charset="-122"/>
              </a:rPr>
              <a:t>v</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如果</a:t>
            </a:r>
            <a:r>
              <a:rPr lang="en-US" altLang="zh-CN" sz="2800">
                <a:ea typeface="黑体" panose="02010609060101010101" pitchFamily="49" charset="-122"/>
              </a:rPr>
              <a:t>visited[v’]=FALSE</a:t>
            </a:r>
            <a:r>
              <a:rPr lang="zh-CN" altLang="en-US" sz="2800" b="1">
                <a:latin typeface="黑体" panose="02010609060101010101" pitchFamily="49" charset="-122"/>
                <a:ea typeface="黑体" panose="02010609060101010101" pitchFamily="49" charset="-122"/>
              </a:rPr>
              <a:t>，访问该顶点</a:t>
            </a:r>
            <a:r>
              <a:rPr lang="en-US" altLang="zh-CN" sz="2800" b="1">
                <a:latin typeface="黑体" panose="02010609060101010101" pitchFamily="49" charset="-122"/>
                <a:ea typeface="黑体" panose="02010609060101010101" pitchFamily="49" charset="-122"/>
              </a:rPr>
              <a:t>v</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a:t>
            </a:r>
            <a:r>
              <a:rPr lang="en-US" altLang="zh-CN" sz="2800">
                <a:ea typeface="黑体" panose="02010609060101010101" pitchFamily="49" charset="-122"/>
              </a:rPr>
              <a:t>visited[v’]=TRUE</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将</a:t>
            </a:r>
            <a:r>
              <a:rPr lang="en-US" altLang="zh-CN" sz="2800" b="1">
                <a:latin typeface="黑体" panose="02010609060101010101" pitchFamily="49" charset="-122"/>
                <a:ea typeface="黑体" panose="02010609060101010101" pitchFamily="49" charset="-122"/>
              </a:rPr>
              <a:t>v</a:t>
            </a:r>
            <a:r>
              <a:rPr lang="en-US" altLang="zh-CN" sz="2800" b="1">
                <a:ea typeface="黑体" panose="02010609060101010101" pitchFamily="49" charset="-122"/>
              </a:rPr>
              <a:t>’</a:t>
            </a:r>
            <a:r>
              <a:rPr lang="zh-CN" altLang="en-US" sz="2800" b="1">
                <a:latin typeface="黑体" panose="02010609060101010101" pitchFamily="49" charset="-122"/>
                <a:ea typeface="黑体" panose="02010609060101010101" pitchFamily="49" charset="-122"/>
              </a:rPr>
              <a:t>插入队列</a:t>
            </a:r>
            <a:r>
              <a:rPr lang="en-US" altLang="zh-CN" sz="2800" b="1">
                <a:latin typeface="黑体" panose="02010609060101010101" pitchFamily="49" charset="-122"/>
                <a:ea typeface="黑体" panose="02010609060101010101" pitchFamily="49" charset="-122"/>
              </a:rPr>
              <a:t>Q</a:t>
            </a:r>
          </a:p>
          <a:p>
            <a:pPr eaLnBrk="1" hangingPunct="1">
              <a:lnSpc>
                <a:spcPct val="90000"/>
              </a:lnSpc>
              <a:spcBef>
                <a:spcPct val="3000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重复1,2</a:t>
            </a:r>
          </a:p>
        </p:txBody>
      </p:sp>
      <p:sp>
        <p:nvSpPr>
          <p:cNvPr id="63494"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7">
                                            <p:txEl>
                                              <p:pRg st="0" end="0"/>
                                            </p:txEl>
                                          </p:spTgt>
                                        </p:tgtEl>
                                        <p:attrNameLst>
                                          <p:attrName>style.visibility</p:attrName>
                                        </p:attrNameLst>
                                      </p:cBhvr>
                                      <p:to>
                                        <p:strVal val="visible"/>
                                      </p:to>
                                    </p:set>
                                    <p:animEffect transition="in" filter="wipe(left)">
                                      <p:cBhvr>
                                        <p:cTn id="7" dur="500"/>
                                        <p:tgtEl>
                                          <p:spTgt spid="593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7">
                                            <p:txEl>
                                              <p:pRg st="1" end="1"/>
                                            </p:txEl>
                                          </p:spTgt>
                                        </p:tgtEl>
                                        <p:attrNameLst>
                                          <p:attrName>style.visibility</p:attrName>
                                        </p:attrNameLst>
                                      </p:cBhvr>
                                      <p:to>
                                        <p:strVal val="visible"/>
                                      </p:to>
                                    </p:set>
                                    <p:animEffect transition="in" filter="wipe(left)">
                                      <p:cBhvr>
                                        <p:cTn id="12" dur="500"/>
                                        <p:tgtEl>
                                          <p:spTgt spid="593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7">
                                            <p:txEl>
                                              <p:pRg st="2" end="2"/>
                                            </p:txEl>
                                          </p:spTgt>
                                        </p:tgtEl>
                                        <p:attrNameLst>
                                          <p:attrName>style.visibility</p:attrName>
                                        </p:attrNameLst>
                                      </p:cBhvr>
                                      <p:to>
                                        <p:strVal val="visible"/>
                                      </p:to>
                                    </p:set>
                                    <p:animEffect transition="in" filter="wipe(left)">
                                      <p:cBhvr>
                                        <p:cTn id="17" dur="500"/>
                                        <p:tgtEl>
                                          <p:spTgt spid="593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7">
                                            <p:txEl>
                                              <p:pRg st="3" end="3"/>
                                            </p:txEl>
                                          </p:spTgt>
                                        </p:tgtEl>
                                        <p:attrNameLst>
                                          <p:attrName>style.visibility</p:attrName>
                                        </p:attrNameLst>
                                      </p:cBhvr>
                                      <p:to>
                                        <p:strVal val="visible"/>
                                      </p:to>
                                    </p:set>
                                    <p:animEffect transition="in" filter="wipe(left)">
                                      <p:cBhvr>
                                        <p:cTn id="22" dur="500"/>
                                        <p:tgtEl>
                                          <p:spTgt spid="5939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397">
                                            <p:txEl>
                                              <p:pRg st="4" end="4"/>
                                            </p:txEl>
                                          </p:spTgt>
                                        </p:tgtEl>
                                        <p:attrNameLst>
                                          <p:attrName>style.visibility</p:attrName>
                                        </p:attrNameLst>
                                      </p:cBhvr>
                                      <p:to>
                                        <p:strVal val="visible"/>
                                      </p:to>
                                    </p:set>
                                    <p:animEffect transition="in" filter="wipe(left)">
                                      <p:cBhvr>
                                        <p:cTn id="27" dur="500"/>
                                        <p:tgtEl>
                                          <p:spTgt spid="593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三、广度优先搜索</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举例</a:t>
            </a:r>
            <a:r>
              <a:rPr lang="en-US" altLang="zh-CN" sz="3200">
                <a:latin typeface="黑体" panose="02010609060101010101" pitchFamily="49" charset="-122"/>
                <a:ea typeface="黑体" panose="02010609060101010101" pitchFamily="49" charset="-122"/>
              </a:rPr>
              <a:t>)</a:t>
            </a:r>
          </a:p>
        </p:txBody>
      </p:sp>
      <p:sp>
        <p:nvSpPr>
          <p:cNvPr id="64515"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第三节　图的遍历</a:t>
            </a:r>
          </a:p>
        </p:txBody>
      </p:sp>
      <p:sp>
        <p:nvSpPr>
          <p:cNvPr id="64516" name="Rectangle 4"/>
          <p:cNvSpPr>
            <a:spLocks noGrp="1" noChangeArrowheads="1"/>
          </p:cNvSpPr>
          <p:nvPr>
            <p:ph type="body" idx="1"/>
          </p:nvPr>
        </p:nvSpPr>
        <p:spPr>
          <a:xfrm>
            <a:off x="381000" y="5715000"/>
            <a:ext cx="8763000" cy="1143000"/>
          </a:xfrm>
        </p:spPr>
        <p:txBody>
          <a:bodyPr/>
          <a:lstStyle/>
          <a:p>
            <a:pPr eaLnBrk="1" hangingPunct="1">
              <a:lnSpc>
                <a:spcPct val="90000"/>
              </a:lnSpc>
              <a:spcBef>
                <a:spcPct val="3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为0,1,4,5,2,3        </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为</a:t>
            </a:r>
            <a:r>
              <a:rPr lang="en-US" altLang="zh-CN" b="1">
                <a:latin typeface="黑体" panose="02010609060101010101" pitchFamily="49" charset="-122"/>
                <a:ea typeface="黑体" panose="02010609060101010101" pitchFamily="49" charset="-122"/>
              </a:rPr>
              <a:t>v1,v2,v3,v4,</a:t>
            </a:r>
          </a:p>
          <a:p>
            <a:pPr eaLnBrk="1" hangingPunct="1">
              <a:lnSpc>
                <a:spcPct val="90000"/>
              </a:lnSpc>
              <a:spcBef>
                <a:spcPct val="3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v5,v6,v7,v8</a:t>
            </a:r>
          </a:p>
        </p:txBody>
      </p:sp>
      <p:sp>
        <p:nvSpPr>
          <p:cNvPr id="64517"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64518" name="Group 6"/>
          <p:cNvGrpSpPr>
            <a:grpSpLocks/>
          </p:cNvGrpSpPr>
          <p:nvPr/>
        </p:nvGrpSpPr>
        <p:grpSpPr bwMode="auto">
          <a:xfrm>
            <a:off x="685800" y="3124200"/>
            <a:ext cx="2895600" cy="2286000"/>
            <a:chOff x="0" y="0"/>
            <a:chExt cx="1824" cy="1440"/>
          </a:xfrm>
        </p:grpSpPr>
        <p:sp>
          <p:nvSpPr>
            <p:cNvPr id="64537" name="Line 7"/>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38" name="Line 8"/>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39" name="Line 9"/>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40" name="Line 10"/>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41" name="Line 11"/>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42" name="Line 12"/>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43" name="Line 13"/>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44" name="Line 14"/>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45" name="Line 15"/>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46" name="Line 16"/>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64547" name="Group 17"/>
            <p:cNvGrpSpPr>
              <a:grpSpLocks/>
            </p:cNvGrpSpPr>
            <p:nvPr/>
          </p:nvGrpSpPr>
          <p:grpSpPr bwMode="auto">
            <a:xfrm>
              <a:off x="0" y="0"/>
              <a:ext cx="1824" cy="1440"/>
              <a:chOff x="0" y="0"/>
              <a:chExt cx="1824" cy="1440"/>
            </a:xfrm>
          </p:grpSpPr>
          <p:sp>
            <p:nvSpPr>
              <p:cNvPr id="64548"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64549"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64550"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64551"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64552"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64553"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grpSp>
        <p:nvGrpSpPr>
          <p:cNvPr id="64519" name="Group 24"/>
          <p:cNvGrpSpPr>
            <a:grpSpLocks/>
          </p:cNvGrpSpPr>
          <p:nvPr/>
        </p:nvGrpSpPr>
        <p:grpSpPr bwMode="auto">
          <a:xfrm>
            <a:off x="5029200" y="2819400"/>
            <a:ext cx="3276600" cy="2819400"/>
            <a:chOff x="0" y="0"/>
            <a:chExt cx="2064" cy="1776"/>
          </a:xfrm>
        </p:grpSpPr>
        <p:sp>
          <p:nvSpPr>
            <p:cNvPr id="64520" name="Line 25"/>
            <p:cNvSpPr>
              <a:spLocks noChangeShapeType="1"/>
            </p:cNvSpPr>
            <p:nvPr/>
          </p:nvSpPr>
          <p:spPr bwMode="auto">
            <a:xfrm flipH="1">
              <a:off x="144" y="624"/>
              <a:ext cx="432" cy="48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1" name="Line 26"/>
            <p:cNvSpPr>
              <a:spLocks noChangeShapeType="1"/>
            </p:cNvSpPr>
            <p:nvPr/>
          </p:nvSpPr>
          <p:spPr bwMode="auto">
            <a:xfrm flipH="1">
              <a:off x="576" y="192"/>
              <a:ext cx="432" cy="432"/>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2" name="Line 27"/>
            <p:cNvSpPr>
              <a:spLocks noChangeShapeType="1"/>
            </p:cNvSpPr>
            <p:nvPr/>
          </p:nvSpPr>
          <p:spPr bwMode="auto">
            <a:xfrm flipH="1" flipV="1">
              <a:off x="576" y="576"/>
              <a:ext cx="288" cy="672"/>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3" name="Line 28"/>
            <p:cNvSpPr>
              <a:spLocks noChangeShapeType="1"/>
            </p:cNvSpPr>
            <p:nvPr/>
          </p:nvSpPr>
          <p:spPr bwMode="auto">
            <a:xfrm flipH="1" flipV="1">
              <a:off x="144" y="1152"/>
              <a:ext cx="960" cy="48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4" name="Line 29"/>
            <p:cNvSpPr>
              <a:spLocks noChangeShapeType="1"/>
            </p:cNvSpPr>
            <p:nvPr/>
          </p:nvSpPr>
          <p:spPr bwMode="auto">
            <a:xfrm flipH="1" flipV="1">
              <a:off x="864" y="1248"/>
              <a:ext cx="240" cy="384"/>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5" name="Line 30"/>
            <p:cNvSpPr>
              <a:spLocks noChangeShapeType="1"/>
            </p:cNvSpPr>
            <p:nvPr/>
          </p:nvSpPr>
          <p:spPr bwMode="auto">
            <a:xfrm>
              <a:off x="1104" y="192"/>
              <a:ext cx="480" cy="384"/>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6" name="Line 31"/>
            <p:cNvSpPr>
              <a:spLocks noChangeShapeType="1"/>
            </p:cNvSpPr>
            <p:nvPr/>
          </p:nvSpPr>
          <p:spPr bwMode="auto">
            <a:xfrm flipH="1">
              <a:off x="1344" y="672"/>
              <a:ext cx="240" cy="48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7" name="Line 32"/>
            <p:cNvSpPr>
              <a:spLocks noChangeShapeType="1"/>
            </p:cNvSpPr>
            <p:nvPr/>
          </p:nvSpPr>
          <p:spPr bwMode="auto">
            <a:xfrm>
              <a:off x="1632" y="720"/>
              <a:ext cx="288" cy="432"/>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64528" name="Group 33"/>
            <p:cNvGrpSpPr>
              <a:grpSpLocks/>
            </p:cNvGrpSpPr>
            <p:nvPr/>
          </p:nvGrpSpPr>
          <p:grpSpPr bwMode="auto">
            <a:xfrm>
              <a:off x="0" y="0"/>
              <a:ext cx="2064" cy="1776"/>
              <a:chOff x="0" y="0"/>
              <a:chExt cx="2064" cy="1776"/>
            </a:xfrm>
          </p:grpSpPr>
          <p:sp>
            <p:nvSpPr>
              <p:cNvPr id="64529" name="Oval 34"/>
              <p:cNvSpPr>
                <a:spLocks noChangeArrowheads="1"/>
              </p:cNvSpPr>
              <p:nvPr/>
            </p:nvSpPr>
            <p:spPr bwMode="auto">
              <a:xfrm>
                <a:off x="912"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V1</a:t>
                </a:r>
              </a:p>
            </p:txBody>
          </p:sp>
          <p:sp>
            <p:nvSpPr>
              <p:cNvPr id="64530" name="Oval 35"/>
              <p:cNvSpPr>
                <a:spLocks noChangeArrowheads="1"/>
              </p:cNvSpPr>
              <p:nvPr/>
            </p:nvSpPr>
            <p:spPr bwMode="auto">
              <a:xfrm>
                <a:off x="1440" y="528"/>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V3</a:t>
                </a:r>
              </a:p>
            </p:txBody>
          </p:sp>
          <p:sp>
            <p:nvSpPr>
              <p:cNvPr id="64531" name="Oval 36"/>
              <p:cNvSpPr>
                <a:spLocks noChangeArrowheads="1"/>
              </p:cNvSpPr>
              <p:nvPr/>
            </p:nvSpPr>
            <p:spPr bwMode="auto">
              <a:xfrm>
                <a:off x="432"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V2</a:t>
                </a:r>
              </a:p>
            </p:txBody>
          </p:sp>
          <p:sp>
            <p:nvSpPr>
              <p:cNvPr id="64532" name="Oval 37"/>
              <p:cNvSpPr>
                <a:spLocks noChangeArrowheads="1"/>
              </p:cNvSpPr>
              <p:nvPr/>
            </p:nvSpPr>
            <p:spPr bwMode="auto">
              <a:xfrm>
                <a:off x="720" y="10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V5</a:t>
                </a:r>
              </a:p>
            </p:txBody>
          </p:sp>
          <p:sp>
            <p:nvSpPr>
              <p:cNvPr id="64533" name="Oval 38"/>
              <p:cNvSpPr>
                <a:spLocks noChangeArrowheads="1"/>
              </p:cNvSpPr>
              <p:nvPr/>
            </p:nvSpPr>
            <p:spPr bwMode="auto">
              <a:xfrm>
                <a:off x="0" y="100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V4</a:t>
                </a:r>
              </a:p>
            </p:txBody>
          </p:sp>
          <p:sp>
            <p:nvSpPr>
              <p:cNvPr id="64534" name="Oval 39"/>
              <p:cNvSpPr>
                <a:spLocks noChangeArrowheads="1"/>
              </p:cNvSpPr>
              <p:nvPr/>
            </p:nvSpPr>
            <p:spPr bwMode="auto">
              <a:xfrm>
                <a:off x="1200" y="105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V6</a:t>
                </a:r>
              </a:p>
            </p:txBody>
          </p:sp>
          <p:sp>
            <p:nvSpPr>
              <p:cNvPr id="64535" name="Oval 40"/>
              <p:cNvSpPr>
                <a:spLocks noChangeArrowheads="1"/>
              </p:cNvSpPr>
              <p:nvPr/>
            </p:nvSpPr>
            <p:spPr bwMode="auto">
              <a:xfrm>
                <a:off x="1776" y="105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V7</a:t>
                </a:r>
              </a:p>
            </p:txBody>
          </p:sp>
          <p:sp>
            <p:nvSpPr>
              <p:cNvPr id="64536" name="Oval 41"/>
              <p:cNvSpPr>
                <a:spLocks noChangeArrowheads="1"/>
              </p:cNvSpPr>
              <p:nvPr/>
            </p:nvSpPr>
            <p:spPr bwMode="auto">
              <a:xfrm>
                <a:off x="960" y="1506"/>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V8</a:t>
                </a:r>
              </a:p>
            </p:txBody>
          </p:sp>
        </p:gr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z="4400"/>
              <a:t>结论</a:t>
            </a:r>
          </a:p>
        </p:txBody>
      </p:sp>
      <p:sp>
        <p:nvSpPr>
          <p:cNvPr id="65539" name="Rectangle 3"/>
          <p:cNvSpPr>
            <a:spLocks noGrp="1" noChangeArrowheads="1"/>
          </p:cNvSpPr>
          <p:nvPr>
            <p:ph type="body" idx="1"/>
          </p:nvPr>
        </p:nvSpPr>
        <p:spPr>
          <a:xfrm>
            <a:off x="250825" y="1341438"/>
            <a:ext cx="8499475" cy="5000625"/>
          </a:xfrm>
        </p:spPr>
        <p:txBody>
          <a:bodyPr/>
          <a:lstStyle/>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如果图为连通图，则从该图的任意一个顶点开始执行一次深度优先遍历或广度优先遍历，即可访问该连通图的所有顶点。</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如果图为非连通图，则依次从未访问过的顶点开始执行深度优先遍历或广度优先遍历，直至所有的顶点均被访问。</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事实上执行一次深度优先可以遍历一个连通分支。图有多少个连通分支，就调用多少次深度优先遍历。</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07950" y="333375"/>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class ArcNode</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private:</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int			adjvex;</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ArcNode		*next;</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int			weight;</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public:</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friend class VNode;</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friend class ALGraph;</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ArcNode(int adj, int w,ArcNode *p=NULL)；</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ArcNode(int adj, ArcNode *p=NULL)</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				</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50825" y="404813"/>
            <a:ext cx="8713788"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class VNode</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	private:</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		char		vexter[20];</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		ArcNode	*firstarc;</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	public:</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		VNode(ArcNode *p=NULL)</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		friend class ALGraph;</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	</a:t>
            </a:r>
          </a:p>
          <a:p>
            <a:pPr eaLnBrk="1" hangingPunct="1"/>
            <a:r>
              <a:rPr lang="en-US" altLang="zh-CN" sz="2800" b="1">
                <a:latin typeface="黑体" panose="02010609060101010101" pitchFamily="49" charset="-122"/>
                <a:ea typeface="黑体" panose="02010609060101010101" pitchFamily="49" charset="-122"/>
                <a:sym typeface="Arial" panose="020B0604020202020204" pitchFamily="34" charset="0"/>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07950" y="-55563"/>
            <a:ext cx="9144000" cy="668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class ALGraph</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private:</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VNode	 *vertices;</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int		ArcNum;</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int		VexNum;</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int		GKind;</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int		GetLocVex(char  vex[]);</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void		BFS(</a:t>
            </a:r>
            <a:r>
              <a:rPr lang="en-US" altLang="zh-CN" b="1">
                <a:latin typeface="黑体" panose="02010609060101010101" pitchFamily="49" charset="-122"/>
                <a:ea typeface="黑体" panose="02010609060101010101" pitchFamily="49" charset="-122"/>
                <a:sym typeface="Arial" panose="020B0604020202020204" pitchFamily="34" charset="0"/>
              </a:rPr>
              <a:t>char vex[],bool visited[])</a:t>
            </a:r>
            <a:r>
              <a:rPr lang="en-US" altLang="zh-CN" sz="2800" b="1">
                <a:latin typeface="黑体" panose="02010609060101010101" pitchFamily="49" charset="-122"/>
                <a:ea typeface="黑体" panose="02010609060101010101" pitchFamily="49" charset="-122"/>
                <a:sym typeface="Arial" panose="020B0604020202020204" pitchFamily="34" charset="0"/>
              </a:rPr>
              <a:t>;</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void		DFS(</a:t>
            </a:r>
            <a:r>
              <a:rPr lang="en-US" altLang="zh-CN" b="1">
                <a:latin typeface="黑体" panose="02010609060101010101" pitchFamily="49" charset="-122"/>
                <a:ea typeface="黑体" panose="02010609060101010101" pitchFamily="49" charset="-122"/>
                <a:sym typeface="Arial" panose="020B0604020202020204" pitchFamily="34" charset="0"/>
              </a:rPr>
              <a:t>char vex[],bool visited[]</a:t>
            </a:r>
            <a:r>
              <a:rPr lang="en-US" altLang="zh-CN" sz="2800" b="1">
                <a:latin typeface="黑体" panose="02010609060101010101" pitchFamily="49" charset="-122"/>
                <a:ea typeface="黑体" panose="02010609060101010101" pitchFamily="49" charset="-122"/>
                <a:sym typeface="Arial" panose="020B0604020202020204" pitchFamily="34" charset="0"/>
              </a:rPr>
              <a:t>);</a:t>
            </a:r>
          </a:p>
          <a:p>
            <a:pPr eaLnBrk="1" hangingPunct="1">
              <a:lnSpc>
                <a:spcPct val="90000"/>
              </a:lnSpc>
            </a:pPr>
            <a:endParaRPr lang="en-US" altLang="zh-CN" sz="2800" b="1">
              <a:latin typeface="黑体" panose="02010609060101010101" pitchFamily="49" charset="-122"/>
              <a:ea typeface="黑体" panose="02010609060101010101" pitchFamily="49" charset="-122"/>
              <a:sym typeface="Arial" panose="020B0604020202020204" pitchFamily="34" charset="0"/>
            </a:endParaRP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public:</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ALGraph(){};</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void CreateALGraph();</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void BFSTraverse( );</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		void DFTraverse( );</a:t>
            </a:r>
          </a:p>
          <a:p>
            <a:pPr eaLnBrk="1" hangingPunct="1">
              <a:lnSpc>
                <a:spcPct val="90000"/>
              </a:lnSpc>
            </a:pPr>
            <a:r>
              <a:rPr lang="en-US" altLang="zh-CN" sz="2800" b="1">
                <a:latin typeface="黑体" panose="02010609060101010101" pitchFamily="49" charset="-122"/>
                <a:ea typeface="黑体" panose="02010609060101010101" pitchFamily="49" charset="-122"/>
                <a:sym typeface="Arial" panose="020B0604020202020204" pitchFamily="34"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609600" y="219075"/>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69635" name="Rectangle 4"/>
          <p:cNvSpPr>
            <a:spLocks noGrp="1" noRot="1" noChangeArrowheads="1"/>
          </p:cNvSpPr>
          <p:nvPr>
            <p:ph type="body" idx="1"/>
          </p:nvPr>
        </p:nvSpPr>
        <p:spPr>
          <a:xfrm>
            <a:off x="122238" y="1268413"/>
            <a:ext cx="8842375" cy="4681537"/>
          </a:xfrm>
        </p:spPr>
        <p:txBody>
          <a:bodyPr/>
          <a:lstStyle/>
          <a:p>
            <a:pPr eaLnBrk="1" hangingPunct="1">
              <a:lnSpc>
                <a:spcPct val="80000"/>
              </a:lnSpc>
              <a:buFont typeface="Wingdings" panose="05000000000000000000" pitchFamily="2" charset="2"/>
              <a:buChar char="l"/>
            </a:pPr>
            <a:r>
              <a:rPr lang="zh-CN" altLang="en-US" sz="2400"/>
              <a:t> </a:t>
            </a:r>
            <a:r>
              <a:rPr lang="zh-CN" altLang="en-US" sz="2800" b="1">
                <a:solidFill>
                  <a:srgbClr val="3333FF"/>
                </a:solidFill>
              </a:rPr>
              <a:t>深度优先搜索实现</a:t>
            </a:r>
          </a:p>
          <a:p>
            <a:pPr eaLnBrk="1" hangingPunct="1">
              <a:lnSpc>
                <a:spcPct val="80000"/>
              </a:lnSpc>
              <a:buFont typeface="Wingdings" panose="05000000000000000000" pitchFamily="2" charset="2"/>
              <a:buNone/>
            </a:pPr>
            <a:r>
              <a:rPr lang="zh-CN" altLang="en-US" sz="2800"/>
              <a:t>   </a:t>
            </a:r>
            <a:r>
              <a:rPr lang="zh-CN" altLang="en-US" sz="2800" b="1">
                <a:latin typeface="黑体" panose="02010609060101010101" pitchFamily="49" charset="-122"/>
                <a:ea typeface="黑体" panose="02010609060101010101" pitchFamily="49" charset="-122"/>
                <a:sym typeface="Arial" panose="020B0604020202020204" pitchFamily="34" charset="0"/>
              </a:rPr>
              <a:t> void ALGraph::DFS(VexType v,bool visited[])</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//利用</a:t>
            </a:r>
            <a:r>
              <a:rPr lang="zh-CN" altLang="en-US" sz="2800" b="1">
                <a:solidFill>
                  <a:srgbClr val="FF0000"/>
                </a:solidFill>
                <a:latin typeface="黑体" panose="02010609060101010101" pitchFamily="49" charset="-122"/>
                <a:ea typeface="黑体" panose="02010609060101010101" pitchFamily="49" charset="-122"/>
                <a:sym typeface="Arial" panose="020B0604020202020204" pitchFamily="34" charset="0"/>
              </a:rPr>
              <a:t>栈或递归</a:t>
            </a:r>
            <a:r>
              <a:rPr lang="zh-CN" altLang="en-US" sz="2800" b="1">
                <a:latin typeface="黑体" panose="02010609060101010101" pitchFamily="49" charset="-122"/>
                <a:ea typeface="黑体" panose="02010609060101010101" pitchFamily="49" charset="-122"/>
                <a:sym typeface="Arial" panose="020B0604020202020204" pitchFamily="34" charset="0"/>
              </a:rPr>
              <a:t>实现从顶点v出发深度搜索图G</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void ALGraph::DFSTraverse()</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//深度优先搜索图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//增加辅助数组vistied记录图顶点是否访问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//依某种顺序查找未被搜索的顶点v，调用DFS从v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//出发深度优先搜索</a:t>
            </a:r>
          </a:p>
          <a:p>
            <a:pPr eaLnBrk="1" hangingPunct="1">
              <a:lnSpc>
                <a:spcPct val="80000"/>
              </a:lnSpc>
              <a:buFont typeface="Wingdings" panose="05000000000000000000" pitchFamily="2" charset="2"/>
              <a:buNone/>
            </a:pPr>
            <a:r>
              <a:rPr lang="zh-CN" altLang="en-US" sz="2400"/>
              <a:t> </a:t>
            </a:r>
          </a:p>
        </p:txBody>
      </p:sp>
      <p:sp>
        <p:nvSpPr>
          <p:cNvPr id="61445" name="Rectangle 5"/>
          <p:cNvSpPr>
            <a:spLocks noChangeArrowheads="1"/>
          </p:cNvSpPr>
          <p:nvPr/>
        </p:nvSpPr>
        <p:spPr bwMode="auto">
          <a:xfrm>
            <a:off x="539750" y="5876925"/>
            <a:ext cx="8569325" cy="519113"/>
          </a:xfrm>
          <a:prstGeom prst="rect">
            <a:avLst/>
          </a:prstGeom>
          <a:noFill/>
          <a:ln>
            <a:noFill/>
          </a:ln>
          <a:effectLst/>
        </p:spPr>
        <p:txBody>
          <a:bodyPr>
            <a:spAutoFit/>
          </a:bodyPr>
          <a:lstStyle/>
          <a:p>
            <a:pPr marL="342900" indent="-342900" eaLnBrk="1" hangingPunct="1">
              <a:spcBef>
                <a:spcPct val="20000"/>
              </a:spcBef>
              <a:buClr>
                <a:schemeClr val="hlink"/>
              </a:buClr>
              <a:buSzPct val="75000"/>
              <a:buFont typeface="Wingdings" pitchFamily="2" charset="2"/>
              <a:buNone/>
              <a:defRPr/>
            </a:pPr>
            <a:r>
              <a:rPr lang="zh-CN" altLang="en-US" sz="2800" b="1">
                <a:solidFill>
                  <a:srgbClr val="3333FF"/>
                </a:solidFill>
                <a:effectLst>
                  <a:outerShdw blurRad="38100" dist="38100" dir="2700000" algn="tl">
                    <a:srgbClr val="C0C0C0"/>
                  </a:outerShdw>
                </a:effectLst>
                <a:latin typeface="Arial" pitchFamily="34" charset="0"/>
              </a:rPr>
              <a:t>练习：</a:t>
            </a:r>
            <a:r>
              <a:rPr lang="zh-CN" altLang="en-US" sz="2800" b="1">
                <a:latin typeface="黑体" pitchFamily="49" charset="-122"/>
                <a:ea typeface="黑体" pitchFamily="49" charset="-122"/>
                <a:sym typeface="Arial" pitchFamily="34" charset="0"/>
              </a:rPr>
              <a:t>分析上述深度遍历的时间复杂度。</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70659" name="Rectangle 3"/>
          <p:cNvSpPr>
            <a:spLocks noGrp="1" noRot="1" noChangeArrowheads="1"/>
          </p:cNvSpPr>
          <p:nvPr>
            <p:ph type="body" idx="1"/>
          </p:nvPr>
        </p:nvSpPr>
        <p:spPr>
          <a:xfrm>
            <a:off x="122238" y="1268413"/>
            <a:ext cx="8842375" cy="4681537"/>
          </a:xfrm>
        </p:spPr>
        <p:txBody>
          <a:bodyPr/>
          <a:lstStyle/>
          <a:p>
            <a:pPr eaLnBrk="1" hangingPunct="1">
              <a:lnSpc>
                <a:spcPct val="80000"/>
              </a:lnSpc>
              <a:buFont typeface="Wingdings" panose="05000000000000000000" pitchFamily="2" charset="2"/>
              <a:buChar char="l"/>
            </a:pPr>
            <a:r>
              <a:rPr lang="zh-CN" altLang="en-US" sz="2400"/>
              <a:t> </a:t>
            </a:r>
            <a:r>
              <a:rPr lang="zh-CN" altLang="en-US" sz="2800" b="1">
                <a:solidFill>
                  <a:srgbClr val="3333FF"/>
                </a:solidFill>
                <a:sym typeface="Arial" panose="020B0604020202020204" pitchFamily="34" charset="0"/>
              </a:rPr>
              <a:t>广度优</a:t>
            </a:r>
            <a:r>
              <a:rPr lang="zh-CN" altLang="en-US" sz="2800" b="1">
                <a:solidFill>
                  <a:srgbClr val="3333FF"/>
                </a:solidFill>
              </a:rPr>
              <a:t>先搜索实现</a:t>
            </a:r>
          </a:p>
          <a:p>
            <a:pPr eaLnBrk="1" hangingPunct="1">
              <a:lnSpc>
                <a:spcPct val="80000"/>
              </a:lnSpc>
              <a:buFont typeface="Wingdings" panose="05000000000000000000" pitchFamily="2" charset="2"/>
              <a:buNone/>
            </a:pPr>
            <a:r>
              <a:rPr lang="zh-CN" altLang="en-US" sz="2800"/>
              <a:t>   </a:t>
            </a:r>
            <a:r>
              <a:rPr lang="zh-CN" altLang="en-US" sz="2800" b="1">
                <a:latin typeface="黑体" panose="02010609060101010101" pitchFamily="49" charset="-122"/>
                <a:ea typeface="黑体" panose="02010609060101010101" pitchFamily="49" charset="-122"/>
                <a:sym typeface="Arial" panose="020B0604020202020204" pitchFamily="34" charset="0"/>
              </a:rPr>
              <a:t> void ALGraph::BFS(VexType v,bool visited[])</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//利用</a:t>
            </a:r>
            <a:r>
              <a:rPr lang="zh-CN" altLang="en-US" sz="2800" b="1">
                <a:solidFill>
                  <a:srgbClr val="FF0000"/>
                </a:solidFill>
                <a:latin typeface="黑体" panose="02010609060101010101" pitchFamily="49" charset="-122"/>
                <a:ea typeface="黑体" panose="02010609060101010101" pitchFamily="49" charset="-122"/>
                <a:sym typeface="Arial" panose="020B0604020202020204" pitchFamily="34" charset="0"/>
              </a:rPr>
              <a:t>队列</a:t>
            </a:r>
            <a:r>
              <a:rPr lang="zh-CN" altLang="en-US" sz="2800" b="1">
                <a:latin typeface="黑体" panose="02010609060101010101" pitchFamily="49" charset="-122"/>
                <a:ea typeface="黑体" panose="02010609060101010101" pitchFamily="49" charset="-122"/>
                <a:sym typeface="Arial" panose="020B0604020202020204" pitchFamily="34" charset="0"/>
              </a:rPr>
              <a:t>实现从顶点v出发广度搜索图G</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void ALGraph::BFSTraverse()</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//广度优先搜索图G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//增加辅助数组vistied记录图顶点是否访问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//依某种顺序查找未被搜索的顶点v，调用BFS从v </a:t>
            </a:r>
          </a:p>
          <a:p>
            <a:pPr eaLnBrk="1" hangingPunct="1">
              <a:lnSpc>
                <a:spcPct val="8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//出发深度优先搜索</a:t>
            </a:r>
          </a:p>
          <a:p>
            <a:pPr eaLnBrk="1" hangingPunct="1">
              <a:lnSpc>
                <a:spcPct val="80000"/>
              </a:lnSpc>
              <a:buFont typeface="Wingdings" panose="05000000000000000000" pitchFamily="2" charset="2"/>
              <a:buNone/>
            </a:pPr>
            <a:r>
              <a:rPr lang="zh-CN" altLang="en-US" sz="2400"/>
              <a:t> </a:t>
            </a:r>
          </a:p>
        </p:txBody>
      </p:sp>
      <p:sp>
        <p:nvSpPr>
          <p:cNvPr id="62468" name="Rectangle 4"/>
          <p:cNvSpPr>
            <a:spLocks noChangeArrowheads="1"/>
          </p:cNvSpPr>
          <p:nvPr/>
        </p:nvSpPr>
        <p:spPr bwMode="auto">
          <a:xfrm>
            <a:off x="539750" y="5876925"/>
            <a:ext cx="8569325" cy="519113"/>
          </a:xfrm>
          <a:prstGeom prst="rect">
            <a:avLst/>
          </a:prstGeom>
          <a:noFill/>
          <a:ln>
            <a:noFill/>
          </a:ln>
          <a:effectLst/>
        </p:spPr>
        <p:txBody>
          <a:bodyPr>
            <a:spAutoFit/>
          </a:bodyPr>
          <a:lstStyle/>
          <a:p>
            <a:pPr marL="342900" indent="-342900" eaLnBrk="1" hangingPunct="1">
              <a:spcBef>
                <a:spcPct val="20000"/>
              </a:spcBef>
              <a:buClr>
                <a:schemeClr val="hlink"/>
              </a:buClr>
              <a:buSzPct val="75000"/>
              <a:buFont typeface="Wingdings" pitchFamily="2" charset="2"/>
              <a:buNone/>
              <a:defRPr/>
            </a:pPr>
            <a:r>
              <a:rPr lang="zh-CN" altLang="en-US" sz="2800" b="1">
                <a:solidFill>
                  <a:srgbClr val="3333FF"/>
                </a:solidFill>
                <a:effectLst>
                  <a:outerShdw blurRad="38100" dist="38100" dir="2700000" algn="tl">
                    <a:srgbClr val="C0C0C0"/>
                  </a:outerShdw>
                </a:effectLst>
                <a:latin typeface="Arial" pitchFamily="34" charset="0"/>
              </a:rPr>
              <a:t>练习：</a:t>
            </a:r>
            <a:r>
              <a:rPr lang="zh-CN" altLang="en-US" sz="2800" b="1">
                <a:latin typeface="黑体" pitchFamily="49" charset="-122"/>
                <a:ea typeface="黑体" pitchFamily="49" charset="-122"/>
                <a:sym typeface="Arial" pitchFamily="34" charset="0"/>
              </a:rPr>
              <a:t>分析上述广度遍历的时间复杂度。</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
          <p:cNvSpPr txBox="1">
            <a:spLocks noChangeArrowheads="1"/>
          </p:cNvSpPr>
          <p:nvPr/>
        </p:nvSpPr>
        <p:spPr bwMode="auto">
          <a:xfrm>
            <a:off x="381000" y="2819400"/>
            <a:ext cx="8763000" cy="4038600"/>
          </a:xfrm>
          <a:prstGeom prst="rect">
            <a:avLst/>
          </a:prstGeom>
          <a:noFill/>
          <a:ln>
            <a:noFill/>
          </a:ln>
          <a:effectLst/>
          <a:extLst>
            <a:ext uri="{FAA26D3D-D897-4be2-8F04-BA451C77F1D7}"/>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a:lstStyle>
          <a:p>
            <a:pPr eaLnBrk="1" hangingPunct="1">
              <a:lnSpc>
                <a:spcPct val="90000"/>
              </a:lnSpc>
              <a:spcBef>
                <a:spcPct val="30000"/>
              </a:spcBef>
              <a:defRPr/>
            </a:pPr>
            <a:r>
              <a:rPr lang="zh-CN" altLang="en-US" b="1" kern="0" dirty="0">
                <a:latin typeface="黑体" pitchFamily="49" charset="-122"/>
                <a:ea typeface="黑体" pitchFamily="49" charset="-122"/>
              </a:rPr>
              <a:t>邻接点：</a:t>
            </a:r>
            <a:r>
              <a:rPr lang="zh-CN" altLang="en-US" b="1" kern="0" dirty="0">
                <a:solidFill>
                  <a:schemeClr val="bg1"/>
                </a:solidFill>
                <a:latin typeface="黑体" pitchFamily="49" charset="-122"/>
                <a:ea typeface="黑体" pitchFamily="49" charset="-122"/>
              </a:rPr>
              <a:t>如果(</a:t>
            </a:r>
            <a:r>
              <a:rPr lang="en-US" altLang="zh-CN" b="1" kern="0" dirty="0" err="1">
                <a:solidFill>
                  <a:schemeClr val="bg1"/>
                </a:solidFill>
                <a:latin typeface="黑体" pitchFamily="49" charset="-122"/>
                <a:ea typeface="黑体" pitchFamily="49" charset="-122"/>
              </a:rPr>
              <a:t>x,y</a:t>
            </a:r>
            <a:r>
              <a:rPr lang="en-US" altLang="zh-CN" b="1" kern="0" dirty="0">
                <a:solidFill>
                  <a:schemeClr val="bg1"/>
                </a:solidFill>
                <a:latin typeface="黑体" pitchFamily="49" charset="-122"/>
                <a:ea typeface="黑体" pitchFamily="49" charset="-122"/>
              </a:rPr>
              <a:t>)</a:t>
            </a:r>
            <a:r>
              <a:rPr lang="zh-CN" altLang="en-US" b="1" kern="0" dirty="0">
                <a:solidFill>
                  <a:schemeClr val="bg1"/>
                </a:solidFill>
                <a:latin typeface="黑体" pitchFamily="49" charset="-122"/>
                <a:ea typeface="黑体" pitchFamily="49" charset="-122"/>
                <a:sym typeface="Symbol" pitchFamily="18" charset="2"/>
              </a:rPr>
              <a:t></a:t>
            </a:r>
            <a:r>
              <a:rPr lang="en-US" altLang="zh-CN" b="1" kern="0" dirty="0">
                <a:solidFill>
                  <a:schemeClr val="bg1"/>
                </a:solidFill>
                <a:latin typeface="黑体" pitchFamily="49" charset="-122"/>
                <a:ea typeface="黑体" pitchFamily="49" charset="-122"/>
                <a:sym typeface="Symbol" pitchFamily="18" charset="2"/>
              </a:rPr>
              <a:t>E,</a:t>
            </a:r>
            <a:r>
              <a:rPr lang="zh-CN" altLang="en-US" b="1" kern="0" dirty="0">
                <a:solidFill>
                  <a:schemeClr val="bg1"/>
                </a:solidFill>
                <a:latin typeface="黑体" pitchFamily="49" charset="-122"/>
                <a:ea typeface="黑体" pitchFamily="49" charset="-122"/>
                <a:sym typeface="Symbol" pitchFamily="18" charset="2"/>
              </a:rPr>
              <a:t>称</a:t>
            </a:r>
            <a:r>
              <a:rPr lang="en-US" altLang="zh-CN" b="1" kern="0" dirty="0" err="1">
                <a:solidFill>
                  <a:schemeClr val="bg1"/>
                </a:solidFill>
                <a:latin typeface="黑体" pitchFamily="49" charset="-122"/>
                <a:ea typeface="黑体" pitchFamily="49" charset="-122"/>
                <a:sym typeface="Symbol" pitchFamily="18" charset="2"/>
              </a:rPr>
              <a:t>x,y</a:t>
            </a:r>
            <a:r>
              <a:rPr lang="zh-CN" altLang="en-US" b="1" kern="0" dirty="0">
                <a:solidFill>
                  <a:schemeClr val="bg1"/>
                </a:solidFill>
                <a:latin typeface="黑体" pitchFamily="49" charset="-122"/>
                <a:ea typeface="黑体" pitchFamily="49" charset="-122"/>
                <a:sym typeface="Symbol" pitchFamily="18" charset="2"/>
              </a:rPr>
              <a:t>互为邻接点，即</a:t>
            </a:r>
            <a:r>
              <a:rPr lang="en-US" altLang="zh-CN" b="1" kern="0" dirty="0" err="1">
                <a:solidFill>
                  <a:schemeClr val="bg1"/>
                </a:solidFill>
                <a:latin typeface="黑体" pitchFamily="49" charset="-122"/>
                <a:ea typeface="黑体" pitchFamily="49" charset="-122"/>
                <a:sym typeface="Symbol" pitchFamily="18" charset="2"/>
              </a:rPr>
              <a:t>x,y</a:t>
            </a:r>
            <a:r>
              <a:rPr lang="zh-CN" altLang="en-US" b="1" kern="0" dirty="0">
                <a:solidFill>
                  <a:schemeClr val="bg1"/>
                </a:solidFill>
                <a:latin typeface="黑体" pitchFamily="49" charset="-122"/>
                <a:ea typeface="黑体" pitchFamily="49" charset="-122"/>
                <a:sym typeface="Symbol" pitchFamily="18" charset="2"/>
              </a:rPr>
              <a:t>相邻接</a:t>
            </a:r>
          </a:p>
          <a:p>
            <a:pPr eaLnBrk="1" hangingPunct="1">
              <a:lnSpc>
                <a:spcPct val="90000"/>
              </a:lnSpc>
              <a:spcBef>
                <a:spcPct val="30000"/>
              </a:spcBef>
              <a:defRPr/>
            </a:pPr>
            <a:r>
              <a:rPr lang="zh-CN" altLang="en-US" b="1" kern="0" dirty="0">
                <a:latin typeface="黑体" pitchFamily="49" charset="-122"/>
                <a:ea typeface="黑体" pitchFamily="49" charset="-122"/>
                <a:sym typeface="Symbol" pitchFamily="18" charset="2"/>
              </a:rPr>
              <a:t>依附：</a:t>
            </a:r>
            <a:r>
              <a:rPr lang="zh-CN" altLang="en-US" b="1" kern="0" dirty="0">
                <a:solidFill>
                  <a:schemeClr val="bg1"/>
                </a:solidFill>
                <a:latin typeface="黑体" pitchFamily="49" charset="-122"/>
                <a:ea typeface="黑体" pitchFamily="49" charset="-122"/>
                <a:sym typeface="Symbol" pitchFamily="18" charset="2"/>
              </a:rPr>
              <a:t>边(</a:t>
            </a:r>
            <a:r>
              <a:rPr lang="en-US" altLang="zh-CN" b="1" kern="0" dirty="0" err="1">
                <a:solidFill>
                  <a:schemeClr val="bg1"/>
                </a:solidFill>
                <a:latin typeface="黑体" pitchFamily="49" charset="-122"/>
                <a:ea typeface="黑体" pitchFamily="49" charset="-122"/>
                <a:sym typeface="Symbol" pitchFamily="18" charset="2"/>
              </a:rPr>
              <a:t>x,y</a:t>
            </a:r>
            <a:r>
              <a:rPr lang="en-US" altLang="zh-CN" b="1" kern="0" dirty="0">
                <a:solidFill>
                  <a:schemeClr val="bg1"/>
                </a:solidFill>
                <a:latin typeface="黑体" pitchFamily="49" charset="-122"/>
                <a:ea typeface="黑体" pitchFamily="49" charset="-122"/>
                <a:sym typeface="Symbol" pitchFamily="18" charset="2"/>
              </a:rPr>
              <a:t>)</a:t>
            </a:r>
            <a:r>
              <a:rPr lang="zh-CN" altLang="en-US" b="1" kern="0" dirty="0">
                <a:solidFill>
                  <a:schemeClr val="bg1"/>
                </a:solidFill>
                <a:latin typeface="黑体" pitchFamily="49" charset="-122"/>
                <a:ea typeface="黑体" pitchFamily="49" charset="-122"/>
                <a:sym typeface="Symbol" pitchFamily="18" charset="2"/>
              </a:rPr>
              <a:t>依附于顶点</a:t>
            </a:r>
            <a:r>
              <a:rPr lang="en-US" altLang="zh-CN" b="1" kern="0" dirty="0" err="1">
                <a:solidFill>
                  <a:schemeClr val="bg1"/>
                </a:solidFill>
                <a:latin typeface="黑体" pitchFamily="49" charset="-122"/>
                <a:ea typeface="黑体" pitchFamily="49" charset="-122"/>
                <a:sym typeface="Symbol" pitchFamily="18" charset="2"/>
              </a:rPr>
              <a:t>x,y</a:t>
            </a:r>
            <a:endParaRPr lang="en-US" altLang="zh-CN" b="1" kern="0" dirty="0">
              <a:solidFill>
                <a:schemeClr val="bg1"/>
              </a:solidFill>
              <a:latin typeface="黑体" pitchFamily="49" charset="-122"/>
              <a:ea typeface="黑体" pitchFamily="49" charset="-122"/>
              <a:sym typeface="Symbol" pitchFamily="18" charset="2"/>
            </a:endParaRPr>
          </a:p>
          <a:p>
            <a:pPr eaLnBrk="1" hangingPunct="1">
              <a:lnSpc>
                <a:spcPct val="90000"/>
              </a:lnSpc>
              <a:spcBef>
                <a:spcPct val="30000"/>
              </a:spcBef>
              <a:defRPr/>
            </a:pPr>
            <a:r>
              <a:rPr lang="zh-CN" altLang="en-US" b="1" kern="0" dirty="0">
                <a:latin typeface="黑体" pitchFamily="49" charset="-122"/>
                <a:ea typeface="黑体" pitchFamily="49" charset="-122"/>
                <a:sym typeface="Symbol" pitchFamily="18" charset="2"/>
              </a:rPr>
              <a:t>相关联：</a:t>
            </a:r>
            <a:r>
              <a:rPr lang="zh-CN" altLang="en-US" b="1" kern="0" dirty="0">
                <a:solidFill>
                  <a:schemeClr val="bg1"/>
                </a:solidFill>
                <a:latin typeface="黑体" pitchFamily="49" charset="-122"/>
                <a:ea typeface="黑体" pitchFamily="49" charset="-122"/>
                <a:sym typeface="Symbol" pitchFamily="18" charset="2"/>
              </a:rPr>
              <a:t>边(</a:t>
            </a:r>
            <a:r>
              <a:rPr lang="en-US" altLang="zh-CN" b="1" kern="0" dirty="0" err="1">
                <a:solidFill>
                  <a:schemeClr val="bg1"/>
                </a:solidFill>
                <a:latin typeface="黑体" pitchFamily="49" charset="-122"/>
                <a:ea typeface="黑体" pitchFamily="49" charset="-122"/>
                <a:sym typeface="Symbol" pitchFamily="18" charset="2"/>
              </a:rPr>
              <a:t>x,y</a:t>
            </a:r>
            <a:r>
              <a:rPr lang="en-US" altLang="zh-CN" b="1" kern="0" dirty="0">
                <a:solidFill>
                  <a:schemeClr val="bg1"/>
                </a:solidFill>
                <a:latin typeface="黑体" pitchFamily="49" charset="-122"/>
                <a:ea typeface="黑体" pitchFamily="49" charset="-122"/>
                <a:sym typeface="Symbol" pitchFamily="18" charset="2"/>
              </a:rPr>
              <a:t>)</a:t>
            </a:r>
            <a:r>
              <a:rPr lang="zh-CN" altLang="en-US" b="1" kern="0" dirty="0">
                <a:solidFill>
                  <a:schemeClr val="bg1"/>
                </a:solidFill>
                <a:latin typeface="黑体" pitchFamily="49" charset="-122"/>
                <a:ea typeface="黑体" pitchFamily="49" charset="-122"/>
                <a:sym typeface="Symbol" pitchFamily="18" charset="2"/>
              </a:rPr>
              <a:t>与</a:t>
            </a:r>
            <a:r>
              <a:rPr lang="en-US" altLang="zh-CN" b="1" kern="0" dirty="0" err="1">
                <a:solidFill>
                  <a:schemeClr val="bg1"/>
                </a:solidFill>
                <a:latin typeface="黑体" pitchFamily="49" charset="-122"/>
                <a:ea typeface="黑体" pitchFamily="49" charset="-122"/>
                <a:sym typeface="Symbol" pitchFamily="18" charset="2"/>
              </a:rPr>
              <a:t>x,y</a:t>
            </a:r>
            <a:r>
              <a:rPr lang="zh-CN" altLang="en-US" b="1" kern="0" dirty="0">
                <a:solidFill>
                  <a:schemeClr val="bg1"/>
                </a:solidFill>
                <a:latin typeface="黑体" pitchFamily="49" charset="-122"/>
                <a:ea typeface="黑体" pitchFamily="49" charset="-122"/>
                <a:sym typeface="Symbol" pitchFamily="18" charset="2"/>
              </a:rPr>
              <a:t>相关联</a:t>
            </a:r>
          </a:p>
          <a:p>
            <a:pPr eaLnBrk="1" hangingPunct="1">
              <a:lnSpc>
                <a:spcPct val="90000"/>
              </a:lnSpc>
              <a:spcBef>
                <a:spcPct val="30000"/>
              </a:spcBef>
              <a:defRPr/>
            </a:pPr>
            <a:endParaRPr lang="zh-CN" altLang="en-US" b="1" kern="0" dirty="0">
              <a:latin typeface="黑体" pitchFamily="49" charset="-122"/>
              <a:ea typeface="黑体" pitchFamily="49" charset="-122"/>
              <a:sym typeface="Symbol" pitchFamily="18" charset="2"/>
            </a:endParaRPr>
          </a:p>
          <a:p>
            <a:pPr eaLnBrk="1" hangingPunct="1">
              <a:lnSpc>
                <a:spcPct val="90000"/>
              </a:lnSpc>
              <a:spcBef>
                <a:spcPct val="30000"/>
              </a:spcBef>
              <a:defRPr/>
            </a:pPr>
            <a:r>
              <a:rPr lang="zh-CN" altLang="en-US" b="1" kern="0" dirty="0">
                <a:latin typeface="黑体" pitchFamily="49" charset="-122"/>
                <a:ea typeface="黑体" pitchFamily="49" charset="-122"/>
                <a:sym typeface="Symbol" pitchFamily="18" charset="2"/>
              </a:rPr>
              <a:t>顶点的度：</a:t>
            </a:r>
            <a:r>
              <a:rPr lang="zh-CN" altLang="en-US" b="1" kern="0" dirty="0">
                <a:solidFill>
                  <a:schemeClr val="bg1"/>
                </a:solidFill>
                <a:latin typeface="黑体" pitchFamily="49" charset="-122"/>
                <a:ea typeface="黑体" pitchFamily="49" charset="-122"/>
                <a:sym typeface="Symbol" pitchFamily="18" charset="2"/>
              </a:rPr>
              <a:t>和顶点相关联的</a:t>
            </a:r>
          </a:p>
          <a:p>
            <a:pPr eaLnBrk="1" hangingPunct="1">
              <a:lnSpc>
                <a:spcPct val="90000"/>
              </a:lnSpc>
              <a:spcBef>
                <a:spcPct val="0"/>
              </a:spcBef>
              <a:buFont typeface="Wingdings" panose="05000000000000000000" pitchFamily="2" charset="2"/>
              <a:buNone/>
              <a:defRPr/>
            </a:pPr>
            <a:r>
              <a:rPr lang="zh-CN" altLang="en-US" sz="2600" b="1" kern="0" dirty="0">
                <a:solidFill>
                  <a:schemeClr val="bg1"/>
                </a:solidFill>
                <a:latin typeface="黑体" pitchFamily="49" charset="-122"/>
                <a:ea typeface="黑体" pitchFamily="49" charset="-122"/>
                <a:sym typeface="Symbol" pitchFamily="18" charset="2"/>
              </a:rPr>
              <a:t>  </a:t>
            </a:r>
            <a:r>
              <a:rPr lang="zh-CN" altLang="en-US" b="1" kern="0" dirty="0">
                <a:solidFill>
                  <a:schemeClr val="bg1"/>
                </a:solidFill>
                <a:latin typeface="黑体" pitchFamily="49" charset="-122"/>
                <a:ea typeface="黑体" pitchFamily="49" charset="-122"/>
                <a:sym typeface="Symbol" pitchFamily="18" charset="2"/>
              </a:rPr>
              <a:t>边的数目，记为</a:t>
            </a:r>
            <a:r>
              <a:rPr lang="en-US" altLang="zh-CN" b="1" kern="0" dirty="0">
                <a:solidFill>
                  <a:schemeClr val="bg1"/>
                </a:solidFill>
                <a:latin typeface="黑体" pitchFamily="49" charset="-122"/>
                <a:ea typeface="黑体" pitchFamily="49" charset="-122"/>
                <a:sym typeface="Symbol" pitchFamily="18" charset="2"/>
              </a:rPr>
              <a:t>TD(x)</a:t>
            </a:r>
            <a:endParaRPr lang="en-US" altLang="zh-CN" b="1" kern="0" dirty="0">
              <a:solidFill>
                <a:schemeClr val="bg1"/>
              </a:solidFill>
              <a:latin typeface="黑体" pitchFamily="49" charset="-122"/>
              <a:ea typeface="黑体" pitchFamily="49" charset="-122"/>
            </a:endParaRPr>
          </a:p>
        </p:txBody>
      </p:sp>
      <p:sp>
        <p:nvSpPr>
          <p:cNvPr id="19459" name="Rectangle 2"/>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二、无向图</a:t>
            </a:r>
            <a:endParaRPr lang="en-US" altLang="zh-CN" sz="3200">
              <a:latin typeface="黑体" panose="02010609060101010101" pitchFamily="49" charset="-122"/>
              <a:ea typeface="黑体" panose="02010609060101010101" pitchFamily="49" charset="-122"/>
            </a:endParaRPr>
          </a:p>
        </p:txBody>
      </p:sp>
      <p:sp>
        <p:nvSpPr>
          <p:cNvPr id="19460"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AEB2BEDA-81ED-4C30-B3B5-BE8EB5CB262E}" type="slidenum">
              <a:rPr lang="zh-CN" altLang="en-US"/>
              <a:pPr algn="r" eaLnBrk="1" hangingPunct="1">
                <a:spcBef>
                  <a:spcPct val="50000"/>
                </a:spcBef>
                <a:buFont typeface="Arial" panose="020B0604020202020204" pitchFamily="34" charset="0"/>
                <a:buNone/>
              </a:pPr>
              <a:t>6</a:t>
            </a:fld>
            <a:endParaRPr lang="en-US" altLang="zh-CN"/>
          </a:p>
        </p:txBody>
      </p:sp>
      <p:sp>
        <p:nvSpPr>
          <p:cNvPr id="19461"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8197" name="Rectangle 5"/>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b="1">
                <a:solidFill>
                  <a:srgbClr val="C00000"/>
                </a:solidFill>
                <a:latin typeface="黑体" panose="02010609060101010101" pitchFamily="49" charset="-122"/>
                <a:ea typeface="黑体" panose="02010609060101010101" pitchFamily="49" charset="-122"/>
              </a:rPr>
              <a:t>邻接点</a:t>
            </a:r>
            <a:r>
              <a:rPr lang="zh-CN" altLang="en-US" b="1">
                <a:latin typeface="黑体" panose="02010609060101010101" pitchFamily="49" charset="-122"/>
                <a:ea typeface="黑体" panose="02010609060101010101" pitchFamily="49" charset="-122"/>
              </a:rPr>
              <a:t>：如果(</a:t>
            </a:r>
            <a:r>
              <a:rPr lang="en-US" altLang="zh-CN" b="1">
                <a:latin typeface="黑体" panose="02010609060101010101" pitchFamily="49" charset="-122"/>
                <a:ea typeface="黑体" panose="02010609060101010101" pitchFamily="49" charset="-122"/>
              </a:rPr>
              <a:t>x,y)</a:t>
            </a:r>
            <a:r>
              <a:rPr lang="zh-CN" altLang="en-US"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sym typeface="Symbol" panose="05050102010706020507" pitchFamily="18" charset="2"/>
              </a:rPr>
              <a:t>E,</a:t>
            </a:r>
            <a:r>
              <a:rPr lang="zh-CN" altLang="en-US" b="1">
                <a:latin typeface="黑体" panose="02010609060101010101" pitchFamily="49" charset="-122"/>
                <a:ea typeface="黑体" panose="02010609060101010101" pitchFamily="49" charset="-122"/>
                <a:sym typeface="Symbol" panose="05050102010706020507" pitchFamily="18" charset="2"/>
              </a:rPr>
              <a:t>称</a:t>
            </a:r>
            <a:r>
              <a:rPr lang="en-US" altLang="zh-CN" b="1">
                <a:latin typeface="黑体" panose="02010609060101010101" pitchFamily="49" charset="-122"/>
                <a:ea typeface="黑体" panose="02010609060101010101" pitchFamily="49" charset="-122"/>
                <a:sym typeface="Symbol" panose="05050102010706020507" pitchFamily="18" charset="2"/>
              </a:rPr>
              <a:t>x,y</a:t>
            </a:r>
            <a:r>
              <a:rPr lang="zh-CN" altLang="en-US" b="1">
                <a:latin typeface="黑体" panose="02010609060101010101" pitchFamily="49" charset="-122"/>
                <a:ea typeface="黑体" panose="02010609060101010101" pitchFamily="49" charset="-122"/>
                <a:sym typeface="Symbol" panose="05050102010706020507" pitchFamily="18" charset="2"/>
              </a:rPr>
              <a:t>互为邻接点，即</a:t>
            </a:r>
            <a:r>
              <a:rPr lang="en-US" altLang="zh-CN" b="1">
                <a:latin typeface="黑体" panose="02010609060101010101" pitchFamily="49" charset="-122"/>
                <a:ea typeface="黑体" panose="02010609060101010101" pitchFamily="49" charset="-122"/>
                <a:sym typeface="Symbol" panose="05050102010706020507" pitchFamily="18" charset="2"/>
              </a:rPr>
              <a:t>x,y</a:t>
            </a:r>
            <a:r>
              <a:rPr lang="zh-CN" altLang="en-US" b="1">
                <a:latin typeface="黑体" panose="02010609060101010101" pitchFamily="49" charset="-122"/>
                <a:ea typeface="黑体" panose="02010609060101010101" pitchFamily="49" charset="-122"/>
                <a:sym typeface="Symbol" panose="05050102010706020507" pitchFamily="18" charset="2"/>
              </a:rPr>
              <a:t>相邻接</a:t>
            </a:r>
          </a:p>
          <a:p>
            <a:pPr eaLnBrk="1" hangingPunct="1">
              <a:lnSpc>
                <a:spcPct val="90000"/>
              </a:lnSpc>
              <a:spcBef>
                <a:spcPct val="30000"/>
              </a:spcBef>
            </a:pPr>
            <a:r>
              <a:rPr lang="zh-CN" altLang="en-US" b="1">
                <a:solidFill>
                  <a:srgbClr val="C00000"/>
                </a:solidFill>
                <a:latin typeface="黑体" panose="02010609060101010101" pitchFamily="49" charset="-122"/>
                <a:ea typeface="黑体" panose="02010609060101010101" pitchFamily="49" charset="-122"/>
                <a:sym typeface="Symbol" panose="05050102010706020507" pitchFamily="18" charset="2"/>
              </a:rPr>
              <a:t>依附</a:t>
            </a:r>
            <a:r>
              <a:rPr lang="zh-CN" altLang="en-US" b="1">
                <a:latin typeface="黑体" panose="02010609060101010101" pitchFamily="49" charset="-122"/>
                <a:ea typeface="黑体" panose="02010609060101010101" pitchFamily="49" charset="-122"/>
                <a:sym typeface="Symbol" panose="05050102010706020507" pitchFamily="18" charset="2"/>
              </a:rPr>
              <a:t>：边(</a:t>
            </a:r>
            <a:r>
              <a:rPr lang="en-US" altLang="zh-CN" b="1">
                <a:latin typeface="黑体" panose="02010609060101010101" pitchFamily="49" charset="-122"/>
                <a:ea typeface="黑体" panose="02010609060101010101" pitchFamily="49" charset="-122"/>
                <a:sym typeface="Symbol" panose="05050102010706020507" pitchFamily="18" charset="2"/>
              </a:rPr>
              <a:t>x,y)</a:t>
            </a:r>
            <a:r>
              <a:rPr lang="zh-CN" altLang="en-US" b="1">
                <a:latin typeface="黑体" panose="02010609060101010101" pitchFamily="49" charset="-122"/>
                <a:ea typeface="黑体" panose="02010609060101010101" pitchFamily="49" charset="-122"/>
                <a:sym typeface="Symbol" panose="05050102010706020507" pitchFamily="18" charset="2"/>
              </a:rPr>
              <a:t>依附于顶点</a:t>
            </a:r>
            <a:r>
              <a:rPr lang="en-US" altLang="zh-CN" b="1">
                <a:latin typeface="黑体" panose="02010609060101010101" pitchFamily="49" charset="-122"/>
                <a:ea typeface="黑体" panose="02010609060101010101" pitchFamily="49" charset="-122"/>
                <a:sym typeface="Symbol" panose="05050102010706020507" pitchFamily="18" charset="2"/>
              </a:rPr>
              <a:t>x,y</a:t>
            </a:r>
          </a:p>
          <a:p>
            <a:pPr eaLnBrk="1" hangingPunct="1">
              <a:lnSpc>
                <a:spcPct val="90000"/>
              </a:lnSpc>
              <a:spcBef>
                <a:spcPct val="30000"/>
              </a:spcBef>
            </a:pPr>
            <a:r>
              <a:rPr lang="zh-CN" altLang="en-US" b="1">
                <a:solidFill>
                  <a:srgbClr val="C00000"/>
                </a:solidFill>
                <a:latin typeface="黑体" panose="02010609060101010101" pitchFamily="49" charset="-122"/>
                <a:ea typeface="黑体" panose="02010609060101010101" pitchFamily="49" charset="-122"/>
                <a:sym typeface="Symbol" panose="05050102010706020507" pitchFamily="18" charset="2"/>
              </a:rPr>
              <a:t>相关联</a:t>
            </a:r>
            <a:r>
              <a:rPr lang="zh-CN" altLang="en-US" b="1">
                <a:latin typeface="黑体" panose="02010609060101010101" pitchFamily="49" charset="-122"/>
                <a:ea typeface="黑体" panose="02010609060101010101" pitchFamily="49" charset="-122"/>
                <a:sym typeface="Symbol" panose="05050102010706020507" pitchFamily="18" charset="2"/>
              </a:rPr>
              <a:t>：边(</a:t>
            </a:r>
            <a:r>
              <a:rPr lang="en-US" altLang="zh-CN" b="1">
                <a:latin typeface="黑体" panose="02010609060101010101" pitchFamily="49" charset="-122"/>
                <a:ea typeface="黑体" panose="02010609060101010101" pitchFamily="49" charset="-122"/>
                <a:sym typeface="Symbol" panose="05050102010706020507" pitchFamily="18" charset="2"/>
              </a:rPr>
              <a:t>x,y)</a:t>
            </a:r>
            <a:r>
              <a:rPr lang="zh-CN" altLang="en-US" b="1">
                <a:latin typeface="黑体" panose="02010609060101010101" pitchFamily="49" charset="-122"/>
                <a:ea typeface="黑体" panose="02010609060101010101" pitchFamily="49" charset="-122"/>
                <a:sym typeface="Symbol" panose="05050102010706020507" pitchFamily="18" charset="2"/>
              </a:rPr>
              <a:t>与</a:t>
            </a:r>
            <a:r>
              <a:rPr lang="en-US" altLang="zh-CN" b="1">
                <a:latin typeface="黑体" panose="02010609060101010101" pitchFamily="49" charset="-122"/>
                <a:ea typeface="黑体" panose="02010609060101010101" pitchFamily="49" charset="-122"/>
                <a:sym typeface="Symbol" panose="05050102010706020507" pitchFamily="18" charset="2"/>
              </a:rPr>
              <a:t>x,y</a:t>
            </a:r>
            <a:r>
              <a:rPr lang="zh-CN" altLang="en-US" b="1">
                <a:latin typeface="黑体" panose="02010609060101010101" pitchFamily="49" charset="-122"/>
                <a:ea typeface="黑体" panose="02010609060101010101" pitchFamily="49" charset="-122"/>
                <a:sym typeface="Symbol" panose="05050102010706020507" pitchFamily="18" charset="2"/>
              </a:rPr>
              <a:t>相关联</a:t>
            </a:r>
          </a:p>
          <a:p>
            <a:pPr eaLnBrk="1" hangingPunct="1">
              <a:lnSpc>
                <a:spcPct val="90000"/>
              </a:lnSpc>
              <a:spcBef>
                <a:spcPct val="30000"/>
              </a:spcBef>
            </a:pPr>
            <a:endParaRPr lang="zh-CN" altLang="en-US" b="1">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90000"/>
              </a:lnSpc>
              <a:spcBef>
                <a:spcPct val="30000"/>
              </a:spcBef>
            </a:pPr>
            <a:r>
              <a:rPr lang="zh-CN" altLang="en-US" b="1">
                <a:solidFill>
                  <a:srgbClr val="C00000"/>
                </a:solidFill>
                <a:latin typeface="黑体" panose="02010609060101010101" pitchFamily="49" charset="-122"/>
                <a:ea typeface="黑体" panose="02010609060101010101" pitchFamily="49" charset="-122"/>
                <a:sym typeface="Symbol" panose="05050102010706020507" pitchFamily="18" charset="2"/>
              </a:rPr>
              <a:t>顶点的度</a:t>
            </a:r>
            <a:r>
              <a:rPr lang="zh-CN" altLang="en-US" b="1">
                <a:latin typeface="黑体" panose="02010609060101010101" pitchFamily="49" charset="-122"/>
                <a:ea typeface="黑体" panose="02010609060101010101" pitchFamily="49" charset="-122"/>
                <a:sym typeface="Symbol" panose="05050102010706020507" pitchFamily="18" charset="2"/>
              </a:rPr>
              <a:t>：和顶点相关联的</a:t>
            </a:r>
          </a:p>
          <a:p>
            <a:pPr eaLnBrk="1" hangingPunct="1">
              <a:lnSpc>
                <a:spcPct val="90000"/>
              </a:lnSpc>
              <a:spcBef>
                <a:spcPct val="0"/>
              </a:spcBef>
              <a:buFont typeface="Wingdings" panose="05000000000000000000" pitchFamily="2" charset="2"/>
              <a:buNone/>
            </a:pPr>
            <a:r>
              <a:rPr lang="zh-CN" altLang="en-US" sz="2600" b="1">
                <a:latin typeface="黑体" panose="02010609060101010101" pitchFamily="49" charset="-122"/>
                <a:ea typeface="黑体" panose="02010609060101010101" pitchFamily="49" charset="-122"/>
                <a:sym typeface="Symbol" panose="05050102010706020507" pitchFamily="18" charset="2"/>
              </a:rPr>
              <a:t>  </a:t>
            </a:r>
            <a:r>
              <a:rPr lang="zh-CN" altLang="en-US" b="1">
                <a:latin typeface="黑体" panose="02010609060101010101" pitchFamily="49" charset="-122"/>
                <a:ea typeface="黑体" panose="02010609060101010101" pitchFamily="49" charset="-122"/>
                <a:sym typeface="Symbol" panose="05050102010706020507" pitchFamily="18" charset="2"/>
              </a:rPr>
              <a:t>边的数目，记为</a:t>
            </a:r>
            <a:r>
              <a:rPr lang="en-US" altLang="zh-CN" b="1">
                <a:latin typeface="黑体" panose="02010609060101010101" pitchFamily="49" charset="-122"/>
                <a:ea typeface="黑体" panose="02010609060101010101" pitchFamily="49" charset="-122"/>
                <a:sym typeface="Symbol" panose="05050102010706020507" pitchFamily="18" charset="2"/>
              </a:rPr>
              <a:t>TD(x)</a:t>
            </a:r>
            <a:endParaRPr lang="en-US" altLang="zh-CN" b="1">
              <a:latin typeface="黑体" panose="02010609060101010101" pitchFamily="49" charset="-122"/>
              <a:ea typeface="黑体" panose="02010609060101010101" pitchFamily="49" charset="-122"/>
            </a:endParaRPr>
          </a:p>
        </p:txBody>
      </p:sp>
      <p:sp>
        <p:nvSpPr>
          <p:cNvPr id="19463"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19464" name="Group 7"/>
          <p:cNvGrpSpPr>
            <a:grpSpLocks/>
          </p:cNvGrpSpPr>
          <p:nvPr/>
        </p:nvGrpSpPr>
        <p:grpSpPr bwMode="auto">
          <a:xfrm>
            <a:off x="5791200" y="4564063"/>
            <a:ext cx="2895600" cy="2286000"/>
            <a:chOff x="0" y="0"/>
            <a:chExt cx="1824" cy="1440"/>
          </a:xfrm>
        </p:grpSpPr>
        <p:sp>
          <p:nvSpPr>
            <p:cNvPr id="19465" name="Line 8"/>
            <p:cNvSpPr>
              <a:spLocks noChangeShapeType="1"/>
            </p:cNvSpPr>
            <p:nvPr/>
          </p:nvSpPr>
          <p:spPr bwMode="auto">
            <a:xfrm flipH="1">
              <a:off x="624" y="149"/>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66" name="Line 9"/>
            <p:cNvSpPr>
              <a:spLocks noChangeShapeType="1"/>
            </p:cNvSpPr>
            <p:nvPr/>
          </p:nvSpPr>
          <p:spPr bwMode="auto">
            <a:xfrm>
              <a:off x="1296" y="24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67" name="Line 10"/>
            <p:cNvSpPr>
              <a:spLocks noChangeShapeType="1"/>
            </p:cNvSpPr>
            <p:nvPr/>
          </p:nvSpPr>
          <p:spPr bwMode="auto">
            <a:xfrm>
              <a:off x="1344" y="19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68" name="Line 11"/>
            <p:cNvSpPr>
              <a:spLocks noChangeShapeType="1"/>
            </p:cNvSpPr>
            <p:nvPr/>
          </p:nvSpPr>
          <p:spPr bwMode="auto">
            <a:xfrm flipH="1">
              <a:off x="192" y="19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69" name="Line 12"/>
            <p:cNvSpPr>
              <a:spLocks noChangeShapeType="1"/>
            </p:cNvSpPr>
            <p:nvPr/>
          </p:nvSpPr>
          <p:spPr bwMode="auto">
            <a:xfrm flipH="1" flipV="1">
              <a:off x="480" y="24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0" name="Line 13"/>
            <p:cNvSpPr>
              <a:spLocks noChangeShapeType="1"/>
            </p:cNvSpPr>
            <p:nvPr/>
          </p:nvSpPr>
          <p:spPr bwMode="auto">
            <a:xfrm flipH="1" flipV="1">
              <a:off x="528" y="19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1" name="Line 14"/>
            <p:cNvSpPr>
              <a:spLocks noChangeShapeType="1"/>
            </p:cNvSpPr>
            <p:nvPr/>
          </p:nvSpPr>
          <p:spPr bwMode="auto">
            <a:xfrm flipH="1" flipV="1">
              <a:off x="144" y="82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2" name="Line 15"/>
            <p:cNvSpPr>
              <a:spLocks noChangeShapeType="1"/>
            </p:cNvSpPr>
            <p:nvPr/>
          </p:nvSpPr>
          <p:spPr bwMode="auto">
            <a:xfrm flipH="1">
              <a:off x="528" y="130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3" name="Line 16"/>
            <p:cNvSpPr>
              <a:spLocks noChangeShapeType="1"/>
            </p:cNvSpPr>
            <p:nvPr/>
          </p:nvSpPr>
          <p:spPr bwMode="auto">
            <a:xfrm flipH="1">
              <a:off x="576" y="77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4" name="Line 17"/>
            <p:cNvSpPr>
              <a:spLocks noChangeShapeType="1"/>
            </p:cNvSpPr>
            <p:nvPr/>
          </p:nvSpPr>
          <p:spPr bwMode="auto">
            <a:xfrm flipH="1">
              <a:off x="1344" y="82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9475" name="Group 18"/>
            <p:cNvGrpSpPr>
              <a:grpSpLocks/>
            </p:cNvGrpSpPr>
            <p:nvPr/>
          </p:nvGrpSpPr>
          <p:grpSpPr bwMode="auto">
            <a:xfrm>
              <a:off x="0" y="0"/>
              <a:ext cx="1824" cy="1440"/>
              <a:chOff x="0" y="0"/>
              <a:chExt cx="1824" cy="1440"/>
            </a:xfrm>
          </p:grpSpPr>
          <p:sp>
            <p:nvSpPr>
              <p:cNvPr id="19476"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9477"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9478"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9479"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5</a:t>
                </a:r>
              </a:p>
            </p:txBody>
          </p:sp>
          <p:sp>
            <p:nvSpPr>
              <p:cNvPr id="19480"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9481"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left)">
                                      <p:cBhvr>
                                        <p:cTn id="7" dur="500"/>
                                        <p:tgtEl>
                                          <p:spTgt spid="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wipe(left)">
                                      <p:cBhvr>
                                        <p:cTn id="12" dur="500"/>
                                        <p:tgtEl>
                                          <p:spTgt spid="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wipe(left)">
                                      <p:cBhvr>
                                        <p:cTn id="17" dur="500"/>
                                        <p:tgtEl>
                                          <p:spTgt spid="2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xEl>
                                              <p:pRg st="4" end="4"/>
                                            </p:txEl>
                                          </p:spTgt>
                                        </p:tgtEl>
                                        <p:attrNameLst>
                                          <p:attrName>style.visibility</p:attrName>
                                        </p:attrNameLst>
                                      </p:cBhvr>
                                      <p:to>
                                        <p:strVal val="visible"/>
                                      </p:to>
                                    </p:set>
                                    <p:animEffect transition="in" filter="wipe(left)">
                                      <p:cBhvr>
                                        <p:cTn id="22" dur="500"/>
                                        <p:tgtEl>
                                          <p:spTgt spid="2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xEl>
                                              <p:pRg st="5" end="5"/>
                                            </p:txEl>
                                          </p:spTgt>
                                        </p:tgtEl>
                                        <p:attrNameLst>
                                          <p:attrName>style.visibility</p:attrName>
                                        </p:attrNameLst>
                                      </p:cBhvr>
                                      <p:to>
                                        <p:strVal val="visible"/>
                                      </p:to>
                                    </p:set>
                                    <p:animEffect transition="in" filter="wipe(left)">
                                      <p:cBhvr>
                                        <p:cTn id="27" dur="500"/>
                                        <p:tgtEl>
                                          <p:spTgt spid="2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97">
                                            <p:txEl>
                                              <p:pRg st="0" end="0"/>
                                            </p:txEl>
                                          </p:spTgt>
                                        </p:tgtEl>
                                        <p:attrNameLst>
                                          <p:attrName>style.visibility</p:attrName>
                                        </p:attrNameLst>
                                      </p:cBhvr>
                                      <p:to>
                                        <p:strVal val="visible"/>
                                      </p:to>
                                    </p:set>
                                    <p:animEffect transition="in" filter="wipe(left)">
                                      <p:cBhvr>
                                        <p:cTn id="32" dur="500"/>
                                        <p:tgtEl>
                                          <p:spTgt spid="819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197">
                                            <p:txEl>
                                              <p:pRg st="1" end="1"/>
                                            </p:txEl>
                                          </p:spTgt>
                                        </p:tgtEl>
                                        <p:attrNameLst>
                                          <p:attrName>style.visibility</p:attrName>
                                        </p:attrNameLst>
                                      </p:cBhvr>
                                      <p:to>
                                        <p:strVal val="visible"/>
                                      </p:to>
                                    </p:set>
                                    <p:animEffect transition="in" filter="wipe(left)">
                                      <p:cBhvr>
                                        <p:cTn id="37" dur="500"/>
                                        <p:tgtEl>
                                          <p:spTgt spid="819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197">
                                            <p:txEl>
                                              <p:pRg st="2" end="2"/>
                                            </p:txEl>
                                          </p:spTgt>
                                        </p:tgtEl>
                                        <p:attrNameLst>
                                          <p:attrName>style.visibility</p:attrName>
                                        </p:attrNameLst>
                                      </p:cBhvr>
                                      <p:to>
                                        <p:strVal val="visible"/>
                                      </p:to>
                                    </p:set>
                                    <p:animEffect transition="in" filter="wipe(left)">
                                      <p:cBhvr>
                                        <p:cTn id="42" dur="500"/>
                                        <p:tgtEl>
                                          <p:spTgt spid="8197">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197">
                                            <p:txEl>
                                              <p:pRg st="4" end="4"/>
                                            </p:txEl>
                                          </p:spTgt>
                                        </p:tgtEl>
                                        <p:attrNameLst>
                                          <p:attrName>style.visibility</p:attrName>
                                        </p:attrNameLst>
                                      </p:cBhvr>
                                      <p:to>
                                        <p:strVal val="visible"/>
                                      </p:to>
                                    </p:set>
                                    <p:animEffect transition="in" filter="wipe(left)">
                                      <p:cBhvr>
                                        <p:cTn id="47" dur="500"/>
                                        <p:tgtEl>
                                          <p:spTgt spid="8197">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197">
                                            <p:txEl>
                                              <p:pRg st="5" end="5"/>
                                            </p:txEl>
                                          </p:spTgt>
                                        </p:tgtEl>
                                        <p:attrNameLst>
                                          <p:attrName>style.visibility</p:attrName>
                                        </p:attrNameLst>
                                      </p:cBhvr>
                                      <p:to>
                                        <p:strVal val="visible"/>
                                      </p:to>
                                    </p:set>
                                    <p:animEffect transition="in" filter="wipe(left)">
                                      <p:cBhvr>
                                        <p:cTn id="52" dur="500"/>
                                        <p:tgtEl>
                                          <p:spTgt spid="819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819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a:t>时间复杂度</a:t>
            </a:r>
          </a:p>
        </p:txBody>
      </p:sp>
      <p:sp>
        <p:nvSpPr>
          <p:cNvPr id="71683" name="Rectangle 3"/>
          <p:cNvSpPr>
            <a:spLocks noGrp="1" noChangeArrowheads="1"/>
          </p:cNvSpPr>
          <p:nvPr>
            <p:ph type="body" idx="1"/>
          </p:nvPr>
        </p:nvSpPr>
        <p:spPr>
          <a:xfrm>
            <a:off x="179388" y="1270000"/>
            <a:ext cx="8497887" cy="4724400"/>
          </a:xfrm>
        </p:spPr>
        <p:txBody>
          <a:bodyPr/>
          <a:lstStyle/>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可以看出无论是深度优先遍历还是广度优先遍历</a:t>
            </a:r>
            <a:r>
              <a:rPr lang="en-US" altLang="zh-CN" sz="2800" b="1">
                <a:latin typeface="黑体" panose="02010609060101010101" pitchFamily="49" charset="-122"/>
                <a:ea typeface="黑体" panose="02010609060101010101" pitchFamily="49" charset="-122"/>
                <a:sym typeface="Arial" panose="020B0604020202020204" pitchFamily="34" charset="0"/>
              </a:rPr>
              <a:t>,</a:t>
            </a:r>
            <a:r>
              <a:rPr lang="zh-CN" altLang="en-US" sz="2800" b="1">
                <a:latin typeface="黑体" panose="02010609060101010101" pitchFamily="49" charset="-122"/>
                <a:ea typeface="黑体" panose="02010609060101010101" pitchFamily="49" charset="-122"/>
                <a:sym typeface="Arial" panose="020B0604020202020204" pitchFamily="34" charset="0"/>
              </a:rPr>
              <a:t>其实质都是透过边或弧找邻接点的过程</a:t>
            </a:r>
            <a:r>
              <a:rPr lang="en-US" altLang="zh-CN" sz="2800" b="1">
                <a:latin typeface="黑体" panose="02010609060101010101" pitchFamily="49" charset="-122"/>
                <a:ea typeface="黑体" panose="02010609060101010101" pitchFamily="49" charset="-122"/>
                <a:sym typeface="Arial" panose="020B0604020202020204" pitchFamily="34" charset="0"/>
              </a:rPr>
              <a:t>,</a:t>
            </a:r>
            <a:r>
              <a:rPr lang="zh-CN" altLang="en-US" sz="2800" b="1">
                <a:latin typeface="黑体" panose="02010609060101010101" pitchFamily="49" charset="-122"/>
                <a:ea typeface="黑体" panose="02010609060101010101" pitchFamily="49" charset="-122"/>
                <a:sym typeface="Arial" panose="020B0604020202020204" pitchFamily="34" charset="0"/>
              </a:rPr>
              <a:t>只是访问的顺序不同。</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两者的时间复杂度相同</a:t>
            </a:r>
          </a:p>
          <a:p>
            <a:pPr eaLnBrk="1" hangingPunct="1"/>
            <a:r>
              <a:rPr lang="zh-CN" altLang="en-US" sz="2800" b="1">
                <a:latin typeface="黑体" panose="02010609060101010101" pitchFamily="49" charset="-122"/>
                <a:ea typeface="黑体" panose="02010609060101010101" pitchFamily="49" charset="-122"/>
                <a:sym typeface="Arial" panose="020B0604020202020204" pitchFamily="34" charset="0"/>
              </a:rPr>
              <a:t>取决于采取的存储结构，若用邻接矩阵为</a:t>
            </a:r>
            <a:r>
              <a:rPr lang="en-US" altLang="zh-CN" sz="2800" b="1">
                <a:latin typeface="黑体" panose="02010609060101010101" pitchFamily="49" charset="-122"/>
                <a:ea typeface="黑体" panose="02010609060101010101" pitchFamily="49" charset="-122"/>
                <a:sym typeface="Arial" panose="020B0604020202020204" pitchFamily="34" charset="0"/>
              </a:rPr>
              <a:t>O(N</a:t>
            </a:r>
            <a:r>
              <a:rPr lang="en-US" altLang="zh-CN" sz="2800" b="1" baseline="30000">
                <a:latin typeface="黑体" panose="02010609060101010101" pitchFamily="49" charset="-122"/>
                <a:ea typeface="黑体" panose="02010609060101010101" pitchFamily="49" charset="-122"/>
                <a:sym typeface="Arial" panose="020B0604020202020204" pitchFamily="34" charset="0"/>
              </a:rPr>
              <a:t>2</a:t>
            </a:r>
            <a:r>
              <a:rPr lang="en-US" altLang="zh-CN" sz="2800" b="1">
                <a:latin typeface="黑体" panose="02010609060101010101" pitchFamily="49" charset="-122"/>
                <a:ea typeface="黑体" panose="02010609060101010101" pitchFamily="49" charset="-122"/>
                <a:sym typeface="Arial" panose="020B0604020202020204" pitchFamily="34" charset="0"/>
              </a:rPr>
              <a:t>),</a:t>
            </a:r>
            <a:r>
              <a:rPr lang="zh-CN" altLang="en-US" sz="2800" b="1">
                <a:latin typeface="黑体" panose="02010609060101010101" pitchFamily="49" charset="-122"/>
                <a:ea typeface="黑体" panose="02010609060101010101" pitchFamily="49" charset="-122"/>
                <a:sym typeface="Arial" panose="020B0604020202020204" pitchFamily="34" charset="0"/>
              </a:rPr>
              <a:t>若</a:t>
            </a:r>
          </a:p>
          <a:p>
            <a:pPr eaLnBrk="1" hangingPunct="1">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用邻接表则为</a:t>
            </a:r>
            <a:r>
              <a:rPr lang="en-US" altLang="zh-CN" sz="2800" b="1">
                <a:latin typeface="黑体" panose="02010609060101010101" pitchFamily="49" charset="-122"/>
                <a:ea typeface="黑体" panose="02010609060101010101" pitchFamily="49" charset="-122"/>
                <a:sym typeface="Arial" panose="020B0604020202020204" pitchFamily="34" charset="0"/>
              </a:rPr>
              <a:t>O(N+E)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395288" y="1270000"/>
            <a:ext cx="8208962" cy="1222375"/>
          </a:xfrm>
        </p:spPr>
        <p:txBody>
          <a:bodyPr/>
          <a:lstStyle/>
          <a:p>
            <a:pPr algn="l" eaLnBrk="1" hangingPunct="1">
              <a:lnSpc>
                <a:spcPct val="150000"/>
              </a:lnSpc>
            </a:pPr>
            <a:r>
              <a:rPr lang="zh-CN" altLang="en-US" sz="2800">
                <a:latin typeface="黑体" panose="02010609060101010101" pitchFamily="49" charset="-122"/>
                <a:ea typeface="黑体" panose="02010609060101010101" pitchFamily="49" charset="-122"/>
              </a:rPr>
              <a:t>练习：</a:t>
            </a:r>
            <a:r>
              <a:rPr lang="zh-CN" altLang="en-US" sz="2800">
                <a:solidFill>
                  <a:schemeClr val="tx1"/>
                </a:solidFill>
                <a:latin typeface="黑体" panose="02010609060101010101" pitchFamily="49" charset="-122"/>
                <a:ea typeface="黑体" panose="02010609060101010101" pitchFamily="49" charset="-122"/>
                <a:sym typeface="Arial" panose="020B0604020202020204" pitchFamily="34" charset="0"/>
              </a:rPr>
              <a:t>假设无向网G的邻接表表示如下图,写出深度、</a:t>
            </a:r>
            <a:br>
              <a:rPr lang="zh-CN" altLang="en-US" sz="2800">
                <a:solidFill>
                  <a:schemeClr val="tx1"/>
                </a:solidFill>
                <a:latin typeface="黑体" panose="02010609060101010101" pitchFamily="49" charset="-122"/>
                <a:ea typeface="黑体" panose="02010609060101010101" pitchFamily="49" charset="-122"/>
                <a:sym typeface="Arial" panose="020B0604020202020204" pitchFamily="34" charset="0"/>
              </a:rPr>
            </a:br>
            <a:r>
              <a:rPr lang="zh-CN" altLang="en-US" sz="2800">
                <a:solidFill>
                  <a:schemeClr val="tx1"/>
                </a:solidFill>
                <a:latin typeface="黑体" panose="02010609060101010101" pitchFamily="49" charset="-122"/>
                <a:ea typeface="黑体" panose="02010609060101010101" pitchFamily="49" charset="-122"/>
                <a:sym typeface="Arial" panose="020B0604020202020204" pitchFamily="34" charset="0"/>
              </a:rPr>
              <a:t>广度优先遍历结果。</a:t>
            </a:r>
          </a:p>
        </p:txBody>
      </p:sp>
      <p:sp>
        <p:nvSpPr>
          <p:cNvPr id="5124" name="Rectangle 3"/>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5122" name="Object 4"/>
          <p:cNvGraphicFramePr>
            <a:graphicFrameLocks noGrp="1" noChangeAspect="1"/>
          </p:cNvGraphicFramePr>
          <p:nvPr>
            <p:ph idx="1"/>
          </p:nvPr>
        </p:nvGraphicFramePr>
        <p:xfrm>
          <a:off x="2051050" y="2636838"/>
          <a:ext cx="6778625" cy="3240087"/>
        </p:xfrm>
        <a:graphic>
          <a:graphicData uri="http://schemas.openxmlformats.org/presentationml/2006/ole">
            <mc:AlternateContent xmlns:mc="http://schemas.openxmlformats.org/markup-compatibility/2006">
              <mc:Choice xmlns:v="urn:schemas-microsoft-com:vml" Requires="v">
                <p:oleObj r:id="rId2" imgW="9499600" imgH="1866900" progId="Visio.Drawing.11">
                  <p:embed/>
                </p:oleObj>
              </mc:Choice>
              <mc:Fallback>
                <p:oleObj r:id="rId2" imgW="9499600" imgH="186690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636838"/>
                        <a:ext cx="6778625" cy="324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95288" y="1125538"/>
            <a:ext cx="8291512" cy="1541462"/>
          </a:xfrm>
        </p:spPr>
        <p:txBody>
          <a:bodyPr/>
          <a:lstStyle/>
          <a:p>
            <a:pPr algn="l" eaLnBrk="1" hangingPunct="1"/>
            <a:r>
              <a:rPr lang="zh-CN" altLang="en-US" sz="2800">
                <a:latin typeface="黑体" panose="02010609060101010101" pitchFamily="49" charset="-122"/>
                <a:ea typeface="黑体" panose="02010609060101010101" pitchFamily="49" charset="-122"/>
              </a:rPr>
              <a:t>作业</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a:t>
            </a:r>
            <a:r>
              <a:rPr lang="zh-CN" altLang="en-US" sz="2800">
                <a:solidFill>
                  <a:schemeClr val="tx1"/>
                </a:solidFill>
                <a:latin typeface="黑体" panose="02010609060101010101" pitchFamily="49" charset="-122"/>
                <a:ea typeface="黑体" panose="02010609060101010101" pitchFamily="49" charset="-122"/>
                <a:sym typeface="Arial" panose="020B0604020202020204" pitchFamily="34" charset="0"/>
              </a:rPr>
              <a:t>假设用邻接表存储，下图中边上序号表示边</a:t>
            </a:r>
            <a:br>
              <a:rPr lang="zh-CN" altLang="en-US" sz="2800">
                <a:solidFill>
                  <a:schemeClr val="tx1"/>
                </a:solidFill>
                <a:latin typeface="黑体" panose="02010609060101010101" pitchFamily="49" charset="-122"/>
                <a:ea typeface="黑体" panose="02010609060101010101" pitchFamily="49" charset="-122"/>
                <a:sym typeface="Arial" panose="020B0604020202020204" pitchFamily="34" charset="0"/>
              </a:rPr>
            </a:br>
            <a:r>
              <a:rPr lang="zh-CN" altLang="en-US" sz="2800">
                <a:solidFill>
                  <a:schemeClr val="tx1"/>
                </a:solidFill>
                <a:latin typeface="黑体" panose="02010609060101010101" pitchFamily="49" charset="-122"/>
                <a:ea typeface="黑体" panose="02010609060101010101" pitchFamily="49" charset="-122"/>
                <a:sym typeface="Arial" panose="020B0604020202020204" pitchFamily="34" charset="0"/>
              </a:rPr>
              <a:t>输入顺序(链表头插入)，画出该图邻接表，写出用该邻接表存储时其深度优先顺序和广度优先顺序。</a:t>
            </a:r>
          </a:p>
        </p:txBody>
      </p:sp>
      <p:sp>
        <p:nvSpPr>
          <p:cNvPr id="6148" name="Rectangle 3"/>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6146" name="Object 4"/>
          <p:cNvGraphicFramePr>
            <a:graphicFrameLocks noChangeAspect="1"/>
          </p:cNvGraphicFramePr>
          <p:nvPr/>
        </p:nvGraphicFramePr>
        <p:xfrm>
          <a:off x="2987675" y="2852738"/>
          <a:ext cx="3022600" cy="3384550"/>
        </p:xfrm>
        <a:graphic>
          <a:graphicData uri="http://schemas.openxmlformats.org/presentationml/2006/ole">
            <mc:AlternateContent xmlns:mc="http://schemas.openxmlformats.org/markup-compatibility/2006">
              <mc:Choice xmlns:v="urn:schemas-microsoft-com:vml" Requires="v">
                <p:oleObj r:id="rId2" imgW="1854200" imgH="2667000" progId="Visio.Drawing.11">
                  <p:embed/>
                </p:oleObj>
              </mc:Choice>
              <mc:Fallback>
                <p:oleObj r:id="rId2" imgW="1854200" imgH="266700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2852738"/>
                        <a:ext cx="30226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一、无向图的连通性</a:t>
            </a:r>
          </a:p>
        </p:txBody>
      </p:sp>
      <p:sp>
        <p:nvSpPr>
          <p:cNvPr id="7270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ED4D30C0-F0E2-4A8F-8459-BDC5CE52285C}" type="slidenum">
              <a:rPr lang="zh-CN" altLang="en-US"/>
              <a:pPr algn="r" eaLnBrk="1" hangingPunct="1">
                <a:spcBef>
                  <a:spcPct val="50000"/>
                </a:spcBef>
                <a:buFont typeface="Arial" panose="020B0604020202020204" pitchFamily="34" charset="0"/>
                <a:buNone/>
              </a:pPr>
              <a:t>63</a:t>
            </a:fld>
            <a:endParaRPr lang="en-US" altLang="zh-CN"/>
          </a:p>
        </p:txBody>
      </p:sp>
      <p:sp>
        <p:nvSpPr>
          <p:cNvPr id="7270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72709"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如果无向图中，存在不连通的顶点，则该图称为非连通图</a:t>
            </a:r>
          </a:p>
        </p:txBody>
      </p:sp>
      <p:sp>
        <p:nvSpPr>
          <p:cNvPr id="72710"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72711" name="Group 7"/>
          <p:cNvGrpSpPr>
            <a:grpSpLocks/>
          </p:cNvGrpSpPr>
          <p:nvPr/>
        </p:nvGrpSpPr>
        <p:grpSpPr bwMode="auto">
          <a:xfrm>
            <a:off x="1371600" y="4365625"/>
            <a:ext cx="6403975" cy="2133600"/>
            <a:chOff x="0" y="0"/>
            <a:chExt cx="4034" cy="1344"/>
          </a:xfrm>
        </p:grpSpPr>
        <p:sp>
          <p:nvSpPr>
            <p:cNvPr id="72712" name="Line 8"/>
            <p:cNvSpPr>
              <a:spLocks noChangeShapeType="1"/>
            </p:cNvSpPr>
            <p:nvPr/>
          </p:nvSpPr>
          <p:spPr bwMode="auto">
            <a:xfrm>
              <a:off x="2930" y="768"/>
              <a:ext cx="24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3" name="Line 9"/>
            <p:cNvSpPr>
              <a:spLocks noChangeShapeType="1"/>
            </p:cNvSpPr>
            <p:nvPr/>
          </p:nvSpPr>
          <p:spPr bwMode="auto">
            <a:xfrm flipH="1">
              <a:off x="3170" y="768"/>
              <a:ext cx="192"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4" name="Line 10"/>
            <p:cNvSpPr>
              <a:spLocks noChangeShapeType="1"/>
            </p:cNvSpPr>
            <p:nvPr/>
          </p:nvSpPr>
          <p:spPr bwMode="auto">
            <a:xfrm>
              <a:off x="3458" y="240"/>
              <a:ext cx="432"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5" name="Line 11"/>
            <p:cNvSpPr>
              <a:spLocks noChangeShapeType="1"/>
            </p:cNvSpPr>
            <p:nvPr/>
          </p:nvSpPr>
          <p:spPr bwMode="auto">
            <a:xfrm flipH="1">
              <a:off x="2978" y="240"/>
              <a:ext cx="384"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6" name="Line 12"/>
            <p:cNvSpPr>
              <a:spLocks noChangeShapeType="1"/>
            </p:cNvSpPr>
            <p:nvPr/>
          </p:nvSpPr>
          <p:spPr bwMode="auto">
            <a:xfrm>
              <a:off x="3410" y="288"/>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7" name="Line 13"/>
            <p:cNvSpPr>
              <a:spLocks noChangeShapeType="1"/>
            </p:cNvSpPr>
            <p:nvPr/>
          </p:nvSpPr>
          <p:spPr bwMode="auto">
            <a:xfrm flipH="1">
              <a:off x="576" y="672"/>
              <a:ext cx="960" cy="43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8" name="Line 14"/>
            <p:cNvSpPr>
              <a:spLocks noChangeShapeType="1"/>
            </p:cNvSpPr>
            <p:nvPr/>
          </p:nvSpPr>
          <p:spPr bwMode="auto">
            <a:xfrm>
              <a:off x="576" y="1152"/>
              <a:ext cx="62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9" name="Line 15"/>
            <p:cNvSpPr>
              <a:spLocks noChangeShapeType="1"/>
            </p:cNvSpPr>
            <p:nvPr/>
          </p:nvSpPr>
          <p:spPr bwMode="auto">
            <a:xfrm>
              <a:off x="192" y="720"/>
              <a:ext cx="24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0" name="Line 16"/>
            <p:cNvSpPr>
              <a:spLocks noChangeShapeType="1"/>
            </p:cNvSpPr>
            <p:nvPr/>
          </p:nvSpPr>
          <p:spPr bwMode="auto">
            <a:xfrm flipH="1">
              <a:off x="1296" y="768"/>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1" name="Line 17"/>
            <p:cNvSpPr>
              <a:spLocks noChangeShapeType="1"/>
            </p:cNvSpPr>
            <p:nvPr/>
          </p:nvSpPr>
          <p:spPr bwMode="auto">
            <a:xfrm>
              <a:off x="960" y="240"/>
              <a:ext cx="576"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2" name="Line 18"/>
            <p:cNvSpPr>
              <a:spLocks noChangeShapeType="1"/>
            </p:cNvSpPr>
            <p:nvPr/>
          </p:nvSpPr>
          <p:spPr bwMode="auto">
            <a:xfrm>
              <a:off x="912" y="288"/>
              <a:ext cx="144"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3" name="Line 19"/>
            <p:cNvSpPr>
              <a:spLocks noChangeShapeType="1"/>
            </p:cNvSpPr>
            <p:nvPr/>
          </p:nvSpPr>
          <p:spPr bwMode="auto">
            <a:xfrm flipH="1">
              <a:off x="672" y="288"/>
              <a:ext cx="144"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4" name="Line 20"/>
            <p:cNvSpPr>
              <a:spLocks noChangeShapeType="1"/>
            </p:cNvSpPr>
            <p:nvPr/>
          </p:nvSpPr>
          <p:spPr bwMode="auto">
            <a:xfrm flipH="1">
              <a:off x="240" y="240"/>
              <a:ext cx="528"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7" name="Oval 21" descr="粉色砂纸"/>
            <p:cNvSpPr>
              <a:spLocks noChangeArrowheads="1"/>
            </p:cNvSpPr>
            <p:nvPr/>
          </p:nvSpPr>
          <p:spPr bwMode="auto">
            <a:xfrm>
              <a:off x="720" y="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5558" name="Oval 22" descr="粉色砂纸"/>
            <p:cNvSpPr>
              <a:spLocks noChangeArrowheads="1"/>
            </p:cNvSpPr>
            <p:nvPr/>
          </p:nvSpPr>
          <p:spPr bwMode="auto">
            <a:xfrm>
              <a:off x="1440" y="498"/>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5559" name="Oval 23" descr="粉色砂纸"/>
            <p:cNvSpPr>
              <a:spLocks noChangeArrowheads="1"/>
            </p:cNvSpPr>
            <p:nvPr/>
          </p:nvSpPr>
          <p:spPr bwMode="auto">
            <a:xfrm>
              <a:off x="960" y="506"/>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5560" name="Oval 24" descr="粉色砂纸"/>
            <p:cNvSpPr>
              <a:spLocks noChangeArrowheads="1"/>
            </p:cNvSpPr>
            <p:nvPr/>
          </p:nvSpPr>
          <p:spPr bwMode="auto">
            <a:xfrm>
              <a:off x="336" y="10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5561" name="Oval 25" descr="粉色砂纸"/>
            <p:cNvSpPr>
              <a:spLocks noChangeArrowheads="1"/>
            </p:cNvSpPr>
            <p:nvPr/>
          </p:nvSpPr>
          <p:spPr bwMode="auto">
            <a:xfrm>
              <a:off x="480" y="489"/>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2730" name="Text Box 26"/>
            <p:cNvSpPr txBox="1">
              <a:spLocks noChangeArrowheads="1"/>
            </p:cNvSpPr>
            <p:nvPr/>
          </p:nvSpPr>
          <p:spPr bwMode="auto">
            <a:xfrm>
              <a:off x="730"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A</a:t>
              </a:r>
              <a:endParaRPr lang="en-US" altLang="zh-CN">
                <a:solidFill>
                  <a:schemeClr val="hlink"/>
                </a:solidFill>
                <a:latin typeface="Times New Roman" panose="02020603050405020304" pitchFamily="18" charset="0"/>
              </a:endParaRPr>
            </a:p>
          </p:txBody>
        </p:sp>
        <p:sp>
          <p:nvSpPr>
            <p:cNvPr id="72731" name="Text Box 27"/>
            <p:cNvSpPr txBox="1">
              <a:spLocks noChangeArrowheads="1"/>
            </p:cNvSpPr>
            <p:nvPr/>
          </p:nvSpPr>
          <p:spPr bwMode="auto">
            <a:xfrm>
              <a:off x="490" y="48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C</a:t>
              </a:r>
              <a:endParaRPr lang="en-US" altLang="zh-CN">
                <a:solidFill>
                  <a:schemeClr val="hlink"/>
                </a:solidFill>
                <a:latin typeface="Times New Roman" panose="02020603050405020304" pitchFamily="18" charset="0"/>
              </a:endParaRPr>
            </a:p>
          </p:txBody>
        </p:sp>
        <p:sp>
          <p:nvSpPr>
            <p:cNvPr id="72732" name="Text Box 28"/>
            <p:cNvSpPr txBox="1">
              <a:spLocks noChangeArrowheads="1"/>
            </p:cNvSpPr>
            <p:nvPr/>
          </p:nvSpPr>
          <p:spPr bwMode="auto">
            <a:xfrm>
              <a:off x="970" y="48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D</a:t>
              </a:r>
              <a:endParaRPr lang="en-US" altLang="zh-CN">
                <a:solidFill>
                  <a:schemeClr val="hlink"/>
                </a:solidFill>
                <a:latin typeface="Times New Roman" panose="02020603050405020304" pitchFamily="18" charset="0"/>
              </a:endParaRPr>
            </a:p>
          </p:txBody>
        </p:sp>
        <p:sp>
          <p:nvSpPr>
            <p:cNvPr id="72733" name="Text Box 29"/>
            <p:cNvSpPr txBox="1">
              <a:spLocks noChangeArrowheads="1"/>
            </p:cNvSpPr>
            <p:nvPr/>
          </p:nvSpPr>
          <p:spPr bwMode="auto">
            <a:xfrm>
              <a:off x="1463" y="498"/>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E</a:t>
              </a:r>
              <a:endParaRPr lang="en-US" altLang="zh-CN">
                <a:solidFill>
                  <a:schemeClr val="hlink"/>
                </a:solidFill>
                <a:latin typeface="Times New Roman" panose="02020603050405020304" pitchFamily="18" charset="0"/>
              </a:endParaRPr>
            </a:p>
          </p:txBody>
        </p:sp>
        <p:sp>
          <p:nvSpPr>
            <p:cNvPr id="65566" name="Oval 30" descr="粉色砂纸"/>
            <p:cNvSpPr>
              <a:spLocks noChangeArrowheads="1"/>
            </p:cNvSpPr>
            <p:nvPr/>
          </p:nvSpPr>
          <p:spPr bwMode="auto">
            <a:xfrm>
              <a:off x="0" y="489"/>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5567" name="Oval 31" descr="粉色砂纸"/>
            <p:cNvSpPr>
              <a:spLocks noChangeArrowheads="1"/>
            </p:cNvSpPr>
            <p:nvPr/>
          </p:nvSpPr>
          <p:spPr bwMode="auto">
            <a:xfrm>
              <a:off x="3026" y="10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2736" name="Text Box 32"/>
            <p:cNvSpPr txBox="1">
              <a:spLocks noChangeArrowheads="1"/>
            </p:cNvSpPr>
            <p:nvPr/>
          </p:nvSpPr>
          <p:spPr bwMode="auto">
            <a:xfrm>
              <a:off x="10" y="48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B</a:t>
              </a:r>
              <a:endParaRPr lang="en-US" altLang="zh-CN">
                <a:solidFill>
                  <a:schemeClr val="hlink"/>
                </a:solidFill>
                <a:latin typeface="Times New Roman" panose="02020603050405020304" pitchFamily="18" charset="0"/>
              </a:endParaRPr>
            </a:p>
          </p:txBody>
        </p:sp>
        <p:sp>
          <p:nvSpPr>
            <p:cNvPr id="72737" name="Text Box 33"/>
            <p:cNvSpPr txBox="1">
              <a:spLocks noChangeArrowheads="1"/>
            </p:cNvSpPr>
            <p:nvPr/>
          </p:nvSpPr>
          <p:spPr bwMode="auto">
            <a:xfrm>
              <a:off x="371" y="1017"/>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F</a:t>
              </a:r>
              <a:endParaRPr lang="en-US" altLang="zh-CN">
                <a:solidFill>
                  <a:schemeClr val="hlink"/>
                </a:solidFill>
                <a:latin typeface="Times New Roman" panose="02020603050405020304" pitchFamily="18" charset="0"/>
              </a:endParaRPr>
            </a:p>
          </p:txBody>
        </p:sp>
        <p:sp>
          <p:nvSpPr>
            <p:cNvPr id="72738" name="Text Box 34"/>
            <p:cNvSpPr txBox="1">
              <a:spLocks noChangeArrowheads="1"/>
            </p:cNvSpPr>
            <p:nvPr/>
          </p:nvSpPr>
          <p:spPr bwMode="auto">
            <a:xfrm>
              <a:off x="3026" y="1008"/>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O</a:t>
              </a:r>
              <a:endParaRPr lang="en-US" altLang="zh-CN">
                <a:solidFill>
                  <a:schemeClr val="hlink"/>
                </a:solidFill>
                <a:latin typeface="Times New Roman" panose="02020603050405020304" pitchFamily="18" charset="0"/>
              </a:endParaRPr>
            </a:p>
          </p:txBody>
        </p:sp>
        <p:sp>
          <p:nvSpPr>
            <p:cNvPr id="65571" name="Oval 35" descr="粉色砂纸"/>
            <p:cNvSpPr>
              <a:spLocks noChangeArrowheads="1"/>
            </p:cNvSpPr>
            <p:nvPr/>
          </p:nvSpPr>
          <p:spPr bwMode="auto">
            <a:xfrm>
              <a:off x="1092" y="10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2740" name="Text Box 36"/>
            <p:cNvSpPr txBox="1">
              <a:spLocks noChangeArrowheads="1"/>
            </p:cNvSpPr>
            <p:nvPr/>
          </p:nvSpPr>
          <p:spPr bwMode="auto">
            <a:xfrm>
              <a:off x="1102" y="1017"/>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G</a:t>
              </a:r>
              <a:endParaRPr lang="en-US" altLang="zh-CN">
                <a:solidFill>
                  <a:schemeClr val="hlink"/>
                </a:solidFill>
                <a:latin typeface="Times New Roman" panose="02020603050405020304" pitchFamily="18" charset="0"/>
              </a:endParaRPr>
            </a:p>
          </p:txBody>
        </p:sp>
        <p:sp>
          <p:nvSpPr>
            <p:cNvPr id="65573" name="Oval 37" descr="粉色砂纸"/>
            <p:cNvSpPr>
              <a:spLocks noChangeArrowheads="1"/>
            </p:cNvSpPr>
            <p:nvPr/>
          </p:nvSpPr>
          <p:spPr bwMode="auto">
            <a:xfrm>
              <a:off x="3746" y="49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2742" name="Text Box 38"/>
            <p:cNvSpPr txBox="1">
              <a:spLocks noChangeArrowheads="1"/>
            </p:cNvSpPr>
            <p:nvPr/>
          </p:nvSpPr>
          <p:spPr bwMode="auto">
            <a:xfrm>
              <a:off x="3756" y="48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N</a:t>
              </a:r>
              <a:endParaRPr lang="en-US" altLang="zh-CN">
                <a:solidFill>
                  <a:schemeClr val="hlink"/>
                </a:solidFill>
                <a:latin typeface="Times New Roman" panose="02020603050405020304" pitchFamily="18" charset="0"/>
              </a:endParaRPr>
            </a:p>
          </p:txBody>
        </p:sp>
        <p:sp>
          <p:nvSpPr>
            <p:cNvPr id="65575" name="Oval 39" descr="粉色砂纸"/>
            <p:cNvSpPr>
              <a:spLocks noChangeArrowheads="1"/>
            </p:cNvSpPr>
            <p:nvPr/>
          </p:nvSpPr>
          <p:spPr bwMode="auto">
            <a:xfrm>
              <a:off x="3266" y="49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2744" name="Text Box 40"/>
            <p:cNvSpPr txBox="1">
              <a:spLocks noChangeArrowheads="1"/>
            </p:cNvSpPr>
            <p:nvPr/>
          </p:nvSpPr>
          <p:spPr bwMode="auto">
            <a:xfrm>
              <a:off x="3266" y="480"/>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M</a:t>
              </a:r>
              <a:endParaRPr lang="en-US" altLang="zh-CN">
                <a:solidFill>
                  <a:schemeClr val="hlink"/>
                </a:solidFill>
                <a:latin typeface="Times New Roman" panose="02020603050405020304" pitchFamily="18" charset="0"/>
              </a:endParaRPr>
            </a:p>
          </p:txBody>
        </p:sp>
        <p:sp>
          <p:nvSpPr>
            <p:cNvPr id="65577" name="Oval 41" descr="粉色砂纸"/>
            <p:cNvSpPr>
              <a:spLocks noChangeArrowheads="1"/>
            </p:cNvSpPr>
            <p:nvPr/>
          </p:nvSpPr>
          <p:spPr bwMode="auto">
            <a:xfrm>
              <a:off x="2774" y="49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2746" name="Text Box 42"/>
            <p:cNvSpPr txBox="1">
              <a:spLocks noChangeArrowheads="1"/>
            </p:cNvSpPr>
            <p:nvPr/>
          </p:nvSpPr>
          <p:spPr bwMode="auto">
            <a:xfrm>
              <a:off x="2784" y="48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L</a:t>
              </a:r>
              <a:endParaRPr lang="en-US" altLang="zh-CN">
                <a:solidFill>
                  <a:schemeClr val="hlink"/>
                </a:solidFill>
                <a:latin typeface="Times New Roman" panose="02020603050405020304" pitchFamily="18" charset="0"/>
              </a:endParaRPr>
            </a:p>
          </p:txBody>
        </p:sp>
        <p:sp>
          <p:nvSpPr>
            <p:cNvPr id="65579" name="Oval 43" descr="粉色砂纸"/>
            <p:cNvSpPr>
              <a:spLocks noChangeArrowheads="1"/>
            </p:cNvSpPr>
            <p:nvPr/>
          </p:nvSpPr>
          <p:spPr bwMode="auto">
            <a:xfrm>
              <a:off x="3254" y="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2748" name="Text Box 44"/>
            <p:cNvSpPr txBox="1">
              <a:spLocks noChangeArrowheads="1"/>
            </p:cNvSpPr>
            <p:nvPr/>
          </p:nvSpPr>
          <p:spPr bwMode="auto">
            <a:xfrm>
              <a:off x="3264"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K</a:t>
              </a:r>
              <a:endParaRPr lang="en-US" altLang="zh-CN">
                <a:solidFill>
                  <a:schemeClr val="hlink"/>
                </a:solidFill>
                <a:latin typeface="Times New Roman" panose="02020603050405020304" pitchFamily="18" charset="0"/>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二、无向图的连通分量</a:t>
            </a:r>
          </a:p>
        </p:txBody>
      </p:sp>
      <p:sp>
        <p:nvSpPr>
          <p:cNvPr id="737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120C663-9071-4EF9-8904-985AB1A870D7}" type="slidenum">
              <a:rPr lang="zh-CN" altLang="en-US"/>
              <a:pPr algn="r" eaLnBrk="1" hangingPunct="1">
                <a:spcBef>
                  <a:spcPct val="50000"/>
                </a:spcBef>
                <a:buFont typeface="Arial" panose="020B0604020202020204" pitchFamily="34" charset="0"/>
                <a:buNone/>
              </a:pPr>
              <a:t>64</a:t>
            </a:fld>
            <a:endParaRPr lang="en-US" altLang="zh-CN"/>
          </a:p>
        </p:txBody>
      </p:sp>
      <p:sp>
        <p:nvSpPr>
          <p:cNvPr id="7373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73733" name="Rectangle 5"/>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非连通图的极大连通子图叫做连通分量</a:t>
            </a:r>
          </a:p>
          <a:p>
            <a:pPr eaLnBrk="1" hangingPunct="1">
              <a:spcBef>
                <a:spcPct val="70000"/>
              </a:spcBef>
            </a:pPr>
            <a:r>
              <a:rPr lang="zh-CN" altLang="en-US" b="1">
                <a:latin typeface="黑体" panose="02010609060101010101" pitchFamily="49" charset="-122"/>
                <a:ea typeface="黑体" panose="02010609060101010101" pitchFamily="49" charset="-122"/>
              </a:rPr>
              <a:t>若从无向图的每一个连通分量中的一个顶点出发进行</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或</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遍历，可求得无向图的所有连通分量的生成树</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或</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生成树)</a:t>
            </a:r>
          </a:p>
          <a:p>
            <a:pPr eaLnBrk="1" hangingPunct="1">
              <a:spcBef>
                <a:spcPct val="70000"/>
              </a:spcBef>
            </a:pPr>
            <a:r>
              <a:rPr lang="zh-CN" altLang="en-US" b="1">
                <a:latin typeface="黑体" panose="02010609060101010101" pitchFamily="49" charset="-122"/>
                <a:ea typeface="黑体" panose="02010609060101010101" pitchFamily="49" charset="-122"/>
              </a:rPr>
              <a:t>所有连通分量的生成树组成了非连通图的生成森林</a:t>
            </a:r>
          </a:p>
        </p:txBody>
      </p:sp>
      <p:sp>
        <p:nvSpPr>
          <p:cNvPr id="73734"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二、无向图的生成树</a:t>
            </a:r>
          </a:p>
        </p:txBody>
      </p:sp>
      <p:sp>
        <p:nvSpPr>
          <p:cNvPr id="7475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3C6A5B97-6FD8-4F6A-8BDC-B761BEF20D35}" type="slidenum">
              <a:rPr lang="zh-CN" altLang="en-US"/>
              <a:pPr algn="r" eaLnBrk="1" hangingPunct="1">
                <a:spcBef>
                  <a:spcPct val="50000"/>
                </a:spcBef>
                <a:buFont typeface="Arial" panose="020B0604020202020204" pitchFamily="34" charset="0"/>
                <a:buNone/>
              </a:pPr>
              <a:t>65</a:t>
            </a:fld>
            <a:endParaRPr lang="en-US" altLang="zh-CN"/>
          </a:p>
        </p:txBody>
      </p:sp>
      <p:sp>
        <p:nvSpPr>
          <p:cNvPr id="7475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74757"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由</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遍历，求得连通分量称为</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生成树</a:t>
            </a:r>
          </a:p>
          <a:p>
            <a:pPr eaLnBrk="1" hangingPunct="1">
              <a:spcBef>
                <a:spcPct val="30000"/>
              </a:spcBef>
            </a:pPr>
            <a:r>
              <a:rPr lang="zh-CN" altLang="en-US" b="1">
                <a:latin typeface="黑体" panose="02010609060101010101" pitchFamily="49" charset="-122"/>
                <a:ea typeface="黑体" panose="02010609060101010101" pitchFamily="49" charset="-122"/>
              </a:rPr>
              <a:t>由</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遍历，求得连通分量称为</a:t>
            </a:r>
            <a:r>
              <a:rPr lang="en-US" altLang="zh-CN" b="1">
                <a:latin typeface="黑体" panose="02010609060101010101" pitchFamily="49" charset="-122"/>
                <a:ea typeface="黑体" panose="02010609060101010101" pitchFamily="49" charset="-122"/>
              </a:rPr>
              <a:t>BFS</a:t>
            </a:r>
            <a:r>
              <a:rPr lang="zh-CN" altLang="en-US" b="1">
                <a:latin typeface="黑体" panose="02010609060101010101" pitchFamily="49" charset="-122"/>
                <a:ea typeface="黑体" panose="02010609060101010101" pitchFamily="49" charset="-122"/>
              </a:rPr>
              <a:t>生成树</a:t>
            </a:r>
          </a:p>
        </p:txBody>
      </p:sp>
      <p:sp>
        <p:nvSpPr>
          <p:cNvPr id="74758"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74759" name="Rectangle 7"/>
          <p:cNvSpPr>
            <a:spLocks noChangeArrowheads="1"/>
          </p:cNvSpPr>
          <p:nvPr/>
        </p:nvSpPr>
        <p:spPr bwMode="auto">
          <a:xfrm>
            <a:off x="1981200" y="640080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a:latin typeface="宋体" panose="02010600030101010101" pitchFamily="2" charset="-122"/>
              </a:rPr>
              <a:t>BFS</a:t>
            </a:r>
            <a:r>
              <a:rPr lang="zh-CN" altLang="en-US">
                <a:latin typeface="宋体" panose="02010600030101010101" pitchFamily="2" charset="-122"/>
              </a:rPr>
              <a:t>生成树</a:t>
            </a:r>
          </a:p>
        </p:txBody>
      </p:sp>
      <p:sp>
        <p:nvSpPr>
          <p:cNvPr id="74760" name="Rectangle 8"/>
          <p:cNvSpPr>
            <a:spLocks noChangeArrowheads="1"/>
          </p:cNvSpPr>
          <p:nvPr/>
        </p:nvSpPr>
        <p:spPr bwMode="auto">
          <a:xfrm>
            <a:off x="6248400" y="640080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a:latin typeface="宋体" panose="02010600030101010101" pitchFamily="2" charset="-122"/>
              </a:rPr>
              <a:t>DFS</a:t>
            </a:r>
            <a:r>
              <a:rPr lang="zh-CN" altLang="en-US">
                <a:latin typeface="宋体" panose="02010600030101010101" pitchFamily="2" charset="-122"/>
              </a:rPr>
              <a:t>生成树</a:t>
            </a:r>
          </a:p>
        </p:txBody>
      </p:sp>
      <p:grpSp>
        <p:nvGrpSpPr>
          <p:cNvPr id="74761" name="Group 9"/>
          <p:cNvGrpSpPr>
            <a:grpSpLocks/>
          </p:cNvGrpSpPr>
          <p:nvPr/>
        </p:nvGrpSpPr>
        <p:grpSpPr bwMode="auto">
          <a:xfrm>
            <a:off x="1371600" y="4191000"/>
            <a:ext cx="6403975" cy="2133600"/>
            <a:chOff x="0" y="0"/>
            <a:chExt cx="4034" cy="1344"/>
          </a:xfrm>
        </p:grpSpPr>
        <p:sp>
          <p:nvSpPr>
            <p:cNvPr id="74762" name="Line 10"/>
            <p:cNvSpPr>
              <a:spLocks noChangeShapeType="1"/>
            </p:cNvSpPr>
            <p:nvPr/>
          </p:nvSpPr>
          <p:spPr bwMode="auto">
            <a:xfrm>
              <a:off x="2930" y="768"/>
              <a:ext cx="24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3" name="Line 11"/>
            <p:cNvSpPr>
              <a:spLocks noChangeShapeType="1"/>
            </p:cNvSpPr>
            <p:nvPr/>
          </p:nvSpPr>
          <p:spPr bwMode="auto">
            <a:xfrm flipH="1">
              <a:off x="3170" y="768"/>
              <a:ext cx="192" cy="33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4" name="Line 12"/>
            <p:cNvSpPr>
              <a:spLocks noChangeShapeType="1"/>
            </p:cNvSpPr>
            <p:nvPr/>
          </p:nvSpPr>
          <p:spPr bwMode="auto">
            <a:xfrm>
              <a:off x="3458" y="240"/>
              <a:ext cx="432"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5" name="Line 13"/>
            <p:cNvSpPr>
              <a:spLocks noChangeShapeType="1"/>
            </p:cNvSpPr>
            <p:nvPr/>
          </p:nvSpPr>
          <p:spPr bwMode="auto">
            <a:xfrm flipH="1">
              <a:off x="2978" y="240"/>
              <a:ext cx="384"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6" name="Line 14"/>
            <p:cNvSpPr>
              <a:spLocks noChangeShapeType="1"/>
            </p:cNvSpPr>
            <p:nvPr/>
          </p:nvSpPr>
          <p:spPr bwMode="auto">
            <a:xfrm>
              <a:off x="3410" y="288"/>
              <a:ext cx="0" cy="288"/>
            </a:xfrm>
            <a:prstGeom prst="line">
              <a:avLst/>
            </a:prstGeom>
            <a:noFill/>
            <a:ln w="28575" cap="rnd">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7" name="Line 15"/>
            <p:cNvSpPr>
              <a:spLocks noChangeShapeType="1"/>
            </p:cNvSpPr>
            <p:nvPr/>
          </p:nvSpPr>
          <p:spPr bwMode="auto">
            <a:xfrm flipH="1">
              <a:off x="576" y="672"/>
              <a:ext cx="960" cy="432"/>
            </a:xfrm>
            <a:prstGeom prst="line">
              <a:avLst/>
            </a:prstGeom>
            <a:noFill/>
            <a:ln w="28575" cap="rnd">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8" name="Line 16"/>
            <p:cNvSpPr>
              <a:spLocks noChangeShapeType="1"/>
            </p:cNvSpPr>
            <p:nvPr/>
          </p:nvSpPr>
          <p:spPr bwMode="auto">
            <a:xfrm>
              <a:off x="576" y="1152"/>
              <a:ext cx="624" cy="0"/>
            </a:xfrm>
            <a:prstGeom prst="line">
              <a:avLst/>
            </a:prstGeom>
            <a:noFill/>
            <a:ln w="28575" cap="rnd">
              <a:solidFill>
                <a:srgbClr val="C0C0C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9" name="Line 17"/>
            <p:cNvSpPr>
              <a:spLocks noChangeShapeType="1"/>
            </p:cNvSpPr>
            <p:nvPr/>
          </p:nvSpPr>
          <p:spPr bwMode="auto">
            <a:xfrm>
              <a:off x="192" y="720"/>
              <a:ext cx="24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0" name="Line 18"/>
            <p:cNvSpPr>
              <a:spLocks noChangeShapeType="1"/>
            </p:cNvSpPr>
            <p:nvPr/>
          </p:nvSpPr>
          <p:spPr bwMode="auto">
            <a:xfrm flipH="1">
              <a:off x="1296" y="768"/>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1" name="Line 19"/>
            <p:cNvSpPr>
              <a:spLocks noChangeShapeType="1"/>
            </p:cNvSpPr>
            <p:nvPr/>
          </p:nvSpPr>
          <p:spPr bwMode="auto">
            <a:xfrm>
              <a:off x="960" y="240"/>
              <a:ext cx="576"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2" name="Line 20"/>
            <p:cNvSpPr>
              <a:spLocks noChangeShapeType="1"/>
            </p:cNvSpPr>
            <p:nvPr/>
          </p:nvSpPr>
          <p:spPr bwMode="auto">
            <a:xfrm>
              <a:off x="912" y="288"/>
              <a:ext cx="144"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3" name="Line 21"/>
            <p:cNvSpPr>
              <a:spLocks noChangeShapeType="1"/>
            </p:cNvSpPr>
            <p:nvPr/>
          </p:nvSpPr>
          <p:spPr bwMode="auto">
            <a:xfrm flipH="1">
              <a:off x="672" y="288"/>
              <a:ext cx="144"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4" name="Line 22"/>
            <p:cNvSpPr>
              <a:spLocks noChangeShapeType="1"/>
            </p:cNvSpPr>
            <p:nvPr/>
          </p:nvSpPr>
          <p:spPr bwMode="auto">
            <a:xfrm flipH="1">
              <a:off x="240" y="240"/>
              <a:ext cx="528"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7" name="Oval 23" descr="粉色砂纸"/>
            <p:cNvSpPr>
              <a:spLocks noChangeArrowheads="1"/>
            </p:cNvSpPr>
            <p:nvPr/>
          </p:nvSpPr>
          <p:spPr bwMode="auto">
            <a:xfrm>
              <a:off x="720" y="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7608" name="Oval 24" descr="粉色砂纸"/>
            <p:cNvSpPr>
              <a:spLocks noChangeArrowheads="1"/>
            </p:cNvSpPr>
            <p:nvPr/>
          </p:nvSpPr>
          <p:spPr bwMode="auto">
            <a:xfrm>
              <a:off x="1440" y="498"/>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7609" name="Oval 25" descr="粉色砂纸"/>
            <p:cNvSpPr>
              <a:spLocks noChangeArrowheads="1"/>
            </p:cNvSpPr>
            <p:nvPr/>
          </p:nvSpPr>
          <p:spPr bwMode="auto">
            <a:xfrm>
              <a:off x="960" y="506"/>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7610" name="Oval 26" descr="粉色砂纸"/>
            <p:cNvSpPr>
              <a:spLocks noChangeArrowheads="1"/>
            </p:cNvSpPr>
            <p:nvPr/>
          </p:nvSpPr>
          <p:spPr bwMode="auto">
            <a:xfrm>
              <a:off x="336" y="10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7611" name="Oval 27" descr="粉色砂纸"/>
            <p:cNvSpPr>
              <a:spLocks noChangeArrowheads="1"/>
            </p:cNvSpPr>
            <p:nvPr/>
          </p:nvSpPr>
          <p:spPr bwMode="auto">
            <a:xfrm>
              <a:off x="480" y="489"/>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4780" name="Text Box 28"/>
            <p:cNvSpPr txBox="1">
              <a:spLocks noChangeArrowheads="1"/>
            </p:cNvSpPr>
            <p:nvPr/>
          </p:nvSpPr>
          <p:spPr bwMode="auto">
            <a:xfrm>
              <a:off x="730"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A</a:t>
              </a:r>
              <a:endParaRPr lang="en-US" altLang="zh-CN">
                <a:solidFill>
                  <a:schemeClr val="hlink"/>
                </a:solidFill>
                <a:latin typeface="Times New Roman" panose="02020603050405020304" pitchFamily="18" charset="0"/>
              </a:endParaRPr>
            </a:p>
          </p:txBody>
        </p:sp>
        <p:sp>
          <p:nvSpPr>
            <p:cNvPr id="74781" name="Text Box 29"/>
            <p:cNvSpPr txBox="1">
              <a:spLocks noChangeArrowheads="1"/>
            </p:cNvSpPr>
            <p:nvPr/>
          </p:nvSpPr>
          <p:spPr bwMode="auto">
            <a:xfrm>
              <a:off x="490" y="48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C</a:t>
              </a:r>
              <a:endParaRPr lang="en-US" altLang="zh-CN">
                <a:solidFill>
                  <a:schemeClr val="hlink"/>
                </a:solidFill>
                <a:latin typeface="Times New Roman" panose="02020603050405020304" pitchFamily="18" charset="0"/>
              </a:endParaRPr>
            </a:p>
          </p:txBody>
        </p:sp>
        <p:sp>
          <p:nvSpPr>
            <p:cNvPr id="74782" name="Text Box 30"/>
            <p:cNvSpPr txBox="1">
              <a:spLocks noChangeArrowheads="1"/>
            </p:cNvSpPr>
            <p:nvPr/>
          </p:nvSpPr>
          <p:spPr bwMode="auto">
            <a:xfrm>
              <a:off x="970" y="48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D</a:t>
              </a:r>
              <a:endParaRPr lang="en-US" altLang="zh-CN">
                <a:solidFill>
                  <a:schemeClr val="hlink"/>
                </a:solidFill>
                <a:latin typeface="Times New Roman" panose="02020603050405020304" pitchFamily="18" charset="0"/>
              </a:endParaRPr>
            </a:p>
          </p:txBody>
        </p:sp>
        <p:sp>
          <p:nvSpPr>
            <p:cNvPr id="74783" name="Text Box 31"/>
            <p:cNvSpPr txBox="1">
              <a:spLocks noChangeArrowheads="1"/>
            </p:cNvSpPr>
            <p:nvPr/>
          </p:nvSpPr>
          <p:spPr bwMode="auto">
            <a:xfrm>
              <a:off x="1463" y="498"/>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E</a:t>
              </a:r>
              <a:endParaRPr lang="en-US" altLang="zh-CN">
                <a:solidFill>
                  <a:schemeClr val="hlink"/>
                </a:solidFill>
                <a:latin typeface="Times New Roman" panose="02020603050405020304" pitchFamily="18" charset="0"/>
              </a:endParaRPr>
            </a:p>
          </p:txBody>
        </p:sp>
        <p:sp>
          <p:nvSpPr>
            <p:cNvPr id="67616" name="Oval 32" descr="粉色砂纸"/>
            <p:cNvSpPr>
              <a:spLocks noChangeArrowheads="1"/>
            </p:cNvSpPr>
            <p:nvPr/>
          </p:nvSpPr>
          <p:spPr bwMode="auto">
            <a:xfrm>
              <a:off x="0" y="489"/>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67617" name="Oval 33" descr="粉色砂纸"/>
            <p:cNvSpPr>
              <a:spLocks noChangeArrowheads="1"/>
            </p:cNvSpPr>
            <p:nvPr/>
          </p:nvSpPr>
          <p:spPr bwMode="auto">
            <a:xfrm>
              <a:off x="3026" y="10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4786" name="Text Box 34"/>
            <p:cNvSpPr txBox="1">
              <a:spLocks noChangeArrowheads="1"/>
            </p:cNvSpPr>
            <p:nvPr/>
          </p:nvSpPr>
          <p:spPr bwMode="auto">
            <a:xfrm>
              <a:off x="10" y="48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B</a:t>
              </a:r>
              <a:endParaRPr lang="en-US" altLang="zh-CN">
                <a:solidFill>
                  <a:schemeClr val="hlink"/>
                </a:solidFill>
                <a:latin typeface="Times New Roman" panose="02020603050405020304" pitchFamily="18" charset="0"/>
              </a:endParaRPr>
            </a:p>
          </p:txBody>
        </p:sp>
        <p:sp>
          <p:nvSpPr>
            <p:cNvPr id="74787" name="Text Box 35"/>
            <p:cNvSpPr txBox="1">
              <a:spLocks noChangeArrowheads="1"/>
            </p:cNvSpPr>
            <p:nvPr/>
          </p:nvSpPr>
          <p:spPr bwMode="auto">
            <a:xfrm>
              <a:off x="371" y="1017"/>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F</a:t>
              </a:r>
              <a:endParaRPr lang="en-US" altLang="zh-CN">
                <a:solidFill>
                  <a:schemeClr val="hlink"/>
                </a:solidFill>
                <a:latin typeface="Times New Roman" panose="02020603050405020304" pitchFamily="18" charset="0"/>
              </a:endParaRPr>
            </a:p>
          </p:txBody>
        </p:sp>
        <p:sp>
          <p:nvSpPr>
            <p:cNvPr id="74788" name="Text Box 36"/>
            <p:cNvSpPr txBox="1">
              <a:spLocks noChangeArrowheads="1"/>
            </p:cNvSpPr>
            <p:nvPr/>
          </p:nvSpPr>
          <p:spPr bwMode="auto">
            <a:xfrm>
              <a:off x="3026" y="1008"/>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O</a:t>
              </a:r>
              <a:endParaRPr lang="en-US" altLang="zh-CN">
                <a:solidFill>
                  <a:schemeClr val="hlink"/>
                </a:solidFill>
                <a:latin typeface="Times New Roman" panose="02020603050405020304" pitchFamily="18" charset="0"/>
              </a:endParaRPr>
            </a:p>
          </p:txBody>
        </p:sp>
        <p:sp>
          <p:nvSpPr>
            <p:cNvPr id="67621" name="Oval 37" descr="粉色砂纸"/>
            <p:cNvSpPr>
              <a:spLocks noChangeArrowheads="1"/>
            </p:cNvSpPr>
            <p:nvPr/>
          </p:nvSpPr>
          <p:spPr bwMode="auto">
            <a:xfrm>
              <a:off x="1092" y="10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4790" name="Text Box 38"/>
            <p:cNvSpPr txBox="1">
              <a:spLocks noChangeArrowheads="1"/>
            </p:cNvSpPr>
            <p:nvPr/>
          </p:nvSpPr>
          <p:spPr bwMode="auto">
            <a:xfrm>
              <a:off x="1102" y="1017"/>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G</a:t>
              </a:r>
              <a:endParaRPr lang="en-US" altLang="zh-CN">
                <a:solidFill>
                  <a:schemeClr val="hlink"/>
                </a:solidFill>
                <a:latin typeface="Times New Roman" panose="02020603050405020304" pitchFamily="18" charset="0"/>
              </a:endParaRPr>
            </a:p>
          </p:txBody>
        </p:sp>
        <p:sp>
          <p:nvSpPr>
            <p:cNvPr id="67623" name="Oval 39" descr="粉色砂纸"/>
            <p:cNvSpPr>
              <a:spLocks noChangeArrowheads="1"/>
            </p:cNvSpPr>
            <p:nvPr/>
          </p:nvSpPr>
          <p:spPr bwMode="auto">
            <a:xfrm>
              <a:off x="3746" y="49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4792" name="Text Box 40"/>
            <p:cNvSpPr txBox="1">
              <a:spLocks noChangeArrowheads="1"/>
            </p:cNvSpPr>
            <p:nvPr/>
          </p:nvSpPr>
          <p:spPr bwMode="auto">
            <a:xfrm>
              <a:off x="3756" y="48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N</a:t>
              </a:r>
              <a:endParaRPr lang="en-US" altLang="zh-CN">
                <a:solidFill>
                  <a:schemeClr val="hlink"/>
                </a:solidFill>
                <a:latin typeface="Times New Roman" panose="02020603050405020304" pitchFamily="18" charset="0"/>
              </a:endParaRPr>
            </a:p>
          </p:txBody>
        </p:sp>
        <p:sp>
          <p:nvSpPr>
            <p:cNvPr id="67625" name="Oval 41" descr="粉色砂纸"/>
            <p:cNvSpPr>
              <a:spLocks noChangeArrowheads="1"/>
            </p:cNvSpPr>
            <p:nvPr/>
          </p:nvSpPr>
          <p:spPr bwMode="auto">
            <a:xfrm>
              <a:off x="3266" y="49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4794" name="Text Box 42"/>
            <p:cNvSpPr txBox="1">
              <a:spLocks noChangeArrowheads="1"/>
            </p:cNvSpPr>
            <p:nvPr/>
          </p:nvSpPr>
          <p:spPr bwMode="auto">
            <a:xfrm>
              <a:off x="3266" y="480"/>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M</a:t>
              </a:r>
              <a:endParaRPr lang="en-US" altLang="zh-CN">
                <a:solidFill>
                  <a:schemeClr val="hlink"/>
                </a:solidFill>
                <a:latin typeface="Times New Roman" panose="02020603050405020304" pitchFamily="18" charset="0"/>
              </a:endParaRPr>
            </a:p>
          </p:txBody>
        </p:sp>
        <p:sp>
          <p:nvSpPr>
            <p:cNvPr id="67627" name="Oval 43" descr="粉色砂纸"/>
            <p:cNvSpPr>
              <a:spLocks noChangeArrowheads="1"/>
            </p:cNvSpPr>
            <p:nvPr/>
          </p:nvSpPr>
          <p:spPr bwMode="auto">
            <a:xfrm>
              <a:off x="2774" y="49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4796" name="Text Box 44"/>
            <p:cNvSpPr txBox="1">
              <a:spLocks noChangeArrowheads="1"/>
            </p:cNvSpPr>
            <p:nvPr/>
          </p:nvSpPr>
          <p:spPr bwMode="auto">
            <a:xfrm>
              <a:off x="2784" y="48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L</a:t>
              </a:r>
              <a:endParaRPr lang="en-US" altLang="zh-CN">
                <a:solidFill>
                  <a:schemeClr val="hlink"/>
                </a:solidFill>
                <a:latin typeface="Times New Roman" panose="02020603050405020304" pitchFamily="18" charset="0"/>
              </a:endParaRPr>
            </a:p>
          </p:txBody>
        </p:sp>
        <p:sp>
          <p:nvSpPr>
            <p:cNvPr id="67629" name="Oval 45" descr="粉色砂纸"/>
            <p:cNvSpPr>
              <a:spLocks noChangeArrowheads="1"/>
            </p:cNvSpPr>
            <p:nvPr/>
          </p:nvSpPr>
          <p:spPr bwMode="auto">
            <a:xfrm>
              <a:off x="3254" y="17"/>
              <a:ext cx="288" cy="288"/>
            </a:xfrm>
            <a:prstGeom prst="ellipse">
              <a:avLst/>
            </a:prstGeom>
            <a:blipFill dpi="0" rotWithShape="0">
              <a:blip r:embed="rId2" cstate="print"/>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a:p>
          </p:txBody>
        </p:sp>
        <p:sp>
          <p:nvSpPr>
            <p:cNvPr id="74798" name="Text Box 46"/>
            <p:cNvSpPr txBox="1">
              <a:spLocks noChangeArrowheads="1"/>
            </p:cNvSpPr>
            <p:nvPr/>
          </p:nvSpPr>
          <p:spPr bwMode="auto">
            <a:xfrm>
              <a:off x="3264"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hlink"/>
                  </a:solidFill>
                  <a:latin typeface="Arial" panose="020B0604020202020204" pitchFamily="34" charset="0"/>
                </a:rPr>
                <a:t>K</a:t>
              </a:r>
              <a:endParaRPr lang="en-US" altLang="zh-CN">
                <a:solidFill>
                  <a:schemeClr val="hlink"/>
                </a:solidFill>
                <a:latin typeface="Times New Roman" panose="02020603050405020304" pitchFamily="18" charset="0"/>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120C663-9071-4EF9-8904-985AB1A870D7}" type="slidenum">
              <a:rPr lang="zh-CN" altLang="en-US"/>
              <a:pPr algn="r" eaLnBrk="1" hangingPunct="1">
                <a:spcBef>
                  <a:spcPct val="50000"/>
                </a:spcBef>
                <a:buFont typeface="Arial" panose="020B0604020202020204" pitchFamily="34" charset="0"/>
                <a:buNone/>
              </a:pPr>
              <a:t>66</a:t>
            </a:fld>
            <a:endParaRPr lang="en-US" altLang="zh-CN"/>
          </a:p>
        </p:txBody>
      </p:sp>
      <p:sp>
        <p:nvSpPr>
          <p:cNvPr id="73732" name="Text Box 4"/>
          <p:cNvSpPr txBox="1">
            <a:spLocks noChangeArrowheads="1"/>
          </p:cNvSpPr>
          <p:nvPr/>
        </p:nvSpPr>
        <p:spPr bwMode="auto">
          <a:xfrm>
            <a:off x="457200" y="1066800"/>
            <a:ext cx="8458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dirty="0">
                <a:solidFill>
                  <a:srgbClr val="333399"/>
                </a:solidFill>
                <a:ea typeface="仿宋_GB2312" pitchFamily="1" charset="-122"/>
              </a:rPr>
              <a:t>图的连通性问题（</a:t>
            </a:r>
            <a:r>
              <a:rPr lang="zh-CN" altLang="en-US" sz="3600" dirty="0">
                <a:latin typeface="黑体" panose="02010609060101010101" pitchFamily="49" charset="-122"/>
                <a:ea typeface="黑体" panose="02010609060101010101" pitchFamily="49" charset="-122"/>
              </a:rPr>
              <a:t>有向图的强连通分量</a:t>
            </a:r>
            <a:r>
              <a:rPr lang="zh-CN" altLang="en-US" sz="3600" b="1" dirty="0">
                <a:solidFill>
                  <a:srgbClr val="333399"/>
                </a:solidFill>
                <a:ea typeface="仿宋_GB2312" pitchFamily="1" charset="-122"/>
              </a:rPr>
              <a:t>）</a:t>
            </a:r>
          </a:p>
        </p:txBody>
      </p:sp>
      <p:sp>
        <p:nvSpPr>
          <p:cNvPr id="73733" name="Rectangle 5"/>
          <p:cNvSpPr>
            <a:spLocks noGrp="1" noChangeArrowheads="1"/>
          </p:cNvSpPr>
          <p:nvPr>
            <p:ph type="body" idx="1"/>
          </p:nvPr>
        </p:nvSpPr>
        <p:spPr>
          <a:xfrm>
            <a:off x="381000" y="1865531"/>
            <a:ext cx="8763000" cy="4992469"/>
          </a:xfrm>
        </p:spPr>
        <p:txBody>
          <a:bodyPr/>
          <a:lstStyle/>
          <a:p>
            <a:pPr eaLnBrk="1" hangingPunct="1">
              <a:spcBef>
                <a:spcPct val="70000"/>
              </a:spcBef>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深度优先搜索算法是求有向图的强连通分量的有效方法。</a:t>
            </a:r>
            <a:endParaRPr lang="en-US" altLang="zh-CN" sz="2800" b="1" dirty="0">
              <a:latin typeface="黑体" panose="02010609060101010101" pitchFamily="49" charset="-122"/>
              <a:ea typeface="黑体" panose="02010609060101010101" pitchFamily="49" charset="-122"/>
            </a:endParaRPr>
          </a:p>
          <a:p>
            <a:pPr eaLnBrk="1" hangingPunct="1">
              <a:spcBef>
                <a:spcPct val="70000"/>
              </a:spcBef>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在有向图</a:t>
            </a:r>
            <a:r>
              <a:rPr lang="en-US" altLang="zh-CN" sz="2800" b="1" dirty="0">
                <a:latin typeface="黑体" panose="02010609060101010101" pitchFamily="49" charset="-122"/>
                <a:ea typeface="黑体" panose="02010609060101010101" pitchFamily="49" charset="-122"/>
              </a:rPr>
              <a:t>G</a:t>
            </a:r>
            <a:r>
              <a:rPr lang="zh-CN" altLang="en-US" sz="2800" b="1" dirty="0">
                <a:latin typeface="黑体" panose="02010609060101010101" pitchFamily="49" charset="-122"/>
                <a:ea typeface="黑体" panose="02010609060101010101" pitchFamily="49" charset="-122"/>
              </a:rPr>
              <a:t>上，从某个顶点出发沿该顶点为尾的弧进行深度优先搜索，并按其所有邻接点的搜索都完成（即退出</a:t>
            </a:r>
            <a:r>
              <a:rPr lang="en-US" altLang="zh-CN" sz="2800" b="1" dirty="0" err="1">
                <a:latin typeface="黑体" panose="02010609060101010101" pitchFamily="49" charset="-122"/>
                <a:ea typeface="黑体" panose="02010609060101010101" pitchFamily="49" charset="-122"/>
              </a:rPr>
              <a:t>dfs</a:t>
            </a:r>
            <a:r>
              <a:rPr lang="zh-CN" altLang="en-US" sz="2800" b="1" dirty="0">
                <a:latin typeface="黑体" panose="02010609060101010101" pitchFamily="49" charset="-122"/>
                <a:ea typeface="黑体" panose="02010609060101010101" pitchFamily="49" charset="-122"/>
              </a:rPr>
              <a:t>函数）的顺序将顶点排列起来。</a:t>
            </a:r>
            <a:endParaRPr lang="en-US" altLang="zh-CN" sz="2800" b="1" dirty="0">
              <a:latin typeface="黑体" panose="02010609060101010101" pitchFamily="49" charset="-122"/>
              <a:ea typeface="黑体" panose="02010609060101010101" pitchFamily="49" charset="-122"/>
            </a:endParaRPr>
          </a:p>
          <a:p>
            <a:pPr eaLnBrk="1" hangingPunct="1">
              <a:spcBef>
                <a:spcPct val="70000"/>
              </a:spcBef>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在有向图</a:t>
            </a:r>
            <a:r>
              <a:rPr lang="en-US" altLang="zh-CN" sz="2800" b="1" dirty="0">
                <a:latin typeface="黑体" panose="02010609060101010101" pitchFamily="49" charset="-122"/>
                <a:ea typeface="黑体" panose="02010609060101010101" pitchFamily="49" charset="-122"/>
              </a:rPr>
              <a:t>G</a:t>
            </a:r>
            <a:r>
              <a:rPr lang="zh-CN" altLang="en-US" sz="2800" b="1" dirty="0">
                <a:latin typeface="黑体" panose="02010609060101010101" pitchFamily="49" charset="-122"/>
                <a:ea typeface="黑体" panose="02010609060101010101" pitchFamily="49" charset="-122"/>
              </a:rPr>
              <a:t>上，从最后搜索的顶点出发，沿着以该顶点为头的弧作逆向的深度优先搜索遍历。若此次遍历不能访问到有向图中的所有顶点，则从余下顶点中最后完成搜索的顶点出发继续进行逆向的深度优先搜索遍历。</a:t>
            </a:r>
          </a:p>
        </p:txBody>
      </p:sp>
      <p:sp>
        <p:nvSpPr>
          <p:cNvPr id="73734"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extLst>
      <p:ext uri="{BB962C8B-B14F-4D97-AF65-F5344CB8AC3E}">
        <p14:creationId xmlns:p14="http://schemas.microsoft.com/office/powerpoint/2010/main" val="376788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animEffect transition="in" filter="wipe(left)">
                                      <p:cBhvr>
                                        <p:cTn id="7" dur="500"/>
                                        <p:tgtEl>
                                          <p:spTgt spid="737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3">
                                            <p:txEl>
                                              <p:pRg st="1" end="1"/>
                                            </p:txEl>
                                          </p:spTgt>
                                        </p:tgtEl>
                                        <p:attrNameLst>
                                          <p:attrName>style.visibility</p:attrName>
                                        </p:attrNameLst>
                                      </p:cBhvr>
                                      <p:to>
                                        <p:strVal val="visible"/>
                                      </p:to>
                                    </p:set>
                                    <p:animEffect transition="in" filter="wipe(left)">
                                      <p:cBhvr>
                                        <p:cTn id="12" dur="500"/>
                                        <p:tgtEl>
                                          <p:spTgt spid="737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3">
                                            <p:txEl>
                                              <p:pRg st="2" end="2"/>
                                            </p:txEl>
                                          </p:spTgt>
                                        </p:tgtEl>
                                        <p:attrNameLst>
                                          <p:attrName>style.visibility</p:attrName>
                                        </p:attrNameLst>
                                      </p:cBhvr>
                                      <p:to>
                                        <p:strVal val="visible"/>
                                      </p:to>
                                    </p:set>
                                    <p:animEffect transition="in" filter="wipe(left)">
                                      <p:cBhvr>
                                        <p:cTn id="17" dur="500"/>
                                        <p:tgtEl>
                                          <p:spTgt spid="737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a:extLst>
              <a:ext uri="{FF2B5EF4-FFF2-40B4-BE49-F238E27FC236}">
                <a16:creationId xmlns:a16="http://schemas.microsoft.com/office/drawing/2014/main" id="{96DF0877-FC9B-D337-A1DA-7EE0941C08EF}"/>
              </a:ext>
            </a:extLst>
          </p:cNvPr>
          <p:cNvSpPr>
            <a:spLocks noGrp="1"/>
          </p:cNvSpPr>
          <p:nvPr>
            <p:ph type="title"/>
          </p:nvPr>
        </p:nvSpPr>
        <p:spPr/>
        <p:txBody>
          <a:bodyPr/>
          <a:lstStyle/>
          <a:p>
            <a:endParaRPr lang="zh-CN" altLang="en-US"/>
          </a:p>
        </p:txBody>
      </p:sp>
      <p:grpSp>
        <p:nvGrpSpPr>
          <p:cNvPr id="4" name="Group 32">
            <a:extLst>
              <a:ext uri="{FF2B5EF4-FFF2-40B4-BE49-F238E27FC236}">
                <a16:creationId xmlns:a16="http://schemas.microsoft.com/office/drawing/2014/main" id="{FAD16A7F-B96D-6296-BEDD-9C777DDE5F03}"/>
              </a:ext>
            </a:extLst>
          </p:cNvPr>
          <p:cNvGrpSpPr>
            <a:grpSpLocks/>
          </p:cNvGrpSpPr>
          <p:nvPr/>
        </p:nvGrpSpPr>
        <p:grpSpPr bwMode="auto">
          <a:xfrm>
            <a:off x="6019800" y="4443413"/>
            <a:ext cx="2819400" cy="2286000"/>
            <a:chOff x="0" y="0"/>
            <a:chExt cx="1920" cy="1536"/>
          </a:xfrm>
        </p:grpSpPr>
        <p:sp>
          <p:nvSpPr>
            <p:cNvPr id="5" name="Line 33">
              <a:extLst>
                <a:ext uri="{FF2B5EF4-FFF2-40B4-BE49-F238E27FC236}">
                  <a16:creationId xmlns:a16="http://schemas.microsoft.com/office/drawing/2014/main" id="{BEF41F6E-DE0D-0D05-3301-567725E6B9B1}"/>
                </a:ext>
              </a:extLst>
            </p:cNvPr>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 name="Line 34">
              <a:extLst>
                <a:ext uri="{FF2B5EF4-FFF2-40B4-BE49-F238E27FC236}">
                  <a16:creationId xmlns:a16="http://schemas.microsoft.com/office/drawing/2014/main" id="{6F2B7EC9-B5DE-57F2-11DF-CE47D92EDF66}"/>
                </a:ext>
              </a:extLst>
            </p:cNvPr>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7" name="Line 35">
              <a:extLst>
                <a:ext uri="{FF2B5EF4-FFF2-40B4-BE49-F238E27FC236}">
                  <a16:creationId xmlns:a16="http://schemas.microsoft.com/office/drawing/2014/main" id="{0C8799DE-2BA6-D5D1-EF4F-8D191E1C7289}"/>
                </a:ext>
              </a:extLst>
            </p:cNvPr>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 name="Line 36">
              <a:extLst>
                <a:ext uri="{FF2B5EF4-FFF2-40B4-BE49-F238E27FC236}">
                  <a16:creationId xmlns:a16="http://schemas.microsoft.com/office/drawing/2014/main" id="{2A3D8387-837C-FDD4-2BCD-19EC97F78327}"/>
                </a:ext>
              </a:extLst>
            </p:cNvPr>
            <p:cNvSpPr>
              <a:spLocks noChangeShapeType="1"/>
            </p:cNvSpPr>
            <p:nvPr/>
          </p:nvSpPr>
          <p:spPr bwMode="auto">
            <a:xfrm>
              <a:off x="1008" y="264"/>
              <a:ext cx="430" cy="110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 name="Line 37">
              <a:extLst>
                <a:ext uri="{FF2B5EF4-FFF2-40B4-BE49-F238E27FC236}">
                  <a16:creationId xmlns:a16="http://schemas.microsoft.com/office/drawing/2014/main" id="{DCFEAE21-D0C5-C670-BC25-112DB471545C}"/>
                </a:ext>
              </a:extLst>
            </p:cNvPr>
            <p:cNvSpPr>
              <a:spLocks noChangeShapeType="1"/>
            </p:cNvSpPr>
            <p:nvPr/>
          </p:nvSpPr>
          <p:spPr bwMode="auto">
            <a:xfrm flipV="1">
              <a:off x="624" y="1368"/>
              <a:ext cx="672"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 name="Line 38">
              <a:extLst>
                <a:ext uri="{FF2B5EF4-FFF2-40B4-BE49-F238E27FC236}">
                  <a16:creationId xmlns:a16="http://schemas.microsoft.com/office/drawing/2014/main" id="{5DE08433-763E-8D9E-83F0-60DC1A484194}"/>
                </a:ext>
              </a:extLst>
            </p:cNvPr>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 name="Oval 39">
              <a:extLst>
                <a:ext uri="{FF2B5EF4-FFF2-40B4-BE49-F238E27FC236}">
                  <a16:creationId xmlns:a16="http://schemas.microsoft.com/office/drawing/2014/main" id="{ABCAAE51-774A-2FAB-190A-6865A37A5A9B}"/>
                </a:ext>
              </a:extLst>
            </p:cNvPr>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12" name="Oval 40">
              <a:extLst>
                <a:ext uri="{FF2B5EF4-FFF2-40B4-BE49-F238E27FC236}">
                  <a16:creationId xmlns:a16="http://schemas.microsoft.com/office/drawing/2014/main" id="{8E35271D-983E-73D1-F487-FF142E56390D}"/>
                </a:ext>
              </a:extLst>
            </p:cNvPr>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13" name="Oval 41">
              <a:extLst>
                <a:ext uri="{FF2B5EF4-FFF2-40B4-BE49-F238E27FC236}">
                  <a16:creationId xmlns:a16="http://schemas.microsoft.com/office/drawing/2014/main" id="{000A912F-4C7F-856D-72F1-DE584AD74481}"/>
                </a:ext>
              </a:extLst>
            </p:cNvPr>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14" name="Oval 42">
              <a:extLst>
                <a:ext uri="{FF2B5EF4-FFF2-40B4-BE49-F238E27FC236}">
                  <a16:creationId xmlns:a16="http://schemas.microsoft.com/office/drawing/2014/main" id="{58471585-B03E-E51D-D95F-BEFA5CF2BCC1}"/>
                </a:ext>
              </a:extLst>
            </p:cNvPr>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15" name="Oval 43">
              <a:extLst>
                <a:ext uri="{FF2B5EF4-FFF2-40B4-BE49-F238E27FC236}">
                  <a16:creationId xmlns:a16="http://schemas.microsoft.com/office/drawing/2014/main" id="{6B0F6C86-3D3F-F252-2BDE-0BEB6D72D1E6}"/>
                </a:ext>
              </a:extLst>
            </p:cNvPr>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
        <p:nvSpPr>
          <p:cNvPr id="20" name="文本框 19">
            <a:extLst>
              <a:ext uri="{FF2B5EF4-FFF2-40B4-BE49-F238E27FC236}">
                <a16:creationId xmlns:a16="http://schemas.microsoft.com/office/drawing/2014/main" id="{C1506C13-0896-FDCF-2163-CC1D26D49CB0}"/>
              </a:ext>
            </a:extLst>
          </p:cNvPr>
          <p:cNvSpPr txBox="1"/>
          <p:nvPr/>
        </p:nvSpPr>
        <p:spPr>
          <a:xfrm>
            <a:off x="353217" y="1272352"/>
            <a:ext cx="6864827" cy="830997"/>
          </a:xfrm>
          <a:prstGeom prst="rect">
            <a:avLst/>
          </a:prstGeom>
          <a:noFill/>
        </p:spPr>
        <p:txBody>
          <a:bodyPr wrap="square">
            <a:spAutoFit/>
          </a:bodyPr>
          <a:lstStyle/>
          <a:p>
            <a:r>
              <a:rPr lang="zh-CN" altLang="en-US" sz="2400" b="1" dirty="0">
                <a:latin typeface="黑体" panose="02010609060101010101" pitchFamily="49" charset="-122"/>
                <a:ea typeface="黑体" panose="02010609060101010101" pitchFamily="49" charset="-122"/>
              </a:rPr>
              <a:t>一、搜索完成的顺序，即退出</a:t>
            </a:r>
            <a:r>
              <a:rPr lang="en-US" altLang="zh-CN" sz="2400" b="1" dirty="0" err="1">
                <a:latin typeface="黑体" panose="02010609060101010101" pitchFamily="49" charset="-122"/>
                <a:ea typeface="黑体" panose="02010609060101010101" pitchFamily="49" charset="-122"/>
              </a:rPr>
              <a:t>dfs</a:t>
            </a:r>
            <a:r>
              <a:rPr lang="zh-CN" altLang="en-US" sz="2400" b="1" dirty="0">
                <a:latin typeface="黑体" panose="02010609060101010101" pitchFamily="49" charset="-122"/>
                <a:ea typeface="黑体" panose="02010609060101010101" pitchFamily="49" charset="-122"/>
              </a:rPr>
              <a:t>函数的顺序：</a:t>
            </a:r>
            <a:endParaRPr lang="en-US" altLang="zh-CN" sz="2400" b="1" dirty="0">
              <a:latin typeface="黑体" panose="02010609060101010101" pitchFamily="49" charset="-122"/>
              <a:ea typeface="黑体" panose="02010609060101010101" pitchFamily="49" charset="-122"/>
            </a:endParaRPr>
          </a:p>
          <a:p>
            <a:r>
              <a:rPr lang="en-US" altLang="zh-CN" b="1" dirty="0">
                <a:latin typeface="黑体" panose="02010609060101010101" pitchFamily="49" charset="-122"/>
                <a:ea typeface="黑体" panose="02010609060101010101" pitchFamily="49" charset="-122"/>
              </a:rPr>
              <a:t>3,4,2,1,0</a:t>
            </a:r>
            <a:endParaRPr lang="zh-CN" altLang="en-US" dirty="0"/>
          </a:p>
        </p:txBody>
      </p:sp>
      <p:sp>
        <p:nvSpPr>
          <p:cNvPr id="21" name="文本框 20">
            <a:extLst>
              <a:ext uri="{FF2B5EF4-FFF2-40B4-BE49-F238E27FC236}">
                <a16:creationId xmlns:a16="http://schemas.microsoft.com/office/drawing/2014/main" id="{9B2DC1C8-9B18-1F8E-B225-FAA299396899}"/>
              </a:ext>
            </a:extLst>
          </p:cNvPr>
          <p:cNvSpPr txBox="1"/>
          <p:nvPr/>
        </p:nvSpPr>
        <p:spPr>
          <a:xfrm>
            <a:off x="505617" y="2852936"/>
            <a:ext cx="8048705" cy="2308324"/>
          </a:xfrm>
          <a:prstGeom prst="rect">
            <a:avLst/>
          </a:prstGeom>
          <a:noFill/>
        </p:spPr>
        <p:txBody>
          <a:bodyPr wrap="square">
            <a:spAutoFit/>
          </a:bodyPr>
          <a:lstStyle/>
          <a:p>
            <a:r>
              <a:rPr lang="zh-CN" altLang="en-US" b="1" dirty="0"/>
              <a:t>二、从最后一个结点开始调用逆向</a:t>
            </a:r>
            <a:r>
              <a:rPr lang="en-US" altLang="zh-CN" b="1" dirty="0" err="1"/>
              <a:t>dfs</a:t>
            </a:r>
            <a:r>
              <a:rPr lang="zh-CN" altLang="en-US" b="1" dirty="0"/>
              <a:t>进行遍历每一次调用输出的就是一个连通分支上的点，调用几次，就有多少多个分支。</a:t>
            </a:r>
            <a:endParaRPr lang="en-US" altLang="zh-CN" b="1" dirty="0"/>
          </a:p>
          <a:p>
            <a:r>
              <a:rPr lang="zh-CN" altLang="en-US" dirty="0"/>
              <a:t>从</a:t>
            </a:r>
            <a:r>
              <a:rPr lang="en-US" altLang="zh-CN" dirty="0"/>
              <a:t>0</a:t>
            </a:r>
            <a:r>
              <a:rPr lang="zh-CN" altLang="en-US" dirty="0"/>
              <a:t>出发逆向</a:t>
            </a:r>
            <a:r>
              <a:rPr lang="en-US" altLang="zh-CN" dirty="0" err="1"/>
              <a:t>dfs</a:t>
            </a:r>
            <a:r>
              <a:rPr lang="zh-CN" altLang="en-US" dirty="0"/>
              <a:t>，</a:t>
            </a:r>
            <a:r>
              <a:rPr lang="en-US" altLang="zh-CN" dirty="0"/>
              <a:t>0,3,2,1</a:t>
            </a:r>
          </a:p>
          <a:p>
            <a:r>
              <a:rPr lang="zh-CN" altLang="en-US" dirty="0"/>
              <a:t>从</a:t>
            </a:r>
            <a:r>
              <a:rPr lang="en-US" altLang="zh-CN" dirty="0"/>
              <a:t>4</a:t>
            </a:r>
            <a:r>
              <a:rPr lang="zh-CN" altLang="en-US" dirty="0"/>
              <a:t>出发逆向</a:t>
            </a:r>
            <a:r>
              <a:rPr lang="en-US" altLang="zh-CN" dirty="0" err="1"/>
              <a:t>dfs</a:t>
            </a:r>
            <a:r>
              <a:rPr lang="zh-CN" altLang="en-US" dirty="0"/>
              <a:t>，</a:t>
            </a:r>
            <a:r>
              <a:rPr lang="en-US" altLang="zh-CN" dirty="0"/>
              <a:t>4</a:t>
            </a:r>
          </a:p>
          <a:p>
            <a:r>
              <a:rPr lang="zh-CN" altLang="en-US" dirty="0"/>
              <a:t>共两个连通分支</a:t>
            </a:r>
          </a:p>
        </p:txBody>
      </p:sp>
    </p:spTree>
    <p:extLst>
      <p:ext uri="{BB962C8B-B14F-4D97-AF65-F5344CB8AC3E}">
        <p14:creationId xmlns:p14="http://schemas.microsoft.com/office/powerpoint/2010/main" val="366440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wipe(left)">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left)">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xEl>
                                              <p:pRg st="1" end="1"/>
                                            </p:txEl>
                                          </p:spTgt>
                                        </p:tgtEl>
                                        <p:attrNameLst>
                                          <p:attrName>style.visibility</p:attrName>
                                        </p:attrNameLst>
                                      </p:cBhvr>
                                      <p:to>
                                        <p:strVal val="visible"/>
                                      </p:to>
                                    </p:set>
                                    <p:animEffect transition="in" filter="wipe(left)">
                                      <p:cBhvr>
                                        <p:cTn id="22" dur="500"/>
                                        <p:tgtEl>
                                          <p:spTgt spid="2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animEffect transition="in" filter="wipe(left)">
                                      <p:cBhvr>
                                        <p:cTn id="27" dur="500"/>
                                        <p:tgtEl>
                                          <p:spTgt spid="2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xEl>
                                              <p:pRg st="3" end="3"/>
                                            </p:txEl>
                                          </p:spTgt>
                                        </p:tgtEl>
                                        <p:attrNameLst>
                                          <p:attrName>style.visibility</p:attrName>
                                        </p:attrNameLst>
                                      </p:cBhvr>
                                      <p:to>
                                        <p:strVal val="visible"/>
                                      </p:to>
                                    </p:set>
                                    <p:animEffect transition="in" filter="wipe(left)">
                                      <p:cBhvr>
                                        <p:cTn id="32"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120C663-9071-4EF9-8904-985AB1A870D7}" type="slidenum">
              <a:rPr lang="zh-CN" altLang="en-US"/>
              <a:pPr algn="r" eaLnBrk="1" hangingPunct="1">
                <a:spcBef>
                  <a:spcPct val="50000"/>
                </a:spcBef>
                <a:buFont typeface="Arial" panose="020B0604020202020204" pitchFamily="34" charset="0"/>
                <a:buNone/>
              </a:pPr>
              <a:t>68</a:t>
            </a:fld>
            <a:endParaRPr lang="en-US" altLang="zh-CN"/>
          </a:p>
        </p:txBody>
      </p:sp>
      <p:sp>
        <p:nvSpPr>
          <p:cNvPr id="73732" name="Text Box 4"/>
          <p:cNvSpPr txBox="1">
            <a:spLocks noChangeArrowheads="1"/>
          </p:cNvSpPr>
          <p:nvPr/>
        </p:nvSpPr>
        <p:spPr bwMode="auto">
          <a:xfrm>
            <a:off x="457200" y="1066800"/>
            <a:ext cx="8458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dirty="0">
                <a:solidFill>
                  <a:srgbClr val="333399"/>
                </a:solidFill>
                <a:ea typeface="仿宋_GB2312" pitchFamily="1" charset="-122"/>
              </a:rPr>
              <a:t>图的连通性问题（</a:t>
            </a:r>
            <a:r>
              <a:rPr lang="zh-CN" altLang="en-US" sz="3600" dirty="0">
                <a:latin typeface="黑体" panose="02010609060101010101" pitchFamily="49" charset="-122"/>
                <a:ea typeface="黑体" panose="02010609060101010101" pitchFamily="49" charset="-122"/>
              </a:rPr>
              <a:t>有向图的强连通分量</a:t>
            </a:r>
            <a:r>
              <a:rPr lang="zh-CN" altLang="en-US" sz="3600" b="1" dirty="0">
                <a:solidFill>
                  <a:srgbClr val="333399"/>
                </a:solidFill>
                <a:ea typeface="仿宋_GB2312" pitchFamily="1" charset="-122"/>
              </a:rPr>
              <a:t>）</a:t>
            </a:r>
          </a:p>
        </p:txBody>
      </p:sp>
      <p:sp>
        <p:nvSpPr>
          <p:cNvPr id="73733" name="Rectangle 5"/>
          <p:cNvSpPr>
            <a:spLocks noGrp="1" noChangeArrowheads="1"/>
          </p:cNvSpPr>
          <p:nvPr>
            <p:ph type="body" idx="1"/>
          </p:nvPr>
        </p:nvSpPr>
        <p:spPr>
          <a:xfrm>
            <a:off x="381000" y="1865531"/>
            <a:ext cx="8763000" cy="4992469"/>
          </a:xfrm>
        </p:spPr>
        <p:txBody>
          <a:bodyPr/>
          <a:lstStyle/>
          <a:p>
            <a:pPr eaLnBrk="1" hangingPunct="1">
              <a:spcBef>
                <a:spcPct val="70000"/>
              </a:spcBef>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每次调用</a:t>
            </a:r>
            <a:r>
              <a:rPr lang="en-US" altLang="zh-CN" sz="2800" b="1" dirty="0" err="1">
                <a:latin typeface="黑体" panose="02010609060101010101" pitchFamily="49" charset="-122"/>
                <a:ea typeface="黑体" panose="02010609060101010101" pitchFamily="49" charset="-122"/>
              </a:rPr>
              <a:t>dfs</a:t>
            </a:r>
            <a:r>
              <a:rPr lang="zh-CN" altLang="en-US" sz="2800" b="1" dirty="0">
                <a:latin typeface="黑体" panose="02010609060101010101" pitchFamily="49" charset="-122"/>
                <a:ea typeface="黑体" panose="02010609060101010101" pitchFamily="49" charset="-122"/>
              </a:rPr>
              <a:t>作逆向深度优先遍历所访问到的顶点集便是有向图</a:t>
            </a:r>
            <a:r>
              <a:rPr lang="en-US" altLang="zh-CN" sz="2800" b="1" dirty="0">
                <a:latin typeface="黑体" panose="02010609060101010101" pitchFamily="49" charset="-122"/>
                <a:ea typeface="黑体" panose="02010609060101010101" pitchFamily="49" charset="-122"/>
              </a:rPr>
              <a:t>G</a:t>
            </a:r>
            <a:r>
              <a:rPr lang="zh-CN" altLang="en-US" sz="2800" b="1" dirty="0">
                <a:latin typeface="黑体" panose="02010609060101010101" pitchFamily="49" charset="-122"/>
                <a:ea typeface="黑体" panose="02010609060101010101" pitchFamily="49" charset="-122"/>
              </a:rPr>
              <a:t>中的一个强连通分量的顶点集。</a:t>
            </a:r>
            <a:endParaRPr lang="en-US" altLang="zh-CN" sz="2800" b="1" dirty="0">
              <a:latin typeface="黑体" panose="02010609060101010101" pitchFamily="49" charset="-122"/>
              <a:ea typeface="黑体" panose="02010609060101010101" pitchFamily="49" charset="-122"/>
            </a:endParaRPr>
          </a:p>
          <a:p>
            <a:pPr eaLnBrk="1" hangingPunct="1">
              <a:spcBef>
                <a:spcPct val="70000"/>
              </a:spcBef>
            </a:pPr>
            <a:r>
              <a:rPr lang="zh-CN" altLang="en-US" sz="2800" b="1" dirty="0">
                <a:latin typeface="黑体" panose="02010609060101010101" pitchFamily="49" charset="-122"/>
                <a:ea typeface="黑体" panose="02010609060101010101" pitchFamily="49" charset="-122"/>
              </a:rPr>
              <a:t>为了实现以上遍历，需要对深度优先遍历算法作以下修改</a:t>
            </a:r>
            <a:endParaRPr lang="en-US" altLang="zh-CN" sz="2800" b="1" dirty="0">
              <a:latin typeface="黑体" panose="02010609060101010101" pitchFamily="49" charset="-122"/>
              <a:ea typeface="黑体" panose="02010609060101010101" pitchFamily="49" charset="-122"/>
            </a:endParaRPr>
          </a:p>
          <a:p>
            <a:pPr marL="914400" lvl="1" indent="-457200" eaLnBrk="1" hangingPunct="1">
              <a:spcBef>
                <a:spcPct val="70000"/>
              </a:spcBef>
              <a:buFont typeface="+mj-lt"/>
              <a:buAutoNum type="arabicPeriod"/>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在进入</a:t>
            </a:r>
            <a:r>
              <a:rPr lang="en-US" altLang="zh-CN" b="1" dirty="0" err="1">
                <a:latin typeface="黑体" panose="02010609060101010101" pitchFamily="49" charset="-122"/>
                <a:ea typeface="黑体" panose="02010609060101010101" pitchFamily="49" charset="-122"/>
              </a:rPr>
              <a:t>DFStraverse</a:t>
            </a:r>
            <a:r>
              <a:rPr lang="zh-CN" altLang="en-US" b="1" dirty="0">
                <a:latin typeface="黑体" panose="02010609060101010101" pitchFamily="49" charset="-122"/>
                <a:ea typeface="黑体" panose="02010609060101010101" pitchFamily="49" charset="-122"/>
              </a:rPr>
              <a:t>函数时，对计数变量</a:t>
            </a:r>
            <a:r>
              <a:rPr lang="en-US" altLang="zh-CN" b="1" dirty="0">
                <a:latin typeface="黑体" panose="02010609060101010101" pitchFamily="49" charset="-122"/>
                <a:ea typeface="黑体" panose="02010609060101010101" pitchFamily="49" charset="-122"/>
              </a:rPr>
              <a:t>count</a:t>
            </a:r>
            <a:r>
              <a:rPr lang="zh-CN" altLang="en-US" b="1" dirty="0">
                <a:latin typeface="黑体" panose="02010609060101010101" pitchFamily="49" charset="-122"/>
                <a:ea typeface="黑体" panose="02010609060101010101" pitchFamily="49" charset="-122"/>
              </a:rPr>
              <a:t>进行初始化，</a:t>
            </a:r>
            <a:r>
              <a:rPr lang="en-US" altLang="zh-CN" b="1" dirty="0">
                <a:latin typeface="黑体" panose="02010609060101010101" pitchFamily="49" charset="-122"/>
                <a:ea typeface="黑体" panose="02010609060101010101" pitchFamily="49" charset="-122"/>
              </a:rPr>
              <a:t>count=0</a:t>
            </a:r>
          </a:p>
          <a:p>
            <a:pPr marL="914400" lvl="1" indent="-457200" eaLnBrk="1" hangingPunct="1">
              <a:spcBef>
                <a:spcPct val="70000"/>
              </a:spcBef>
              <a:buFont typeface="+mj-lt"/>
              <a:buAutoNum type="arabicPeriod"/>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在退出</a:t>
            </a:r>
            <a:r>
              <a:rPr lang="en-US" altLang="zh-CN" b="1" dirty="0">
                <a:latin typeface="黑体" panose="02010609060101010101" pitchFamily="49" charset="-122"/>
                <a:ea typeface="黑体" panose="02010609060101010101" pitchFamily="49" charset="-122"/>
              </a:rPr>
              <a:t>DFS</a:t>
            </a:r>
            <a:r>
              <a:rPr lang="zh-CN" altLang="en-US" b="1" dirty="0">
                <a:latin typeface="黑体" panose="02010609060101010101" pitchFamily="49" charset="-122"/>
                <a:ea typeface="黑体" panose="02010609060101010101" pitchFamily="49" charset="-122"/>
              </a:rPr>
              <a:t>函数之前，将完成搜索的顶点号记录在另一个辅助数组</a:t>
            </a:r>
            <a:r>
              <a:rPr lang="en-US" altLang="zh-CN" b="1" dirty="0" err="1">
                <a:latin typeface="黑体" panose="02010609060101010101" pitchFamily="49" charset="-122"/>
                <a:ea typeface="黑体" panose="02010609060101010101" pitchFamily="49" charset="-122"/>
              </a:rPr>
              <a:t>finish【vernum</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中，在</a:t>
            </a:r>
            <a:r>
              <a:rPr lang="en-US" altLang="zh-CN" b="1" dirty="0">
                <a:latin typeface="黑体" panose="02010609060101010101" pitchFamily="49" charset="-122"/>
                <a:ea typeface="黑体" panose="02010609060101010101" pitchFamily="49" charset="-122"/>
              </a:rPr>
              <a:t>DFS</a:t>
            </a:r>
            <a:r>
              <a:rPr lang="zh-CN" altLang="en-US" b="1" dirty="0">
                <a:latin typeface="黑体" panose="02010609060101010101" pitchFamily="49" charset="-122"/>
                <a:ea typeface="黑体" panose="02010609060101010101" pitchFamily="49" charset="-122"/>
              </a:rPr>
              <a:t>函数结束之前加上</a:t>
            </a:r>
            <a:r>
              <a:rPr lang="en-US" altLang="zh-CN" b="1" dirty="0">
                <a:latin typeface="黑体" panose="02010609060101010101" pitchFamily="49" charset="-122"/>
                <a:ea typeface="黑体" panose="02010609060101010101" pitchFamily="49" charset="-122"/>
              </a:rPr>
              <a:t>finished【++count】=v</a:t>
            </a:r>
            <a:endParaRPr lang="zh-CN" altLang="en-US" b="1" dirty="0">
              <a:latin typeface="黑体" panose="02010609060101010101" pitchFamily="49" charset="-122"/>
              <a:ea typeface="黑体" panose="02010609060101010101" pitchFamily="49" charset="-122"/>
            </a:endParaRPr>
          </a:p>
        </p:txBody>
      </p:sp>
      <p:sp>
        <p:nvSpPr>
          <p:cNvPr id="73734"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extLst>
      <p:ext uri="{BB962C8B-B14F-4D97-AF65-F5344CB8AC3E}">
        <p14:creationId xmlns:p14="http://schemas.microsoft.com/office/powerpoint/2010/main" val="227522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animEffect transition="in" filter="wipe(left)">
                                      <p:cBhvr>
                                        <p:cTn id="7" dur="500"/>
                                        <p:tgtEl>
                                          <p:spTgt spid="737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3">
                                            <p:txEl>
                                              <p:pRg st="1" end="1"/>
                                            </p:txEl>
                                          </p:spTgt>
                                        </p:tgtEl>
                                        <p:attrNameLst>
                                          <p:attrName>style.visibility</p:attrName>
                                        </p:attrNameLst>
                                      </p:cBhvr>
                                      <p:to>
                                        <p:strVal val="visible"/>
                                      </p:to>
                                    </p:set>
                                    <p:animEffect transition="in" filter="wipe(left)">
                                      <p:cBhvr>
                                        <p:cTn id="12" dur="500"/>
                                        <p:tgtEl>
                                          <p:spTgt spid="737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3">
                                            <p:txEl>
                                              <p:pRg st="2" end="2"/>
                                            </p:txEl>
                                          </p:spTgt>
                                        </p:tgtEl>
                                        <p:attrNameLst>
                                          <p:attrName>style.visibility</p:attrName>
                                        </p:attrNameLst>
                                      </p:cBhvr>
                                      <p:to>
                                        <p:strVal val="visible"/>
                                      </p:to>
                                    </p:set>
                                    <p:animEffect transition="in" filter="wipe(left)">
                                      <p:cBhvr>
                                        <p:cTn id="17" dur="500"/>
                                        <p:tgtEl>
                                          <p:spTgt spid="737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3">
                                            <p:txEl>
                                              <p:pRg st="3" end="3"/>
                                            </p:txEl>
                                          </p:spTgt>
                                        </p:tgtEl>
                                        <p:attrNameLst>
                                          <p:attrName>style.visibility</p:attrName>
                                        </p:attrNameLst>
                                      </p:cBhvr>
                                      <p:to>
                                        <p:strVal val="visible"/>
                                      </p:to>
                                    </p:set>
                                    <p:animEffect transition="in" filter="wipe(left)">
                                      <p:cBhvr>
                                        <p:cTn id="22" dur="500"/>
                                        <p:tgtEl>
                                          <p:spTgt spid="737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三、最小生成树</a:t>
            </a:r>
            <a:endParaRPr lang="en-US" altLang="zh-CN" sz="3200">
              <a:latin typeface="黑体" panose="02010609060101010101" pitchFamily="49" charset="-122"/>
              <a:ea typeface="黑体" panose="02010609060101010101" pitchFamily="49" charset="-122"/>
            </a:endParaRPr>
          </a:p>
        </p:txBody>
      </p:sp>
      <p:sp>
        <p:nvSpPr>
          <p:cNvPr id="7577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3D4B9B6D-08DA-4201-8A73-737FA80C6AF7}" type="slidenum">
              <a:rPr lang="zh-CN" altLang="en-US"/>
              <a:pPr algn="r" eaLnBrk="1" hangingPunct="1">
                <a:spcBef>
                  <a:spcPct val="50000"/>
                </a:spcBef>
                <a:buFont typeface="Arial" panose="020B0604020202020204" pitchFamily="34" charset="0"/>
                <a:buNone/>
              </a:pPr>
              <a:t>69</a:t>
            </a:fld>
            <a:endParaRPr lang="en-US" altLang="zh-CN"/>
          </a:p>
        </p:txBody>
      </p:sp>
      <p:sp>
        <p:nvSpPr>
          <p:cNvPr id="7578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75781" name="Rectangle 5"/>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如果无向图中，边上有权值，则称该无向图为无向网</a:t>
            </a:r>
          </a:p>
          <a:p>
            <a:pPr eaLnBrk="1" hangingPunct="1">
              <a:spcBef>
                <a:spcPct val="70000"/>
              </a:spcBef>
            </a:pPr>
            <a:r>
              <a:rPr lang="zh-CN" altLang="en-US" b="1">
                <a:latin typeface="黑体" panose="02010609060101010101" pitchFamily="49" charset="-122"/>
                <a:ea typeface="黑体" panose="02010609060101010101" pitchFamily="49" charset="-122"/>
              </a:rPr>
              <a:t>如果无向网中的每个顶点都相通，称为连通网</a:t>
            </a:r>
          </a:p>
          <a:p>
            <a:pPr eaLnBrk="1" hangingPunct="1">
              <a:spcBef>
                <a:spcPct val="70000"/>
              </a:spcBef>
            </a:pPr>
            <a:r>
              <a:rPr lang="zh-CN" altLang="en-US" b="1">
                <a:latin typeface="黑体" panose="02010609060101010101" pitchFamily="49" charset="-122"/>
                <a:ea typeface="黑体" panose="02010609060101010101" pitchFamily="49" charset="-122"/>
              </a:rPr>
              <a:t>最小生成树(</a:t>
            </a:r>
            <a:r>
              <a:rPr lang="en-US" altLang="zh-CN" b="1">
                <a:latin typeface="黑体" panose="02010609060101010101" pitchFamily="49" charset="-122"/>
                <a:ea typeface="黑体" panose="02010609060101010101" pitchFamily="49" charset="-122"/>
              </a:rPr>
              <a:t>Minimum Cost Spanning Tree)</a:t>
            </a:r>
            <a:r>
              <a:rPr lang="zh-CN" altLang="en-US" b="1">
                <a:latin typeface="黑体" panose="02010609060101010101" pitchFamily="49" charset="-122"/>
                <a:ea typeface="黑体" panose="02010609060101010101" pitchFamily="49" charset="-122"/>
              </a:rPr>
              <a:t>是代价最小的连通网的生成树，即该生成树上的边的权值和最小</a:t>
            </a:r>
          </a:p>
        </p:txBody>
      </p:sp>
      <p:sp>
        <p:nvSpPr>
          <p:cNvPr id="75782"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三、有向图(</a:t>
            </a:r>
            <a:r>
              <a:rPr lang="en-US" altLang="zh-CN" sz="3200">
                <a:latin typeface="黑体" panose="02010609060101010101" pitchFamily="49" charset="-122"/>
                <a:ea typeface="黑体" panose="02010609060101010101" pitchFamily="49" charset="-122"/>
              </a:rPr>
              <a:t>Digraph)</a:t>
            </a:r>
          </a:p>
        </p:txBody>
      </p:sp>
      <p:sp>
        <p:nvSpPr>
          <p:cNvPr id="2048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D17E1503-FA9A-4D17-A921-02A4CB81BDFA}" type="slidenum">
              <a:rPr lang="zh-CN" altLang="en-US"/>
              <a:pPr algn="r" eaLnBrk="1" hangingPunct="1">
                <a:spcBef>
                  <a:spcPct val="50000"/>
                </a:spcBef>
                <a:buFont typeface="Arial" panose="020B0604020202020204" pitchFamily="34" charset="0"/>
                <a:buNone/>
              </a:pPr>
              <a:t>7</a:t>
            </a:fld>
            <a:endParaRPr lang="en-US" altLang="zh-CN"/>
          </a:p>
        </p:txBody>
      </p:sp>
      <p:sp>
        <p:nvSpPr>
          <p:cNvPr id="2048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20485"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用&lt;</a:t>
            </a:r>
            <a:r>
              <a:rPr lang="en-US" altLang="zh-CN" b="1">
                <a:latin typeface="黑体" panose="02010609060101010101" pitchFamily="49" charset="-122"/>
                <a:ea typeface="黑体" panose="02010609060101010101" pitchFamily="49" charset="-122"/>
              </a:rPr>
              <a:t>x,y&gt;</a:t>
            </a:r>
            <a:r>
              <a:rPr lang="zh-CN" altLang="en-US" b="1">
                <a:latin typeface="黑体" panose="02010609060101010101" pitchFamily="49" charset="-122"/>
                <a:ea typeface="黑体" panose="02010609060101010101" pitchFamily="49" charset="-122"/>
              </a:rPr>
              <a:t>表示从</a:t>
            </a:r>
            <a:r>
              <a:rPr lang="en-US" altLang="zh-CN" b="1">
                <a:latin typeface="黑体" panose="02010609060101010101" pitchFamily="49" charset="-122"/>
                <a:ea typeface="黑体" panose="02010609060101010101" pitchFamily="49" charset="-122"/>
              </a:rPr>
              <a:t>x</a:t>
            </a:r>
            <a:r>
              <a:rPr lang="zh-CN" altLang="en-US" b="1">
                <a:latin typeface="黑体" panose="02010609060101010101" pitchFamily="49" charset="-122"/>
                <a:ea typeface="黑体" panose="02010609060101010101" pitchFamily="49" charset="-122"/>
              </a:rPr>
              <a:t>到</a:t>
            </a:r>
            <a:r>
              <a:rPr lang="en-US" altLang="zh-CN" b="1">
                <a:latin typeface="黑体" panose="02010609060101010101" pitchFamily="49" charset="-122"/>
                <a:ea typeface="黑体" panose="02010609060101010101" pitchFamily="49" charset="-122"/>
              </a:rPr>
              <a:t>y</a:t>
            </a:r>
            <a:r>
              <a:rPr lang="zh-CN" altLang="en-US" b="1">
                <a:latin typeface="黑体" panose="02010609060101010101" pitchFamily="49" charset="-122"/>
                <a:ea typeface="黑体" panose="02010609060101010101" pitchFamily="49" charset="-122"/>
              </a:rPr>
              <a:t>的一条弧(</a:t>
            </a:r>
            <a:r>
              <a:rPr lang="en-US" altLang="zh-CN" b="1">
                <a:latin typeface="黑体" panose="02010609060101010101" pitchFamily="49" charset="-122"/>
                <a:ea typeface="黑体" panose="02010609060101010101" pitchFamily="49" charset="-122"/>
              </a:rPr>
              <a:t>Arc)，</a:t>
            </a:r>
            <a:r>
              <a:rPr lang="zh-CN" altLang="en-US" b="1">
                <a:latin typeface="黑体" panose="02010609060101010101" pitchFamily="49" charset="-122"/>
                <a:ea typeface="黑体" panose="02010609060101010101" pitchFamily="49" charset="-122"/>
              </a:rPr>
              <a:t>且称</a:t>
            </a:r>
            <a:r>
              <a:rPr lang="en-US" altLang="zh-CN" b="1">
                <a:latin typeface="黑体" panose="02010609060101010101" pitchFamily="49" charset="-122"/>
                <a:ea typeface="黑体" panose="02010609060101010101" pitchFamily="49" charset="-122"/>
              </a:rPr>
              <a:t>x</a:t>
            </a:r>
            <a:r>
              <a:rPr lang="zh-CN" altLang="en-US" b="1">
                <a:latin typeface="黑体" panose="02010609060101010101" pitchFamily="49" charset="-122"/>
                <a:ea typeface="黑体" panose="02010609060101010101" pitchFamily="49" charset="-122"/>
              </a:rPr>
              <a:t>为弧尾，</a:t>
            </a:r>
            <a:r>
              <a:rPr lang="en-US" altLang="zh-CN" b="1">
                <a:latin typeface="黑体" panose="02010609060101010101" pitchFamily="49" charset="-122"/>
                <a:ea typeface="黑体" panose="02010609060101010101" pitchFamily="49" charset="-122"/>
              </a:rPr>
              <a:t>y</a:t>
            </a:r>
            <a:r>
              <a:rPr lang="zh-CN" altLang="en-US" b="1">
                <a:latin typeface="黑体" panose="02010609060101010101" pitchFamily="49" charset="-122"/>
                <a:ea typeface="黑体" panose="02010609060101010101" pitchFamily="49" charset="-122"/>
              </a:rPr>
              <a:t>为弧头，</a:t>
            </a:r>
            <a:endParaRPr lang="en-US" altLang="zh-CN" b="1">
              <a:latin typeface="黑体" panose="02010609060101010101" pitchFamily="49" charset="-122"/>
              <a:ea typeface="黑体" panose="02010609060101010101" pitchFamily="49" charset="-122"/>
            </a:endParaRPr>
          </a:p>
          <a:p>
            <a:pPr eaLnBrk="1" hangingPunct="1">
              <a:spcBef>
                <a:spcPct val="30000"/>
              </a:spcBef>
            </a:pPr>
            <a:r>
              <a:rPr lang="en-US" altLang="zh-CN" b="1">
                <a:latin typeface="黑体" panose="02010609060101010101" pitchFamily="49" charset="-122"/>
                <a:ea typeface="黑体" panose="02010609060101010101" pitchFamily="49" charset="-122"/>
              </a:rPr>
              <a:t>N={V,E}，V={0,1,2,3,4}，E={&lt;0,1&gt;，&lt;0,3&gt;，&lt;0,4&gt;，&lt;1,2&gt;，&lt;2,4&gt;，&lt;3,2&gt; }</a:t>
            </a:r>
            <a:r>
              <a:rPr lang="zh-CN" altLang="en-US" b="1">
                <a:latin typeface="黑体" panose="02010609060101010101" pitchFamily="49" charset="-122"/>
                <a:ea typeface="黑体" panose="02010609060101010101" pitchFamily="49" charset="-122"/>
              </a:rPr>
              <a:t> </a:t>
            </a:r>
          </a:p>
        </p:txBody>
      </p:sp>
      <p:sp>
        <p:nvSpPr>
          <p:cNvPr id="20486"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 name="Group 7"/>
          <p:cNvGrpSpPr>
            <a:grpSpLocks/>
          </p:cNvGrpSpPr>
          <p:nvPr/>
        </p:nvGrpSpPr>
        <p:grpSpPr bwMode="auto">
          <a:xfrm>
            <a:off x="6019800" y="4514850"/>
            <a:ext cx="2819400" cy="2286000"/>
            <a:chOff x="0" y="0"/>
            <a:chExt cx="1920" cy="1536"/>
          </a:xfrm>
        </p:grpSpPr>
        <p:sp>
          <p:nvSpPr>
            <p:cNvPr id="20488"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89"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90"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91"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92"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93"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94"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0495"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0496"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0497"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0498"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三、最小生成树(准则</a:t>
            </a:r>
            <a:r>
              <a:rPr lang="en-US" altLang="zh-CN" sz="3200">
                <a:latin typeface="黑体" panose="02010609060101010101" pitchFamily="49" charset="-122"/>
                <a:ea typeface="黑体" panose="02010609060101010101" pitchFamily="49" charset="-122"/>
              </a:rPr>
              <a:t>)</a:t>
            </a:r>
          </a:p>
        </p:txBody>
      </p:sp>
      <p:sp>
        <p:nvSpPr>
          <p:cNvPr id="768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6124DD5D-8535-4C7C-BBDB-DAF514E0A757}" type="slidenum">
              <a:rPr lang="zh-CN" altLang="en-US"/>
              <a:pPr algn="r" eaLnBrk="1" hangingPunct="1">
                <a:spcBef>
                  <a:spcPct val="50000"/>
                </a:spcBef>
                <a:buFont typeface="Arial" panose="020B0604020202020204" pitchFamily="34" charset="0"/>
                <a:buNone/>
              </a:pPr>
              <a:t>70</a:t>
            </a:fld>
            <a:endParaRPr lang="en-US" altLang="zh-CN"/>
          </a:p>
        </p:txBody>
      </p:sp>
      <p:sp>
        <p:nvSpPr>
          <p:cNvPr id="7680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70661" name="Rectangle 5"/>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必须使用且仅使用连通网中的</a:t>
            </a:r>
            <a:r>
              <a:rPr lang="en-US" altLang="zh-CN" b="1">
                <a:latin typeface="黑体" panose="02010609060101010101" pitchFamily="49" charset="-122"/>
                <a:ea typeface="黑体" panose="02010609060101010101" pitchFamily="49" charset="-122"/>
              </a:rPr>
              <a:t>n-1</a:t>
            </a:r>
            <a:r>
              <a:rPr lang="zh-CN" altLang="en-US" b="1">
                <a:latin typeface="黑体" panose="02010609060101010101" pitchFamily="49" charset="-122"/>
                <a:ea typeface="黑体" panose="02010609060101010101" pitchFamily="49" charset="-122"/>
              </a:rPr>
              <a:t>条边来联结网络中的</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个顶点；</a:t>
            </a:r>
          </a:p>
          <a:p>
            <a:pPr eaLnBrk="1" hangingPunct="1">
              <a:spcBef>
                <a:spcPct val="70000"/>
              </a:spcBef>
            </a:pPr>
            <a:r>
              <a:rPr lang="zh-CN" altLang="en-US" b="1">
                <a:latin typeface="黑体" panose="02010609060101010101" pitchFamily="49" charset="-122"/>
                <a:ea typeface="黑体" panose="02010609060101010101" pitchFamily="49" charset="-122"/>
              </a:rPr>
              <a:t>不能使用产生回路的边；</a:t>
            </a:r>
          </a:p>
          <a:p>
            <a:pPr eaLnBrk="1" hangingPunct="1">
              <a:spcBef>
                <a:spcPct val="70000"/>
              </a:spcBef>
            </a:pPr>
            <a:r>
              <a:rPr lang="zh-CN" altLang="en-US" b="1">
                <a:latin typeface="黑体" panose="02010609060101010101" pitchFamily="49" charset="-122"/>
                <a:ea typeface="黑体" panose="02010609060101010101" pitchFamily="49" charset="-122"/>
              </a:rPr>
              <a:t>各边上的权值的总和达到最小。</a:t>
            </a:r>
          </a:p>
          <a:p>
            <a:pPr eaLnBrk="1" hangingPunct="1">
              <a:spcBef>
                <a:spcPct val="70000"/>
              </a:spcBef>
            </a:pPr>
            <a:r>
              <a:rPr lang="zh-CN" altLang="en-US" b="1">
                <a:latin typeface="黑体" panose="02010609060101010101" pitchFamily="49" charset="-122"/>
                <a:ea typeface="黑体" panose="02010609060101010101" pitchFamily="49" charset="-122"/>
                <a:sym typeface="Arial" panose="020B0604020202020204" pitchFamily="34" charset="0"/>
              </a:rPr>
              <a:t>常用于道路建设、线路铺设等应用中计算成本。</a:t>
            </a:r>
          </a:p>
        </p:txBody>
      </p:sp>
      <p:sp>
        <p:nvSpPr>
          <p:cNvPr id="76806"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61">
                                            <p:txEl>
                                              <p:pRg st="1" end="1"/>
                                            </p:txEl>
                                          </p:spTgt>
                                        </p:tgtEl>
                                        <p:attrNameLst>
                                          <p:attrName>style.visibility</p:attrName>
                                        </p:attrNameLst>
                                      </p:cBhvr>
                                      <p:to>
                                        <p:strVal val="visible"/>
                                      </p:to>
                                    </p:set>
                                    <p:animEffect transition="in" filter="blinds(horizontal)">
                                      <p:cBhvr>
                                        <p:cTn id="7" dur="500"/>
                                        <p:tgtEl>
                                          <p:spTgt spid="7066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61">
                                            <p:txEl>
                                              <p:pRg st="2" end="2"/>
                                            </p:txEl>
                                          </p:spTgt>
                                        </p:tgtEl>
                                        <p:attrNameLst>
                                          <p:attrName>style.visibility</p:attrName>
                                        </p:attrNameLst>
                                      </p:cBhvr>
                                      <p:to>
                                        <p:strVal val="visible"/>
                                      </p:to>
                                    </p:set>
                                    <p:animEffect transition="in" filter="blinds(horizontal)">
                                      <p:cBhvr>
                                        <p:cTn id="12" dur="500"/>
                                        <p:tgtEl>
                                          <p:spTgt spid="7066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animEffect transition="in" filter="blinds(horizontal)">
                                      <p:cBhvr>
                                        <p:cTn id="17" dur="500"/>
                                        <p:tgtEl>
                                          <p:spTgt spid="706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77813" y="1647825"/>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四、普里姆(</a:t>
            </a:r>
            <a:r>
              <a:rPr lang="en-US" altLang="zh-CN" sz="3200">
                <a:latin typeface="黑体" panose="02010609060101010101" pitchFamily="49" charset="-122"/>
                <a:ea typeface="黑体" panose="02010609060101010101" pitchFamily="49" charset="-122"/>
              </a:rPr>
              <a:t>Prim)</a:t>
            </a:r>
            <a:r>
              <a:rPr lang="zh-CN" altLang="en-US" sz="3200">
                <a:latin typeface="黑体" panose="02010609060101010101" pitchFamily="49" charset="-122"/>
                <a:ea typeface="黑体" panose="02010609060101010101" pitchFamily="49" charset="-122"/>
              </a:rPr>
              <a:t>算法生成最小生成树</a:t>
            </a:r>
          </a:p>
        </p:txBody>
      </p:sp>
      <p:sp>
        <p:nvSpPr>
          <p:cNvPr id="778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4685AAF6-45C7-44FB-92DE-945E3411FB69}" type="slidenum">
              <a:rPr lang="zh-CN" altLang="en-US"/>
              <a:pPr algn="r" eaLnBrk="1" hangingPunct="1">
                <a:spcBef>
                  <a:spcPct val="50000"/>
                </a:spcBef>
                <a:buFont typeface="Arial" panose="020B0604020202020204" pitchFamily="34" charset="0"/>
                <a:buNone/>
              </a:pPr>
              <a:t>71</a:t>
            </a:fld>
            <a:endParaRPr lang="en-US" altLang="zh-CN"/>
          </a:p>
        </p:txBody>
      </p:sp>
      <p:sp>
        <p:nvSpPr>
          <p:cNvPr id="7782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77829" name="Rectangle 5"/>
          <p:cNvSpPr>
            <a:spLocks noGrp="1" noChangeArrowheads="1"/>
          </p:cNvSpPr>
          <p:nvPr>
            <p:ph type="body" idx="1"/>
          </p:nvPr>
        </p:nvSpPr>
        <p:spPr>
          <a:xfrm>
            <a:off x="201613" y="2486025"/>
            <a:ext cx="8763000" cy="4038600"/>
          </a:xfrm>
        </p:spPr>
        <p:txBody>
          <a:bodyPr/>
          <a:lstStyle/>
          <a:p>
            <a:pPr eaLnBrk="1" hangingPunct="1">
              <a:lnSpc>
                <a:spcPct val="80000"/>
              </a:lnSpc>
              <a:spcBef>
                <a:spcPct val="50000"/>
              </a:spcBef>
            </a:pPr>
            <a:r>
              <a:rPr lang="zh-CN" altLang="en-US" b="1" dirty="0">
                <a:latin typeface="黑体" panose="02010609060101010101" pitchFamily="49" charset="-122"/>
                <a:ea typeface="黑体" panose="02010609060101010101" pitchFamily="49" charset="-122"/>
              </a:rPr>
              <a:t>假设</a:t>
            </a:r>
            <a:r>
              <a:rPr lang="en-US" altLang="zh-CN" b="1" dirty="0">
                <a:latin typeface="黑体" panose="02010609060101010101" pitchFamily="49" charset="-122"/>
                <a:ea typeface="黑体" panose="02010609060101010101" pitchFamily="49" charset="-122"/>
              </a:rPr>
              <a:t>N=(V,E)</a:t>
            </a:r>
            <a:r>
              <a:rPr lang="zh-CN" altLang="en-US" b="1" dirty="0">
                <a:latin typeface="黑体" panose="02010609060101010101" pitchFamily="49" charset="-122"/>
                <a:ea typeface="黑体" panose="02010609060101010101" pitchFamily="49" charset="-122"/>
              </a:rPr>
              <a:t>是连通网</a:t>
            </a:r>
          </a:p>
          <a:p>
            <a:pPr eaLnBrk="1" hangingPunct="1">
              <a:lnSpc>
                <a:spcPct val="80000"/>
              </a:lnSpc>
              <a:spcBef>
                <a:spcPct val="50000"/>
              </a:spcBef>
            </a:pPr>
            <a:r>
              <a:rPr lang="en-US" altLang="zh-CN" b="1" dirty="0">
                <a:latin typeface="黑体" panose="02010609060101010101" pitchFamily="49" charset="-122"/>
                <a:ea typeface="黑体" panose="02010609060101010101" pitchFamily="49" charset="-122"/>
              </a:rPr>
              <a:t>TE</a:t>
            </a:r>
            <a:r>
              <a:rPr lang="zh-CN" altLang="en-US" b="1" dirty="0">
                <a:latin typeface="黑体" panose="02010609060101010101" pitchFamily="49" charset="-122"/>
                <a:ea typeface="黑体" panose="02010609060101010101" pitchFamily="49" charset="-122"/>
              </a:rPr>
              <a:t>是</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上最小生成树中边的集合</a:t>
            </a:r>
          </a:p>
          <a:p>
            <a:pPr eaLnBrk="1" hangingPunct="1">
              <a:lnSpc>
                <a:spcPct val="80000"/>
              </a:lnSpc>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U={u</a:t>
            </a:r>
            <a:r>
              <a:rPr lang="en-US" altLang="zh-CN"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}，(u</a:t>
            </a:r>
            <a:r>
              <a:rPr lang="en-US" altLang="zh-CN"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sym typeface="Symbol" panose="05050102010706020507" pitchFamily="18" charset="2"/>
              </a:rPr>
              <a:t>V), TE={}</a:t>
            </a:r>
          </a:p>
          <a:p>
            <a:pPr eaLnBrk="1" hangingPunct="1">
              <a:lnSpc>
                <a:spcPct val="80000"/>
              </a:lnSpc>
              <a:spcBef>
                <a:spcPct val="5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sym typeface="Symbol" panose="05050102010706020507" pitchFamily="18" charset="2"/>
              </a:rPr>
              <a:t>2.</a:t>
            </a:r>
            <a:r>
              <a:rPr lang="zh-CN" altLang="en-US" b="1" dirty="0">
                <a:latin typeface="黑体" panose="02010609060101010101" pitchFamily="49" charset="-122"/>
                <a:ea typeface="黑体" panose="02010609060101010101" pitchFamily="49" charset="-122"/>
                <a:sym typeface="Symbol" panose="05050102010706020507" pitchFamily="18" charset="2"/>
              </a:rPr>
              <a:t>在所有</a:t>
            </a:r>
            <a:r>
              <a:rPr lang="en-US" altLang="zh-CN" b="1" dirty="0" err="1">
                <a:latin typeface="黑体" panose="02010609060101010101" pitchFamily="49" charset="-122"/>
                <a:ea typeface="黑体" panose="02010609060101010101" pitchFamily="49" charset="-122"/>
                <a:sym typeface="Symbol" panose="05050102010706020507" pitchFamily="18" charset="2"/>
              </a:rPr>
              <a:t>uU,vV-U</a:t>
            </a:r>
            <a:r>
              <a:rPr lang="zh-CN" altLang="en-US" b="1" dirty="0">
                <a:latin typeface="黑体" panose="02010609060101010101" pitchFamily="49" charset="-122"/>
                <a:ea typeface="黑体" panose="02010609060101010101" pitchFamily="49" charset="-122"/>
                <a:sym typeface="Symbol" panose="05050102010706020507" pitchFamily="18" charset="2"/>
              </a:rPr>
              <a:t>的边(</a:t>
            </a:r>
            <a:r>
              <a:rPr lang="en-US" altLang="zh-CN" b="1" dirty="0" err="1">
                <a:latin typeface="黑体" panose="02010609060101010101" pitchFamily="49" charset="-122"/>
                <a:ea typeface="黑体" panose="02010609060101010101" pitchFamily="49" charset="-122"/>
                <a:sym typeface="Symbol" panose="05050102010706020507" pitchFamily="18" charset="2"/>
              </a:rPr>
              <a:t>u,v</a:t>
            </a:r>
            <a:r>
              <a:rPr lang="en-US" altLang="zh-CN" b="1" dirty="0">
                <a:latin typeface="黑体" panose="02010609060101010101" pitchFamily="49" charset="-122"/>
                <a:ea typeface="黑体" panose="02010609060101010101" pitchFamily="49" charset="-122"/>
                <a:sym typeface="Symbol" panose="05050102010706020507" pitchFamily="18" charset="2"/>
              </a:rPr>
              <a:t>)E</a:t>
            </a:r>
            <a:r>
              <a:rPr lang="zh-CN" altLang="en-US" b="1" dirty="0">
                <a:latin typeface="黑体" panose="02010609060101010101" pitchFamily="49" charset="-122"/>
                <a:ea typeface="黑体" panose="02010609060101010101" pitchFamily="49" charset="-122"/>
                <a:sym typeface="Symbol" panose="05050102010706020507" pitchFamily="18" charset="2"/>
              </a:rPr>
              <a:t>中找一条代价最小的边(</a:t>
            </a:r>
            <a:r>
              <a:rPr lang="en-US" altLang="zh-CN" b="1" dirty="0">
                <a:latin typeface="黑体" panose="02010609060101010101" pitchFamily="49" charset="-122"/>
                <a:ea typeface="黑体" panose="02010609060101010101" pitchFamily="49" charset="-122"/>
              </a:rPr>
              <a:t>u,v</a:t>
            </a:r>
            <a:r>
              <a:rPr lang="en-US" altLang="zh-CN"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并入集合</a:t>
            </a:r>
            <a:r>
              <a:rPr lang="en-US" altLang="zh-CN" b="1" dirty="0">
                <a:latin typeface="黑体" panose="02010609060101010101" pitchFamily="49" charset="-122"/>
                <a:ea typeface="黑体" panose="02010609060101010101" pitchFamily="49" charset="-122"/>
              </a:rPr>
              <a:t>TE，</a:t>
            </a:r>
            <a:r>
              <a:rPr lang="zh-CN" altLang="en-US" b="1" dirty="0">
                <a:latin typeface="黑体" panose="02010609060101010101" pitchFamily="49" charset="-122"/>
                <a:ea typeface="黑体" panose="02010609060101010101" pitchFamily="49" charset="-122"/>
              </a:rPr>
              <a:t>同时</a:t>
            </a:r>
            <a:r>
              <a:rPr lang="en-US" altLang="zh-CN" b="1" dirty="0">
                <a:latin typeface="黑体" panose="02010609060101010101" pitchFamily="49" charset="-122"/>
                <a:ea typeface="黑体" panose="02010609060101010101" pitchFamily="49" charset="-122"/>
              </a:rPr>
              <a:t>v</a:t>
            </a:r>
            <a:r>
              <a:rPr lang="en-US" altLang="zh-CN" b="1" baseline="-25000"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并入</a:t>
            </a:r>
            <a:r>
              <a:rPr lang="en-US" altLang="zh-CN" b="1" dirty="0">
                <a:latin typeface="黑体" panose="02010609060101010101" pitchFamily="49" charset="-122"/>
                <a:ea typeface="黑体" panose="02010609060101010101" pitchFamily="49" charset="-122"/>
              </a:rPr>
              <a:t>U</a:t>
            </a:r>
          </a:p>
          <a:p>
            <a:pPr eaLnBrk="1" hangingPunct="1">
              <a:lnSpc>
                <a:spcPct val="80000"/>
              </a:lnSpc>
              <a:spcBef>
                <a:spcPct val="5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重复2，直到</a:t>
            </a:r>
            <a:r>
              <a:rPr lang="en-US" altLang="zh-CN" b="1" dirty="0">
                <a:latin typeface="黑体" panose="02010609060101010101" pitchFamily="49" charset="-122"/>
                <a:ea typeface="黑体" panose="02010609060101010101" pitchFamily="49" charset="-122"/>
              </a:rPr>
              <a:t>U=V</a:t>
            </a:r>
            <a:r>
              <a:rPr lang="zh-CN" altLang="en-US"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sym typeface="Arial" panose="020B0604020202020204" pitchFamily="34" charset="0"/>
              </a:rPr>
              <a:t>T=(V，TE)即为所求最小生成树。</a:t>
            </a:r>
          </a:p>
        </p:txBody>
      </p:sp>
      <p:sp>
        <p:nvSpPr>
          <p:cNvPr id="77830"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9">
                                            <p:txEl>
                                              <p:pRg st="0" end="0"/>
                                            </p:txEl>
                                          </p:spTgt>
                                        </p:tgtEl>
                                        <p:attrNameLst>
                                          <p:attrName>style.visibility</p:attrName>
                                        </p:attrNameLst>
                                      </p:cBhvr>
                                      <p:to>
                                        <p:strVal val="visible"/>
                                      </p:to>
                                    </p:set>
                                    <p:animEffect transition="in" filter="wipe(left)">
                                      <p:cBhvr>
                                        <p:cTn id="7" dur="500"/>
                                        <p:tgtEl>
                                          <p:spTgt spid="778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9">
                                            <p:txEl>
                                              <p:pRg st="1" end="1"/>
                                            </p:txEl>
                                          </p:spTgt>
                                        </p:tgtEl>
                                        <p:attrNameLst>
                                          <p:attrName>style.visibility</p:attrName>
                                        </p:attrNameLst>
                                      </p:cBhvr>
                                      <p:to>
                                        <p:strVal val="visible"/>
                                      </p:to>
                                    </p:set>
                                    <p:animEffect transition="in" filter="wipe(left)">
                                      <p:cBhvr>
                                        <p:cTn id="12" dur="500"/>
                                        <p:tgtEl>
                                          <p:spTgt spid="778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9">
                                            <p:txEl>
                                              <p:pRg st="2" end="2"/>
                                            </p:txEl>
                                          </p:spTgt>
                                        </p:tgtEl>
                                        <p:attrNameLst>
                                          <p:attrName>style.visibility</p:attrName>
                                        </p:attrNameLst>
                                      </p:cBhvr>
                                      <p:to>
                                        <p:strVal val="visible"/>
                                      </p:to>
                                    </p:set>
                                    <p:animEffect transition="in" filter="wipe(left)">
                                      <p:cBhvr>
                                        <p:cTn id="17" dur="500"/>
                                        <p:tgtEl>
                                          <p:spTgt spid="778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29">
                                            <p:txEl>
                                              <p:pRg st="3" end="3"/>
                                            </p:txEl>
                                          </p:spTgt>
                                        </p:tgtEl>
                                        <p:attrNameLst>
                                          <p:attrName>style.visibility</p:attrName>
                                        </p:attrNameLst>
                                      </p:cBhvr>
                                      <p:to>
                                        <p:strVal val="visible"/>
                                      </p:to>
                                    </p:set>
                                    <p:animEffect transition="in" filter="wipe(left)">
                                      <p:cBhvr>
                                        <p:cTn id="22" dur="500"/>
                                        <p:tgtEl>
                                          <p:spTgt spid="778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829">
                                            <p:txEl>
                                              <p:pRg st="4" end="4"/>
                                            </p:txEl>
                                          </p:spTgt>
                                        </p:tgtEl>
                                        <p:attrNameLst>
                                          <p:attrName>style.visibility</p:attrName>
                                        </p:attrNameLst>
                                      </p:cBhvr>
                                      <p:to>
                                        <p:strVal val="visible"/>
                                      </p:to>
                                    </p:set>
                                    <p:animEffect transition="in" filter="wipe(left)">
                                      <p:cBhvr>
                                        <p:cTn id="27" dur="500"/>
                                        <p:tgtEl>
                                          <p:spTgt spid="778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248400" y="3609975"/>
            <a:ext cx="585788" cy="658813"/>
            <a:chOff x="6248400" y="3609975"/>
            <a:chExt cx="585788" cy="658813"/>
          </a:xfrm>
        </p:grpSpPr>
        <p:sp>
          <p:nvSpPr>
            <p:cNvPr id="78915" name="Line 39"/>
            <p:cNvSpPr>
              <a:spLocks noChangeShapeType="1"/>
            </p:cNvSpPr>
            <p:nvPr/>
          </p:nvSpPr>
          <p:spPr bwMode="auto">
            <a:xfrm>
              <a:off x="6424613" y="3609975"/>
              <a:ext cx="409575" cy="542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25" name="Text Box 49"/>
            <p:cNvSpPr txBox="1">
              <a:spLocks noChangeArrowheads="1"/>
            </p:cNvSpPr>
            <p:nvPr/>
          </p:nvSpPr>
          <p:spPr bwMode="auto">
            <a:xfrm>
              <a:off x="6248400" y="38719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solidFill>
                    <a:schemeClr val="hlink"/>
                  </a:solidFill>
                  <a:latin typeface="Times New Roman" panose="02020603050405020304" pitchFamily="18" charset="0"/>
                </a:rPr>
                <a:t>25</a:t>
              </a:r>
              <a:endParaRPr lang="zh-CN" altLang="en-US" sz="2000" dirty="0">
                <a:solidFill>
                  <a:schemeClr val="hlink"/>
                </a:solidFill>
                <a:latin typeface="Times New Roman" panose="02020603050405020304" pitchFamily="18" charset="0"/>
              </a:endParaRPr>
            </a:p>
          </p:txBody>
        </p:sp>
      </p:grpSp>
      <p:sp>
        <p:nvSpPr>
          <p:cNvPr id="78850" name="Rectangle 2"/>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四、普里姆(</a:t>
            </a:r>
            <a:r>
              <a:rPr lang="en-US" altLang="zh-CN" sz="3200">
                <a:latin typeface="黑体" panose="02010609060101010101" pitchFamily="49" charset="-122"/>
                <a:ea typeface="黑体" panose="02010609060101010101" pitchFamily="49" charset="-122"/>
              </a:rPr>
              <a:t>Prim)</a:t>
            </a:r>
            <a:r>
              <a:rPr lang="zh-CN" altLang="en-US" sz="3200">
                <a:latin typeface="黑体" panose="02010609060101010101" pitchFamily="49" charset="-122"/>
                <a:ea typeface="黑体" panose="02010609060101010101" pitchFamily="49" charset="-122"/>
              </a:rPr>
              <a:t>算法举例</a:t>
            </a:r>
          </a:p>
        </p:txBody>
      </p:sp>
      <p:sp>
        <p:nvSpPr>
          <p:cNvPr id="788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B4B1B4BC-1C9B-464B-A0A0-33842E6C6406}" type="slidenum">
              <a:rPr lang="zh-CN" altLang="en-US"/>
              <a:pPr algn="r" eaLnBrk="1" hangingPunct="1">
                <a:spcBef>
                  <a:spcPct val="50000"/>
                </a:spcBef>
                <a:buFont typeface="Arial" panose="020B0604020202020204" pitchFamily="34" charset="0"/>
                <a:buNone/>
              </a:pPr>
              <a:t>72</a:t>
            </a:fld>
            <a:endParaRPr lang="en-US" altLang="zh-CN"/>
          </a:p>
        </p:txBody>
      </p:sp>
      <p:sp>
        <p:nvSpPr>
          <p:cNvPr id="7885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78853"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8" name="组合 7"/>
          <p:cNvGrpSpPr/>
          <p:nvPr/>
        </p:nvGrpSpPr>
        <p:grpSpPr>
          <a:xfrm>
            <a:off x="3421063" y="3013075"/>
            <a:ext cx="527050" cy="542925"/>
            <a:chOff x="3421063" y="3013075"/>
            <a:chExt cx="527050" cy="542925"/>
          </a:xfrm>
        </p:grpSpPr>
        <p:sp>
          <p:nvSpPr>
            <p:cNvPr id="78945" name="Line 7"/>
            <p:cNvSpPr>
              <a:spLocks noChangeShapeType="1"/>
            </p:cNvSpPr>
            <p:nvPr/>
          </p:nvSpPr>
          <p:spPr bwMode="auto">
            <a:xfrm flipH="1">
              <a:off x="3598863" y="3013075"/>
              <a:ext cx="349250" cy="542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46" name="Text Box 8"/>
            <p:cNvSpPr txBox="1">
              <a:spLocks noChangeArrowheads="1"/>
            </p:cNvSpPr>
            <p:nvPr/>
          </p:nvSpPr>
          <p:spPr bwMode="auto">
            <a:xfrm>
              <a:off x="3421063" y="30861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solidFill>
                    <a:schemeClr val="hlink"/>
                  </a:solidFill>
                  <a:latin typeface="Times New Roman" panose="02020603050405020304" pitchFamily="18" charset="0"/>
                </a:rPr>
                <a:t>10</a:t>
              </a:r>
              <a:endParaRPr lang="zh-CN" altLang="en-US" sz="2000" dirty="0">
                <a:solidFill>
                  <a:schemeClr val="hlink"/>
                </a:solidFill>
                <a:latin typeface="Times New Roman" panose="02020603050405020304" pitchFamily="18" charset="0"/>
              </a:endParaRPr>
            </a:p>
          </p:txBody>
        </p:sp>
      </p:grpSp>
      <p:grpSp>
        <p:nvGrpSpPr>
          <p:cNvPr id="7" name="组合 6"/>
          <p:cNvGrpSpPr/>
          <p:nvPr/>
        </p:nvGrpSpPr>
        <p:grpSpPr>
          <a:xfrm>
            <a:off x="3363913" y="2814638"/>
            <a:ext cx="2105026" cy="1531937"/>
            <a:chOff x="3363913" y="2814638"/>
            <a:chExt cx="2105026" cy="1531937"/>
          </a:xfrm>
        </p:grpSpPr>
        <p:sp>
          <p:nvSpPr>
            <p:cNvPr id="71779" name="Oval 9" descr="羊皮纸"/>
            <p:cNvSpPr>
              <a:spLocks noChangeArrowheads="1"/>
            </p:cNvSpPr>
            <p:nvPr/>
          </p:nvSpPr>
          <p:spPr bwMode="auto">
            <a:xfrm>
              <a:off x="3363913" y="3457575"/>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1780" name="Oval 10" descr="羊皮纸"/>
            <p:cNvSpPr>
              <a:spLocks noChangeArrowheads="1"/>
            </p:cNvSpPr>
            <p:nvPr/>
          </p:nvSpPr>
          <p:spPr bwMode="auto">
            <a:xfrm>
              <a:off x="3773488" y="2814638"/>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0</a:t>
              </a:r>
              <a:endParaRPr lang="zh-CN" altLang="en-US" sz="2000">
                <a:solidFill>
                  <a:schemeClr val="hlink"/>
                </a:solidFill>
                <a:latin typeface="Times New Roman" pitchFamily="18" charset="0"/>
              </a:endParaRPr>
            </a:p>
          </p:txBody>
        </p:sp>
        <p:sp>
          <p:nvSpPr>
            <p:cNvPr id="71781" name="Oval 11" descr="羊皮纸"/>
            <p:cNvSpPr>
              <a:spLocks noChangeArrowheads="1"/>
            </p:cNvSpPr>
            <p:nvPr/>
          </p:nvSpPr>
          <p:spPr bwMode="auto">
            <a:xfrm>
              <a:off x="3773488" y="4049713"/>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1782" name="Oval 12" descr="羊皮纸"/>
            <p:cNvSpPr>
              <a:spLocks noChangeArrowheads="1"/>
            </p:cNvSpPr>
            <p:nvPr/>
          </p:nvSpPr>
          <p:spPr bwMode="auto">
            <a:xfrm>
              <a:off x="4241801" y="3457575"/>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1783" name="Oval 13" descr="羊皮纸"/>
            <p:cNvSpPr>
              <a:spLocks noChangeArrowheads="1"/>
            </p:cNvSpPr>
            <p:nvPr/>
          </p:nvSpPr>
          <p:spPr bwMode="auto">
            <a:xfrm>
              <a:off x="4649788" y="2814638"/>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1784" name="Oval 14" descr="羊皮纸"/>
            <p:cNvSpPr>
              <a:spLocks noChangeArrowheads="1"/>
            </p:cNvSpPr>
            <p:nvPr/>
          </p:nvSpPr>
          <p:spPr bwMode="auto">
            <a:xfrm>
              <a:off x="4649788" y="4049713"/>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1785" name="Oval 15" descr="羊皮纸"/>
            <p:cNvSpPr>
              <a:spLocks noChangeArrowheads="1"/>
            </p:cNvSpPr>
            <p:nvPr/>
          </p:nvSpPr>
          <p:spPr bwMode="auto">
            <a:xfrm flipH="1">
              <a:off x="5118101" y="3457575"/>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grpSp>
      <p:sp>
        <p:nvSpPr>
          <p:cNvPr id="78855" name="Text Box 16"/>
          <p:cNvSpPr txBox="1">
            <a:spLocks noChangeArrowheads="1"/>
          </p:cNvSpPr>
          <p:nvPr/>
        </p:nvSpPr>
        <p:spPr bwMode="auto">
          <a:xfrm>
            <a:off x="1219200" y="4459288"/>
            <a:ext cx="762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a:latin typeface="Times New Roman" panose="02020603050405020304" pitchFamily="18" charset="0"/>
                <a:ea typeface="隶书" panose="02010509060101010101" pitchFamily="49" charset="-122"/>
              </a:rPr>
              <a:t>原图                     　　　　 </a:t>
            </a:r>
            <a:r>
              <a:rPr lang="zh-CN" altLang="en-US" sz="2000" b="1">
                <a:latin typeface="Times New Roman" panose="02020603050405020304" pitchFamily="18" charset="0"/>
              </a:rPr>
              <a:t>(</a:t>
            </a:r>
            <a:r>
              <a:rPr lang="en-US" altLang="zh-CN" sz="2000" b="1">
                <a:latin typeface="Times New Roman" panose="02020603050405020304" pitchFamily="18" charset="0"/>
              </a:rPr>
              <a:t>a)                     　 　　　   (b)</a:t>
            </a:r>
            <a:endParaRPr lang="en-US" altLang="zh-CN" sz="2000">
              <a:latin typeface="Times New Roman" panose="02020603050405020304" pitchFamily="18" charset="0"/>
            </a:endParaRPr>
          </a:p>
        </p:txBody>
      </p:sp>
      <p:sp>
        <p:nvSpPr>
          <p:cNvPr id="78856" name="Text Box 17"/>
          <p:cNvSpPr txBox="1">
            <a:spLocks noChangeArrowheads="1"/>
          </p:cNvSpPr>
          <p:nvPr/>
        </p:nvSpPr>
        <p:spPr bwMode="auto">
          <a:xfrm>
            <a:off x="1219200" y="6484938"/>
            <a:ext cx="739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latin typeface="Times New Roman" panose="02020603050405020304" pitchFamily="18" charset="0"/>
              </a:rPr>
              <a:t>(</a:t>
            </a:r>
            <a:r>
              <a:rPr lang="en-US" altLang="zh-CN" sz="2000" b="1">
                <a:latin typeface="Times New Roman" panose="02020603050405020304" pitchFamily="18" charset="0"/>
              </a:rPr>
              <a:t>c)                       　　　　　 (d)            　　　　         (e) (f)</a:t>
            </a:r>
            <a:endParaRPr lang="en-US" altLang="zh-CN" sz="2000">
              <a:latin typeface="Times New Roman" panose="02020603050405020304" pitchFamily="18" charset="0"/>
            </a:endParaRPr>
          </a:p>
        </p:txBody>
      </p:sp>
      <p:grpSp>
        <p:nvGrpSpPr>
          <p:cNvPr id="10" name="组合 9"/>
          <p:cNvGrpSpPr/>
          <p:nvPr/>
        </p:nvGrpSpPr>
        <p:grpSpPr>
          <a:xfrm>
            <a:off x="7069138" y="4948238"/>
            <a:ext cx="639762" cy="641350"/>
            <a:chOff x="7069138" y="4948238"/>
            <a:chExt cx="639762" cy="641350"/>
          </a:xfrm>
        </p:grpSpPr>
        <p:sp>
          <p:nvSpPr>
            <p:cNvPr id="78929" name="Line 22"/>
            <p:cNvSpPr>
              <a:spLocks noChangeShapeType="1"/>
            </p:cNvSpPr>
            <p:nvPr/>
          </p:nvSpPr>
          <p:spPr bwMode="auto">
            <a:xfrm flipV="1">
              <a:off x="7299325" y="4948238"/>
              <a:ext cx="409575" cy="641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40" name="Text Box 33"/>
            <p:cNvSpPr txBox="1">
              <a:spLocks noChangeArrowheads="1"/>
            </p:cNvSpPr>
            <p:nvPr/>
          </p:nvSpPr>
          <p:spPr bwMode="auto">
            <a:xfrm>
              <a:off x="7069138" y="512127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14</a:t>
              </a:r>
              <a:endParaRPr lang="zh-CN" altLang="en-US" sz="2000">
                <a:solidFill>
                  <a:schemeClr val="hlink"/>
                </a:solidFill>
                <a:latin typeface="Times New Roman" panose="02020603050405020304" pitchFamily="18" charset="0"/>
              </a:endParaRPr>
            </a:p>
          </p:txBody>
        </p:sp>
      </p:grpSp>
      <p:grpSp>
        <p:nvGrpSpPr>
          <p:cNvPr id="19" name="组合 18"/>
          <p:cNvGrpSpPr/>
          <p:nvPr/>
        </p:nvGrpSpPr>
        <p:grpSpPr>
          <a:xfrm>
            <a:off x="7767638" y="5046663"/>
            <a:ext cx="611187" cy="493713"/>
            <a:chOff x="7767638" y="5046663"/>
            <a:chExt cx="611187" cy="493713"/>
          </a:xfrm>
        </p:grpSpPr>
        <p:sp>
          <p:nvSpPr>
            <p:cNvPr id="78926" name="Line 19"/>
            <p:cNvSpPr>
              <a:spLocks noChangeShapeType="1"/>
            </p:cNvSpPr>
            <p:nvPr/>
          </p:nvSpPr>
          <p:spPr bwMode="auto">
            <a:xfrm>
              <a:off x="7767638" y="5046663"/>
              <a:ext cx="350838" cy="4937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42" name="Text Box 35"/>
            <p:cNvSpPr txBox="1">
              <a:spLocks noChangeArrowheads="1"/>
            </p:cNvSpPr>
            <p:nvPr/>
          </p:nvSpPr>
          <p:spPr bwMode="auto">
            <a:xfrm>
              <a:off x="7940675" y="512127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16</a:t>
              </a:r>
              <a:endParaRPr lang="zh-CN" altLang="en-US" sz="2000">
                <a:solidFill>
                  <a:schemeClr val="hlink"/>
                </a:solidFill>
                <a:latin typeface="Times New Roman" panose="02020603050405020304" pitchFamily="18" charset="0"/>
              </a:endParaRPr>
            </a:p>
          </p:txBody>
        </p:sp>
      </p:grpSp>
      <p:grpSp>
        <p:nvGrpSpPr>
          <p:cNvPr id="18" name="组合 17"/>
          <p:cNvGrpSpPr/>
          <p:nvPr/>
        </p:nvGrpSpPr>
        <p:grpSpPr>
          <a:xfrm>
            <a:off x="6248400" y="4800600"/>
            <a:ext cx="2127250" cy="1801813"/>
            <a:chOff x="6248400" y="4800600"/>
            <a:chExt cx="2127250" cy="1801813"/>
          </a:xfrm>
        </p:grpSpPr>
        <p:sp>
          <p:nvSpPr>
            <p:cNvPr id="78927" name="Line 20"/>
            <p:cNvSpPr>
              <a:spLocks noChangeShapeType="1"/>
            </p:cNvSpPr>
            <p:nvPr/>
          </p:nvSpPr>
          <p:spPr bwMode="auto">
            <a:xfrm>
              <a:off x="6891338" y="6183313"/>
              <a:ext cx="8763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28" name="Line 21"/>
            <p:cNvSpPr>
              <a:spLocks noChangeShapeType="1"/>
            </p:cNvSpPr>
            <p:nvPr/>
          </p:nvSpPr>
          <p:spPr bwMode="auto">
            <a:xfrm flipH="1">
              <a:off x="7767638" y="5638800"/>
              <a:ext cx="350838" cy="544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30" name="Line 23"/>
            <p:cNvSpPr>
              <a:spLocks noChangeShapeType="1"/>
            </p:cNvSpPr>
            <p:nvPr/>
          </p:nvSpPr>
          <p:spPr bwMode="auto">
            <a:xfrm>
              <a:off x="6481763" y="5638800"/>
              <a:ext cx="350838" cy="544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31" name="Line 24"/>
            <p:cNvSpPr>
              <a:spLocks noChangeShapeType="1"/>
            </p:cNvSpPr>
            <p:nvPr/>
          </p:nvSpPr>
          <p:spPr bwMode="auto">
            <a:xfrm flipH="1">
              <a:off x="6423025" y="4997450"/>
              <a:ext cx="350838" cy="542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64" name="Oval 25" descr="羊皮纸"/>
            <p:cNvSpPr>
              <a:spLocks noChangeArrowheads="1"/>
            </p:cNvSpPr>
            <p:nvPr/>
          </p:nvSpPr>
          <p:spPr bwMode="auto">
            <a:xfrm>
              <a:off x="6248400" y="5441950"/>
              <a:ext cx="349250"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1765" name="Oval 26" descr="羊皮纸"/>
            <p:cNvSpPr>
              <a:spLocks noChangeArrowheads="1"/>
            </p:cNvSpPr>
            <p:nvPr/>
          </p:nvSpPr>
          <p:spPr bwMode="auto">
            <a:xfrm>
              <a:off x="6656388" y="4800600"/>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0</a:t>
              </a:r>
              <a:endParaRPr lang="zh-CN" altLang="en-US" sz="2000">
                <a:solidFill>
                  <a:schemeClr val="hlink"/>
                </a:solidFill>
                <a:latin typeface="Times New Roman" pitchFamily="18" charset="0"/>
              </a:endParaRPr>
            </a:p>
          </p:txBody>
        </p:sp>
        <p:sp>
          <p:nvSpPr>
            <p:cNvPr id="71766" name="Oval 27" descr="羊皮纸"/>
            <p:cNvSpPr>
              <a:spLocks noChangeArrowheads="1"/>
            </p:cNvSpPr>
            <p:nvPr/>
          </p:nvSpPr>
          <p:spPr bwMode="auto">
            <a:xfrm>
              <a:off x="6656388" y="6034088"/>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1767" name="Oval 28" descr="羊皮纸"/>
            <p:cNvSpPr>
              <a:spLocks noChangeArrowheads="1"/>
            </p:cNvSpPr>
            <p:nvPr/>
          </p:nvSpPr>
          <p:spPr bwMode="auto">
            <a:xfrm>
              <a:off x="7124700" y="5441950"/>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1768" name="Oval 29" descr="羊皮纸"/>
            <p:cNvSpPr>
              <a:spLocks noChangeArrowheads="1"/>
            </p:cNvSpPr>
            <p:nvPr/>
          </p:nvSpPr>
          <p:spPr bwMode="auto">
            <a:xfrm>
              <a:off x="7534275" y="4800600"/>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1769" name="Oval 30" descr="羊皮纸"/>
            <p:cNvSpPr>
              <a:spLocks noChangeArrowheads="1"/>
            </p:cNvSpPr>
            <p:nvPr/>
          </p:nvSpPr>
          <p:spPr bwMode="auto">
            <a:xfrm flipH="1">
              <a:off x="8001000" y="5441950"/>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dirty="0">
                  <a:solidFill>
                    <a:schemeClr val="hlink"/>
                  </a:solidFill>
                  <a:latin typeface="Times New Roman" pitchFamily="18" charset="0"/>
                </a:rPr>
                <a:t>2</a:t>
              </a:r>
              <a:endParaRPr lang="zh-CN" altLang="en-US" sz="2000" dirty="0">
                <a:solidFill>
                  <a:schemeClr val="hlink"/>
                </a:solidFill>
                <a:latin typeface="Times New Roman" pitchFamily="18" charset="0"/>
              </a:endParaRPr>
            </a:p>
          </p:txBody>
        </p:sp>
        <p:sp>
          <p:nvSpPr>
            <p:cNvPr id="78938" name="Text Box 31"/>
            <p:cNvSpPr txBox="1">
              <a:spLocks noChangeArrowheads="1"/>
            </p:cNvSpPr>
            <p:nvPr/>
          </p:nvSpPr>
          <p:spPr bwMode="auto">
            <a:xfrm>
              <a:off x="6249988" y="50720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sp>
          <p:nvSpPr>
            <p:cNvPr id="78939" name="Text Box 32"/>
            <p:cNvSpPr txBox="1">
              <a:spLocks noChangeArrowheads="1"/>
            </p:cNvSpPr>
            <p:nvPr/>
          </p:nvSpPr>
          <p:spPr bwMode="auto">
            <a:xfrm>
              <a:off x="6249988" y="5861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25</a:t>
              </a:r>
              <a:endParaRPr lang="zh-CN" altLang="en-US" sz="2000">
                <a:solidFill>
                  <a:schemeClr val="hlink"/>
                </a:solidFill>
                <a:latin typeface="Times New Roman" panose="02020603050405020304" pitchFamily="18" charset="0"/>
              </a:endParaRPr>
            </a:p>
          </p:txBody>
        </p:sp>
        <p:sp>
          <p:nvSpPr>
            <p:cNvPr id="78941" name="Text Box 34"/>
            <p:cNvSpPr txBox="1">
              <a:spLocks noChangeArrowheads="1"/>
            </p:cNvSpPr>
            <p:nvPr/>
          </p:nvSpPr>
          <p:spPr bwMode="auto">
            <a:xfrm>
              <a:off x="7069138" y="620553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22</a:t>
              </a:r>
              <a:endParaRPr lang="zh-CN" altLang="en-US" sz="2000">
                <a:solidFill>
                  <a:schemeClr val="hlink"/>
                </a:solidFill>
                <a:latin typeface="Times New Roman" panose="02020603050405020304" pitchFamily="18" charset="0"/>
              </a:endParaRPr>
            </a:p>
          </p:txBody>
        </p:sp>
        <p:sp>
          <p:nvSpPr>
            <p:cNvPr id="78943" name="Text Box 36"/>
            <p:cNvSpPr txBox="1">
              <a:spLocks noChangeArrowheads="1"/>
            </p:cNvSpPr>
            <p:nvPr/>
          </p:nvSpPr>
          <p:spPr bwMode="auto">
            <a:xfrm>
              <a:off x="7937500" y="58610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12</a:t>
              </a:r>
              <a:endParaRPr lang="zh-CN" altLang="en-US" sz="2000">
                <a:solidFill>
                  <a:schemeClr val="hlink"/>
                </a:solidFill>
                <a:latin typeface="Times New Roman" panose="02020603050405020304" pitchFamily="18" charset="0"/>
              </a:endParaRPr>
            </a:p>
          </p:txBody>
        </p:sp>
        <p:sp>
          <p:nvSpPr>
            <p:cNvPr id="71776" name="Oval 37" descr="羊皮纸"/>
            <p:cNvSpPr>
              <a:spLocks noChangeArrowheads="1"/>
            </p:cNvSpPr>
            <p:nvPr/>
          </p:nvSpPr>
          <p:spPr bwMode="auto">
            <a:xfrm>
              <a:off x="7591425" y="6034088"/>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grpSp>
      <p:grpSp>
        <p:nvGrpSpPr>
          <p:cNvPr id="12" name="组合 11"/>
          <p:cNvGrpSpPr/>
          <p:nvPr/>
        </p:nvGrpSpPr>
        <p:grpSpPr>
          <a:xfrm>
            <a:off x="6249988" y="2819400"/>
            <a:ext cx="2103438" cy="1531938"/>
            <a:chOff x="6249988" y="2819400"/>
            <a:chExt cx="2103438" cy="1531938"/>
          </a:xfrm>
        </p:grpSpPr>
        <p:sp>
          <p:nvSpPr>
            <p:cNvPr id="78916" name="Line 40"/>
            <p:cNvSpPr>
              <a:spLocks noChangeShapeType="1"/>
            </p:cNvSpPr>
            <p:nvPr/>
          </p:nvSpPr>
          <p:spPr bwMode="auto">
            <a:xfrm flipV="1">
              <a:off x="6424613" y="2968625"/>
              <a:ext cx="409575" cy="641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49" name="Oval 41" descr="羊皮纸"/>
            <p:cNvSpPr>
              <a:spLocks noChangeArrowheads="1"/>
            </p:cNvSpPr>
            <p:nvPr/>
          </p:nvSpPr>
          <p:spPr bwMode="auto">
            <a:xfrm>
              <a:off x="6249988" y="3462338"/>
              <a:ext cx="349250"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1750" name="Oval 42" descr="羊皮纸"/>
            <p:cNvSpPr>
              <a:spLocks noChangeArrowheads="1"/>
            </p:cNvSpPr>
            <p:nvPr/>
          </p:nvSpPr>
          <p:spPr bwMode="auto">
            <a:xfrm>
              <a:off x="6657975" y="2819400"/>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0</a:t>
              </a:r>
              <a:endParaRPr lang="zh-CN" altLang="en-US" sz="2000">
                <a:solidFill>
                  <a:schemeClr val="hlink"/>
                </a:solidFill>
                <a:latin typeface="Times New Roman" pitchFamily="18" charset="0"/>
              </a:endParaRPr>
            </a:p>
          </p:txBody>
        </p:sp>
        <p:sp>
          <p:nvSpPr>
            <p:cNvPr id="71751" name="Oval 43" descr="羊皮纸"/>
            <p:cNvSpPr>
              <a:spLocks noChangeArrowheads="1"/>
            </p:cNvSpPr>
            <p:nvPr/>
          </p:nvSpPr>
          <p:spPr bwMode="auto">
            <a:xfrm>
              <a:off x="6657975" y="4054475"/>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1752" name="Oval 44" descr="羊皮纸"/>
            <p:cNvSpPr>
              <a:spLocks noChangeArrowheads="1"/>
            </p:cNvSpPr>
            <p:nvPr/>
          </p:nvSpPr>
          <p:spPr bwMode="auto">
            <a:xfrm>
              <a:off x="7126288" y="3462338"/>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1753" name="Oval 45" descr="羊皮纸"/>
            <p:cNvSpPr>
              <a:spLocks noChangeArrowheads="1"/>
            </p:cNvSpPr>
            <p:nvPr/>
          </p:nvSpPr>
          <p:spPr bwMode="auto">
            <a:xfrm>
              <a:off x="7535863" y="2819400"/>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1754" name="Oval 46" descr="羊皮纸"/>
            <p:cNvSpPr>
              <a:spLocks noChangeArrowheads="1"/>
            </p:cNvSpPr>
            <p:nvPr/>
          </p:nvSpPr>
          <p:spPr bwMode="auto">
            <a:xfrm>
              <a:off x="7593013" y="4054475"/>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1755" name="Oval 47" descr="羊皮纸"/>
            <p:cNvSpPr>
              <a:spLocks noChangeArrowheads="1"/>
            </p:cNvSpPr>
            <p:nvPr/>
          </p:nvSpPr>
          <p:spPr bwMode="auto">
            <a:xfrm flipH="1">
              <a:off x="8002588" y="3462338"/>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78924" name="Text Box 48"/>
            <p:cNvSpPr txBox="1">
              <a:spLocks noChangeArrowheads="1"/>
            </p:cNvSpPr>
            <p:nvPr/>
          </p:nvSpPr>
          <p:spPr bwMode="auto">
            <a:xfrm>
              <a:off x="6251575" y="30908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grpSp>
      <p:grpSp>
        <p:nvGrpSpPr>
          <p:cNvPr id="14" name="组合 13"/>
          <p:cNvGrpSpPr/>
          <p:nvPr/>
        </p:nvGrpSpPr>
        <p:grpSpPr>
          <a:xfrm>
            <a:off x="457200" y="4800600"/>
            <a:ext cx="2105026" cy="1530351"/>
            <a:chOff x="457200" y="4800600"/>
            <a:chExt cx="2105026" cy="1530351"/>
          </a:xfrm>
        </p:grpSpPr>
        <p:sp>
          <p:nvSpPr>
            <p:cNvPr id="78902" name="Line 51"/>
            <p:cNvSpPr>
              <a:spLocks noChangeShapeType="1"/>
            </p:cNvSpPr>
            <p:nvPr/>
          </p:nvSpPr>
          <p:spPr bwMode="auto">
            <a:xfrm>
              <a:off x="631825" y="5589588"/>
              <a:ext cx="409575" cy="544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3" name="Text Box 52"/>
            <p:cNvSpPr txBox="1">
              <a:spLocks noChangeArrowheads="1"/>
            </p:cNvSpPr>
            <p:nvPr/>
          </p:nvSpPr>
          <p:spPr bwMode="auto">
            <a:xfrm>
              <a:off x="457200" y="58531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25</a:t>
              </a:r>
              <a:endParaRPr lang="zh-CN" altLang="en-US" sz="2000">
                <a:solidFill>
                  <a:schemeClr val="hlink"/>
                </a:solidFill>
                <a:latin typeface="Times New Roman" panose="02020603050405020304" pitchFamily="18" charset="0"/>
              </a:endParaRPr>
            </a:p>
          </p:txBody>
        </p:sp>
        <p:sp>
          <p:nvSpPr>
            <p:cNvPr id="78904" name="Line 53"/>
            <p:cNvSpPr>
              <a:spLocks noChangeShapeType="1"/>
            </p:cNvSpPr>
            <p:nvPr/>
          </p:nvSpPr>
          <p:spPr bwMode="auto">
            <a:xfrm flipH="1">
              <a:off x="631825" y="4997450"/>
              <a:ext cx="350838" cy="542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37" name="Oval 54" descr="羊皮纸"/>
            <p:cNvSpPr>
              <a:spLocks noChangeArrowheads="1"/>
            </p:cNvSpPr>
            <p:nvPr/>
          </p:nvSpPr>
          <p:spPr bwMode="auto">
            <a:xfrm>
              <a:off x="457200" y="5441950"/>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1738" name="Oval 55" descr="羊皮纸"/>
            <p:cNvSpPr>
              <a:spLocks noChangeArrowheads="1"/>
            </p:cNvSpPr>
            <p:nvPr/>
          </p:nvSpPr>
          <p:spPr bwMode="auto">
            <a:xfrm>
              <a:off x="866775" y="4800600"/>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0</a:t>
              </a:r>
              <a:endParaRPr lang="zh-CN" altLang="en-US" sz="2000">
                <a:solidFill>
                  <a:schemeClr val="hlink"/>
                </a:solidFill>
                <a:latin typeface="Times New Roman" pitchFamily="18" charset="0"/>
              </a:endParaRPr>
            </a:p>
          </p:txBody>
        </p:sp>
        <p:sp>
          <p:nvSpPr>
            <p:cNvPr id="71739" name="Oval 56" descr="羊皮纸"/>
            <p:cNvSpPr>
              <a:spLocks noChangeArrowheads="1"/>
            </p:cNvSpPr>
            <p:nvPr/>
          </p:nvSpPr>
          <p:spPr bwMode="auto">
            <a:xfrm>
              <a:off x="866775" y="6034088"/>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1740" name="Oval 57" descr="羊皮纸"/>
            <p:cNvSpPr>
              <a:spLocks noChangeArrowheads="1"/>
            </p:cNvSpPr>
            <p:nvPr/>
          </p:nvSpPr>
          <p:spPr bwMode="auto">
            <a:xfrm>
              <a:off x="1333500" y="5441950"/>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1741" name="Oval 58" descr="羊皮纸"/>
            <p:cNvSpPr>
              <a:spLocks noChangeArrowheads="1"/>
            </p:cNvSpPr>
            <p:nvPr/>
          </p:nvSpPr>
          <p:spPr bwMode="auto">
            <a:xfrm>
              <a:off x="1743075" y="4800600"/>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1742" name="Oval 59" descr="羊皮纸"/>
            <p:cNvSpPr>
              <a:spLocks noChangeArrowheads="1"/>
            </p:cNvSpPr>
            <p:nvPr/>
          </p:nvSpPr>
          <p:spPr bwMode="auto">
            <a:xfrm>
              <a:off x="1743075" y="6034088"/>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1743" name="Oval 60" descr="羊皮纸"/>
            <p:cNvSpPr>
              <a:spLocks noChangeArrowheads="1"/>
            </p:cNvSpPr>
            <p:nvPr/>
          </p:nvSpPr>
          <p:spPr bwMode="auto">
            <a:xfrm flipH="1">
              <a:off x="2211388" y="5441950"/>
              <a:ext cx="350838" cy="296863"/>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78912" name="Text Box 61"/>
            <p:cNvSpPr txBox="1">
              <a:spLocks noChangeArrowheads="1"/>
            </p:cNvSpPr>
            <p:nvPr/>
          </p:nvSpPr>
          <p:spPr bwMode="auto">
            <a:xfrm>
              <a:off x="457200" y="50720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grpSp>
      <p:grpSp>
        <p:nvGrpSpPr>
          <p:cNvPr id="15" name="组合 14"/>
          <p:cNvGrpSpPr/>
          <p:nvPr/>
        </p:nvGrpSpPr>
        <p:grpSpPr>
          <a:xfrm>
            <a:off x="1217613" y="6183313"/>
            <a:ext cx="525463" cy="411162"/>
            <a:chOff x="1217613" y="6183313"/>
            <a:chExt cx="525463" cy="411162"/>
          </a:xfrm>
        </p:grpSpPr>
        <p:sp>
          <p:nvSpPr>
            <p:cNvPr id="78913" name="Line 62"/>
            <p:cNvSpPr>
              <a:spLocks noChangeShapeType="1"/>
            </p:cNvSpPr>
            <p:nvPr/>
          </p:nvSpPr>
          <p:spPr bwMode="auto">
            <a:xfrm>
              <a:off x="1217613" y="6183313"/>
              <a:ext cx="5254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14" name="Text Box 63"/>
            <p:cNvSpPr txBox="1">
              <a:spLocks noChangeArrowheads="1"/>
            </p:cNvSpPr>
            <p:nvPr/>
          </p:nvSpPr>
          <p:spPr bwMode="auto">
            <a:xfrm>
              <a:off x="1274763" y="61976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22</a:t>
              </a:r>
              <a:endParaRPr lang="zh-CN" altLang="en-US" sz="2000">
                <a:solidFill>
                  <a:schemeClr val="hlink"/>
                </a:solidFill>
                <a:latin typeface="Times New Roman" panose="02020603050405020304" pitchFamily="18" charset="0"/>
              </a:endParaRPr>
            </a:p>
          </p:txBody>
        </p:sp>
      </p:grpSp>
      <p:grpSp>
        <p:nvGrpSpPr>
          <p:cNvPr id="17" name="组合 16"/>
          <p:cNvGrpSpPr/>
          <p:nvPr/>
        </p:nvGrpSpPr>
        <p:grpSpPr>
          <a:xfrm>
            <a:off x="4884738" y="5678488"/>
            <a:ext cx="608012" cy="619125"/>
            <a:chOff x="4884738" y="5678488"/>
            <a:chExt cx="608012" cy="619125"/>
          </a:xfrm>
        </p:grpSpPr>
        <p:sp>
          <p:nvSpPr>
            <p:cNvPr id="78889" name="Line 67"/>
            <p:cNvSpPr>
              <a:spLocks noChangeShapeType="1"/>
            </p:cNvSpPr>
            <p:nvPr/>
          </p:nvSpPr>
          <p:spPr bwMode="auto">
            <a:xfrm flipH="1">
              <a:off x="4884738" y="5678488"/>
              <a:ext cx="350838" cy="4953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900" name="Text Box 78"/>
            <p:cNvSpPr txBox="1">
              <a:spLocks noChangeArrowheads="1"/>
            </p:cNvSpPr>
            <p:nvPr/>
          </p:nvSpPr>
          <p:spPr bwMode="auto">
            <a:xfrm>
              <a:off x="5054600" y="590073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12</a:t>
              </a:r>
              <a:endParaRPr lang="zh-CN" altLang="en-US" sz="2000">
                <a:solidFill>
                  <a:schemeClr val="hlink"/>
                </a:solidFill>
                <a:latin typeface="Times New Roman" panose="02020603050405020304" pitchFamily="18" charset="0"/>
              </a:endParaRPr>
            </a:p>
          </p:txBody>
        </p:sp>
      </p:grpSp>
      <p:grpSp>
        <p:nvGrpSpPr>
          <p:cNvPr id="16" name="组合 15"/>
          <p:cNvGrpSpPr/>
          <p:nvPr/>
        </p:nvGrpSpPr>
        <p:grpSpPr>
          <a:xfrm>
            <a:off x="3362325" y="4840288"/>
            <a:ext cx="2106613" cy="1801812"/>
            <a:chOff x="3362325" y="4840288"/>
            <a:chExt cx="2106613" cy="1801812"/>
          </a:xfrm>
        </p:grpSpPr>
        <p:sp>
          <p:nvSpPr>
            <p:cNvPr id="78887" name="Line 65"/>
            <p:cNvSpPr>
              <a:spLocks noChangeShapeType="1"/>
            </p:cNvSpPr>
            <p:nvPr/>
          </p:nvSpPr>
          <p:spPr bwMode="auto">
            <a:xfrm>
              <a:off x="3540125" y="5629275"/>
              <a:ext cx="407988" cy="544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8" name="Text Box 66"/>
            <p:cNvSpPr txBox="1">
              <a:spLocks noChangeArrowheads="1"/>
            </p:cNvSpPr>
            <p:nvPr/>
          </p:nvSpPr>
          <p:spPr bwMode="auto">
            <a:xfrm>
              <a:off x="3362325" y="5892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25</a:t>
              </a:r>
              <a:endParaRPr lang="zh-CN" altLang="en-US" sz="2000">
                <a:solidFill>
                  <a:schemeClr val="hlink"/>
                </a:solidFill>
                <a:latin typeface="Times New Roman" panose="02020603050405020304" pitchFamily="18" charset="0"/>
              </a:endParaRPr>
            </a:p>
          </p:txBody>
        </p:sp>
        <p:sp>
          <p:nvSpPr>
            <p:cNvPr id="78890" name="Line 68"/>
            <p:cNvSpPr>
              <a:spLocks noChangeShapeType="1"/>
            </p:cNvSpPr>
            <p:nvPr/>
          </p:nvSpPr>
          <p:spPr bwMode="auto">
            <a:xfrm flipH="1">
              <a:off x="3540125" y="5037138"/>
              <a:ext cx="350838" cy="542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3" name="Oval 69" descr="羊皮纸"/>
            <p:cNvSpPr>
              <a:spLocks noChangeArrowheads="1"/>
            </p:cNvSpPr>
            <p:nvPr/>
          </p:nvSpPr>
          <p:spPr bwMode="auto">
            <a:xfrm>
              <a:off x="3363913" y="5481638"/>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1724" name="Oval 70" descr="羊皮纸"/>
            <p:cNvSpPr>
              <a:spLocks noChangeArrowheads="1"/>
            </p:cNvSpPr>
            <p:nvPr/>
          </p:nvSpPr>
          <p:spPr bwMode="auto">
            <a:xfrm>
              <a:off x="3773488" y="4840288"/>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0</a:t>
              </a:r>
              <a:endParaRPr lang="zh-CN" altLang="en-US" sz="2000">
                <a:solidFill>
                  <a:schemeClr val="hlink"/>
                </a:solidFill>
                <a:latin typeface="Times New Roman" pitchFamily="18" charset="0"/>
              </a:endParaRPr>
            </a:p>
          </p:txBody>
        </p:sp>
        <p:sp>
          <p:nvSpPr>
            <p:cNvPr id="71725" name="Oval 71" descr="羊皮纸"/>
            <p:cNvSpPr>
              <a:spLocks noChangeArrowheads="1"/>
            </p:cNvSpPr>
            <p:nvPr/>
          </p:nvSpPr>
          <p:spPr bwMode="auto">
            <a:xfrm>
              <a:off x="3773488" y="6073775"/>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1726" name="Oval 72" descr="羊皮纸"/>
            <p:cNvSpPr>
              <a:spLocks noChangeArrowheads="1"/>
            </p:cNvSpPr>
            <p:nvPr/>
          </p:nvSpPr>
          <p:spPr bwMode="auto">
            <a:xfrm>
              <a:off x="4241800" y="5481638"/>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1727" name="Oval 73" descr="羊皮纸"/>
            <p:cNvSpPr>
              <a:spLocks noChangeArrowheads="1"/>
            </p:cNvSpPr>
            <p:nvPr/>
          </p:nvSpPr>
          <p:spPr bwMode="auto">
            <a:xfrm>
              <a:off x="4649788" y="4840288"/>
              <a:ext cx="350838" cy="295275"/>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dirty="0">
                  <a:solidFill>
                    <a:schemeClr val="hlink"/>
                  </a:solidFill>
                  <a:latin typeface="Times New Roman" pitchFamily="18" charset="0"/>
                </a:rPr>
                <a:t>1</a:t>
              </a:r>
              <a:endParaRPr lang="zh-CN" altLang="en-US" sz="2000" dirty="0">
                <a:solidFill>
                  <a:schemeClr val="hlink"/>
                </a:solidFill>
                <a:latin typeface="Times New Roman" pitchFamily="18" charset="0"/>
              </a:endParaRPr>
            </a:p>
          </p:txBody>
        </p:sp>
        <p:sp>
          <p:nvSpPr>
            <p:cNvPr id="71728" name="Oval 74" descr="羊皮纸"/>
            <p:cNvSpPr>
              <a:spLocks noChangeArrowheads="1"/>
            </p:cNvSpPr>
            <p:nvPr/>
          </p:nvSpPr>
          <p:spPr bwMode="auto">
            <a:xfrm>
              <a:off x="4649788" y="6073775"/>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1729" name="Oval 75" descr="羊皮纸"/>
            <p:cNvSpPr>
              <a:spLocks noChangeArrowheads="1"/>
            </p:cNvSpPr>
            <p:nvPr/>
          </p:nvSpPr>
          <p:spPr bwMode="auto">
            <a:xfrm flipH="1">
              <a:off x="5118100" y="5481638"/>
              <a:ext cx="350838" cy="296862"/>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78898" name="Text Box 76"/>
            <p:cNvSpPr txBox="1">
              <a:spLocks noChangeArrowheads="1"/>
            </p:cNvSpPr>
            <p:nvPr/>
          </p:nvSpPr>
          <p:spPr bwMode="auto">
            <a:xfrm>
              <a:off x="3362325" y="51117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sp>
          <p:nvSpPr>
            <p:cNvPr id="78899" name="Text Box 77"/>
            <p:cNvSpPr txBox="1">
              <a:spLocks noChangeArrowheads="1"/>
            </p:cNvSpPr>
            <p:nvPr/>
          </p:nvSpPr>
          <p:spPr bwMode="auto">
            <a:xfrm>
              <a:off x="4183063" y="62452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22</a:t>
              </a:r>
              <a:endParaRPr lang="zh-CN" altLang="en-US" sz="2000">
                <a:solidFill>
                  <a:schemeClr val="hlink"/>
                </a:solidFill>
                <a:latin typeface="Times New Roman" panose="02020603050405020304" pitchFamily="18" charset="0"/>
              </a:endParaRPr>
            </a:p>
          </p:txBody>
        </p:sp>
        <p:sp>
          <p:nvSpPr>
            <p:cNvPr id="78901" name="Line 79"/>
            <p:cNvSpPr>
              <a:spLocks noChangeShapeType="1"/>
            </p:cNvSpPr>
            <p:nvPr/>
          </p:nvSpPr>
          <p:spPr bwMode="auto">
            <a:xfrm>
              <a:off x="4124325" y="6223000"/>
              <a:ext cx="5254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8861" name="Group 80"/>
          <p:cNvGrpSpPr>
            <a:grpSpLocks/>
          </p:cNvGrpSpPr>
          <p:nvPr/>
        </p:nvGrpSpPr>
        <p:grpSpPr bwMode="auto">
          <a:xfrm>
            <a:off x="533400" y="2590800"/>
            <a:ext cx="2132013" cy="2033588"/>
            <a:chOff x="0" y="0"/>
            <a:chExt cx="1343" cy="1281"/>
          </a:xfrm>
        </p:grpSpPr>
        <p:sp>
          <p:nvSpPr>
            <p:cNvPr id="78862" name="Text Box 81"/>
            <p:cNvSpPr txBox="1">
              <a:spLocks noChangeArrowheads="1"/>
            </p:cNvSpPr>
            <p:nvPr/>
          </p:nvSpPr>
          <p:spPr bwMode="auto">
            <a:xfrm>
              <a:off x="528"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28</a:t>
              </a:r>
              <a:endParaRPr lang="zh-CN" altLang="en-US" sz="2000">
                <a:solidFill>
                  <a:schemeClr val="hlink"/>
                </a:solidFill>
                <a:latin typeface="Times New Roman" panose="02020603050405020304" pitchFamily="18" charset="0"/>
              </a:endParaRPr>
            </a:p>
          </p:txBody>
        </p:sp>
        <p:grpSp>
          <p:nvGrpSpPr>
            <p:cNvPr id="78863" name="Group 82"/>
            <p:cNvGrpSpPr>
              <a:grpSpLocks/>
            </p:cNvGrpSpPr>
            <p:nvPr/>
          </p:nvGrpSpPr>
          <p:grpSpPr bwMode="auto">
            <a:xfrm>
              <a:off x="0" y="144"/>
              <a:ext cx="1343" cy="1137"/>
              <a:chOff x="0" y="0"/>
              <a:chExt cx="1343" cy="1137"/>
            </a:xfrm>
          </p:grpSpPr>
          <p:sp>
            <p:nvSpPr>
              <p:cNvPr id="78864" name="Line 83"/>
              <p:cNvSpPr>
                <a:spLocks noChangeShapeType="1"/>
              </p:cNvSpPr>
              <p:nvPr/>
            </p:nvSpPr>
            <p:spPr bwMode="auto">
              <a:xfrm>
                <a:off x="957" y="156"/>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5" name="Line 84"/>
              <p:cNvSpPr>
                <a:spLocks noChangeShapeType="1"/>
              </p:cNvSpPr>
              <p:nvPr/>
            </p:nvSpPr>
            <p:spPr bwMode="auto">
              <a:xfrm>
                <a:off x="663" y="498"/>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6" name="Line 85"/>
              <p:cNvSpPr>
                <a:spLocks noChangeShapeType="1"/>
              </p:cNvSpPr>
              <p:nvPr/>
            </p:nvSpPr>
            <p:spPr bwMode="auto">
              <a:xfrm>
                <a:off x="110" y="498"/>
                <a:ext cx="258"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7" name="Line 86"/>
              <p:cNvSpPr>
                <a:spLocks noChangeShapeType="1"/>
              </p:cNvSpPr>
              <p:nvPr/>
            </p:nvSpPr>
            <p:spPr bwMode="auto">
              <a:xfrm flipH="1">
                <a:off x="110" y="12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8" name="Line 87"/>
              <p:cNvSpPr>
                <a:spLocks noChangeShapeType="1"/>
              </p:cNvSpPr>
              <p:nvPr/>
            </p:nvSpPr>
            <p:spPr bwMode="auto">
              <a:xfrm>
                <a:off x="479" y="871"/>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9" name="Line 88"/>
              <p:cNvSpPr>
                <a:spLocks noChangeShapeType="1"/>
              </p:cNvSpPr>
              <p:nvPr/>
            </p:nvSpPr>
            <p:spPr bwMode="auto">
              <a:xfrm flipH="1">
                <a:off x="957" y="529"/>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0" name="Line 89"/>
              <p:cNvSpPr>
                <a:spLocks noChangeShapeType="1"/>
              </p:cNvSpPr>
              <p:nvPr/>
            </p:nvSpPr>
            <p:spPr bwMode="auto">
              <a:xfrm flipV="1">
                <a:off x="442" y="94"/>
                <a:ext cx="479" cy="7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3" name="Oval 90" descr="羊皮纸"/>
              <p:cNvSpPr>
                <a:spLocks noChangeArrowheads="1"/>
              </p:cNvSpPr>
              <p:nvPr/>
            </p:nvSpPr>
            <p:spPr bwMode="auto">
              <a:xfrm>
                <a:off x="0"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1704" name="Oval 91" descr="羊皮纸"/>
              <p:cNvSpPr>
                <a:spLocks noChangeArrowheads="1"/>
              </p:cNvSpPr>
              <p:nvPr/>
            </p:nvSpPr>
            <p:spPr bwMode="auto">
              <a:xfrm>
                <a:off x="258"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dirty="0">
                    <a:solidFill>
                      <a:schemeClr val="hlink"/>
                    </a:solidFill>
                    <a:latin typeface="Times New Roman" pitchFamily="18" charset="0"/>
                  </a:rPr>
                  <a:t>0</a:t>
                </a:r>
                <a:endParaRPr lang="zh-CN" altLang="en-US" sz="2000" dirty="0">
                  <a:solidFill>
                    <a:schemeClr val="hlink"/>
                  </a:solidFill>
                  <a:latin typeface="Times New Roman" pitchFamily="18" charset="0"/>
                </a:endParaRPr>
              </a:p>
            </p:txBody>
          </p:sp>
          <p:sp>
            <p:nvSpPr>
              <p:cNvPr id="71705" name="Oval 92" descr="羊皮纸"/>
              <p:cNvSpPr>
                <a:spLocks noChangeArrowheads="1"/>
              </p:cNvSpPr>
              <p:nvPr/>
            </p:nvSpPr>
            <p:spPr bwMode="auto">
              <a:xfrm>
                <a:off x="258"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1706" name="Oval 93" descr="羊皮纸"/>
              <p:cNvSpPr>
                <a:spLocks noChangeArrowheads="1"/>
              </p:cNvSpPr>
              <p:nvPr/>
            </p:nvSpPr>
            <p:spPr bwMode="auto">
              <a:xfrm>
                <a:off x="552"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1707" name="Oval 94" descr="羊皮纸"/>
              <p:cNvSpPr>
                <a:spLocks noChangeArrowheads="1"/>
              </p:cNvSpPr>
              <p:nvPr/>
            </p:nvSpPr>
            <p:spPr bwMode="auto">
              <a:xfrm>
                <a:off x="810"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1708" name="Oval 95" descr="羊皮纸"/>
              <p:cNvSpPr>
                <a:spLocks noChangeArrowheads="1"/>
              </p:cNvSpPr>
              <p:nvPr/>
            </p:nvSpPr>
            <p:spPr bwMode="auto">
              <a:xfrm>
                <a:off x="810"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1709" name="Oval 96" descr="羊皮纸"/>
              <p:cNvSpPr>
                <a:spLocks noChangeArrowheads="1"/>
              </p:cNvSpPr>
              <p:nvPr/>
            </p:nvSpPr>
            <p:spPr bwMode="auto">
              <a:xfrm flipH="1">
                <a:off x="1105"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78878" name="Text Box 97"/>
              <p:cNvSpPr txBox="1">
                <a:spLocks noChangeArrowheads="1"/>
              </p:cNvSpPr>
              <p:nvPr/>
            </p:nvSpPr>
            <p:spPr bwMode="auto">
              <a:xfrm>
                <a:off x="0" y="171"/>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10</a:t>
                </a:r>
                <a:endParaRPr lang="zh-CN" altLang="en-US" sz="2000">
                  <a:solidFill>
                    <a:schemeClr val="hlink"/>
                  </a:solidFill>
                  <a:latin typeface="Times New Roman" panose="02020603050405020304" pitchFamily="18" charset="0"/>
                </a:endParaRPr>
              </a:p>
            </p:txBody>
          </p:sp>
          <p:sp>
            <p:nvSpPr>
              <p:cNvPr id="78879" name="Text Box 98"/>
              <p:cNvSpPr txBox="1">
                <a:spLocks noChangeArrowheads="1"/>
              </p:cNvSpPr>
              <p:nvPr/>
            </p:nvSpPr>
            <p:spPr bwMode="auto">
              <a:xfrm>
                <a:off x="0" y="67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25</a:t>
                </a:r>
                <a:endParaRPr lang="zh-CN" altLang="en-US" sz="2000">
                  <a:solidFill>
                    <a:schemeClr val="hlink"/>
                  </a:solidFill>
                  <a:latin typeface="Times New Roman" panose="02020603050405020304" pitchFamily="18" charset="0"/>
                </a:endParaRPr>
              </a:p>
            </p:txBody>
          </p:sp>
          <p:sp>
            <p:nvSpPr>
              <p:cNvPr id="78880" name="Text Box 99"/>
              <p:cNvSpPr txBox="1">
                <a:spLocks noChangeArrowheads="1"/>
              </p:cNvSpPr>
              <p:nvPr/>
            </p:nvSpPr>
            <p:spPr bwMode="auto">
              <a:xfrm>
                <a:off x="515" y="20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14</a:t>
                </a:r>
                <a:endParaRPr lang="zh-CN" altLang="en-US" sz="2000">
                  <a:solidFill>
                    <a:schemeClr val="hlink"/>
                  </a:solidFill>
                  <a:latin typeface="Times New Roman" panose="02020603050405020304" pitchFamily="18" charset="0"/>
                </a:endParaRPr>
              </a:p>
            </p:txBody>
          </p:sp>
          <p:sp>
            <p:nvSpPr>
              <p:cNvPr id="78881" name="Text Box 100"/>
              <p:cNvSpPr txBox="1">
                <a:spLocks noChangeArrowheads="1"/>
              </p:cNvSpPr>
              <p:nvPr/>
            </p:nvSpPr>
            <p:spPr bwMode="auto">
              <a:xfrm>
                <a:off x="295" y="57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24</a:t>
                </a:r>
                <a:endParaRPr lang="zh-CN" altLang="en-US" sz="2000">
                  <a:solidFill>
                    <a:schemeClr val="hlink"/>
                  </a:solidFill>
                  <a:latin typeface="Times New Roman" panose="02020603050405020304" pitchFamily="18" charset="0"/>
                </a:endParaRPr>
              </a:p>
            </p:txBody>
          </p:sp>
          <p:sp>
            <p:nvSpPr>
              <p:cNvPr id="78882" name="Text Box 101"/>
              <p:cNvSpPr txBox="1">
                <a:spLocks noChangeArrowheads="1"/>
              </p:cNvSpPr>
              <p:nvPr/>
            </p:nvSpPr>
            <p:spPr bwMode="auto">
              <a:xfrm>
                <a:off x="515" y="88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22</a:t>
                </a:r>
                <a:endParaRPr lang="zh-CN" altLang="en-US" sz="2000">
                  <a:solidFill>
                    <a:schemeClr val="hlink"/>
                  </a:solidFill>
                  <a:latin typeface="Times New Roman" panose="02020603050405020304" pitchFamily="18" charset="0"/>
                </a:endParaRPr>
              </a:p>
            </p:txBody>
          </p:sp>
          <p:sp>
            <p:nvSpPr>
              <p:cNvPr id="78883" name="Text Box 102"/>
              <p:cNvSpPr txBox="1">
                <a:spLocks noChangeArrowheads="1"/>
              </p:cNvSpPr>
              <p:nvPr/>
            </p:nvSpPr>
            <p:spPr bwMode="auto">
              <a:xfrm>
                <a:off x="1065" y="20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16</a:t>
                </a:r>
                <a:endParaRPr lang="zh-CN" altLang="en-US" sz="2000">
                  <a:solidFill>
                    <a:schemeClr val="hlink"/>
                  </a:solidFill>
                  <a:latin typeface="Times New Roman" panose="02020603050405020304" pitchFamily="18" charset="0"/>
                </a:endParaRPr>
              </a:p>
            </p:txBody>
          </p:sp>
          <p:sp>
            <p:nvSpPr>
              <p:cNvPr id="78884" name="Text Box 103"/>
              <p:cNvSpPr txBox="1">
                <a:spLocks noChangeArrowheads="1"/>
              </p:cNvSpPr>
              <p:nvPr/>
            </p:nvSpPr>
            <p:spPr bwMode="auto">
              <a:xfrm>
                <a:off x="770" y="57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18</a:t>
                </a:r>
                <a:endParaRPr lang="zh-CN" altLang="en-US" sz="2000">
                  <a:solidFill>
                    <a:schemeClr val="hlink"/>
                  </a:solidFill>
                  <a:latin typeface="Times New Roman" panose="02020603050405020304" pitchFamily="18" charset="0"/>
                </a:endParaRPr>
              </a:p>
            </p:txBody>
          </p:sp>
          <p:sp>
            <p:nvSpPr>
              <p:cNvPr id="78885" name="Text Box 104"/>
              <p:cNvSpPr txBox="1">
                <a:spLocks noChangeArrowheads="1"/>
              </p:cNvSpPr>
              <p:nvPr/>
            </p:nvSpPr>
            <p:spPr bwMode="auto">
              <a:xfrm>
                <a:off x="1067" y="63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Times New Roman" panose="02020603050405020304" pitchFamily="18" charset="0"/>
                  </a:rPr>
                  <a:t>12</a:t>
                </a:r>
                <a:endParaRPr lang="zh-CN" altLang="en-US" sz="2000">
                  <a:solidFill>
                    <a:schemeClr val="hlink"/>
                  </a:solidFill>
                  <a:latin typeface="Times New Roman" panose="02020603050405020304" pitchFamily="18" charset="0"/>
                </a:endParaRPr>
              </a:p>
            </p:txBody>
          </p:sp>
          <p:sp>
            <p:nvSpPr>
              <p:cNvPr id="78886" name="Line 105"/>
              <p:cNvSpPr>
                <a:spLocks noChangeShapeType="1"/>
              </p:cNvSpPr>
              <p:nvPr/>
            </p:nvSpPr>
            <p:spPr bwMode="auto">
              <a:xfrm>
                <a:off x="479" y="94"/>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up)">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466725" y="1052513"/>
            <a:ext cx="80010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zh-CN" altLang="en-US" sz="3500" dirty="0">
                <a:solidFill>
                  <a:srgbClr val="000082"/>
                </a:solidFill>
                <a:latin typeface="Times New Roman" panose="02020603050405020304" pitchFamily="18" charset="0"/>
                <a:ea typeface="楷体_GB2312" pitchFamily="1" charset="-122"/>
              </a:rPr>
              <a:t>          </a:t>
            </a:r>
            <a:r>
              <a:rPr lang="zh-CN" altLang="en-US" sz="3200" b="1" dirty="0">
                <a:latin typeface="黑体" panose="02010609060101010101" pitchFamily="49" charset="-122"/>
                <a:ea typeface="黑体" panose="02010609060101010101" pitchFamily="49" charset="-122"/>
                <a:sym typeface="Arial" panose="020B0604020202020204" pitchFamily="34" charset="0"/>
              </a:rPr>
              <a:t>在生成树的构造过程中，图中 </a:t>
            </a:r>
            <a:r>
              <a:rPr lang="en-US" altLang="zh-CN" sz="3200" b="1" dirty="0">
                <a:latin typeface="黑体" panose="02010609060101010101" pitchFamily="49" charset="-122"/>
                <a:ea typeface="黑体" panose="02010609060101010101" pitchFamily="49" charset="-122"/>
                <a:sym typeface="Arial" panose="020B0604020202020204" pitchFamily="34" charset="0"/>
              </a:rPr>
              <a:t>n </a:t>
            </a:r>
            <a:r>
              <a:rPr lang="zh-CN" altLang="en-US" sz="3200" b="1" dirty="0">
                <a:latin typeface="黑体" panose="02010609060101010101" pitchFamily="49" charset="-122"/>
                <a:ea typeface="黑体" panose="02010609060101010101" pitchFamily="49" charset="-122"/>
                <a:sym typeface="Arial" panose="020B0604020202020204" pitchFamily="34" charset="0"/>
              </a:rPr>
              <a:t>个顶点分属两个集合：</a:t>
            </a:r>
            <a:r>
              <a:rPr lang="zh-CN" altLang="en-US" sz="3200" b="1" dirty="0">
                <a:solidFill>
                  <a:srgbClr val="FF0000"/>
                </a:solidFill>
                <a:latin typeface="黑体" panose="02010609060101010101" pitchFamily="49" charset="-122"/>
                <a:ea typeface="黑体" panose="02010609060101010101" pitchFamily="49" charset="-122"/>
                <a:sym typeface="Arial" panose="020B0604020202020204" pitchFamily="34" charset="0"/>
              </a:rPr>
              <a:t>已</a:t>
            </a:r>
            <a:r>
              <a:rPr lang="zh-CN" altLang="en-US" sz="3200" b="1" dirty="0">
                <a:latin typeface="黑体" panose="02010609060101010101" pitchFamily="49" charset="-122"/>
                <a:ea typeface="黑体" panose="02010609060101010101" pitchFamily="49" charset="-122"/>
                <a:sym typeface="Arial" panose="020B0604020202020204" pitchFamily="34" charset="0"/>
              </a:rPr>
              <a:t>落在生成树上的顶点集 </a:t>
            </a:r>
            <a:r>
              <a:rPr lang="en-US" altLang="zh-CN" sz="3200" b="1" dirty="0">
                <a:latin typeface="黑体" panose="02010609060101010101" pitchFamily="49" charset="-122"/>
                <a:ea typeface="黑体" panose="02010609060101010101" pitchFamily="49" charset="-122"/>
                <a:sym typeface="Arial" panose="020B0604020202020204" pitchFamily="34" charset="0"/>
              </a:rPr>
              <a:t>U </a:t>
            </a:r>
            <a:r>
              <a:rPr lang="zh-CN" altLang="en-US" sz="3200" b="1" dirty="0">
                <a:latin typeface="黑体" panose="02010609060101010101" pitchFamily="49" charset="-122"/>
                <a:ea typeface="黑体" panose="02010609060101010101" pitchFamily="49" charset="-122"/>
                <a:sym typeface="Arial" panose="020B0604020202020204" pitchFamily="34" charset="0"/>
              </a:rPr>
              <a:t>和尚</a:t>
            </a:r>
            <a:r>
              <a:rPr lang="zh-CN" altLang="en-US" sz="3200" b="1" dirty="0">
                <a:solidFill>
                  <a:srgbClr val="FF0000"/>
                </a:solidFill>
                <a:latin typeface="黑体" panose="02010609060101010101" pitchFamily="49" charset="-122"/>
                <a:ea typeface="黑体" panose="02010609060101010101" pitchFamily="49" charset="-122"/>
                <a:sym typeface="Arial" panose="020B0604020202020204" pitchFamily="34" charset="0"/>
              </a:rPr>
              <a:t>未</a:t>
            </a:r>
            <a:r>
              <a:rPr lang="zh-CN" altLang="en-US" sz="3200" b="1" dirty="0">
                <a:latin typeface="黑体" panose="02010609060101010101" pitchFamily="49" charset="-122"/>
                <a:ea typeface="黑体" panose="02010609060101010101" pitchFamily="49" charset="-122"/>
                <a:sym typeface="Arial" panose="020B0604020202020204" pitchFamily="34" charset="0"/>
              </a:rPr>
              <a:t>落在生成树上的顶点集</a:t>
            </a:r>
            <a:r>
              <a:rPr lang="en-US" altLang="zh-CN" sz="3200" b="1" dirty="0">
                <a:latin typeface="黑体" panose="02010609060101010101" pitchFamily="49" charset="-122"/>
                <a:ea typeface="黑体" panose="02010609060101010101" pitchFamily="49" charset="-122"/>
                <a:sym typeface="Arial" panose="020B0604020202020204" pitchFamily="34" charset="0"/>
              </a:rPr>
              <a:t>V-U</a:t>
            </a:r>
            <a:r>
              <a:rPr lang="zh-CN" altLang="en-US" sz="3200" b="1" dirty="0">
                <a:latin typeface="黑体" panose="02010609060101010101" pitchFamily="49" charset="-122"/>
                <a:ea typeface="黑体" panose="02010609060101010101" pitchFamily="49" charset="-122"/>
                <a:sym typeface="Arial" panose="020B0604020202020204" pitchFamily="34" charset="0"/>
              </a:rPr>
              <a:t>，应在所有</a:t>
            </a:r>
            <a:r>
              <a:rPr lang="zh-CN" altLang="en-US" sz="3200" b="1" dirty="0">
                <a:solidFill>
                  <a:srgbClr val="3333FF"/>
                </a:solidFill>
                <a:latin typeface="黑体" panose="02010609060101010101" pitchFamily="49" charset="-122"/>
                <a:ea typeface="黑体" panose="02010609060101010101" pitchFamily="49" charset="-122"/>
                <a:sym typeface="Arial" panose="020B0604020202020204" pitchFamily="34" charset="0"/>
              </a:rPr>
              <a:t>连通</a:t>
            </a:r>
            <a:r>
              <a:rPr lang="en-US" altLang="zh-CN" sz="3200" b="1" dirty="0">
                <a:solidFill>
                  <a:srgbClr val="3333FF"/>
                </a:solidFill>
                <a:latin typeface="黑体" panose="02010609060101010101" pitchFamily="49" charset="-122"/>
                <a:ea typeface="黑体" panose="02010609060101010101" pitchFamily="49" charset="-122"/>
                <a:sym typeface="Arial" panose="020B0604020202020204" pitchFamily="34" charset="0"/>
              </a:rPr>
              <a:t>U</a:t>
            </a:r>
            <a:r>
              <a:rPr lang="zh-CN" altLang="en-US" sz="3200" b="1" dirty="0">
                <a:solidFill>
                  <a:srgbClr val="3333FF"/>
                </a:solidFill>
                <a:latin typeface="黑体" panose="02010609060101010101" pitchFamily="49" charset="-122"/>
                <a:ea typeface="黑体" panose="02010609060101010101" pitchFamily="49" charset="-122"/>
                <a:sym typeface="Arial" panose="020B0604020202020204" pitchFamily="34" charset="0"/>
              </a:rPr>
              <a:t>中顶点和</a:t>
            </a:r>
            <a:r>
              <a:rPr lang="en-US" altLang="zh-CN" sz="3200" b="1" dirty="0">
                <a:solidFill>
                  <a:srgbClr val="3333FF"/>
                </a:solidFill>
                <a:latin typeface="黑体" panose="02010609060101010101" pitchFamily="49" charset="-122"/>
                <a:ea typeface="黑体" panose="02010609060101010101" pitchFamily="49" charset="-122"/>
                <a:sym typeface="Arial" panose="020B0604020202020204" pitchFamily="34" charset="0"/>
              </a:rPr>
              <a:t>V-U</a:t>
            </a:r>
            <a:r>
              <a:rPr lang="zh-CN" altLang="en-US" sz="3200" b="1" dirty="0">
                <a:solidFill>
                  <a:srgbClr val="3333FF"/>
                </a:solidFill>
                <a:latin typeface="黑体" panose="02010609060101010101" pitchFamily="49" charset="-122"/>
                <a:ea typeface="黑体" panose="02010609060101010101" pitchFamily="49" charset="-122"/>
                <a:sym typeface="Arial" panose="020B0604020202020204" pitchFamily="34" charset="0"/>
              </a:rPr>
              <a:t>中顶点</a:t>
            </a:r>
            <a:r>
              <a:rPr lang="zh-CN" altLang="en-US" sz="3200" b="1" dirty="0">
                <a:latin typeface="黑体" panose="02010609060101010101" pitchFamily="49" charset="-122"/>
                <a:ea typeface="黑体" panose="02010609060101010101" pitchFamily="49" charset="-122"/>
                <a:sym typeface="Arial" panose="020B0604020202020204" pitchFamily="34" charset="0"/>
              </a:rPr>
              <a:t>的边中</a:t>
            </a:r>
            <a:r>
              <a:rPr lang="zh-CN" altLang="en-US" sz="3200" b="1" dirty="0">
                <a:solidFill>
                  <a:srgbClr val="3333FF"/>
                </a:solidFill>
                <a:latin typeface="黑体" panose="02010609060101010101" pitchFamily="49" charset="-122"/>
                <a:ea typeface="黑体" panose="02010609060101010101" pitchFamily="49" charset="-122"/>
                <a:sym typeface="Arial" panose="020B0604020202020204" pitchFamily="34" charset="0"/>
              </a:rPr>
              <a:t>选取权值最小的边</a:t>
            </a:r>
            <a:r>
              <a:rPr lang="zh-CN" altLang="en-US" sz="3200" b="1" dirty="0">
                <a:latin typeface="黑体" panose="02010609060101010101" pitchFamily="49" charset="-122"/>
                <a:ea typeface="黑体" panose="02010609060101010101" pitchFamily="49" charset="-122"/>
                <a:sym typeface="Arial" panose="020B0604020202020204" pitchFamily="34" charset="0"/>
              </a:rPr>
              <a:t>逐渐加入TE,相应顶点加入U中。</a:t>
            </a:r>
          </a:p>
        </p:txBody>
      </p:sp>
      <p:sp>
        <p:nvSpPr>
          <p:cNvPr id="73731" name="AutoShape 3"/>
          <p:cNvSpPr>
            <a:spLocks noChangeArrowheads="1"/>
          </p:cNvSpPr>
          <p:nvPr/>
        </p:nvSpPr>
        <p:spPr bwMode="auto">
          <a:xfrm>
            <a:off x="2514600" y="4953000"/>
            <a:ext cx="1371600" cy="1600200"/>
          </a:xfrm>
          <a:prstGeom prst="roundRect">
            <a:avLst>
              <a:gd name="adj" fmla="val 16667"/>
            </a:avLst>
          </a:prstGeom>
          <a:noFill/>
          <a:ln w="12700" cap="sq">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2" name="Oval 4"/>
          <p:cNvSpPr>
            <a:spLocks noChangeArrowheads="1"/>
          </p:cNvSpPr>
          <p:nvPr/>
        </p:nvSpPr>
        <p:spPr bwMode="auto">
          <a:xfrm>
            <a:off x="5257800" y="4800600"/>
            <a:ext cx="1524000" cy="1981200"/>
          </a:xfrm>
          <a:prstGeom prst="ellipse">
            <a:avLst/>
          </a:prstGeom>
          <a:noFill/>
          <a:ln w="12700" cap="sq">
            <a:solidFill>
              <a:srgbClr val="00008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3" name="Oval 5"/>
          <p:cNvSpPr>
            <a:spLocks noChangeArrowheads="1"/>
          </p:cNvSpPr>
          <p:nvPr/>
        </p:nvSpPr>
        <p:spPr bwMode="auto">
          <a:xfrm>
            <a:off x="3200400" y="5105400"/>
            <a:ext cx="304800" cy="304800"/>
          </a:xfrm>
          <a:prstGeom prst="ellipse">
            <a:avLst/>
          </a:prstGeom>
          <a:solidFill>
            <a:srgbClr val="FFFF99"/>
          </a:solidFill>
          <a:ln w="12700" cap="sq">
            <a:solidFill>
              <a:srgbClr val="8000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4" name="Oval 6"/>
          <p:cNvSpPr>
            <a:spLocks noChangeArrowheads="1"/>
          </p:cNvSpPr>
          <p:nvPr/>
        </p:nvSpPr>
        <p:spPr bwMode="auto">
          <a:xfrm>
            <a:off x="2667000" y="5562600"/>
            <a:ext cx="304800" cy="304800"/>
          </a:xfrm>
          <a:prstGeom prst="ellipse">
            <a:avLst/>
          </a:prstGeom>
          <a:solidFill>
            <a:srgbClr val="FFFF99"/>
          </a:solidFill>
          <a:ln w="12700" cap="sq">
            <a:solidFill>
              <a:srgbClr val="8000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5" name="Oval 7"/>
          <p:cNvSpPr>
            <a:spLocks noChangeArrowheads="1"/>
          </p:cNvSpPr>
          <p:nvPr/>
        </p:nvSpPr>
        <p:spPr bwMode="auto">
          <a:xfrm>
            <a:off x="2794819" y="6118378"/>
            <a:ext cx="304800" cy="304800"/>
          </a:xfrm>
          <a:prstGeom prst="ellipse">
            <a:avLst/>
          </a:prstGeom>
          <a:solidFill>
            <a:srgbClr val="FFFF99"/>
          </a:solidFill>
          <a:ln w="12700" cap="sq">
            <a:solidFill>
              <a:srgbClr val="800000"/>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6" name="Oval 8"/>
          <p:cNvSpPr>
            <a:spLocks noChangeArrowheads="1"/>
          </p:cNvSpPr>
          <p:nvPr/>
        </p:nvSpPr>
        <p:spPr bwMode="auto">
          <a:xfrm>
            <a:off x="5791200" y="4953000"/>
            <a:ext cx="304800" cy="304800"/>
          </a:xfrm>
          <a:prstGeom prst="ellipse">
            <a:avLst/>
          </a:prstGeom>
          <a:solidFill>
            <a:srgbClr val="CCFFCC"/>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7" name="Oval 9"/>
          <p:cNvSpPr>
            <a:spLocks noChangeArrowheads="1"/>
          </p:cNvSpPr>
          <p:nvPr/>
        </p:nvSpPr>
        <p:spPr bwMode="auto">
          <a:xfrm>
            <a:off x="6248400" y="5334000"/>
            <a:ext cx="304800" cy="304800"/>
          </a:xfrm>
          <a:prstGeom prst="ellipse">
            <a:avLst/>
          </a:prstGeom>
          <a:solidFill>
            <a:srgbClr val="CCFFCC"/>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8" name="Oval 10"/>
          <p:cNvSpPr>
            <a:spLocks noChangeArrowheads="1"/>
          </p:cNvSpPr>
          <p:nvPr/>
        </p:nvSpPr>
        <p:spPr bwMode="auto">
          <a:xfrm>
            <a:off x="5867400" y="6324600"/>
            <a:ext cx="304800" cy="304800"/>
          </a:xfrm>
          <a:prstGeom prst="ellipse">
            <a:avLst/>
          </a:prstGeom>
          <a:solidFill>
            <a:srgbClr val="CCFFCC"/>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39" name="Oval 11"/>
          <p:cNvSpPr>
            <a:spLocks noChangeArrowheads="1"/>
          </p:cNvSpPr>
          <p:nvPr/>
        </p:nvSpPr>
        <p:spPr bwMode="auto">
          <a:xfrm>
            <a:off x="5562600" y="5562600"/>
            <a:ext cx="304800" cy="304800"/>
          </a:xfrm>
          <a:prstGeom prst="ellipse">
            <a:avLst/>
          </a:prstGeom>
          <a:solidFill>
            <a:srgbClr val="CCFFCC"/>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40" name="Oval 12"/>
          <p:cNvSpPr>
            <a:spLocks noChangeArrowheads="1"/>
          </p:cNvSpPr>
          <p:nvPr/>
        </p:nvSpPr>
        <p:spPr bwMode="auto">
          <a:xfrm>
            <a:off x="6248400" y="5867400"/>
            <a:ext cx="304800" cy="304800"/>
          </a:xfrm>
          <a:prstGeom prst="ellipse">
            <a:avLst/>
          </a:prstGeom>
          <a:solidFill>
            <a:srgbClr val="CCFFCC"/>
          </a:solidFill>
          <a:ln w="12700" cap="sq">
            <a:solidFill>
              <a:schemeClr val="tx2"/>
            </a:solidFill>
            <a:round/>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3741" name="Line 13"/>
          <p:cNvSpPr>
            <a:spLocks noChangeShapeType="1"/>
          </p:cNvSpPr>
          <p:nvPr/>
        </p:nvSpPr>
        <p:spPr bwMode="auto">
          <a:xfrm flipV="1">
            <a:off x="3581400" y="5105400"/>
            <a:ext cx="2209800" cy="1524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2" name="Line 14"/>
          <p:cNvSpPr>
            <a:spLocks noChangeShapeType="1"/>
          </p:cNvSpPr>
          <p:nvPr/>
        </p:nvSpPr>
        <p:spPr bwMode="auto">
          <a:xfrm>
            <a:off x="2971800" y="5715000"/>
            <a:ext cx="3276600" cy="304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3" name="Line 15"/>
          <p:cNvSpPr>
            <a:spLocks noChangeShapeType="1"/>
          </p:cNvSpPr>
          <p:nvPr/>
        </p:nvSpPr>
        <p:spPr bwMode="auto">
          <a:xfrm>
            <a:off x="3099619" y="6291262"/>
            <a:ext cx="2767781" cy="185738"/>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4" name="Line 16"/>
          <p:cNvSpPr>
            <a:spLocks noChangeShapeType="1"/>
          </p:cNvSpPr>
          <p:nvPr/>
        </p:nvSpPr>
        <p:spPr bwMode="auto">
          <a:xfrm flipV="1">
            <a:off x="3099619" y="5715000"/>
            <a:ext cx="2462981" cy="550862"/>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5" name="Line 17"/>
          <p:cNvSpPr>
            <a:spLocks noChangeShapeType="1"/>
          </p:cNvSpPr>
          <p:nvPr/>
        </p:nvSpPr>
        <p:spPr bwMode="auto">
          <a:xfrm>
            <a:off x="3505200" y="5257800"/>
            <a:ext cx="2743200" cy="2286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6" name="Line 18"/>
          <p:cNvSpPr>
            <a:spLocks noChangeShapeType="1"/>
          </p:cNvSpPr>
          <p:nvPr/>
        </p:nvSpPr>
        <p:spPr bwMode="auto">
          <a:xfrm flipV="1">
            <a:off x="2971800" y="5181600"/>
            <a:ext cx="2819400" cy="5334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7" name="Line 19"/>
          <p:cNvSpPr>
            <a:spLocks noChangeShapeType="1"/>
          </p:cNvSpPr>
          <p:nvPr/>
        </p:nvSpPr>
        <p:spPr bwMode="auto">
          <a:xfrm>
            <a:off x="3505200" y="5334000"/>
            <a:ext cx="2057400" cy="3810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8" name="Line 20"/>
          <p:cNvSpPr>
            <a:spLocks noChangeShapeType="1"/>
          </p:cNvSpPr>
          <p:nvPr/>
        </p:nvSpPr>
        <p:spPr bwMode="auto">
          <a:xfrm>
            <a:off x="3505200" y="5334000"/>
            <a:ext cx="2057400" cy="381000"/>
          </a:xfrm>
          <a:prstGeom prst="line">
            <a:avLst/>
          </a:prstGeom>
          <a:noFill/>
          <a:ln w="38100" cap="sq">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3" name="Text Box 21"/>
          <p:cNvSpPr txBox="1">
            <a:spLocks noChangeArrowheads="1"/>
          </p:cNvSpPr>
          <p:nvPr/>
        </p:nvSpPr>
        <p:spPr bwMode="auto">
          <a:xfrm>
            <a:off x="2824163" y="4449763"/>
            <a:ext cx="38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a:t>U</a:t>
            </a:r>
          </a:p>
        </p:txBody>
      </p:sp>
      <p:sp>
        <p:nvSpPr>
          <p:cNvPr id="79894" name="Text Box 22"/>
          <p:cNvSpPr txBox="1">
            <a:spLocks noChangeArrowheads="1"/>
          </p:cNvSpPr>
          <p:nvPr/>
        </p:nvSpPr>
        <p:spPr bwMode="auto">
          <a:xfrm>
            <a:off x="5632450" y="4376738"/>
            <a:ext cx="676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dirty="0"/>
              <a:t>V-U</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wipe(left)">
                                      <p:cBhvr>
                                        <p:cTn id="7" dur="500"/>
                                        <p:tgtEl>
                                          <p:spTgt spid="73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373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7373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7373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7373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373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7373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7373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499"/>
                                          </p:stCondLst>
                                        </p:cTn>
                                        <p:tgtEl>
                                          <p:spTgt spid="7373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499"/>
                                          </p:stCondLst>
                                        </p:cTn>
                                        <p:tgtEl>
                                          <p:spTgt spid="7373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7374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7374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499"/>
                                          </p:stCondLst>
                                        </p:cTn>
                                        <p:tgtEl>
                                          <p:spTgt spid="7374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499"/>
                                          </p:stCondLst>
                                        </p:cTn>
                                        <p:tgtEl>
                                          <p:spTgt spid="7374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499"/>
                                          </p:stCondLst>
                                        </p:cTn>
                                        <p:tgtEl>
                                          <p:spTgt spid="7374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7374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499"/>
                                          </p:stCondLst>
                                        </p:cTn>
                                        <p:tgtEl>
                                          <p:spTgt spid="7374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499"/>
                                          </p:stCondLst>
                                        </p:cTn>
                                        <p:tgtEl>
                                          <p:spTgt spid="7374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73748"/>
                                        </p:tgtEl>
                                        <p:attrNameLst>
                                          <p:attrName>style.visibility</p:attrName>
                                        </p:attrNameLst>
                                      </p:cBhvr>
                                      <p:to>
                                        <p:strVal val="visible"/>
                                      </p:to>
                                    </p:set>
                                    <p:anim calcmode="lin" valueType="num">
                                      <p:cBhvr>
                                        <p:cTn id="52" dur="500" fill="hold"/>
                                        <p:tgtEl>
                                          <p:spTgt spid="73748"/>
                                        </p:tgtEl>
                                        <p:attrNameLst>
                                          <p:attrName>ppt_x</p:attrName>
                                        </p:attrNameLst>
                                      </p:cBhvr>
                                      <p:tavLst>
                                        <p:tav tm="0">
                                          <p:val>
                                            <p:strVal val="#ppt_x-#ppt_w/2"/>
                                          </p:val>
                                        </p:tav>
                                        <p:tav tm="100000">
                                          <p:val>
                                            <p:strVal val="#ppt_x"/>
                                          </p:val>
                                        </p:tav>
                                      </p:tavLst>
                                    </p:anim>
                                    <p:anim calcmode="lin" valueType="num">
                                      <p:cBhvr>
                                        <p:cTn id="53" dur="500" fill="hold"/>
                                        <p:tgtEl>
                                          <p:spTgt spid="73748"/>
                                        </p:tgtEl>
                                        <p:attrNameLst>
                                          <p:attrName>ppt_y</p:attrName>
                                        </p:attrNameLst>
                                      </p:cBhvr>
                                      <p:tavLst>
                                        <p:tav tm="0">
                                          <p:val>
                                            <p:strVal val="#ppt_y"/>
                                          </p:val>
                                        </p:tav>
                                        <p:tav tm="100000">
                                          <p:val>
                                            <p:strVal val="#ppt_y"/>
                                          </p:val>
                                        </p:tav>
                                      </p:tavLst>
                                    </p:anim>
                                    <p:anim calcmode="lin" valueType="num">
                                      <p:cBhvr>
                                        <p:cTn id="54" dur="500" fill="hold"/>
                                        <p:tgtEl>
                                          <p:spTgt spid="73748"/>
                                        </p:tgtEl>
                                        <p:attrNameLst>
                                          <p:attrName>ppt_w</p:attrName>
                                        </p:attrNameLst>
                                      </p:cBhvr>
                                      <p:tavLst>
                                        <p:tav tm="0">
                                          <p:val>
                                            <p:fltVal val="0"/>
                                          </p:val>
                                        </p:tav>
                                        <p:tav tm="100000">
                                          <p:val>
                                            <p:strVal val="#ppt_w"/>
                                          </p:val>
                                        </p:tav>
                                      </p:tavLst>
                                    </p:anim>
                                    <p:anim calcmode="lin" valueType="num">
                                      <p:cBhvr>
                                        <p:cTn id="55" dur="500" fill="hold"/>
                                        <p:tgtEl>
                                          <p:spTgt spid="737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1" grpId="0" animBg="1"/>
      <p:bldP spid="73732" grpId="0" animBg="1"/>
      <p:bldP spid="73733" grpId="0" animBg="1"/>
      <p:bldP spid="73734" grpId="0" animBg="1"/>
      <p:bldP spid="73735" grpId="0" animBg="1"/>
      <p:bldP spid="73736" grpId="0" animBg="1"/>
      <p:bldP spid="73737" grpId="0" animBg="1"/>
      <p:bldP spid="73738" grpId="0" animBg="1"/>
      <p:bldP spid="73739" grpId="0" animBg="1"/>
      <p:bldP spid="73740" grpId="0" animBg="1"/>
      <p:bldP spid="73741" grpId="0" animBg="1"/>
      <p:bldP spid="73742" grpId="0" animBg="1"/>
      <p:bldP spid="73743" grpId="0" animBg="1"/>
      <p:bldP spid="73744" grpId="0" animBg="1"/>
      <p:bldP spid="73745" grpId="0" animBg="1"/>
      <p:bldP spid="73746" grpId="0" animBg="1"/>
      <p:bldP spid="73747" grpId="0" animBg="1"/>
      <p:bldP spid="7374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252413" y="1158875"/>
            <a:ext cx="8496300" cy="973138"/>
          </a:xfrm>
        </p:spPr>
        <p:txBody>
          <a:bodyPr/>
          <a:lstStyle/>
          <a:p>
            <a:pPr algn="l" eaLnBrk="1" hangingPunct="1"/>
            <a:r>
              <a:rPr lang="zh-CN" altLang="en-US" sz="2800" dirty="0">
                <a:latin typeface="黑体" panose="02010609060101010101" pitchFamily="49" charset="-122"/>
                <a:ea typeface="黑体" panose="02010609060101010101" pitchFamily="49" charset="-122"/>
              </a:rPr>
              <a:t>作业</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sym typeface="Arial" panose="020B0604020202020204" pitchFamily="34" charset="0"/>
              </a:rPr>
              <a:t>用Prim算法求下图的最小生成树，给出生成过程（参见</a:t>
            </a:r>
            <a:r>
              <a:rPr lang="en-US" altLang="zh-CN" sz="2800" dirty="0">
                <a:solidFill>
                  <a:schemeClr val="tx1"/>
                </a:solidFill>
                <a:latin typeface="黑体" panose="02010609060101010101" pitchFamily="49" charset="-122"/>
                <a:ea typeface="黑体" panose="02010609060101010101" pitchFamily="49" charset="-122"/>
                <a:sym typeface="Arial" panose="020B0604020202020204" pitchFamily="34" charset="0"/>
              </a:rPr>
              <a:t>p71</a:t>
            </a:r>
            <a:r>
              <a:rPr lang="zh-CN" altLang="en-US" sz="2800" dirty="0">
                <a:solidFill>
                  <a:schemeClr val="tx1"/>
                </a:solidFill>
                <a:latin typeface="黑体" panose="02010609060101010101" pitchFamily="49" charset="-122"/>
                <a:ea typeface="黑体" panose="02010609060101010101" pitchFamily="49" charset="-122"/>
                <a:sym typeface="Arial" panose="020B0604020202020204" pitchFamily="34" charset="0"/>
              </a:rPr>
              <a:t>页的图），画出计算表格（参见</a:t>
            </a:r>
            <a:r>
              <a:rPr lang="en-US" altLang="zh-CN" sz="2800" dirty="0">
                <a:solidFill>
                  <a:schemeClr val="tx1"/>
                </a:solidFill>
                <a:latin typeface="黑体" panose="02010609060101010101" pitchFamily="49" charset="-122"/>
                <a:ea typeface="黑体" panose="02010609060101010101" pitchFamily="49" charset="-122"/>
                <a:sym typeface="Arial" panose="020B0604020202020204" pitchFamily="34" charset="0"/>
              </a:rPr>
              <a:t>p75</a:t>
            </a:r>
            <a:r>
              <a:rPr lang="zh-CN" altLang="en-US" sz="2800" dirty="0">
                <a:solidFill>
                  <a:schemeClr val="tx1"/>
                </a:solidFill>
                <a:latin typeface="黑体" panose="02010609060101010101" pitchFamily="49" charset="-122"/>
                <a:ea typeface="黑体" panose="02010609060101010101" pitchFamily="49" charset="-122"/>
                <a:sym typeface="Arial" panose="020B0604020202020204" pitchFamily="34" charset="0"/>
              </a:rPr>
              <a:t>）</a:t>
            </a:r>
            <a:br>
              <a:rPr lang="en-US" altLang="zh-CN" sz="2800" dirty="0">
                <a:solidFill>
                  <a:schemeClr val="tx1"/>
                </a:solidFill>
                <a:latin typeface="黑体" panose="02010609060101010101" pitchFamily="49" charset="-122"/>
                <a:ea typeface="黑体" panose="02010609060101010101" pitchFamily="49" charset="-122"/>
                <a:sym typeface="Arial" panose="020B0604020202020204" pitchFamily="34" charset="0"/>
              </a:rPr>
            </a:br>
            <a:r>
              <a:rPr lang="zh-CN" altLang="en-US" sz="2800" dirty="0">
                <a:solidFill>
                  <a:schemeClr val="tx1"/>
                </a:solidFill>
                <a:latin typeface="黑体" panose="02010609060101010101" pitchFamily="49" charset="-122"/>
                <a:ea typeface="黑体" panose="02010609060101010101" pitchFamily="49" charset="-122"/>
                <a:sym typeface="Arial" panose="020B0604020202020204" pitchFamily="34" charset="0"/>
              </a:rPr>
              <a:t>给出</a:t>
            </a:r>
            <a:r>
              <a:rPr lang="zh-CN" altLang="en-US" sz="2800" dirty="0">
                <a:latin typeface="黑体" panose="02010609060101010101" pitchFamily="49" charset="-122"/>
                <a:ea typeface="黑体" panose="02010609060101010101" pitchFamily="49" charset="-122"/>
              </a:rPr>
              <a:t>克鲁斯卡尔算法的生成过程</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见</a:t>
            </a:r>
            <a:r>
              <a:rPr lang="en-US" altLang="zh-CN" sz="2800" dirty="0">
                <a:latin typeface="黑体" panose="02010609060101010101" pitchFamily="49" charset="-122"/>
                <a:ea typeface="黑体" panose="02010609060101010101" pitchFamily="49" charset="-122"/>
              </a:rPr>
              <a:t>p79)</a:t>
            </a:r>
            <a:endParaRPr lang="zh-CN" altLang="en-US" sz="2800" dirty="0">
              <a:latin typeface="黑体" panose="02010609060101010101" pitchFamily="49" charset="-122"/>
              <a:ea typeface="黑体" panose="02010609060101010101" pitchFamily="49" charset="-122"/>
              <a:sym typeface="Arial" panose="020B0604020202020204" pitchFamily="34" charset="0"/>
            </a:endParaRPr>
          </a:p>
        </p:txBody>
      </p:sp>
      <p:sp>
        <p:nvSpPr>
          <p:cNvPr id="7172" name="Rectangle 3"/>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7170" name="Object 4"/>
          <p:cNvGraphicFramePr>
            <a:graphicFrameLocks noGrp="1" noChangeAspect="1"/>
          </p:cNvGraphicFramePr>
          <p:nvPr>
            <p:ph idx="1"/>
          </p:nvPr>
        </p:nvGraphicFramePr>
        <p:xfrm>
          <a:off x="2867025" y="2349500"/>
          <a:ext cx="3676650" cy="3438525"/>
        </p:xfrm>
        <a:graphic>
          <a:graphicData uri="http://schemas.openxmlformats.org/presentationml/2006/ole">
            <mc:AlternateContent xmlns:mc="http://schemas.openxmlformats.org/markup-compatibility/2006">
              <mc:Choice xmlns:v="urn:schemas-microsoft-com:vml" Requires="v">
                <p:oleObj r:id="rId2" imgW="2755900" imgH="2578100" progId="Visio.Drawing.11">
                  <p:embed/>
                </p:oleObj>
              </mc:Choice>
              <mc:Fallback>
                <p:oleObj r:id="rId2" imgW="2755900" imgH="2578100" progId="Visio.Drawing.11">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2349500"/>
                        <a:ext cx="367665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nvSpPr>
        <p:spPr bwMode="auto">
          <a:xfrm>
            <a:off x="279400" y="188913"/>
            <a:ext cx="85407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Font typeface="Wingdings" panose="05000000000000000000" pitchFamily="2" charset="2"/>
              <a:buNone/>
            </a:pPr>
            <a:r>
              <a:rPr lang="zh-CN" altLang="en-US" sz="3200"/>
              <a:t>    </a:t>
            </a:r>
            <a:r>
              <a:rPr lang="zh-CN" altLang="en-US" sz="2800" b="1">
                <a:solidFill>
                  <a:srgbClr val="3333FF"/>
                </a:solidFill>
                <a:latin typeface="黑体" panose="02010609060101010101" pitchFamily="49" charset="-122"/>
                <a:ea typeface="黑体" panose="02010609060101010101" pitchFamily="49" charset="-122"/>
              </a:rPr>
              <a:t>Prim算法实现</a:t>
            </a:r>
            <a:endParaRPr lang="zh-CN" altLang="en-US" sz="3200" b="1">
              <a:solidFill>
                <a:srgbClr val="3333FF"/>
              </a:solidFill>
              <a:latin typeface="黑体" panose="02010609060101010101" pitchFamily="49" charset="-122"/>
              <a:ea typeface="黑体" panose="02010609060101010101" pitchFamily="49" charset="-122"/>
            </a:endParaRPr>
          </a:p>
        </p:txBody>
      </p:sp>
      <p:sp>
        <p:nvSpPr>
          <p:cNvPr id="80899" name="Text Box 3"/>
          <p:cNvSpPr txBox="1">
            <a:spLocks noChangeArrowheads="1"/>
          </p:cNvSpPr>
          <p:nvPr/>
        </p:nvSpPr>
        <p:spPr bwMode="auto">
          <a:xfrm>
            <a:off x="682625" y="1123950"/>
            <a:ext cx="8243888"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为直观化，以表格来表示实现过程中各变量变化和</a:t>
            </a:r>
          </a:p>
          <a:p>
            <a:pPr eaLnBrk="1" hangingPunct="1">
              <a:lnSpc>
                <a:spcPct val="120000"/>
              </a:lnSpc>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节点加入情况。</a:t>
            </a:r>
          </a:p>
          <a:p>
            <a:pPr eaLnBrk="1" hangingPunct="1">
              <a:lnSpc>
                <a:spcPct val="120000"/>
              </a:lnSpc>
              <a:buClr>
                <a:schemeClr val="hlink"/>
              </a:buClr>
              <a:buSzPct val="75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sym typeface="Arial" panose="020B0604020202020204" pitchFamily="34" charset="0"/>
              </a:rPr>
              <a:t>其中变量定义如下：</a:t>
            </a:r>
          </a:p>
          <a:p>
            <a:pPr eaLnBrk="1" hangingPunct="1">
              <a:lnSpc>
                <a:spcPct val="120000"/>
              </a:lnSpc>
              <a:buClr>
                <a:schemeClr val="hlink"/>
              </a:buClr>
              <a:buSzPct val="75000"/>
              <a:buFont typeface="Wingdings" panose="05000000000000000000" pitchFamily="2" charset="2"/>
              <a:buNone/>
            </a:pPr>
            <a:r>
              <a:rPr lang="en-US" altLang="zh-CN" sz="2800" b="1" dirty="0">
                <a:solidFill>
                  <a:srgbClr val="3333FF"/>
                </a:solidFill>
                <a:latin typeface="黑体" panose="02010609060101010101" pitchFamily="49" charset="-122"/>
                <a:ea typeface="黑体" panose="02010609060101010101" pitchFamily="49" charset="-122"/>
                <a:sym typeface="Arial" panose="020B0604020202020204" pitchFamily="34" charset="0"/>
              </a:rPr>
              <a:t>visited</a:t>
            </a:r>
            <a:r>
              <a:rPr lang="en-US" altLang="zh-CN" sz="2800" b="1" dirty="0">
                <a:latin typeface="黑体" panose="02010609060101010101" pitchFamily="49" charset="-122"/>
                <a:ea typeface="黑体" panose="02010609060101010101" pitchFamily="49" charset="-122"/>
                <a:sym typeface="Arial" panose="020B0604020202020204" pitchFamily="34" charset="0"/>
              </a:rPr>
              <a:t> </a:t>
            </a:r>
            <a:r>
              <a:rPr lang="en-US" altLang="zh-CN" sz="2800" b="1" dirty="0">
                <a:latin typeface="Times New Roman" panose="02020603050405020304" pitchFamily="18" charset="0"/>
                <a:ea typeface="黑体" panose="02010609060101010101" pitchFamily="49" charset="-122"/>
                <a:sym typeface="Arial" panose="020B0604020202020204" pitchFamily="34" charset="0"/>
              </a:rPr>
              <a:t>—</a:t>
            </a:r>
            <a:r>
              <a:rPr lang="en-US" altLang="zh-CN" sz="2800" b="1" dirty="0">
                <a:latin typeface="黑体" panose="02010609060101010101" pitchFamily="49" charset="-122"/>
                <a:ea typeface="黑体" panose="02010609060101010101" pitchFamily="49" charset="-122"/>
                <a:sym typeface="Arial" panose="020B0604020202020204" pitchFamily="34" charset="0"/>
              </a:rPr>
              <a:t> </a:t>
            </a:r>
            <a:r>
              <a:rPr lang="zh-CN" altLang="en-US" sz="2800" b="1" dirty="0">
                <a:latin typeface="黑体" panose="02010609060101010101" pitchFamily="49" charset="-122"/>
                <a:ea typeface="黑体" panose="02010609060101010101" pitchFamily="49" charset="-122"/>
                <a:sym typeface="Arial" panose="020B0604020202020204" pitchFamily="34" charset="0"/>
              </a:rPr>
              <a:t>数组，表示顶点</a:t>
            </a:r>
            <a:r>
              <a:rPr lang="en-US" altLang="zh-CN" sz="2800" b="1" dirty="0">
                <a:latin typeface="黑体" panose="02010609060101010101" pitchFamily="49" charset="-122"/>
                <a:ea typeface="黑体" panose="02010609060101010101" pitchFamily="49" charset="-122"/>
                <a:sym typeface="Arial" panose="020B0604020202020204" pitchFamily="34" charset="0"/>
              </a:rPr>
              <a:t>v</a:t>
            </a:r>
            <a:r>
              <a:rPr lang="zh-CN" altLang="en-US" sz="2800" b="1" dirty="0">
                <a:latin typeface="黑体" panose="02010609060101010101" pitchFamily="49" charset="-122"/>
                <a:ea typeface="黑体" panose="02010609060101010101" pitchFamily="49" charset="-122"/>
                <a:sym typeface="Arial" panose="020B0604020202020204" pitchFamily="34" charset="0"/>
              </a:rPr>
              <a:t>是否加入生成树</a:t>
            </a:r>
            <a:r>
              <a:rPr lang="en-US" altLang="zh-CN" sz="2800" b="1" dirty="0">
                <a:latin typeface="黑体" panose="02010609060101010101" pitchFamily="49" charset="-122"/>
                <a:ea typeface="黑体" panose="02010609060101010101" pitchFamily="49" charset="-122"/>
                <a:sym typeface="Arial" panose="020B0604020202020204" pitchFamily="34" charset="0"/>
              </a:rPr>
              <a:t>U</a:t>
            </a:r>
            <a:r>
              <a:rPr lang="zh-CN" altLang="en-US" sz="2800" b="1" dirty="0">
                <a:latin typeface="黑体" panose="02010609060101010101" pitchFamily="49" charset="-122"/>
                <a:ea typeface="黑体" panose="02010609060101010101" pitchFamily="49" charset="-122"/>
                <a:sym typeface="Arial" panose="020B0604020202020204" pitchFamily="34" charset="0"/>
              </a:rPr>
              <a:t>中，</a:t>
            </a:r>
          </a:p>
          <a:p>
            <a:pPr eaLnBrk="1" hangingPunct="1">
              <a:lnSpc>
                <a:spcPct val="120000"/>
              </a:lnSpc>
              <a:buClr>
                <a:schemeClr val="hlink"/>
              </a:buClr>
              <a:buSzPct val="75000"/>
              <a:buFont typeface="Wingdings" panose="05000000000000000000" pitchFamily="2" charset="2"/>
              <a:buNone/>
            </a:pPr>
            <a:r>
              <a:rPr lang="zh-CN" altLang="en-US" sz="2800" b="1" dirty="0">
                <a:solidFill>
                  <a:srgbClr val="FF0000"/>
                </a:solidFill>
                <a:latin typeface="黑体" panose="02010609060101010101" pitchFamily="49" charset="-122"/>
                <a:ea typeface="黑体" panose="02010609060101010101" pitchFamily="49" charset="-122"/>
                <a:sym typeface="Arial" panose="020B0604020202020204" pitchFamily="34" charset="0"/>
              </a:rPr>
              <a:t>加入，为</a:t>
            </a:r>
            <a:r>
              <a:rPr lang="en-US" altLang="zh-CN" sz="2800" b="1" dirty="0">
                <a:solidFill>
                  <a:srgbClr val="FF0000"/>
                </a:solidFill>
                <a:latin typeface="黑体" panose="02010609060101010101" pitchFamily="49" charset="-122"/>
                <a:ea typeface="黑体" panose="02010609060101010101" pitchFamily="49" charset="-122"/>
                <a:sym typeface="Arial" panose="020B0604020202020204" pitchFamily="34" charset="0"/>
              </a:rPr>
              <a:t>1</a:t>
            </a:r>
            <a:r>
              <a:rPr lang="zh-CN" altLang="en-US" sz="2800" b="1" dirty="0">
                <a:latin typeface="黑体" panose="02010609060101010101" pitchFamily="49" charset="-122"/>
                <a:ea typeface="黑体" panose="02010609060101010101" pitchFamily="49" charset="-122"/>
                <a:sym typeface="Arial" panose="020B0604020202020204" pitchFamily="34" charset="0"/>
              </a:rPr>
              <a:t>，否则，</a:t>
            </a:r>
            <a:r>
              <a:rPr lang="en-US" altLang="zh-CN" sz="2800" b="1" dirty="0">
                <a:latin typeface="黑体" panose="02010609060101010101" pitchFamily="49" charset="-122"/>
                <a:ea typeface="黑体" panose="02010609060101010101" pitchFamily="49" charset="-122"/>
                <a:sym typeface="Arial" panose="020B0604020202020204" pitchFamily="34" charset="0"/>
              </a:rPr>
              <a:t>0</a:t>
            </a:r>
            <a:r>
              <a:rPr lang="zh-CN" altLang="en-US" sz="2800" b="1" dirty="0">
                <a:latin typeface="黑体" panose="02010609060101010101" pitchFamily="49" charset="-122"/>
                <a:ea typeface="黑体" panose="02010609060101010101" pitchFamily="49" charset="-122"/>
                <a:sym typeface="Arial" panose="020B0604020202020204" pitchFamily="34" charset="0"/>
              </a:rPr>
              <a:t>。</a:t>
            </a:r>
          </a:p>
          <a:p>
            <a:pPr eaLnBrk="1" hangingPunct="1">
              <a:lnSpc>
                <a:spcPct val="120000"/>
              </a:lnSpc>
              <a:buClr>
                <a:schemeClr val="hlink"/>
              </a:buClr>
              <a:buSzPct val="75000"/>
              <a:buFont typeface="Wingdings" panose="05000000000000000000" pitchFamily="2" charset="2"/>
              <a:buNone/>
            </a:pPr>
            <a:r>
              <a:rPr lang="en-US" altLang="zh-CN" sz="2800" b="1" dirty="0">
                <a:solidFill>
                  <a:srgbClr val="3333FF"/>
                </a:solidFill>
                <a:latin typeface="黑体" panose="02010609060101010101" pitchFamily="49" charset="-122"/>
                <a:ea typeface="黑体" panose="02010609060101010101" pitchFamily="49" charset="-122"/>
                <a:sym typeface="Arial" panose="020B0604020202020204" pitchFamily="34" charset="0"/>
              </a:rPr>
              <a:t>dis </a:t>
            </a:r>
            <a:r>
              <a:rPr lang="en-US" altLang="zh-CN" sz="2800" b="1" dirty="0">
                <a:solidFill>
                  <a:srgbClr val="3333FF"/>
                </a:solidFill>
                <a:latin typeface="Times New Roman" panose="02020603050405020304" pitchFamily="18" charset="0"/>
                <a:ea typeface="黑体" panose="02010609060101010101" pitchFamily="49" charset="-122"/>
                <a:sym typeface="Arial" panose="020B0604020202020204" pitchFamily="34" charset="0"/>
              </a:rPr>
              <a:t>—</a:t>
            </a:r>
            <a:r>
              <a:rPr lang="en-US" altLang="zh-CN" sz="2800" b="1" dirty="0">
                <a:solidFill>
                  <a:srgbClr val="3333FF"/>
                </a:solidFill>
                <a:latin typeface="黑体" panose="02010609060101010101" pitchFamily="49" charset="-122"/>
                <a:ea typeface="黑体" panose="02010609060101010101" pitchFamily="49" charset="-122"/>
                <a:sym typeface="Arial" panose="020B0604020202020204" pitchFamily="34" charset="0"/>
              </a:rPr>
              <a:t> </a:t>
            </a:r>
            <a:r>
              <a:rPr lang="zh-CN" altLang="en-US" sz="2800" b="1" dirty="0">
                <a:solidFill>
                  <a:srgbClr val="3333FF"/>
                </a:solidFill>
                <a:latin typeface="黑体" panose="02010609060101010101" pitchFamily="49" charset="-122"/>
                <a:ea typeface="黑体" panose="02010609060101010101" pitchFamily="49" charset="-122"/>
                <a:sym typeface="Arial" panose="020B0604020202020204" pitchFamily="34" charset="0"/>
              </a:rPr>
              <a:t>数组</a:t>
            </a:r>
            <a:r>
              <a:rPr lang="zh-CN" altLang="en-US" sz="2800" b="1" dirty="0">
                <a:latin typeface="黑体" panose="02010609060101010101" pitchFamily="49" charset="-122"/>
                <a:ea typeface="黑体" panose="02010609060101010101" pitchFamily="49" charset="-122"/>
                <a:sym typeface="Arial" panose="020B0604020202020204" pitchFamily="34" charset="0"/>
              </a:rPr>
              <a:t>，表示从</a:t>
            </a:r>
            <a:r>
              <a:rPr lang="en-US" altLang="zh-CN" sz="2800" b="1" dirty="0">
                <a:latin typeface="黑体" panose="02010609060101010101" pitchFamily="49" charset="-122"/>
                <a:ea typeface="黑体" panose="02010609060101010101" pitchFamily="49" charset="-122"/>
                <a:sym typeface="Arial" panose="020B0604020202020204" pitchFamily="34" charset="0"/>
              </a:rPr>
              <a:t>U</a:t>
            </a:r>
            <a:r>
              <a:rPr lang="zh-CN" altLang="en-US" sz="2800" b="1" dirty="0">
                <a:latin typeface="黑体" panose="02010609060101010101" pitchFamily="49" charset="-122"/>
                <a:ea typeface="黑体" panose="02010609060101010101" pitchFamily="49" charset="-122"/>
                <a:sym typeface="Arial" panose="020B0604020202020204" pitchFamily="34" charset="0"/>
              </a:rPr>
              <a:t>到</a:t>
            </a:r>
            <a:r>
              <a:rPr lang="en-US" altLang="zh-CN" sz="2800" b="1" dirty="0">
                <a:latin typeface="黑体" panose="02010609060101010101" pitchFamily="49" charset="-122"/>
                <a:ea typeface="黑体" panose="02010609060101010101" pitchFamily="49" charset="-122"/>
                <a:sym typeface="Arial" panose="020B0604020202020204" pitchFamily="34" charset="0"/>
              </a:rPr>
              <a:t>V-U</a:t>
            </a:r>
            <a:r>
              <a:rPr lang="zh-CN" altLang="en-US" sz="2800" b="1" dirty="0">
                <a:latin typeface="黑体" panose="02010609060101010101" pitchFamily="49" charset="-122"/>
                <a:ea typeface="黑体" panose="02010609060101010101" pitchFamily="49" charset="-122"/>
                <a:sym typeface="Arial" panose="020B0604020202020204" pitchFamily="34" charset="0"/>
              </a:rPr>
              <a:t>中各顶点的最小权值。</a:t>
            </a:r>
          </a:p>
          <a:p>
            <a:pPr eaLnBrk="1" hangingPunct="1">
              <a:lnSpc>
                <a:spcPct val="120000"/>
              </a:lnSpc>
              <a:buClr>
                <a:schemeClr val="hlink"/>
              </a:buClr>
              <a:buSzPct val="75000"/>
              <a:buFont typeface="Wingdings" panose="05000000000000000000" pitchFamily="2" charset="2"/>
              <a:buNone/>
            </a:pPr>
            <a:r>
              <a:rPr lang="en-US" altLang="zh-CN" sz="2800" b="1" dirty="0" err="1">
                <a:solidFill>
                  <a:srgbClr val="3333FF"/>
                </a:solidFill>
                <a:latin typeface="黑体" panose="02010609060101010101" pitchFamily="49" charset="-122"/>
                <a:ea typeface="黑体" panose="02010609060101010101" pitchFamily="49" charset="-122"/>
                <a:sym typeface="Arial" panose="020B0604020202020204" pitchFamily="34" charset="0"/>
              </a:rPr>
              <a:t>adj</a:t>
            </a:r>
            <a:r>
              <a:rPr lang="en-US" altLang="zh-CN" sz="2800" b="1" dirty="0">
                <a:solidFill>
                  <a:srgbClr val="3333FF"/>
                </a:solidFill>
                <a:latin typeface="黑体" panose="02010609060101010101" pitchFamily="49" charset="-122"/>
                <a:ea typeface="黑体" panose="02010609060101010101" pitchFamily="49" charset="-122"/>
                <a:sym typeface="Arial" panose="020B0604020202020204" pitchFamily="34" charset="0"/>
              </a:rPr>
              <a:t> </a:t>
            </a:r>
            <a:r>
              <a:rPr lang="en-US" altLang="zh-CN" sz="2800" b="1" dirty="0">
                <a:solidFill>
                  <a:srgbClr val="3333FF"/>
                </a:solidFill>
                <a:latin typeface="Times New Roman" panose="02020603050405020304" pitchFamily="18" charset="0"/>
                <a:ea typeface="黑体" panose="02010609060101010101" pitchFamily="49" charset="-122"/>
                <a:sym typeface="Arial" panose="020B0604020202020204" pitchFamily="34" charset="0"/>
              </a:rPr>
              <a:t>—</a:t>
            </a:r>
            <a:r>
              <a:rPr lang="en-US" altLang="zh-CN" sz="2800" b="1" dirty="0">
                <a:solidFill>
                  <a:srgbClr val="3333FF"/>
                </a:solidFill>
                <a:latin typeface="黑体" panose="02010609060101010101" pitchFamily="49" charset="-122"/>
                <a:ea typeface="黑体" panose="02010609060101010101" pitchFamily="49" charset="-122"/>
                <a:sym typeface="Arial" panose="020B0604020202020204" pitchFamily="34" charset="0"/>
              </a:rPr>
              <a:t> </a:t>
            </a:r>
            <a:r>
              <a:rPr lang="zh-CN" altLang="en-US" sz="2800" b="1" dirty="0">
                <a:solidFill>
                  <a:srgbClr val="3333FF"/>
                </a:solidFill>
                <a:latin typeface="黑体" panose="02010609060101010101" pitchFamily="49" charset="-122"/>
                <a:ea typeface="黑体" panose="02010609060101010101" pitchFamily="49" charset="-122"/>
                <a:sym typeface="Arial" panose="020B0604020202020204" pitchFamily="34" charset="0"/>
              </a:rPr>
              <a:t>数组</a:t>
            </a:r>
            <a:r>
              <a:rPr lang="zh-CN" altLang="en-US" sz="2800" b="1" dirty="0">
                <a:latin typeface="黑体" panose="02010609060101010101" pitchFamily="49" charset="-122"/>
                <a:ea typeface="黑体" panose="02010609060101010101" pitchFamily="49" charset="-122"/>
                <a:sym typeface="Arial" panose="020B0604020202020204" pitchFamily="34" charset="0"/>
              </a:rPr>
              <a:t>，使</a:t>
            </a:r>
            <a:r>
              <a:rPr lang="en-US" altLang="zh-CN" sz="2800" b="1" dirty="0">
                <a:latin typeface="黑体" panose="02010609060101010101" pitchFamily="49" charset="-122"/>
                <a:ea typeface="黑体" panose="02010609060101010101" pitchFamily="49" charset="-122"/>
                <a:sym typeface="Arial" panose="020B0604020202020204" pitchFamily="34" charset="0"/>
              </a:rPr>
              <a:t>dis</a:t>
            </a:r>
            <a:r>
              <a:rPr lang="zh-CN" altLang="en-US" sz="2800" b="1" dirty="0">
                <a:latin typeface="黑体" panose="02010609060101010101" pitchFamily="49" charset="-122"/>
                <a:ea typeface="黑体" panose="02010609060101010101" pitchFamily="49" charset="-122"/>
                <a:sym typeface="Arial" panose="020B0604020202020204" pitchFamily="34" charset="0"/>
              </a:rPr>
              <a:t>取最小的</a:t>
            </a:r>
            <a:r>
              <a:rPr lang="en-US" altLang="zh-CN" sz="2800" b="1" dirty="0">
                <a:latin typeface="黑体" panose="02010609060101010101" pitchFamily="49" charset="-122"/>
                <a:ea typeface="黑体" panose="02010609060101010101" pitchFamily="49" charset="-122"/>
                <a:sym typeface="Arial" panose="020B0604020202020204" pitchFamily="34" charset="0"/>
              </a:rPr>
              <a:t>U</a:t>
            </a:r>
            <a:r>
              <a:rPr lang="zh-CN" altLang="en-US" sz="2800" b="1" dirty="0">
                <a:latin typeface="黑体" panose="02010609060101010101" pitchFamily="49" charset="-122"/>
                <a:ea typeface="黑体" panose="02010609060101010101" pitchFamily="49" charset="-122"/>
                <a:sym typeface="Arial" panose="020B0604020202020204" pitchFamily="34" charset="0"/>
              </a:rPr>
              <a:t>中邻接点。</a:t>
            </a:r>
          </a:p>
          <a:p>
            <a:pPr eaLnBrk="1" hangingPunct="1">
              <a:lnSpc>
                <a:spcPct val="120000"/>
              </a:lnSpc>
              <a:buClr>
                <a:schemeClr val="hlink"/>
              </a:buClr>
              <a:buSzPct val="75000"/>
              <a:buFont typeface="Wingdings" panose="05000000000000000000" pitchFamily="2" charset="2"/>
              <a:buNone/>
            </a:pPr>
            <a:r>
              <a:rPr lang="en-US" altLang="zh-CN" sz="2800" b="1" dirty="0" err="1">
                <a:latin typeface="黑体" panose="02010609060101010101" pitchFamily="49" charset="-122"/>
                <a:ea typeface="黑体" panose="02010609060101010101" pitchFamily="49" charset="-122"/>
                <a:sym typeface="Arial" panose="020B0604020202020204" pitchFamily="34" charset="0"/>
              </a:rPr>
              <a:t>mindis</a:t>
            </a:r>
            <a:r>
              <a:rPr lang="en-US" altLang="zh-CN" sz="2800" b="1" dirty="0">
                <a:latin typeface="黑体" panose="02010609060101010101" pitchFamily="49" charset="-122"/>
                <a:ea typeface="黑体" panose="02010609060101010101" pitchFamily="49" charset="-122"/>
                <a:sym typeface="Arial" panose="020B0604020202020204" pitchFamily="34" charset="0"/>
              </a:rPr>
              <a:t> </a:t>
            </a:r>
            <a:r>
              <a:rPr lang="en-US" altLang="zh-CN" sz="2800" b="1" dirty="0">
                <a:latin typeface="Times New Roman" panose="02020603050405020304" pitchFamily="18" charset="0"/>
                <a:ea typeface="黑体" panose="02010609060101010101" pitchFamily="49" charset="-122"/>
                <a:sym typeface="Arial" panose="020B0604020202020204" pitchFamily="34" charset="0"/>
              </a:rPr>
              <a:t>—</a:t>
            </a:r>
            <a:r>
              <a:rPr lang="en-US" altLang="zh-CN" sz="2800" b="1" dirty="0">
                <a:latin typeface="黑体" panose="02010609060101010101" pitchFamily="49" charset="-122"/>
                <a:ea typeface="黑体" panose="02010609060101010101" pitchFamily="49" charset="-122"/>
                <a:sym typeface="Arial" panose="020B0604020202020204" pitchFamily="34" charset="0"/>
              </a:rPr>
              <a:t> dis</a:t>
            </a:r>
            <a:r>
              <a:rPr lang="zh-CN" altLang="en-US" sz="2800" b="1" dirty="0">
                <a:latin typeface="黑体" panose="02010609060101010101" pitchFamily="49" charset="-122"/>
                <a:ea typeface="黑体" panose="02010609060101010101" pitchFamily="49" charset="-122"/>
                <a:sym typeface="Arial" panose="020B0604020202020204" pitchFamily="34" charset="0"/>
              </a:rPr>
              <a:t>中的最小值</a:t>
            </a:r>
          </a:p>
          <a:p>
            <a:pPr eaLnBrk="1" hangingPunct="1">
              <a:lnSpc>
                <a:spcPct val="120000"/>
              </a:lnSpc>
              <a:buClr>
                <a:schemeClr val="hlink"/>
              </a:buClr>
              <a:buSzPct val="75000"/>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sym typeface="Arial" panose="020B0604020202020204" pitchFamily="34" charset="0"/>
              </a:rPr>
              <a:t>flag </a:t>
            </a:r>
            <a:r>
              <a:rPr lang="en-US" altLang="zh-CN" sz="2800" b="1" dirty="0">
                <a:latin typeface="Times New Roman" panose="02020603050405020304" pitchFamily="18" charset="0"/>
                <a:ea typeface="黑体" panose="02010609060101010101" pitchFamily="49" charset="-122"/>
                <a:sym typeface="Arial" panose="020B0604020202020204" pitchFamily="34" charset="0"/>
              </a:rPr>
              <a:t>—</a:t>
            </a:r>
            <a:r>
              <a:rPr lang="en-US" altLang="zh-CN" sz="2800" b="1" dirty="0">
                <a:latin typeface="黑体" panose="02010609060101010101" pitchFamily="49" charset="-122"/>
                <a:ea typeface="黑体" panose="02010609060101010101" pitchFamily="49" charset="-122"/>
                <a:sym typeface="Arial" panose="020B0604020202020204" pitchFamily="34" charset="0"/>
              </a:rPr>
              <a:t> </a:t>
            </a:r>
            <a:r>
              <a:rPr lang="en-US" altLang="zh-CN" sz="2800" b="1" dirty="0" err="1">
                <a:latin typeface="黑体" panose="02010609060101010101" pitchFamily="49" charset="-122"/>
                <a:ea typeface="黑体" panose="02010609060101010101" pitchFamily="49" charset="-122"/>
                <a:sym typeface="Arial" panose="020B0604020202020204" pitchFamily="34" charset="0"/>
              </a:rPr>
              <a:t>mindis</a:t>
            </a:r>
            <a:r>
              <a:rPr lang="zh-CN" altLang="en-US" sz="2800" b="1" dirty="0">
                <a:latin typeface="黑体" panose="02010609060101010101" pitchFamily="49" charset="-122"/>
                <a:ea typeface="黑体" panose="02010609060101010101" pitchFamily="49" charset="-122"/>
                <a:sym typeface="Arial" panose="020B0604020202020204" pitchFamily="34" charset="0"/>
              </a:rPr>
              <a:t>取最小对应的顶点</a:t>
            </a:r>
            <a:r>
              <a:rPr lang="en-US" altLang="zh-CN" sz="2800" b="1" dirty="0">
                <a:latin typeface="黑体" panose="02010609060101010101" pitchFamily="49" charset="-122"/>
                <a:ea typeface="黑体" panose="02010609060101010101" pitchFamily="49" charset="-122"/>
                <a:sym typeface="Arial" panose="020B0604020202020204" pitchFamily="34" charset="0"/>
              </a:rPr>
              <a:t>v</a:t>
            </a:r>
          </a:p>
          <a:p>
            <a:pPr eaLnBrk="1" hangingPunct="1">
              <a:lnSpc>
                <a:spcPct val="120000"/>
              </a:lnSpc>
              <a:buClr>
                <a:schemeClr val="hlink"/>
              </a:buClr>
              <a:buSzPct val="75000"/>
              <a:buFont typeface="Wingdings" panose="05000000000000000000" pitchFamily="2" charset="2"/>
              <a:buNone/>
            </a:pPr>
            <a:endParaRPr lang="en-US" altLang="zh-CN" sz="2800" dirty="0">
              <a:latin typeface="宋体" panose="02010600030101010101" pitchFamily="2" charset="-122"/>
            </a:endParaRPr>
          </a:p>
        </p:txBody>
      </p:sp>
    </p:spTree>
  </p:cSld>
  <p:clrMapOvr>
    <a:masterClrMapping/>
  </p:clrMapOvr>
  <p:transition>
    <p:cover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ChangeArrowheads="1"/>
          </p:cNvSpPr>
          <p:nvPr/>
        </p:nvSpPr>
        <p:spPr bwMode="auto">
          <a:xfrm>
            <a:off x="6804025" y="4941888"/>
            <a:ext cx="2339975" cy="1223962"/>
          </a:xfrm>
          <a:prstGeom prst="wedgeEllipseCallout">
            <a:avLst>
              <a:gd name="adj1" fmla="val -163162"/>
              <a:gd name="adj2" fmla="val -105773"/>
            </a:avLst>
          </a:prstGeom>
          <a:solidFill>
            <a:srgbClr val="FFFF00"/>
          </a:solidFill>
          <a:ln>
            <a:noFill/>
          </a:ln>
          <a:effectLst/>
        </p:spPr>
        <p:txBody>
          <a:bodyPr lIns="0" tIns="0" rIns="0" bIns="0"/>
          <a:lstStyle/>
          <a:p>
            <a:pPr marL="342900" indent="-342900"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latin typeface="Arial" pitchFamily="34" charset="0"/>
              </a:rPr>
              <a:t>选取同行中visited为0，dis最小的值 </a:t>
            </a:r>
          </a:p>
        </p:txBody>
      </p:sp>
      <p:sp>
        <p:nvSpPr>
          <p:cNvPr id="76803" name="AutoShape 3"/>
          <p:cNvSpPr>
            <a:spLocks noChangeArrowheads="1"/>
          </p:cNvSpPr>
          <p:nvPr/>
        </p:nvSpPr>
        <p:spPr bwMode="auto">
          <a:xfrm>
            <a:off x="6804025" y="2854325"/>
            <a:ext cx="2592388" cy="1365250"/>
          </a:xfrm>
          <a:prstGeom prst="wedgeEllipseCallout">
            <a:avLst>
              <a:gd name="adj1" fmla="val -227204"/>
              <a:gd name="adj2" fmla="val -114111"/>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a:effectLst>
                  <a:outerShdw blurRad="38100" dist="38100" dir="2700000" algn="tl">
                    <a:srgbClr val="FFFFFF"/>
                  </a:outerShdw>
                </a:effectLst>
              </a:rPr>
              <a:t>第</a:t>
            </a:r>
            <a:r>
              <a:rPr lang="en-US" altLang="zh-CN" sz="2000" b="1">
                <a:effectLst>
                  <a:outerShdw blurRad="38100" dist="38100" dir="2700000" algn="tl">
                    <a:srgbClr val="FFFFFF"/>
                  </a:outerShdw>
                </a:effectLst>
              </a:rPr>
              <a:t>1</a:t>
            </a:r>
            <a:r>
              <a:rPr lang="zh-CN" altLang="en-US" sz="2000" b="1">
                <a:effectLst>
                  <a:outerShdw blurRad="38100" dist="38100" dir="2700000" algn="tl">
                    <a:srgbClr val="FFFFFF"/>
                  </a:outerShdw>
                </a:effectLst>
              </a:rPr>
              <a:t>行：</a:t>
            </a:r>
            <a:r>
              <a:rPr lang="en-US" altLang="zh-CN" sz="2000" b="1">
                <a:effectLst>
                  <a:outerShdw blurRad="38100" dist="38100" dir="2700000" algn="tl">
                    <a:srgbClr val="FFFFFF"/>
                  </a:outerShdw>
                </a:effectLst>
              </a:rPr>
              <a:t>vistied</a:t>
            </a:r>
          </a:p>
          <a:p>
            <a:pPr algn="ctr" eaLnBrk="1" hangingPunct="1">
              <a:spcBef>
                <a:spcPct val="20000"/>
              </a:spcBef>
              <a:buClr>
                <a:schemeClr val="hlink"/>
              </a:buClr>
              <a:buSzPct val="75000"/>
              <a:buFont typeface="Wingdings" pitchFamily="2" charset="2"/>
              <a:buNone/>
              <a:defRPr/>
            </a:pPr>
            <a:r>
              <a:rPr lang="zh-CN" altLang="en-US" sz="2000" b="1">
                <a:effectLst>
                  <a:outerShdw blurRad="38100" dist="38100" dir="2700000" algn="tl">
                    <a:srgbClr val="FFFFFF"/>
                  </a:outerShdw>
                </a:effectLst>
              </a:rPr>
              <a:t>第</a:t>
            </a:r>
            <a:r>
              <a:rPr lang="en-US" altLang="zh-CN" sz="2000" b="1">
                <a:effectLst>
                  <a:outerShdw blurRad="38100" dist="38100" dir="2700000" algn="tl">
                    <a:srgbClr val="FFFFFF"/>
                  </a:outerShdw>
                </a:effectLst>
              </a:rPr>
              <a:t>2</a:t>
            </a:r>
            <a:r>
              <a:rPr lang="zh-CN" altLang="en-US" sz="2000" b="1">
                <a:effectLst>
                  <a:outerShdw blurRad="38100" dist="38100" dir="2700000" algn="tl">
                    <a:srgbClr val="FFFFFF"/>
                  </a:outerShdw>
                </a:effectLst>
              </a:rPr>
              <a:t>行：</a:t>
            </a:r>
            <a:r>
              <a:rPr lang="en-US" altLang="zh-CN" sz="2000" b="1">
                <a:effectLst>
                  <a:outerShdw blurRad="38100" dist="38100" dir="2700000" algn="tl">
                    <a:srgbClr val="FFFFFF"/>
                  </a:outerShdw>
                </a:effectLst>
              </a:rPr>
              <a:t>dis</a:t>
            </a:r>
          </a:p>
          <a:p>
            <a:pPr algn="ctr" eaLnBrk="1" hangingPunct="1">
              <a:spcBef>
                <a:spcPct val="20000"/>
              </a:spcBef>
              <a:buClr>
                <a:schemeClr val="hlink"/>
              </a:buClr>
              <a:buSzPct val="75000"/>
              <a:buFont typeface="Wingdings" pitchFamily="2" charset="2"/>
              <a:buNone/>
              <a:defRPr/>
            </a:pPr>
            <a:r>
              <a:rPr lang="zh-CN" altLang="en-US" sz="2000" b="1">
                <a:effectLst>
                  <a:outerShdw blurRad="38100" dist="38100" dir="2700000" algn="tl">
                    <a:srgbClr val="FFFFFF"/>
                  </a:outerShdw>
                </a:effectLst>
              </a:rPr>
              <a:t>第</a:t>
            </a:r>
            <a:r>
              <a:rPr lang="en-US" altLang="zh-CN" sz="2000" b="1">
                <a:effectLst>
                  <a:outerShdw blurRad="38100" dist="38100" dir="2700000" algn="tl">
                    <a:srgbClr val="FFFFFF"/>
                  </a:outerShdw>
                </a:effectLst>
              </a:rPr>
              <a:t>3</a:t>
            </a:r>
            <a:r>
              <a:rPr lang="zh-CN" altLang="en-US" sz="2000" b="1">
                <a:effectLst>
                  <a:outerShdw blurRad="38100" dist="38100" dir="2700000" algn="tl">
                    <a:srgbClr val="FFFFFF"/>
                  </a:outerShdw>
                </a:effectLst>
              </a:rPr>
              <a:t>行：</a:t>
            </a:r>
            <a:r>
              <a:rPr lang="en-US" altLang="zh-CN" sz="2000" b="1">
                <a:effectLst>
                  <a:outerShdw blurRad="38100" dist="38100" dir="2700000" algn="tl">
                    <a:srgbClr val="FFFFFF"/>
                  </a:outerShdw>
                </a:effectLst>
              </a:rPr>
              <a:t>adj</a:t>
            </a:r>
          </a:p>
        </p:txBody>
      </p:sp>
      <p:sp>
        <p:nvSpPr>
          <p:cNvPr id="81924" name="Oval 4"/>
          <p:cNvSpPr>
            <a:spLocks noChangeArrowheads="1"/>
          </p:cNvSpPr>
          <p:nvPr/>
        </p:nvSpPr>
        <p:spPr bwMode="auto">
          <a:xfrm>
            <a:off x="0" y="981075"/>
            <a:ext cx="5651500" cy="935038"/>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76805" name="Group 5"/>
          <p:cNvGraphicFramePr>
            <a:graphicFrameLocks noGrp="1"/>
          </p:cNvGraphicFramePr>
          <p:nvPr>
            <p:ph/>
          </p:nvPr>
        </p:nvGraphicFramePr>
        <p:xfrm>
          <a:off x="458788" y="476250"/>
          <a:ext cx="6265862" cy="5651501"/>
        </p:xfrm>
        <a:graphic>
          <a:graphicData uri="http://schemas.openxmlformats.org/drawingml/2006/table">
            <a:tbl>
              <a:tblPr/>
              <a:tblGrid>
                <a:gridCol w="646112">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693738">
                  <a:extLst>
                    <a:ext uri="{9D8B030D-6E8A-4147-A177-3AD203B41FA5}">
                      <a16:colId xmlns:a16="http://schemas.microsoft.com/office/drawing/2014/main" val="20003"/>
                    </a:ext>
                  </a:extLst>
                </a:gridCol>
                <a:gridCol w="763587">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693738">
                  <a:extLst>
                    <a:ext uri="{9D8B030D-6E8A-4147-A177-3AD203B41FA5}">
                      <a16:colId xmlns:a16="http://schemas.microsoft.com/office/drawing/2014/main" val="20006"/>
                    </a:ext>
                  </a:extLst>
                </a:gridCol>
                <a:gridCol w="1179512">
                  <a:extLst>
                    <a:ext uri="{9D8B030D-6E8A-4147-A177-3AD203B41FA5}">
                      <a16:colId xmlns:a16="http://schemas.microsoft.com/office/drawing/2014/main" val="20007"/>
                    </a:ext>
                  </a:extLst>
                </a:gridCol>
              </a:tblGrid>
              <a:tr h="466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misdis</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flag</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74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V1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09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93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V1,V2,V5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7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V1,V2</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V5,V4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93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V1,V2,V5,</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V4,V3</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6870" name="AutoShape 70"/>
          <p:cNvSpPr>
            <a:spLocks noChangeArrowheads="1"/>
          </p:cNvSpPr>
          <p:nvPr/>
        </p:nvSpPr>
        <p:spPr bwMode="auto">
          <a:xfrm>
            <a:off x="6877050" y="188913"/>
            <a:ext cx="2266950" cy="692150"/>
          </a:xfrm>
          <a:prstGeom prst="wedgeEllipseCallout">
            <a:avLst>
              <a:gd name="adj1" fmla="val -100847"/>
              <a:gd name="adj2" fmla="val 20917"/>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rPr>
              <a:t>程序中不需要</a:t>
            </a:r>
          </a:p>
        </p:txBody>
      </p:sp>
      <p:sp>
        <p:nvSpPr>
          <p:cNvPr id="76871" name="AutoShape 71"/>
          <p:cNvSpPr>
            <a:spLocks noChangeArrowheads="1"/>
          </p:cNvSpPr>
          <p:nvPr/>
        </p:nvSpPr>
        <p:spPr bwMode="auto">
          <a:xfrm>
            <a:off x="7092950" y="1844675"/>
            <a:ext cx="1366838" cy="692150"/>
          </a:xfrm>
          <a:prstGeom prst="wedgeEllipseCallout">
            <a:avLst>
              <a:gd name="adj1" fmla="val -224912"/>
              <a:gd name="adj2" fmla="val -69954"/>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a:effectLst>
                  <a:outerShdw blurRad="38100" dist="38100" dir="2700000" algn="tl">
                    <a:srgbClr val="FFFFFF"/>
                  </a:outerShdw>
                </a:effectLst>
              </a:rPr>
              <a:t>初始化</a:t>
            </a:r>
          </a:p>
        </p:txBody>
      </p:sp>
      <p:sp>
        <p:nvSpPr>
          <p:cNvPr id="81992" name="Text Box 72"/>
          <p:cNvSpPr txBox="1">
            <a:spLocks noChangeArrowheads="1"/>
          </p:cNvSpPr>
          <p:nvPr/>
        </p:nvSpPr>
        <p:spPr bwMode="auto">
          <a:xfrm>
            <a:off x="436563" y="6207125"/>
            <a:ext cx="5935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dirty="0"/>
              <a:t>P</a:t>
            </a:r>
            <a:r>
              <a:rPr lang="en-US" altLang="zh-CN" dirty="0"/>
              <a:t>80</a:t>
            </a:r>
            <a:r>
              <a:rPr lang="zh-CN" altLang="en-US" dirty="0"/>
              <a:t> </a:t>
            </a:r>
            <a:r>
              <a:rPr lang="zh-CN" altLang="en-US" b="1" dirty="0"/>
              <a:t>生成树生成中表格变化。</a:t>
            </a:r>
          </a:p>
        </p:txBody>
      </p:sp>
      <p:sp>
        <p:nvSpPr>
          <p:cNvPr id="9" name="AutoShape 2"/>
          <p:cNvSpPr>
            <a:spLocks noChangeArrowheads="1"/>
          </p:cNvSpPr>
          <p:nvPr/>
        </p:nvSpPr>
        <p:spPr bwMode="auto">
          <a:xfrm>
            <a:off x="4541838" y="5589588"/>
            <a:ext cx="2767012" cy="1074737"/>
          </a:xfrm>
          <a:prstGeom prst="wedgeEllipseCallout">
            <a:avLst>
              <a:gd name="adj1" fmla="val -112277"/>
              <a:gd name="adj2" fmla="val -29635"/>
            </a:avLst>
          </a:prstGeom>
          <a:solidFill>
            <a:srgbClr val="92D050"/>
          </a:solidFill>
          <a:ln>
            <a:noFill/>
          </a:ln>
          <a:effectLst/>
        </p:spPr>
        <p:txBody>
          <a:bodyPr lIns="0" tIns="0" rIns="0" bIns="0"/>
          <a:lstStyle/>
          <a:p>
            <a:pPr marL="342900" indent="-342900" algn="ctr" eaLnBrk="1" hangingPunct="1">
              <a:spcBef>
                <a:spcPct val="20000"/>
              </a:spcBef>
              <a:buClr>
                <a:schemeClr val="hlink"/>
              </a:buClr>
              <a:buSzPct val="75000"/>
              <a:buFont typeface="Wingdings" pitchFamily="2" charset="2"/>
              <a:buNone/>
              <a:defRPr/>
            </a:pPr>
            <a:r>
              <a:rPr lang="en-US" altLang="zh-CN" sz="2000" b="1" dirty="0" err="1">
                <a:effectLst>
                  <a:outerShdw blurRad="38100" dist="38100" dir="2700000" algn="tl">
                    <a:srgbClr val="FFFFFF"/>
                  </a:outerShdw>
                </a:effectLst>
                <a:latin typeface="Arial" pitchFamily="34" charset="0"/>
              </a:rPr>
              <a:t>Adj</a:t>
            </a:r>
            <a:r>
              <a:rPr lang="zh-CN" altLang="en-US" sz="2000" b="1" dirty="0">
                <a:effectLst>
                  <a:outerShdw blurRad="38100" dist="38100" dir="2700000" algn="tl">
                    <a:srgbClr val="FFFFFF"/>
                  </a:outerShdw>
                </a:effectLst>
                <a:latin typeface="Arial" pitchFamily="34" charset="0"/>
              </a:rPr>
              <a:t>数组中存储的的是结点信息</a:t>
            </a:r>
            <a:r>
              <a:rPr lang="en-US" altLang="zh-CN" sz="2000" b="1" dirty="0">
                <a:effectLst>
                  <a:outerShdw blurRad="38100" dist="38100" dir="2700000" algn="tl">
                    <a:srgbClr val="FFFFFF"/>
                  </a:outerShdw>
                </a:effectLst>
                <a:latin typeface="Arial" pitchFamily="34" charset="0"/>
              </a:rPr>
              <a:t>or</a:t>
            </a:r>
            <a:r>
              <a:rPr lang="zh-CN" altLang="en-US" sz="2000" b="1" dirty="0">
                <a:effectLst>
                  <a:outerShdw blurRad="38100" dist="38100" dir="2700000" algn="tl">
                    <a:srgbClr val="FFFFFF"/>
                  </a:outerShdw>
                </a:effectLst>
                <a:latin typeface="Arial" pitchFamily="34" charset="0"/>
              </a:rPr>
              <a:t>结点下标？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79388" y="44450"/>
            <a:ext cx="8856662" cy="707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class ALGraph</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private:</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VNode	*vertices;</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int		ArcNum;</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int		VexNum;</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int		GKind;</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int		GetLocVex(char  vex[]);</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BFS(char vex[],bool visited[]);</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DFS(char vex[],bool visited[]);</a:t>
            </a:r>
          </a:p>
          <a:p>
            <a:pPr eaLnBrk="1" hangingPunct="1">
              <a:lnSpc>
                <a:spcPct val="90000"/>
              </a:lnSpc>
            </a:pPr>
            <a:endParaRPr lang="zh-CN" altLang="en-US" sz="2800" b="1">
              <a:latin typeface="黑体" panose="02010609060101010101" pitchFamily="49" charset="-122"/>
              <a:ea typeface="黑体" panose="02010609060101010101" pitchFamily="49" charset="-122"/>
              <a:sym typeface="Arial" panose="020B0604020202020204" pitchFamily="34" charset="0"/>
            </a:endParaRP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public:</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ALGraph(){};</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CreateALGraph();</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BFSTraverse( );</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DFTraverse( );</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Prim( );</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body" idx="1"/>
          </p:nvPr>
        </p:nvSpPr>
        <p:spPr>
          <a:xfrm>
            <a:off x="250825" y="406400"/>
            <a:ext cx="8540750" cy="6335713"/>
          </a:xfrm>
        </p:spPr>
        <p:txBody>
          <a:bodyPr/>
          <a:lstStyle/>
          <a:p>
            <a:pPr eaLnBrk="1" hangingPunct="1">
              <a:buFontTx/>
              <a:buNone/>
            </a:pPr>
            <a:r>
              <a:rPr lang="zh-CN" altLang="en-US" sz="2800"/>
              <a:t>  </a:t>
            </a:r>
            <a:r>
              <a:rPr lang="zh-CN" altLang="en-US" sz="2800">
                <a:latin typeface="黑体" panose="02010609060101010101" pitchFamily="49" charset="-122"/>
                <a:ea typeface="黑体" panose="02010609060101010101" pitchFamily="49" charset="-122"/>
              </a:rPr>
              <a:t>void ALGraph::Prim()</a:t>
            </a:r>
          </a:p>
          <a:p>
            <a:pPr eaLnBrk="1" hangingPunct="1">
              <a:lnSpc>
                <a:spcPct val="120000"/>
              </a:lnSpc>
              <a:spcBef>
                <a:spcPct val="0"/>
              </a:spcBef>
              <a:buFontTx/>
              <a:buNone/>
            </a:pPr>
            <a:r>
              <a:rPr lang="zh-CN" altLang="en-US" sz="28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//实现prim算法，输出树的各边</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依据某顶点(下标为0)初始化visited,adj,dis;</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for(i=0; i&lt;vexnum-1; i++) {</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misdis=visited等于0的各顶点中dis最小值；</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flag=取misdis的顶点；</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输出边adj[flag],flag;</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visited[flag]=1;</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修改flag顶点到未加入树的各顶点的dis；</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  </a:t>
            </a:r>
          </a:p>
          <a:p>
            <a:pPr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19812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五、克鲁斯卡尔(</a:t>
            </a:r>
            <a:r>
              <a:rPr lang="en-US" altLang="zh-CN" sz="3200">
                <a:latin typeface="黑体" panose="02010609060101010101" pitchFamily="49" charset="-122"/>
                <a:ea typeface="黑体" panose="02010609060101010101" pitchFamily="49" charset="-122"/>
              </a:rPr>
              <a:t>Kruskal)</a:t>
            </a:r>
            <a:r>
              <a:rPr lang="zh-CN" altLang="en-US" sz="3200">
                <a:latin typeface="黑体" panose="02010609060101010101" pitchFamily="49" charset="-122"/>
                <a:ea typeface="黑体" panose="02010609060101010101" pitchFamily="49" charset="-122"/>
              </a:rPr>
              <a:t>算法生成最小生成树</a:t>
            </a:r>
          </a:p>
        </p:txBody>
      </p:sp>
      <p:sp>
        <p:nvSpPr>
          <p:cNvPr id="8499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BF4CFDA1-B91A-4CBD-AA0D-FF7A284080F1}" type="slidenum">
              <a:rPr lang="zh-CN" altLang="en-US"/>
              <a:pPr algn="r" eaLnBrk="1" hangingPunct="1">
                <a:spcBef>
                  <a:spcPct val="50000"/>
                </a:spcBef>
                <a:buFont typeface="Arial" panose="020B0604020202020204" pitchFamily="34" charset="0"/>
                <a:buNone/>
              </a:pPr>
              <a:t>79</a:t>
            </a:fld>
            <a:endParaRPr lang="en-US" altLang="zh-CN"/>
          </a:p>
        </p:txBody>
      </p:sp>
      <p:sp>
        <p:nvSpPr>
          <p:cNvPr id="8499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84997" name="Rectangle 5"/>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假设</a:t>
            </a:r>
            <a:r>
              <a:rPr lang="en-US" altLang="zh-CN" b="1" dirty="0">
                <a:latin typeface="黑体" panose="02010609060101010101" pitchFamily="49" charset="-122"/>
                <a:ea typeface="黑体" panose="02010609060101010101" pitchFamily="49" charset="-122"/>
              </a:rPr>
              <a:t>N=(V,E)</a:t>
            </a:r>
            <a:r>
              <a:rPr lang="zh-CN" altLang="en-US" b="1" dirty="0">
                <a:latin typeface="黑体" panose="02010609060101010101" pitchFamily="49" charset="-122"/>
                <a:ea typeface="黑体" panose="02010609060101010101" pitchFamily="49" charset="-122"/>
              </a:rPr>
              <a:t>是连通网</a:t>
            </a:r>
          </a:p>
          <a:p>
            <a:pPr eaLnBrk="1" hangingPunct="1">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1.非连通图</a:t>
            </a:r>
            <a:r>
              <a:rPr lang="en-US" altLang="zh-CN" b="1" dirty="0">
                <a:latin typeface="黑体" panose="02010609060101010101" pitchFamily="49" charset="-122"/>
                <a:ea typeface="黑体" panose="02010609060101010101" pitchFamily="49" charset="-122"/>
              </a:rPr>
              <a:t>T={V,{}}，</a:t>
            </a:r>
            <a:r>
              <a:rPr lang="zh-CN" altLang="en-US" b="1" dirty="0">
                <a:latin typeface="黑体" panose="02010609060101010101" pitchFamily="49" charset="-122"/>
                <a:ea typeface="黑体" panose="02010609060101010101" pitchFamily="49" charset="-122"/>
              </a:rPr>
              <a:t>图中每个顶点自成一个连通分量</a:t>
            </a:r>
          </a:p>
          <a:p>
            <a:pPr eaLnBrk="1" hangingPunct="1">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2.在</a:t>
            </a:r>
            <a:r>
              <a:rPr lang="en-US" altLang="zh-CN" b="1" dirty="0">
                <a:latin typeface="黑体" panose="02010609060101010101" pitchFamily="49" charset="-122"/>
                <a:ea typeface="黑体" panose="02010609060101010101" pitchFamily="49" charset="-122"/>
              </a:rPr>
              <a:t>E</a:t>
            </a:r>
            <a:r>
              <a:rPr lang="zh-CN" altLang="en-US" b="1" dirty="0">
                <a:latin typeface="黑体" panose="02010609060101010101" pitchFamily="49" charset="-122"/>
                <a:ea typeface="黑体" panose="02010609060101010101" pitchFamily="49" charset="-122"/>
              </a:rPr>
              <a:t>中找一条代价最小，且其两个顶点分别依附不同的连通分量的边，将其加入</a:t>
            </a:r>
            <a:r>
              <a:rPr lang="en-US" altLang="zh-CN" b="1" dirty="0">
                <a:latin typeface="黑体" panose="02010609060101010101" pitchFamily="49" charset="-122"/>
                <a:ea typeface="黑体" panose="02010609060101010101" pitchFamily="49" charset="-122"/>
              </a:rPr>
              <a:t>T</a:t>
            </a:r>
            <a:r>
              <a:rPr lang="zh-CN" altLang="en-US" b="1" dirty="0">
                <a:latin typeface="黑体" panose="02010609060101010101" pitchFamily="49" charset="-122"/>
                <a:ea typeface="黑体" panose="02010609060101010101" pitchFamily="49" charset="-122"/>
              </a:rPr>
              <a:t>中</a:t>
            </a:r>
          </a:p>
          <a:p>
            <a:pPr eaLnBrk="1" hangingPunct="1">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3.重复2，直到</a:t>
            </a:r>
            <a:r>
              <a:rPr lang="en-US" altLang="zh-CN" b="1" dirty="0">
                <a:latin typeface="黑体" panose="02010609060101010101" pitchFamily="49" charset="-122"/>
                <a:ea typeface="黑体" panose="02010609060101010101" pitchFamily="49" charset="-122"/>
              </a:rPr>
              <a:t>T</a:t>
            </a:r>
            <a:r>
              <a:rPr lang="zh-CN" altLang="en-US" b="1" dirty="0">
                <a:latin typeface="黑体" panose="02010609060101010101" pitchFamily="49" charset="-122"/>
                <a:ea typeface="黑体" panose="02010609060101010101" pitchFamily="49" charset="-122"/>
              </a:rPr>
              <a:t>中所有顶点都在同一连通分量上</a:t>
            </a:r>
          </a:p>
        </p:txBody>
      </p:sp>
      <p:sp>
        <p:nvSpPr>
          <p:cNvPr id="84998"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三、有向图</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完全图</a:t>
            </a:r>
            <a:r>
              <a:rPr lang="en-US" altLang="zh-CN" sz="3200">
                <a:latin typeface="黑体" panose="02010609060101010101" pitchFamily="49" charset="-122"/>
                <a:ea typeface="黑体" panose="02010609060101010101" pitchFamily="49" charset="-122"/>
              </a:rPr>
              <a:t>)</a:t>
            </a:r>
          </a:p>
        </p:txBody>
      </p:sp>
      <p:sp>
        <p:nvSpPr>
          <p:cNvPr id="2150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4268B187-0F07-49C1-927B-3AC62D1EBB0B}" type="slidenum">
              <a:rPr lang="zh-CN" altLang="en-US"/>
              <a:pPr algn="r" eaLnBrk="1" hangingPunct="1">
                <a:spcBef>
                  <a:spcPct val="50000"/>
                </a:spcBef>
                <a:buFont typeface="Arial" panose="020B0604020202020204" pitchFamily="34" charset="0"/>
                <a:buNone/>
              </a:pPr>
              <a:t>8</a:t>
            </a:fld>
            <a:endParaRPr lang="en-US" altLang="zh-CN"/>
          </a:p>
        </p:txBody>
      </p:sp>
      <p:sp>
        <p:nvSpPr>
          <p:cNvPr id="2150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21509" name="Rectangle 5"/>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如果有向图有</a:t>
            </a:r>
            <a:r>
              <a:rPr lang="en-US" altLang="zh-CN" b="1">
                <a:latin typeface="黑体" panose="02010609060101010101" pitchFamily="49" charset="-122"/>
                <a:ea typeface="黑体" panose="02010609060101010101" pitchFamily="49" charset="-122"/>
              </a:rPr>
              <a:t>n(n-1)</a:t>
            </a:r>
            <a:r>
              <a:rPr lang="zh-CN" altLang="en-US" b="1">
                <a:latin typeface="黑体" panose="02010609060101010101" pitchFamily="49" charset="-122"/>
                <a:ea typeface="黑体" panose="02010609060101010101" pitchFamily="49" charset="-122"/>
              </a:rPr>
              <a:t>条边，则称为有向完全图</a:t>
            </a:r>
          </a:p>
        </p:txBody>
      </p:sp>
      <p:sp>
        <p:nvSpPr>
          <p:cNvPr id="21510"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1511" name="Group 7"/>
          <p:cNvGrpSpPr>
            <a:grpSpLocks/>
          </p:cNvGrpSpPr>
          <p:nvPr/>
        </p:nvGrpSpPr>
        <p:grpSpPr bwMode="auto">
          <a:xfrm>
            <a:off x="3124200" y="4038600"/>
            <a:ext cx="2362200" cy="1981200"/>
            <a:chOff x="0" y="0"/>
            <a:chExt cx="1488" cy="1248"/>
          </a:xfrm>
        </p:grpSpPr>
        <p:grpSp>
          <p:nvGrpSpPr>
            <p:cNvPr id="21512" name="Group 8"/>
            <p:cNvGrpSpPr>
              <a:grpSpLocks/>
            </p:cNvGrpSpPr>
            <p:nvPr/>
          </p:nvGrpSpPr>
          <p:grpSpPr bwMode="auto">
            <a:xfrm>
              <a:off x="192" y="1025"/>
              <a:ext cx="1152" cy="192"/>
              <a:chOff x="0" y="0"/>
              <a:chExt cx="864" cy="288"/>
            </a:xfrm>
          </p:grpSpPr>
          <p:sp>
            <p:nvSpPr>
              <p:cNvPr id="21524" name="Oval 9"/>
              <p:cNvSpPr>
                <a:spLocks noChangeArrowheads="1"/>
              </p:cNvSpPr>
              <p:nvPr/>
            </p:nvSpPr>
            <p:spPr bwMode="auto">
              <a:xfrm>
                <a:off x="0" y="0"/>
                <a:ext cx="864" cy="288"/>
              </a:xfrm>
              <a:prstGeom prst="ellipse">
                <a:avLst/>
              </a:prstGeom>
              <a:noFill/>
              <a:ln w="2857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1525" name="Line 10"/>
              <p:cNvSpPr>
                <a:spLocks noChangeShapeType="1"/>
              </p:cNvSpPr>
              <p:nvPr/>
            </p:nvSpPr>
            <p:spPr bwMode="auto">
              <a:xfrm>
                <a:off x="624" y="9"/>
                <a:ext cx="144" cy="48"/>
              </a:xfrm>
              <a:prstGeom prst="line">
                <a:avLst/>
              </a:prstGeom>
              <a:noFill/>
              <a:ln w="19050">
                <a:solidFill>
                  <a:srgbClr val="00FF00"/>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1526" name="Line 11"/>
              <p:cNvSpPr>
                <a:spLocks noChangeShapeType="1"/>
              </p:cNvSpPr>
              <p:nvPr/>
            </p:nvSpPr>
            <p:spPr bwMode="auto">
              <a:xfrm flipH="1" flipV="1">
                <a:off x="78" y="213"/>
                <a:ext cx="144" cy="48"/>
              </a:xfrm>
              <a:prstGeom prst="line">
                <a:avLst/>
              </a:prstGeom>
              <a:noFill/>
              <a:ln w="19050">
                <a:solidFill>
                  <a:srgbClr val="00FF00"/>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513" name="Group 12"/>
            <p:cNvGrpSpPr>
              <a:grpSpLocks/>
            </p:cNvGrpSpPr>
            <p:nvPr/>
          </p:nvGrpSpPr>
          <p:grpSpPr bwMode="auto">
            <a:xfrm rot="-3600000">
              <a:off x="-157" y="480"/>
              <a:ext cx="1152" cy="192"/>
              <a:chOff x="0" y="0"/>
              <a:chExt cx="864" cy="288"/>
            </a:xfrm>
          </p:grpSpPr>
          <p:sp>
            <p:nvSpPr>
              <p:cNvPr id="21521" name="Oval 13"/>
              <p:cNvSpPr>
                <a:spLocks noChangeArrowheads="1"/>
              </p:cNvSpPr>
              <p:nvPr/>
            </p:nvSpPr>
            <p:spPr bwMode="auto">
              <a:xfrm>
                <a:off x="0" y="0"/>
                <a:ext cx="864" cy="288"/>
              </a:xfrm>
              <a:prstGeom prst="ellipse">
                <a:avLst/>
              </a:prstGeom>
              <a:noFill/>
              <a:ln w="2857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1522" name="Line 14"/>
              <p:cNvSpPr>
                <a:spLocks noChangeShapeType="1"/>
              </p:cNvSpPr>
              <p:nvPr/>
            </p:nvSpPr>
            <p:spPr bwMode="auto">
              <a:xfrm>
                <a:off x="624" y="7"/>
                <a:ext cx="144" cy="48"/>
              </a:xfrm>
              <a:prstGeom prst="line">
                <a:avLst/>
              </a:prstGeom>
              <a:noFill/>
              <a:ln w="19050">
                <a:solidFill>
                  <a:srgbClr val="00FF00"/>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1523" name="Line 15"/>
              <p:cNvSpPr>
                <a:spLocks noChangeShapeType="1"/>
              </p:cNvSpPr>
              <p:nvPr/>
            </p:nvSpPr>
            <p:spPr bwMode="auto">
              <a:xfrm flipH="1" flipV="1">
                <a:off x="78" y="208"/>
                <a:ext cx="144" cy="48"/>
              </a:xfrm>
              <a:prstGeom prst="line">
                <a:avLst/>
              </a:prstGeom>
              <a:noFill/>
              <a:ln w="19050">
                <a:solidFill>
                  <a:srgbClr val="00FF00"/>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514" name="Group 16"/>
            <p:cNvGrpSpPr>
              <a:grpSpLocks/>
            </p:cNvGrpSpPr>
            <p:nvPr/>
          </p:nvGrpSpPr>
          <p:grpSpPr bwMode="auto">
            <a:xfrm rot="3600000">
              <a:off x="511" y="506"/>
              <a:ext cx="1077" cy="187"/>
              <a:chOff x="0" y="0"/>
              <a:chExt cx="864" cy="288"/>
            </a:xfrm>
          </p:grpSpPr>
          <p:sp>
            <p:nvSpPr>
              <p:cNvPr id="21518" name="Oval 17"/>
              <p:cNvSpPr>
                <a:spLocks noChangeArrowheads="1"/>
              </p:cNvSpPr>
              <p:nvPr/>
            </p:nvSpPr>
            <p:spPr bwMode="auto">
              <a:xfrm>
                <a:off x="0" y="0"/>
                <a:ext cx="864" cy="288"/>
              </a:xfrm>
              <a:prstGeom prst="ellipse">
                <a:avLst/>
              </a:prstGeom>
              <a:noFill/>
              <a:ln w="2857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1519" name="Line 18"/>
              <p:cNvSpPr>
                <a:spLocks noChangeShapeType="1"/>
              </p:cNvSpPr>
              <p:nvPr/>
            </p:nvSpPr>
            <p:spPr bwMode="auto">
              <a:xfrm>
                <a:off x="623" y="5"/>
                <a:ext cx="144" cy="48"/>
              </a:xfrm>
              <a:prstGeom prst="line">
                <a:avLst/>
              </a:prstGeom>
              <a:noFill/>
              <a:ln w="19050">
                <a:solidFill>
                  <a:srgbClr val="00FF00"/>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1520" name="Line 19"/>
              <p:cNvSpPr>
                <a:spLocks noChangeShapeType="1"/>
              </p:cNvSpPr>
              <p:nvPr/>
            </p:nvSpPr>
            <p:spPr bwMode="auto">
              <a:xfrm flipH="1" flipV="1">
                <a:off x="78" y="213"/>
                <a:ext cx="144" cy="48"/>
              </a:xfrm>
              <a:prstGeom prst="line">
                <a:avLst/>
              </a:prstGeom>
              <a:noFill/>
              <a:ln w="19050">
                <a:solidFill>
                  <a:srgbClr val="00FF00"/>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21515" name="Oval 20"/>
            <p:cNvSpPr>
              <a:spLocks noChangeArrowheads="1"/>
            </p:cNvSpPr>
            <p:nvPr/>
          </p:nvSpPr>
          <p:spPr bwMode="auto">
            <a:xfrm>
              <a:off x="0" y="977"/>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1516" name="Oval 21"/>
            <p:cNvSpPr>
              <a:spLocks noChangeArrowheads="1"/>
            </p:cNvSpPr>
            <p:nvPr/>
          </p:nvSpPr>
          <p:spPr bwMode="auto">
            <a:xfrm>
              <a:off x="1200" y="977"/>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1517" name="Oval 22"/>
            <p:cNvSpPr>
              <a:spLocks noChangeArrowheads="1"/>
            </p:cNvSpPr>
            <p:nvPr/>
          </p:nvSpPr>
          <p:spPr bwMode="auto">
            <a:xfrm>
              <a:off x="576" y="17"/>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19812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五、克鲁斯卡尔(</a:t>
            </a:r>
            <a:r>
              <a:rPr lang="en-US" altLang="zh-CN" sz="3200">
                <a:latin typeface="黑体" panose="02010609060101010101" pitchFamily="49" charset="-122"/>
                <a:ea typeface="黑体" panose="02010609060101010101" pitchFamily="49" charset="-122"/>
              </a:rPr>
              <a:t>Kruskal)</a:t>
            </a:r>
            <a:r>
              <a:rPr lang="zh-CN" altLang="en-US" sz="3200">
                <a:latin typeface="黑体" panose="02010609060101010101" pitchFamily="49" charset="-122"/>
                <a:ea typeface="黑体" panose="02010609060101010101" pitchFamily="49" charset="-122"/>
              </a:rPr>
              <a:t>算法举例</a:t>
            </a:r>
          </a:p>
        </p:txBody>
      </p:sp>
      <p:sp>
        <p:nvSpPr>
          <p:cNvPr id="8601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5D0C5372-69C6-4003-9A96-ACAEA6911EAB}" type="slidenum">
              <a:rPr lang="zh-CN" altLang="en-US"/>
              <a:pPr algn="r" eaLnBrk="1" hangingPunct="1">
                <a:spcBef>
                  <a:spcPct val="50000"/>
                </a:spcBef>
                <a:buFont typeface="Arial" panose="020B0604020202020204" pitchFamily="34" charset="0"/>
                <a:buNone/>
              </a:pPr>
              <a:t>80</a:t>
            </a:fld>
            <a:endParaRPr lang="en-US" altLang="zh-CN"/>
          </a:p>
        </p:txBody>
      </p:sp>
      <p:sp>
        <p:nvSpPr>
          <p:cNvPr id="8602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第四节　图的连通性问题</a:t>
            </a:r>
          </a:p>
        </p:txBody>
      </p:sp>
      <p:sp>
        <p:nvSpPr>
          <p:cNvPr id="86021"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86022" name="Text Box 6"/>
          <p:cNvSpPr txBox="1">
            <a:spLocks noChangeArrowheads="1"/>
          </p:cNvSpPr>
          <p:nvPr/>
        </p:nvSpPr>
        <p:spPr bwMode="auto">
          <a:xfrm>
            <a:off x="1219200" y="6453188"/>
            <a:ext cx="739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latin typeface="Times New Roman" panose="02020603050405020304" pitchFamily="18" charset="0"/>
              </a:rPr>
              <a:t>(</a:t>
            </a:r>
            <a:r>
              <a:rPr lang="en-US" altLang="zh-CN" sz="2000" b="1">
                <a:latin typeface="Times New Roman" panose="02020603050405020304" pitchFamily="18" charset="0"/>
              </a:rPr>
              <a:t>c)                       　　　　　 (d)            　　　　         (e) (f)</a:t>
            </a:r>
            <a:endParaRPr lang="en-US" altLang="zh-CN" sz="2000">
              <a:latin typeface="Times New Roman" panose="02020603050405020304" pitchFamily="18" charset="0"/>
            </a:endParaRPr>
          </a:p>
        </p:txBody>
      </p:sp>
      <p:grpSp>
        <p:nvGrpSpPr>
          <p:cNvPr id="86023" name="Group 7"/>
          <p:cNvGrpSpPr>
            <a:grpSpLocks/>
          </p:cNvGrpSpPr>
          <p:nvPr/>
        </p:nvGrpSpPr>
        <p:grpSpPr bwMode="auto">
          <a:xfrm>
            <a:off x="533400" y="2590800"/>
            <a:ext cx="2114550" cy="1920875"/>
            <a:chOff x="0" y="0"/>
            <a:chExt cx="1332" cy="1210"/>
          </a:xfrm>
        </p:grpSpPr>
        <p:sp>
          <p:nvSpPr>
            <p:cNvPr id="86097" name="Text Box 8"/>
            <p:cNvSpPr txBox="1">
              <a:spLocks noChangeArrowheads="1"/>
            </p:cNvSpPr>
            <p:nvPr/>
          </p:nvSpPr>
          <p:spPr bwMode="auto">
            <a:xfrm>
              <a:off x="528"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28</a:t>
              </a:r>
            </a:p>
          </p:txBody>
        </p:sp>
        <p:sp>
          <p:nvSpPr>
            <p:cNvPr id="86098" name="Line 9"/>
            <p:cNvSpPr>
              <a:spLocks noChangeShapeType="1"/>
            </p:cNvSpPr>
            <p:nvPr/>
          </p:nvSpPr>
          <p:spPr bwMode="auto">
            <a:xfrm>
              <a:off x="957" y="300"/>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99" name="Line 10"/>
            <p:cNvSpPr>
              <a:spLocks noChangeShapeType="1"/>
            </p:cNvSpPr>
            <p:nvPr/>
          </p:nvSpPr>
          <p:spPr bwMode="auto">
            <a:xfrm>
              <a:off x="663" y="642"/>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0" name="Line 11"/>
            <p:cNvSpPr>
              <a:spLocks noChangeShapeType="1"/>
            </p:cNvSpPr>
            <p:nvPr/>
          </p:nvSpPr>
          <p:spPr bwMode="auto">
            <a:xfrm>
              <a:off x="110" y="642"/>
              <a:ext cx="258"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1" name="Line 12"/>
            <p:cNvSpPr>
              <a:spLocks noChangeShapeType="1"/>
            </p:cNvSpPr>
            <p:nvPr/>
          </p:nvSpPr>
          <p:spPr bwMode="auto">
            <a:xfrm flipH="1">
              <a:off x="110" y="269"/>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2" name="Line 13"/>
            <p:cNvSpPr>
              <a:spLocks noChangeShapeType="1"/>
            </p:cNvSpPr>
            <p:nvPr/>
          </p:nvSpPr>
          <p:spPr bwMode="auto">
            <a:xfrm>
              <a:off x="479" y="1015"/>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3" name="Line 14"/>
            <p:cNvSpPr>
              <a:spLocks noChangeShapeType="1"/>
            </p:cNvSpPr>
            <p:nvPr/>
          </p:nvSpPr>
          <p:spPr bwMode="auto">
            <a:xfrm flipH="1">
              <a:off x="957" y="673"/>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4" name="Line 15"/>
            <p:cNvSpPr>
              <a:spLocks noChangeShapeType="1"/>
            </p:cNvSpPr>
            <p:nvPr/>
          </p:nvSpPr>
          <p:spPr bwMode="auto">
            <a:xfrm flipV="1">
              <a:off x="442" y="238"/>
              <a:ext cx="479" cy="7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61" name="Oval 16" descr="羊皮纸"/>
            <p:cNvSpPr>
              <a:spLocks noChangeArrowheads="1"/>
            </p:cNvSpPr>
            <p:nvPr/>
          </p:nvSpPr>
          <p:spPr bwMode="auto">
            <a:xfrm>
              <a:off x="0" y="549"/>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9962" name="Oval 17" descr="羊皮纸"/>
            <p:cNvSpPr>
              <a:spLocks noChangeArrowheads="1"/>
            </p:cNvSpPr>
            <p:nvPr/>
          </p:nvSpPr>
          <p:spPr bwMode="auto">
            <a:xfrm>
              <a:off x="258" y="144"/>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hlink"/>
                  </a:solidFill>
                  <a:latin typeface="Times New Roman" panose="02020603050405020304" pitchFamily="18" charset="0"/>
                </a:rPr>
                <a:t>0</a:t>
              </a:r>
            </a:p>
          </p:txBody>
        </p:sp>
        <p:sp>
          <p:nvSpPr>
            <p:cNvPr id="79963" name="Oval 18" descr="羊皮纸"/>
            <p:cNvSpPr>
              <a:spLocks noChangeArrowheads="1"/>
            </p:cNvSpPr>
            <p:nvPr/>
          </p:nvSpPr>
          <p:spPr bwMode="auto">
            <a:xfrm>
              <a:off x="258" y="922"/>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9964" name="Oval 19" descr="羊皮纸"/>
            <p:cNvSpPr>
              <a:spLocks noChangeArrowheads="1"/>
            </p:cNvSpPr>
            <p:nvPr/>
          </p:nvSpPr>
          <p:spPr bwMode="auto">
            <a:xfrm>
              <a:off x="552" y="549"/>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9965" name="Oval 20" descr="羊皮纸"/>
            <p:cNvSpPr>
              <a:spLocks noChangeArrowheads="1"/>
            </p:cNvSpPr>
            <p:nvPr/>
          </p:nvSpPr>
          <p:spPr bwMode="auto">
            <a:xfrm>
              <a:off x="810" y="144"/>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9966" name="Oval 21" descr="羊皮纸"/>
            <p:cNvSpPr>
              <a:spLocks noChangeArrowheads="1"/>
            </p:cNvSpPr>
            <p:nvPr/>
          </p:nvSpPr>
          <p:spPr bwMode="auto">
            <a:xfrm>
              <a:off x="810" y="922"/>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9967" name="Oval 22" descr="羊皮纸"/>
            <p:cNvSpPr>
              <a:spLocks noChangeArrowheads="1"/>
            </p:cNvSpPr>
            <p:nvPr/>
          </p:nvSpPr>
          <p:spPr bwMode="auto">
            <a:xfrm flipH="1">
              <a:off x="1105" y="549"/>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86112" name="Text Box 23"/>
            <p:cNvSpPr txBox="1">
              <a:spLocks noChangeArrowheads="1"/>
            </p:cNvSpPr>
            <p:nvPr/>
          </p:nvSpPr>
          <p:spPr bwMode="auto">
            <a:xfrm>
              <a:off x="0" y="28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10</a:t>
              </a:r>
            </a:p>
          </p:txBody>
        </p:sp>
        <p:sp>
          <p:nvSpPr>
            <p:cNvPr id="86113" name="Text Box 24"/>
            <p:cNvSpPr txBox="1">
              <a:spLocks noChangeArrowheads="1"/>
            </p:cNvSpPr>
            <p:nvPr/>
          </p:nvSpPr>
          <p:spPr bwMode="auto">
            <a:xfrm>
              <a:off x="0" y="76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25</a:t>
              </a:r>
              <a:endParaRPr lang="zh-CN" altLang="en-US" sz="2000">
                <a:solidFill>
                  <a:srgbClr val="2BDC08"/>
                </a:solidFill>
                <a:latin typeface="Times New Roman" panose="02020603050405020304" pitchFamily="18" charset="0"/>
              </a:endParaRPr>
            </a:p>
          </p:txBody>
        </p:sp>
        <p:sp>
          <p:nvSpPr>
            <p:cNvPr id="86114" name="Text Box 25"/>
            <p:cNvSpPr txBox="1">
              <a:spLocks noChangeArrowheads="1"/>
            </p:cNvSpPr>
            <p:nvPr/>
          </p:nvSpPr>
          <p:spPr bwMode="auto">
            <a:xfrm>
              <a:off x="528" y="28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14</a:t>
              </a:r>
              <a:endParaRPr lang="zh-CN" altLang="en-US" sz="2000">
                <a:solidFill>
                  <a:srgbClr val="2BDC08"/>
                </a:solidFill>
                <a:latin typeface="Times New Roman" panose="02020603050405020304" pitchFamily="18" charset="0"/>
              </a:endParaRPr>
            </a:p>
          </p:txBody>
        </p:sp>
        <p:sp>
          <p:nvSpPr>
            <p:cNvPr id="86115" name="Text Box 26"/>
            <p:cNvSpPr txBox="1">
              <a:spLocks noChangeArrowheads="1"/>
            </p:cNvSpPr>
            <p:nvPr/>
          </p:nvSpPr>
          <p:spPr bwMode="auto">
            <a:xfrm>
              <a:off x="295" y="7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24</a:t>
              </a:r>
              <a:endParaRPr lang="zh-CN" altLang="en-US" sz="2000">
                <a:solidFill>
                  <a:srgbClr val="2BDC08"/>
                </a:solidFill>
                <a:latin typeface="Times New Roman" panose="02020603050405020304" pitchFamily="18" charset="0"/>
              </a:endParaRPr>
            </a:p>
          </p:txBody>
        </p:sp>
        <p:sp>
          <p:nvSpPr>
            <p:cNvPr id="86116" name="Text Box 27"/>
            <p:cNvSpPr txBox="1">
              <a:spLocks noChangeArrowheads="1"/>
            </p:cNvSpPr>
            <p:nvPr/>
          </p:nvSpPr>
          <p:spPr bwMode="auto">
            <a:xfrm>
              <a:off x="528" y="96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22</a:t>
              </a:r>
              <a:endParaRPr lang="zh-CN" altLang="en-US" sz="2000">
                <a:solidFill>
                  <a:srgbClr val="2BDC08"/>
                </a:solidFill>
                <a:latin typeface="Times New Roman" panose="02020603050405020304" pitchFamily="18" charset="0"/>
              </a:endParaRPr>
            </a:p>
          </p:txBody>
        </p:sp>
        <p:sp>
          <p:nvSpPr>
            <p:cNvPr id="86117" name="Text Box 28"/>
            <p:cNvSpPr txBox="1">
              <a:spLocks noChangeArrowheads="1"/>
            </p:cNvSpPr>
            <p:nvPr/>
          </p:nvSpPr>
          <p:spPr bwMode="auto">
            <a:xfrm>
              <a:off x="1008" y="28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16</a:t>
              </a:r>
            </a:p>
          </p:txBody>
        </p:sp>
        <p:sp>
          <p:nvSpPr>
            <p:cNvPr id="86118" name="Text Box 29"/>
            <p:cNvSpPr txBox="1">
              <a:spLocks noChangeArrowheads="1"/>
            </p:cNvSpPr>
            <p:nvPr/>
          </p:nvSpPr>
          <p:spPr bwMode="auto">
            <a:xfrm>
              <a:off x="770" y="71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18</a:t>
              </a:r>
              <a:endParaRPr lang="zh-CN" altLang="en-US" sz="2000">
                <a:solidFill>
                  <a:srgbClr val="2BDC08"/>
                </a:solidFill>
                <a:latin typeface="Times New Roman" panose="02020603050405020304" pitchFamily="18" charset="0"/>
              </a:endParaRPr>
            </a:p>
          </p:txBody>
        </p:sp>
        <p:sp>
          <p:nvSpPr>
            <p:cNvPr id="86119" name="Text Box 30"/>
            <p:cNvSpPr txBox="1">
              <a:spLocks noChangeArrowheads="1"/>
            </p:cNvSpPr>
            <p:nvPr/>
          </p:nvSpPr>
          <p:spPr bwMode="auto">
            <a:xfrm>
              <a:off x="1056" y="7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12</a:t>
              </a:r>
            </a:p>
          </p:txBody>
        </p:sp>
        <p:sp>
          <p:nvSpPr>
            <p:cNvPr id="86120" name="Line 31"/>
            <p:cNvSpPr>
              <a:spLocks noChangeShapeType="1"/>
            </p:cNvSpPr>
            <p:nvPr/>
          </p:nvSpPr>
          <p:spPr bwMode="auto">
            <a:xfrm>
              <a:off x="479" y="238"/>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024" name="Text Box 32"/>
          <p:cNvSpPr txBox="1">
            <a:spLocks noChangeArrowheads="1"/>
          </p:cNvSpPr>
          <p:nvPr/>
        </p:nvSpPr>
        <p:spPr bwMode="auto">
          <a:xfrm>
            <a:off x="1219200" y="4343400"/>
            <a:ext cx="762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a:latin typeface="Times New Roman" panose="02020603050405020304" pitchFamily="18" charset="0"/>
                <a:ea typeface="隶书" panose="02010509060101010101" pitchFamily="49" charset="-122"/>
              </a:rPr>
              <a:t>原图                     　　　　 </a:t>
            </a:r>
            <a:r>
              <a:rPr lang="zh-CN" altLang="en-US" sz="2000" b="1">
                <a:latin typeface="Times New Roman" panose="02020603050405020304" pitchFamily="18" charset="0"/>
              </a:rPr>
              <a:t>(</a:t>
            </a:r>
            <a:r>
              <a:rPr lang="en-US" altLang="zh-CN" sz="2000" b="1">
                <a:latin typeface="Times New Roman" panose="02020603050405020304" pitchFamily="18" charset="0"/>
              </a:rPr>
              <a:t>a)                     　 　　　   (b)</a:t>
            </a:r>
            <a:endParaRPr lang="en-US" altLang="zh-CN" sz="2000">
              <a:latin typeface="Times New Roman" panose="02020603050405020304" pitchFamily="18" charset="0"/>
            </a:endParaRPr>
          </a:p>
        </p:txBody>
      </p:sp>
      <p:grpSp>
        <p:nvGrpSpPr>
          <p:cNvPr id="3" name="Group 33"/>
          <p:cNvGrpSpPr>
            <a:grpSpLocks/>
          </p:cNvGrpSpPr>
          <p:nvPr/>
        </p:nvGrpSpPr>
        <p:grpSpPr bwMode="auto">
          <a:xfrm>
            <a:off x="3352800" y="2819400"/>
            <a:ext cx="2105025" cy="1531938"/>
            <a:chOff x="0" y="0"/>
            <a:chExt cx="1326" cy="965"/>
          </a:xfrm>
        </p:grpSpPr>
        <p:sp>
          <p:nvSpPr>
            <p:cNvPr id="86088" name="Line 34"/>
            <p:cNvSpPr>
              <a:spLocks noChangeShapeType="1"/>
            </p:cNvSpPr>
            <p:nvPr/>
          </p:nvSpPr>
          <p:spPr bwMode="auto">
            <a:xfrm flipH="1">
              <a:off x="110" y="12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45" name="Oval 35" descr="羊皮纸"/>
            <p:cNvSpPr>
              <a:spLocks noChangeArrowheads="1"/>
            </p:cNvSpPr>
            <p:nvPr/>
          </p:nvSpPr>
          <p:spPr bwMode="auto">
            <a:xfrm>
              <a:off x="0"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9946" name="Oval 36" descr="羊皮纸"/>
            <p:cNvSpPr>
              <a:spLocks noChangeArrowheads="1"/>
            </p:cNvSpPr>
            <p:nvPr/>
          </p:nvSpPr>
          <p:spPr bwMode="auto">
            <a:xfrm>
              <a:off x="258"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hlink"/>
                  </a:solidFill>
                  <a:latin typeface="Times New Roman" panose="02020603050405020304" pitchFamily="18" charset="0"/>
                </a:rPr>
                <a:t>0</a:t>
              </a:r>
            </a:p>
          </p:txBody>
        </p:sp>
        <p:sp>
          <p:nvSpPr>
            <p:cNvPr id="79947" name="Oval 37" descr="羊皮纸"/>
            <p:cNvSpPr>
              <a:spLocks noChangeArrowheads="1"/>
            </p:cNvSpPr>
            <p:nvPr/>
          </p:nvSpPr>
          <p:spPr bwMode="auto">
            <a:xfrm>
              <a:off x="258"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9948" name="Oval 38" descr="羊皮纸"/>
            <p:cNvSpPr>
              <a:spLocks noChangeArrowheads="1"/>
            </p:cNvSpPr>
            <p:nvPr/>
          </p:nvSpPr>
          <p:spPr bwMode="auto">
            <a:xfrm>
              <a:off x="552"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9949" name="Oval 39" descr="羊皮纸"/>
            <p:cNvSpPr>
              <a:spLocks noChangeArrowheads="1"/>
            </p:cNvSpPr>
            <p:nvPr/>
          </p:nvSpPr>
          <p:spPr bwMode="auto">
            <a:xfrm>
              <a:off x="810"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9950" name="Oval 40" descr="羊皮纸"/>
            <p:cNvSpPr>
              <a:spLocks noChangeArrowheads="1"/>
            </p:cNvSpPr>
            <p:nvPr/>
          </p:nvSpPr>
          <p:spPr bwMode="auto">
            <a:xfrm>
              <a:off x="810"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9951" name="Oval 41" descr="羊皮纸"/>
            <p:cNvSpPr>
              <a:spLocks noChangeArrowheads="1"/>
            </p:cNvSpPr>
            <p:nvPr/>
          </p:nvSpPr>
          <p:spPr bwMode="auto">
            <a:xfrm flipH="1">
              <a:off x="1105"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86096" name="Text Box 42"/>
            <p:cNvSpPr txBox="1">
              <a:spLocks noChangeArrowheads="1"/>
            </p:cNvSpPr>
            <p:nvPr/>
          </p:nvSpPr>
          <p:spPr bwMode="auto">
            <a:xfrm>
              <a:off x="0"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10</a:t>
              </a:r>
            </a:p>
          </p:txBody>
        </p:sp>
      </p:grpSp>
      <p:grpSp>
        <p:nvGrpSpPr>
          <p:cNvPr id="4" name="Group 43"/>
          <p:cNvGrpSpPr>
            <a:grpSpLocks/>
          </p:cNvGrpSpPr>
          <p:nvPr/>
        </p:nvGrpSpPr>
        <p:grpSpPr bwMode="auto">
          <a:xfrm>
            <a:off x="6248400" y="2819400"/>
            <a:ext cx="2114550" cy="1531938"/>
            <a:chOff x="0" y="0"/>
            <a:chExt cx="1332" cy="965"/>
          </a:xfrm>
        </p:grpSpPr>
        <p:sp>
          <p:nvSpPr>
            <p:cNvPr id="86077" name="Line 44"/>
            <p:cNvSpPr>
              <a:spLocks noChangeShapeType="1"/>
            </p:cNvSpPr>
            <p:nvPr/>
          </p:nvSpPr>
          <p:spPr bwMode="auto">
            <a:xfrm flipH="1">
              <a:off x="110" y="12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78" name="Line 45"/>
            <p:cNvSpPr>
              <a:spLocks noChangeShapeType="1"/>
            </p:cNvSpPr>
            <p:nvPr/>
          </p:nvSpPr>
          <p:spPr bwMode="auto">
            <a:xfrm flipH="1">
              <a:off x="957" y="529"/>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35" name="Oval 46" descr="羊皮纸"/>
            <p:cNvSpPr>
              <a:spLocks noChangeArrowheads="1"/>
            </p:cNvSpPr>
            <p:nvPr/>
          </p:nvSpPr>
          <p:spPr bwMode="auto">
            <a:xfrm>
              <a:off x="0"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9936" name="Oval 47" descr="羊皮纸"/>
            <p:cNvSpPr>
              <a:spLocks noChangeArrowheads="1"/>
            </p:cNvSpPr>
            <p:nvPr/>
          </p:nvSpPr>
          <p:spPr bwMode="auto">
            <a:xfrm>
              <a:off x="258"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hlink"/>
                  </a:solidFill>
                  <a:latin typeface="Times New Roman" panose="02020603050405020304" pitchFamily="18" charset="0"/>
                </a:rPr>
                <a:t>0</a:t>
              </a:r>
            </a:p>
          </p:txBody>
        </p:sp>
        <p:sp>
          <p:nvSpPr>
            <p:cNvPr id="79937" name="Oval 48" descr="羊皮纸"/>
            <p:cNvSpPr>
              <a:spLocks noChangeArrowheads="1"/>
            </p:cNvSpPr>
            <p:nvPr/>
          </p:nvSpPr>
          <p:spPr bwMode="auto">
            <a:xfrm>
              <a:off x="258"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9938" name="Oval 49" descr="羊皮纸"/>
            <p:cNvSpPr>
              <a:spLocks noChangeArrowheads="1"/>
            </p:cNvSpPr>
            <p:nvPr/>
          </p:nvSpPr>
          <p:spPr bwMode="auto">
            <a:xfrm>
              <a:off x="552"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9939" name="Oval 50" descr="羊皮纸"/>
            <p:cNvSpPr>
              <a:spLocks noChangeArrowheads="1"/>
            </p:cNvSpPr>
            <p:nvPr/>
          </p:nvSpPr>
          <p:spPr bwMode="auto">
            <a:xfrm>
              <a:off x="810"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9940" name="Oval 51" descr="羊皮纸"/>
            <p:cNvSpPr>
              <a:spLocks noChangeArrowheads="1"/>
            </p:cNvSpPr>
            <p:nvPr/>
          </p:nvSpPr>
          <p:spPr bwMode="auto">
            <a:xfrm>
              <a:off x="810"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9941" name="Oval 52" descr="羊皮纸"/>
            <p:cNvSpPr>
              <a:spLocks noChangeArrowheads="1"/>
            </p:cNvSpPr>
            <p:nvPr/>
          </p:nvSpPr>
          <p:spPr bwMode="auto">
            <a:xfrm flipH="1">
              <a:off x="1105"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86086" name="Text Box 53"/>
            <p:cNvSpPr txBox="1">
              <a:spLocks noChangeArrowheads="1"/>
            </p:cNvSpPr>
            <p:nvPr/>
          </p:nvSpPr>
          <p:spPr bwMode="auto">
            <a:xfrm>
              <a:off x="0"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10</a:t>
              </a:r>
            </a:p>
          </p:txBody>
        </p:sp>
        <p:sp>
          <p:nvSpPr>
            <p:cNvPr id="86087" name="Text Box 54"/>
            <p:cNvSpPr txBox="1">
              <a:spLocks noChangeArrowheads="1"/>
            </p:cNvSpPr>
            <p:nvPr/>
          </p:nvSpPr>
          <p:spPr bwMode="auto">
            <a:xfrm>
              <a:off x="1056" y="57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12</a:t>
              </a:r>
            </a:p>
          </p:txBody>
        </p:sp>
      </p:grpSp>
      <p:grpSp>
        <p:nvGrpSpPr>
          <p:cNvPr id="5" name="Group 55"/>
          <p:cNvGrpSpPr>
            <a:grpSpLocks/>
          </p:cNvGrpSpPr>
          <p:nvPr/>
        </p:nvGrpSpPr>
        <p:grpSpPr bwMode="auto">
          <a:xfrm>
            <a:off x="533400" y="4876800"/>
            <a:ext cx="2114550" cy="1531938"/>
            <a:chOff x="0" y="0"/>
            <a:chExt cx="1332" cy="965"/>
          </a:xfrm>
        </p:grpSpPr>
        <p:sp>
          <p:nvSpPr>
            <p:cNvPr id="86064" name="Line 56"/>
            <p:cNvSpPr>
              <a:spLocks noChangeShapeType="1"/>
            </p:cNvSpPr>
            <p:nvPr/>
          </p:nvSpPr>
          <p:spPr bwMode="auto">
            <a:xfrm flipH="1">
              <a:off x="720" y="144"/>
              <a:ext cx="192"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65" name="Line 57"/>
            <p:cNvSpPr>
              <a:spLocks noChangeShapeType="1"/>
            </p:cNvSpPr>
            <p:nvPr/>
          </p:nvSpPr>
          <p:spPr bwMode="auto">
            <a:xfrm flipH="1">
              <a:off x="110" y="12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66" name="Line 58"/>
            <p:cNvSpPr>
              <a:spLocks noChangeShapeType="1"/>
            </p:cNvSpPr>
            <p:nvPr/>
          </p:nvSpPr>
          <p:spPr bwMode="auto">
            <a:xfrm flipH="1">
              <a:off x="957" y="529"/>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3" name="Oval 59" descr="羊皮纸"/>
            <p:cNvSpPr>
              <a:spLocks noChangeArrowheads="1"/>
            </p:cNvSpPr>
            <p:nvPr/>
          </p:nvSpPr>
          <p:spPr bwMode="auto">
            <a:xfrm>
              <a:off x="0"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9924" name="Oval 60" descr="羊皮纸"/>
            <p:cNvSpPr>
              <a:spLocks noChangeArrowheads="1"/>
            </p:cNvSpPr>
            <p:nvPr/>
          </p:nvSpPr>
          <p:spPr bwMode="auto">
            <a:xfrm>
              <a:off x="258"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hlink"/>
                  </a:solidFill>
                  <a:latin typeface="Times New Roman" panose="02020603050405020304" pitchFamily="18" charset="0"/>
                </a:rPr>
                <a:t>0</a:t>
              </a:r>
            </a:p>
          </p:txBody>
        </p:sp>
        <p:sp>
          <p:nvSpPr>
            <p:cNvPr id="79925" name="Oval 61" descr="羊皮纸"/>
            <p:cNvSpPr>
              <a:spLocks noChangeArrowheads="1"/>
            </p:cNvSpPr>
            <p:nvPr/>
          </p:nvSpPr>
          <p:spPr bwMode="auto">
            <a:xfrm>
              <a:off x="258"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9926" name="Oval 62" descr="羊皮纸"/>
            <p:cNvSpPr>
              <a:spLocks noChangeArrowheads="1"/>
            </p:cNvSpPr>
            <p:nvPr/>
          </p:nvSpPr>
          <p:spPr bwMode="auto">
            <a:xfrm>
              <a:off x="552"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9927" name="Oval 63" descr="羊皮纸"/>
            <p:cNvSpPr>
              <a:spLocks noChangeArrowheads="1"/>
            </p:cNvSpPr>
            <p:nvPr/>
          </p:nvSpPr>
          <p:spPr bwMode="auto">
            <a:xfrm>
              <a:off x="810"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9928" name="Oval 64" descr="羊皮纸"/>
            <p:cNvSpPr>
              <a:spLocks noChangeArrowheads="1"/>
            </p:cNvSpPr>
            <p:nvPr/>
          </p:nvSpPr>
          <p:spPr bwMode="auto">
            <a:xfrm>
              <a:off x="810"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9929" name="Oval 65" descr="羊皮纸"/>
            <p:cNvSpPr>
              <a:spLocks noChangeArrowheads="1"/>
            </p:cNvSpPr>
            <p:nvPr/>
          </p:nvSpPr>
          <p:spPr bwMode="auto">
            <a:xfrm flipH="1">
              <a:off x="1105"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86074" name="Text Box 66"/>
            <p:cNvSpPr txBox="1">
              <a:spLocks noChangeArrowheads="1"/>
            </p:cNvSpPr>
            <p:nvPr/>
          </p:nvSpPr>
          <p:spPr bwMode="auto">
            <a:xfrm>
              <a:off x="0"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10</a:t>
              </a:r>
            </a:p>
          </p:txBody>
        </p:sp>
        <p:sp>
          <p:nvSpPr>
            <p:cNvPr id="86075" name="Text Box 67"/>
            <p:cNvSpPr txBox="1">
              <a:spLocks noChangeArrowheads="1"/>
            </p:cNvSpPr>
            <p:nvPr/>
          </p:nvSpPr>
          <p:spPr bwMode="auto">
            <a:xfrm>
              <a:off x="528"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14</a:t>
              </a:r>
              <a:endParaRPr lang="zh-CN" altLang="en-US" sz="2000">
                <a:solidFill>
                  <a:srgbClr val="2BDC08"/>
                </a:solidFill>
                <a:latin typeface="Times New Roman" panose="02020603050405020304" pitchFamily="18" charset="0"/>
              </a:endParaRPr>
            </a:p>
          </p:txBody>
        </p:sp>
        <p:sp>
          <p:nvSpPr>
            <p:cNvPr id="86076" name="Text Box 68"/>
            <p:cNvSpPr txBox="1">
              <a:spLocks noChangeArrowheads="1"/>
            </p:cNvSpPr>
            <p:nvPr/>
          </p:nvSpPr>
          <p:spPr bwMode="auto">
            <a:xfrm>
              <a:off x="1056" y="57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12</a:t>
              </a:r>
            </a:p>
          </p:txBody>
        </p:sp>
      </p:grpSp>
      <p:grpSp>
        <p:nvGrpSpPr>
          <p:cNvPr id="6" name="Group 69"/>
          <p:cNvGrpSpPr>
            <a:grpSpLocks/>
          </p:cNvGrpSpPr>
          <p:nvPr/>
        </p:nvGrpSpPr>
        <p:grpSpPr bwMode="auto">
          <a:xfrm>
            <a:off x="3352800" y="4876800"/>
            <a:ext cx="2114550" cy="1531938"/>
            <a:chOff x="0" y="0"/>
            <a:chExt cx="1332" cy="965"/>
          </a:xfrm>
        </p:grpSpPr>
        <p:sp>
          <p:nvSpPr>
            <p:cNvPr id="86049" name="Line 70"/>
            <p:cNvSpPr>
              <a:spLocks noChangeShapeType="1"/>
            </p:cNvSpPr>
            <p:nvPr/>
          </p:nvSpPr>
          <p:spPr bwMode="auto">
            <a:xfrm>
              <a:off x="957" y="156"/>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50" name="Line 71"/>
            <p:cNvSpPr>
              <a:spLocks noChangeShapeType="1"/>
            </p:cNvSpPr>
            <p:nvPr/>
          </p:nvSpPr>
          <p:spPr bwMode="auto">
            <a:xfrm flipH="1">
              <a:off x="110" y="12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51" name="Line 72"/>
            <p:cNvSpPr>
              <a:spLocks noChangeShapeType="1"/>
            </p:cNvSpPr>
            <p:nvPr/>
          </p:nvSpPr>
          <p:spPr bwMode="auto">
            <a:xfrm flipH="1">
              <a:off x="957" y="529"/>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52" name="Line 73"/>
            <p:cNvSpPr>
              <a:spLocks noChangeShapeType="1"/>
            </p:cNvSpPr>
            <p:nvPr/>
          </p:nvSpPr>
          <p:spPr bwMode="auto">
            <a:xfrm flipV="1">
              <a:off x="624" y="94"/>
              <a:ext cx="297" cy="4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9" name="Oval 74" descr="羊皮纸"/>
            <p:cNvSpPr>
              <a:spLocks noChangeArrowheads="1"/>
            </p:cNvSpPr>
            <p:nvPr/>
          </p:nvSpPr>
          <p:spPr bwMode="auto">
            <a:xfrm>
              <a:off x="0"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9910" name="Oval 75" descr="羊皮纸"/>
            <p:cNvSpPr>
              <a:spLocks noChangeArrowheads="1"/>
            </p:cNvSpPr>
            <p:nvPr/>
          </p:nvSpPr>
          <p:spPr bwMode="auto">
            <a:xfrm>
              <a:off x="258"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hlink"/>
                  </a:solidFill>
                  <a:latin typeface="Times New Roman" panose="02020603050405020304" pitchFamily="18" charset="0"/>
                </a:rPr>
                <a:t>0</a:t>
              </a:r>
            </a:p>
          </p:txBody>
        </p:sp>
        <p:sp>
          <p:nvSpPr>
            <p:cNvPr id="79911" name="Oval 76" descr="羊皮纸"/>
            <p:cNvSpPr>
              <a:spLocks noChangeArrowheads="1"/>
            </p:cNvSpPr>
            <p:nvPr/>
          </p:nvSpPr>
          <p:spPr bwMode="auto">
            <a:xfrm>
              <a:off x="258"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9912" name="Oval 77" descr="羊皮纸"/>
            <p:cNvSpPr>
              <a:spLocks noChangeArrowheads="1"/>
            </p:cNvSpPr>
            <p:nvPr/>
          </p:nvSpPr>
          <p:spPr bwMode="auto">
            <a:xfrm>
              <a:off x="552"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9913" name="Oval 78" descr="羊皮纸"/>
            <p:cNvSpPr>
              <a:spLocks noChangeArrowheads="1"/>
            </p:cNvSpPr>
            <p:nvPr/>
          </p:nvSpPr>
          <p:spPr bwMode="auto">
            <a:xfrm>
              <a:off x="810"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9914" name="Oval 79" descr="羊皮纸"/>
            <p:cNvSpPr>
              <a:spLocks noChangeArrowheads="1"/>
            </p:cNvSpPr>
            <p:nvPr/>
          </p:nvSpPr>
          <p:spPr bwMode="auto">
            <a:xfrm>
              <a:off x="810"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9915" name="Oval 80" descr="羊皮纸"/>
            <p:cNvSpPr>
              <a:spLocks noChangeArrowheads="1"/>
            </p:cNvSpPr>
            <p:nvPr/>
          </p:nvSpPr>
          <p:spPr bwMode="auto">
            <a:xfrm flipH="1">
              <a:off x="1105"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86060" name="Text Box 81"/>
            <p:cNvSpPr txBox="1">
              <a:spLocks noChangeArrowheads="1"/>
            </p:cNvSpPr>
            <p:nvPr/>
          </p:nvSpPr>
          <p:spPr bwMode="auto">
            <a:xfrm>
              <a:off x="0"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10</a:t>
              </a:r>
            </a:p>
          </p:txBody>
        </p:sp>
        <p:sp>
          <p:nvSpPr>
            <p:cNvPr id="86061" name="Text Box 82"/>
            <p:cNvSpPr txBox="1">
              <a:spLocks noChangeArrowheads="1"/>
            </p:cNvSpPr>
            <p:nvPr/>
          </p:nvSpPr>
          <p:spPr bwMode="auto">
            <a:xfrm>
              <a:off x="528"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14</a:t>
              </a:r>
              <a:endParaRPr lang="zh-CN" altLang="en-US" sz="2000">
                <a:solidFill>
                  <a:srgbClr val="2BDC08"/>
                </a:solidFill>
                <a:latin typeface="Times New Roman" panose="02020603050405020304" pitchFamily="18" charset="0"/>
              </a:endParaRPr>
            </a:p>
          </p:txBody>
        </p:sp>
        <p:sp>
          <p:nvSpPr>
            <p:cNvPr id="86062" name="Text Box 83"/>
            <p:cNvSpPr txBox="1">
              <a:spLocks noChangeArrowheads="1"/>
            </p:cNvSpPr>
            <p:nvPr/>
          </p:nvSpPr>
          <p:spPr bwMode="auto">
            <a:xfrm>
              <a:off x="1008"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16</a:t>
              </a:r>
            </a:p>
          </p:txBody>
        </p:sp>
        <p:sp>
          <p:nvSpPr>
            <p:cNvPr id="86063" name="Text Box 84"/>
            <p:cNvSpPr txBox="1">
              <a:spLocks noChangeArrowheads="1"/>
            </p:cNvSpPr>
            <p:nvPr/>
          </p:nvSpPr>
          <p:spPr bwMode="auto">
            <a:xfrm>
              <a:off x="1056" y="57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12</a:t>
              </a:r>
            </a:p>
          </p:txBody>
        </p:sp>
      </p:grpSp>
      <p:grpSp>
        <p:nvGrpSpPr>
          <p:cNvPr id="7" name="Group 85"/>
          <p:cNvGrpSpPr>
            <a:grpSpLocks/>
          </p:cNvGrpSpPr>
          <p:nvPr/>
        </p:nvGrpSpPr>
        <p:grpSpPr bwMode="auto">
          <a:xfrm>
            <a:off x="6248400" y="4876800"/>
            <a:ext cx="2114550" cy="1692275"/>
            <a:chOff x="0" y="0"/>
            <a:chExt cx="1332" cy="1066"/>
          </a:xfrm>
        </p:grpSpPr>
        <p:sp>
          <p:nvSpPr>
            <p:cNvPr id="86030" name="Line 86"/>
            <p:cNvSpPr>
              <a:spLocks noChangeShapeType="1"/>
            </p:cNvSpPr>
            <p:nvPr/>
          </p:nvSpPr>
          <p:spPr bwMode="auto">
            <a:xfrm>
              <a:off x="957" y="156"/>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1" name="Line 87"/>
            <p:cNvSpPr>
              <a:spLocks noChangeShapeType="1"/>
            </p:cNvSpPr>
            <p:nvPr/>
          </p:nvSpPr>
          <p:spPr bwMode="auto">
            <a:xfrm>
              <a:off x="110" y="498"/>
              <a:ext cx="258"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2" name="Line 88"/>
            <p:cNvSpPr>
              <a:spLocks noChangeShapeType="1"/>
            </p:cNvSpPr>
            <p:nvPr/>
          </p:nvSpPr>
          <p:spPr bwMode="auto">
            <a:xfrm flipH="1">
              <a:off x="110" y="12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3" name="Line 89"/>
            <p:cNvSpPr>
              <a:spLocks noChangeShapeType="1"/>
            </p:cNvSpPr>
            <p:nvPr/>
          </p:nvSpPr>
          <p:spPr bwMode="auto">
            <a:xfrm>
              <a:off x="479" y="871"/>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4" name="Line 90"/>
            <p:cNvSpPr>
              <a:spLocks noChangeShapeType="1"/>
            </p:cNvSpPr>
            <p:nvPr/>
          </p:nvSpPr>
          <p:spPr bwMode="auto">
            <a:xfrm flipH="1">
              <a:off x="957" y="529"/>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5" name="Line 91"/>
            <p:cNvSpPr>
              <a:spLocks noChangeShapeType="1"/>
            </p:cNvSpPr>
            <p:nvPr/>
          </p:nvSpPr>
          <p:spPr bwMode="auto">
            <a:xfrm flipV="1">
              <a:off x="672" y="94"/>
              <a:ext cx="249" cy="3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2" name="Oval 92" descr="羊皮纸"/>
            <p:cNvSpPr>
              <a:spLocks noChangeArrowheads="1"/>
            </p:cNvSpPr>
            <p:nvPr/>
          </p:nvSpPr>
          <p:spPr bwMode="auto">
            <a:xfrm>
              <a:off x="0"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5</a:t>
              </a:r>
              <a:endParaRPr lang="zh-CN" altLang="en-US" sz="2000">
                <a:solidFill>
                  <a:schemeClr val="hlink"/>
                </a:solidFill>
                <a:latin typeface="Times New Roman" pitchFamily="18" charset="0"/>
              </a:endParaRPr>
            </a:p>
          </p:txBody>
        </p:sp>
        <p:sp>
          <p:nvSpPr>
            <p:cNvPr id="79893" name="Oval 93" descr="羊皮纸"/>
            <p:cNvSpPr>
              <a:spLocks noChangeArrowheads="1"/>
            </p:cNvSpPr>
            <p:nvPr/>
          </p:nvSpPr>
          <p:spPr bwMode="auto">
            <a:xfrm>
              <a:off x="258"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a:solidFill>
                    <a:schemeClr val="hlink"/>
                  </a:solidFill>
                  <a:latin typeface="Times New Roman" panose="02020603050405020304" pitchFamily="18" charset="0"/>
                </a:rPr>
                <a:t>0</a:t>
              </a:r>
            </a:p>
          </p:txBody>
        </p:sp>
        <p:sp>
          <p:nvSpPr>
            <p:cNvPr id="79894" name="Oval 94" descr="羊皮纸"/>
            <p:cNvSpPr>
              <a:spLocks noChangeArrowheads="1"/>
            </p:cNvSpPr>
            <p:nvPr/>
          </p:nvSpPr>
          <p:spPr bwMode="auto">
            <a:xfrm>
              <a:off x="258"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4</a:t>
              </a:r>
              <a:endParaRPr lang="zh-CN" altLang="en-US" sz="2000">
                <a:solidFill>
                  <a:schemeClr val="hlink"/>
                </a:solidFill>
                <a:latin typeface="Times New Roman" pitchFamily="18" charset="0"/>
              </a:endParaRPr>
            </a:p>
          </p:txBody>
        </p:sp>
        <p:sp>
          <p:nvSpPr>
            <p:cNvPr id="79895" name="Oval 95" descr="羊皮纸"/>
            <p:cNvSpPr>
              <a:spLocks noChangeArrowheads="1"/>
            </p:cNvSpPr>
            <p:nvPr/>
          </p:nvSpPr>
          <p:spPr bwMode="auto">
            <a:xfrm>
              <a:off x="552"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6</a:t>
              </a:r>
              <a:endParaRPr lang="zh-CN" altLang="en-US" sz="2000">
                <a:solidFill>
                  <a:schemeClr val="hlink"/>
                </a:solidFill>
                <a:latin typeface="Times New Roman" pitchFamily="18" charset="0"/>
              </a:endParaRPr>
            </a:p>
          </p:txBody>
        </p:sp>
        <p:sp>
          <p:nvSpPr>
            <p:cNvPr id="79896" name="Oval 96" descr="羊皮纸"/>
            <p:cNvSpPr>
              <a:spLocks noChangeArrowheads="1"/>
            </p:cNvSpPr>
            <p:nvPr/>
          </p:nvSpPr>
          <p:spPr bwMode="auto">
            <a:xfrm>
              <a:off x="810" y="0"/>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1</a:t>
              </a:r>
              <a:endParaRPr lang="zh-CN" altLang="en-US" sz="2000">
                <a:solidFill>
                  <a:schemeClr val="hlink"/>
                </a:solidFill>
                <a:latin typeface="Times New Roman" pitchFamily="18" charset="0"/>
              </a:endParaRPr>
            </a:p>
          </p:txBody>
        </p:sp>
        <p:sp>
          <p:nvSpPr>
            <p:cNvPr id="79897" name="Oval 97" descr="羊皮纸"/>
            <p:cNvSpPr>
              <a:spLocks noChangeArrowheads="1"/>
            </p:cNvSpPr>
            <p:nvPr/>
          </p:nvSpPr>
          <p:spPr bwMode="auto">
            <a:xfrm>
              <a:off x="810" y="778"/>
              <a:ext cx="221" cy="187"/>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3</a:t>
              </a:r>
              <a:endParaRPr lang="zh-CN" altLang="en-US" sz="2000">
                <a:solidFill>
                  <a:schemeClr val="hlink"/>
                </a:solidFill>
                <a:latin typeface="Times New Roman" pitchFamily="18" charset="0"/>
              </a:endParaRPr>
            </a:p>
          </p:txBody>
        </p:sp>
        <p:sp>
          <p:nvSpPr>
            <p:cNvPr id="79898" name="Oval 98" descr="羊皮纸"/>
            <p:cNvSpPr>
              <a:spLocks noChangeArrowheads="1"/>
            </p:cNvSpPr>
            <p:nvPr/>
          </p:nvSpPr>
          <p:spPr bwMode="auto">
            <a:xfrm flipH="1">
              <a:off x="1105" y="405"/>
              <a:ext cx="221" cy="186"/>
            </a:xfrm>
            <a:prstGeom prst="ellipse">
              <a:avLst/>
            </a:prstGeom>
            <a:blipFill dpi="0" rotWithShape="0">
              <a:blip r:embed="rId2" cstate="print"/>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a:solidFill>
                    <a:schemeClr val="hlink"/>
                  </a:solidFill>
                  <a:latin typeface="Times New Roman" pitchFamily="18" charset="0"/>
                </a:rPr>
                <a:t>2</a:t>
              </a:r>
              <a:endParaRPr lang="zh-CN" altLang="en-US" sz="2000">
                <a:solidFill>
                  <a:schemeClr val="hlink"/>
                </a:solidFill>
                <a:latin typeface="Times New Roman" pitchFamily="18" charset="0"/>
              </a:endParaRPr>
            </a:p>
          </p:txBody>
        </p:sp>
        <p:sp>
          <p:nvSpPr>
            <p:cNvPr id="86043" name="Text Box 99"/>
            <p:cNvSpPr txBox="1">
              <a:spLocks noChangeArrowheads="1"/>
            </p:cNvSpPr>
            <p:nvPr/>
          </p:nvSpPr>
          <p:spPr bwMode="auto">
            <a:xfrm>
              <a:off x="0"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10</a:t>
              </a:r>
            </a:p>
          </p:txBody>
        </p:sp>
        <p:sp>
          <p:nvSpPr>
            <p:cNvPr id="86044" name="Text Box 100"/>
            <p:cNvSpPr txBox="1">
              <a:spLocks noChangeArrowheads="1"/>
            </p:cNvSpPr>
            <p:nvPr/>
          </p:nvSpPr>
          <p:spPr bwMode="auto">
            <a:xfrm>
              <a:off x="0" y="62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25</a:t>
              </a:r>
              <a:endParaRPr lang="zh-CN" altLang="en-US" sz="2000">
                <a:solidFill>
                  <a:srgbClr val="2BDC08"/>
                </a:solidFill>
                <a:latin typeface="Times New Roman" panose="02020603050405020304" pitchFamily="18" charset="0"/>
              </a:endParaRPr>
            </a:p>
          </p:txBody>
        </p:sp>
        <p:sp>
          <p:nvSpPr>
            <p:cNvPr id="86045" name="Text Box 101"/>
            <p:cNvSpPr txBox="1">
              <a:spLocks noChangeArrowheads="1"/>
            </p:cNvSpPr>
            <p:nvPr/>
          </p:nvSpPr>
          <p:spPr bwMode="auto">
            <a:xfrm>
              <a:off x="528"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14</a:t>
              </a:r>
              <a:endParaRPr lang="zh-CN" altLang="en-US" sz="2000">
                <a:solidFill>
                  <a:srgbClr val="2BDC08"/>
                </a:solidFill>
                <a:latin typeface="Times New Roman" panose="02020603050405020304" pitchFamily="18" charset="0"/>
              </a:endParaRPr>
            </a:p>
          </p:txBody>
        </p:sp>
        <p:sp>
          <p:nvSpPr>
            <p:cNvPr id="86046" name="Text Box 102"/>
            <p:cNvSpPr txBox="1">
              <a:spLocks noChangeArrowheads="1"/>
            </p:cNvSpPr>
            <p:nvPr/>
          </p:nvSpPr>
          <p:spPr bwMode="auto">
            <a:xfrm>
              <a:off x="528" y="81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22</a:t>
              </a:r>
              <a:endParaRPr lang="zh-CN" altLang="en-US" sz="2000">
                <a:solidFill>
                  <a:srgbClr val="2BDC08"/>
                </a:solidFill>
                <a:latin typeface="Times New Roman" panose="02020603050405020304" pitchFamily="18" charset="0"/>
              </a:endParaRPr>
            </a:p>
          </p:txBody>
        </p:sp>
        <p:sp>
          <p:nvSpPr>
            <p:cNvPr id="86047" name="Text Box 103"/>
            <p:cNvSpPr txBox="1">
              <a:spLocks noChangeArrowheads="1"/>
            </p:cNvSpPr>
            <p:nvPr/>
          </p:nvSpPr>
          <p:spPr bwMode="auto">
            <a:xfrm>
              <a:off x="1008" y="14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16</a:t>
              </a:r>
            </a:p>
          </p:txBody>
        </p:sp>
        <p:sp>
          <p:nvSpPr>
            <p:cNvPr id="86048" name="Text Box 104"/>
            <p:cNvSpPr txBox="1">
              <a:spLocks noChangeArrowheads="1"/>
            </p:cNvSpPr>
            <p:nvPr/>
          </p:nvSpPr>
          <p:spPr bwMode="auto">
            <a:xfrm>
              <a:off x="1056" y="57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2BDC08"/>
                  </a:solidFill>
                  <a:latin typeface="Times New Roman" panose="02020603050405020304" pitchFamily="18" charset="0"/>
                </a:rPr>
                <a:t>12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23850" y="1196975"/>
            <a:ext cx="8518525" cy="685800"/>
          </a:xfrm>
        </p:spPr>
        <p:txBody>
          <a:bodyPr/>
          <a:lstStyle/>
          <a:p>
            <a:pPr algn="l" eaLnBrk="1" hangingPunct="1"/>
            <a:r>
              <a:rPr lang="zh-CN" altLang="en-US" sz="2800">
                <a:latin typeface="黑体" panose="02010609060101010101" pitchFamily="49" charset="-122"/>
                <a:ea typeface="黑体" panose="02010609060101010101" pitchFamily="49" charset="-122"/>
              </a:rPr>
              <a:t>练习：</a:t>
            </a:r>
            <a:r>
              <a:rPr lang="zh-CN" altLang="en-US" sz="2800">
                <a:solidFill>
                  <a:schemeClr val="tx1"/>
                </a:solidFill>
                <a:latin typeface="黑体" panose="02010609060101010101" pitchFamily="49" charset="-122"/>
                <a:ea typeface="黑体" panose="02010609060101010101" pitchFamily="49" charset="-122"/>
                <a:sym typeface="Arial" panose="020B0604020202020204" pitchFamily="34" charset="0"/>
              </a:rPr>
              <a:t>用</a:t>
            </a:r>
            <a:r>
              <a:rPr lang="en-US" altLang="zh-CN" sz="2800">
                <a:solidFill>
                  <a:schemeClr val="tx1"/>
                </a:solidFill>
                <a:latin typeface="黑体" panose="02010609060101010101" pitchFamily="49" charset="-122"/>
                <a:ea typeface="黑体" panose="02010609060101010101" pitchFamily="49" charset="-122"/>
                <a:sym typeface="Arial" panose="020B0604020202020204" pitchFamily="34" charset="0"/>
              </a:rPr>
              <a:t>Kruskal</a:t>
            </a:r>
            <a:r>
              <a:rPr lang="zh-CN" altLang="en-US" sz="2800">
                <a:solidFill>
                  <a:schemeClr val="tx1"/>
                </a:solidFill>
                <a:latin typeface="黑体" panose="02010609060101010101" pitchFamily="49" charset="-122"/>
                <a:ea typeface="黑体" panose="02010609060101010101" pitchFamily="49" charset="-122"/>
                <a:sym typeface="Arial" panose="020B0604020202020204" pitchFamily="34" charset="0"/>
              </a:rPr>
              <a:t>算法求下图的最小生成树，给出生成过程。</a:t>
            </a:r>
            <a:endParaRPr lang="zh-CN" altLang="en-US"/>
          </a:p>
        </p:txBody>
      </p:sp>
      <p:sp>
        <p:nvSpPr>
          <p:cNvPr id="8196" name="Rectangle 3"/>
          <p:cNvSpPr>
            <a:spLocks noChangeArrowheads="1"/>
          </p:cNvSpPr>
          <p:nvPr/>
        </p:nvSpPr>
        <p:spPr bwMode="auto">
          <a:xfrm>
            <a:off x="611188" y="117475"/>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8194" name="Object 4"/>
          <p:cNvGraphicFramePr>
            <a:graphicFrameLocks noChangeAspect="1"/>
          </p:cNvGraphicFramePr>
          <p:nvPr/>
        </p:nvGraphicFramePr>
        <p:xfrm>
          <a:off x="3348038" y="2638425"/>
          <a:ext cx="2592387" cy="2735263"/>
        </p:xfrm>
        <a:graphic>
          <a:graphicData uri="http://schemas.openxmlformats.org/presentationml/2006/ole">
            <mc:AlternateContent xmlns:mc="http://schemas.openxmlformats.org/markup-compatibility/2006">
              <mc:Choice xmlns:v="urn:schemas-microsoft-com:vml" Requires="v">
                <p:oleObj r:id="rId2" imgW="1854200" imgH="2616200" progId="Visio.Drawing.11">
                  <p:embed/>
                </p:oleObj>
              </mc:Choice>
              <mc:Fallback>
                <p:oleObj r:id="rId2" imgW="1854200" imgH="261620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b="15765"/>
                      <a:stretch>
                        <a:fillRect/>
                      </a:stretch>
                    </p:blipFill>
                    <p:spPr bwMode="auto">
                      <a:xfrm>
                        <a:off x="3348038" y="2638425"/>
                        <a:ext cx="2592387" cy="273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79388" y="44450"/>
            <a:ext cx="8856662" cy="668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class ALGraph {</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private:</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VNode	*vertices;</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int		ArcNum;</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int		VexNum;</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int		GKind;</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int		GetLocVex(char  vex[]);</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BFS(char vex[],bool visited[]);</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DFS(char vex[],bool visited[]);</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public:</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ALGraph(){};</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CreateALGraph();</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BFSTraverse( );</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DFTraverse( );</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Prim(char vex[]);</a:t>
            </a: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     void </a:t>
            </a:r>
            <a:r>
              <a:rPr lang="en-US" altLang="zh-CN" sz="2800" b="1">
                <a:latin typeface="黑体" panose="02010609060101010101" pitchFamily="49" charset="-122"/>
                <a:ea typeface="黑体" panose="02010609060101010101" pitchFamily="49" charset="-122"/>
                <a:sym typeface="Arial" panose="020B0604020202020204" pitchFamily="34" charset="0"/>
              </a:rPr>
              <a:t>Kruskal</a:t>
            </a:r>
            <a:r>
              <a:rPr lang="zh-CN" altLang="en-US" sz="2800" b="1">
                <a:latin typeface="黑体" panose="02010609060101010101" pitchFamily="49" charset="-122"/>
                <a:ea typeface="黑体" panose="02010609060101010101" pitchFamily="49" charset="-122"/>
                <a:sym typeface="Arial" panose="020B0604020202020204" pitchFamily="34" charset="0"/>
              </a:rPr>
              <a:t>();</a:t>
            </a:r>
            <a:r>
              <a:rPr lang="en-US" altLang="zh-CN" sz="2800" b="1">
                <a:latin typeface="黑体" panose="02010609060101010101" pitchFamily="49" charset="-122"/>
                <a:ea typeface="黑体" panose="02010609060101010101" pitchFamily="49" charset="-122"/>
                <a:sym typeface="Arial" panose="020B0604020202020204" pitchFamily="34" charset="0"/>
              </a:rPr>
              <a:t>    </a:t>
            </a:r>
            <a:endParaRPr lang="zh-CN" altLang="en-US" sz="2800" b="1">
              <a:latin typeface="黑体" panose="02010609060101010101" pitchFamily="49" charset="-122"/>
              <a:ea typeface="黑体" panose="02010609060101010101" pitchFamily="49" charset="-122"/>
              <a:sym typeface="Arial" panose="020B0604020202020204" pitchFamily="34" charset="0"/>
            </a:endParaRPr>
          </a:p>
          <a:p>
            <a:pPr eaLnBrk="1" hangingPunct="1">
              <a:lnSpc>
                <a:spcPct val="90000"/>
              </a:lnSpc>
            </a:pPr>
            <a:r>
              <a:rPr lang="zh-CN" altLang="en-US" sz="2800" b="1">
                <a:latin typeface="黑体" panose="02010609060101010101" pitchFamily="49" charset="-122"/>
                <a:ea typeface="黑体" panose="02010609060101010101" pitchFamily="49" charset="-122"/>
                <a:sym typeface="Arial" panose="020B0604020202020204" pitchFamily="34" charset="0"/>
              </a:rPr>
              <a:t>};</a:t>
            </a:r>
            <a:endParaRPr lang="zh-CN" altLang="en-US">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a:t>克鲁斯卡尔算法需考虑的问题</a:t>
            </a:r>
          </a:p>
        </p:txBody>
      </p:sp>
      <p:sp>
        <p:nvSpPr>
          <p:cNvPr id="4" name="内容占位符 3"/>
          <p:cNvSpPr>
            <a:spLocks noGrp="1"/>
          </p:cNvSpPr>
          <p:nvPr>
            <p:ph sz="half" idx="1"/>
          </p:nvPr>
        </p:nvSpPr>
        <p:spPr>
          <a:ln>
            <a:solidFill>
              <a:schemeClr val="accent1"/>
            </a:solidFill>
          </a:ln>
        </p:spPr>
        <p:txBody>
          <a:bodyPr/>
          <a:lstStyle/>
          <a:p>
            <a:pPr marL="0" indent="0" algn="ctr">
              <a:buFontTx/>
              <a:buNone/>
              <a:defRPr/>
            </a:pPr>
            <a:r>
              <a:rPr lang="zh-CN" altLang="en-US" dirty="0">
                <a:solidFill>
                  <a:srgbClr val="FF0000"/>
                </a:solidFill>
              </a:rPr>
              <a:t>目标</a:t>
            </a:r>
            <a:endParaRPr lang="en-US" altLang="zh-CN" dirty="0">
              <a:solidFill>
                <a:srgbClr val="FF0000"/>
              </a:solidFill>
            </a:endParaRPr>
          </a:p>
          <a:p>
            <a:pPr>
              <a:defRPr/>
            </a:pPr>
            <a:r>
              <a:rPr lang="en-US" altLang="zh-CN" dirty="0"/>
              <a:t> </a:t>
            </a:r>
            <a:r>
              <a:rPr lang="zh-CN" altLang="en-US" dirty="0"/>
              <a:t>按照从小到大的顺序尝试每条边</a:t>
            </a:r>
            <a:endParaRPr lang="en-US" altLang="zh-CN" dirty="0"/>
          </a:p>
          <a:p>
            <a:pPr>
              <a:defRPr/>
            </a:pPr>
            <a:r>
              <a:rPr lang="en-US" altLang="zh-CN" dirty="0"/>
              <a:t> </a:t>
            </a:r>
            <a:r>
              <a:rPr lang="zh-CN" altLang="en-US" dirty="0"/>
              <a:t>判断边的顶点不在同一个联通分支</a:t>
            </a:r>
            <a:endParaRPr lang="en-US" altLang="zh-CN" dirty="0"/>
          </a:p>
          <a:p>
            <a:pPr>
              <a:defRPr/>
            </a:pPr>
            <a:endParaRPr lang="en-US" altLang="zh-CN" dirty="0"/>
          </a:p>
          <a:p>
            <a:pPr>
              <a:defRPr/>
            </a:pPr>
            <a:endParaRPr lang="en-US" altLang="zh-CN" dirty="0"/>
          </a:p>
          <a:p>
            <a:pPr>
              <a:defRPr/>
            </a:pPr>
            <a:r>
              <a:rPr lang="en-US" altLang="zh-CN" dirty="0"/>
              <a:t> </a:t>
            </a:r>
            <a:r>
              <a:rPr lang="zh-CN" altLang="en-US" dirty="0"/>
              <a:t>在生成树中加入这条边</a:t>
            </a:r>
            <a:endParaRPr lang="en-US" altLang="zh-CN" dirty="0"/>
          </a:p>
          <a:p>
            <a:pPr>
              <a:defRPr/>
            </a:pPr>
            <a:endParaRPr lang="zh-CN" altLang="en-US" dirty="0"/>
          </a:p>
        </p:txBody>
      </p:sp>
      <p:sp>
        <p:nvSpPr>
          <p:cNvPr id="5" name="内容占位符 4"/>
          <p:cNvSpPr>
            <a:spLocks noGrp="1"/>
          </p:cNvSpPr>
          <p:nvPr>
            <p:ph sz="half" idx="2"/>
          </p:nvPr>
        </p:nvSpPr>
        <p:spPr>
          <a:ln>
            <a:solidFill>
              <a:schemeClr val="accent1"/>
            </a:solidFill>
          </a:ln>
        </p:spPr>
        <p:txBody>
          <a:bodyPr/>
          <a:lstStyle/>
          <a:p>
            <a:pPr marL="0" indent="0" algn="ctr">
              <a:buFontTx/>
              <a:buNone/>
              <a:defRPr/>
            </a:pPr>
            <a:r>
              <a:rPr lang="zh-CN" altLang="en-US" dirty="0">
                <a:solidFill>
                  <a:srgbClr val="FF0000"/>
                </a:solidFill>
              </a:rPr>
              <a:t>方法</a:t>
            </a:r>
            <a:endParaRPr lang="en-US" altLang="zh-CN" dirty="0">
              <a:solidFill>
                <a:srgbClr val="FF0000"/>
              </a:solidFill>
            </a:endParaRPr>
          </a:p>
          <a:p>
            <a:pPr>
              <a:defRPr/>
            </a:pPr>
            <a:r>
              <a:rPr lang="zh-CN" altLang="en-US" dirty="0"/>
              <a:t>把边按照从小到大的顺序排序</a:t>
            </a:r>
            <a:endParaRPr lang="en-US" altLang="zh-CN" dirty="0"/>
          </a:p>
          <a:p>
            <a:pPr>
              <a:defRPr/>
            </a:pPr>
            <a:r>
              <a:rPr lang="en-US" altLang="zh-CN" dirty="0"/>
              <a:t> </a:t>
            </a:r>
            <a:r>
              <a:rPr lang="zh-CN" altLang="en-US" dirty="0"/>
              <a:t>为不同的联通分支编号，可为顶点加一个属性叫做联通分支编号</a:t>
            </a:r>
            <a:endParaRPr lang="en-US" altLang="zh-CN" dirty="0"/>
          </a:p>
          <a:p>
            <a:pPr>
              <a:defRPr/>
            </a:pPr>
            <a:r>
              <a:rPr lang="en-US" altLang="zh-CN" dirty="0"/>
              <a:t> </a:t>
            </a:r>
            <a:r>
              <a:rPr lang="zh-CN" altLang="en-US" dirty="0"/>
              <a:t>修改生成树中的顶点为同一个编号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2940050" y="1600200"/>
            <a:ext cx="2486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600" b="1">
                <a:solidFill>
                  <a:srgbClr val="0000FF"/>
                </a:solidFill>
                <a:latin typeface="Times New Roman" panose="02020603050405020304" pitchFamily="18" charset="0"/>
                <a:ea typeface="楷体_GB2312" pitchFamily="1" charset="-122"/>
              </a:rPr>
              <a:t>普里姆算法</a:t>
            </a:r>
            <a:endParaRPr lang="zh-CN" altLang="en-US" sz="4000">
              <a:solidFill>
                <a:srgbClr val="0000FF"/>
              </a:solidFill>
              <a:latin typeface="Times New Roman" panose="02020603050405020304" pitchFamily="18" charset="0"/>
              <a:ea typeface="楷体_GB2312" pitchFamily="1" charset="-122"/>
            </a:endParaRPr>
          </a:p>
        </p:txBody>
      </p:sp>
      <p:sp>
        <p:nvSpPr>
          <p:cNvPr id="84995" name="Rectangle 3"/>
          <p:cNvSpPr>
            <a:spLocks noChangeArrowheads="1"/>
          </p:cNvSpPr>
          <p:nvPr/>
        </p:nvSpPr>
        <p:spPr bwMode="auto">
          <a:xfrm>
            <a:off x="5486400" y="1260475"/>
            <a:ext cx="35052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70000"/>
              </a:lnSpc>
              <a:buFont typeface="Arial" panose="020B0604020202020204" pitchFamily="34" charset="0"/>
              <a:buNone/>
            </a:pPr>
            <a:r>
              <a:rPr lang="zh-CN" altLang="en-US" sz="3600" b="1">
                <a:solidFill>
                  <a:srgbClr val="0000FF"/>
                </a:solidFill>
                <a:latin typeface="Times New Roman" panose="02020603050405020304" pitchFamily="18" charset="0"/>
                <a:ea typeface="楷体_GB2312" pitchFamily="1" charset="-122"/>
              </a:rPr>
              <a:t>克鲁斯卡尔算法</a:t>
            </a:r>
            <a:endParaRPr lang="zh-CN" altLang="en-US" sz="4000">
              <a:solidFill>
                <a:srgbClr val="000082"/>
              </a:solidFill>
              <a:latin typeface="Times New Roman" panose="02020603050405020304" pitchFamily="18" charset="0"/>
              <a:ea typeface="楷体_GB2312" pitchFamily="1" charset="-122"/>
            </a:endParaRPr>
          </a:p>
        </p:txBody>
      </p:sp>
      <p:sp>
        <p:nvSpPr>
          <p:cNvPr id="84996" name="Rectangle 4"/>
          <p:cNvSpPr>
            <a:spLocks noChangeArrowheads="1"/>
          </p:cNvSpPr>
          <p:nvPr/>
        </p:nvSpPr>
        <p:spPr bwMode="auto">
          <a:xfrm>
            <a:off x="304800" y="3032125"/>
            <a:ext cx="2747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4000" b="1">
                <a:solidFill>
                  <a:srgbClr val="0000FF"/>
                </a:solidFill>
                <a:latin typeface="Times New Roman" panose="02020603050405020304" pitchFamily="18" charset="0"/>
                <a:ea typeface="楷体_GB2312" pitchFamily="1" charset="-122"/>
              </a:rPr>
              <a:t>时间复杂度</a:t>
            </a:r>
          </a:p>
        </p:txBody>
      </p:sp>
      <p:sp>
        <p:nvSpPr>
          <p:cNvPr id="84997" name="Rectangle 5"/>
          <p:cNvSpPr>
            <a:spLocks noChangeArrowheads="1"/>
          </p:cNvSpPr>
          <p:nvPr/>
        </p:nvSpPr>
        <p:spPr bwMode="auto">
          <a:xfrm>
            <a:off x="3503613" y="3048000"/>
            <a:ext cx="13731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4000" b="1">
                <a:solidFill>
                  <a:srgbClr val="590096"/>
                </a:solidFill>
                <a:latin typeface="Times New Roman" panose="02020603050405020304" pitchFamily="18" charset="0"/>
                <a:ea typeface="楷体_GB2312" pitchFamily="1" charset="-122"/>
              </a:rPr>
              <a:t>O(n</a:t>
            </a:r>
            <a:r>
              <a:rPr lang="en-US" altLang="zh-CN" sz="4000" b="1" baseline="30000">
                <a:solidFill>
                  <a:srgbClr val="590096"/>
                </a:solidFill>
                <a:latin typeface="Times New Roman" panose="02020603050405020304" pitchFamily="18" charset="0"/>
                <a:ea typeface="楷体_GB2312" pitchFamily="1" charset="-122"/>
              </a:rPr>
              <a:t>2</a:t>
            </a:r>
            <a:r>
              <a:rPr lang="en-US" altLang="zh-CN" sz="4000" b="1">
                <a:solidFill>
                  <a:srgbClr val="590096"/>
                </a:solidFill>
                <a:latin typeface="Times New Roman" panose="02020603050405020304" pitchFamily="18" charset="0"/>
                <a:ea typeface="楷体_GB2312" pitchFamily="1" charset="-122"/>
              </a:rPr>
              <a:t>)</a:t>
            </a:r>
            <a:endParaRPr lang="en-US" altLang="zh-CN" sz="4000">
              <a:latin typeface="Times New Roman" panose="02020603050405020304" pitchFamily="18" charset="0"/>
              <a:ea typeface="楷体_GB2312" pitchFamily="1" charset="-122"/>
            </a:endParaRPr>
          </a:p>
        </p:txBody>
      </p:sp>
      <p:sp>
        <p:nvSpPr>
          <p:cNvPr id="84998" name="Rectangle 6"/>
          <p:cNvSpPr>
            <a:spLocks noChangeArrowheads="1"/>
          </p:cNvSpPr>
          <p:nvPr/>
        </p:nvSpPr>
        <p:spPr bwMode="auto">
          <a:xfrm>
            <a:off x="6248400" y="3048000"/>
            <a:ext cx="2019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4000" b="1">
                <a:solidFill>
                  <a:srgbClr val="590096"/>
                </a:solidFill>
                <a:latin typeface="Times New Roman" panose="02020603050405020304" pitchFamily="18" charset="0"/>
                <a:ea typeface="楷体_GB2312" pitchFamily="1" charset="-122"/>
              </a:rPr>
              <a:t>O(eloge)</a:t>
            </a:r>
            <a:endParaRPr lang="en-US" altLang="zh-CN" sz="4000">
              <a:latin typeface="Times New Roman" panose="02020603050405020304" pitchFamily="18" charset="0"/>
              <a:ea typeface="楷体_GB2312" pitchFamily="1" charset="-122"/>
            </a:endParaRPr>
          </a:p>
        </p:txBody>
      </p:sp>
      <p:sp>
        <p:nvSpPr>
          <p:cNvPr id="84999" name="Rectangle 7"/>
          <p:cNvSpPr>
            <a:spLocks noChangeArrowheads="1"/>
          </p:cNvSpPr>
          <p:nvPr/>
        </p:nvSpPr>
        <p:spPr bwMode="auto">
          <a:xfrm>
            <a:off x="3352800" y="4572000"/>
            <a:ext cx="1722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4000" b="1">
                <a:solidFill>
                  <a:srgbClr val="590096"/>
                </a:solidFill>
                <a:latin typeface="Times New Roman" panose="02020603050405020304" pitchFamily="18" charset="0"/>
                <a:ea typeface="楷体_GB2312" pitchFamily="1" charset="-122"/>
              </a:rPr>
              <a:t>稠密图</a:t>
            </a:r>
            <a:endParaRPr lang="zh-CN" altLang="en-US" sz="4000">
              <a:solidFill>
                <a:srgbClr val="000082"/>
              </a:solidFill>
              <a:latin typeface="Times New Roman" panose="02020603050405020304" pitchFamily="18" charset="0"/>
              <a:ea typeface="楷体_GB2312" pitchFamily="1" charset="-122"/>
            </a:endParaRPr>
          </a:p>
        </p:txBody>
      </p:sp>
      <p:sp>
        <p:nvSpPr>
          <p:cNvPr id="85000" name="Rectangle 8"/>
          <p:cNvSpPr>
            <a:spLocks noChangeArrowheads="1"/>
          </p:cNvSpPr>
          <p:nvPr/>
        </p:nvSpPr>
        <p:spPr bwMode="auto">
          <a:xfrm>
            <a:off x="6400800" y="4572000"/>
            <a:ext cx="1722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4000" b="1">
                <a:solidFill>
                  <a:srgbClr val="590096"/>
                </a:solidFill>
                <a:latin typeface="Times New Roman" panose="02020603050405020304" pitchFamily="18" charset="0"/>
                <a:ea typeface="楷体_GB2312" pitchFamily="1" charset="-122"/>
              </a:rPr>
              <a:t>稀疏图</a:t>
            </a:r>
            <a:endParaRPr lang="zh-CN" altLang="en-US" sz="4000">
              <a:solidFill>
                <a:srgbClr val="000082"/>
              </a:solidFill>
              <a:latin typeface="Times New Roman" panose="02020603050405020304" pitchFamily="18" charset="0"/>
              <a:ea typeface="楷体_GB2312" pitchFamily="1" charset="-122"/>
            </a:endParaRPr>
          </a:p>
        </p:txBody>
      </p:sp>
      <p:sp>
        <p:nvSpPr>
          <p:cNvPr id="85001" name="Rectangle 9"/>
          <p:cNvSpPr>
            <a:spLocks noChangeArrowheads="1"/>
          </p:cNvSpPr>
          <p:nvPr/>
        </p:nvSpPr>
        <p:spPr bwMode="auto">
          <a:xfrm>
            <a:off x="792163" y="1584325"/>
            <a:ext cx="1722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4000" b="1">
                <a:solidFill>
                  <a:srgbClr val="0000FF"/>
                </a:solidFill>
                <a:latin typeface="Times New Roman" panose="02020603050405020304" pitchFamily="18" charset="0"/>
                <a:ea typeface="楷体_GB2312" pitchFamily="1" charset="-122"/>
              </a:rPr>
              <a:t>算法名</a:t>
            </a:r>
            <a:endParaRPr lang="zh-CN" altLang="en-US" sz="4000">
              <a:solidFill>
                <a:srgbClr val="0000FF"/>
              </a:solidFill>
              <a:latin typeface="Times New Roman" panose="02020603050405020304" pitchFamily="18" charset="0"/>
              <a:ea typeface="楷体_GB2312" pitchFamily="1" charset="-122"/>
            </a:endParaRPr>
          </a:p>
        </p:txBody>
      </p:sp>
      <p:sp>
        <p:nvSpPr>
          <p:cNvPr id="85002" name="Text Box 10"/>
          <p:cNvSpPr txBox="1">
            <a:spLocks noChangeArrowheads="1"/>
          </p:cNvSpPr>
          <p:nvPr/>
        </p:nvSpPr>
        <p:spPr bwMode="auto">
          <a:xfrm>
            <a:off x="533400" y="4556125"/>
            <a:ext cx="223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4000" b="1">
                <a:solidFill>
                  <a:srgbClr val="0000FF"/>
                </a:solidFill>
                <a:latin typeface="Times New Roman" panose="02020603050405020304" pitchFamily="18" charset="0"/>
                <a:ea typeface="楷体_GB2312" pitchFamily="1" charset="-122"/>
              </a:rPr>
              <a:t>适应范围</a:t>
            </a:r>
            <a:endParaRPr lang="zh-CN" altLang="en-US" sz="3600">
              <a:latin typeface="Times New Roman" panose="02020603050405020304" pitchFamily="18" charset="0"/>
            </a:endParaRPr>
          </a:p>
        </p:txBody>
      </p:sp>
      <p:sp>
        <p:nvSpPr>
          <p:cNvPr id="85003" name="AutoShape 11">
            <a:hlinkClick r:id="rId2" action="ppaction://hlinksldjump" highlightClick="1"/>
          </p:cNvPr>
          <p:cNvSpPr>
            <a:spLocks noChangeArrowheads="1"/>
          </p:cNvSpPr>
          <p:nvPr/>
        </p:nvSpPr>
        <p:spPr bwMode="auto">
          <a:xfrm>
            <a:off x="8458200" y="6248400"/>
            <a:ext cx="381000" cy="381000"/>
          </a:xfrm>
          <a:prstGeom prst="actionButtonBackPrevious">
            <a:avLst/>
          </a:prstGeom>
          <a:solidFill>
            <a:srgbClr val="BEC1FE"/>
          </a:solidFill>
          <a:ln w="12700" cap="sq">
            <a:solidFill>
              <a:schemeClr val="tx1"/>
            </a:solidFill>
            <a:miter lim="800000"/>
            <a:headEnd/>
            <a:tailEnd/>
          </a:ln>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85004" name="Text Box 12"/>
          <p:cNvSpPr txBox="1">
            <a:spLocks noChangeArrowheads="1"/>
          </p:cNvSpPr>
          <p:nvPr/>
        </p:nvSpPr>
        <p:spPr bwMode="auto">
          <a:xfrm>
            <a:off x="3244850" y="331788"/>
            <a:ext cx="3536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4400">
                <a:solidFill>
                  <a:srgbClr val="800000"/>
                </a:solidFill>
                <a:latin typeface="Times New Roman" panose="02020603050405020304" pitchFamily="18" charset="0"/>
                <a:ea typeface="隶书" panose="02010509060101010101" pitchFamily="49" charset="-122"/>
              </a:rPr>
              <a:t>比较两种算法</a:t>
            </a:r>
            <a:endParaRPr lang="zh-CN" altLang="en-US" sz="4400">
              <a:latin typeface="Times New Roman" panose="02020603050405020304" pitchFamily="18" charset="0"/>
              <a:ea typeface="隶书" panose="02010509060101010101" pitchFamily="49" charset="-122"/>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5004"/>
                                        </p:tgtEl>
                                        <p:attrNameLst>
                                          <p:attrName>style.visibility</p:attrName>
                                        </p:attrNameLst>
                                      </p:cBhvr>
                                      <p:to>
                                        <p:strVal val="visible"/>
                                      </p:to>
                                    </p:set>
                                    <p:anim calcmode="lin" valueType="num">
                                      <p:cBhvr additive="base">
                                        <p:cTn id="7" dur="500" fill="hold"/>
                                        <p:tgtEl>
                                          <p:spTgt spid="85004"/>
                                        </p:tgtEl>
                                        <p:attrNameLst>
                                          <p:attrName>ppt_x</p:attrName>
                                        </p:attrNameLst>
                                      </p:cBhvr>
                                      <p:tavLst>
                                        <p:tav tm="0">
                                          <p:val>
                                            <p:strVal val="#ppt_x"/>
                                          </p:val>
                                        </p:tav>
                                        <p:tav tm="100000">
                                          <p:val>
                                            <p:strVal val="#ppt_x"/>
                                          </p:val>
                                        </p:tav>
                                      </p:tavLst>
                                    </p:anim>
                                    <p:anim calcmode="lin" valueType="num">
                                      <p:cBhvr additive="base">
                                        <p:cTn id="8" dur="500" fill="hold"/>
                                        <p:tgtEl>
                                          <p:spTgt spid="8500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5001"/>
                                        </p:tgtEl>
                                        <p:attrNameLst>
                                          <p:attrName>style.visibility</p:attrName>
                                        </p:attrNameLst>
                                      </p:cBhvr>
                                      <p:to>
                                        <p:strVal val="visible"/>
                                      </p:to>
                                    </p:set>
                                    <p:animEffect transition="in" filter="wipe(left)">
                                      <p:cBhvr>
                                        <p:cTn id="13" dur="500"/>
                                        <p:tgtEl>
                                          <p:spTgt spid="85001"/>
                                        </p:tgtEl>
                                      </p:cBhvr>
                                    </p:animEffect>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84994"/>
                                        </p:tgtEl>
                                        <p:attrNameLst>
                                          <p:attrName>style.visibility</p:attrName>
                                        </p:attrNameLst>
                                      </p:cBhvr>
                                      <p:to>
                                        <p:strVal val="visible"/>
                                      </p:to>
                                    </p:set>
                                    <p:animEffect transition="in" filter="wipe(left)">
                                      <p:cBhvr>
                                        <p:cTn id="17" dur="500"/>
                                        <p:tgtEl>
                                          <p:spTgt spid="84994"/>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84995"/>
                                        </p:tgtEl>
                                        <p:attrNameLst>
                                          <p:attrName>style.visibility</p:attrName>
                                        </p:attrNameLst>
                                      </p:cBhvr>
                                      <p:to>
                                        <p:strVal val="visible"/>
                                      </p:to>
                                    </p:set>
                                    <p:animEffect transition="in" filter="wipe(left)">
                                      <p:cBhvr>
                                        <p:cTn id="21" dur="500"/>
                                        <p:tgtEl>
                                          <p:spTgt spid="849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4996"/>
                                        </p:tgtEl>
                                        <p:attrNameLst>
                                          <p:attrName>style.visibility</p:attrName>
                                        </p:attrNameLst>
                                      </p:cBhvr>
                                      <p:to>
                                        <p:strVal val="visible"/>
                                      </p:to>
                                    </p:set>
                                    <p:animEffect transition="in" filter="wipe(left)">
                                      <p:cBhvr>
                                        <p:cTn id="26" dur="500"/>
                                        <p:tgtEl>
                                          <p:spTgt spid="849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4997"/>
                                        </p:tgtEl>
                                        <p:attrNameLst>
                                          <p:attrName>style.visibility</p:attrName>
                                        </p:attrNameLst>
                                      </p:cBhvr>
                                      <p:to>
                                        <p:strVal val="visible"/>
                                      </p:to>
                                    </p:set>
                                    <p:animEffect transition="in" filter="wipe(left)">
                                      <p:cBhvr>
                                        <p:cTn id="31" dur="500"/>
                                        <p:tgtEl>
                                          <p:spTgt spid="8499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4998"/>
                                        </p:tgtEl>
                                        <p:attrNameLst>
                                          <p:attrName>style.visibility</p:attrName>
                                        </p:attrNameLst>
                                      </p:cBhvr>
                                      <p:to>
                                        <p:strVal val="visible"/>
                                      </p:to>
                                    </p:set>
                                    <p:animEffect transition="in" filter="wipe(left)">
                                      <p:cBhvr>
                                        <p:cTn id="36" dur="500"/>
                                        <p:tgtEl>
                                          <p:spTgt spid="8499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5002"/>
                                        </p:tgtEl>
                                        <p:attrNameLst>
                                          <p:attrName>style.visibility</p:attrName>
                                        </p:attrNameLst>
                                      </p:cBhvr>
                                      <p:to>
                                        <p:strVal val="visible"/>
                                      </p:to>
                                    </p:set>
                                    <p:animEffect transition="in" filter="wipe(left)">
                                      <p:cBhvr>
                                        <p:cTn id="41" dur="500"/>
                                        <p:tgtEl>
                                          <p:spTgt spid="8500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4999"/>
                                        </p:tgtEl>
                                        <p:attrNameLst>
                                          <p:attrName>style.visibility</p:attrName>
                                        </p:attrNameLst>
                                      </p:cBhvr>
                                      <p:to>
                                        <p:strVal val="visible"/>
                                      </p:to>
                                    </p:set>
                                    <p:animEffect transition="in" filter="wipe(left)">
                                      <p:cBhvr>
                                        <p:cTn id="46" dur="500"/>
                                        <p:tgtEl>
                                          <p:spTgt spid="8499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5000"/>
                                        </p:tgtEl>
                                        <p:attrNameLst>
                                          <p:attrName>style.visibility</p:attrName>
                                        </p:attrNameLst>
                                      </p:cBhvr>
                                      <p:to>
                                        <p:strVal val="visible"/>
                                      </p:to>
                                    </p:set>
                                    <p:animEffect transition="in" filter="wipe(left)">
                                      <p:cBhvr>
                                        <p:cTn id="51" dur="500"/>
                                        <p:tgtEl>
                                          <p:spTgt spid="85000"/>
                                        </p:tgtEl>
                                      </p:cBhvr>
                                    </p:animEffect>
                                  </p:childTnLst>
                                </p:cTn>
                              </p:par>
                            </p:childTnLst>
                          </p:cTn>
                        </p:par>
                        <p:par>
                          <p:cTn id="52" fill="hold" nodeType="afterGroup">
                            <p:stCondLst>
                              <p:cond delay="500"/>
                            </p:stCondLst>
                            <p:childTnLst>
                              <p:par>
                                <p:cTn id="53" presetID="2" presetClass="entr" presetSubtype="6" fill="hold" grpId="0" nodeType="afterEffect">
                                  <p:stCondLst>
                                    <p:cond delay="0"/>
                                  </p:stCondLst>
                                  <p:childTnLst>
                                    <p:set>
                                      <p:cBhvr>
                                        <p:cTn id="54" dur="1" fill="hold">
                                          <p:stCondLst>
                                            <p:cond delay="0"/>
                                          </p:stCondLst>
                                        </p:cTn>
                                        <p:tgtEl>
                                          <p:spTgt spid="85003"/>
                                        </p:tgtEl>
                                        <p:attrNameLst>
                                          <p:attrName>style.visibility</p:attrName>
                                        </p:attrNameLst>
                                      </p:cBhvr>
                                      <p:to>
                                        <p:strVal val="visible"/>
                                      </p:to>
                                    </p:set>
                                    <p:anim calcmode="lin" valueType="num">
                                      <p:cBhvr additive="base">
                                        <p:cTn id="55" dur="500" fill="hold"/>
                                        <p:tgtEl>
                                          <p:spTgt spid="85003"/>
                                        </p:tgtEl>
                                        <p:attrNameLst>
                                          <p:attrName>ppt_x</p:attrName>
                                        </p:attrNameLst>
                                      </p:cBhvr>
                                      <p:tavLst>
                                        <p:tav tm="0">
                                          <p:val>
                                            <p:strVal val="1+#ppt_w/2"/>
                                          </p:val>
                                        </p:tav>
                                        <p:tav tm="100000">
                                          <p:val>
                                            <p:strVal val="#ppt_x"/>
                                          </p:val>
                                        </p:tav>
                                      </p:tavLst>
                                    </p:anim>
                                    <p:anim calcmode="lin" valueType="num">
                                      <p:cBhvr additive="base">
                                        <p:cTn id="56" dur="500" fill="hold"/>
                                        <p:tgtEl>
                                          <p:spTgt spid="850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P spid="84995" grpId="0" autoUpdateAnimBg="0"/>
      <p:bldP spid="84996" grpId="0" autoUpdateAnimBg="0"/>
      <p:bldP spid="84997" grpId="0" autoUpdateAnimBg="0"/>
      <p:bldP spid="84998" grpId="0" autoUpdateAnimBg="0"/>
      <p:bldP spid="84999" grpId="0" autoUpdateAnimBg="0"/>
      <p:bldP spid="85000" grpId="0" autoUpdateAnimBg="0"/>
      <p:bldP spid="85001" grpId="0" autoUpdateAnimBg="0"/>
      <p:bldP spid="85002" grpId="0" autoUpdateAnimBg="0"/>
      <p:bldP spid="85003" grpId="0" animBg="1"/>
      <p:bldP spid="85004"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rrowheads="1"/>
          </p:cNvSpPr>
          <p:nvPr/>
        </p:nvSpPr>
        <p:spPr bwMode="auto">
          <a:xfrm>
            <a:off x="250825" y="2060575"/>
            <a:ext cx="8662988"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思考：</a:t>
            </a:r>
          </a:p>
          <a:p>
            <a:pPr eaLnBrk="1" hangingPunct="1">
              <a:spcBef>
                <a:spcPct val="20000"/>
              </a:spcBef>
              <a:buClr>
                <a:schemeClr val="folHlink"/>
              </a:buClr>
              <a:buSzPct val="60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（1）从图中一个顶点到另外顶点，如何使途中经过的     顶点最少？ </a:t>
            </a:r>
            <a:r>
              <a:rPr lang="zh-CN" altLang="en-US" sz="2800" b="1">
                <a:solidFill>
                  <a:schemeClr val="bg1"/>
                </a:solidFill>
                <a:latin typeface="黑体" panose="02010609060101010101" pitchFamily="49" charset="-122"/>
                <a:ea typeface="黑体" panose="02010609060101010101" pitchFamily="49" charset="-122"/>
                <a:sym typeface="Arial" panose="020B0604020202020204" pitchFamily="34" charset="0"/>
              </a:rPr>
              <a:t>（广度优先）</a:t>
            </a:r>
          </a:p>
          <a:p>
            <a:pPr eaLnBrk="1" hangingPunct="1">
              <a:spcBef>
                <a:spcPct val="20000"/>
              </a:spcBef>
              <a:buClr>
                <a:schemeClr val="folHlink"/>
              </a:buClr>
              <a:buSzPct val="60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（2）从图中一个点出发，如何到其它点的路径最短？</a:t>
            </a:r>
          </a:p>
          <a:p>
            <a:pPr eaLnBrk="1" hangingPunct="1">
              <a:spcBef>
                <a:spcPct val="20000"/>
              </a:spcBef>
              <a:buClr>
                <a:schemeClr val="folHlink"/>
              </a:buClr>
              <a:buSzPct val="60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(单源点最短路径，本节内容）</a:t>
            </a:r>
          </a:p>
          <a:p>
            <a:pPr eaLnBrk="1" hangingPunct="1">
              <a:spcBef>
                <a:spcPct val="20000"/>
              </a:spcBef>
              <a:buClr>
                <a:schemeClr val="folHlink"/>
              </a:buClr>
              <a:buSzPct val="60000"/>
              <a:buFont typeface="Wingdings" panose="05000000000000000000" pitchFamily="2" charset="2"/>
              <a:buNone/>
            </a:pPr>
            <a:endParaRPr lang="zh-CN" altLang="en-US" sz="2800"/>
          </a:p>
        </p:txBody>
      </p:sp>
      <p:sp>
        <p:nvSpPr>
          <p:cNvPr id="88069" name="Rectangle 5"/>
          <p:cNvSpPr>
            <a:spLocks noGrp="1" noRot="1" noChangeArrowheads="1"/>
          </p:cNvSpPr>
          <p:nvPr/>
        </p:nvSpPr>
        <p:spPr bwMode="auto">
          <a:xfrm>
            <a:off x="250825" y="2060575"/>
            <a:ext cx="8662988"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思考：</a:t>
            </a:r>
          </a:p>
          <a:p>
            <a:pPr eaLnBrk="1" hangingPunct="1">
              <a:spcBef>
                <a:spcPct val="20000"/>
              </a:spcBef>
              <a:buClr>
                <a:schemeClr val="folHlink"/>
              </a:buClr>
              <a:buSzPct val="60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（1）从图中一个顶点到另外顶点，如何使途中经过的     </a:t>
            </a:r>
            <a:r>
              <a:rPr lang="zh-CN" altLang="en-US" sz="2800" b="1">
                <a:solidFill>
                  <a:srgbClr val="FF0000"/>
                </a:solidFill>
                <a:latin typeface="黑体" panose="02010609060101010101" pitchFamily="49" charset="-122"/>
                <a:ea typeface="黑体" panose="02010609060101010101" pitchFamily="49" charset="-122"/>
                <a:sym typeface="Arial" panose="020B0604020202020204" pitchFamily="34" charset="0"/>
              </a:rPr>
              <a:t>顶点最少</a:t>
            </a:r>
            <a:r>
              <a:rPr lang="zh-CN" altLang="en-US" sz="2800" b="1">
                <a:latin typeface="黑体" panose="02010609060101010101" pitchFamily="49" charset="-122"/>
                <a:ea typeface="黑体" panose="02010609060101010101" pitchFamily="49" charset="-122"/>
                <a:sym typeface="Arial" panose="020B0604020202020204" pitchFamily="34" charset="0"/>
              </a:rPr>
              <a:t>？ （广度优先）</a:t>
            </a:r>
          </a:p>
          <a:p>
            <a:pPr eaLnBrk="1" hangingPunct="1">
              <a:spcBef>
                <a:spcPct val="20000"/>
              </a:spcBef>
              <a:buClr>
                <a:schemeClr val="folHlink"/>
              </a:buClr>
              <a:buSzPct val="60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（2）从图中一个点出发，如何到其它点的</a:t>
            </a:r>
            <a:r>
              <a:rPr lang="zh-CN" altLang="en-US" sz="2800" b="1">
                <a:solidFill>
                  <a:srgbClr val="FF0000"/>
                </a:solidFill>
                <a:latin typeface="黑体" panose="02010609060101010101" pitchFamily="49" charset="-122"/>
                <a:ea typeface="黑体" panose="02010609060101010101" pitchFamily="49" charset="-122"/>
                <a:sym typeface="Arial" panose="020B0604020202020204" pitchFamily="34" charset="0"/>
              </a:rPr>
              <a:t>路径最短</a:t>
            </a:r>
            <a:r>
              <a:rPr lang="zh-CN" altLang="en-US" sz="2800" b="1">
                <a:latin typeface="黑体" panose="02010609060101010101" pitchFamily="49" charset="-122"/>
                <a:ea typeface="黑体" panose="02010609060101010101" pitchFamily="49" charset="-122"/>
                <a:sym typeface="Arial" panose="020B0604020202020204" pitchFamily="34" charset="0"/>
              </a:rPr>
              <a:t>？</a:t>
            </a:r>
          </a:p>
          <a:p>
            <a:pPr eaLnBrk="1" hangingPunct="1">
              <a:spcBef>
                <a:spcPct val="20000"/>
              </a:spcBef>
              <a:buClr>
                <a:schemeClr val="folHlink"/>
              </a:buClr>
              <a:buSzPct val="60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(单源点最短路径，本节内容）</a:t>
            </a:r>
          </a:p>
          <a:p>
            <a:pPr eaLnBrk="1" hangingPunct="1">
              <a:spcBef>
                <a:spcPct val="20000"/>
              </a:spcBef>
              <a:buClr>
                <a:schemeClr val="folHlink"/>
              </a:buClr>
              <a:buSzPct val="60000"/>
              <a:buFont typeface="Wingdings" panose="05000000000000000000" pitchFamily="2" charset="2"/>
              <a:buNone/>
            </a:pPr>
            <a:endParaRPr lang="zh-CN" altLang="en-US" sz="2800"/>
          </a:p>
        </p:txBody>
      </p:sp>
      <p:sp>
        <p:nvSpPr>
          <p:cNvPr id="90116" name="Text Box 2"/>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48146C9A-012A-48D4-8FA8-A9FD7FE06D08}" type="slidenum">
              <a:rPr lang="zh-CN" altLang="en-US"/>
              <a:pPr algn="r" eaLnBrk="1" hangingPunct="1">
                <a:spcBef>
                  <a:spcPct val="50000"/>
                </a:spcBef>
                <a:buFont typeface="Arial" panose="020B0604020202020204" pitchFamily="34" charset="0"/>
                <a:buNone/>
              </a:pPr>
              <a:t>85</a:t>
            </a:fld>
            <a:endParaRPr lang="en-US" altLang="zh-CN"/>
          </a:p>
        </p:txBody>
      </p:sp>
      <p:sp>
        <p:nvSpPr>
          <p:cNvPr id="90117"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第五节　最短路径</a:t>
            </a:r>
          </a:p>
        </p:txBody>
      </p:sp>
      <p:sp>
        <p:nvSpPr>
          <p:cNvPr id="90118" name="Rectangle 4"/>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9">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6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069">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8069"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84150" y="1773238"/>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一、最短路径</a:t>
            </a:r>
          </a:p>
        </p:txBody>
      </p:sp>
      <p:sp>
        <p:nvSpPr>
          <p:cNvPr id="9113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25DCFFB4-1D59-493B-8B15-3A74E92A796E}" type="slidenum">
              <a:rPr lang="zh-CN" altLang="en-US"/>
              <a:pPr algn="r" eaLnBrk="1" hangingPunct="1">
                <a:spcBef>
                  <a:spcPct val="50000"/>
                </a:spcBef>
                <a:buFont typeface="Arial" panose="020B0604020202020204" pitchFamily="34" charset="0"/>
                <a:buNone/>
              </a:pPr>
              <a:t>86</a:t>
            </a:fld>
            <a:endParaRPr lang="en-US" altLang="zh-CN"/>
          </a:p>
        </p:txBody>
      </p:sp>
      <p:sp>
        <p:nvSpPr>
          <p:cNvPr id="9114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第五节　最短路径</a:t>
            </a:r>
          </a:p>
        </p:txBody>
      </p:sp>
      <p:sp>
        <p:nvSpPr>
          <p:cNvPr id="87045" name="Rectangle 5"/>
          <p:cNvSpPr>
            <a:spLocks noGrp="1" noChangeArrowheads="1"/>
          </p:cNvSpPr>
          <p:nvPr>
            <p:ph type="body" idx="1"/>
          </p:nvPr>
        </p:nvSpPr>
        <p:spPr>
          <a:xfrm>
            <a:off x="107950" y="2611438"/>
            <a:ext cx="8763000" cy="4038600"/>
          </a:xfrm>
        </p:spPr>
        <p:txBody>
          <a:bodyPr/>
          <a:lstStyle/>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最短路径是求从图（或网）中某一顶点，到其余各顶点的最短路径</a:t>
            </a:r>
          </a:p>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最短路径与最小生成树主要有三点不同：</a:t>
            </a:r>
          </a:p>
          <a:p>
            <a:pPr eaLnBrk="1" hangingPunct="1">
              <a:lnSpc>
                <a:spcPct val="90000"/>
              </a:lnSpc>
              <a:spcBef>
                <a:spcPct val="5000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1.</a:t>
            </a:r>
            <a:r>
              <a:rPr lang="zh-CN" altLang="en-US" sz="2800" b="1">
                <a:latin typeface="黑体" panose="02010609060101010101" pitchFamily="49" charset="-122"/>
                <a:ea typeface="黑体" panose="02010609060101010101" pitchFamily="49" charset="-122"/>
              </a:rPr>
              <a:t>最短路径的操作对象主要是有向图</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网</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，而最小生成树的操作对象是无向图</a:t>
            </a:r>
          </a:p>
          <a:p>
            <a:pPr eaLnBrk="1" hangingPunct="1">
              <a:lnSpc>
                <a:spcPct val="90000"/>
              </a:lnSpc>
              <a:spcBef>
                <a:spcPct val="5000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2.</a:t>
            </a:r>
            <a:r>
              <a:rPr lang="zh-CN" altLang="en-US" sz="2800" b="1">
                <a:latin typeface="黑体" panose="02010609060101010101" pitchFamily="49" charset="-122"/>
                <a:ea typeface="黑体" panose="02010609060101010101" pitchFamily="49" charset="-122"/>
              </a:rPr>
              <a:t>最短路径有一个始点，最小生成树没有</a:t>
            </a:r>
          </a:p>
          <a:p>
            <a:pPr eaLnBrk="1" hangingPunct="1">
              <a:lnSpc>
                <a:spcPct val="90000"/>
              </a:lnSpc>
              <a:spcBef>
                <a:spcPct val="50000"/>
              </a:spcBef>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最短路径关心的是始点到每个顶点的路径最短，而最小生成树关心的是整个树的代价最小</a:t>
            </a:r>
          </a:p>
        </p:txBody>
      </p:sp>
      <p:sp>
        <p:nvSpPr>
          <p:cNvPr id="91142"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045">
                                            <p:txEl>
                                              <p:pRg st="2" end="2"/>
                                            </p:txEl>
                                          </p:spTgt>
                                        </p:tgtEl>
                                        <p:attrNameLst>
                                          <p:attrName>style.visibility</p:attrName>
                                        </p:attrNameLst>
                                      </p:cBhvr>
                                      <p:to>
                                        <p:strVal val="visible"/>
                                      </p:to>
                                    </p:set>
                                    <p:animEffect transition="in" filter="blinds(horizontal)">
                                      <p:cBhvr>
                                        <p:cTn id="7" dur="500"/>
                                        <p:tgtEl>
                                          <p:spTgt spid="8704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7045">
                                            <p:txEl>
                                              <p:pRg st="3" end="3"/>
                                            </p:txEl>
                                          </p:spTgt>
                                        </p:tgtEl>
                                        <p:attrNameLst>
                                          <p:attrName>style.visibility</p:attrName>
                                        </p:attrNameLst>
                                      </p:cBhvr>
                                      <p:to>
                                        <p:strVal val="visible"/>
                                      </p:to>
                                    </p:set>
                                    <p:animEffect transition="in" filter="blinds(horizontal)">
                                      <p:cBhvr>
                                        <p:cTn id="12" dur="500"/>
                                        <p:tgtEl>
                                          <p:spTgt spid="8704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7045">
                                            <p:txEl>
                                              <p:pRg st="4" end="4"/>
                                            </p:txEl>
                                          </p:spTgt>
                                        </p:tgtEl>
                                        <p:attrNameLst>
                                          <p:attrName>style.visibility</p:attrName>
                                        </p:attrNameLst>
                                      </p:cBhvr>
                                      <p:to>
                                        <p:strVal val="visible"/>
                                      </p:to>
                                    </p:set>
                                    <p:animEffect transition="in" filter="blinds(horizontal)">
                                      <p:cBhvr>
                                        <p:cTn id="17" dur="500"/>
                                        <p:tgtEl>
                                          <p:spTgt spid="870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19812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二、</a:t>
            </a:r>
            <a:r>
              <a:rPr lang="en-US" altLang="zh-CN" sz="3200">
                <a:latin typeface="黑体" panose="02010609060101010101" pitchFamily="49" charset="-122"/>
                <a:ea typeface="黑体" panose="02010609060101010101" pitchFamily="49" charset="-122"/>
              </a:rPr>
              <a:t>Dijkstra</a:t>
            </a:r>
            <a:r>
              <a:rPr lang="zh-CN" altLang="en-US" sz="3200">
                <a:latin typeface="黑体" panose="02010609060101010101" pitchFamily="49" charset="-122"/>
                <a:ea typeface="黑体" panose="02010609060101010101" pitchFamily="49" charset="-122"/>
              </a:rPr>
              <a:t>算法</a:t>
            </a:r>
          </a:p>
        </p:txBody>
      </p:sp>
      <p:sp>
        <p:nvSpPr>
          <p:cNvPr id="9216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D04F4973-3E67-4AFC-9934-486850C72787}" type="slidenum">
              <a:rPr lang="zh-CN" altLang="en-US"/>
              <a:pPr algn="r" eaLnBrk="1" hangingPunct="1">
                <a:spcBef>
                  <a:spcPct val="50000"/>
                </a:spcBef>
                <a:buFont typeface="Arial" panose="020B0604020202020204" pitchFamily="34" charset="0"/>
                <a:buNone/>
              </a:pPr>
              <a:t>87</a:t>
            </a:fld>
            <a:endParaRPr lang="en-US" altLang="zh-CN"/>
          </a:p>
        </p:txBody>
      </p:sp>
      <p:sp>
        <p:nvSpPr>
          <p:cNvPr id="9216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第五节　最短路径</a:t>
            </a:r>
          </a:p>
        </p:txBody>
      </p:sp>
      <p:sp>
        <p:nvSpPr>
          <p:cNvPr id="92165" name="Rectangle 5"/>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最短路径可以采用迪杰斯特拉(</a:t>
            </a:r>
            <a:r>
              <a:rPr lang="en-US" altLang="zh-CN" b="1">
                <a:latin typeface="黑体" panose="02010609060101010101" pitchFamily="49" charset="-122"/>
                <a:ea typeface="黑体" panose="02010609060101010101" pitchFamily="49" charset="-122"/>
              </a:rPr>
              <a:t>Dijkstra)</a:t>
            </a:r>
            <a:r>
              <a:rPr lang="zh-CN" altLang="en-US" b="1">
                <a:latin typeface="黑体" panose="02010609060101010101" pitchFamily="49" charset="-122"/>
                <a:ea typeface="黑体" panose="02010609060101010101" pitchFamily="49" charset="-122"/>
              </a:rPr>
              <a:t>算法求解</a:t>
            </a:r>
          </a:p>
          <a:p>
            <a:pPr eaLnBrk="1" hangingPunct="1">
              <a:spcBef>
                <a:spcPct val="70000"/>
              </a:spcBef>
            </a:pPr>
            <a:r>
              <a:rPr lang="en-US" altLang="zh-CN" b="1">
                <a:latin typeface="黑体" panose="02010609060101010101" pitchFamily="49" charset="-122"/>
                <a:ea typeface="黑体" panose="02010609060101010101" pitchFamily="49" charset="-122"/>
              </a:rPr>
              <a:t>Dijkstra</a:t>
            </a:r>
            <a:r>
              <a:rPr lang="zh-CN" altLang="en-US" b="1">
                <a:latin typeface="黑体" panose="02010609060101010101" pitchFamily="49" charset="-122"/>
                <a:ea typeface="黑体" panose="02010609060101010101" pitchFamily="49" charset="-122"/>
              </a:rPr>
              <a:t>算法采用按</a:t>
            </a:r>
            <a:r>
              <a:rPr lang="zh-CN" altLang="en-US" b="1">
                <a:solidFill>
                  <a:srgbClr val="3333FF"/>
                </a:solidFill>
                <a:latin typeface="黑体" panose="02010609060101010101" pitchFamily="49" charset="-122"/>
                <a:ea typeface="黑体" panose="02010609060101010101" pitchFamily="49" charset="-122"/>
              </a:rPr>
              <a:t>路径长度</a:t>
            </a:r>
            <a:r>
              <a:rPr lang="zh-CN" altLang="en-US" b="1">
                <a:latin typeface="黑体" panose="02010609060101010101" pitchFamily="49" charset="-122"/>
                <a:ea typeface="黑体" panose="02010609060101010101" pitchFamily="49" charset="-122"/>
              </a:rPr>
              <a:t>递增的次序产生</a:t>
            </a:r>
            <a:r>
              <a:rPr lang="zh-CN" altLang="en-US" b="1">
                <a:solidFill>
                  <a:srgbClr val="FF0000"/>
                </a:solidFill>
                <a:latin typeface="黑体" panose="02010609060101010101" pitchFamily="49" charset="-122"/>
                <a:ea typeface="黑体" panose="02010609060101010101" pitchFamily="49" charset="-122"/>
              </a:rPr>
              <a:t>最短路径</a:t>
            </a:r>
          </a:p>
        </p:txBody>
      </p:sp>
      <p:sp>
        <p:nvSpPr>
          <p:cNvPr id="92166"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2733675" y="2690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3187"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第五节　最短路径</a:t>
            </a:r>
          </a:p>
        </p:txBody>
      </p:sp>
      <p:sp>
        <p:nvSpPr>
          <p:cNvPr id="93188" name="Rectangle 4"/>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93189" name="Rectangle 5"/>
          <p:cNvSpPr>
            <a:spLocks noChangeArrowheads="1"/>
          </p:cNvSpPr>
          <p:nvPr/>
        </p:nvSpPr>
        <p:spPr bwMode="auto">
          <a:xfrm>
            <a:off x="539750" y="2493963"/>
            <a:ext cx="7848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0000FF"/>
                </a:solidFill>
                <a:latin typeface="楷体_GB2312" pitchFamily="1" charset="-122"/>
                <a:ea typeface="楷体_GB2312" pitchFamily="1" charset="-122"/>
              </a:rPr>
              <a:t>路径长度</a:t>
            </a:r>
            <a:r>
              <a:rPr lang="zh-CN" altLang="en-US" sz="2800" b="1">
                <a:solidFill>
                  <a:srgbClr val="080808"/>
                </a:solidFill>
                <a:latin typeface="楷体_GB2312" pitchFamily="1" charset="-122"/>
                <a:ea typeface="楷体_GB2312" pitchFamily="1" charset="-122"/>
              </a:rPr>
              <a:t>:一条路径上所经过的边的数目 </a:t>
            </a:r>
          </a:p>
        </p:txBody>
      </p:sp>
      <p:sp>
        <p:nvSpPr>
          <p:cNvPr id="89094" name="Rectangle 6"/>
          <p:cNvSpPr>
            <a:spLocks noChangeArrowheads="1"/>
          </p:cNvSpPr>
          <p:nvPr/>
        </p:nvSpPr>
        <p:spPr bwMode="auto">
          <a:xfrm>
            <a:off x="466725" y="3140075"/>
            <a:ext cx="8066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0000FF"/>
                </a:solidFill>
                <a:latin typeface="楷体_GB2312" pitchFamily="1" charset="-122"/>
                <a:ea typeface="楷体_GB2312" pitchFamily="1" charset="-122"/>
              </a:rPr>
              <a:t>带权路径长度:</a:t>
            </a:r>
            <a:r>
              <a:rPr lang="zh-CN" altLang="en-US" sz="2800" b="1">
                <a:solidFill>
                  <a:srgbClr val="080808"/>
                </a:solidFill>
                <a:latin typeface="楷体_GB2312" pitchFamily="1" charset="-122"/>
                <a:ea typeface="楷体_GB2312" pitchFamily="1" charset="-122"/>
              </a:rPr>
              <a:t>路径上所经过边的权值之和</a:t>
            </a:r>
          </a:p>
        </p:txBody>
      </p:sp>
      <p:sp>
        <p:nvSpPr>
          <p:cNvPr id="89095" name="Rectangle 7"/>
          <p:cNvSpPr>
            <a:spLocks noChangeArrowheads="1"/>
          </p:cNvSpPr>
          <p:nvPr/>
        </p:nvSpPr>
        <p:spPr bwMode="auto">
          <a:xfrm>
            <a:off x="468313" y="3789363"/>
            <a:ext cx="8569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800" b="1">
                <a:solidFill>
                  <a:srgbClr val="FF0000"/>
                </a:solidFill>
                <a:latin typeface="楷体_GB2312" pitchFamily="1" charset="-122"/>
                <a:ea typeface="楷体_GB2312" pitchFamily="1" charset="-122"/>
              </a:rPr>
              <a:t>最短路径</a:t>
            </a:r>
            <a:r>
              <a:rPr lang="zh-CN" altLang="en-US" sz="2800" b="1">
                <a:solidFill>
                  <a:srgbClr val="0000FF"/>
                </a:solidFill>
                <a:latin typeface="楷体_GB2312" pitchFamily="1" charset="-122"/>
                <a:ea typeface="楷体_GB2312" pitchFamily="1" charset="-122"/>
              </a:rPr>
              <a:t>:</a:t>
            </a:r>
            <a:r>
              <a:rPr lang="zh-CN" altLang="en-US" sz="2800" b="1">
                <a:solidFill>
                  <a:srgbClr val="080808"/>
                </a:solidFill>
                <a:latin typeface="楷体_GB2312" pitchFamily="1" charset="-122"/>
                <a:ea typeface="楷体_GB2312" pitchFamily="1" charset="-122"/>
              </a:rPr>
              <a:t>(带权)路径长度(值)最小的那条路径</a:t>
            </a:r>
          </a:p>
          <a:p>
            <a:pPr eaLnBrk="1" hangingPunct="1">
              <a:lnSpc>
                <a:spcPct val="150000"/>
              </a:lnSpc>
              <a:buFont typeface="Arial" panose="020B0604020202020204" pitchFamily="34" charset="0"/>
              <a:buNone/>
            </a:pPr>
            <a:r>
              <a:rPr lang="zh-CN" altLang="en-US" sz="2800" b="1">
                <a:solidFill>
                  <a:srgbClr val="0000FF"/>
                </a:solidFill>
                <a:latin typeface="楷体_GB2312" pitchFamily="1" charset="-122"/>
                <a:ea typeface="楷体_GB2312" pitchFamily="1" charset="-122"/>
              </a:rPr>
              <a:t>最短路径长度或最短距离:</a:t>
            </a:r>
            <a:r>
              <a:rPr lang="zh-CN" altLang="en-US" sz="2800" b="1">
                <a:solidFill>
                  <a:srgbClr val="080808"/>
                </a:solidFill>
                <a:latin typeface="楷体_GB2312" pitchFamily="1" charset="-122"/>
                <a:ea typeface="楷体_GB2312" pitchFamily="1" charset="-122"/>
                <a:sym typeface="Arial" panose="020B0604020202020204" pitchFamily="34" charset="0"/>
              </a:rPr>
              <a:t>最短路径长度 </a:t>
            </a:r>
          </a:p>
        </p:txBody>
      </p:sp>
      <p:sp>
        <p:nvSpPr>
          <p:cNvPr id="93192" name="Rectangle 8"/>
          <p:cNvSpPr>
            <a:spLocks noGrp="1" noChangeArrowheads="1"/>
          </p:cNvSpPr>
          <p:nvPr>
            <p:ph type="title"/>
          </p:nvPr>
        </p:nvSpPr>
        <p:spPr>
          <a:xfrm>
            <a:off x="107950" y="1733550"/>
            <a:ext cx="8686800" cy="685800"/>
          </a:xfrm>
        </p:spPr>
        <p:txBody>
          <a:bodyPr/>
          <a:lstStyle/>
          <a:p>
            <a:pPr algn="l" eaLnBrk="1" hangingPunct="1"/>
            <a:r>
              <a:rPr lang="zh-CN" altLang="en-US" sz="3600">
                <a:latin typeface="黑体" panose="02010609060101010101" pitchFamily="49" charset="-122"/>
                <a:ea typeface="黑体" panose="02010609060101010101" pitchFamily="49" charset="-122"/>
              </a:rPr>
              <a:t> 基本概念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blinds(horizontal)">
                                      <p:cBhvr>
                                        <p:cTn id="7" dur="500"/>
                                        <p:tgtEl>
                                          <p:spTgt spid="89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5">
                                            <p:txEl>
                                              <p:pRg st="0" end="0"/>
                                            </p:txEl>
                                          </p:spTgt>
                                        </p:tgtEl>
                                        <p:attrNameLst>
                                          <p:attrName>style.visibility</p:attrName>
                                        </p:attrNameLst>
                                      </p:cBhvr>
                                      <p:to>
                                        <p:strVal val="visible"/>
                                      </p:to>
                                    </p:set>
                                    <p:animEffect transition="in" filter="blinds(horizontal)">
                                      <p:cBhvr>
                                        <p:cTn id="12" dur="500"/>
                                        <p:tgtEl>
                                          <p:spTgt spid="890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095">
                                            <p:txEl>
                                              <p:pRg st="1" end="1"/>
                                            </p:txEl>
                                          </p:spTgt>
                                        </p:tgtEl>
                                        <p:attrNameLst>
                                          <p:attrName>style.visibility</p:attrName>
                                        </p:attrNameLst>
                                      </p:cBhvr>
                                      <p:to>
                                        <p:strVal val="visible"/>
                                      </p:to>
                                    </p:set>
                                    <p:animEffect transition="in" filter="blinds(horizontal)">
                                      <p:cBhvr>
                                        <p:cTn id="17" dur="500"/>
                                        <p:tgtEl>
                                          <p:spTgt spid="890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bldLvl="0" autoUpdateAnimBg="0"/>
      <p:bldP spid="89095"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250825" y="1270000"/>
            <a:ext cx="8610600"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b="1">
                <a:solidFill>
                  <a:srgbClr val="FF00FF"/>
                </a:solidFill>
              </a:rPr>
              <a:t>迪杰斯特拉</a:t>
            </a:r>
            <a:r>
              <a:rPr lang="zh-CN" altLang="en-US" b="1">
                <a:solidFill>
                  <a:srgbClr val="0000FF"/>
                </a:solidFill>
                <a:latin typeface="楷体_GB2312" pitchFamily="1" charset="-122"/>
                <a:ea typeface="楷体_GB2312" pitchFamily="1" charset="-122"/>
              </a:rPr>
              <a:t>算法的思想是：</a:t>
            </a:r>
            <a:r>
              <a:rPr lang="zh-CN" altLang="en-US" b="1">
                <a:solidFill>
                  <a:srgbClr val="FF00FF"/>
                </a:solidFill>
                <a:latin typeface="楷体_GB2312" pitchFamily="1" charset="-122"/>
                <a:ea typeface="楷体_GB2312" pitchFamily="1" charset="-122"/>
              </a:rPr>
              <a:t>按路径长度递增的顺序逐步产生最</a:t>
            </a:r>
          </a:p>
          <a:p>
            <a:pPr eaLnBrk="1" hangingPunct="1">
              <a:buFont typeface="Arial" panose="020B0604020202020204" pitchFamily="34" charset="0"/>
              <a:buNone/>
            </a:pPr>
            <a:r>
              <a:rPr lang="zh-CN" altLang="en-US" b="1">
                <a:solidFill>
                  <a:srgbClr val="FF00FF"/>
                </a:solidFill>
                <a:latin typeface="楷体_GB2312" pitchFamily="1" charset="-122"/>
                <a:ea typeface="楷体_GB2312" pitchFamily="1" charset="-122"/>
              </a:rPr>
              <a:t>短路径，</a:t>
            </a:r>
          </a:p>
          <a:p>
            <a:pPr eaLnBrk="1" hangingPunct="1">
              <a:buFont typeface="Wingdings" panose="05000000000000000000" pitchFamily="2" charset="2"/>
              <a:buAutoNum type="arabicPeriod"/>
            </a:pPr>
            <a:r>
              <a:rPr lang="zh-CN" altLang="en-US" b="1">
                <a:solidFill>
                  <a:srgbClr val="080808"/>
                </a:solidFill>
                <a:latin typeface="楷体_GB2312" pitchFamily="1" charset="-122"/>
                <a:ea typeface="楷体_GB2312" pitchFamily="1" charset="-122"/>
              </a:rPr>
              <a:t>设置两个顶点的集合U和</a:t>
            </a:r>
            <a:r>
              <a:rPr lang="en-US" altLang="zh-CN" b="1">
                <a:solidFill>
                  <a:srgbClr val="080808"/>
                </a:solidFill>
                <a:latin typeface="楷体_GB2312" pitchFamily="1" charset="-122"/>
                <a:ea typeface="楷体_GB2312" pitchFamily="1" charset="-122"/>
              </a:rPr>
              <a:t>T，</a:t>
            </a:r>
            <a:r>
              <a:rPr lang="zh-CN" altLang="en-US" b="1">
                <a:solidFill>
                  <a:srgbClr val="0000FF"/>
                </a:solidFill>
                <a:latin typeface="楷体_GB2312" pitchFamily="1" charset="-122"/>
                <a:ea typeface="楷体_GB2312" pitchFamily="1" charset="-122"/>
              </a:rPr>
              <a:t>集合U</a:t>
            </a:r>
            <a:r>
              <a:rPr lang="zh-CN" altLang="en-US" b="1">
                <a:solidFill>
                  <a:srgbClr val="080808"/>
                </a:solidFill>
                <a:latin typeface="楷体_GB2312" pitchFamily="1" charset="-122"/>
                <a:ea typeface="楷体_GB2312" pitchFamily="1" charset="-122"/>
              </a:rPr>
              <a:t>中存放已找到最短路径的顶点，</a:t>
            </a:r>
            <a:r>
              <a:rPr lang="zh-CN" altLang="en-US" b="1">
                <a:solidFill>
                  <a:srgbClr val="0000FF"/>
                </a:solidFill>
                <a:latin typeface="楷体_GB2312" pitchFamily="1" charset="-122"/>
                <a:ea typeface="楷体_GB2312" pitchFamily="1" charset="-122"/>
              </a:rPr>
              <a:t>集合</a:t>
            </a:r>
            <a:r>
              <a:rPr lang="en-US" altLang="zh-CN" b="1">
                <a:solidFill>
                  <a:srgbClr val="0000FF"/>
                </a:solidFill>
                <a:latin typeface="楷体_GB2312" pitchFamily="1" charset="-122"/>
                <a:ea typeface="楷体_GB2312" pitchFamily="1" charset="-122"/>
              </a:rPr>
              <a:t>T</a:t>
            </a:r>
            <a:r>
              <a:rPr lang="zh-CN" altLang="en-US" b="1">
                <a:solidFill>
                  <a:srgbClr val="080808"/>
                </a:solidFill>
                <a:latin typeface="楷体_GB2312" pitchFamily="1" charset="-122"/>
                <a:ea typeface="楷体_GB2312" pitchFamily="1" charset="-122"/>
              </a:rPr>
              <a:t>中存放当前还未找到最短路径的顶点。</a:t>
            </a:r>
          </a:p>
          <a:p>
            <a:pPr eaLnBrk="1" hangingPunct="1">
              <a:buFont typeface="Wingdings" panose="05000000000000000000" pitchFamily="2" charset="2"/>
              <a:buAutoNum type="arabicPeriod"/>
            </a:pPr>
            <a:r>
              <a:rPr lang="zh-CN" altLang="en-US" b="1">
                <a:solidFill>
                  <a:srgbClr val="080808"/>
                </a:solidFill>
                <a:latin typeface="楷体_GB2312" pitchFamily="1" charset="-122"/>
                <a:ea typeface="楷体_GB2312" pitchFamily="1" charset="-122"/>
              </a:rPr>
              <a:t>初始状态时，集合U中只包含源点，设为</a:t>
            </a:r>
            <a:r>
              <a:rPr lang="en-US" altLang="zh-CN" b="1">
                <a:solidFill>
                  <a:srgbClr val="080808"/>
                </a:solidFill>
                <a:latin typeface="楷体_GB2312" pitchFamily="1" charset="-122"/>
                <a:ea typeface="楷体_GB2312" pitchFamily="1" charset="-122"/>
              </a:rPr>
              <a:t>v</a:t>
            </a:r>
            <a:r>
              <a:rPr lang="en-US" altLang="zh-CN" b="1" baseline="-30000">
                <a:solidFill>
                  <a:srgbClr val="080808"/>
                </a:solidFill>
                <a:latin typeface="楷体_GB2312" pitchFamily="1" charset="-122"/>
                <a:ea typeface="楷体_GB2312" pitchFamily="1" charset="-122"/>
              </a:rPr>
              <a:t>0</a:t>
            </a:r>
            <a:r>
              <a:rPr lang="zh-CN" altLang="en-US" b="1" baseline="-30000">
                <a:solidFill>
                  <a:srgbClr val="080808"/>
                </a:solidFill>
                <a:latin typeface="楷体_GB2312" pitchFamily="1" charset="-122"/>
                <a:ea typeface="楷体_GB2312" pitchFamily="1" charset="-122"/>
              </a:rPr>
              <a:t>；</a:t>
            </a:r>
            <a:endParaRPr lang="en-US" altLang="zh-CN" b="1">
              <a:solidFill>
                <a:srgbClr val="080808"/>
              </a:solidFill>
              <a:latin typeface="楷体_GB2312" pitchFamily="1" charset="-122"/>
              <a:ea typeface="楷体_GB2312" pitchFamily="1" charset="-122"/>
            </a:endParaRPr>
          </a:p>
          <a:p>
            <a:pPr eaLnBrk="1" hangingPunct="1">
              <a:buFont typeface="Wingdings" panose="05000000000000000000" pitchFamily="2" charset="2"/>
              <a:buAutoNum type="arabicPeriod"/>
            </a:pPr>
            <a:r>
              <a:rPr lang="zh-CN" altLang="en-US" b="1">
                <a:solidFill>
                  <a:srgbClr val="080808"/>
                </a:solidFill>
                <a:latin typeface="楷体_GB2312" pitchFamily="1" charset="-122"/>
                <a:ea typeface="楷体_GB2312" pitchFamily="1" charset="-122"/>
              </a:rPr>
              <a:t>然后从集合</a:t>
            </a:r>
            <a:r>
              <a:rPr lang="en-US" altLang="zh-CN" b="1">
                <a:solidFill>
                  <a:srgbClr val="080808"/>
                </a:solidFill>
                <a:latin typeface="楷体_GB2312" pitchFamily="1" charset="-122"/>
                <a:ea typeface="楷体_GB2312" pitchFamily="1" charset="-122"/>
              </a:rPr>
              <a:t>T</a:t>
            </a:r>
            <a:r>
              <a:rPr lang="zh-CN" altLang="en-US" b="1">
                <a:solidFill>
                  <a:srgbClr val="080808"/>
                </a:solidFill>
                <a:latin typeface="楷体_GB2312" pitchFamily="1" charset="-122"/>
                <a:ea typeface="楷体_GB2312" pitchFamily="1" charset="-122"/>
              </a:rPr>
              <a:t>中选择到源点</a:t>
            </a:r>
            <a:r>
              <a:rPr lang="en-US" altLang="zh-CN" b="1">
                <a:solidFill>
                  <a:srgbClr val="080808"/>
                </a:solidFill>
                <a:latin typeface="楷体_GB2312" pitchFamily="1" charset="-122"/>
                <a:ea typeface="楷体_GB2312" pitchFamily="1" charset="-122"/>
              </a:rPr>
              <a:t>v</a:t>
            </a:r>
            <a:r>
              <a:rPr lang="en-US" altLang="zh-CN" b="1" baseline="-30000">
                <a:solidFill>
                  <a:srgbClr val="080808"/>
                </a:solidFill>
                <a:latin typeface="楷体_GB2312" pitchFamily="1" charset="-122"/>
                <a:ea typeface="楷体_GB2312" pitchFamily="1" charset="-122"/>
              </a:rPr>
              <a:t>0</a:t>
            </a:r>
            <a:r>
              <a:rPr lang="zh-CN" altLang="en-US" b="1">
                <a:solidFill>
                  <a:srgbClr val="080808"/>
                </a:solidFill>
                <a:latin typeface="楷体_GB2312" pitchFamily="1" charset="-122"/>
                <a:ea typeface="楷体_GB2312" pitchFamily="1" charset="-122"/>
              </a:rPr>
              <a:t>路径长度最短的顶点</a:t>
            </a:r>
            <a:r>
              <a:rPr lang="en-US" altLang="zh-CN" b="1">
                <a:solidFill>
                  <a:srgbClr val="080808"/>
                </a:solidFill>
                <a:latin typeface="楷体_GB2312" pitchFamily="1" charset="-122"/>
                <a:ea typeface="楷体_GB2312" pitchFamily="1" charset="-122"/>
              </a:rPr>
              <a:t>u</a:t>
            </a:r>
            <a:r>
              <a:rPr lang="zh-CN" altLang="en-US" b="1">
                <a:solidFill>
                  <a:srgbClr val="080808"/>
                </a:solidFill>
                <a:latin typeface="楷体_GB2312" pitchFamily="1" charset="-122"/>
                <a:ea typeface="楷体_GB2312" pitchFamily="1" charset="-122"/>
              </a:rPr>
              <a:t>加入到集合U中；</a:t>
            </a:r>
          </a:p>
          <a:p>
            <a:pPr eaLnBrk="1" hangingPunct="1">
              <a:buFont typeface="Wingdings" panose="05000000000000000000" pitchFamily="2" charset="2"/>
              <a:buAutoNum type="arabicPeriod"/>
            </a:pPr>
            <a:r>
              <a:rPr lang="zh-CN" altLang="en-US" b="1">
                <a:solidFill>
                  <a:srgbClr val="080808"/>
                </a:solidFill>
                <a:latin typeface="楷体_GB2312" pitchFamily="1" charset="-122"/>
                <a:ea typeface="楷体_GB2312" pitchFamily="1" charset="-122"/>
              </a:rPr>
              <a:t>集合U中每加入一个新的顶点</a:t>
            </a:r>
            <a:r>
              <a:rPr lang="en-US" altLang="zh-CN" b="1">
                <a:solidFill>
                  <a:srgbClr val="080808"/>
                </a:solidFill>
                <a:latin typeface="楷体_GB2312" pitchFamily="1" charset="-122"/>
                <a:ea typeface="楷体_GB2312" pitchFamily="1" charset="-122"/>
              </a:rPr>
              <a:t>u</a:t>
            </a:r>
            <a:r>
              <a:rPr lang="zh-CN" altLang="en-US" b="1">
                <a:solidFill>
                  <a:srgbClr val="080808"/>
                </a:solidFill>
                <a:latin typeface="楷体_GB2312" pitchFamily="1" charset="-122"/>
                <a:ea typeface="楷体_GB2312" pitchFamily="1" charset="-122"/>
              </a:rPr>
              <a:t>都要修改源点</a:t>
            </a:r>
            <a:r>
              <a:rPr lang="en-US" altLang="zh-CN" b="1">
                <a:solidFill>
                  <a:srgbClr val="080808"/>
                </a:solidFill>
                <a:latin typeface="楷体_GB2312" pitchFamily="1" charset="-122"/>
                <a:ea typeface="楷体_GB2312" pitchFamily="1" charset="-122"/>
              </a:rPr>
              <a:t>v</a:t>
            </a:r>
            <a:r>
              <a:rPr lang="en-US" altLang="zh-CN" b="1" baseline="-30000">
                <a:solidFill>
                  <a:srgbClr val="080808"/>
                </a:solidFill>
                <a:latin typeface="楷体_GB2312" pitchFamily="1" charset="-122"/>
                <a:ea typeface="楷体_GB2312" pitchFamily="1" charset="-122"/>
              </a:rPr>
              <a:t>0</a:t>
            </a:r>
            <a:r>
              <a:rPr lang="zh-CN" altLang="en-US" b="1">
                <a:solidFill>
                  <a:srgbClr val="080808"/>
                </a:solidFill>
                <a:latin typeface="楷体_GB2312" pitchFamily="1" charset="-122"/>
                <a:ea typeface="楷体_GB2312" pitchFamily="1" charset="-122"/>
              </a:rPr>
              <a:t>到集合</a:t>
            </a:r>
            <a:r>
              <a:rPr lang="en-US" altLang="zh-CN" b="1">
                <a:solidFill>
                  <a:srgbClr val="080808"/>
                </a:solidFill>
                <a:latin typeface="楷体_GB2312" pitchFamily="1" charset="-122"/>
                <a:ea typeface="楷体_GB2312" pitchFamily="1" charset="-122"/>
              </a:rPr>
              <a:t>T</a:t>
            </a:r>
            <a:r>
              <a:rPr lang="zh-CN" altLang="en-US" b="1">
                <a:solidFill>
                  <a:srgbClr val="080808"/>
                </a:solidFill>
                <a:latin typeface="楷体_GB2312" pitchFamily="1" charset="-122"/>
                <a:ea typeface="楷体_GB2312" pitchFamily="1" charset="-122"/>
              </a:rPr>
              <a:t>中剩余顶点的当前最短路径长度值，集合</a:t>
            </a:r>
            <a:r>
              <a:rPr lang="en-US" altLang="zh-CN" b="1">
                <a:solidFill>
                  <a:srgbClr val="080808"/>
                </a:solidFill>
                <a:latin typeface="楷体_GB2312" pitchFamily="1" charset="-122"/>
                <a:ea typeface="楷体_GB2312" pitchFamily="1" charset="-122"/>
              </a:rPr>
              <a:t>T</a:t>
            </a:r>
            <a:r>
              <a:rPr lang="zh-CN" altLang="en-US" b="1">
                <a:solidFill>
                  <a:srgbClr val="080808"/>
                </a:solidFill>
                <a:latin typeface="楷体_GB2312" pitchFamily="1" charset="-122"/>
                <a:ea typeface="楷体_GB2312" pitchFamily="1" charset="-122"/>
              </a:rPr>
              <a:t>中各顶点的新的当前最短路径长度值，为原来的当前最短路径长度值与从源点过顶点</a:t>
            </a:r>
            <a:r>
              <a:rPr lang="en-US" altLang="zh-CN" b="1">
                <a:solidFill>
                  <a:srgbClr val="080808"/>
                </a:solidFill>
                <a:latin typeface="楷体_GB2312" pitchFamily="1" charset="-122"/>
                <a:ea typeface="楷体_GB2312" pitchFamily="1" charset="-122"/>
              </a:rPr>
              <a:t>u</a:t>
            </a:r>
            <a:r>
              <a:rPr lang="zh-CN" altLang="en-US" b="1">
                <a:solidFill>
                  <a:srgbClr val="080808"/>
                </a:solidFill>
                <a:latin typeface="楷体_GB2312" pitchFamily="1" charset="-122"/>
                <a:ea typeface="楷体_GB2312" pitchFamily="1" charset="-122"/>
              </a:rPr>
              <a:t>到达该顶点的路径长度中的较小者。</a:t>
            </a:r>
          </a:p>
          <a:p>
            <a:pPr eaLnBrk="1" hangingPunct="1">
              <a:buFont typeface="Wingdings" panose="05000000000000000000" pitchFamily="2" charset="2"/>
              <a:buAutoNum type="arabicPeriod"/>
            </a:pPr>
            <a:r>
              <a:rPr lang="zh-CN" altLang="en-US" b="1">
                <a:solidFill>
                  <a:srgbClr val="080808"/>
                </a:solidFill>
                <a:latin typeface="楷体_GB2312" pitchFamily="1" charset="-122"/>
                <a:ea typeface="楷体_GB2312" pitchFamily="1" charset="-122"/>
              </a:rPr>
              <a:t>转到</a:t>
            </a:r>
            <a:r>
              <a:rPr lang="en-US" altLang="zh-CN" b="1">
                <a:solidFill>
                  <a:srgbClr val="080808"/>
                </a:solidFill>
                <a:latin typeface="楷体_GB2312" pitchFamily="1" charset="-122"/>
                <a:ea typeface="楷体_GB2312" pitchFamily="1" charset="-122"/>
              </a:rPr>
              <a:t>3</a:t>
            </a:r>
            <a:r>
              <a:rPr lang="zh-CN" altLang="en-US" b="1">
                <a:solidFill>
                  <a:srgbClr val="080808"/>
                </a:solidFill>
                <a:latin typeface="楷体_GB2312" pitchFamily="1" charset="-122"/>
                <a:ea typeface="楷体_GB2312" pitchFamily="1" charset="-122"/>
              </a:rPr>
              <a:t>，此过程不断重复，直到集合</a:t>
            </a:r>
            <a:r>
              <a:rPr lang="en-US" altLang="zh-CN" b="1">
                <a:solidFill>
                  <a:srgbClr val="080808"/>
                </a:solidFill>
                <a:latin typeface="楷体_GB2312" pitchFamily="1" charset="-122"/>
                <a:ea typeface="楷体_GB2312" pitchFamily="1" charset="-122"/>
              </a:rPr>
              <a:t>T</a:t>
            </a:r>
            <a:r>
              <a:rPr lang="zh-CN" altLang="en-US" b="1">
                <a:solidFill>
                  <a:srgbClr val="080808"/>
                </a:solidFill>
                <a:latin typeface="楷体_GB2312" pitchFamily="1" charset="-122"/>
                <a:ea typeface="楷体_GB2312" pitchFamily="1" charset="-122"/>
              </a:rPr>
              <a:t>中的顶点全部加入到集合U中为止。 </a:t>
            </a:r>
          </a:p>
        </p:txBody>
      </p:sp>
      <p:sp>
        <p:nvSpPr>
          <p:cNvPr id="94211" name="Rectangle 3"/>
          <p:cNvSpPr>
            <a:spLocks noChangeArrowheads="1"/>
          </p:cNvSpPr>
          <p:nvPr/>
        </p:nvSpPr>
        <p:spPr bwMode="auto">
          <a:xfrm>
            <a:off x="1547813" y="333375"/>
            <a:ext cx="6048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a:solidFill>
                  <a:srgbClr val="FF00FF"/>
                </a:solidFill>
                <a:latin typeface="楷体_GB2312" pitchFamily="1" charset="-122"/>
                <a:ea typeface="楷体_GB2312" pitchFamily="1" charset="-122"/>
              </a:rPr>
              <a:t>迪杰斯特拉(</a:t>
            </a:r>
            <a:r>
              <a:rPr lang="en-US" altLang="zh-CN" sz="3200" b="1">
                <a:solidFill>
                  <a:srgbClr val="FF00FF"/>
                </a:solidFill>
                <a:latin typeface="楷体_GB2312" pitchFamily="1" charset="-122"/>
                <a:ea typeface="楷体_GB2312" pitchFamily="1" charset="-122"/>
              </a:rPr>
              <a:t>Dijkstra)</a:t>
            </a:r>
            <a:r>
              <a:rPr lang="zh-CN" altLang="en-US" sz="3200" b="1">
                <a:solidFill>
                  <a:srgbClr val="FF00FF"/>
                </a:solidFill>
                <a:latin typeface="楷体_GB2312" pitchFamily="1" charset="-122"/>
                <a:ea typeface="楷体_GB2312" pitchFamily="1" charset="-122"/>
              </a:rPr>
              <a:t>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62">
                                            <p:txEl>
                                              <p:pRg st="0" end="0"/>
                                            </p:txEl>
                                          </p:spTgt>
                                        </p:tgtEl>
                                        <p:attrNameLst>
                                          <p:attrName>style.visibility</p:attrName>
                                        </p:attrNameLst>
                                      </p:cBhvr>
                                      <p:to>
                                        <p:strVal val="visible"/>
                                      </p:to>
                                    </p:set>
                                    <p:animEffect transition="in" filter="wipe(up)">
                                      <p:cBhvr>
                                        <p:cTn id="7" dur="500"/>
                                        <p:tgtEl>
                                          <p:spTgt spid="921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62">
                                            <p:txEl>
                                              <p:pRg st="1" end="1"/>
                                            </p:txEl>
                                          </p:spTgt>
                                        </p:tgtEl>
                                        <p:attrNameLst>
                                          <p:attrName>style.visibility</p:attrName>
                                        </p:attrNameLst>
                                      </p:cBhvr>
                                      <p:to>
                                        <p:strVal val="visible"/>
                                      </p:to>
                                    </p:set>
                                    <p:animEffect transition="in" filter="wipe(up)">
                                      <p:cBhvr>
                                        <p:cTn id="12" dur="500"/>
                                        <p:tgtEl>
                                          <p:spTgt spid="921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2162">
                                            <p:txEl>
                                              <p:pRg st="2" end="2"/>
                                            </p:txEl>
                                          </p:spTgt>
                                        </p:tgtEl>
                                        <p:attrNameLst>
                                          <p:attrName>style.visibility</p:attrName>
                                        </p:attrNameLst>
                                      </p:cBhvr>
                                      <p:to>
                                        <p:strVal val="visible"/>
                                      </p:to>
                                    </p:set>
                                    <p:animEffect transition="in" filter="wipe(up)">
                                      <p:cBhvr>
                                        <p:cTn id="17" dur="500"/>
                                        <p:tgtEl>
                                          <p:spTgt spid="921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2162">
                                            <p:txEl>
                                              <p:pRg st="3" end="3"/>
                                            </p:txEl>
                                          </p:spTgt>
                                        </p:tgtEl>
                                        <p:attrNameLst>
                                          <p:attrName>style.visibility</p:attrName>
                                        </p:attrNameLst>
                                      </p:cBhvr>
                                      <p:to>
                                        <p:strVal val="visible"/>
                                      </p:to>
                                    </p:set>
                                    <p:animEffect transition="in" filter="wipe(up)">
                                      <p:cBhvr>
                                        <p:cTn id="22" dur="500"/>
                                        <p:tgtEl>
                                          <p:spTgt spid="9216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2162">
                                            <p:txEl>
                                              <p:pRg st="4" end="4"/>
                                            </p:txEl>
                                          </p:spTgt>
                                        </p:tgtEl>
                                        <p:attrNameLst>
                                          <p:attrName>style.visibility</p:attrName>
                                        </p:attrNameLst>
                                      </p:cBhvr>
                                      <p:to>
                                        <p:strVal val="visible"/>
                                      </p:to>
                                    </p:set>
                                    <p:animEffect transition="in" filter="wipe(up)">
                                      <p:cBhvr>
                                        <p:cTn id="27" dur="500"/>
                                        <p:tgtEl>
                                          <p:spTgt spid="9216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2162">
                                            <p:txEl>
                                              <p:pRg st="5" end="5"/>
                                            </p:txEl>
                                          </p:spTgt>
                                        </p:tgtEl>
                                        <p:attrNameLst>
                                          <p:attrName>style.visibility</p:attrName>
                                        </p:attrNameLst>
                                      </p:cBhvr>
                                      <p:to>
                                        <p:strVal val="visible"/>
                                      </p:to>
                                    </p:set>
                                    <p:animEffect transition="in" filter="wipe(up)">
                                      <p:cBhvr>
                                        <p:cTn id="32" dur="500"/>
                                        <p:tgtEl>
                                          <p:spTgt spid="9216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2162">
                                            <p:txEl>
                                              <p:pRg st="6" end="6"/>
                                            </p:txEl>
                                          </p:spTgt>
                                        </p:tgtEl>
                                        <p:attrNameLst>
                                          <p:attrName>style.visibility</p:attrName>
                                        </p:attrNameLst>
                                      </p:cBhvr>
                                      <p:to>
                                        <p:strVal val="visible"/>
                                      </p:to>
                                    </p:set>
                                    <p:animEffect transition="in" filter="wipe(up)">
                                      <p:cBhvr>
                                        <p:cTn id="37" dur="500"/>
                                        <p:tgtEl>
                                          <p:spTgt spid="921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p:cNvSpPr txBox="1">
            <a:spLocks noChangeArrowheads="1"/>
          </p:cNvSpPr>
          <p:nvPr/>
        </p:nvSpPr>
        <p:spPr bwMode="auto">
          <a:xfrm>
            <a:off x="381000" y="2819400"/>
            <a:ext cx="8763000" cy="4038600"/>
          </a:xfrm>
          <a:prstGeom prst="rect">
            <a:avLst/>
          </a:prstGeom>
          <a:noFill/>
          <a:ln>
            <a:noFill/>
          </a:ln>
          <a:effectLst/>
          <a:extLst>
            <a:ext uri="{FAA26D3D-D897-4be2-8F04-BA451C77F1D7}"/>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latin typeface="+mn-lt"/>
                <a:ea typeface="+mn-ea"/>
              </a:defRPr>
            </a:lvl9pPr>
          </a:lstStyle>
          <a:p>
            <a:pPr eaLnBrk="1" hangingPunct="1">
              <a:lnSpc>
                <a:spcPct val="90000"/>
              </a:lnSpc>
              <a:spcBef>
                <a:spcPct val="30000"/>
              </a:spcBef>
              <a:defRPr/>
            </a:pPr>
            <a:r>
              <a:rPr lang="zh-CN" altLang="en-US" b="1" kern="0" dirty="0">
                <a:latin typeface="黑体" pitchFamily="49" charset="-122"/>
                <a:ea typeface="黑体" pitchFamily="49" charset="-122"/>
              </a:rPr>
              <a:t>邻接：</a:t>
            </a:r>
            <a:r>
              <a:rPr lang="zh-CN" altLang="en-US" b="1" kern="0" dirty="0">
                <a:solidFill>
                  <a:schemeClr val="bg1"/>
                </a:solidFill>
                <a:latin typeface="黑体" pitchFamily="49" charset="-122"/>
                <a:ea typeface="黑体" pitchFamily="49" charset="-122"/>
              </a:rPr>
              <a:t>如果&lt;</a:t>
            </a:r>
            <a:r>
              <a:rPr lang="en-US" altLang="zh-CN" b="1" kern="0" dirty="0" err="1">
                <a:solidFill>
                  <a:schemeClr val="bg1"/>
                </a:solidFill>
                <a:latin typeface="黑体" pitchFamily="49" charset="-122"/>
                <a:ea typeface="黑体" pitchFamily="49" charset="-122"/>
              </a:rPr>
              <a:t>x,y</a:t>
            </a:r>
            <a:r>
              <a:rPr lang="en-US" altLang="zh-CN" b="1" kern="0" dirty="0">
                <a:solidFill>
                  <a:schemeClr val="bg1"/>
                </a:solidFill>
                <a:latin typeface="黑体" pitchFamily="49" charset="-122"/>
                <a:ea typeface="黑体" pitchFamily="49" charset="-122"/>
              </a:rPr>
              <a:t>&gt;</a:t>
            </a:r>
            <a:r>
              <a:rPr lang="zh-CN" altLang="en-US" b="1" kern="0" dirty="0">
                <a:solidFill>
                  <a:schemeClr val="bg1"/>
                </a:solidFill>
                <a:latin typeface="黑体" pitchFamily="49" charset="-122"/>
                <a:ea typeface="黑体" pitchFamily="49" charset="-122"/>
                <a:sym typeface="Symbol" pitchFamily="18" charset="2"/>
              </a:rPr>
              <a:t></a:t>
            </a:r>
            <a:r>
              <a:rPr lang="en-US" altLang="zh-CN" b="1" kern="0" dirty="0">
                <a:solidFill>
                  <a:schemeClr val="bg1"/>
                </a:solidFill>
                <a:latin typeface="黑体" pitchFamily="49" charset="-122"/>
                <a:ea typeface="黑体" pitchFamily="49" charset="-122"/>
                <a:sym typeface="Symbol" pitchFamily="18" charset="2"/>
              </a:rPr>
              <a:t>E,</a:t>
            </a:r>
            <a:r>
              <a:rPr lang="zh-CN" altLang="en-US" b="1" kern="0" dirty="0">
                <a:solidFill>
                  <a:schemeClr val="bg1"/>
                </a:solidFill>
                <a:latin typeface="黑体" pitchFamily="49" charset="-122"/>
                <a:ea typeface="黑体" pitchFamily="49" charset="-122"/>
                <a:sym typeface="Symbol" pitchFamily="18" charset="2"/>
              </a:rPr>
              <a:t>称</a:t>
            </a:r>
            <a:r>
              <a:rPr lang="en-US" altLang="zh-CN" b="1" kern="0" dirty="0">
                <a:solidFill>
                  <a:schemeClr val="bg1"/>
                </a:solidFill>
                <a:latin typeface="黑体" pitchFamily="49" charset="-122"/>
                <a:ea typeface="黑体" pitchFamily="49" charset="-122"/>
                <a:sym typeface="Symbol" pitchFamily="18" charset="2"/>
              </a:rPr>
              <a:t>x</a:t>
            </a:r>
            <a:r>
              <a:rPr lang="zh-CN" altLang="en-US" b="1" kern="0" dirty="0">
                <a:solidFill>
                  <a:schemeClr val="bg1"/>
                </a:solidFill>
                <a:latin typeface="黑体" pitchFamily="49" charset="-122"/>
                <a:ea typeface="黑体" pitchFamily="49" charset="-122"/>
                <a:sym typeface="Symbol" pitchFamily="18" charset="2"/>
              </a:rPr>
              <a:t>邻接到</a:t>
            </a:r>
            <a:r>
              <a:rPr lang="en-US" altLang="zh-CN" b="1" kern="0" dirty="0">
                <a:solidFill>
                  <a:schemeClr val="bg1"/>
                </a:solidFill>
                <a:latin typeface="黑体" pitchFamily="49" charset="-122"/>
                <a:ea typeface="黑体" pitchFamily="49" charset="-122"/>
                <a:sym typeface="Symbol" pitchFamily="18" charset="2"/>
              </a:rPr>
              <a:t>y,</a:t>
            </a:r>
            <a:r>
              <a:rPr lang="zh-CN" altLang="en-US" b="1" kern="0" dirty="0">
                <a:solidFill>
                  <a:schemeClr val="bg1"/>
                </a:solidFill>
                <a:latin typeface="黑体" pitchFamily="49" charset="-122"/>
                <a:ea typeface="黑体" pitchFamily="49" charset="-122"/>
                <a:sym typeface="Symbol" pitchFamily="18" charset="2"/>
              </a:rPr>
              <a:t>或</a:t>
            </a:r>
            <a:r>
              <a:rPr lang="en-US" altLang="zh-CN" b="1" kern="0" dirty="0">
                <a:solidFill>
                  <a:schemeClr val="bg1"/>
                </a:solidFill>
                <a:latin typeface="黑体" pitchFamily="49" charset="-122"/>
                <a:ea typeface="黑体" pitchFamily="49" charset="-122"/>
                <a:sym typeface="Symbol" pitchFamily="18" charset="2"/>
              </a:rPr>
              <a:t>y</a:t>
            </a:r>
            <a:r>
              <a:rPr lang="zh-CN" altLang="en-US" b="1" kern="0" dirty="0">
                <a:solidFill>
                  <a:schemeClr val="bg1"/>
                </a:solidFill>
                <a:latin typeface="黑体" pitchFamily="49" charset="-122"/>
                <a:ea typeface="黑体" pitchFamily="49" charset="-122"/>
                <a:sym typeface="Symbol" pitchFamily="18" charset="2"/>
              </a:rPr>
              <a:t>邻接自</a:t>
            </a:r>
            <a:r>
              <a:rPr lang="en-US" altLang="zh-CN" b="1" kern="0" dirty="0">
                <a:solidFill>
                  <a:schemeClr val="bg1"/>
                </a:solidFill>
                <a:latin typeface="黑体" pitchFamily="49" charset="-122"/>
                <a:ea typeface="黑体" pitchFamily="49" charset="-122"/>
                <a:sym typeface="Symbol" pitchFamily="18" charset="2"/>
              </a:rPr>
              <a:t>x</a:t>
            </a:r>
            <a:endParaRPr lang="zh-CN" altLang="en-US" b="1" kern="0" dirty="0">
              <a:solidFill>
                <a:schemeClr val="bg1"/>
              </a:solidFill>
              <a:latin typeface="黑体" pitchFamily="49" charset="-122"/>
              <a:ea typeface="黑体" pitchFamily="49" charset="-122"/>
              <a:sym typeface="Symbol" pitchFamily="18" charset="2"/>
            </a:endParaRPr>
          </a:p>
          <a:p>
            <a:pPr eaLnBrk="1" hangingPunct="1">
              <a:lnSpc>
                <a:spcPct val="90000"/>
              </a:lnSpc>
              <a:spcBef>
                <a:spcPct val="30000"/>
              </a:spcBef>
              <a:defRPr/>
            </a:pPr>
            <a:r>
              <a:rPr lang="zh-CN" altLang="en-US" b="1" kern="0" dirty="0">
                <a:latin typeface="黑体" pitchFamily="49" charset="-122"/>
                <a:ea typeface="黑体" pitchFamily="49" charset="-122"/>
                <a:sym typeface="Symbol" pitchFamily="18" charset="2"/>
              </a:rPr>
              <a:t>相关联：</a:t>
            </a:r>
            <a:r>
              <a:rPr lang="zh-CN" altLang="en-US" b="1" kern="0" dirty="0">
                <a:solidFill>
                  <a:schemeClr val="bg1"/>
                </a:solidFill>
                <a:latin typeface="黑体" pitchFamily="49" charset="-122"/>
                <a:ea typeface="黑体" pitchFamily="49" charset="-122"/>
                <a:sym typeface="Symbol" pitchFamily="18" charset="2"/>
              </a:rPr>
              <a:t>弧&lt;</a:t>
            </a:r>
            <a:r>
              <a:rPr lang="en-US" altLang="zh-CN" b="1" kern="0" dirty="0" err="1">
                <a:solidFill>
                  <a:schemeClr val="bg1"/>
                </a:solidFill>
                <a:latin typeface="黑体" pitchFamily="49" charset="-122"/>
                <a:ea typeface="黑体" pitchFamily="49" charset="-122"/>
                <a:sym typeface="Symbol" pitchFamily="18" charset="2"/>
              </a:rPr>
              <a:t>x,y</a:t>
            </a:r>
            <a:r>
              <a:rPr lang="en-US" altLang="zh-CN" b="1" kern="0" dirty="0">
                <a:solidFill>
                  <a:schemeClr val="bg1"/>
                </a:solidFill>
                <a:latin typeface="黑体" pitchFamily="49" charset="-122"/>
                <a:ea typeface="黑体" pitchFamily="49" charset="-122"/>
                <a:sym typeface="Symbol" pitchFamily="18" charset="2"/>
              </a:rPr>
              <a:t>&gt;</a:t>
            </a:r>
            <a:r>
              <a:rPr lang="zh-CN" altLang="en-US" b="1" kern="0" dirty="0">
                <a:solidFill>
                  <a:schemeClr val="bg1"/>
                </a:solidFill>
                <a:latin typeface="黑体" pitchFamily="49" charset="-122"/>
                <a:ea typeface="黑体" pitchFamily="49" charset="-122"/>
                <a:sym typeface="Symbol" pitchFamily="18" charset="2"/>
              </a:rPr>
              <a:t>与</a:t>
            </a:r>
            <a:r>
              <a:rPr lang="en-US" altLang="zh-CN" b="1" kern="0" dirty="0" err="1">
                <a:solidFill>
                  <a:schemeClr val="bg1"/>
                </a:solidFill>
                <a:latin typeface="黑体" pitchFamily="49" charset="-122"/>
                <a:ea typeface="黑体" pitchFamily="49" charset="-122"/>
                <a:sym typeface="Symbol" pitchFamily="18" charset="2"/>
              </a:rPr>
              <a:t>x,y</a:t>
            </a:r>
            <a:r>
              <a:rPr lang="zh-CN" altLang="en-US" b="1" kern="0" dirty="0">
                <a:solidFill>
                  <a:schemeClr val="bg1"/>
                </a:solidFill>
                <a:latin typeface="黑体" pitchFamily="49" charset="-122"/>
                <a:ea typeface="黑体" pitchFamily="49" charset="-122"/>
                <a:sym typeface="Symbol" pitchFamily="18" charset="2"/>
              </a:rPr>
              <a:t>相关联</a:t>
            </a:r>
          </a:p>
          <a:p>
            <a:pPr eaLnBrk="1" hangingPunct="1">
              <a:lnSpc>
                <a:spcPct val="90000"/>
              </a:lnSpc>
              <a:spcBef>
                <a:spcPct val="30000"/>
              </a:spcBef>
              <a:defRPr/>
            </a:pPr>
            <a:r>
              <a:rPr lang="zh-CN" altLang="en-US" b="1" kern="0" dirty="0">
                <a:latin typeface="黑体" pitchFamily="49" charset="-122"/>
                <a:ea typeface="黑体" pitchFamily="49" charset="-122"/>
                <a:sym typeface="Symbol" pitchFamily="18" charset="2"/>
              </a:rPr>
              <a:t>入度：</a:t>
            </a:r>
            <a:r>
              <a:rPr lang="zh-CN" altLang="en-US" b="1" kern="0" dirty="0">
                <a:solidFill>
                  <a:schemeClr val="bg1"/>
                </a:solidFill>
                <a:latin typeface="黑体" pitchFamily="49" charset="-122"/>
                <a:ea typeface="黑体" pitchFamily="49" charset="-122"/>
                <a:sym typeface="Symbol" pitchFamily="18" charset="2"/>
              </a:rPr>
              <a:t>以顶点为头的弧的</a:t>
            </a:r>
          </a:p>
          <a:p>
            <a:pPr eaLnBrk="1" hangingPunct="1">
              <a:lnSpc>
                <a:spcPct val="90000"/>
              </a:lnSpc>
              <a:spcBef>
                <a:spcPct val="0"/>
              </a:spcBef>
              <a:buFont typeface="Wingdings" panose="05000000000000000000" pitchFamily="2" charset="2"/>
              <a:buNone/>
              <a:defRPr/>
            </a:pPr>
            <a:r>
              <a:rPr lang="zh-CN" altLang="en-US" sz="2600" b="1" kern="0" dirty="0">
                <a:solidFill>
                  <a:schemeClr val="bg1"/>
                </a:solidFill>
                <a:latin typeface="黑体" pitchFamily="49" charset="-122"/>
                <a:ea typeface="黑体" pitchFamily="49" charset="-122"/>
                <a:sym typeface="Symbol" pitchFamily="18" charset="2"/>
              </a:rPr>
              <a:t>  </a:t>
            </a:r>
            <a:r>
              <a:rPr lang="zh-CN" altLang="en-US" b="1" kern="0" dirty="0">
                <a:solidFill>
                  <a:schemeClr val="bg1"/>
                </a:solidFill>
                <a:latin typeface="黑体" pitchFamily="49" charset="-122"/>
                <a:ea typeface="黑体" pitchFamily="49" charset="-122"/>
                <a:sym typeface="Symbol" pitchFamily="18" charset="2"/>
              </a:rPr>
              <a:t>数目，记为</a:t>
            </a:r>
            <a:r>
              <a:rPr lang="en-US" altLang="zh-CN" b="1" kern="0" dirty="0">
                <a:solidFill>
                  <a:schemeClr val="bg1"/>
                </a:solidFill>
                <a:latin typeface="黑体" pitchFamily="49" charset="-122"/>
                <a:ea typeface="黑体" pitchFamily="49" charset="-122"/>
                <a:sym typeface="Symbol" pitchFamily="18" charset="2"/>
              </a:rPr>
              <a:t>ID(x)</a:t>
            </a:r>
          </a:p>
          <a:p>
            <a:pPr eaLnBrk="1" hangingPunct="1">
              <a:lnSpc>
                <a:spcPct val="90000"/>
              </a:lnSpc>
              <a:spcBef>
                <a:spcPct val="30000"/>
              </a:spcBef>
              <a:defRPr/>
            </a:pPr>
            <a:r>
              <a:rPr lang="zh-CN" altLang="en-US" b="1" kern="0" dirty="0">
                <a:latin typeface="黑体" pitchFamily="49" charset="-122"/>
                <a:ea typeface="黑体" pitchFamily="49" charset="-122"/>
                <a:sym typeface="Symbol" pitchFamily="18" charset="2"/>
              </a:rPr>
              <a:t>出度：</a:t>
            </a:r>
            <a:r>
              <a:rPr lang="zh-CN" altLang="en-US" b="1" kern="0" dirty="0">
                <a:solidFill>
                  <a:schemeClr val="bg1"/>
                </a:solidFill>
                <a:latin typeface="黑体" pitchFamily="49" charset="-122"/>
                <a:ea typeface="黑体" pitchFamily="49" charset="-122"/>
                <a:sym typeface="Symbol" pitchFamily="18" charset="2"/>
              </a:rPr>
              <a:t>以顶点为尾的弧的</a:t>
            </a:r>
          </a:p>
          <a:p>
            <a:pPr eaLnBrk="1" hangingPunct="1">
              <a:lnSpc>
                <a:spcPct val="90000"/>
              </a:lnSpc>
              <a:spcBef>
                <a:spcPct val="0"/>
              </a:spcBef>
              <a:buFont typeface="Wingdings" panose="05000000000000000000" pitchFamily="2" charset="2"/>
              <a:buNone/>
              <a:defRPr/>
            </a:pPr>
            <a:r>
              <a:rPr lang="zh-CN" altLang="en-US" sz="2600" b="1" kern="0" dirty="0">
                <a:solidFill>
                  <a:schemeClr val="bg1"/>
                </a:solidFill>
                <a:latin typeface="黑体" pitchFamily="49" charset="-122"/>
                <a:ea typeface="黑体" pitchFamily="49" charset="-122"/>
                <a:sym typeface="Symbol" pitchFamily="18" charset="2"/>
              </a:rPr>
              <a:t>  </a:t>
            </a:r>
            <a:r>
              <a:rPr lang="zh-CN" altLang="en-US" b="1" kern="0" dirty="0">
                <a:solidFill>
                  <a:schemeClr val="bg1"/>
                </a:solidFill>
                <a:latin typeface="黑体" pitchFamily="49" charset="-122"/>
                <a:ea typeface="黑体" pitchFamily="49" charset="-122"/>
                <a:sym typeface="Symbol" pitchFamily="18" charset="2"/>
              </a:rPr>
              <a:t>数目，记为</a:t>
            </a:r>
            <a:r>
              <a:rPr lang="en-US" altLang="zh-CN" b="1" kern="0" dirty="0">
                <a:solidFill>
                  <a:schemeClr val="bg1"/>
                </a:solidFill>
                <a:latin typeface="黑体" pitchFamily="49" charset="-122"/>
                <a:ea typeface="黑体" pitchFamily="49" charset="-122"/>
                <a:sym typeface="Symbol" pitchFamily="18" charset="2"/>
              </a:rPr>
              <a:t>OD(x)</a:t>
            </a:r>
          </a:p>
          <a:p>
            <a:pPr eaLnBrk="1" hangingPunct="1">
              <a:lnSpc>
                <a:spcPct val="90000"/>
              </a:lnSpc>
              <a:spcBef>
                <a:spcPct val="30000"/>
              </a:spcBef>
              <a:defRPr/>
            </a:pPr>
            <a:r>
              <a:rPr lang="zh-CN" altLang="en-US" b="1" kern="0" dirty="0">
                <a:latin typeface="黑体" pitchFamily="49" charset="-122"/>
                <a:ea typeface="黑体" pitchFamily="49" charset="-122"/>
                <a:sym typeface="Symbol" pitchFamily="18" charset="2"/>
              </a:rPr>
              <a:t>度：</a:t>
            </a:r>
            <a:r>
              <a:rPr lang="en-US" altLang="zh-CN" b="1" kern="0" dirty="0">
                <a:solidFill>
                  <a:schemeClr val="bg1"/>
                </a:solidFill>
                <a:latin typeface="黑体" pitchFamily="49" charset="-122"/>
                <a:ea typeface="黑体" pitchFamily="49" charset="-122"/>
                <a:sym typeface="Symbol" pitchFamily="18" charset="2"/>
              </a:rPr>
              <a:t>TD(x)=ID(x)+OD(x)</a:t>
            </a:r>
          </a:p>
        </p:txBody>
      </p:sp>
      <p:sp>
        <p:nvSpPr>
          <p:cNvPr id="22531" name="Rectangle 2"/>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三、有向图</a:t>
            </a:r>
            <a:endParaRPr lang="en-US" altLang="zh-CN" sz="3200">
              <a:latin typeface="黑体" panose="02010609060101010101" pitchFamily="49" charset="-122"/>
              <a:ea typeface="黑体" panose="02010609060101010101" pitchFamily="49" charset="-122"/>
            </a:endParaRPr>
          </a:p>
        </p:txBody>
      </p:sp>
      <p:sp>
        <p:nvSpPr>
          <p:cNvPr id="22532"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F6AE7224-A8B6-4199-BD2E-C894FC238BB2}" type="slidenum">
              <a:rPr lang="zh-CN" altLang="en-US"/>
              <a:pPr algn="r" eaLnBrk="1" hangingPunct="1">
                <a:spcBef>
                  <a:spcPct val="50000"/>
                </a:spcBef>
                <a:buFont typeface="Arial" panose="020B0604020202020204" pitchFamily="34" charset="0"/>
                <a:buNone/>
              </a:pPr>
              <a:t>9</a:t>
            </a:fld>
            <a:endParaRPr lang="en-US" altLang="zh-CN"/>
          </a:p>
        </p:txBody>
      </p:sp>
      <p:sp>
        <p:nvSpPr>
          <p:cNvPr id="22533"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第一节　图的定义与术语</a:t>
            </a:r>
          </a:p>
        </p:txBody>
      </p:sp>
      <p:sp>
        <p:nvSpPr>
          <p:cNvPr id="11269" name="Rectangle 5"/>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b="1">
                <a:solidFill>
                  <a:srgbClr val="FF0000"/>
                </a:solidFill>
                <a:latin typeface="黑体" panose="02010609060101010101" pitchFamily="49" charset="-122"/>
                <a:ea typeface="黑体" panose="02010609060101010101" pitchFamily="49" charset="-122"/>
              </a:rPr>
              <a:t>邻接</a:t>
            </a:r>
            <a:r>
              <a:rPr lang="zh-CN" altLang="en-US" b="1">
                <a:latin typeface="黑体" panose="02010609060101010101" pitchFamily="49" charset="-122"/>
                <a:ea typeface="黑体" panose="02010609060101010101" pitchFamily="49" charset="-122"/>
              </a:rPr>
              <a:t>：如果&lt;</a:t>
            </a:r>
            <a:r>
              <a:rPr lang="en-US" altLang="zh-CN" b="1">
                <a:latin typeface="黑体" panose="02010609060101010101" pitchFamily="49" charset="-122"/>
                <a:ea typeface="黑体" panose="02010609060101010101" pitchFamily="49" charset="-122"/>
              </a:rPr>
              <a:t>x,y&gt;</a:t>
            </a:r>
            <a:r>
              <a:rPr lang="zh-CN" altLang="en-US"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sym typeface="Symbol" panose="05050102010706020507" pitchFamily="18" charset="2"/>
              </a:rPr>
              <a:t>E,</a:t>
            </a:r>
            <a:r>
              <a:rPr lang="zh-CN" altLang="en-US" b="1">
                <a:latin typeface="黑体" panose="02010609060101010101" pitchFamily="49" charset="-122"/>
                <a:ea typeface="黑体" panose="02010609060101010101" pitchFamily="49" charset="-122"/>
                <a:sym typeface="Symbol" panose="05050102010706020507" pitchFamily="18" charset="2"/>
              </a:rPr>
              <a:t>称</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邻接到</a:t>
            </a:r>
            <a:r>
              <a:rPr lang="en-US" altLang="zh-CN" b="1">
                <a:latin typeface="黑体" panose="02010609060101010101" pitchFamily="49" charset="-122"/>
                <a:ea typeface="黑体" panose="02010609060101010101" pitchFamily="49" charset="-122"/>
                <a:sym typeface="Symbol" panose="05050102010706020507" pitchFamily="18" charset="2"/>
              </a:rPr>
              <a:t>y,</a:t>
            </a:r>
            <a:r>
              <a:rPr lang="zh-CN" altLang="en-US" b="1">
                <a:latin typeface="黑体" panose="02010609060101010101" pitchFamily="49" charset="-122"/>
                <a:ea typeface="黑体" panose="02010609060101010101" pitchFamily="49" charset="-122"/>
                <a:sym typeface="Symbol" panose="05050102010706020507" pitchFamily="18" charset="2"/>
              </a:rPr>
              <a:t>或</a:t>
            </a:r>
            <a:r>
              <a:rPr lang="en-US" altLang="zh-CN" b="1">
                <a:latin typeface="黑体" panose="02010609060101010101" pitchFamily="49" charset="-122"/>
                <a:ea typeface="黑体" panose="02010609060101010101" pitchFamily="49" charset="-122"/>
                <a:sym typeface="Symbol" panose="05050102010706020507" pitchFamily="18" charset="2"/>
              </a:rPr>
              <a:t>y</a:t>
            </a:r>
            <a:r>
              <a:rPr lang="zh-CN" altLang="en-US" b="1">
                <a:latin typeface="黑体" panose="02010609060101010101" pitchFamily="49" charset="-122"/>
                <a:ea typeface="黑体" panose="02010609060101010101" pitchFamily="49" charset="-122"/>
                <a:sym typeface="Symbol" panose="05050102010706020507" pitchFamily="18" charset="2"/>
              </a:rPr>
              <a:t>邻接自</a:t>
            </a:r>
            <a:r>
              <a:rPr lang="en-US" altLang="zh-CN" b="1">
                <a:latin typeface="黑体" panose="02010609060101010101" pitchFamily="49" charset="-122"/>
                <a:ea typeface="黑体" panose="02010609060101010101" pitchFamily="49" charset="-122"/>
                <a:sym typeface="Symbol" panose="05050102010706020507" pitchFamily="18" charset="2"/>
              </a:rPr>
              <a:t>x</a:t>
            </a:r>
            <a:endParaRPr lang="zh-CN" altLang="en-US" b="1">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90000"/>
              </a:lnSpc>
              <a:spcBef>
                <a:spcPct val="30000"/>
              </a:spcBef>
            </a:pP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相关联</a:t>
            </a:r>
            <a:r>
              <a:rPr lang="zh-CN" altLang="en-US" b="1">
                <a:latin typeface="黑体" panose="02010609060101010101" pitchFamily="49" charset="-122"/>
                <a:ea typeface="黑体" panose="02010609060101010101" pitchFamily="49" charset="-122"/>
                <a:sym typeface="Symbol" panose="05050102010706020507" pitchFamily="18" charset="2"/>
              </a:rPr>
              <a:t>：弧&lt;</a:t>
            </a:r>
            <a:r>
              <a:rPr lang="en-US" altLang="zh-CN" b="1">
                <a:latin typeface="黑体" panose="02010609060101010101" pitchFamily="49" charset="-122"/>
                <a:ea typeface="黑体" panose="02010609060101010101" pitchFamily="49" charset="-122"/>
                <a:sym typeface="Symbol" panose="05050102010706020507" pitchFamily="18" charset="2"/>
              </a:rPr>
              <a:t>x,y&gt;</a:t>
            </a:r>
            <a:r>
              <a:rPr lang="zh-CN" altLang="en-US" b="1">
                <a:latin typeface="黑体" panose="02010609060101010101" pitchFamily="49" charset="-122"/>
                <a:ea typeface="黑体" panose="02010609060101010101" pitchFamily="49" charset="-122"/>
                <a:sym typeface="Symbol" panose="05050102010706020507" pitchFamily="18" charset="2"/>
              </a:rPr>
              <a:t>与</a:t>
            </a:r>
            <a:r>
              <a:rPr lang="en-US" altLang="zh-CN" b="1">
                <a:latin typeface="黑体" panose="02010609060101010101" pitchFamily="49" charset="-122"/>
                <a:ea typeface="黑体" panose="02010609060101010101" pitchFamily="49" charset="-122"/>
                <a:sym typeface="Symbol" panose="05050102010706020507" pitchFamily="18" charset="2"/>
              </a:rPr>
              <a:t>x,y</a:t>
            </a:r>
            <a:r>
              <a:rPr lang="zh-CN" altLang="en-US" b="1">
                <a:latin typeface="黑体" panose="02010609060101010101" pitchFamily="49" charset="-122"/>
                <a:ea typeface="黑体" panose="02010609060101010101" pitchFamily="49" charset="-122"/>
                <a:sym typeface="Symbol" panose="05050102010706020507" pitchFamily="18" charset="2"/>
              </a:rPr>
              <a:t>相关联</a:t>
            </a:r>
          </a:p>
          <a:p>
            <a:pPr eaLnBrk="1" hangingPunct="1">
              <a:lnSpc>
                <a:spcPct val="90000"/>
              </a:lnSpc>
              <a:spcBef>
                <a:spcPct val="30000"/>
              </a:spcBef>
            </a:pP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入度</a:t>
            </a:r>
            <a:r>
              <a:rPr lang="zh-CN" altLang="en-US" b="1">
                <a:latin typeface="黑体" panose="02010609060101010101" pitchFamily="49" charset="-122"/>
                <a:ea typeface="黑体" panose="02010609060101010101" pitchFamily="49" charset="-122"/>
                <a:sym typeface="Symbol" panose="05050102010706020507" pitchFamily="18" charset="2"/>
              </a:rPr>
              <a:t>：以顶点为头的弧的</a:t>
            </a:r>
          </a:p>
          <a:p>
            <a:pPr eaLnBrk="1" hangingPunct="1">
              <a:lnSpc>
                <a:spcPct val="90000"/>
              </a:lnSpc>
              <a:spcBef>
                <a:spcPct val="0"/>
              </a:spcBef>
              <a:buFont typeface="Wingdings" panose="05000000000000000000" pitchFamily="2" charset="2"/>
              <a:buNone/>
            </a:pPr>
            <a:r>
              <a:rPr lang="zh-CN" altLang="en-US" sz="2600" b="1">
                <a:latin typeface="黑体" panose="02010609060101010101" pitchFamily="49" charset="-122"/>
                <a:ea typeface="黑体" panose="02010609060101010101" pitchFamily="49" charset="-122"/>
                <a:sym typeface="Symbol" panose="05050102010706020507" pitchFamily="18" charset="2"/>
              </a:rPr>
              <a:t>  </a:t>
            </a:r>
            <a:r>
              <a:rPr lang="zh-CN" altLang="en-US" b="1">
                <a:latin typeface="黑体" panose="02010609060101010101" pitchFamily="49" charset="-122"/>
                <a:ea typeface="黑体" panose="02010609060101010101" pitchFamily="49" charset="-122"/>
                <a:sym typeface="Symbol" panose="05050102010706020507" pitchFamily="18" charset="2"/>
              </a:rPr>
              <a:t>数目，记为</a:t>
            </a:r>
            <a:r>
              <a:rPr lang="en-US" altLang="zh-CN" b="1">
                <a:latin typeface="黑体" panose="02010609060101010101" pitchFamily="49" charset="-122"/>
                <a:ea typeface="黑体" panose="02010609060101010101" pitchFamily="49" charset="-122"/>
                <a:sym typeface="Symbol" panose="05050102010706020507" pitchFamily="18" charset="2"/>
              </a:rPr>
              <a:t>ID(x)</a:t>
            </a:r>
          </a:p>
          <a:p>
            <a:pPr eaLnBrk="1" hangingPunct="1">
              <a:lnSpc>
                <a:spcPct val="90000"/>
              </a:lnSpc>
              <a:spcBef>
                <a:spcPct val="30000"/>
              </a:spcBef>
            </a:pP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出度</a:t>
            </a:r>
            <a:r>
              <a:rPr lang="zh-CN" altLang="en-US" b="1">
                <a:latin typeface="黑体" panose="02010609060101010101" pitchFamily="49" charset="-122"/>
                <a:ea typeface="黑体" panose="02010609060101010101" pitchFamily="49" charset="-122"/>
                <a:sym typeface="Symbol" panose="05050102010706020507" pitchFamily="18" charset="2"/>
              </a:rPr>
              <a:t>：以顶点为尾的弧的</a:t>
            </a:r>
          </a:p>
          <a:p>
            <a:pPr eaLnBrk="1" hangingPunct="1">
              <a:lnSpc>
                <a:spcPct val="90000"/>
              </a:lnSpc>
              <a:spcBef>
                <a:spcPct val="0"/>
              </a:spcBef>
              <a:buFont typeface="Wingdings" panose="05000000000000000000" pitchFamily="2" charset="2"/>
              <a:buNone/>
            </a:pPr>
            <a:r>
              <a:rPr lang="zh-CN" altLang="en-US" sz="2600" b="1">
                <a:latin typeface="黑体" panose="02010609060101010101" pitchFamily="49" charset="-122"/>
                <a:ea typeface="黑体" panose="02010609060101010101" pitchFamily="49" charset="-122"/>
                <a:sym typeface="Symbol" panose="05050102010706020507" pitchFamily="18" charset="2"/>
              </a:rPr>
              <a:t>  </a:t>
            </a:r>
            <a:r>
              <a:rPr lang="zh-CN" altLang="en-US" b="1">
                <a:latin typeface="黑体" panose="02010609060101010101" pitchFamily="49" charset="-122"/>
                <a:ea typeface="黑体" panose="02010609060101010101" pitchFamily="49" charset="-122"/>
                <a:sym typeface="Symbol" panose="05050102010706020507" pitchFamily="18" charset="2"/>
              </a:rPr>
              <a:t>数目，记为</a:t>
            </a:r>
            <a:r>
              <a:rPr lang="en-US" altLang="zh-CN" b="1">
                <a:latin typeface="黑体" panose="02010609060101010101" pitchFamily="49" charset="-122"/>
                <a:ea typeface="黑体" panose="02010609060101010101" pitchFamily="49" charset="-122"/>
                <a:sym typeface="Symbol" panose="05050102010706020507" pitchFamily="18" charset="2"/>
              </a:rPr>
              <a:t>OD(x)</a:t>
            </a:r>
          </a:p>
          <a:p>
            <a:pPr eaLnBrk="1" hangingPunct="1">
              <a:lnSpc>
                <a:spcPct val="90000"/>
              </a:lnSpc>
              <a:spcBef>
                <a:spcPct val="30000"/>
              </a:spcBef>
            </a:pP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度</a:t>
            </a:r>
            <a:r>
              <a:rPr lang="zh-CN" altLang="en-US"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sym typeface="Symbol" panose="05050102010706020507" pitchFamily="18" charset="2"/>
              </a:rPr>
              <a:t>TD(x)=ID(x)+OD(x)</a:t>
            </a:r>
          </a:p>
        </p:txBody>
      </p:sp>
      <p:sp>
        <p:nvSpPr>
          <p:cNvPr id="22535"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2536" name="Group 7"/>
          <p:cNvGrpSpPr>
            <a:grpSpLocks/>
          </p:cNvGrpSpPr>
          <p:nvPr/>
        </p:nvGrpSpPr>
        <p:grpSpPr bwMode="auto">
          <a:xfrm>
            <a:off x="6019800" y="4514850"/>
            <a:ext cx="2819400" cy="2286000"/>
            <a:chOff x="0" y="0"/>
            <a:chExt cx="1920" cy="1536"/>
          </a:xfrm>
        </p:grpSpPr>
        <p:sp>
          <p:nvSpPr>
            <p:cNvPr id="22537"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2538"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2539"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2540"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2541"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2542"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2543"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1</a:t>
              </a:r>
            </a:p>
          </p:txBody>
        </p:sp>
        <p:sp>
          <p:nvSpPr>
            <p:cNvPr id="22544"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3</a:t>
              </a:r>
            </a:p>
          </p:txBody>
        </p:sp>
        <p:sp>
          <p:nvSpPr>
            <p:cNvPr id="22545"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2</a:t>
              </a:r>
            </a:p>
          </p:txBody>
        </p:sp>
        <p:sp>
          <p:nvSpPr>
            <p:cNvPr id="22546"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4</a:t>
              </a:r>
            </a:p>
          </p:txBody>
        </p:sp>
        <p:sp>
          <p:nvSpPr>
            <p:cNvPr id="22547"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a:solidFill>
                    <a:schemeClr val="bg1"/>
                  </a:solidFill>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left)">
                                      <p:cBhvr>
                                        <p:cTn id="12" dur="500"/>
                                        <p:tgtEl>
                                          <p:spTgt spid="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wipe(left)">
                                      <p:cBhvr>
                                        <p:cTn id="17" dur="500"/>
                                        <p:tgtEl>
                                          <p:spTgt spid="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wipe(left)">
                                      <p:cBhvr>
                                        <p:cTn id="22" dur="500"/>
                                        <p:tgtEl>
                                          <p:spTgt spid="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wipe(left)">
                                      <p:cBhvr>
                                        <p:cTn id="27" dur="500"/>
                                        <p:tgtEl>
                                          <p:spTgt spid="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xEl>
                                              <p:pRg st="5" end="5"/>
                                            </p:txEl>
                                          </p:spTgt>
                                        </p:tgtEl>
                                        <p:attrNameLst>
                                          <p:attrName>style.visibility</p:attrName>
                                        </p:attrNameLst>
                                      </p:cBhvr>
                                      <p:to>
                                        <p:strVal val="visible"/>
                                      </p:to>
                                    </p:set>
                                    <p:animEffect transition="in" filter="wipe(left)">
                                      <p:cBhvr>
                                        <p:cTn id="32" dur="500"/>
                                        <p:tgtEl>
                                          <p:spTgt spid="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9">
                                            <p:txEl>
                                              <p:pRg st="6" end="6"/>
                                            </p:txEl>
                                          </p:spTgt>
                                        </p:tgtEl>
                                        <p:attrNameLst>
                                          <p:attrName>style.visibility</p:attrName>
                                        </p:attrNameLst>
                                      </p:cBhvr>
                                      <p:to>
                                        <p:strVal val="visible"/>
                                      </p:to>
                                    </p:set>
                                    <p:animEffect transition="in" filter="wipe(left)">
                                      <p:cBhvr>
                                        <p:cTn id="37" dur="500"/>
                                        <p:tgtEl>
                                          <p:spTgt spid="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269">
                                            <p:txEl>
                                              <p:pRg st="0" end="0"/>
                                            </p:txEl>
                                          </p:spTgt>
                                        </p:tgtEl>
                                        <p:attrNameLst>
                                          <p:attrName>style.visibility</p:attrName>
                                        </p:attrNameLst>
                                      </p:cBhvr>
                                      <p:to>
                                        <p:strVal val="visible"/>
                                      </p:to>
                                    </p:set>
                                    <p:animEffect transition="in" filter="wipe(left)">
                                      <p:cBhvr>
                                        <p:cTn id="42" dur="500"/>
                                        <p:tgtEl>
                                          <p:spTgt spid="1126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269">
                                            <p:txEl>
                                              <p:pRg st="1" end="1"/>
                                            </p:txEl>
                                          </p:spTgt>
                                        </p:tgtEl>
                                        <p:attrNameLst>
                                          <p:attrName>style.visibility</p:attrName>
                                        </p:attrNameLst>
                                      </p:cBhvr>
                                      <p:to>
                                        <p:strVal val="visible"/>
                                      </p:to>
                                    </p:set>
                                    <p:animEffect transition="in" filter="wipe(left)">
                                      <p:cBhvr>
                                        <p:cTn id="47" dur="500"/>
                                        <p:tgtEl>
                                          <p:spTgt spid="11269">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269">
                                            <p:txEl>
                                              <p:pRg st="2" end="2"/>
                                            </p:txEl>
                                          </p:spTgt>
                                        </p:tgtEl>
                                        <p:attrNameLst>
                                          <p:attrName>style.visibility</p:attrName>
                                        </p:attrNameLst>
                                      </p:cBhvr>
                                      <p:to>
                                        <p:strVal val="visible"/>
                                      </p:to>
                                    </p:set>
                                    <p:animEffect transition="in" filter="wipe(left)">
                                      <p:cBhvr>
                                        <p:cTn id="52" dur="500"/>
                                        <p:tgtEl>
                                          <p:spTgt spid="11269">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269">
                                            <p:txEl>
                                              <p:pRg st="3" end="3"/>
                                            </p:txEl>
                                          </p:spTgt>
                                        </p:tgtEl>
                                        <p:attrNameLst>
                                          <p:attrName>style.visibility</p:attrName>
                                        </p:attrNameLst>
                                      </p:cBhvr>
                                      <p:to>
                                        <p:strVal val="visible"/>
                                      </p:to>
                                    </p:set>
                                    <p:animEffect transition="in" filter="wipe(left)">
                                      <p:cBhvr>
                                        <p:cTn id="57" dur="500"/>
                                        <p:tgtEl>
                                          <p:spTgt spid="11269">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269">
                                            <p:txEl>
                                              <p:pRg st="4" end="4"/>
                                            </p:txEl>
                                          </p:spTgt>
                                        </p:tgtEl>
                                        <p:attrNameLst>
                                          <p:attrName>style.visibility</p:attrName>
                                        </p:attrNameLst>
                                      </p:cBhvr>
                                      <p:to>
                                        <p:strVal val="visible"/>
                                      </p:to>
                                    </p:set>
                                    <p:animEffect transition="in" filter="wipe(left)">
                                      <p:cBhvr>
                                        <p:cTn id="62" dur="500"/>
                                        <p:tgtEl>
                                          <p:spTgt spid="11269">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269">
                                            <p:txEl>
                                              <p:pRg st="5" end="5"/>
                                            </p:txEl>
                                          </p:spTgt>
                                        </p:tgtEl>
                                        <p:attrNameLst>
                                          <p:attrName>style.visibility</p:attrName>
                                        </p:attrNameLst>
                                      </p:cBhvr>
                                      <p:to>
                                        <p:strVal val="visible"/>
                                      </p:to>
                                    </p:set>
                                    <p:animEffect transition="in" filter="wipe(left)">
                                      <p:cBhvr>
                                        <p:cTn id="67" dur="500"/>
                                        <p:tgtEl>
                                          <p:spTgt spid="11269">
                                            <p:txEl>
                                              <p:pRg st="5" end="5"/>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269">
                                            <p:txEl>
                                              <p:pRg st="6" end="6"/>
                                            </p:txEl>
                                          </p:spTgt>
                                        </p:tgtEl>
                                        <p:attrNameLst>
                                          <p:attrName>style.visibility</p:attrName>
                                        </p:attrNameLst>
                                      </p:cBhvr>
                                      <p:to>
                                        <p:strVal val="visible"/>
                                      </p:to>
                                    </p:set>
                                    <p:animEffect transition="in" filter="wipe(left)">
                                      <p:cBhvr>
                                        <p:cTn id="72" dur="500"/>
                                        <p:tgtEl>
                                          <p:spTgt spid="112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68313" y="1844675"/>
            <a:ext cx="7869237" cy="685800"/>
          </a:xfrm>
        </p:spPr>
        <p:txBody>
          <a:bodyPr/>
          <a:lstStyle/>
          <a:p>
            <a:pPr algn="l" eaLnBrk="1" hangingPunct="1"/>
            <a:r>
              <a:rPr lang="zh-CN" altLang="en-US" sz="3200">
                <a:solidFill>
                  <a:srgbClr val="3333FF"/>
                </a:solidFill>
                <a:latin typeface="黑体" panose="02010609060101010101" pitchFamily="49" charset="-122"/>
                <a:ea typeface="黑体" panose="02010609060101010101" pitchFamily="49" charset="-122"/>
                <a:sym typeface="Arial" panose="020B0604020202020204" pitchFamily="34" charset="0"/>
              </a:rPr>
              <a:t>例：</a:t>
            </a:r>
            <a:r>
              <a:rPr lang="zh-CN" altLang="en-US" sz="3200">
                <a:solidFill>
                  <a:schemeClr val="tx1"/>
                </a:solidFill>
                <a:latin typeface="黑体" panose="02010609060101010101" pitchFamily="49" charset="-122"/>
                <a:ea typeface="黑体" panose="02010609060101010101" pitchFamily="49" charset="-122"/>
                <a:sym typeface="Arial" panose="020B0604020202020204" pitchFamily="34" charset="0"/>
              </a:rPr>
              <a:t>求下图A顶点到各顶点的最短路径。</a:t>
            </a:r>
            <a:endParaRPr lang="zh-CN" altLang="en-US" sz="3200">
              <a:solidFill>
                <a:schemeClr val="tx1"/>
              </a:solidFill>
            </a:endParaRPr>
          </a:p>
        </p:txBody>
      </p:sp>
      <p:sp>
        <p:nvSpPr>
          <p:cNvPr id="9220" name="Rectangle 3"/>
          <p:cNvSpPr>
            <a:spLocks noChangeArrowheads="1"/>
          </p:cNvSpPr>
          <p:nvPr/>
        </p:nvSpPr>
        <p:spPr bwMode="auto">
          <a:xfrm>
            <a:off x="1933575" y="1819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21"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第五节　最短路径</a:t>
            </a:r>
          </a:p>
        </p:txBody>
      </p:sp>
      <p:sp>
        <p:nvSpPr>
          <p:cNvPr id="9222" name="Rectangle 5"/>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9218" name="Object 6"/>
          <p:cNvGraphicFramePr>
            <a:graphicFrameLocks noGrp="1" noChangeAspect="1"/>
          </p:cNvGraphicFramePr>
          <p:nvPr>
            <p:ph idx="1"/>
          </p:nvPr>
        </p:nvGraphicFramePr>
        <p:xfrm>
          <a:off x="1403350" y="3357563"/>
          <a:ext cx="6553200" cy="2809875"/>
        </p:xfrm>
        <a:graphic>
          <a:graphicData uri="http://schemas.openxmlformats.org/presentationml/2006/ole">
            <mc:AlternateContent xmlns:mc="http://schemas.openxmlformats.org/markup-compatibility/2006">
              <mc:Choice xmlns:v="urn:schemas-microsoft-com:vml" Requires="v">
                <p:oleObj r:id="rId2" imgW="3677845" imgH="1473387" progId="Visio.Drawing.6">
                  <p:embed/>
                </p:oleObj>
              </mc:Choice>
              <mc:Fallback>
                <p:oleObj r:id="rId2" imgW="3677845" imgH="1473387" progId="Visio.Drawing.6">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b="15527"/>
                      <a:stretch>
                        <a:fillRect/>
                      </a:stretch>
                    </p:blipFill>
                    <p:spPr bwMode="auto">
                      <a:xfrm>
                        <a:off x="1403350" y="3357563"/>
                        <a:ext cx="6553200" cy="280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933575" y="1819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nvGrpSpPr>
          <p:cNvPr id="95235" name="Group 3"/>
          <p:cNvGrpSpPr>
            <a:grpSpLocks/>
          </p:cNvGrpSpPr>
          <p:nvPr/>
        </p:nvGrpSpPr>
        <p:grpSpPr bwMode="auto">
          <a:xfrm>
            <a:off x="434975" y="349250"/>
            <a:ext cx="2251075" cy="2146300"/>
            <a:chOff x="0" y="0"/>
            <a:chExt cx="3545" cy="3380"/>
          </a:xfrm>
        </p:grpSpPr>
        <p:sp>
          <p:nvSpPr>
            <p:cNvPr id="95415" name="未知"/>
            <p:cNvSpPr>
              <a:spLocks/>
            </p:cNvSpPr>
            <p:nvPr/>
          </p:nvSpPr>
          <p:spPr bwMode="auto">
            <a:xfrm>
              <a:off x="0" y="0"/>
              <a:ext cx="445" cy="473"/>
            </a:xfrm>
            <a:custGeom>
              <a:avLst/>
              <a:gdLst>
                <a:gd name="T0" fmla="*/ 1683577 w 216"/>
                <a:gd name="T1" fmla="*/ 245526991 h 227"/>
                <a:gd name="T2" fmla="*/ 9358096 w 216"/>
                <a:gd name="T3" fmla="*/ 190781361 h 227"/>
                <a:gd name="T4" fmla="*/ 24935560 w 216"/>
                <a:gd name="T5" fmla="*/ 142551810 h 227"/>
                <a:gd name="T6" fmla="*/ 45190314 w 216"/>
                <a:gd name="T7" fmla="*/ 100225664 h 227"/>
                <a:gd name="T8" fmla="*/ 73721349 w 216"/>
                <a:gd name="T9" fmla="*/ 61867700 h 227"/>
                <a:gd name="T10" fmla="*/ 105835573 w 216"/>
                <a:gd name="T11" fmla="*/ 32832367 h 227"/>
                <a:gd name="T12" fmla="*/ 142578421 w 216"/>
                <a:gd name="T13" fmla="*/ 14786064 h 227"/>
                <a:gd name="T14" fmla="*/ 184191118 w 216"/>
                <a:gd name="T15" fmla="*/ 4426547 h 227"/>
                <a:gd name="T16" fmla="*/ 225700574 w 216"/>
                <a:gd name="T17" fmla="*/ 4426547 h 227"/>
                <a:gd name="T18" fmla="*/ 265201927 w 216"/>
                <a:gd name="T19" fmla="*/ 14786064 h 227"/>
                <a:gd name="T20" fmla="*/ 302273581 w 216"/>
                <a:gd name="T21" fmla="*/ 32832367 h 227"/>
                <a:gd name="T22" fmla="*/ 336070366 w 216"/>
                <a:gd name="T23" fmla="*/ 61867700 h 227"/>
                <a:gd name="T24" fmla="*/ 362072335 w 216"/>
                <a:gd name="T25" fmla="*/ 100225664 h 227"/>
                <a:gd name="T26" fmla="*/ 383142255 w 216"/>
                <a:gd name="T27" fmla="*/ 142551810 h 227"/>
                <a:gd name="T28" fmla="*/ 402325112 w 216"/>
                <a:gd name="T29" fmla="*/ 190781361 h 227"/>
                <a:gd name="T30" fmla="*/ 409890505 w 216"/>
                <a:gd name="T31" fmla="*/ 245526991 h 227"/>
                <a:gd name="T32" fmla="*/ 409890505 w 216"/>
                <a:gd name="T33" fmla="*/ 272135005 h 227"/>
                <a:gd name="T34" fmla="*/ 404014133 w 216"/>
                <a:gd name="T35" fmla="*/ 325836652 h 227"/>
                <a:gd name="T36" fmla="*/ 395151845 w 216"/>
                <a:gd name="T37" fmla="*/ 376060687 h 227"/>
                <a:gd name="T38" fmla="*/ 373683997 w 216"/>
                <a:gd name="T39" fmla="*/ 421528952 h 227"/>
                <a:gd name="T40" fmla="*/ 350790039 w 216"/>
                <a:gd name="T41" fmla="*/ 464011892 h 227"/>
                <a:gd name="T42" fmla="*/ 320460166 w 216"/>
                <a:gd name="T43" fmla="*/ 494448446 h 227"/>
                <a:gd name="T44" fmla="*/ 284694043 w 216"/>
                <a:gd name="T45" fmla="*/ 521050459 h 227"/>
                <a:gd name="T46" fmla="*/ 244956609 w 216"/>
                <a:gd name="T47" fmla="*/ 533475578 h 227"/>
                <a:gd name="T48" fmla="*/ 205260115 w 216"/>
                <a:gd name="T49" fmla="*/ 540746724 h 227"/>
                <a:gd name="T50" fmla="*/ 163126472 w 216"/>
                <a:gd name="T51" fmla="*/ 533475578 h 227"/>
                <a:gd name="T52" fmla="*/ 125236710 w 216"/>
                <a:gd name="T53" fmla="*/ 521050459 h 227"/>
                <a:gd name="T54" fmla="*/ 89405123 w 216"/>
                <a:gd name="T55" fmla="*/ 494448446 h 227"/>
                <a:gd name="T56" fmla="*/ 60789076 w 216"/>
                <a:gd name="T57" fmla="*/ 464011892 h 227"/>
                <a:gd name="T58" fmla="*/ 35783841 w 216"/>
                <a:gd name="T59" fmla="*/ 421528952 h 227"/>
                <a:gd name="T60" fmla="*/ 14721482 w 216"/>
                <a:gd name="T61" fmla="*/ 376060687 h 227"/>
                <a:gd name="T62" fmla="*/ 3468480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1"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6" y="214"/>
                  </a:lnTo>
                  <a:lnTo>
                    <a:pt x="47" y="208"/>
                  </a:lnTo>
                  <a:lnTo>
                    <a:pt x="39" y="201"/>
                  </a:lnTo>
                  <a:lnTo>
                    <a:pt x="32" y="195"/>
                  </a:lnTo>
                  <a:lnTo>
                    <a:pt x="24" y="187"/>
                  </a:lnTo>
                  <a:lnTo>
                    <a:pt x="19" y="177"/>
                  </a:lnTo>
                  <a:lnTo>
                    <a:pt x="13" y="168"/>
                  </a:lnTo>
                  <a:lnTo>
                    <a:pt x="8" y="158"/>
                  </a:lnTo>
                  <a:lnTo>
                    <a:pt x="5" y="147"/>
                  </a:lnTo>
                  <a:lnTo>
                    <a:pt x="2" y="137"/>
                  </a:lnTo>
                  <a:lnTo>
                    <a:pt x="1"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16" name="未知"/>
            <p:cNvSpPr>
              <a:spLocks/>
            </p:cNvSpPr>
            <p:nvPr/>
          </p:nvSpPr>
          <p:spPr bwMode="auto">
            <a:xfrm>
              <a:off x="0" y="0"/>
              <a:ext cx="445" cy="473"/>
            </a:xfrm>
            <a:custGeom>
              <a:avLst/>
              <a:gdLst>
                <a:gd name="T0" fmla="*/ 1683577 w 216"/>
                <a:gd name="T1" fmla="*/ 245526991 h 227"/>
                <a:gd name="T2" fmla="*/ 9358096 w 216"/>
                <a:gd name="T3" fmla="*/ 190781361 h 227"/>
                <a:gd name="T4" fmla="*/ 24935560 w 216"/>
                <a:gd name="T5" fmla="*/ 142551810 h 227"/>
                <a:gd name="T6" fmla="*/ 45190314 w 216"/>
                <a:gd name="T7" fmla="*/ 100225664 h 227"/>
                <a:gd name="T8" fmla="*/ 73721349 w 216"/>
                <a:gd name="T9" fmla="*/ 61867700 h 227"/>
                <a:gd name="T10" fmla="*/ 105835573 w 216"/>
                <a:gd name="T11" fmla="*/ 32832367 h 227"/>
                <a:gd name="T12" fmla="*/ 142578421 w 216"/>
                <a:gd name="T13" fmla="*/ 14786064 h 227"/>
                <a:gd name="T14" fmla="*/ 184191118 w 216"/>
                <a:gd name="T15" fmla="*/ 4426547 h 227"/>
                <a:gd name="T16" fmla="*/ 225700574 w 216"/>
                <a:gd name="T17" fmla="*/ 4426547 h 227"/>
                <a:gd name="T18" fmla="*/ 265201927 w 216"/>
                <a:gd name="T19" fmla="*/ 14786064 h 227"/>
                <a:gd name="T20" fmla="*/ 302273581 w 216"/>
                <a:gd name="T21" fmla="*/ 32832367 h 227"/>
                <a:gd name="T22" fmla="*/ 336070366 w 216"/>
                <a:gd name="T23" fmla="*/ 61867700 h 227"/>
                <a:gd name="T24" fmla="*/ 362072335 w 216"/>
                <a:gd name="T25" fmla="*/ 100225664 h 227"/>
                <a:gd name="T26" fmla="*/ 383142255 w 216"/>
                <a:gd name="T27" fmla="*/ 142551810 h 227"/>
                <a:gd name="T28" fmla="*/ 402325112 w 216"/>
                <a:gd name="T29" fmla="*/ 190781361 h 227"/>
                <a:gd name="T30" fmla="*/ 409890505 w 216"/>
                <a:gd name="T31" fmla="*/ 245526991 h 227"/>
                <a:gd name="T32" fmla="*/ 409890505 w 216"/>
                <a:gd name="T33" fmla="*/ 272135005 h 227"/>
                <a:gd name="T34" fmla="*/ 404014133 w 216"/>
                <a:gd name="T35" fmla="*/ 325836652 h 227"/>
                <a:gd name="T36" fmla="*/ 395151845 w 216"/>
                <a:gd name="T37" fmla="*/ 376060687 h 227"/>
                <a:gd name="T38" fmla="*/ 373683997 w 216"/>
                <a:gd name="T39" fmla="*/ 421528952 h 227"/>
                <a:gd name="T40" fmla="*/ 350790039 w 216"/>
                <a:gd name="T41" fmla="*/ 464011892 h 227"/>
                <a:gd name="T42" fmla="*/ 320460166 w 216"/>
                <a:gd name="T43" fmla="*/ 494448446 h 227"/>
                <a:gd name="T44" fmla="*/ 284694043 w 216"/>
                <a:gd name="T45" fmla="*/ 521050459 h 227"/>
                <a:gd name="T46" fmla="*/ 244956609 w 216"/>
                <a:gd name="T47" fmla="*/ 533475578 h 227"/>
                <a:gd name="T48" fmla="*/ 205260115 w 216"/>
                <a:gd name="T49" fmla="*/ 540746724 h 227"/>
                <a:gd name="T50" fmla="*/ 163126472 w 216"/>
                <a:gd name="T51" fmla="*/ 533475578 h 227"/>
                <a:gd name="T52" fmla="*/ 125236710 w 216"/>
                <a:gd name="T53" fmla="*/ 521050459 h 227"/>
                <a:gd name="T54" fmla="*/ 89405123 w 216"/>
                <a:gd name="T55" fmla="*/ 494448446 h 227"/>
                <a:gd name="T56" fmla="*/ 60789076 w 216"/>
                <a:gd name="T57" fmla="*/ 464011892 h 227"/>
                <a:gd name="T58" fmla="*/ 35783841 w 216"/>
                <a:gd name="T59" fmla="*/ 421528952 h 227"/>
                <a:gd name="T60" fmla="*/ 14721482 w 216"/>
                <a:gd name="T61" fmla="*/ 376060687 h 227"/>
                <a:gd name="T62" fmla="*/ 3468480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1"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6" y="214"/>
                  </a:lnTo>
                  <a:lnTo>
                    <a:pt x="47" y="208"/>
                  </a:lnTo>
                  <a:lnTo>
                    <a:pt x="39" y="201"/>
                  </a:lnTo>
                  <a:lnTo>
                    <a:pt x="32" y="195"/>
                  </a:lnTo>
                  <a:lnTo>
                    <a:pt x="24" y="187"/>
                  </a:lnTo>
                  <a:lnTo>
                    <a:pt x="19" y="177"/>
                  </a:lnTo>
                  <a:lnTo>
                    <a:pt x="13" y="168"/>
                  </a:lnTo>
                  <a:lnTo>
                    <a:pt x="8" y="158"/>
                  </a:lnTo>
                  <a:lnTo>
                    <a:pt x="5" y="147"/>
                  </a:lnTo>
                  <a:lnTo>
                    <a:pt x="2" y="137"/>
                  </a:lnTo>
                  <a:lnTo>
                    <a:pt x="1"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17" name="Rectangle 6"/>
            <p:cNvSpPr>
              <a:spLocks noChangeArrowheads="1"/>
            </p:cNvSpPr>
            <p:nvPr/>
          </p:nvSpPr>
          <p:spPr bwMode="auto">
            <a:xfrm>
              <a:off x="160" y="9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E</a:t>
              </a:r>
              <a:endParaRPr lang="en-US" altLang="zh-CN" sz="1000" b="1">
                <a:solidFill>
                  <a:srgbClr val="0000FF"/>
                </a:solidFill>
                <a:latin typeface="Times New Roman" panose="02020603050405020304" pitchFamily="18" charset="0"/>
                <a:ea typeface="楷体_GB2312" pitchFamily="1" charset="-122"/>
              </a:endParaRPr>
            </a:p>
          </p:txBody>
        </p:sp>
        <p:sp>
          <p:nvSpPr>
            <p:cNvPr id="95418" name="未知"/>
            <p:cNvSpPr>
              <a:spLocks/>
            </p:cNvSpPr>
            <p:nvPr/>
          </p:nvSpPr>
          <p:spPr bwMode="auto">
            <a:xfrm>
              <a:off x="0" y="2250"/>
              <a:ext cx="445" cy="470"/>
            </a:xfrm>
            <a:custGeom>
              <a:avLst/>
              <a:gdLst>
                <a:gd name="T0" fmla="*/ 1683577 w 216"/>
                <a:gd name="T1" fmla="*/ 215573165 h 227"/>
                <a:gd name="T2" fmla="*/ 9358096 w 216"/>
                <a:gd name="T3" fmla="*/ 168127477 h 227"/>
                <a:gd name="T4" fmla="*/ 24935560 w 216"/>
                <a:gd name="T5" fmla="*/ 125620506 h 227"/>
                <a:gd name="T6" fmla="*/ 45190314 w 216"/>
                <a:gd name="T7" fmla="*/ 88042712 h 227"/>
                <a:gd name="T8" fmla="*/ 73721349 w 216"/>
                <a:gd name="T9" fmla="*/ 54755838 h 227"/>
                <a:gd name="T10" fmla="*/ 105835573 w 216"/>
                <a:gd name="T11" fmla="*/ 29303304 h 227"/>
                <a:gd name="T12" fmla="*/ 142578421 w 216"/>
                <a:gd name="T13" fmla="*/ 12349853 h 227"/>
                <a:gd name="T14" fmla="*/ 184191118 w 216"/>
                <a:gd name="T15" fmla="*/ 3971138 h 227"/>
                <a:gd name="T16" fmla="*/ 225700574 w 216"/>
                <a:gd name="T17" fmla="*/ 3971138 h 227"/>
                <a:gd name="T18" fmla="*/ 265201927 w 216"/>
                <a:gd name="T19" fmla="*/ 12349853 h 227"/>
                <a:gd name="T20" fmla="*/ 302273581 w 216"/>
                <a:gd name="T21" fmla="*/ 29303304 h 227"/>
                <a:gd name="T22" fmla="*/ 336070366 w 216"/>
                <a:gd name="T23" fmla="*/ 54755838 h 227"/>
                <a:gd name="T24" fmla="*/ 362072335 w 216"/>
                <a:gd name="T25" fmla="*/ 88042712 h 227"/>
                <a:gd name="T26" fmla="*/ 383142255 w 216"/>
                <a:gd name="T27" fmla="*/ 125620506 h 227"/>
                <a:gd name="T28" fmla="*/ 402325112 w 216"/>
                <a:gd name="T29" fmla="*/ 168127477 h 227"/>
                <a:gd name="T30" fmla="*/ 409890505 w 216"/>
                <a:gd name="T31" fmla="*/ 215573165 h 227"/>
                <a:gd name="T32" fmla="*/ 409890505 w 216"/>
                <a:gd name="T33" fmla="*/ 238990240 h 227"/>
                <a:gd name="T34" fmla="*/ 404014133 w 216"/>
                <a:gd name="T35" fmla="*/ 287478193 h 227"/>
                <a:gd name="T36" fmla="*/ 395151845 w 216"/>
                <a:gd name="T37" fmla="*/ 331155401 h 227"/>
                <a:gd name="T38" fmla="*/ 373683997 w 216"/>
                <a:gd name="T39" fmla="*/ 370600209 h 227"/>
                <a:gd name="T40" fmla="*/ 350790039 w 216"/>
                <a:gd name="T41" fmla="*/ 408827241 h 227"/>
                <a:gd name="T42" fmla="*/ 320460166 w 216"/>
                <a:gd name="T43" fmla="*/ 436217525 h 227"/>
                <a:gd name="T44" fmla="*/ 284694043 w 216"/>
                <a:gd name="T45" fmla="*/ 458639973 h 227"/>
                <a:gd name="T46" fmla="*/ 244956609 w 216"/>
                <a:gd name="T47" fmla="*/ 471911212 h 227"/>
                <a:gd name="T48" fmla="*/ 205260115 w 216"/>
                <a:gd name="T49" fmla="*/ 475882301 h 227"/>
                <a:gd name="T50" fmla="*/ 163126472 w 216"/>
                <a:gd name="T51" fmla="*/ 471911212 h 227"/>
                <a:gd name="T52" fmla="*/ 125236710 w 216"/>
                <a:gd name="T53" fmla="*/ 458639973 h 227"/>
                <a:gd name="T54" fmla="*/ 89405123 w 216"/>
                <a:gd name="T55" fmla="*/ 436217525 h 227"/>
                <a:gd name="T56" fmla="*/ 60789076 w 216"/>
                <a:gd name="T57" fmla="*/ 408827241 h 227"/>
                <a:gd name="T58" fmla="*/ 35783841 w 216"/>
                <a:gd name="T59" fmla="*/ 370600209 h 227"/>
                <a:gd name="T60" fmla="*/ 14721482 w 216"/>
                <a:gd name="T61" fmla="*/ 331155401 h 227"/>
                <a:gd name="T62" fmla="*/ 3468480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19" name="未知"/>
            <p:cNvSpPr>
              <a:spLocks/>
            </p:cNvSpPr>
            <p:nvPr/>
          </p:nvSpPr>
          <p:spPr bwMode="auto">
            <a:xfrm>
              <a:off x="0" y="2250"/>
              <a:ext cx="445" cy="470"/>
            </a:xfrm>
            <a:custGeom>
              <a:avLst/>
              <a:gdLst>
                <a:gd name="T0" fmla="*/ 1683577 w 216"/>
                <a:gd name="T1" fmla="*/ 215573165 h 227"/>
                <a:gd name="T2" fmla="*/ 9358096 w 216"/>
                <a:gd name="T3" fmla="*/ 168127477 h 227"/>
                <a:gd name="T4" fmla="*/ 24935560 w 216"/>
                <a:gd name="T5" fmla="*/ 125620506 h 227"/>
                <a:gd name="T6" fmla="*/ 45190314 w 216"/>
                <a:gd name="T7" fmla="*/ 88042712 h 227"/>
                <a:gd name="T8" fmla="*/ 73721349 w 216"/>
                <a:gd name="T9" fmla="*/ 54755838 h 227"/>
                <a:gd name="T10" fmla="*/ 105835573 w 216"/>
                <a:gd name="T11" fmla="*/ 29303304 h 227"/>
                <a:gd name="T12" fmla="*/ 142578421 w 216"/>
                <a:gd name="T13" fmla="*/ 12349853 h 227"/>
                <a:gd name="T14" fmla="*/ 184191118 w 216"/>
                <a:gd name="T15" fmla="*/ 3971138 h 227"/>
                <a:gd name="T16" fmla="*/ 225700574 w 216"/>
                <a:gd name="T17" fmla="*/ 3971138 h 227"/>
                <a:gd name="T18" fmla="*/ 265201927 w 216"/>
                <a:gd name="T19" fmla="*/ 12349853 h 227"/>
                <a:gd name="T20" fmla="*/ 302273581 w 216"/>
                <a:gd name="T21" fmla="*/ 29303304 h 227"/>
                <a:gd name="T22" fmla="*/ 336070366 w 216"/>
                <a:gd name="T23" fmla="*/ 54755838 h 227"/>
                <a:gd name="T24" fmla="*/ 362072335 w 216"/>
                <a:gd name="T25" fmla="*/ 88042712 h 227"/>
                <a:gd name="T26" fmla="*/ 383142255 w 216"/>
                <a:gd name="T27" fmla="*/ 125620506 h 227"/>
                <a:gd name="T28" fmla="*/ 402325112 w 216"/>
                <a:gd name="T29" fmla="*/ 168127477 h 227"/>
                <a:gd name="T30" fmla="*/ 409890505 w 216"/>
                <a:gd name="T31" fmla="*/ 215573165 h 227"/>
                <a:gd name="T32" fmla="*/ 409890505 w 216"/>
                <a:gd name="T33" fmla="*/ 238990240 h 227"/>
                <a:gd name="T34" fmla="*/ 404014133 w 216"/>
                <a:gd name="T35" fmla="*/ 287478193 h 227"/>
                <a:gd name="T36" fmla="*/ 395151845 w 216"/>
                <a:gd name="T37" fmla="*/ 331155401 h 227"/>
                <a:gd name="T38" fmla="*/ 373683997 w 216"/>
                <a:gd name="T39" fmla="*/ 370600209 h 227"/>
                <a:gd name="T40" fmla="*/ 350790039 w 216"/>
                <a:gd name="T41" fmla="*/ 408827241 h 227"/>
                <a:gd name="T42" fmla="*/ 320460166 w 216"/>
                <a:gd name="T43" fmla="*/ 436217525 h 227"/>
                <a:gd name="T44" fmla="*/ 284694043 w 216"/>
                <a:gd name="T45" fmla="*/ 458639973 h 227"/>
                <a:gd name="T46" fmla="*/ 244956609 w 216"/>
                <a:gd name="T47" fmla="*/ 471911212 h 227"/>
                <a:gd name="T48" fmla="*/ 205260115 w 216"/>
                <a:gd name="T49" fmla="*/ 475882301 h 227"/>
                <a:gd name="T50" fmla="*/ 163126472 w 216"/>
                <a:gd name="T51" fmla="*/ 471911212 h 227"/>
                <a:gd name="T52" fmla="*/ 125236710 w 216"/>
                <a:gd name="T53" fmla="*/ 458639973 h 227"/>
                <a:gd name="T54" fmla="*/ 89405123 w 216"/>
                <a:gd name="T55" fmla="*/ 436217525 h 227"/>
                <a:gd name="T56" fmla="*/ 60789076 w 216"/>
                <a:gd name="T57" fmla="*/ 408827241 h 227"/>
                <a:gd name="T58" fmla="*/ 35783841 w 216"/>
                <a:gd name="T59" fmla="*/ 370600209 h 227"/>
                <a:gd name="T60" fmla="*/ 14721482 w 216"/>
                <a:gd name="T61" fmla="*/ 331155401 h 227"/>
                <a:gd name="T62" fmla="*/ 3468480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20" name="Rectangle 9"/>
            <p:cNvSpPr>
              <a:spLocks noChangeArrowheads="1"/>
            </p:cNvSpPr>
            <p:nvPr/>
          </p:nvSpPr>
          <p:spPr bwMode="auto">
            <a:xfrm>
              <a:off x="160" y="2345"/>
              <a:ext cx="10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F</a:t>
              </a:r>
              <a:endParaRPr lang="en-US" altLang="zh-CN" sz="1000" b="1">
                <a:solidFill>
                  <a:srgbClr val="0000FF"/>
                </a:solidFill>
                <a:latin typeface="Times New Roman" panose="02020603050405020304" pitchFamily="18" charset="0"/>
                <a:ea typeface="楷体_GB2312" pitchFamily="1" charset="-122"/>
              </a:endParaRPr>
            </a:p>
          </p:txBody>
        </p:sp>
        <p:sp>
          <p:nvSpPr>
            <p:cNvPr id="95421" name="未知"/>
            <p:cNvSpPr>
              <a:spLocks/>
            </p:cNvSpPr>
            <p:nvPr/>
          </p:nvSpPr>
          <p:spPr bwMode="auto">
            <a:xfrm>
              <a:off x="888" y="1115"/>
              <a:ext cx="442" cy="468"/>
            </a:xfrm>
            <a:custGeom>
              <a:avLst/>
              <a:gdLst>
                <a:gd name="T0" fmla="*/ 1530783 w 216"/>
                <a:gd name="T1" fmla="*/ 197964392 h 227"/>
                <a:gd name="T2" fmla="*/ 7940391 w 216"/>
                <a:gd name="T3" fmla="*/ 153956603 h 227"/>
                <a:gd name="T4" fmla="*/ 21853431 w 216"/>
                <a:gd name="T5" fmla="*/ 114196225 h 227"/>
                <a:gd name="T6" fmla="*/ 39587686 w 216"/>
                <a:gd name="T7" fmla="*/ 81090697 h 227"/>
                <a:gd name="T8" fmla="*/ 65023240 w 216"/>
                <a:gd name="T9" fmla="*/ 50284331 h 227"/>
                <a:gd name="T10" fmla="*/ 93017433 w 216"/>
                <a:gd name="T11" fmla="*/ 25262864 h 227"/>
                <a:gd name="T12" fmla="*/ 123829343 w 216"/>
                <a:gd name="T13" fmla="*/ 9448184 h 227"/>
                <a:gd name="T14" fmla="*/ 160327499 w 216"/>
                <a:gd name="T15" fmla="*/ 1705089 h 227"/>
                <a:gd name="T16" fmla="*/ 197456012 w 216"/>
                <a:gd name="T17" fmla="*/ 1705089 h 227"/>
                <a:gd name="T18" fmla="*/ 231449273 w 216"/>
                <a:gd name="T19" fmla="*/ 9448184 h 227"/>
                <a:gd name="T20" fmla="*/ 263230570 w 216"/>
                <a:gd name="T21" fmla="*/ 25262864 h 227"/>
                <a:gd name="T22" fmla="*/ 293199930 w 216"/>
                <a:gd name="T23" fmla="*/ 50284331 h 227"/>
                <a:gd name="T24" fmla="*/ 318146010 w 216"/>
                <a:gd name="T25" fmla="*/ 81090697 h 227"/>
                <a:gd name="T26" fmla="*/ 334399295 w 216"/>
                <a:gd name="T27" fmla="*/ 114196225 h 227"/>
                <a:gd name="T28" fmla="*/ 351395663 w 216"/>
                <a:gd name="T29" fmla="*/ 153956603 h 227"/>
                <a:gd name="T30" fmla="*/ 357826205 w 216"/>
                <a:gd name="T31" fmla="*/ 197964392 h 227"/>
                <a:gd name="T32" fmla="*/ 357826205 w 216"/>
                <a:gd name="T33" fmla="*/ 217466965 h 227"/>
                <a:gd name="T34" fmla="*/ 352926358 w 216"/>
                <a:gd name="T35" fmla="*/ 261336210 h 227"/>
                <a:gd name="T36" fmla="*/ 345074083 w 216"/>
                <a:gd name="T37" fmla="*/ 304166701 h 227"/>
                <a:gd name="T38" fmla="*/ 326454036 w 216"/>
                <a:gd name="T39" fmla="*/ 340917399 h 227"/>
                <a:gd name="T40" fmla="*/ 307150886 w 216"/>
                <a:gd name="T41" fmla="*/ 373622599 h 227"/>
                <a:gd name="T42" fmla="*/ 280226742 w 216"/>
                <a:gd name="T43" fmla="*/ 400394930 h 227"/>
                <a:gd name="T44" fmla="*/ 248492133 w 216"/>
                <a:gd name="T45" fmla="*/ 421902571 h 227"/>
                <a:gd name="T46" fmla="*/ 213701963 w 216"/>
                <a:gd name="T47" fmla="*/ 431203258 h 227"/>
                <a:gd name="T48" fmla="*/ 178925282 w 216"/>
                <a:gd name="T49" fmla="*/ 437153809 h 227"/>
                <a:gd name="T50" fmla="*/ 142532780 w 216"/>
                <a:gd name="T51" fmla="*/ 431203258 h 227"/>
                <a:gd name="T52" fmla="*/ 109292130 w 216"/>
                <a:gd name="T53" fmla="*/ 421902571 h 227"/>
                <a:gd name="T54" fmla="*/ 77599757 w 216"/>
                <a:gd name="T55" fmla="*/ 400394930 h 227"/>
                <a:gd name="T56" fmla="*/ 52657819 w 216"/>
                <a:gd name="T57" fmla="*/ 373622599 h 227"/>
                <a:gd name="T58" fmla="*/ 31776067 w 216"/>
                <a:gd name="T59" fmla="*/ 340917399 h 227"/>
                <a:gd name="T60" fmla="*/ 13116539 w 216"/>
                <a:gd name="T61" fmla="*/ 304166701 h 227"/>
                <a:gd name="T62" fmla="*/ 3132436 w 216"/>
                <a:gd name="T63" fmla="*/ 261336210 h 227"/>
                <a:gd name="T64" fmla="*/ 0 w 216"/>
                <a:gd name="T65" fmla="*/ 2174669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9" y="50"/>
                  </a:lnTo>
                  <a:lnTo>
                    <a:pt x="24" y="42"/>
                  </a:lnTo>
                  <a:lnTo>
                    <a:pt x="32" y="34"/>
                  </a:lnTo>
                  <a:lnTo>
                    <a:pt x="39" y="26"/>
                  </a:lnTo>
                  <a:lnTo>
                    <a:pt x="47" y="19"/>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29" y="224"/>
                  </a:lnTo>
                  <a:lnTo>
                    <a:pt x="119" y="227"/>
                  </a:lnTo>
                  <a:lnTo>
                    <a:pt x="108" y="227"/>
                  </a:lnTo>
                  <a:lnTo>
                    <a:pt x="97" y="227"/>
                  </a:lnTo>
                  <a:lnTo>
                    <a:pt x="86" y="224"/>
                  </a:lnTo>
                  <a:lnTo>
                    <a:pt x="75" y="221"/>
                  </a:lnTo>
                  <a:lnTo>
                    <a:pt x="66" y="219"/>
                  </a:lnTo>
                  <a:lnTo>
                    <a:pt x="56" y="213"/>
                  </a:lnTo>
                  <a:lnTo>
                    <a:pt x="47" y="208"/>
                  </a:lnTo>
                  <a:lnTo>
                    <a:pt x="39" y="201"/>
                  </a:lnTo>
                  <a:lnTo>
                    <a:pt x="32" y="194"/>
                  </a:lnTo>
                  <a:lnTo>
                    <a:pt x="24" y="186"/>
                  </a:lnTo>
                  <a:lnTo>
                    <a:pt x="19" y="177"/>
                  </a:lnTo>
                  <a:lnTo>
                    <a:pt x="13" y="167"/>
                  </a:lnTo>
                  <a:lnTo>
                    <a:pt x="8" y="158"/>
                  </a:lnTo>
                  <a:lnTo>
                    <a:pt x="5" y="147"/>
                  </a:lnTo>
                  <a:lnTo>
                    <a:pt x="2" y="136"/>
                  </a:lnTo>
                  <a:lnTo>
                    <a:pt x="1" y="126"/>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22" name="未知"/>
            <p:cNvSpPr>
              <a:spLocks/>
            </p:cNvSpPr>
            <p:nvPr/>
          </p:nvSpPr>
          <p:spPr bwMode="auto">
            <a:xfrm>
              <a:off x="888" y="1115"/>
              <a:ext cx="442" cy="468"/>
            </a:xfrm>
            <a:custGeom>
              <a:avLst/>
              <a:gdLst>
                <a:gd name="T0" fmla="*/ 1530783 w 216"/>
                <a:gd name="T1" fmla="*/ 197964392 h 227"/>
                <a:gd name="T2" fmla="*/ 7940391 w 216"/>
                <a:gd name="T3" fmla="*/ 153956603 h 227"/>
                <a:gd name="T4" fmla="*/ 21853431 w 216"/>
                <a:gd name="T5" fmla="*/ 114196225 h 227"/>
                <a:gd name="T6" fmla="*/ 39587686 w 216"/>
                <a:gd name="T7" fmla="*/ 81090697 h 227"/>
                <a:gd name="T8" fmla="*/ 65023240 w 216"/>
                <a:gd name="T9" fmla="*/ 50284331 h 227"/>
                <a:gd name="T10" fmla="*/ 93017433 w 216"/>
                <a:gd name="T11" fmla="*/ 25262864 h 227"/>
                <a:gd name="T12" fmla="*/ 123829343 w 216"/>
                <a:gd name="T13" fmla="*/ 9448184 h 227"/>
                <a:gd name="T14" fmla="*/ 160327499 w 216"/>
                <a:gd name="T15" fmla="*/ 1705089 h 227"/>
                <a:gd name="T16" fmla="*/ 197456012 w 216"/>
                <a:gd name="T17" fmla="*/ 1705089 h 227"/>
                <a:gd name="T18" fmla="*/ 231449273 w 216"/>
                <a:gd name="T19" fmla="*/ 9448184 h 227"/>
                <a:gd name="T20" fmla="*/ 263230570 w 216"/>
                <a:gd name="T21" fmla="*/ 25262864 h 227"/>
                <a:gd name="T22" fmla="*/ 293199930 w 216"/>
                <a:gd name="T23" fmla="*/ 50284331 h 227"/>
                <a:gd name="T24" fmla="*/ 318146010 w 216"/>
                <a:gd name="T25" fmla="*/ 81090697 h 227"/>
                <a:gd name="T26" fmla="*/ 334399295 w 216"/>
                <a:gd name="T27" fmla="*/ 114196225 h 227"/>
                <a:gd name="T28" fmla="*/ 351395663 w 216"/>
                <a:gd name="T29" fmla="*/ 153956603 h 227"/>
                <a:gd name="T30" fmla="*/ 357826205 w 216"/>
                <a:gd name="T31" fmla="*/ 197964392 h 227"/>
                <a:gd name="T32" fmla="*/ 357826205 w 216"/>
                <a:gd name="T33" fmla="*/ 217466965 h 227"/>
                <a:gd name="T34" fmla="*/ 352926358 w 216"/>
                <a:gd name="T35" fmla="*/ 261336210 h 227"/>
                <a:gd name="T36" fmla="*/ 345074083 w 216"/>
                <a:gd name="T37" fmla="*/ 304166701 h 227"/>
                <a:gd name="T38" fmla="*/ 326454036 w 216"/>
                <a:gd name="T39" fmla="*/ 340917399 h 227"/>
                <a:gd name="T40" fmla="*/ 307150886 w 216"/>
                <a:gd name="T41" fmla="*/ 373622599 h 227"/>
                <a:gd name="T42" fmla="*/ 280226742 w 216"/>
                <a:gd name="T43" fmla="*/ 400394930 h 227"/>
                <a:gd name="T44" fmla="*/ 248492133 w 216"/>
                <a:gd name="T45" fmla="*/ 421902571 h 227"/>
                <a:gd name="T46" fmla="*/ 213701963 w 216"/>
                <a:gd name="T47" fmla="*/ 431203258 h 227"/>
                <a:gd name="T48" fmla="*/ 178925282 w 216"/>
                <a:gd name="T49" fmla="*/ 437153809 h 227"/>
                <a:gd name="T50" fmla="*/ 142532780 w 216"/>
                <a:gd name="T51" fmla="*/ 431203258 h 227"/>
                <a:gd name="T52" fmla="*/ 109292130 w 216"/>
                <a:gd name="T53" fmla="*/ 421902571 h 227"/>
                <a:gd name="T54" fmla="*/ 77599757 w 216"/>
                <a:gd name="T55" fmla="*/ 400394930 h 227"/>
                <a:gd name="T56" fmla="*/ 52657819 w 216"/>
                <a:gd name="T57" fmla="*/ 373622599 h 227"/>
                <a:gd name="T58" fmla="*/ 31776067 w 216"/>
                <a:gd name="T59" fmla="*/ 340917399 h 227"/>
                <a:gd name="T60" fmla="*/ 13116539 w 216"/>
                <a:gd name="T61" fmla="*/ 304166701 h 227"/>
                <a:gd name="T62" fmla="*/ 3132436 w 216"/>
                <a:gd name="T63" fmla="*/ 261336210 h 227"/>
                <a:gd name="T64" fmla="*/ 0 w 216"/>
                <a:gd name="T65" fmla="*/ 2174669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9" y="50"/>
                  </a:lnTo>
                  <a:lnTo>
                    <a:pt x="24" y="42"/>
                  </a:lnTo>
                  <a:lnTo>
                    <a:pt x="32" y="34"/>
                  </a:lnTo>
                  <a:lnTo>
                    <a:pt x="39" y="26"/>
                  </a:lnTo>
                  <a:lnTo>
                    <a:pt x="47" y="19"/>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29" y="224"/>
                  </a:lnTo>
                  <a:lnTo>
                    <a:pt x="119" y="227"/>
                  </a:lnTo>
                  <a:lnTo>
                    <a:pt x="108" y="227"/>
                  </a:lnTo>
                  <a:lnTo>
                    <a:pt x="97" y="227"/>
                  </a:lnTo>
                  <a:lnTo>
                    <a:pt x="86" y="224"/>
                  </a:lnTo>
                  <a:lnTo>
                    <a:pt x="75" y="221"/>
                  </a:lnTo>
                  <a:lnTo>
                    <a:pt x="66" y="219"/>
                  </a:lnTo>
                  <a:lnTo>
                    <a:pt x="56" y="213"/>
                  </a:lnTo>
                  <a:lnTo>
                    <a:pt x="47" y="208"/>
                  </a:lnTo>
                  <a:lnTo>
                    <a:pt x="39" y="201"/>
                  </a:lnTo>
                  <a:lnTo>
                    <a:pt x="32" y="194"/>
                  </a:lnTo>
                  <a:lnTo>
                    <a:pt x="24" y="186"/>
                  </a:lnTo>
                  <a:lnTo>
                    <a:pt x="19" y="177"/>
                  </a:lnTo>
                  <a:lnTo>
                    <a:pt x="13" y="167"/>
                  </a:lnTo>
                  <a:lnTo>
                    <a:pt x="8" y="158"/>
                  </a:lnTo>
                  <a:lnTo>
                    <a:pt x="5" y="147"/>
                  </a:lnTo>
                  <a:lnTo>
                    <a:pt x="2" y="136"/>
                  </a:lnTo>
                  <a:lnTo>
                    <a:pt x="1" y="126"/>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23" name="Rectangle 12"/>
            <p:cNvSpPr>
              <a:spLocks noChangeArrowheads="1"/>
            </p:cNvSpPr>
            <p:nvPr/>
          </p:nvSpPr>
          <p:spPr bwMode="auto">
            <a:xfrm>
              <a:off x="1048" y="121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D</a:t>
              </a:r>
              <a:endParaRPr lang="en-US" altLang="zh-CN" sz="1000" b="1">
                <a:solidFill>
                  <a:srgbClr val="0000FF"/>
                </a:solidFill>
                <a:latin typeface="Times New Roman" panose="02020603050405020304" pitchFamily="18" charset="0"/>
                <a:ea typeface="楷体_GB2312" pitchFamily="1" charset="-122"/>
              </a:endParaRPr>
            </a:p>
          </p:txBody>
        </p:sp>
        <p:sp>
          <p:nvSpPr>
            <p:cNvPr id="95424" name="未知"/>
            <p:cNvSpPr>
              <a:spLocks/>
            </p:cNvSpPr>
            <p:nvPr/>
          </p:nvSpPr>
          <p:spPr bwMode="auto">
            <a:xfrm>
              <a:off x="2218" y="0"/>
              <a:ext cx="442" cy="473"/>
            </a:xfrm>
            <a:custGeom>
              <a:avLst/>
              <a:gdLst>
                <a:gd name="T0" fmla="*/ 1530783 w 216"/>
                <a:gd name="T1" fmla="*/ 245526991 h 227"/>
                <a:gd name="T2" fmla="*/ 7940391 w 216"/>
                <a:gd name="T3" fmla="*/ 190781361 h 227"/>
                <a:gd name="T4" fmla="*/ 21853431 w 216"/>
                <a:gd name="T5" fmla="*/ 142551810 h 227"/>
                <a:gd name="T6" fmla="*/ 39587686 w 216"/>
                <a:gd name="T7" fmla="*/ 100225664 h 227"/>
                <a:gd name="T8" fmla="*/ 65023240 w 216"/>
                <a:gd name="T9" fmla="*/ 61867700 h 227"/>
                <a:gd name="T10" fmla="*/ 94595667 w 216"/>
                <a:gd name="T11" fmla="*/ 32832367 h 227"/>
                <a:gd name="T12" fmla="*/ 123829343 w 216"/>
                <a:gd name="T13" fmla="*/ 14786064 h 227"/>
                <a:gd name="T14" fmla="*/ 160327499 w 216"/>
                <a:gd name="T15" fmla="*/ 4426547 h 227"/>
                <a:gd name="T16" fmla="*/ 197456012 w 216"/>
                <a:gd name="T17" fmla="*/ 4426547 h 227"/>
                <a:gd name="T18" fmla="*/ 231449273 w 216"/>
                <a:gd name="T19" fmla="*/ 14786064 h 227"/>
                <a:gd name="T20" fmla="*/ 263230570 w 216"/>
                <a:gd name="T21" fmla="*/ 32832367 h 227"/>
                <a:gd name="T22" fmla="*/ 293199930 w 216"/>
                <a:gd name="T23" fmla="*/ 61867700 h 227"/>
                <a:gd name="T24" fmla="*/ 318146010 w 216"/>
                <a:gd name="T25" fmla="*/ 100225664 h 227"/>
                <a:gd name="T26" fmla="*/ 334399295 w 216"/>
                <a:gd name="T27" fmla="*/ 142551810 h 227"/>
                <a:gd name="T28" fmla="*/ 351395663 w 216"/>
                <a:gd name="T29" fmla="*/ 190781361 h 227"/>
                <a:gd name="T30" fmla="*/ 357826205 w 216"/>
                <a:gd name="T31" fmla="*/ 245526991 h 227"/>
                <a:gd name="T32" fmla="*/ 357826205 w 216"/>
                <a:gd name="T33" fmla="*/ 272135005 h 227"/>
                <a:gd name="T34" fmla="*/ 352926358 w 216"/>
                <a:gd name="T35" fmla="*/ 325836652 h 227"/>
                <a:gd name="T36" fmla="*/ 345074083 w 216"/>
                <a:gd name="T37" fmla="*/ 376060687 h 227"/>
                <a:gd name="T38" fmla="*/ 326454036 w 216"/>
                <a:gd name="T39" fmla="*/ 421528952 h 227"/>
                <a:gd name="T40" fmla="*/ 307150886 w 216"/>
                <a:gd name="T41" fmla="*/ 464011892 h 227"/>
                <a:gd name="T42" fmla="*/ 280226742 w 216"/>
                <a:gd name="T43" fmla="*/ 494448446 h 227"/>
                <a:gd name="T44" fmla="*/ 248492133 w 216"/>
                <a:gd name="T45" fmla="*/ 521050459 h 227"/>
                <a:gd name="T46" fmla="*/ 213701963 w 216"/>
                <a:gd name="T47" fmla="*/ 533475578 h 227"/>
                <a:gd name="T48" fmla="*/ 178925282 w 216"/>
                <a:gd name="T49" fmla="*/ 540746724 h 227"/>
                <a:gd name="T50" fmla="*/ 142532780 w 216"/>
                <a:gd name="T51" fmla="*/ 533475578 h 227"/>
                <a:gd name="T52" fmla="*/ 109292130 w 216"/>
                <a:gd name="T53" fmla="*/ 521050459 h 227"/>
                <a:gd name="T54" fmla="*/ 77599757 w 216"/>
                <a:gd name="T55" fmla="*/ 494448446 h 227"/>
                <a:gd name="T56" fmla="*/ 52657819 w 216"/>
                <a:gd name="T57" fmla="*/ 464011892 h 227"/>
                <a:gd name="T58" fmla="*/ 31776067 w 216"/>
                <a:gd name="T59" fmla="*/ 421528952 h 227"/>
                <a:gd name="T60" fmla="*/ 13116539 w 216"/>
                <a:gd name="T61" fmla="*/ 376060687 h 227"/>
                <a:gd name="T62" fmla="*/ 4806988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2"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7" y="214"/>
                  </a:lnTo>
                  <a:lnTo>
                    <a:pt x="47" y="208"/>
                  </a:lnTo>
                  <a:lnTo>
                    <a:pt x="39" y="201"/>
                  </a:lnTo>
                  <a:lnTo>
                    <a:pt x="32" y="195"/>
                  </a:lnTo>
                  <a:lnTo>
                    <a:pt x="24" y="187"/>
                  </a:lnTo>
                  <a:lnTo>
                    <a:pt x="19" y="177"/>
                  </a:lnTo>
                  <a:lnTo>
                    <a:pt x="13" y="168"/>
                  </a:lnTo>
                  <a:lnTo>
                    <a:pt x="8" y="158"/>
                  </a:lnTo>
                  <a:lnTo>
                    <a:pt x="5" y="147"/>
                  </a:lnTo>
                  <a:lnTo>
                    <a:pt x="3" y="137"/>
                  </a:lnTo>
                  <a:lnTo>
                    <a:pt x="1"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25" name="未知"/>
            <p:cNvSpPr>
              <a:spLocks/>
            </p:cNvSpPr>
            <p:nvPr/>
          </p:nvSpPr>
          <p:spPr bwMode="auto">
            <a:xfrm>
              <a:off x="2218" y="0"/>
              <a:ext cx="442" cy="473"/>
            </a:xfrm>
            <a:custGeom>
              <a:avLst/>
              <a:gdLst>
                <a:gd name="T0" fmla="*/ 1530783 w 216"/>
                <a:gd name="T1" fmla="*/ 245526991 h 227"/>
                <a:gd name="T2" fmla="*/ 7940391 w 216"/>
                <a:gd name="T3" fmla="*/ 190781361 h 227"/>
                <a:gd name="T4" fmla="*/ 21853431 w 216"/>
                <a:gd name="T5" fmla="*/ 142551810 h 227"/>
                <a:gd name="T6" fmla="*/ 39587686 w 216"/>
                <a:gd name="T7" fmla="*/ 100225664 h 227"/>
                <a:gd name="T8" fmla="*/ 65023240 w 216"/>
                <a:gd name="T9" fmla="*/ 61867700 h 227"/>
                <a:gd name="T10" fmla="*/ 94595667 w 216"/>
                <a:gd name="T11" fmla="*/ 32832367 h 227"/>
                <a:gd name="T12" fmla="*/ 123829343 w 216"/>
                <a:gd name="T13" fmla="*/ 14786064 h 227"/>
                <a:gd name="T14" fmla="*/ 160327499 w 216"/>
                <a:gd name="T15" fmla="*/ 4426547 h 227"/>
                <a:gd name="T16" fmla="*/ 197456012 w 216"/>
                <a:gd name="T17" fmla="*/ 4426547 h 227"/>
                <a:gd name="T18" fmla="*/ 231449273 w 216"/>
                <a:gd name="T19" fmla="*/ 14786064 h 227"/>
                <a:gd name="T20" fmla="*/ 263230570 w 216"/>
                <a:gd name="T21" fmla="*/ 32832367 h 227"/>
                <a:gd name="T22" fmla="*/ 293199930 w 216"/>
                <a:gd name="T23" fmla="*/ 61867700 h 227"/>
                <a:gd name="T24" fmla="*/ 318146010 w 216"/>
                <a:gd name="T25" fmla="*/ 100225664 h 227"/>
                <a:gd name="T26" fmla="*/ 334399295 w 216"/>
                <a:gd name="T27" fmla="*/ 142551810 h 227"/>
                <a:gd name="T28" fmla="*/ 351395663 w 216"/>
                <a:gd name="T29" fmla="*/ 190781361 h 227"/>
                <a:gd name="T30" fmla="*/ 357826205 w 216"/>
                <a:gd name="T31" fmla="*/ 245526991 h 227"/>
                <a:gd name="T32" fmla="*/ 357826205 w 216"/>
                <a:gd name="T33" fmla="*/ 272135005 h 227"/>
                <a:gd name="T34" fmla="*/ 352926358 w 216"/>
                <a:gd name="T35" fmla="*/ 325836652 h 227"/>
                <a:gd name="T36" fmla="*/ 345074083 w 216"/>
                <a:gd name="T37" fmla="*/ 376060687 h 227"/>
                <a:gd name="T38" fmla="*/ 326454036 w 216"/>
                <a:gd name="T39" fmla="*/ 421528952 h 227"/>
                <a:gd name="T40" fmla="*/ 307150886 w 216"/>
                <a:gd name="T41" fmla="*/ 464011892 h 227"/>
                <a:gd name="T42" fmla="*/ 280226742 w 216"/>
                <a:gd name="T43" fmla="*/ 494448446 h 227"/>
                <a:gd name="T44" fmla="*/ 248492133 w 216"/>
                <a:gd name="T45" fmla="*/ 521050459 h 227"/>
                <a:gd name="T46" fmla="*/ 213701963 w 216"/>
                <a:gd name="T47" fmla="*/ 533475578 h 227"/>
                <a:gd name="T48" fmla="*/ 178925282 w 216"/>
                <a:gd name="T49" fmla="*/ 540746724 h 227"/>
                <a:gd name="T50" fmla="*/ 142532780 w 216"/>
                <a:gd name="T51" fmla="*/ 533475578 h 227"/>
                <a:gd name="T52" fmla="*/ 109292130 w 216"/>
                <a:gd name="T53" fmla="*/ 521050459 h 227"/>
                <a:gd name="T54" fmla="*/ 77599757 w 216"/>
                <a:gd name="T55" fmla="*/ 494448446 h 227"/>
                <a:gd name="T56" fmla="*/ 52657819 w 216"/>
                <a:gd name="T57" fmla="*/ 464011892 h 227"/>
                <a:gd name="T58" fmla="*/ 31776067 w 216"/>
                <a:gd name="T59" fmla="*/ 421528952 h 227"/>
                <a:gd name="T60" fmla="*/ 13116539 w 216"/>
                <a:gd name="T61" fmla="*/ 376060687 h 227"/>
                <a:gd name="T62" fmla="*/ 4806988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2"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7" y="214"/>
                  </a:lnTo>
                  <a:lnTo>
                    <a:pt x="47" y="208"/>
                  </a:lnTo>
                  <a:lnTo>
                    <a:pt x="39" y="201"/>
                  </a:lnTo>
                  <a:lnTo>
                    <a:pt x="32" y="195"/>
                  </a:lnTo>
                  <a:lnTo>
                    <a:pt x="24" y="187"/>
                  </a:lnTo>
                  <a:lnTo>
                    <a:pt x="19" y="177"/>
                  </a:lnTo>
                  <a:lnTo>
                    <a:pt x="13" y="168"/>
                  </a:lnTo>
                  <a:lnTo>
                    <a:pt x="8" y="158"/>
                  </a:lnTo>
                  <a:lnTo>
                    <a:pt x="5" y="147"/>
                  </a:lnTo>
                  <a:lnTo>
                    <a:pt x="3" y="137"/>
                  </a:lnTo>
                  <a:lnTo>
                    <a:pt x="1"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26" name="Rectangle 15"/>
            <p:cNvSpPr>
              <a:spLocks noChangeArrowheads="1"/>
            </p:cNvSpPr>
            <p:nvPr/>
          </p:nvSpPr>
          <p:spPr bwMode="auto">
            <a:xfrm>
              <a:off x="2378" y="9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B</a:t>
              </a:r>
              <a:endParaRPr lang="en-US" altLang="zh-CN" sz="1000" b="1">
                <a:solidFill>
                  <a:srgbClr val="0000FF"/>
                </a:solidFill>
                <a:latin typeface="Times New Roman" panose="02020603050405020304" pitchFamily="18" charset="0"/>
                <a:ea typeface="楷体_GB2312" pitchFamily="1" charset="-122"/>
              </a:endParaRPr>
            </a:p>
          </p:txBody>
        </p:sp>
        <p:sp>
          <p:nvSpPr>
            <p:cNvPr id="95427" name="未知"/>
            <p:cNvSpPr>
              <a:spLocks/>
            </p:cNvSpPr>
            <p:nvPr/>
          </p:nvSpPr>
          <p:spPr bwMode="auto">
            <a:xfrm>
              <a:off x="2218" y="2250"/>
              <a:ext cx="442" cy="470"/>
            </a:xfrm>
            <a:custGeom>
              <a:avLst/>
              <a:gdLst>
                <a:gd name="T0" fmla="*/ 1530783 w 216"/>
                <a:gd name="T1" fmla="*/ 215573165 h 227"/>
                <a:gd name="T2" fmla="*/ 7940391 w 216"/>
                <a:gd name="T3" fmla="*/ 168127477 h 227"/>
                <a:gd name="T4" fmla="*/ 21853431 w 216"/>
                <a:gd name="T5" fmla="*/ 125620506 h 227"/>
                <a:gd name="T6" fmla="*/ 39587686 w 216"/>
                <a:gd name="T7" fmla="*/ 88042712 h 227"/>
                <a:gd name="T8" fmla="*/ 65023240 w 216"/>
                <a:gd name="T9" fmla="*/ 54755838 h 227"/>
                <a:gd name="T10" fmla="*/ 94595667 w 216"/>
                <a:gd name="T11" fmla="*/ 29303304 h 227"/>
                <a:gd name="T12" fmla="*/ 123829343 w 216"/>
                <a:gd name="T13" fmla="*/ 12349853 h 227"/>
                <a:gd name="T14" fmla="*/ 160327499 w 216"/>
                <a:gd name="T15" fmla="*/ 3971138 h 227"/>
                <a:gd name="T16" fmla="*/ 197456012 w 216"/>
                <a:gd name="T17" fmla="*/ 3971138 h 227"/>
                <a:gd name="T18" fmla="*/ 231449273 w 216"/>
                <a:gd name="T19" fmla="*/ 12349853 h 227"/>
                <a:gd name="T20" fmla="*/ 263230570 w 216"/>
                <a:gd name="T21" fmla="*/ 29303304 h 227"/>
                <a:gd name="T22" fmla="*/ 293199930 w 216"/>
                <a:gd name="T23" fmla="*/ 54755838 h 227"/>
                <a:gd name="T24" fmla="*/ 318146010 w 216"/>
                <a:gd name="T25" fmla="*/ 88042712 h 227"/>
                <a:gd name="T26" fmla="*/ 334399295 w 216"/>
                <a:gd name="T27" fmla="*/ 125620506 h 227"/>
                <a:gd name="T28" fmla="*/ 351395663 w 216"/>
                <a:gd name="T29" fmla="*/ 168127477 h 227"/>
                <a:gd name="T30" fmla="*/ 357826205 w 216"/>
                <a:gd name="T31" fmla="*/ 215573165 h 227"/>
                <a:gd name="T32" fmla="*/ 357826205 w 216"/>
                <a:gd name="T33" fmla="*/ 238990240 h 227"/>
                <a:gd name="T34" fmla="*/ 352926358 w 216"/>
                <a:gd name="T35" fmla="*/ 287478193 h 227"/>
                <a:gd name="T36" fmla="*/ 345074083 w 216"/>
                <a:gd name="T37" fmla="*/ 331155401 h 227"/>
                <a:gd name="T38" fmla="*/ 326454036 w 216"/>
                <a:gd name="T39" fmla="*/ 370600209 h 227"/>
                <a:gd name="T40" fmla="*/ 307150886 w 216"/>
                <a:gd name="T41" fmla="*/ 408827241 h 227"/>
                <a:gd name="T42" fmla="*/ 280226742 w 216"/>
                <a:gd name="T43" fmla="*/ 436217525 h 227"/>
                <a:gd name="T44" fmla="*/ 248492133 w 216"/>
                <a:gd name="T45" fmla="*/ 458639973 h 227"/>
                <a:gd name="T46" fmla="*/ 213701963 w 216"/>
                <a:gd name="T47" fmla="*/ 471911212 h 227"/>
                <a:gd name="T48" fmla="*/ 178925282 w 216"/>
                <a:gd name="T49" fmla="*/ 475882301 h 227"/>
                <a:gd name="T50" fmla="*/ 142532780 w 216"/>
                <a:gd name="T51" fmla="*/ 471911212 h 227"/>
                <a:gd name="T52" fmla="*/ 109292130 w 216"/>
                <a:gd name="T53" fmla="*/ 458639973 h 227"/>
                <a:gd name="T54" fmla="*/ 77599757 w 216"/>
                <a:gd name="T55" fmla="*/ 436217525 h 227"/>
                <a:gd name="T56" fmla="*/ 52657819 w 216"/>
                <a:gd name="T57" fmla="*/ 408827241 h 227"/>
                <a:gd name="T58" fmla="*/ 31776067 w 216"/>
                <a:gd name="T59" fmla="*/ 370600209 h 227"/>
                <a:gd name="T60" fmla="*/ 13116539 w 216"/>
                <a:gd name="T61" fmla="*/ 331155401 h 227"/>
                <a:gd name="T62" fmla="*/ 4806988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28" name="未知"/>
            <p:cNvSpPr>
              <a:spLocks/>
            </p:cNvSpPr>
            <p:nvPr/>
          </p:nvSpPr>
          <p:spPr bwMode="auto">
            <a:xfrm>
              <a:off x="2218" y="2250"/>
              <a:ext cx="442" cy="470"/>
            </a:xfrm>
            <a:custGeom>
              <a:avLst/>
              <a:gdLst>
                <a:gd name="T0" fmla="*/ 1530783 w 216"/>
                <a:gd name="T1" fmla="*/ 215573165 h 227"/>
                <a:gd name="T2" fmla="*/ 7940391 w 216"/>
                <a:gd name="T3" fmla="*/ 168127477 h 227"/>
                <a:gd name="T4" fmla="*/ 21853431 w 216"/>
                <a:gd name="T5" fmla="*/ 125620506 h 227"/>
                <a:gd name="T6" fmla="*/ 39587686 w 216"/>
                <a:gd name="T7" fmla="*/ 88042712 h 227"/>
                <a:gd name="T8" fmla="*/ 65023240 w 216"/>
                <a:gd name="T9" fmla="*/ 54755838 h 227"/>
                <a:gd name="T10" fmla="*/ 94595667 w 216"/>
                <a:gd name="T11" fmla="*/ 29303304 h 227"/>
                <a:gd name="T12" fmla="*/ 123829343 w 216"/>
                <a:gd name="T13" fmla="*/ 12349853 h 227"/>
                <a:gd name="T14" fmla="*/ 160327499 w 216"/>
                <a:gd name="T15" fmla="*/ 3971138 h 227"/>
                <a:gd name="T16" fmla="*/ 197456012 w 216"/>
                <a:gd name="T17" fmla="*/ 3971138 h 227"/>
                <a:gd name="T18" fmla="*/ 231449273 w 216"/>
                <a:gd name="T19" fmla="*/ 12349853 h 227"/>
                <a:gd name="T20" fmla="*/ 263230570 w 216"/>
                <a:gd name="T21" fmla="*/ 29303304 h 227"/>
                <a:gd name="T22" fmla="*/ 293199930 w 216"/>
                <a:gd name="T23" fmla="*/ 54755838 h 227"/>
                <a:gd name="T24" fmla="*/ 318146010 w 216"/>
                <a:gd name="T25" fmla="*/ 88042712 h 227"/>
                <a:gd name="T26" fmla="*/ 334399295 w 216"/>
                <a:gd name="T27" fmla="*/ 125620506 h 227"/>
                <a:gd name="T28" fmla="*/ 351395663 w 216"/>
                <a:gd name="T29" fmla="*/ 168127477 h 227"/>
                <a:gd name="T30" fmla="*/ 357826205 w 216"/>
                <a:gd name="T31" fmla="*/ 215573165 h 227"/>
                <a:gd name="T32" fmla="*/ 357826205 w 216"/>
                <a:gd name="T33" fmla="*/ 238990240 h 227"/>
                <a:gd name="T34" fmla="*/ 352926358 w 216"/>
                <a:gd name="T35" fmla="*/ 287478193 h 227"/>
                <a:gd name="T36" fmla="*/ 345074083 w 216"/>
                <a:gd name="T37" fmla="*/ 331155401 h 227"/>
                <a:gd name="T38" fmla="*/ 326454036 w 216"/>
                <a:gd name="T39" fmla="*/ 370600209 h 227"/>
                <a:gd name="T40" fmla="*/ 307150886 w 216"/>
                <a:gd name="T41" fmla="*/ 408827241 h 227"/>
                <a:gd name="T42" fmla="*/ 280226742 w 216"/>
                <a:gd name="T43" fmla="*/ 436217525 h 227"/>
                <a:gd name="T44" fmla="*/ 248492133 w 216"/>
                <a:gd name="T45" fmla="*/ 458639973 h 227"/>
                <a:gd name="T46" fmla="*/ 213701963 w 216"/>
                <a:gd name="T47" fmla="*/ 471911212 h 227"/>
                <a:gd name="T48" fmla="*/ 178925282 w 216"/>
                <a:gd name="T49" fmla="*/ 475882301 h 227"/>
                <a:gd name="T50" fmla="*/ 142532780 w 216"/>
                <a:gd name="T51" fmla="*/ 471911212 h 227"/>
                <a:gd name="T52" fmla="*/ 109292130 w 216"/>
                <a:gd name="T53" fmla="*/ 458639973 h 227"/>
                <a:gd name="T54" fmla="*/ 77599757 w 216"/>
                <a:gd name="T55" fmla="*/ 436217525 h 227"/>
                <a:gd name="T56" fmla="*/ 52657819 w 216"/>
                <a:gd name="T57" fmla="*/ 408827241 h 227"/>
                <a:gd name="T58" fmla="*/ 31776067 w 216"/>
                <a:gd name="T59" fmla="*/ 370600209 h 227"/>
                <a:gd name="T60" fmla="*/ 13116539 w 216"/>
                <a:gd name="T61" fmla="*/ 331155401 h 227"/>
                <a:gd name="T62" fmla="*/ 4806988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29" name="Rectangle 18"/>
            <p:cNvSpPr>
              <a:spLocks noChangeArrowheads="1"/>
            </p:cNvSpPr>
            <p:nvPr/>
          </p:nvSpPr>
          <p:spPr bwMode="auto">
            <a:xfrm>
              <a:off x="2378" y="2345"/>
              <a:ext cx="10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400" b="1">
                  <a:solidFill>
                    <a:srgbClr val="0000FF"/>
                  </a:solidFill>
                  <a:latin typeface="宋体" panose="02010600030101010101" pitchFamily="2" charset="-122"/>
                </a:rPr>
                <a:t>C</a:t>
              </a:r>
              <a:endParaRPr lang="en-US" altLang="zh-CN" sz="1400" b="1">
                <a:solidFill>
                  <a:srgbClr val="0000FF"/>
                </a:solidFill>
                <a:latin typeface="Times New Roman" panose="02020603050405020304" pitchFamily="18" charset="0"/>
                <a:ea typeface="楷体_GB2312" pitchFamily="1" charset="-122"/>
              </a:endParaRPr>
            </a:p>
          </p:txBody>
        </p:sp>
        <p:sp>
          <p:nvSpPr>
            <p:cNvPr id="95430" name="未知"/>
            <p:cNvSpPr>
              <a:spLocks/>
            </p:cNvSpPr>
            <p:nvPr/>
          </p:nvSpPr>
          <p:spPr bwMode="auto">
            <a:xfrm>
              <a:off x="3103" y="1115"/>
              <a:ext cx="442" cy="468"/>
            </a:xfrm>
            <a:custGeom>
              <a:avLst/>
              <a:gdLst>
                <a:gd name="T0" fmla="*/ 1530783 w 216"/>
                <a:gd name="T1" fmla="*/ 197964392 h 227"/>
                <a:gd name="T2" fmla="*/ 7940391 w 216"/>
                <a:gd name="T3" fmla="*/ 153956603 h 227"/>
                <a:gd name="T4" fmla="*/ 21853431 w 216"/>
                <a:gd name="T5" fmla="*/ 114196225 h 227"/>
                <a:gd name="T6" fmla="*/ 39587686 w 216"/>
                <a:gd name="T7" fmla="*/ 81090697 h 227"/>
                <a:gd name="T8" fmla="*/ 65023240 w 216"/>
                <a:gd name="T9" fmla="*/ 50284331 h 227"/>
                <a:gd name="T10" fmla="*/ 94595667 w 216"/>
                <a:gd name="T11" fmla="*/ 25262864 h 227"/>
                <a:gd name="T12" fmla="*/ 123829343 w 216"/>
                <a:gd name="T13" fmla="*/ 9448184 h 227"/>
                <a:gd name="T14" fmla="*/ 160327499 w 216"/>
                <a:gd name="T15" fmla="*/ 1705089 h 227"/>
                <a:gd name="T16" fmla="*/ 197456012 w 216"/>
                <a:gd name="T17" fmla="*/ 1705089 h 227"/>
                <a:gd name="T18" fmla="*/ 231449273 w 216"/>
                <a:gd name="T19" fmla="*/ 9448184 h 227"/>
                <a:gd name="T20" fmla="*/ 263230570 w 216"/>
                <a:gd name="T21" fmla="*/ 25262864 h 227"/>
                <a:gd name="T22" fmla="*/ 293199930 w 216"/>
                <a:gd name="T23" fmla="*/ 50284331 h 227"/>
                <a:gd name="T24" fmla="*/ 318146010 w 216"/>
                <a:gd name="T25" fmla="*/ 81090697 h 227"/>
                <a:gd name="T26" fmla="*/ 334399295 w 216"/>
                <a:gd name="T27" fmla="*/ 114196225 h 227"/>
                <a:gd name="T28" fmla="*/ 351395663 w 216"/>
                <a:gd name="T29" fmla="*/ 153956603 h 227"/>
                <a:gd name="T30" fmla="*/ 357826205 w 216"/>
                <a:gd name="T31" fmla="*/ 197964392 h 227"/>
                <a:gd name="T32" fmla="*/ 357826205 w 216"/>
                <a:gd name="T33" fmla="*/ 217466965 h 227"/>
                <a:gd name="T34" fmla="*/ 352926358 w 216"/>
                <a:gd name="T35" fmla="*/ 261336210 h 227"/>
                <a:gd name="T36" fmla="*/ 345074083 w 216"/>
                <a:gd name="T37" fmla="*/ 304166701 h 227"/>
                <a:gd name="T38" fmla="*/ 326454036 w 216"/>
                <a:gd name="T39" fmla="*/ 340917399 h 227"/>
                <a:gd name="T40" fmla="*/ 307150886 w 216"/>
                <a:gd name="T41" fmla="*/ 373622599 h 227"/>
                <a:gd name="T42" fmla="*/ 280226742 w 216"/>
                <a:gd name="T43" fmla="*/ 400394930 h 227"/>
                <a:gd name="T44" fmla="*/ 248492133 w 216"/>
                <a:gd name="T45" fmla="*/ 421902571 h 227"/>
                <a:gd name="T46" fmla="*/ 215293294 w 216"/>
                <a:gd name="T47" fmla="*/ 431203258 h 227"/>
                <a:gd name="T48" fmla="*/ 178925282 w 216"/>
                <a:gd name="T49" fmla="*/ 437153809 h 227"/>
                <a:gd name="T50" fmla="*/ 142532780 w 216"/>
                <a:gd name="T51" fmla="*/ 431203258 h 227"/>
                <a:gd name="T52" fmla="*/ 109292130 w 216"/>
                <a:gd name="T53" fmla="*/ 421902571 h 227"/>
                <a:gd name="T54" fmla="*/ 77599757 w 216"/>
                <a:gd name="T55" fmla="*/ 400394930 h 227"/>
                <a:gd name="T56" fmla="*/ 52657819 w 216"/>
                <a:gd name="T57" fmla="*/ 373622599 h 227"/>
                <a:gd name="T58" fmla="*/ 31776067 w 216"/>
                <a:gd name="T59" fmla="*/ 340917399 h 227"/>
                <a:gd name="T60" fmla="*/ 13116539 w 216"/>
                <a:gd name="T61" fmla="*/ 304166701 h 227"/>
                <a:gd name="T62" fmla="*/ 4806988 w 216"/>
                <a:gd name="T63" fmla="*/ 261336210 h 227"/>
                <a:gd name="T64" fmla="*/ 0 w 216"/>
                <a:gd name="T65" fmla="*/ 2174669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3" y="90"/>
                  </a:lnTo>
                  <a:lnTo>
                    <a:pt x="5" y="80"/>
                  </a:lnTo>
                  <a:lnTo>
                    <a:pt x="8" y="69"/>
                  </a:lnTo>
                  <a:lnTo>
                    <a:pt x="13" y="59"/>
                  </a:lnTo>
                  <a:lnTo>
                    <a:pt x="19" y="50"/>
                  </a:lnTo>
                  <a:lnTo>
                    <a:pt x="24" y="42"/>
                  </a:lnTo>
                  <a:lnTo>
                    <a:pt x="32" y="34"/>
                  </a:lnTo>
                  <a:lnTo>
                    <a:pt x="39" y="26"/>
                  </a:lnTo>
                  <a:lnTo>
                    <a:pt x="47" y="19"/>
                  </a:lnTo>
                  <a:lnTo>
                    <a:pt x="57" y="13"/>
                  </a:lnTo>
                  <a:lnTo>
                    <a:pt x="66" y="9"/>
                  </a:lnTo>
                  <a:lnTo>
                    <a:pt x="75" y="5"/>
                  </a:lnTo>
                  <a:lnTo>
                    <a:pt x="86" y="3"/>
                  </a:lnTo>
                  <a:lnTo>
                    <a:pt x="97" y="1"/>
                  </a:lnTo>
                  <a:lnTo>
                    <a:pt x="108" y="0"/>
                  </a:lnTo>
                  <a:lnTo>
                    <a:pt x="119" y="1"/>
                  </a:lnTo>
                  <a:lnTo>
                    <a:pt x="130"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30" y="224"/>
                  </a:lnTo>
                  <a:lnTo>
                    <a:pt x="119" y="227"/>
                  </a:lnTo>
                  <a:lnTo>
                    <a:pt x="108" y="227"/>
                  </a:lnTo>
                  <a:lnTo>
                    <a:pt x="97" y="227"/>
                  </a:lnTo>
                  <a:lnTo>
                    <a:pt x="86" y="224"/>
                  </a:lnTo>
                  <a:lnTo>
                    <a:pt x="75" y="221"/>
                  </a:lnTo>
                  <a:lnTo>
                    <a:pt x="66" y="219"/>
                  </a:lnTo>
                  <a:lnTo>
                    <a:pt x="57" y="213"/>
                  </a:lnTo>
                  <a:lnTo>
                    <a:pt x="47" y="208"/>
                  </a:lnTo>
                  <a:lnTo>
                    <a:pt x="39" y="201"/>
                  </a:lnTo>
                  <a:lnTo>
                    <a:pt x="32" y="194"/>
                  </a:lnTo>
                  <a:lnTo>
                    <a:pt x="24" y="186"/>
                  </a:lnTo>
                  <a:lnTo>
                    <a:pt x="19" y="177"/>
                  </a:lnTo>
                  <a:lnTo>
                    <a:pt x="13" y="167"/>
                  </a:lnTo>
                  <a:lnTo>
                    <a:pt x="8" y="158"/>
                  </a:lnTo>
                  <a:lnTo>
                    <a:pt x="5" y="147"/>
                  </a:lnTo>
                  <a:lnTo>
                    <a:pt x="3" y="136"/>
                  </a:lnTo>
                  <a:lnTo>
                    <a:pt x="1" y="126"/>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31" name="未知"/>
            <p:cNvSpPr>
              <a:spLocks/>
            </p:cNvSpPr>
            <p:nvPr/>
          </p:nvSpPr>
          <p:spPr bwMode="auto">
            <a:xfrm>
              <a:off x="3103" y="1115"/>
              <a:ext cx="442" cy="468"/>
            </a:xfrm>
            <a:custGeom>
              <a:avLst/>
              <a:gdLst>
                <a:gd name="T0" fmla="*/ 1530783 w 216"/>
                <a:gd name="T1" fmla="*/ 197964392 h 227"/>
                <a:gd name="T2" fmla="*/ 7940391 w 216"/>
                <a:gd name="T3" fmla="*/ 153956603 h 227"/>
                <a:gd name="T4" fmla="*/ 21853431 w 216"/>
                <a:gd name="T5" fmla="*/ 114196225 h 227"/>
                <a:gd name="T6" fmla="*/ 39587686 w 216"/>
                <a:gd name="T7" fmla="*/ 81090697 h 227"/>
                <a:gd name="T8" fmla="*/ 65023240 w 216"/>
                <a:gd name="T9" fmla="*/ 50284331 h 227"/>
                <a:gd name="T10" fmla="*/ 94595667 w 216"/>
                <a:gd name="T11" fmla="*/ 25262864 h 227"/>
                <a:gd name="T12" fmla="*/ 123829343 w 216"/>
                <a:gd name="T13" fmla="*/ 9448184 h 227"/>
                <a:gd name="T14" fmla="*/ 160327499 w 216"/>
                <a:gd name="T15" fmla="*/ 1705089 h 227"/>
                <a:gd name="T16" fmla="*/ 197456012 w 216"/>
                <a:gd name="T17" fmla="*/ 1705089 h 227"/>
                <a:gd name="T18" fmla="*/ 231449273 w 216"/>
                <a:gd name="T19" fmla="*/ 9448184 h 227"/>
                <a:gd name="T20" fmla="*/ 263230570 w 216"/>
                <a:gd name="T21" fmla="*/ 25262864 h 227"/>
                <a:gd name="T22" fmla="*/ 293199930 w 216"/>
                <a:gd name="T23" fmla="*/ 50284331 h 227"/>
                <a:gd name="T24" fmla="*/ 318146010 w 216"/>
                <a:gd name="T25" fmla="*/ 81090697 h 227"/>
                <a:gd name="T26" fmla="*/ 334399295 w 216"/>
                <a:gd name="T27" fmla="*/ 114196225 h 227"/>
                <a:gd name="T28" fmla="*/ 351395663 w 216"/>
                <a:gd name="T29" fmla="*/ 153956603 h 227"/>
                <a:gd name="T30" fmla="*/ 357826205 w 216"/>
                <a:gd name="T31" fmla="*/ 197964392 h 227"/>
                <a:gd name="T32" fmla="*/ 357826205 w 216"/>
                <a:gd name="T33" fmla="*/ 217466965 h 227"/>
                <a:gd name="T34" fmla="*/ 352926358 w 216"/>
                <a:gd name="T35" fmla="*/ 261336210 h 227"/>
                <a:gd name="T36" fmla="*/ 345074083 w 216"/>
                <a:gd name="T37" fmla="*/ 304166701 h 227"/>
                <a:gd name="T38" fmla="*/ 326454036 w 216"/>
                <a:gd name="T39" fmla="*/ 340917399 h 227"/>
                <a:gd name="T40" fmla="*/ 307150886 w 216"/>
                <a:gd name="T41" fmla="*/ 373622599 h 227"/>
                <a:gd name="T42" fmla="*/ 280226742 w 216"/>
                <a:gd name="T43" fmla="*/ 400394930 h 227"/>
                <a:gd name="T44" fmla="*/ 248492133 w 216"/>
                <a:gd name="T45" fmla="*/ 421902571 h 227"/>
                <a:gd name="T46" fmla="*/ 215293294 w 216"/>
                <a:gd name="T47" fmla="*/ 431203258 h 227"/>
                <a:gd name="T48" fmla="*/ 178925282 w 216"/>
                <a:gd name="T49" fmla="*/ 437153809 h 227"/>
                <a:gd name="T50" fmla="*/ 142532780 w 216"/>
                <a:gd name="T51" fmla="*/ 431203258 h 227"/>
                <a:gd name="T52" fmla="*/ 109292130 w 216"/>
                <a:gd name="T53" fmla="*/ 421902571 h 227"/>
                <a:gd name="T54" fmla="*/ 77599757 w 216"/>
                <a:gd name="T55" fmla="*/ 400394930 h 227"/>
                <a:gd name="T56" fmla="*/ 52657819 w 216"/>
                <a:gd name="T57" fmla="*/ 373622599 h 227"/>
                <a:gd name="T58" fmla="*/ 31776067 w 216"/>
                <a:gd name="T59" fmla="*/ 340917399 h 227"/>
                <a:gd name="T60" fmla="*/ 13116539 w 216"/>
                <a:gd name="T61" fmla="*/ 304166701 h 227"/>
                <a:gd name="T62" fmla="*/ 4806988 w 216"/>
                <a:gd name="T63" fmla="*/ 261336210 h 227"/>
                <a:gd name="T64" fmla="*/ 0 w 216"/>
                <a:gd name="T65" fmla="*/ 2174669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3" y="90"/>
                  </a:lnTo>
                  <a:lnTo>
                    <a:pt x="5" y="80"/>
                  </a:lnTo>
                  <a:lnTo>
                    <a:pt x="8" y="69"/>
                  </a:lnTo>
                  <a:lnTo>
                    <a:pt x="13" y="59"/>
                  </a:lnTo>
                  <a:lnTo>
                    <a:pt x="19" y="50"/>
                  </a:lnTo>
                  <a:lnTo>
                    <a:pt x="24" y="42"/>
                  </a:lnTo>
                  <a:lnTo>
                    <a:pt x="32" y="34"/>
                  </a:lnTo>
                  <a:lnTo>
                    <a:pt x="39" y="26"/>
                  </a:lnTo>
                  <a:lnTo>
                    <a:pt x="47" y="19"/>
                  </a:lnTo>
                  <a:lnTo>
                    <a:pt x="57" y="13"/>
                  </a:lnTo>
                  <a:lnTo>
                    <a:pt x="66" y="9"/>
                  </a:lnTo>
                  <a:lnTo>
                    <a:pt x="75" y="5"/>
                  </a:lnTo>
                  <a:lnTo>
                    <a:pt x="86" y="3"/>
                  </a:lnTo>
                  <a:lnTo>
                    <a:pt x="97" y="1"/>
                  </a:lnTo>
                  <a:lnTo>
                    <a:pt x="108" y="0"/>
                  </a:lnTo>
                  <a:lnTo>
                    <a:pt x="119" y="1"/>
                  </a:lnTo>
                  <a:lnTo>
                    <a:pt x="130"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30" y="224"/>
                  </a:lnTo>
                  <a:lnTo>
                    <a:pt x="119" y="227"/>
                  </a:lnTo>
                  <a:lnTo>
                    <a:pt x="108" y="227"/>
                  </a:lnTo>
                  <a:lnTo>
                    <a:pt x="97" y="227"/>
                  </a:lnTo>
                  <a:lnTo>
                    <a:pt x="86" y="224"/>
                  </a:lnTo>
                  <a:lnTo>
                    <a:pt x="75" y="221"/>
                  </a:lnTo>
                  <a:lnTo>
                    <a:pt x="66" y="219"/>
                  </a:lnTo>
                  <a:lnTo>
                    <a:pt x="57" y="213"/>
                  </a:lnTo>
                  <a:lnTo>
                    <a:pt x="47" y="208"/>
                  </a:lnTo>
                  <a:lnTo>
                    <a:pt x="39" y="201"/>
                  </a:lnTo>
                  <a:lnTo>
                    <a:pt x="32" y="194"/>
                  </a:lnTo>
                  <a:lnTo>
                    <a:pt x="24" y="186"/>
                  </a:lnTo>
                  <a:lnTo>
                    <a:pt x="19" y="177"/>
                  </a:lnTo>
                  <a:lnTo>
                    <a:pt x="13" y="167"/>
                  </a:lnTo>
                  <a:lnTo>
                    <a:pt x="8" y="158"/>
                  </a:lnTo>
                  <a:lnTo>
                    <a:pt x="5" y="147"/>
                  </a:lnTo>
                  <a:lnTo>
                    <a:pt x="3" y="136"/>
                  </a:lnTo>
                  <a:lnTo>
                    <a:pt x="1" y="126"/>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32" name="Rectangle 21"/>
            <p:cNvSpPr>
              <a:spLocks noChangeArrowheads="1"/>
            </p:cNvSpPr>
            <p:nvPr/>
          </p:nvSpPr>
          <p:spPr bwMode="auto">
            <a:xfrm>
              <a:off x="3263" y="121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A</a:t>
              </a:r>
              <a:endParaRPr lang="en-US" altLang="zh-CN" sz="1000" b="1">
                <a:solidFill>
                  <a:srgbClr val="0000FF"/>
                </a:solidFill>
                <a:latin typeface="Times New Roman" panose="02020603050405020304" pitchFamily="18" charset="0"/>
                <a:ea typeface="楷体_GB2312" pitchFamily="1" charset="-122"/>
              </a:endParaRPr>
            </a:p>
          </p:txBody>
        </p:sp>
        <p:sp>
          <p:nvSpPr>
            <p:cNvPr id="95433" name="未知"/>
            <p:cNvSpPr>
              <a:spLocks noEditPoints="1"/>
            </p:cNvSpPr>
            <p:nvPr/>
          </p:nvSpPr>
          <p:spPr bwMode="auto">
            <a:xfrm>
              <a:off x="1613" y="1348"/>
              <a:ext cx="1495" cy="2"/>
            </a:xfrm>
            <a:custGeom>
              <a:avLst/>
              <a:gdLst>
                <a:gd name="T0" fmla="*/ 1325905357 w 727"/>
                <a:gd name="T1" fmla="*/ 0 h 3"/>
                <a:gd name="T2" fmla="*/ 1329169268 w 727"/>
                <a:gd name="T3" fmla="*/ 1 h 3"/>
                <a:gd name="T4" fmla="*/ 1265282950 w 727"/>
                <a:gd name="T5" fmla="*/ 1 h 3"/>
                <a:gd name="T6" fmla="*/ 1270986371 w 727"/>
                <a:gd name="T7" fmla="*/ 0 h 3"/>
                <a:gd name="T8" fmla="*/ 1206911589 w 727"/>
                <a:gd name="T9" fmla="*/ 1 h 3"/>
                <a:gd name="T10" fmla="*/ 1206911589 w 727"/>
                <a:gd name="T11" fmla="*/ 0 h 3"/>
                <a:gd name="T12" fmla="*/ 1206911589 w 727"/>
                <a:gd name="T13" fmla="*/ 1 h 3"/>
                <a:gd name="T14" fmla="*/ 1144584579 w 727"/>
                <a:gd name="T15" fmla="*/ 1 h 3"/>
                <a:gd name="T16" fmla="*/ 1149817365 w 727"/>
                <a:gd name="T17" fmla="*/ 1 h 3"/>
                <a:gd name="T18" fmla="*/ 1088432941 w 727"/>
                <a:gd name="T19" fmla="*/ 1 h 3"/>
                <a:gd name="T20" fmla="*/ 1088432941 w 727"/>
                <a:gd name="T21" fmla="*/ 0 h 3"/>
                <a:gd name="T22" fmla="*/ 1088432941 w 727"/>
                <a:gd name="T23" fmla="*/ 1 h 3"/>
                <a:gd name="T24" fmla="*/ 1024546097 w 727"/>
                <a:gd name="T25" fmla="*/ 0 h 3"/>
                <a:gd name="T26" fmla="*/ 1029579890 w 727"/>
                <a:gd name="T27" fmla="*/ 1 h 3"/>
                <a:gd name="T28" fmla="*/ 964017396 w 727"/>
                <a:gd name="T29" fmla="*/ 1 h 3"/>
                <a:gd name="T30" fmla="*/ 969002757 w 727"/>
                <a:gd name="T31" fmla="*/ 0 h 3"/>
                <a:gd name="T32" fmla="*/ 905093803 w 727"/>
                <a:gd name="T33" fmla="*/ 1 h 3"/>
                <a:gd name="T34" fmla="*/ 905093803 w 727"/>
                <a:gd name="T35" fmla="*/ 0 h 3"/>
                <a:gd name="T36" fmla="*/ 905093803 w 727"/>
                <a:gd name="T37" fmla="*/ 1 h 3"/>
                <a:gd name="T38" fmla="*/ 842846285 w 727"/>
                <a:gd name="T39" fmla="*/ 1 h 3"/>
                <a:gd name="T40" fmla="*/ 848548126 w 727"/>
                <a:gd name="T41" fmla="*/ 1 h 3"/>
                <a:gd name="T42" fmla="*/ 786311137 w 727"/>
                <a:gd name="T43" fmla="*/ 1 h 3"/>
                <a:gd name="T44" fmla="*/ 786311137 w 727"/>
                <a:gd name="T45" fmla="*/ 0 h 3"/>
                <a:gd name="T46" fmla="*/ 786311137 w 727"/>
                <a:gd name="T47" fmla="*/ 1 h 3"/>
                <a:gd name="T48" fmla="*/ 722147914 w 727"/>
                <a:gd name="T49" fmla="*/ 0 h 3"/>
                <a:gd name="T50" fmla="*/ 727367012 w 727"/>
                <a:gd name="T51" fmla="*/ 1 h 3"/>
                <a:gd name="T52" fmla="*/ 663458585 w 727"/>
                <a:gd name="T53" fmla="*/ 1 h 3"/>
                <a:gd name="T54" fmla="*/ 667644287 w 727"/>
                <a:gd name="T55" fmla="*/ 0 h 3"/>
                <a:gd name="T56" fmla="*/ 603751126 w 727"/>
                <a:gd name="T57" fmla="*/ 1 h 3"/>
                <a:gd name="T58" fmla="*/ 603751126 w 727"/>
                <a:gd name="T59" fmla="*/ 0 h 3"/>
                <a:gd name="T60" fmla="*/ 603751126 w 727"/>
                <a:gd name="T61" fmla="*/ 1 h 3"/>
                <a:gd name="T62" fmla="*/ 543227032 w 727"/>
                <a:gd name="T63" fmla="*/ 1 h 3"/>
                <a:gd name="T64" fmla="*/ 547002113 w 727"/>
                <a:gd name="T65" fmla="*/ 1 h 3"/>
                <a:gd name="T66" fmla="*/ 486344699 w 727"/>
                <a:gd name="T67" fmla="*/ 1 h 3"/>
                <a:gd name="T68" fmla="*/ 486344699 w 727"/>
                <a:gd name="T69" fmla="*/ 0 h 3"/>
                <a:gd name="T70" fmla="*/ 486344699 w 727"/>
                <a:gd name="T71" fmla="*/ 1 h 3"/>
                <a:gd name="T72" fmla="*/ 420790102 w 727"/>
                <a:gd name="T73" fmla="*/ 0 h 3"/>
                <a:gd name="T74" fmla="*/ 426020519 w 727"/>
                <a:gd name="T75" fmla="*/ 1 h 3"/>
                <a:gd name="T76" fmla="*/ 361911518 w 727"/>
                <a:gd name="T77" fmla="*/ 1 h 3"/>
                <a:gd name="T78" fmla="*/ 367081132 w 727"/>
                <a:gd name="T79" fmla="*/ 0 h 3"/>
                <a:gd name="T80" fmla="*/ 304931531 w 727"/>
                <a:gd name="T81" fmla="*/ 1 h 3"/>
                <a:gd name="T82" fmla="*/ 304931531 w 727"/>
                <a:gd name="T83" fmla="*/ 0 h 3"/>
                <a:gd name="T84" fmla="*/ 304931531 w 727"/>
                <a:gd name="T85" fmla="*/ 1 h 3"/>
                <a:gd name="T86" fmla="*/ 240833520 w 727"/>
                <a:gd name="T87" fmla="*/ 1 h 3"/>
                <a:gd name="T88" fmla="*/ 248981321 w 727"/>
                <a:gd name="T89" fmla="*/ 1 h 3"/>
                <a:gd name="T90" fmla="*/ 185094872 w 727"/>
                <a:gd name="T91" fmla="*/ 1 h 3"/>
                <a:gd name="T92" fmla="*/ 185094872 w 727"/>
                <a:gd name="T93" fmla="*/ 0 h 3"/>
                <a:gd name="T94" fmla="*/ 185094872 w 727"/>
                <a:gd name="T95" fmla="*/ 1 h 3"/>
                <a:gd name="T96" fmla="*/ 121076583 w 727"/>
                <a:gd name="T97" fmla="*/ 0 h 3"/>
                <a:gd name="T98" fmla="*/ 124461838 w 727"/>
                <a:gd name="T99" fmla="*/ 1 h 3"/>
                <a:gd name="T100" fmla="*/ 60524242 w 727"/>
                <a:gd name="T101" fmla="*/ 1 h 3"/>
                <a:gd name="T102" fmla="*/ 65853432 w 727"/>
                <a:gd name="T103" fmla="*/ 0 h 3"/>
                <a:gd name="T104" fmla="*/ 3384561 w 727"/>
                <a:gd name="T105" fmla="*/ 1 h 3"/>
                <a:gd name="T106" fmla="*/ 3384561 w 727"/>
                <a:gd name="T107" fmla="*/ 0 h 3"/>
                <a:gd name="T108" fmla="*/ 3384561 w 727"/>
                <a:gd name="T109" fmla="*/ 1 h 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7"/>
                <a:gd name="T166" fmla="*/ 0 h 3"/>
                <a:gd name="T167" fmla="*/ 727 w 727"/>
                <a:gd name="T168" fmla="*/ 3 h 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7" h="3">
                  <a:moveTo>
                    <a:pt x="726" y="3"/>
                  </a:moveTo>
                  <a:lnTo>
                    <a:pt x="726" y="3"/>
                  </a:lnTo>
                  <a:lnTo>
                    <a:pt x="725" y="3"/>
                  </a:lnTo>
                  <a:lnTo>
                    <a:pt x="725" y="1"/>
                  </a:lnTo>
                  <a:lnTo>
                    <a:pt x="725" y="0"/>
                  </a:lnTo>
                  <a:lnTo>
                    <a:pt x="726" y="0"/>
                  </a:lnTo>
                  <a:lnTo>
                    <a:pt x="727" y="0"/>
                  </a:lnTo>
                  <a:lnTo>
                    <a:pt x="727" y="1"/>
                  </a:lnTo>
                  <a:lnTo>
                    <a:pt x="727" y="3"/>
                  </a:lnTo>
                  <a:lnTo>
                    <a:pt x="726" y="3"/>
                  </a:lnTo>
                  <a:close/>
                  <a:moveTo>
                    <a:pt x="693" y="3"/>
                  </a:moveTo>
                  <a:lnTo>
                    <a:pt x="693" y="3"/>
                  </a:lnTo>
                  <a:lnTo>
                    <a:pt x="692" y="3"/>
                  </a:lnTo>
                  <a:lnTo>
                    <a:pt x="691" y="1"/>
                  </a:lnTo>
                  <a:lnTo>
                    <a:pt x="692" y="0"/>
                  </a:lnTo>
                  <a:lnTo>
                    <a:pt x="693" y="0"/>
                  </a:lnTo>
                  <a:lnTo>
                    <a:pt x="695" y="0"/>
                  </a:lnTo>
                  <a:lnTo>
                    <a:pt x="695" y="1"/>
                  </a:lnTo>
                  <a:lnTo>
                    <a:pt x="695" y="3"/>
                  </a:lnTo>
                  <a:lnTo>
                    <a:pt x="693" y="3"/>
                  </a:lnTo>
                  <a:close/>
                  <a:moveTo>
                    <a:pt x="660" y="3"/>
                  </a:moveTo>
                  <a:lnTo>
                    <a:pt x="660" y="3"/>
                  </a:lnTo>
                  <a:lnTo>
                    <a:pt x="658" y="3"/>
                  </a:lnTo>
                  <a:lnTo>
                    <a:pt x="658" y="1"/>
                  </a:lnTo>
                  <a:lnTo>
                    <a:pt x="658" y="0"/>
                  </a:lnTo>
                  <a:lnTo>
                    <a:pt x="660" y="0"/>
                  </a:lnTo>
                  <a:lnTo>
                    <a:pt x="661" y="0"/>
                  </a:lnTo>
                  <a:lnTo>
                    <a:pt x="662" y="1"/>
                  </a:lnTo>
                  <a:lnTo>
                    <a:pt x="661" y="3"/>
                  </a:lnTo>
                  <a:lnTo>
                    <a:pt x="660" y="3"/>
                  </a:lnTo>
                  <a:close/>
                  <a:moveTo>
                    <a:pt x="627" y="3"/>
                  </a:moveTo>
                  <a:lnTo>
                    <a:pt x="627" y="3"/>
                  </a:lnTo>
                  <a:lnTo>
                    <a:pt x="626" y="3"/>
                  </a:lnTo>
                  <a:lnTo>
                    <a:pt x="626" y="1"/>
                  </a:lnTo>
                  <a:lnTo>
                    <a:pt x="626" y="0"/>
                  </a:lnTo>
                  <a:lnTo>
                    <a:pt x="627" y="0"/>
                  </a:lnTo>
                  <a:lnTo>
                    <a:pt x="629" y="0"/>
                  </a:lnTo>
                  <a:lnTo>
                    <a:pt x="629" y="1"/>
                  </a:lnTo>
                  <a:lnTo>
                    <a:pt x="629" y="3"/>
                  </a:lnTo>
                  <a:lnTo>
                    <a:pt x="627" y="3"/>
                  </a:lnTo>
                  <a:close/>
                  <a:moveTo>
                    <a:pt x="595" y="3"/>
                  </a:moveTo>
                  <a:lnTo>
                    <a:pt x="595" y="3"/>
                  </a:lnTo>
                  <a:lnTo>
                    <a:pt x="594" y="3"/>
                  </a:lnTo>
                  <a:lnTo>
                    <a:pt x="592" y="1"/>
                  </a:lnTo>
                  <a:lnTo>
                    <a:pt x="594" y="0"/>
                  </a:lnTo>
                  <a:lnTo>
                    <a:pt x="595" y="0"/>
                  </a:lnTo>
                  <a:lnTo>
                    <a:pt x="596" y="0"/>
                  </a:lnTo>
                  <a:lnTo>
                    <a:pt x="596" y="1"/>
                  </a:lnTo>
                  <a:lnTo>
                    <a:pt x="596" y="3"/>
                  </a:lnTo>
                  <a:lnTo>
                    <a:pt x="595" y="3"/>
                  </a:lnTo>
                  <a:close/>
                  <a:moveTo>
                    <a:pt x="561" y="3"/>
                  </a:moveTo>
                  <a:lnTo>
                    <a:pt x="561" y="3"/>
                  </a:lnTo>
                  <a:lnTo>
                    <a:pt x="560" y="3"/>
                  </a:lnTo>
                  <a:lnTo>
                    <a:pt x="560" y="1"/>
                  </a:lnTo>
                  <a:lnTo>
                    <a:pt x="560" y="0"/>
                  </a:lnTo>
                  <a:lnTo>
                    <a:pt x="561" y="0"/>
                  </a:lnTo>
                  <a:lnTo>
                    <a:pt x="563" y="0"/>
                  </a:lnTo>
                  <a:lnTo>
                    <a:pt x="564" y="1"/>
                  </a:lnTo>
                  <a:lnTo>
                    <a:pt x="563" y="3"/>
                  </a:lnTo>
                  <a:lnTo>
                    <a:pt x="561" y="3"/>
                  </a:lnTo>
                  <a:close/>
                  <a:moveTo>
                    <a:pt x="529" y="3"/>
                  </a:moveTo>
                  <a:lnTo>
                    <a:pt x="529" y="3"/>
                  </a:lnTo>
                  <a:lnTo>
                    <a:pt x="527" y="3"/>
                  </a:lnTo>
                  <a:lnTo>
                    <a:pt x="526" y="1"/>
                  </a:lnTo>
                  <a:lnTo>
                    <a:pt x="527" y="0"/>
                  </a:lnTo>
                  <a:lnTo>
                    <a:pt x="529" y="0"/>
                  </a:lnTo>
                  <a:lnTo>
                    <a:pt x="530" y="0"/>
                  </a:lnTo>
                  <a:lnTo>
                    <a:pt x="530" y="1"/>
                  </a:lnTo>
                  <a:lnTo>
                    <a:pt x="530" y="3"/>
                  </a:lnTo>
                  <a:lnTo>
                    <a:pt x="529" y="3"/>
                  </a:lnTo>
                  <a:close/>
                  <a:moveTo>
                    <a:pt x="495" y="3"/>
                  </a:moveTo>
                  <a:lnTo>
                    <a:pt x="495" y="3"/>
                  </a:lnTo>
                  <a:lnTo>
                    <a:pt x="494" y="3"/>
                  </a:lnTo>
                  <a:lnTo>
                    <a:pt x="494" y="1"/>
                  </a:lnTo>
                  <a:lnTo>
                    <a:pt x="494" y="0"/>
                  </a:lnTo>
                  <a:lnTo>
                    <a:pt x="495" y="0"/>
                  </a:lnTo>
                  <a:lnTo>
                    <a:pt x="496" y="0"/>
                  </a:lnTo>
                  <a:lnTo>
                    <a:pt x="498" y="1"/>
                  </a:lnTo>
                  <a:lnTo>
                    <a:pt x="496" y="3"/>
                  </a:lnTo>
                  <a:lnTo>
                    <a:pt x="495" y="3"/>
                  </a:lnTo>
                  <a:close/>
                  <a:moveTo>
                    <a:pt x="463" y="3"/>
                  </a:moveTo>
                  <a:lnTo>
                    <a:pt x="463" y="3"/>
                  </a:lnTo>
                  <a:lnTo>
                    <a:pt x="461" y="3"/>
                  </a:lnTo>
                  <a:lnTo>
                    <a:pt x="461" y="1"/>
                  </a:lnTo>
                  <a:lnTo>
                    <a:pt x="461" y="0"/>
                  </a:lnTo>
                  <a:lnTo>
                    <a:pt x="463" y="0"/>
                  </a:lnTo>
                  <a:lnTo>
                    <a:pt x="464" y="0"/>
                  </a:lnTo>
                  <a:lnTo>
                    <a:pt x="464" y="1"/>
                  </a:lnTo>
                  <a:lnTo>
                    <a:pt x="464" y="3"/>
                  </a:lnTo>
                  <a:lnTo>
                    <a:pt x="463" y="3"/>
                  </a:lnTo>
                  <a:close/>
                  <a:moveTo>
                    <a:pt x="430" y="3"/>
                  </a:moveTo>
                  <a:lnTo>
                    <a:pt x="430" y="3"/>
                  </a:lnTo>
                  <a:lnTo>
                    <a:pt x="429" y="3"/>
                  </a:lnTo>
                  <a:lnTo>
                    <a:pt x="428" y="1"/>
                  </a:lnTo>
                  <a:lnTo>
                    <a:pt x="429" y="0"/>
                  </a:lnTo>
                  <a:lnTo>
                    <a:pt x="430" y="0"/>
                  </a:lnTo>
                  <a:lnTo>
                    <a:pt x="432" y="0"/>
                  </a:lnTo>
                  <a:lnTo>
                    <a:pt x="432" y="1"/>
                  </a:lnTo>
                  <a:lnTo>
                    <a:pt x="432" y="3"/>
                  </a:lnTo>
                  <a:lnTo>
                    <a:pt x="430" y="3"/>
                  </a:lnTo>
                  <a:close/>
                  <a:moveTo>
                    <a:pt x="396" y="3"/>
                  </a:moveTo>
                  <a:lnTo>
                    <a:pt x="396" y="3"/>
                  </a:lnTo>
                  <a:lnTo>
                    <a:pt x="395" y="3"/>
                  </a:lnTo>
                  <a:lnTo>
                    <a:pt x="395" y="1"/>
                  </a:lnTo>
                  <a:lnTo>
                    <a:pt x="395" y="0"/>
                  </a:lnTo>
                  <a:lnTo>
                    <a:pt x="396" y="0"/>
                  </a:lnTo>
                  <a:lnTo>
                    <a:pt x="398" y="0"/>
                  </a:lnTo>
                  <a:lnTo>
                    <a:pt x="399" y="1"/>
                  </a:lnTo>
                  <a:lnTo>
                    <a:pt x="398" y="3"/>
                  </a:lnTo>
                  <a:lnTo>
                    <a:pt x="396" y="3"/>
                  </a:lnTo>
                  <a:close/>
                  <a:moveTo>
                    <a:pt x="364" y="3"/>
                  </a:moveTo>
                  <a:lnTo>
                    <a:pt x="364" y="3"/>
                  </a:lnTo>
                  <a:lnTo>
                    <a:pt x="363" y="3"/>
                  </a:lnTo>
                  <a:lnTo>
                    <a:pt x="363" y="1"/>
                  </a:lnTo>
                  <a:lnTo>
                    <a:pt x="363" y="0"/>
                  </a:lnTo>
                  <a:lnTo>
                    <a:pt x="364" y="0"/>
                  </a:lnTo>
                  <a:lnTo>
                    <a:pt x="365" y="0"/>
                  </a:lnTo>
                  <a:lnTo>
                    <a:pt x="365" y="1"/>
                  </a:lnTo>
                  <a:lnTo>
                    <a:pt x="365" y="3"/>
                  </a:lnTo>
                  <a:lnTo>
                    <a:pt x="364" y="3"/>
                  </a:lnTo>
                  <a:close/>
                  <a:moveTo>
                    <a:pt x="330" y="3"/>
                  </a:moveTo>
                  <a:lnTo>
                    <a:pt x="330" y="3"/>
                  </a:lnTo>
                  <a:lnTo>
                    <a:pt x="329" y="1"/>
                  </a:lnTo>
                  <a:lnTo>
                    <a:pt x="330" y="0"/>
                  </a:lnTo>
                  <a:lnTo>
                    <a:pt x="332" y="0"/>
                  </a:lnTo>
                  <a:lnTo>
                    <a:pt x="333" y="1"/>
                  </a:lnTo>
                  <a:lnTo>
                    <a:pt x="332" y="3"/>
                  </a:lnTo>
                  <a:lnTo>
                    <a:pt x="330" y="3"/>
                  </a:lnTo>
                  <a:close/>
                  <a:moveTo>
                    <a:pt x="298" y="3"/>
                  </a:moveTo>
                  <a:lnTo>
                    <a:pt x="298" y="3"/>
                  </a:lnTo>
                  <a:lnTo>
                    <a:pt x="297" y="3"/>
                  </a:lnTo>
                  <a:lnTo>
                    <a:pt x="297" y="1"/>
                  </a:lnTo>
                  <a:lnTo>
                    <a:pt x="297" y="0"/>
                  </a:lnTo>
                  <a:lnTo>
                    <a:pt x="298" y="0"/>
                  </a:lnTo>
                  <a:lnTo>
                    <a:pt x="299" y="0"/>
                  </a:lnTo>
                  <a:lnTo>
                    <a:pt x="299" y="1"/>
                  </a:lnTo>
                  <a:lnTo>
                    <a:pt x="299" y="3"/>
                  </a:lnTo>
                  <a:lnTo>
                    <a:pt x="298" y="3"/>
                  </a:lnTo>
                  <a:close/>
                  <a:moveTo>
                    <a:pt x="266" y="3"/>
                  </a:moveTo>
                  <a:lnTo>
                    <a:pt x="266" y="3"/>
                  </a:lnTo>
                  <a:lnTo>
                    <a:pt x="264" y="3"/>
                  </a:lnTo>
                  <a:lnTo>
                    <a:pt x="263" y="1"/>
                  </a:lnTo>
                  <a:lnTo>
                    <a:pt x="264" y="0"/>
                  </a:lnTo>
                  <a:lnTo>
                    <a:pt x="266" y="0"/>
                  </a:lnTo>
                  <a:lnTo>
                    <a:pt x="267" y="0"/>
                  </a:lnTo>
                  <a:lnTo>
                    <a:pt x="267" y="1"/>
                  </a:lnTo>
                  <a:lnTo>
                    <a:pt x="267" y="3"/>
                  </a:lnTo>
                  <a:lnTo>
                    <a:pt x="266" y="3"/>
                  </a:lnTo>
                  <a:close/>
                  <a:moveTo>
                    <a:pt x="232" y="3"/>
                  </a:moveTo>
                  <a:lnTo>
                    <a:pt x="232" y="3"/>
                  </a:lnTo>
                  <a:lnTo>
                    <a:pt x="230" y="3"/>
                  </a:lnTo>
                  <a:lnTo>
                    <a:pt x="230" y="1"/>
                  </a:lnTo>
                  <a:lnTo>
                    <a:pt x="230" y="0"/>
                  </a:lnTo>
                  <a:lnTo>
                    <a:pt x="232" y="0"/>
                  </a:lnTo>
                  <a:lnTo>
                    <a:pt x="233" y="0"/>
                  </a:lnTo>
                  <a:lnTo>
                    <a:pt x="234" y="1"/>
                  </a:lnTo>
                  <a:lnTo>
                    <a:pt x="233" y="3"/>
                  </a:lnTo>
                  <a:lnTo>
                    <a:pt x="232" y="3"/>
                  </a:lnTo>
                  <a:close/>
                  <a:moveTo>
                    <a:pt x="199" y="3"/>
                  </a:moveTo>
                  <a:lnTo>
                    <a:pt x="199" y="3"/>
                  </a:lnTo>
                  <a:lnTo>
                    <a:pt x="198" y="3"/>
                  </a:lnTo>
                  <a:lnTo>
                    <a:pt x="198" y="1"/>
                  </a:lnTo>
                  <a:lnTo>
                    <a:pt x="198" y="0"/>
                  </a:lnTo>
                  <a:lnTo>
                    <a:pt x="199" y="0"/>
                  </a:lnTo>
                  <a:lnTo>
                    <a:pt x="201" y="0"/>
                  </a:lnTo>
                  <a:lnTo>
                    <a:pt x="201" y="1"/>
                  </a:lnTo>
                  <a:lnTo>
                    <a:pt x="201" y="3"/>
                  </a:lnTo>
                  <a:lnTo>
                    <a:pt x="199" y="3"/>
                  </a:lnTo>
                  <a:close/>
                  <a:moveTo>
                    <a:pt x="167" y="3"/>
                  </a:moveTo>
                  <a:lnTo>
                    <a:pt x="167" y="3"/>
                  </a:lnTo>
                  <a:lnTo>
                    <a:pt x="166" y="3"/>
                  </a:lnTo>
                  <a:lnTo>
                    <a:pt x="164" y="1"/>
                  </a:lnTo>
                  <a:lnTo>
                    <a:pt x="166" y="0"/>
                  </a:lnTo>
                  <a:lnTo>
                    <a:pt x="167" y="0"/>
                  </a:lnTo>
                  <a:lnTo>
                    <a:pt x="168" y="1"/>
                  </a:lnTo>
                  <a:lnTo>
                    <a:pt x="167" y="3"/>
                  </a:lnTo>
                  <a:close/>
                  <a:moveTo>
                    <a:pt x="133" y="3"/>
                  </a:moveTo>
                  <a:lnTo>
                    <a:pt x="133" y="3"/>
                  </a:lnTo>
                  <a:lnTo>
                    <a:pt x="132" y="3"/>
                  </a:lnTo>
                  <a:lnTo>
                    <a:pt x="132" y="1"/>
                  </a:lnTo>
                  <a:lnTo>
                    <a:pt x="132" y="0"/>
                  </a:lnTo>
                  <a:lnTo>
                    <a:pt x="133" y="0"/>
                  </a:lnTo>
                  <a:lnTo>
                    <a:pt x="135" y="0"/>
                  </a:lnTo>
                  <a:lnTo>
                    <a:pt x="136" y="1"/>
                  </a:lnTo>
                  <a:lnTo>
                    <a:pt x="135" y="3"/>
                  </a:lnTo>
                  <a:lnTo>
                    <a:pt x="133" y="3"/>
                  </a:lnTo>
                  <a:close/>
                  <a:moveTo>
                    <a:pt x="101" y="3"/>
                  </a:moveTo>
                  <a:lnTo>
                    <a:pt x="101" y="3"/>
                  </a:lnTo>
                  <a:lnTo>
                    <a:pt x="99" y="3"/>
                  </a:lnTo>
                  <a:lnTo>
                    <a:pt x="98" y="1"/>
                  </a:lnTo>
                  <a:lnTo>
                    <a:pt x="99" y="0"/>
                  </a:lnTo>
                  <a:lnTo>
                    <a:pt x="101" y="0"/>
                  </a:lnTo>
                  <a:lnTo>
                    <a:pt x="102" y="0"/>
                  </a:lnTo>
                  <a:lnTo>
                    <a:pt x="102" y="1"/>
                  </a:lnTo>
                  <a:lnTo>
                    <a:pt x="102" y="3"/>
                  </a:lnTo>
                  <a:lnTo>
                    <a:pt x="101" y="3"/>
                  </a:lnTo>
                  <a:close/>
                  <a:moveTo>
                    <a:pt x="67" y="3"/>
                  </a:moveTo>
                  <a:lnTo>
                    <a:pt x="67" y="3"/>
                  </a:lnTo>
                  <a:lnTo>
                    <a:pt x="66" y="3"/>
                  </a:lnTo>
                  <a:lnTo>
                    <a:pt x="66" y="1"/>
                  </a:lnTo>
                  <a:lnTo>
                    <a:pt x="66" y="0"/>
                  </a:lnTo>
                  <a:lnTo>
                    <a:pt x="67" y="0"/>
                  </a:lnTo>
                  <a:lnTo>
                    <a:pt x="68" y="0"/>
                  </a:lnTo>
                  <a:lnTo>
                    <a:pt x="70" y="1"/>
                  </a:lnTo>
                  <a:lnTo>
                    <a:pt x="68" y="3"/>
                  </a:lnTo>
                  <a:lnTo>
                    <a:pt x="67" y="3"/>
                  </a:lnTo>
                  <a:close/>
                  <a:moveTo>
                    <a:pt x="35" y="3"/>
                  </a:moveTo>
                  <a:lnTo>
                    <a:pt x="35" y="3"/>
                  </a:lnTo>
                  <a:lnTo>
                    <a:pt x="33" y="3"/>
                  </a:lnTo>
                  <a:lnTo>
                    <a:pt x="33" y="1"/>
                  </a:lnTo>
                  <a:lnTo>
                    <a:pt x="33" y="0"/>
                  </a:lnTo>
                  <a:lnTo>
                    <a:pt x="35" y="0"/>
                  </a:lnTo>
                  <a:lnTo>
                    <a:pt x="36" y="0"/>
                  </a:lnTo>
                  <a:lnTo>
                    <a:pt x="36" y="1"/>
                  </a:lnTo>
                  <a:lnTo>
                    <a:pt x="36" y="3"/>
                  </a:lnTo>
                  <a:lnTo>
                    <a:pt x="35" y="3"/>
                  </a:lnTo>
                  <a:close/>
                  <a:moveTo>
                    <a:pt x="2" y="3"/>
                  </a:moveTo>
                  <a:lnTo>
                    <a:pt x="2" y="3"/>
                  </a:lnTo>
                  <a:lnTo>
                    <a:pt x="1" y="3"/>
                  </a:lnTo>
                  <a:lnTo>
                    <a:pt x="0" y="1"/>
                  </a:lnTo>
                  <a:lnTo>
                    <a:pt x="1" y="0"/>
                  </a:lnTo>
                  <a:lnTo>
                    <a:pt x="2" y="0"/>
                  </a:lnTo>
                  <a:lnTo>
                    <a:pt x="4" y="0"/>
                  </a:lnTo>
                  <a:lnTo>
                    <a:pt x="4" y="1"/>
                  </a:lnTo>
                  <a:lnTo>
                    <a:pt x="4" y="3"/>
                  </a:lnTo>
                  <a:lnTo>
                    <a:pt x="2" y="3"/>
                  </a:lnTo>
                  <a:close/>
                </a:path>
              </a:pathLst>
            </a:custGeom>
            <a:solidFill>
              <a:srgbClr val="000000"/>
            </a:solidFill>
            <a:ln w="1588">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34" name="未知"/>
            <p:cNvSpPr>
              <a:spLocks/>
            </p:cNvSpPr>
            <p:nvPr/>
          </p:nvSpPr>
          <p:spPr bwMode="auto">
            <a:xfrm>
              <a:off x="1330" y="1265"/>
              <a:ext cx="263" cy="173"/>
            </a:xfrm>
            <a:custGeom>
              <a:avLst/>
              <a:gdLst>
                <a:gd name="T0" fmla="*/ 267492688 w 127"/>
                <a:gd name="T1" fmla="*/ 198844176 h 83"/>
                <a:gd name="T2" fmla="*/ 0 w 127"/>
                <a:gd name="T3" fmla="*/ 97596142 h 83"/>
                <a:gd name="T4" fmla="*/ 267492688 w 127"/>
                <a:gd name="T5" fmla="*/ 0 h 83"/>
                <a:gd name="T6" fmla="*/ 267492688 w 127"/>
                <a:gd name="T7" fmla="*/ 198844176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1"/>
                  </a:lnTo>
                  <a:lnTo>
                    <a:pt x="127" y="0"/>
                  </a:lnTo>
                  <a:lnTo>
                    <a:pt x="127"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35" name="未知"/>
            <p:cNvSpPr>
              <a:spLocks noEditPoints="1"/>
            </p:cNvSpPr>
            <p:nvPr/>
          </p:nvSpPr>
          <p:spPr bwMode="auto">
            <a:xfrm>
              <a:off x="2763" y="1538"/>
              <a:ext cx="435" cy="537"/>
            </a:xfrm>
            <a:custGeom>
              <a:avLst/>
              <a:gdLst>
                <a:gd name="T0" fmla="*/ 367462549 w 212"/>
                <a:gd name="T1" fmla="*/ 6437884 h 258"/>
                <a:gd name="T2" fmla="*/ 365898782 w 212"/>
                <a:gd name="T3" fmla="*/ 0 h 258"/>
                <a:gd name="T4" fmla="*/ 371121670 w 212"/>
                <a:gd name="T5" fmla="*/ 0 h 258"/>
                <a:gd name="T6" fmla="*/ 371121670 w 212"/>
                <a:gd name="T7" fmla="*/ 6437884 h 258"/>
                <a:gd name="T8" fmla="*/ 330857425 w 212"/>
                <a:gd name="T9" fmla="*/ 65149658 h 258"/>
                <a:gd name="T10" fmla="*/ 327578872 w 212"/>
                <a:gd name="T11" fmla="*/ 60146086 h 258"/>
                <a:gd name="T12" fmla="*/ 332640497 w 212"/>
                <a:gd name="T13" fmla="*/ 60146086 h 258"/>
                <a:gd name="T14" fmla="*/ 332640497 w 212"/>
                <a:gd name="T15" fmla="*/ 65149658 h 258"/>
                <a:gd name="T16" fmla="*/ 296014099 w 212"/>
                <a:gd name="T17" fmla="*/ 125187878 h 258"/>
                <a:gd name="T18" fmla="*/ 292754193 w 212"/>
                <a:gd name="T19" fmla="*/ 118730960 h 258"/>
                <a:gd name="T20" fmla="*/ 297557117 w 212"/>
                <a:gd name="T21" fmla="*/ 118730960 h 258"/>
                <a:gd name="T22" fmla="*/ 297557117 w 212"/>
                <a:gd name="T23" fmla="*/ 125187878 h 258"/>
                <a:gd name="T24" fmla="*/ 259268527 w 212"/>
                <a:gd name="T25" fmla="*/ 186980414 h 258"/>
                <a:gd name="T26" fmla="*/ 256128386 w 212"/>
                <a:gd name="T27" fmla="*/ 178873833 h 258"/>
                <a:gd name="T28" fmla="*/ 259268527 w 212"/>
                <a:gd name="T29" fmla="*/ 174585694 h 258"/>
                <a:gd name="T30" fmla="*/ 262710837 w 212"/>
                <a:gd name="T31" fmla="*/ 181036618 h 258"/>
                <a:gd name="T32" fmla="*/ 222826634 w 212"/>
                <a:gd name="T33" fmla="*/ 245074962 h 258"/>
                <a:gd name="T34" fmla="*/ 218208872 w 212"/>
                <a:gd name="T35" fmla="*/ 234986893 h 258"/>
                <a:gd name="T36" fmla="*/ 224425332 w 212"/>
                <a:gd name="T37" fmla="*/ 234986893 h 258"/>
                <a:gd name="T38" fmla="*/ 224425332 w 212"/>
                <a:gd name="T39" fmla="*/ 241948940 h 258"/>
                <a:gd name="T40" fmla="*/ 185820062 w 212"/>
                <a:gd name="T41" fmla="*/ 305200883 h 258"/>
                <a:gd name="T42" fmla="*/ 183335605 w 212"/>
                <a:gd name="T43" fmla="*/ 295184614 h 258"/>
                <a:gd name="T44" fmla="*/ 185820062 w 212"/>
                <a:gd name="T45" fmla="*/ 295184614 h 258"/>
                <a:gd name="T46" fmla="*/ 189691003 w 212"/>
                <a:gd name="T47" fmla="*/ 301141998 h 258"/>
                <a:gd name="T48" fmla="*/ 148489784 w 212"/>
                <a:gd name="T49" fmla="*/ 361286769 h 258"/>
                <a:gd name="T50" fmla="*/ 146709207 w 212"/>
                <a:gd name="T51" fmla="*/ 353844368 h 258"/>
                <a:gd name="T52" fmla="*/ 150078634 w 212"/>
                <a:gd name="T53" fmla="*/ 353844368 h 258"/>
                <a:gd name="T54" fmla="*/ 150078634 w 212"/>
                <a:gd name="T55" fmla="*/ 361286769 h 258"/>
                <a:gd name="T56" fmla="*/ 113452465 w 212"/>
                <a:gd name="T57" fmla="*/ 421967041 h 258"/>
                <a:gd name="T58" fmla="*/ 110193938 w 212"/>
                <a:gd name="T59" fmla="*/ 413922002 h 258"/>
                <a:gd name="T60" fmla="*/ 114993251 w 212"/>
                <a:gd name="T61" fmla="*/ 413922002 h 258"/>
                <a:gd name="T62" fmla="*/ 114993251 w 212"/>
                <a:gd name="T63" fmla="*/ 421967041 h 258"/>
                <a:gd name="T64" fmla="*/ 75110296 w 212"/>
                <a:gd name="T65" fmla="*/ 480024156 h 258"/>
                <a:gd name="T66" fmla="*/ 73141733 w 212"/>
                <a:gd name="T67" fmla="*/ 475700717 h 258"/>
                <a:gd name="T68" fmla="*/ 76986475 w 212"/>
                <a:gd name="T69" fmla="*/ 475700717 h 258"/>
                <a:gd name="T70" fmla="*/ 76986475 w 212"/>
                <a:gd name="T71" fmla="*/ 480024156 h 258"/>
                <a:gd name="T72" fmla="*/ 39885828 w 212"/>
                <a:gd name="T73" fmla="*/ 540195835 h 258"/>
                <a:gd name="T74" fmla="*/ 36605469 w 212"/>
                <a:gd name="T75" fmla="*/ 533750107 h 258"/>
                <a:gd name="T76" fmla="*/ 41952192 w 212"/>
                <a:gd name="T77" fmla="*/ 533750107 h 258"/>
                <a:gd name="T78" fmla="*/ 41952192 w 212"/>
                <a:gd name="T79" fmla="*/ 540195835 h 258"/>
                <a:gd name="T80" fmla="*/ 1599639 w 212"/>
                <a:gd name="T81" fmla="*/ 600855993 h 258"/>
                <a:gd name="T82" fmla="*/ 0 w 212"/>
                <a:gd name="T83" fmla="*/ 593954155 h 258"/>
                <a:gd name="T84" fmla="*/ 5040575 w 212"/>
                <a:gd name="T85" fmla="*/ 593954155 h 258"/>
                <a:gd name="T86" fmla="*/ 5040575 w 212"/>
                <a:gd name="T87" fmla="*/ 596044475 h 2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2"/>
                <a:gd name="T133" fmla="*/ 0 h 258"/>
                <a:gd name="T134" fmla="*/ 212 w 212"/>
                <a:gd name="T135" fmla="*/ 258 h 2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2" h="258">
                  <a:moveTo>
                    <a:pt x="212" y="3"/>
                  </a:moveTo>
                  <a:lnTo>
                    <a:pt x="212" y="3"/>
                  </a:lnTo>
                  <a:lnTo>
                    <a:pt x="210" y="3"/>
                  </a:lnTo>
                  <a:lnTo>
                    <a:pt x="209" y="3"/>
                  </a:lnTo>
                  <a:lnTo>
                    <a:pt x="209" y="1"/>
                  </a:lnTo>
                  <a:lnTo>
                    <a:pt x="209" y="0"/>
                  </a:lnTo>
                  <a:lnTo>
                    <a:pt x="210" y="0"/>
                  </a:lnTo>
                  <a:lnTo>
                    <a:pt x="212" y="0"/>
                  </a:lnTo>
                  <a:lnTo>
                    <a:pt x="212" y="1"/>
                  </a:lnTo>
                  <a:lnTo>
                    <a:pt x="212" y="3"/>
                  </a:lnTo>
                  <a:close/>
                  <a:moveTo>
                    <a:pt x="190" y="28"/>
                  </a:moveTo>
                  <a:lnTo>
                    <a:pt x="190" y="28"/>
                  </a:lnTo>
                  <a:lnTo>
                    <a:pt x="189" y="28"/>
                  </a:lnTo>
                  <a:lnTo>
                    <a:pt x="187" y="27"/>
                  </a:lnTo>
                  <a:lnTo>
                    <a:pt x="187" y="26"/>
                  </a:lnTo>
                  <a:lnTo>
                    <a:pt x="189" y="24"/>
                  </a:lnTo>
                  <a:lnTo>
                    <a:pt x="190" y="26"/>
                  </a:lnTo>
                  <a:lnTo>
                    <a:pt x="192" y="27"/>
                  </a:lnTo>
                  <a:lnTo>
                    <a:pt x="190" y="28"/>
                  </a:lnTo>
                  <a:close/>
                  <a:moveTo>
                    <a:pt x="170" y="54"/>
                  </a:moveTo>
                  <a:lnTo>
                    <a:pt x="170" y="54"/>
                  </a:lnTo>
                  <a:lnTo>
                    <a:pt x="169" y="54"/>
                  </a:lnTo>
                  <a:lnTo>
                    <a:pt x="167" y="54"/>
                  </a:lnTo>
                  <a:lnTo>
                    <a:pt x="167" y="53"/>
                  </a:lnTo>
                  <a:lnTo>
                    <a:pt x="167" y="51"/>
                  </a:lnTo>
                  <a:lnTo>
                    <a:pt x="169" y="50"/>
                  </a:lnTo>
                  <a:lnTo>
                    <a:pt x="170" y="51"/>
                  </a:lnTo>
                  <a:lnTo>
                    <a:pt x="170" y="53"/>
                  </a:lnTo>
                  <a:lnTo>
                    <a:pt x="170" y="54"/>
                  </a:lnTo>
                  <a:close/>
                  <a:moveTo>
                    <a:pt x="150" y="78"/>
                  </a:moveTo>
                  <a:lnTo>
                    <a:pt x="150" y="78"/>
                  </a:lnTo>
                  <a:lnTo>
                    <a:pt x="148" y="80"/>
                  </a:lnTo>
                  <a:lnTo>
                    <a:pt x="147" y="80"/>
                  </a:lnTo>
                  <a:lnTo>
                    <a:pt x="146" y="78"/>
                  </a:lnTo>
                  <a:lnTo>
                    <a:pt x="146" y="77"/>
                  </a:lnTo>
                  <a:lnTo>
                    <a:pt x="147" y="75"/>
                  </a:lnTo>
                  <a:lnTo>
                    <a:pt x="148" y="75"/>
                  </a:lnTo>
                  <a:lnTo>
                    <a:pt x="150" y="77"/>
                  </a:lnTo>
                  <a:lnTo>
                    <a:pt x="150" y="78"/>
                  </a:lnTo>
                  <a:close/>
                  <a:moveTo>
                    <a:pt x="128" y="104"/>
                  </a:moveTo>
                  <a:lnTo>
                    <a:pt x="128" y="104"/>
                  </a:lnTo>
                  <a:lnTo>
                    <a:pt x="127" y="105"/>
                  </a:lnTo>
                  <a:lnTo>
                    <a:pt x="125" y="104"/>
                  </a:lnTo>
                  <a:lnTo>
                    <a:pt x="125" y="102"/>
                  </a:lnTo>
                  <a:lnTo>
                    <a:pt x="125" y="101"/>
                  </a:lnTo>
                  <a:lnTo>
                    <a:pt x="127" y="101"/>
                  </a:lnTo>
                  <a:lnTo>
                    <a:pt x="128" y="101"/>
                  </a:lnTo>
                  <a:lnTo>
                    <a:pt x="128" y="102"/>
                  </a:lnTo>
                  <a:lnTo>
                    <a:pt x="128" y="104"/>
                  </a:lnTo>
                  <a:close/>
                  <a:moveTo>
                    <a:pt x="108" y="129"/>
                  </a:moveTo>
                  <a:lnTo>
                    <a:pt x="108" y="129"/>
                  </a:lnTo>
                  <a:lnTo>
                    <a:pt x="106" y="131"/>
                  </a:lnTo>
                  <a:lnTo>
                    <a:pt x="105" y="129"/>
                  </a:lnTo>
                  <a:lnTo>
                    <a:pt x="104" y="128"/>
                  </a:lnTo>
                  <a:lnTo>
                    <a:pt x="105" y="127"/>
                  </a:lnTo>
                  <a:lnTo>
                    <a:pt x="106" y="127"/>
                  </a:lnTo>
                  <a:lnTo>
                    <a:pt x="108" y="128"/>
                  </a:lnTo>
                  <a:lnTo>
                    <a:pt x="108" y="129"/>
                  </a:lnTo>
                  <a:close/>
                  <a:moveTo>
                    <a:pt x="86" y="155"/>
                  </a:moveTo>
                  <a:lnTo>
                    <a:pt x="86" y="155"/>
                  </a:lnTo>
                  <a:lnTo>
                    <a:pt x="85" y="155"/>
                  </a:lnTo>
                  <a:lnTo>
                    <a:pt x="84" y="155"/>
                  </a:lnTo>
                  <a:lnTo>
                    <a:pt x="84" y="154"/>
                  </a:lnTo>
                  <a:lnTo>
                    <a:pt x="84" y="152"/>
                  </a:lnTo>
                  <a:lnTo>
                    <a:pt x="85" y="152"/>
                  </a:lnTo>
                  <a:lnTo>
                    <a:pt x="86" y="152"/>
                  </a:lnTo>
                  <a:lnTo>
                    <a:pt x="86" y="154"/>
                  </a:lnTo>
                  <a:lnTo>
                    <a:pt x="86" y="155"/>
                  </a:lnTo>
                  <a:close/>
                  <a:moveTo>
                    <a:pt x="66" y="181"/>
                  </a:moveTo>
                  <a:lnTo>
                    <a:pt x="66" y="181"/>
                  </a:lnTo>
                  <a:lnTo>
                    <a:pt x="65" y="181"/>
                  </a:lnTo>
                  <a:lnTo>
                    <a:pt x="63" y="181"/>
                  </a:lnTo>
                  <a:lnTo>
                    <a:pt x="62" y="179"/>
                  </a:lnTo>
                  <a:lnTo>
                    <a:pt x="63" y="178"/>
                  </a:lnTo>
                  <a:lnTo>
                    <a:pt x="65" y="178"/>
                  </a:lnTo>
                  <a:lnTo>
                    <a:pt x="66" y="178"/>
                  </a:lnTo>
                  <a:lnTo>
                    <a:pt x="66" y="179"/>
                  </a:lnTo>
                  <a:lnTo>
                    <a:pt x="66" y="181"/>
                  </a:lnTo>
                  <a:close/>
                  <a:moveTo>
                    <a:pt x="44" y="206"/>
                  </a:moveTo>
                  <a:lnTo>
                    <a:pt x="44" y="206"/>
                  </a:lnTo>
                  <a:lnTo>
                    <a:pt x="43" y="206"/>
                  </a:lnTo>
                  <a:lnTo>
                    <a:pt x="42" y="206"/>
                  </a:lnTo>
                  <a:lnTo>
                    <a:pt x="42" y="205"/>
                  </a:lnTo>
                  <a:lnTo>
                    <a:pt x="42" y="204"/>
                  </a:lnTo>
                  <a:lnTo>
                    <a:pt x="43" y="202"/>
                  </a:lnTo>
                  <a:lnTo>
                    <a:pt x="44" y="204"/>
                  </a:lnTo>
                  <a:lnTo>
                    <a:pt x="46" y="205"/>
                  </a:lnTo>
                  <a:lnTo>
                    <a:pt x="44" y="206"/>
                  </a:lnTo>
                  <a:close/>
                  <a:moveTo>
                    <a:pt x="24" y="232"/>
                  </a:moveTo>
                  <a:lnTo>
                    <a:pt x="24" y="232"/>
                  </a:lnTo>
                  <a:lnTo>
                    <a:pt x="23" y="232"/>
                  </a:lnTo>
                  <a:lnTo>
                    <a:pt x="21" y="232"/>
                  </a:lnTo>
                  <a:lnTo>
                    <a:pt x="20" y="231"/>
                  </a:lnTo>
                  <a:lnTo>
                    <a:pt x="21" y="229"/>
                  </a:lnTo>
                  <a:lnTo>
                    <a:pt x="23" y="228"/>
                  </a:lnTo>
                  <a:lnTo>
                    <a:pt x="24" y="229"/>
                  </a:lnTo>
                  <a:lnTo>
                    <a:pt x="24" y="231"/>
                  </a:lnTo>
                  <a:lnTo>
                    <a:pt x="24" y="232"/>
                  </a:lnTo>
                  <a:close/>
                  <a:moveTo>
                    <a:pt x="3" y="256"/>
                  </a:moveTo>
                  <a:lnTo>
                    <a:pt x="3" y="256"/>
                  </a:lnTo>
                  <a:lnTo>
                    <a:pt x="1" y="258"/>
                  </a:lnTo>
                  <a:lnTo>
                    <a:pt x="0" y="258"/>
                  </a:lnTo>
                  <a:lnTo>
                    <a:pt x="0" y="256"/>
                  </a:lnTo>
                  <a:lnTo>
                    <a:pt x="0" y="255"/>
                  </a:lnTo>
                  <a:lnTo>
                    <a:pt x="1" y="254"/>
                  </a:lnTo>
                  <a:lnTo>
                    <a:pt x="3" y="255"/>
                  </a:lnTo>
                  <a:lnTo>
                    <a:pt x="4" y="255"/>
                  </a:lnTo>
                  <a:lnTo>
                    <a:pt x="3" y="256"/>
                  </a:lnTo>
                  <a:close/>
                </a:path>
              </a:pathLst>
            </a:custGeom>
            <a:solidFill>
              <a:srgbClr val="000000"/>
            </a:solidFill>
            <a:ln w="1588">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36" name="未知"/>
            <p:cNvSpPr>
              <a:spLocks/>
            </p:cNvSpPr>
            <p:nvPr/>
          </p:nvSpPr>
          <p:spPr bwMode="auto">
            <a:xfrm>
              <a:off x="2583" y="2043"/>
              <a:ext cx="230" cy="262"/>
            </a:xfrm>
            <a:custGeom>
              <a:avLst/>
              <a:gdLst>
                <a:gd name="T0" fmla="*/ 199094057 w 112"/>
                <a:gd name="T1" fmla="*/ 169589279 h 124"/>
                <a:gd name="T2" fmla="*/ 0 w 112"/>
                <a:gd name="T3" fmla="*/ 390343663 h 124"/>
                <a:gd name="T4" fmla="*/ 84024267 w 112"/>
                <a:gd name="T5" fmla="*/ 0 h 124"/>
                <a:gd name="T6" fmla="*/ 199094057 w 112"/>
                <a:gd name="T7" fmla="*/ 169589279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7" y="0"/>
                  </a:lnTo>
                  <a:lnTo>
                    <a:pt x="112"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37" name="Rectangle 26"/>
            <p:cNvSpPr>
              <a:spLocks noChangeArrowheads="1"/>
            </p:cNvSpPr>
            <p:nvPr/>
          </p:nvSpPr>
          <p:spPr bwMode="auto">
            <a:xfrm>
              <a:off x="3008" y="1883"/>
              <a:ext cx="100"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5</a:t>
              </a:r>
              <a:endParaRPr lang="zh-CN" altLang="en-US" sz="1000" b="1">
                <a:solidFill>
                  <a:srgbClr val="0000FF"/>
                </a:solidFill>
                <a:latin typeface="Times New Roman" panose="02020603050405020304" pitchFamily="18" charset="0"/>
                <a:ea typeface="楷体_GB2312" pitchFamily="1" charset="-122"/>
              </a:endParaRPr>
            </a:p>
          </p:txBody>
        </p:sp>
        <p:sp>
          <p:nvSpPr>
            <p:cNvPr id="95438" name="Rectangle 27"/>
            <p:cNvSpPr>
              <a:spLocks noChangeArrowheads="1"/>
            </p:cNvSpPr>
            <p:nvPr/>
          </p:nvSpPr>
          <p:spPr bwMode="auto">
            <a:xfrm>
              <a:off x="1873" y="1368"/>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30</a:t>
              </a:r>
              <a:endParaRPr lang="zh-CN" altLang="en-US" sz="1000" b="1">
                <a:solidFill>
                  <a:srgbClr val="0000FF"/>
                </a:solidFill>
                <a:latin typeface="Times New Roman" panose="02020603050405020304" pitchFamily="18" charset="0"/>
                <a:ea typeface="楷体_GB2312" pitchFamily="1" charset="-122"/>
              </a:endParaRPr>
            </a:p>
          </p:txBody>
        </p:sp>
        <p:sp>
          <p:nvSpPr>
            <p:cNvPr id="95439" name="Rectangle 28"/>
            <p:cNvSpPr>
              <a:spLocks noChangeArrowheads="1"/>
            </p:cNvSpPr>
            <p:nvPr/>
          </p:nvSpPr>
          <p:spPr bwMode="auto">
            <a:xfrm>
              <a:off x="1100" y="3140"/>
              <a:ext cx="3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80808"/>
                  </a:solidFill>
                  <a:latin typeface="宋体" panose="02010600030101010101" pitchFamily="2" charset="-122"/>
                </a:rPr>
                <a:t>(</a:t>
              </a:r>
              <a:r>
                <a:rPr lang="en-US" altLang="zh-CN" sz="1000" b="1">
                  <a:solidFill>
                    <a:srgbClr val="080808"/>
                  </a:solidFill>
                  <a:latin typeface="宋体" panose="02010600030101010101" pitchFamily="2" charset="-122"/>
                </a:rPr>
                <a:t>a)</a:t>
              </a:r>
              <a:endParaRPr lang="en-US" altLang="zh-CN" sz="1000" b="1">
                <a:solidFill>
                  <a:srgbClr val="080808"/>
                </a:solidFill>
                <a:latin typeface="Times New Roman" panose="02020603050405020304" pitchFamily="18" charset="0"/>
                <a:ea typeface="楷体_GB2312" pitchFamily="1" charset="-122"/>
              </a:endParaRPr>
            </a:p>
          </p:txBody>
        </p:sp>
      </p:grpSp>
      <p:grpSp>
        <p:nvGrpSpPr>
          <p:cNvPr id="3" name="Group 29"/>
          <p:cNvGrpSpPr>
            <a:grpSpLocks/>
          </p:cNvGrpSpPr>
          <p:nvPr/>
        </p:nvGrpSpPr>
        <p:grpSpPr bwMode="auto">
          <a:xfrm>
            <a:off x="3786188" y="304800"/>
            <a:ext cx="2251075" cy="2190750"/>
            <a:chOff x="0" y="0"/>
            <a:chExt cx="3544" cy="3450"/>
          </a:xfrm>
        </p:grpSpPr>
        <p:sp>
          <p:nvSpPr>
            <p:cNvPr id="95384" name="未知"/>
            <p:cNvSpPr>
              <a:spLocks/>
            </p:cNvSpPr>
            <p:nvPr/>
          </p:nvSpPr>
          <p:spPr bwMode="auto">
            <a:xfrm>
              <a:off x="0" y="0"/>
              <a:ext cx="442" cy="475"/>
            </a:xfrm>
            <a:custGeom>
              <a:avLst/>
              <a:gdLst>
                <a:gd name="T0" fmla="*/ 3132436 w 216"/>
                <a:gd name="T1" fmla="*/ 267497229 h 227"/>
                <a:gd name="T2" fmla="*/ 9836523 w 216"/>
                <a:gd name="T3" fmla="*/ 206432885 h 227"/>
                <a:gd name="T4" fmla="*/ 23404769 w 216"/>
                <a:gd name="T5" fmla="*/ 152120555 h 227"/>
                <a:gd name="T6" fmla="*/ 41188741 w 216"/>
                <a:gd name="T7" fmla="*/ 108927557 h 227"/>
                <a:gd name="T8" fmla="*/ 66567097 w 216"/>
                <a:gd name="T9" fmla="*/ 66772628 h 227"/>
                <a:gd name="T10" fmla="*/ 94595667 w 216"/>
                <a:gd name="T11" fmla="*/ 33107926 h 227"/>
                <a:gd name="T12" fmla="*/ 126287255 w 216"/>
                <a:gd name="T13" fmla="*/ 12460268 h 227"/>
                <a:gd name="T14" fmla="*/ 162676581 w 216"/>
                <a:gd name="T15" fmla="*/ 2317450 h 227"/>
                <a:gd name="T16" fmla="*/ 197456012 w 216"/>
                <a:gd name="T17" fmla="*/ 2317450 h 227"/>
                <a:gd name="T18" fmla="*/ 233841049 w 216"/>
                <a:gd name="T19" fmla="*/ 12460268 h 227"/>
                <a:gd name="T20" fmla="*/ 264740311 w 216"/>
                <a:gd name="T21" fmla="*/ 33107926 h 227"/>
                <a:gd name="T22" fmla="*/ 293199930 w 216"/>
                <a:gd name="T23" fmla="*/ 66772628 h 227"/>
                <a:gd name="T24" fmla="*/ 318146010 w 216"/>
                <a:gd name="T25" fmla="*/ 108927557 h 227"/>
                <a:gd name="T26" fmla="*/ 335929989 w 216"/>
                <a:gd name="T27" fmla="*/ 152120555 h 227"/>
                <a:gd name="T28" fmla="*/ 351395663 w 216"/>
                <a:gd name="T29" fmla="*/ 206432885 h 227"/>
                <a:gd name="T30" fmla="*/ 357826205 w 216"/>
                <a:gd name="T31" fmla="*/ 267497229 h 227"/>
                <a:gd name="T32" fmla="*/ 357826205 w 216"/>
                <a:gd name="T33" fmla="*/ 292370649 h 227"/>
                <a:gd name="T34" fmla="*/ 356202526 w 216"/>
                <a:gd name="T35" fmla="*/ 352475852 h 227"/>
                <a:gd name="T36" fmla="*/ 345074083 w 216"/>
                <a:gd name="T37" fmla="*/ 409931837 h 227"/>
                <a:gd name="T38" fmla="*/ 328077714 w 216"/>
                <a:gd name="T39" fmla="*/ 458030516 h 227"/>
                <a:gd name="T40" fmla="*/ 307150886 w 216"/>
                <a:gd name="T41" fmla="*/ 502995988 h 227"/>
                <a:gd name="T42" fmla="*/ 280226742 w 216"/>
                <a:gd name="T43" fmla="*/ 538294798 h 227"/>
                <a:gd name="T44" fmla="*/ 248492133 w 216"/>
                <a:gd name="T45" fmla="*/ 566772359 h 227"/>
                <a:gd name="T46" fmla="*/ 215293294 w 216"/>
                <a:gd name="T47" fmla="*/ 580407625 h 227"/>
                <a:gd name="T48" fmla="*/ 178925282 w 216"/>
                <a:gd name="T49" fmla="*/ 588006284 h 227"/>
                <a:gd name="T50" fmla="*/ 144047890 w 216"/>
                <a:gd name="T51" fmla="*/ 580407625 h 227"/>
                <a:gd name="T52" fmla="*/ 110842862 w 216"/>
                <a:gd name="T53" fmla="*/ 566772359 h 227"/>
                <a:gd name="T54" fmla="*/ 79498130 w 216"/>
                <a:gd name="T55" fmla="*/ 538294798 h 227"/>
                <a:gd name="T56" fmla="*/ 54923248 w 216"/>
                <a:gd name="T57" fmla="*/ 502995988 h 227"/>
                <a:gd name="T58" fmla="*/ 31776067 w 216"/>
                <a:gd name="T59" fmla="*/ 458030516 h 227"/>
                <a:gd name="T60" fmla="*/ 13116539 w 216"/>
                <a:gd name="T61" fmla="*/ 409931837 h 227"/>
                <a:gd name="T62" fmla="*/ 4806988 w 216"/>
                <a:gd name="T63" fmla="*/ 352475852 h 227"/>
                <a:gd name="T64" fmla="*/ 0 w 216"/>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0"/>
                  </a:lnTo>
                  <a:lnTo>
                    <a:pt x="6" y="80"/>
                  </a:lnTo>
                  <a:lnTo>
                    <a:pt x="8"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6" y="103"/>
                  </a:lnTo>
                  <a:lnTo>
                    <a:pt x="216" y="113"/>
                  </a:lnTo>
                  <a:lnTo>
                    <a:pt x="216"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85" name="未知"/>
            <p:cNvSpPr>
              <a:spLocks/>
            </p:cNvSpPr>
            <p:nvPr/>
          </p:nvSpPr>
          <p:spPr bwMode="auto">
            <a:xfrm>
              <a:off x="0" y="0"/>
              <a:ext cx="442" cy="475"/>
            </a:xfrm>
            <a:custGeom>
              <a:avLst/>
              <a:gdLst>
                <a:gd name="T0" fmla="*/ 3132436 w 216"/>
                <a:gd name="T1" fmla="*/ 267497229 h 227"/>
                <a:gd name="T2" fmla="*/ 9836523 w 216"/>
                <a:gd name="T3" fmla="*/ 206432885 h 227"/>
                <a:gd name="T4" fmla="*/ 23404769 w 216"/>
                <a:gd name="T5" fmla="*/ 152120555 h 227"/>
                <a:gd name="T6" fmla="*/ 41188741 w 216"/>
                <a:gd name="T7" fmla="*/ 108927557 h 227"/>
                <a:gd name="T8" fmla="*/ 66567097 w 216"/>
                <a:gd name="T9" fmla="*/ 66772628 h 227"/>
                <a:gd name="T10" fmla="*/ 94595667 w 216"/>
                <a:gd name="T11" fmla="*/ 33107926 h 227"/>
                <a:gd name="T12" fmla="*/ 126287255 w 216"/>
                <a:gd name="T13" fmla="*/ 12460268 h 227"/>
                <a:gd name="T14" fmla="*/ 162676581 w 216"/>
                <a:gd name="T15" fmla="*/ 2317450 h 227"/>
                <a:gd name="T16" fmla="*/ 197456012 w 216"/>
                <a:gd name="T17" fmla="*/ 2317450 h 227"/>
                <a:gd name="T18" fmla="*/ 233841049 w 216"/>
                <a:gd name="T19" fmla="*/ 12460268 h 227"/>
                <a:gd name="T20" fmla="*/ 264740311 w 216"/>
                <a:gd name="T21" fmla="*/ 33107926 h 227"/>
                <a:gd name="T22" fmla="*/ 293199930 w 216"/>
                <a:gd name="T23" fmla="*/ 66772628 h 227"/>
                <a:gd name="T24" fmla="*/ 318146010 w 216"/>
                <a:gd name="T25" fmla="*/ 108927557 h 227"/>
                <a:gd name="T26" fmla="*/ 335929989 w 216"/>
                <a:gd name="T27" fmla="*/ 152120555 h 227"/>
                <a:gd name="T28" fmla="*/ 351395663 w 216"/>
                <a:gd name="T29" fmla="*/ 206432885 h 227"/>
                <a:gd name="T30" fmla="*/ 357826205 w 216"/>
                <a:gd name="T31" fmla="*/ 267497229 h 227"/>
                <a:gd name="T32" fmla="*/ 357826205 w 216"/>
                <a:gd name="T33" fmla="*/ 292370649 h 227"/>
                <a:gd name="T34" fmla="*/ 356202526 w 216"/>
                <a:gd name="T35" fmla="*/ 352475852 h 227"/>
                <a:gd name="T36" fmla="*/ 345074083 w 216"/>
                <a:gd name="T37" fmla="*/ 409931837 h 227"/>
                <a:gd name="T38" fmla="*/ 328077714 w 216"/>
                <a:gd name="T39" fmla="*/ 458030516 h 227"/>
                <a:gd name="T40" fmla="*/ 307150886 w 216"/>
                <a:gd name="T41" fmla="*/ 502995988 h 227"/>
                <a:gd name="T42" fmla="*/ 280226742 w 216"/>
                <a:gd name="T43" fmla="*/ 538294798 h 227"/>
                <a:gd name="T44" fmla="*/ 248492133 w 216"/>
                <a:gd name="T45" fmla="*/ 566772359 h 227"/>
                <a:gd name="T46" fmla="*/ 215293294 w 216"/>
                <a:gd name="T47" fmla="*/ 580407625 h 227"/>
                <a:gd name="T48" fmla="*/ 178925282 w 216"/>
                <a:gd name="T49" fmla="*/ 588006284 h 227"/>
                <a:gd name="T50" fmla="*/ 144047890 w 216"/>
                <a:gd name="T51" fmla="*/ 580407625 h 227"/>
                <a:gd name="T52" fmla="*/ 110842862 w 216"/>
                <a:gd name="T53" fmla="*/ 566772359 h 227"/>
                <a:gd name="T54" fmla="*/ 79498130 w 216"/>
                <a:gd name="T55" fmla="*/ 538294798 h 227"/>
                <a:gd name="T56" fmla="*/ 54923248 w 216"/>
                <a:gd name="T57" fmla="*/ 502995988 h 227"/>
                <a:gd name="T58" fmla="*/ 31776067 w 216"/>
                <a:gd name="T59" fmla="*/ 458030516 h 227"/>
                <a:gd name="T60" fmla="*/ 13116539 w 216"/>
                <a:gd name="T61" fmla="*/ 409931837 h 227"/>
                <a:gd name="T62" fmla="*/ 4806988 w 216"/>
                <a:gd name="T63" fmla="*/ 352475852 h 227"/>
                <a:gd name="T64" fmla="*/ 0 w 216"/>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0"/>
                  </a:lnTo>
                  <a:lnTo>
                    <a:pt x="6" y="80"/>
                  </a:lnTo>
                  <a:lnTo>
                    <a:pt x="8"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6" y="103"/>
                  </a:lnTo>
                  <a:lnTo>
                    <a:pt x="216" y="113"/>
                  </a:lnTo>
                  <a:lnTo>
                    <a:pt x="216"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86" name="Rectangle 32"/>
            <p:cNvSpPr>
              <a:spLocks noChangeArrowheads="1"/>
            </p:cNvSpPr>
            <p:nvPr/>
          </p:nvSpPr>
          <p:spPr bwMode="auto">
            <a:xfrm>
              <a:off x="155" y="95"/>
              <a:ext cx="10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E</a:t>
              </a:r>
              <a:endParaRPr lang="en-US" altLang="zh-CN" sz="1000" b="1">
                <a:solidFill>
                  <a:srgbClr val="0000FF"/>
                </a:solidFill>
                <a:latin typeface="Times New Roman" panose="02020603050405020304" pitchFamily="18" charset="0"/>
                <a:ea typeface="楷体_GB2312" pitchFamily="1" charset="-122"/>
              </a:endParaRPr>
            </a:p>
          </p:txBody>
        </p:sp>
        <p:sp>
          <p:nvSpPr>
            <p:cNvPr id="95387" name="未知"/>
            <p:cNvSpPr>
              <a:spLocks/>
            </p:cNvSpPr>
            <p:nvPr/>
          </p:nvSpPr>
          <p:spPr bwMode="auto">
            <a:xfrm>
              <a:off x="0" y="2253"/>
              <a:ext cx="442" cy="470"/>
            </a:xfrm>
            <a:custGeom>
              <a:avLst/>
              <a:gdLst>
                <a:gd name="T0" fmla="*/ 3132436 w 216"/>
                <a:gd name="T1" fmla="*/ 215573165 h 227"/>
                <a:gd name="T2" fmla="*/ 9836523 w 216"/>
                <a:gd name="T3" fmla="*/ 168127477 h 227"/>
                <a:gd name="T4" fmla="*/ 23404769 w 216"/>
                <a:gd name="T5" fmla="*/ 123731165 h 227"/>
                <a:gd name="T6" fmla="*/ 41188741 w 216"/>
                <a:gd name="T7" fmla="*/ 88042712 h 227"/>
                <a:gd name="T8" fmla="*/ 66567097 w 216"/>
                <a:gd name="T9" fmla="*/ 54755838 h 227"/>
                <a:gd name="T10" fmla="*/ 94595667 w 216"/>
                <a:gd name="T11" fmla="*/ 29303304 h 227"/>
                <a:gd name="T12" fmla="*/ 126287255 w 216"/>
                <a:gd name="T13" fmla="*/ 10140796 h 227"/>
                <a:gd name="T14" fmla="*/ 162676581 w 216"/>
                <a:gd name="T15" fmla="*/ 1917975 h 227"/>
                <a:gd name="T16" fmla="*/ 197456012 w 216"/>
                <a:gd name="T17" fmla="*/ 1917975 h 227"/>
                <a:gd name="T18" fmla="*/ 233841049 w 216"/>
                <a:gd name="T19" fmla="*/ 10140796 h 227"/>
                <a:gd name="T20" fmla="*/ 264740311 w 216"/>
                <a:gd name="T21" fmla="*/ 29303304 h 227"/>
                <a:gd name="T22" fmla="*/ 293199930 w 216"/>
                <a:gd name="T23" fmla="*/ 54755838 h 227"/>
                <a:gd name="T24" fmla="*/ 318146010 w 216"/>
                <a:gd name="T25" fmla="*/ 88042712 h 227"/>
                <a:gd name="T26" fmla="*/ 335929989 w 216"/>
                <a:gd name="T27" fmla="*/ 123731165 h 227"/>
                <a:gd name="T28" fmla="*/ 351395663 w 216"/>
                <a:gd name="T29" fmla="*/ 168127477 h 227"/>
                <a:gd name="T30" fmla="*/ 357826205 w 216"/>
                <a:gd name="T31" fmla="*/ 215573165 h 227"/>
                <a:gd name="T32" fmla="*/ 357826205 w 216"/>
                <a:gd name="T33" fmla="*/ 236676333 h 227"/>
                <a:gd name="T34" fmla="*/ 356202526 w 216"/>
                <a:gd name="T35" fmla="*/ 285473302 h 227"/>
                <a:gd name="T36" fmla="*/ 345074083 w 216"/>
                <a:gd name="T37" fmla="*/ 331155401 h 227"/>
                <a:gd name="T38" fmla="*/ 328077714 w 216"/>
                <a:gd name="T39" fmla="*/ 370600209 h 227"/>
                <a:gd name="T40" fmla="*/ 307150886 w 216"/>
                <a:gd name="T41" fmla="*/ 406862368 h 227"/>
                <a:gd name="T42" fmla="*/ 280226742 w 216"/>
                <a:gd name="T43" fmla="*/ 436217525 h 227"/>
                <a:gd name="T44" fmla="*/ 248492133 w 216"/>
                <a:gd name="T45" fmla="*/ 458639973 h 227"/>
                <a:gd name="T46" fmla="*/ 215293294 w 216"/>
                <a:gd name="T47" fmla="*/ 469917452 h 227"/>
                <a:gd name="T48" fmla="*/ 178925282 w 216"/>
                <a:gd name="T49" fmla="*/ 475882301 h 227"/>
                <a:gd name="T50" fmla="*/ 144047890 w 216"/>
                <a:gd name="T51" fmla="*/ 469917452 h 227"/>
                <a:gd name="T52" fmla="*/ 110842862 w 216"/>
                <a:gd name="T53" fmla="*/ 458639973 h 227"/>
                <a:gd name="T54" fmla="*/ 79498130 w 216"/>
                <a:gd name="T55" fmla="*/ 436217525 h 227"/>
                <a:gd name="T56" fmla="*/ 54923248 w 216"/>
                <a:gd name="T57" fmla="*/ 406862368 h 227"/>
                <a:gd name="T58" fmla="*/ 31776067 w 216"/>
                <a:gd name="T59" fmla="*/ 370600209 h 227"/>
                <a:gd name="T60" fmla="*/ 13116539 w 216"/>
                <a:gd name="T61" fmla="*/ 331155401 h 227"/>
                <a:gd name="T62" fmla="*/ 4806988 w 216"/>
                <a:gd name="T63" fmla="*/ 285473302 h 227"/>
                <a:gd name="T64" fmla="*/ 0 w 216"/>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1"/>
                  </a:lnTo>
                  <a:lnTo>
                    <a:pt x="6" y="80"/>
                  </a:lnTo>
                  <a:lnTo>
                    <a:pt x="8"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6" y="103"/>
                  </a:lnTo>
                  <a:lnTo>
                    <a:pt x="216" y="113"/>
                  </a:lnTo>
                  <a:lnTo>
                    <a:pt x="216"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6"/>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88" name="未知"/>
            <p:cNvSpPr>
              <a:spLocks/>
            </p:cNvSpPr>
            <p:nvPr/>
          </p:nvSpPr>
          <p:spPr bwMode="auto">
            <a:xfrm>
              <a:off x="0" y="2253"/>
              <a:ext cx="442" cy="470"/>
            </a:xfrm>
            <a:custGeom>
              <a:avLst/>
              <a:gdLst>
                <a:gd name="T0" fmla="*/ 3132436 w 216"/>
                <a:gd name="T1" fmla="*/ 215573165 h 227"/>
                <a:gd name="T2" fmla="*/ 9836523 w 216"/>
                <a:gd name="T3" fmla="*/ 168127477 h 227"/>
                <a:gd name="T4" fmla="*/ 23404769 w 216"/>
                <a:gd name="T5" fmla="*/ 123731165 h 227"/>
                <a:gd name="T6" fmla="*/ 41188741 w 216"/>
                <a:gd name="T7" fmla="*/ 88042712 h 227"/>
                <a:gd name="T8" fmla="*/ 66567097 w 216"/>
                <a:gd name="T9" fmla="*/ 54755838 h 227"/>
                <a:gd name="T10" fmla="*/ 94595667 w 216"/>
                <a:gd name="T11" fmla="*/ 29303304 h 227"/>
                <a:gd name="T12" fmla="*/ 126287255 w 216"/>
                <a:gd name="T13" fmla="*/ 10140796 h 227"/>
                <a:gd name="T14" fmla="*/ 162676581 w 216"/>
                <a:gd name="T15" fmla="*/ 1917975 h 227"/>
                <a:gd name="T16" fmla="*/ 197456012 w 216"/>
                <a:gd name="T17" fmla="*/ 1917975 h 227"/>
                <a:gd name="T18" fmla="*/ 233841049 w 216"/>
                <a:gd name="T19" fmla="*/ 10140796 h 227"/>
                <a:gd name="T20" fmla="*/ 264740311 w 216"/>
                <a:gd name="T21" fmla="*/ 29303304 h 227"/>
                <a:gd name="T22" fmla="*/ 293199930 w 216"/>
                <a:gd name="T23" fmla="*/ 54755838 h 227"/>
                <a:gd name="T24" fmla="*/ 318146010 w 216"/>
                <a:gd name="T25" fmla="*/ 88042712 h 227"/>
                <a:gd name="T26" fmla="*/ 335929989 w 216"/>
                <a:gd name="T27" fmla="*/ 123731165 h 227"/>
                <a:gd name="T28" fmla="*/ 351395663 w 216"/>
                <a:gd name="T29" fmla="*/ 168127477 h 227"/>
                <a:gd name="T30" fmla="*/ 357826205 w 216"/>
                <a:gd name="T31" fmla="*/ 215573165 h 227"/>
                <a:gd name="T32" fmla="*/ 357826205 w 216"/>
                <a:gd name="T33" fmla="*/ 236676333 h 227"/>
                <a:gd name="T34" fmla="*/ 356202526 w 216"/>
                <a:gd name="T35" fmla="*/ 285473302 h 227"/>
                <a:gd name="T36" fmla="*/ 345074083 w 216"/>
                <a:gd name="T37" fmla="*/ 331155401 h 227"/>
                <a:gd name="T38" fmla="*/ 328077714 w 216"/>
                <a:gd name="T39" fmla="*/ 370600209 h 227"/>
                <a:gd name="T40" fmla="*/ 307150886 w 216"/>
                <a:gd name="T41" fmla="*/ 406862368 h 227"/>
                <a:gd name="T42" fmla="*/ 280226742 w 216"/>
                <a:gd name="T43" fmla="*/ 436217525 h 227"/>
                <a:gd name="T44" fmla="*/ 248492133 w 216"/>
                <a:gd name="T45" fmla="*/ 458639973 h 227"/>
                <a:gd name="T46" fmla="*/ 215293294 w 216"/>
                <a:gd name="T47" fmla="*/ 469917452 h 227"/>
                <a:gd name="T48" fmla="*/ 178925282 w 216"/>
                <a:gd name="T49" fmla="*/ 475882301 h 227"/>
                <a:gd name="T50" fmla="*/ 144047890 w 216"/>
                <a:gd name="T51" fmla="*/ 469917452 h 227"/>
                <a:gd name="T52" fmla="*/ 110842862 w 216"/>
                <a:gd name="T53" fmla="*/ 458639973 h 227"/>
                <a:gd name="T54" fmla="*/ 79498130 w 216"/>
                <a:gd name="T55" fmla="*/ 436217525 h 227"/>
                <a:gd name="T56" fmla="*/ 54923248 w 216"/>
                <a:gd name="T57" fmla="*/ 406862368 h 227"/>
                <a:gd name="T58" fmla="*/ 31776067 w 216"/>
                <a:gd name="T59" fmla="*/ 370600209 h 227"/>
                <a:gd name="T60" fmla="*/ 13116539 w 216"/>
                <a:gd name="T61" fmla="*/ 331155401 h 227"/>
                <a:gd name="T62" fmla="*/ 4806988 w 216"/>
                <a:gd name="T63" fmla="*/ 285473302 h 227"/>
                <a:gd name="T64" fmla="*/ 0 w 216"/>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1"/>
                  </a:lnTo>
                  <a:lnTo>
                    <a:pt x="6" y="80"/>
                  </a:lnTo>
                  <a:lnTo>
                    <a:pt x="8"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6" y="103"/>
                  </a:lnTo>
                  <a:lnTo>
                    <a:pt x="216" y="113"/>
                  </a:lnTo>
                  <a:lnTo>
                    <a:pt x="216"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6"/>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89" name="Rectangle 35"/>
            <p:cNvSpPr>
              <a:spLocks noChangeArrowheads="1"/>
            </p:cNvSpPr>
            <p:nvPr/>
          </p:nvSpPr>
          <p:spPr bwMode="auto">
            <a:xfrm>
              <a:off x="155" y="234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F</a:t>
              </a:r>
              <a:endParaRPr lang="en-US" altLang="zh-CN" sz="1000" b="1">
                <a:solidFill>
                  <a:srgbClr val="0000FF"/>
                </a:solidFill>
                <a:latin typeface="Times New Roman" panose="02020603050405020304" pitchFamily="18" charset="0"/>
                <a:ea typeface="楷体_GB2312" pitchFamily="1" charset="-122"/>
              </a:endParaRPr>
            </a:p>
          </p:txBody>
        </p:sp>
        <p:sp>
          <p:nvSpPr>
            <p:cNvPr id="95390" name="未知"/>
            <p:cNvSpPr>
              <a:spLocks/>
            </p:cNvSpPr>
            <p:nvPr/>
          </p:nvSpPr>
          <p:spPr bwMode="auto">
            <a:xfrm>
              <a:off x="885" y="1118"/>
              <a:ext cx="445" cy="470"/>
            </a:xfrm>
            <a:custGeom>
              <a:avLst/>
              <a:gdLst>
                <a:gd name="T0" fmla="*/ 3468480 w 216"/>
                <a:gd name="T1" fmla="*/ 233453945 h 226"/>
                <a:gd name="T2" fmla="*/ 11237026 w 216"/>
                <a:gd name="T3" fmla="*/ 180417861 h 226"/>
                <a:gd name="T4" fmla="*/ 26844082 w 216"/>
                <a:gd name="T5" fmla="*/ 135379629 h 226"/>
                <a:gd name="T6" fmla="*/ 47694015 w 216"/>
                <a:gd name="T7" fmla="*/ 93665202 h 226"/>
                <a:gd name="T8" fmla="*/ 75502601 w 216"/>
                <a:gd name="T9" fmla="*/ 57258046 h 226"/>
                <a:gd name="T10" fmla="*/ 107867409 w 216"/>
                <a:gd name="T11" fmla="*/ 29497101 h 226"/>
                <a:gd name="T12" fmla="*/ 144267179 w 216"/>
                <a:gd name="T13" fmla="*/ 11244714 h 226"/>
                <a:gd name="T14" fmla="*/ 185974677 w 216"/>
                <a:gd name="T15" fmla="*/ 2067164 h 226"/>
                <a:gd name="T16" fmla="*/ 225700574 w 216"/>
                <a:gd name="T17" fmla="*/ 2067164 h 226"/>
                <a:gd name="T18" fmla="*/ 266893322 w 216"/>
                <a:gd name="T19" fmla="*/ 11244714 h 226"/>
                <a:gd name="T20" fmla="*/ 303961548 w 216"/>
                <a:gd name="T21" fmla="*/ 29497101 h 226"/>
                <a:gd name="T22" fmla="*/ 336070366 w 216"/>
                <a:gd name="T23" fmla="*/ 57258046 h 226"/>
                <a:gd name="T24" fmla="*/ 364686693 w 216"/>
                <a:gd name="T25" fmla="*/ 93665202 h 226"/>
                <a:gd name="T26" fmla="*/ 384938868 w 216"/>
                <a:gd name="T27" fmla="*/ 135379629 h 226"/>
                <a:gd name="T28" fmla="*/ 402325112 w 216"/>
                <a:gd name="T29" fmla="*/ 180417861 h 226"/>
                <a:gd name="T30" fmla="*/ 409890505 w 216"/>
                <a:gd name="T31" fmla="*/ 233453945 h 226"/>
                <a:gd name="T32" fmla="*/ 409890505 w 216"/>
                <a:gd name="T33" fmla="*/ 258864750 h 226"/>
                <a:gd name="T34" fmla="*/ 408082817 w 216"/>
                <a:gd name="T35" fmla="*/ 311913677 h 226"/>
                <a:gd name="T36" fmla="*/ 395151845 w 216"/>
                <a:gd name="T37" fmla="*/ 362019490 h 226"/>
                <a:gd name="T38" fmla="*/ 376000369 w 216"/>
                <a:gd name="T39" fmla="*/ 402967676 h 226"/>
                <a:gd name="T40" fmla="*/ 350790039 w 216"/>
                <a:gd name="T41" fmla="*/ 443760138 h 226"/>
                <a:gd name="T42" fmla="*/ 320460166 w 216"/>
                <a:gd name="T43" fmla="*/ 476559840 h 226"/>
                <a:gd name="T44" fmla="*/ 284694043 w 216"/>
                <a:gd name="T45" fmla="*/ 498686203 h 226"/>
                <a:gd name="T46" fmla="*/ 246639961 w 216"/>
                <a:gd name="T47" fmla="*/ 512927083 h 226"/>
                <a:gd name="T48" fmla="*/ 205260115 w 216"/>
                <a:gd name="T49" fmla="*/ 517351237 h 226"/>
                <a:gd name="T50" fmla="*/ 164911613 w 216"/>
                <a:gd name="T51" fmla="*/ 512927083 h 226"/>
                <a:gd name="T52" fmla="*/ 126922567 w 216"/>
                <a:gd name="T53" fmla="*/ 498686203 h 226"/>
                <a:gd name="T54" fmla="*/ 91090584 w 216"/>
                <a:gd name="T55" fmla="*/ 476559840 h 226"/>
                <a:gd name="T56" fmla="*/ 62483306 w 216"/>
                <a:gd name="T57" fmla="*/ 443760138 h 226"/>
                <a:gd name="T58" fmla="*/ 35783841 w 216"/>
                <a:gd name="T59" fmla="*/ 402967676 h 226"/>
                <a:gd name="T60" fmla="*/ 17369243 w 216"/>
                <a:gd name="T61" fmla="*/ 362019490 h 226"/>
                <a:gd name="T62" fmla="*/ 5454378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2" y="102"/>
                  </a:lnTo>
                  <a:lnTo>
                    <a:pt x="3" y="90"/>
                  </a:lnTo>
                  <a:lnTo>
                    <a:pt x="6" y="79"/>
                  </a:lnTo>
                  <a:lnTo>
                    <a:pt x="9" y="68"/>
                  </a:lnTo>
                  <a:lnTo>
                    <a:pt x="14" y="59"/>
                  </a:lnTo>
                  <a:lnTo>
                    <a:pt x="19" y="50"/>
                  </a:lnTo>
                  <a:lnTo>
                    <a:pt x="25" y="41"/>
                  </a:lnTo>
                  <a:lnTo>
                    <a:pt x="33" y="33"/>
                  </a:lnTo>
                  <a:lnTo>
                    <a:pt x="40" y="25"/>
                  </a:lnTo>
                  <a:lnTo>
                    <a:pt x="48" y="18"/>
                  </a:lnTo>
                  <a:lnTo>
                    <a:pt x="57" y="13"/>
                  </a:lnTo>
                  <a:lnTo>
                    <a:pt x="67" y="9"/>
                  </a:lnTo>
                  <a:lnTo>
                    <a:pt x="76" y="5"/>
                  </a:lnTo>
                  <a:lnTo>
                    <a:pt x="87" y="2"/>
                  </a:lnTo>
                  <a:lnTo>
                    <a:pt x="98" y="1"/>
                  </a:lnTo>
                  <a:lnTo>
                    <a:pt x="108" y="0"/>
                  </a:lnTo>
                  <a:lnTo>
                    <a:pt x="119" y="1"/>
                  </a:lnTo>
                  <a:lnTo>
                    <a:pt x="130" y="2"/>
                  </a:lnTo>
                  <a:lnTo>
                    <a:pt x="141" y="5"/>
                  </a:lnTo>
                  <a:lnTo>
                    <a:pt x="150" y="9"/>
                  </a:lnTo>
                  <a:lnTo>
                    <a:pt x="160" y="13"/>
                  </a:lnTo>
                  <a:lnTo>
                    <a:pt x="169" y="18"/>
                  </a:lnTo>
                  <a:lnTo>
                    <a:pt x="177" y="25"/>
                  </a:lnTo>
                  <a:lnTo>
                    <a:pt x="185" y="33"/>
                  </a:lnTo>
                  <a:lnTo>
                    <a:pt x="192" y="41"/>
                  </a:lnTo>
                  <a:lnTo>
                    <a:pt x="198" y="50"/>
                  </a:lnTo>
                  <a:lnTo>
                    <a:pt x="203" y="59"/>
                  </a:lnTo>
                  <a:lnTo>
                    <a:pt x="208" y="68"/>
                  </a:lnTo>
                  <a:lnTo>
                    <a:pt x="212" y="79"/>
                  </a:lnTo>
                  <a:lnTo>
                    <a:pt x="215" y="90"/>
                  </a:lnTo>
                  <a:lnTo>
                    <a:pt x="216" y="102"/>
                  </a:lnTo>
                  <a:lnTo>
                    <a:pt x="216" y="113"/>
                  </a:lnTo>
                  <a:lnTo>
                    <a:pt x="216" y="125"/>
                  </a:lnTo>
                  <a:lnTo>
                    <a:pt x="215" y="136"/>
                  </a:lnTo>
                  <a:lnTo>
                    <a:pt x="212" y="147"/>
                  </a:lnTo>
                  <a:lnTo>
                    <a:pt x="208" y="158"/>
                  </a:lnTo>
                  <a:lnTo>
                    <a:pt x="203" y="167"/>
                  </a:lnTo>
                  <a:lnTo>
                    <a:pt x="198" y="176"/>
                  </a:lnTo>
                  <a:lnTo>
                    <a:pt x="192" y="186"/>
                  </a:lnTo>
                  <a:lnTo>
                    <a:pt x="185" y="194"/>
                  </a:lnTo>
                  <a:lnTo>
                    <a:pt x="177" y="201"/>
                  </a:lnTo>
                  <a:lnTo>
                    <a:pt x="169" y="208"/>
                  </a:lnTo>
                  <a:lnTo>
                    <a:pt x="160" y="213"/>
                  </a:lnTo>
                  <a:lnTo>
                    <a:pt x="150" y="218"/>
                  </a:lnTo>
                  <a:lnTo>
                    <a:pt x="141" y="221"/>
                  </a:lnTo>
                  <a:lnTo>
                    <a:pt x="130" y="224"/>
                  </a:lnTo>
                  <a:lnTo>
                    <a:pt x="119" y="226"/>
                  </a:lnTo>
                  <a:lnTo>
                    <a:pt x="108" y="226"/>
                  </a:lnTo>
                  <a:lnTo>
                    <a:pt x="98" y="226"/>
                  </a:lnTo>
                  <a:lnTo>
                    <a:pt x="87" y="224"/>
                  </a:lnTo>
                  <a:lnTo>
                    <a:pt x="76" y="221"/>
                  </a:lnTo>
                  <a:lnTo>
                    <a:pt x="67" y="218"/>
                  </a:lnTo>
                  <a:lnTo>
                    <a:pt x="57" y="213"/>
                  </a:lnTo>
                  <a:lnTo>
                    <a:pt x="48" y="208"/>
                  </a:lnTo>
                  <a:lnTo>
                    <a:pt x="40" y="201"/>
                  </a:lnTo>
                  <a:lnTo>
                    <a:pt x="33" y="194"/>
                  </a:lnTo>
                  <a:lnTo>
                    <a:pt x="25" y="186"/>
                  </a:lnTo>
                  <a:lnTo>
                    <a:pt x="19" y="176"/>
                  </a:lnTo>
                  <a:lnTo>
                    <a:pt x="14" y="167"/>
                  </a:lnTo>
                  <a:lnTo>
                    <a:pt x="9" y="158"/>
                  </a:lnTo>
                  <a:lnTo>
                    <a:pt x="6" y="147"/>
                  </a:lnTo>
                  <a:lnTo>
                    <a:pt x="3" y="136"/>
                  </a:lnTo>
                  <a:lnTo>
                    <a:pt x="2"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91" name="未知"/>
            <p:cNvSpPr>
              <a:spLocks/>
            </p:cNvSpPr>
            <p:nvPr/>
          </p:nvSpPr>
          <p:spPr bwMode="auto">
            <a:xfrm>
              <a:off x="885" y="1118"/>
              <a:ext cx="445" cy="470"/>
            </a:xfrm>
            <a:custGeom>
              <a:avLst/>
              <a:gdLst>
                <a:gd name="T0" fmla="*/ 3468480 w 216"/>
                <a:gd name="T1" fmla="*/ 233453945 h 226"/>
                <a:gd name="T2" fmla="*/ 11237026 w 216"/>
                <a:gd name="T3" fmla="*/ 180417861 h 226"/>
                <a:gd name="T4" fmla="*/ 26844082 w 216"/>
                <a:gd name="T5" fmla="*/ 135379629 h 226"/>
                <a:gd name="T6" fmla="*/ 47694015 w 216"/>
                <a:gd name="T7" fmla="*/ 93665202 h 226"/>
                <a:gd name="T8" fmla="*/ 75502601 w 216"/>
                <a:gd name="T9" fmla="*/ 57258046 h 226"/>
                <a:gd name="T10" fmla="*/ 107867409 w 216"/>
                <a:gd name="T11" fmla="*/ 29497101 h 226"/>
                <a:gd name="T12" fmla="*/ 144267179 w 216"/>
                <a:gd name="T13" fmla="*/ 11244714 h 226"/>
                <a:gd name="T14" fmla="*/ 185974677 w 216"/>
                <a:gd name="T15" fmla="*/ 2067164 h 226"/>
                <a:gd name="T16" fmla="*/ 225700574 w 216"/>
                <a:gd name="T17" fmla="*/ 2067164 h 226"/>
                <a:gd name="T18" fmla="*/ 266893322 w 216"/>
                <a:gd name="T19" fmla="*/ 11244714 h 226"/>
                <a:gd name="T20" fmla="*/ 303961548 w 216"/>
                <a:gd name="T21" fmla="*/ 29497101 h 226"/>
                <a:gd name="T22" fmla="*/ 336070366 w 216"/>
                <a:gd name="T23" fmla="*/ 57258046 h 226"/>
                <a:gd name="T24" fmla="*/ 364686693 w 216"/>
                <a:gd name="T25" fmla="*/ 93665202 h 226"/>
                <a:gd name="T26" fmla="*/ 384938868 w 216"/>
                <a:gd name="T27" fmla="*/ 135379629 h 226"/>
                <a:gd name="T28" fmla="*/ 402325112 w 216"/>
                <a:gd name="T29" fmla="*/ 180417861 h 226"/>
                <a:gd name="T30" fmla="*/ 409890505 w 216"/>
                <a:gd name="T31" fmla="*/ 233453945 h 226"/>
                <a:gd name="T32" fmla="*/ 409890505 w 216"/>
                <a:gd name="T33" fmla="*/ 258864750 h 226"/>
                <a:gd name="T34" fmla="*/ 408082817 w 216"/>
                <a:gd name="T35" fmla="*/ 311913677 h 226"/>
                <a:gd name="T36" fmla="*/ 395151845 w 216"/>
                <a:gd name="T37" fmla="*/ 362019490 h 226"/>
                <a:gd name="T38" fmla="*/ 376000369 w 216"/>
                <a:gd name="T39" fmla="*/ 402967676 h 226"/>
                <a:gd name="T40" fmla="*/ 350790039 w 216"/>
                <a:gd name="T41" fmla="*/ 443760138 h 226"/>
                <a:gd name="T42" fmla="*/ 320460166 w 216"/>
                <a:gd name="T43" fmla="*/ 476559840 h 226"/>
                <a:gd name="T44" fmla="*/ 284694043 w 216"/>
                <a:gd name="T45" fmla="*/ 498686203 h 226"/>
                <a:gd name="T46" fmla="*/ 246639961 w 216"/>
                <a:gd name="T47" fmla="*/ 512927083 h 226"/>
                <a:gd name="T48" fmla="*/ 205260115 w 216"/>
                <a:gd name="T49" fmla="*/ 517351237 h 226"/>
                <a:gd name="T50" fmla="*/ 164911613 w 216"/>
                <a:gd name="T51" fmla="*/ 512927083 h 226"/>
                <a:gd name="T52" fmla="*/ 126922567 w 216"/>
                <a:gd name="T53" fmla="*/ 498686203 h 226"/>
                <a:gd name="T54" fmla="*/ 91090584 w 216"/>
                <a:gd name="T55" fmla="*/ 476559840 h 226"/>
                <a:gd name="T56" fmla="*/ 62483306 w 216"/>
                <a:gd name="T57" fmla="*/ 443760138 h 226"/>
                <a:gd name="T58" fmla="*/ 35783841 w 216"/>
                <a:gd name="T59" fmla="*/ 402967676 h 226"/>
                <a:gd name="T60" fmla="*/ 17369243 w 216"/>
                <a:gd name="T61" fmla="*/ 362019490 h 226"/>
                <a:gd name="T62" fmla="*/ 5454378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2" y="102"/>
                  </a:lnTo>
                  <a:lnTo>
                    <a:pt x="3" y="90"/>
                  </a:lnTo>
                  <a:lnTo>
                    <a:pt x="6" y="79"/>
                  </a:lnTo>
                  <a:lnTo>
                    <a:pt x="9" y="68"/>
                  </a:lnTo>
                  <a:lnTo>
                    <a:pt x="14" y="59"/>
                  </a:lnTo>
                  <a:lnTo>
                    <a:pt x="19" y="50"/>
                  </a:lnTo>
                  <a:lnTo>
                    <a:pt x="25" y="41"/>
                  </a:lnTo>
                  <a:lnTo>
                    <a:pt x="33" y="33"/>
                  </a:lnTo>
                  <a:lnTo>
                    <a:pt x="40" y="25"/>
                  </a:lnTo>
                  <a:lnTo>
                    <a:pt x="48" y="18"/>
                  </a:lnTo>
                  <a:lnTo>
                    <a:pt x="57" y="13"/>
                  </a:lnTo>
                  <a:lnTo>
                    <a:pt x="67" y="9"/>
                  </a:lnTo>
                  <a:lnTo>
                    <a:pt x="76" y="5"/>
                  </a:lnTo>
                  <a:lnTo>
                    <a:pt x="87" y="2"/>
                  </a:lnTo>
                  <a:lnTo>
                    <a:pt x="98" y="1"/>
                  </a:lnTo>
                  <a:lnTo>
                    <a:pt x="108" y="0"/>
                  </a:lnTo>
                  <a:lnTo>
                    <a:pt x="119" y="1"/>
                  </a:lnTo>
                  <a:lnTo>
                    <a:pt x="130" y="2"/>
                  </a:lnTo>
                  <a:lnTo>
                    <a:pt x="141" y="5"/>
                  </a:lnTo>
                  <a:lnTo>
                    <a:pt x="150" y="9"/>
                  </a:lnTo>
                  <a:lnTo>
                    <a:pt x="160" y="13"/>
                  </a:lnTo>
                  <a:lnTo>
                    <a:pt x="169" y="18"/>
                  </a:lnTo>
                  <a:lnTo>
                    <a:pt x="177" y="25"/>
                  </a:lnTo>
                  <a:lnTo>
                    <a:pt x="185" y="33"/>
                  </a:lnTo>
                  <a:lnTo>
                    <a:pt x="192" y="41"/>
                  </a:lnTo>
                  <a:lnTo>
                    <a:pt x="198" y="50"/>
                  </a:lnTo>
                  <a:lnTo>
                    <a:pt x="203" y="59"/>
                  </a:lnTo>
                  <a:lnTo>
                    <a:pt x="208" y="68"/>
                  </a:lnTo>
                  <a:lnTo>
                    <a:pt x="212" y="79"/>
                  </a:lnTo>
                  <a:lnTo>
                    <a:pt x="215" y="90"/>
                  </a:lnTo>
                  <a:lnTo>
                    <a:pt x="216" y="102"/>
                  </a:lnTo>
                  <a:lnTo>
                    <a:pt x="216" y="113"/>
                  </a:lnTo>
                  <a:lnTo>
                    <a:pt x="216" y="125"/>
                  </a:lnTo>
                  <a:lnTo>
                    <a:pt x="215" y="136"/>
                  </a:lnTo>
                  <a:lnTo>
                    <a:pt x="212" y="147"/>
                  </a:lnTo>
                  <a:lnTo>
                    <a:pt x="208" y="158"/>
                  </a:lnTo>
                  <a:lnTo>
                    <a:pt x="203" y="167"/>
                  </a:lnTo>
                  <a:lnTo>
                    <a:pt x="198" y="176"/>
                  </a:lnTo>
                  <a:lnTo>
                    <a:pt x="192" y="186"/>
                  </a:lnTo>
                  <a:lnTo>
                    <a:pt x="185" y="194"/>
                  </a:lnTo>
                  <a:lnTo>
                    <a:pt x="177" y="201"/>
                  </a:lnTo>
                  <a:lnTo>
                    <a:pt x="169" y="208"/>
                  </a:lnTo>
                  <a:lnTo>
                    <a:pt x="160" y="213"/>
                  </a:lnTo>
                  <a:lnTo>
                    <a:pt x="150" y="218"/>
                  </a:lnTo>
                  <a:lnTo>
                    <a:pt x="141" y="221"/>
                  </a:lnTo>
                  <a:lnTo>
                    <a:pt x="130" y="224"/>
                  </a:lnTo>
                  <a:lnTo>
                    <a:pt x="119" y="226"/>
                  </a:lnTo>
                  <a:lnTo>
                    <a:pt x="108" y="226"/>
                  </a:lnTo>
                  <a:lnTo>
                    <a:pt x="98" y="226"/>
                  </a:lnTo>
                  <a:lnTo>
                    <a:pt x="87" y="224"/>
                  </a:lnTo>
                  <a:lnTo>
                    <a:pt x="76" y="221"/>
                  </a:lnTo>
                  <a:lnTo>
                    <a:pt x="67" y="218"/>
                  </a:lnTo>
                  <a:lnTo>
                    <a:pt x="57" y="213"/>
                  </a:lnTo>
                  <a:lnTo>
                    <a:pt x="48" y="208"/>
                  </a:lnTo>
                  <a:lnTo>
                    <a:pt x="40" y="201"/>
                  </a:lnTo>
                  <a:lnTo>
                    <a:pt x="33" y="194"/>
                  </a:lnTo>
                  <a:lnTo>
                    <a:pt x="25" y="186"/>
                  </a:lnTo>
                  <a:lnTo>
                    <a:pt x="19" y="176"/>
                  </a:lnTo>
                  <a:lnTo>
                    <a:pt x="14" y="167"/>
                  </a:lnTo>
                  <a:lnTo>
                    <a:pt x="9" y="158"/>
                  </a:lnTo>
                  <a:lnTo>
                    <a:pt x="6" y="147"/>
                  </a:lnTo>
                  <a:lnTo>
                    <a:pt x="3" y="136"/>
                  </a:lnTo>
                  <a:lnTo>
                    <a:pt x="2"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92" name="Rectangle 38"/>
            <p:cNvSpPr>
              <a:spLocks noChangeArrowheads="1"/>
            </p:cNvSpPr>
            <p:nvPr/>
          </p:nvSpPr>
          <p:spPr bwMode="auto">
            <a:xfrm>
              <a:off x="1042" y="121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D</a:t>
              </a:r>
              <a:endParaRPr lang="en-US" altLang="zh-CN" sz="1000" b="1">
                <a:solidFill>
                  <a:srgbClr val="0000FF"/>
                </a:solidFill>
                <a:latin typeface="Times New Roman" panose="02020603050405020304" pitchFamily="18" charset="0"/>
                <a:ea typeface="楷体_GB2312" pitchFamily="1" charset="-122"/>
              </a:endParaRPr>
            </a:p>
          </p:txBody>
        </p:sp>
        <p:sp>
          <p:nvSpPr>
            <p:cNvPr id="95393" name="未知"/>
            <p:cNvSpPr>
              <a:spLocks/>
            </p:cNvSpPr>
            <p:nvPr/>
          </p:nvSpPr>
          <p:spPr bwMode="auto">
            <a:xfrm>
              <a:off x="2215" y="0"/>
              <a:ext cx="442" cy="475"/>
            </a:xfrm>
            <a:custGeom>
              <a:avLst/>
              <a:gdLst>
                <a:gd name="T0" fmla="*/ 2876282 w 217"/>
                <a:gd name="T1" fmla="*/ 267497229 h 227"/>
                <a:gd name="T2" fmla="*/ 8798873 w 217"/>
                <a:gd name="T3" fmla="*/ 206432885 h 227"/>
                <a:gd name="T4" fmla="*/ 21409064 w 217"/>
                <a:gd name="T5" fmla="*/ 152120555 h 227"/>
                <a:gd name="T6" fmla="*/ 37915963 w 217"/>
                <a:gd name="T7" fmla="*/ 108927557 h 227"/>
                <a:gd name="T8" fmla="*/ 60029319 w 217"/>
                <a:gd name="T9" fmla="*/ 66772628 h 227"/>
                <a:gd name="T10" fmla="*/ 86028379 w 217"/>
                <a:gd name="T11" fmla="*/ 33107926 h 227"/>
                <a:gd name="T12" fmla="*/ 115169443 w 217"/>
                <a:gd name="T13" fmla="*/ 12460268 h 227"/>
                <a:gd name="T14" fmla="*/ 148250914 w 217"/>
                <a:gd name="T15" fmla="*/ 2317450 h 227"/>
                <a:gd name="T16" fmla="*/ 179507450 w 217"/>
                <a:gd name="T17" fmla="*/ 2317450 h 227"/>
                <a:gd name="T18" fmla="*/ 213139396 w 217"/>
                <a:gd name="T19" fmla="*/ 12460268 h 227"/>
                <a:gd name="T20" fmla="*/ 241770363 w 217"/>
                <a:gd name="T21" fmla="*/ 33107926 h 227"/>
                <a:gd name="T22" fmla="*/ 267626892 w 217"/>
                <a:gd name="T23" fmla="*/ 66772628 h 227"/>
                <a:gd name="T24" fmla="*/ 289864708 w 217"/>
                <a:gd name="T25" fmla="*/ 108927557 h 227"/>
                <a:gd name="T26" fmla="*/ 306286604 w 217"/>
                <a:gd name="T27" fmla="*/ 152120555 h 227"/>
                <a:gd name="T28" fmla="*/ 320412611 w 217"/>
                <a:gd name="T29" fmla="*/ 206432885 h 227"/>
                <a:gd name="T30" fmla="*/ 327778178 w 217"/>
                <a:gd name="T31" fmla="*/ 267497229 h 227"/>
                <a:gd name="T32" fmla="*/ 327778178 w 217"/>
                <a:gd name="T33" fmla="*/ 292370649 h 227"/>
                <a:gd name="T34" fmla="*/ 324858388 w 217"/>
                <a:gd name="T35" fmla="*/ 352475852 h 227"/>
                <a:gd name="T36" fmla="*/ 314682011 w 217"/>
                <a:gd name="T37" fmla="*/ 409931837 h 227"/>
                <a:gd name="T38" fmla="*/ 299006031 w 217"/>
                <a:gd name="T39" fmla="*/ 458030516 h 227"/>
                <a:gd name="T40" fmla="*/ 279641923 w 217"/>
                <a:gd name="T41" fmla="*/ 502995988 h 227"/>
                <a:gd name="T42" fmla="*/ 255335824 w 217"/>
                <a:gd name="T43" fmla="*/ 538294798 h 227"/>
                <a:gd name="T44" fmla="*/ 226893356 w 217"/>
                <a:gd name="T45" fmla="*/ 566772359 h 227"/>
                <a:gd name="T46" fmla="*/ 196728319 w 217"/>
                <a:gd name="T47" fmla="*/ 580407625 h 227"/>
                <a:gd name="T48" fmla="*/ 163306383 w 217"/>
                <a:gd name="T49" fmla="*/ 588006284 h 227"/>
                <a:gd name="T50" fmla="*/ 131391498 w 217"/>
                <a:gd name="T51" fmla="*/ 580407625 h 227"/>
                <a:gd name="T52" fmla="*/ 100842618 w 217"/>
                <a:gd name="T53" fmla="*/ 566772359 h 227"/>
                <a:gd name="T54" fmla="*/ 72783863 w 217"/>
                <a:gd name="T55" fmla="*/ 538294798 h 227"/>
                <a:gd name="T56" fmla="*/ 49508663 w 217"/>
                <a:gd name="T57" fmla="*/ 502995988 h 227"/>
                <a:gd name="T58" fmla="*/ 28793290 w 217"/>
                <a:gd name="T59" fmla="*/ 458030516 h 227"/>
                <a:gd name="T60" fmla="*/ 13452223 w 217"/>
                <a:gd name="T61" fmla="*/ 409931837 h 227"/>
                <a:gd name="T62" fmla="*/ 4319811 w 217"/>
                <a:gd name="T63" fmla="*/ 352475852 h 227"/>
                <a:gd name="T64" fmla="*/ 0 w 217"/>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0"/>
                  </a:lnTo>
                  <a:lnTo>
                    <a:pt x="6" y="80"/>
                  </a:lnTo>
                  <a:lnTo>
                    <a:pt x="9"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7" y="103"/>
                  </a:lnTo>
                  <a:lnTo>
                    <a:pt x="217" y="113"/>
                  </a:lnTo>
                  <a:lnTo>
                    <a:pt x="217"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94" name="未知"/>
            <p:cNvSpPr>
              <a:spLocks/>
            </p:cNvSpPr>
            <p:nvPr/>
          </p:nvSpPr>
          <p:spPr bwMode="auto">
            <a:xfrm>
              <a:off x="2215" y="0"/>
              <a:ext cx="442" cy="475"/>
            </a:xfrm>
            <a:custGeom>
              <a:avLst/>
              <a:gdLst>
                <a:gd name="T0" fmla="*/ 2876282 w 217"/>
                <a:gd name="T1" fmla="*/ 267497229 h 227"/>
                <a:gd name="T2" fmla="*/ 8798873 w 217"/>
                <a:gd name="T3" fmla="*/ 206432885 h 227"/>
                <a:gd name="T4" fmla="*/ 21409064 w 217"/>
                <a:gd name="T5" fmla="*/ 152120555 h 227"/>
                <a:gd name="T6" fmla="*/ 37915963 w 217"/>
                <a:gd name="T7" fmla="*/ 108927557 h 227"/>
                <a:gd name="T8" fmla="*/ 60029319 w 217"/>
                <a:gd name="T9" fmla="*/ 66772628 h 227"/>
                <a:gd name="T10" fmla="*/ 86028379 w 217"/>
                <a:gd name="T11" fmla="*/ 33107926 h 227"/>
                <a:gd name="T12" fmla="*/ 115169443 w 217"/>
                <a:gd name="T13" fmla="*/ 12460268 h 227"/>
                <a:gd name="T14" fmla="*/ 148250914 w 217"/>
                <a:gd name="T15" fmla="*/ 2317450 h 227"/>
                <a:gd name="T16" fmla="*/ 179507450 w 217"/>
                <a:gd name="T17" fmla="*/ 2317450 h 227"/>
                <a:gd name="T18" fmla="*/ 213139396 w 217"/>
                <a:gd name="T19" fmla="*/ 12460268 h 227"/>
                <a:gd name="T20" fmla="*/ 241770363 w 217"/>
                <a:gd name="T21" fmla="*/ 33107926 h 227"/>
                <a:gd name="T22" fmla="*/ 267626892 w 217"/>
                <a:gd name="T23" fmla="*/ 66772628 h 227"/>
                <a:gd name="T24" fmla="*/ 289864708 w 217"/>
                <a:gd name="T25" fmla="*/ 108927557 h 227"/>
                <a:gd name="T26" fmla="*/ 306286604 w 217"/>
                <a:gd name="T27" fmla="*/ 152120555 h 227"/>
                <a:gd name="T28" fmla="*/ 320412611 w 217"/>
                <a:gd name="T29" fmla="*/ 206432885 h 227"/>
                <a:gd name="T30" fmla="*/ 327778178 w 217"/>
                <a:gd name="T31" fmla="*/ 267497229 h 227"/>
                <a:gd name="T32" fmla="*/ 327778178 w 217"/>
                <a:gd name="T33" fmla="*/ 292370649 h 227"/>
                <a:gd name="T34" fmla="*/ 324858388 w 217"/>
                <a:gd name="T35" fmla="*/ 352475852 h 227"/>
                <a:gd name="T36" fmla="*/ 314682011 w 217"/>
                <a:gd name="T37" fmla="*/ 409931837 h 227"/>
                <a:gd name="T38" fmla="*/ 299006031 w 217"/>
                <a:gd name="T39" fmla="*/ 458030516 h 227"/>
                <a:gd name="T40" fmla="*/ 279641923 w 217"/>
                <a:gd name="T41" fmla="*/ 502995988 h 227"/>
                <a:gd name="T42" fmla="*/ 255335824 w 217"/>
                <a:gd name="T43" fmla="*/ 538294798 h 227"/>
                <a:gd name="T44" fmla="*/ 226893356 w 217"/>
                <a:gd name="T45" fmla="*/ 566772359 h 227"/>
                <a:gd name="T46" fmla="*/ 196728319 w 217"/>
                <a:gd name="T47" fmla="*/ 580407625 h 227"/>
                <a:gd name="T48" fmla="*/ 163306383 w 217"/>
                <a:gd name="T49" fmla="*/ 588006284 h 227"/>
                <a:gd name="T50" fmla="*/ 131391498 w 217"/>
                <a:gd name="T51" fmla="*/ 580407625 h 227"/>
                <a:gd name="T52" fmla="*/ 100842618 w 217"/>
                <a:gd name="T53" fmla="*/ 566772359 h 227"/>
                <a:gd name="T54" fmla="*/ 72783863 w 217"/>
                <a:gd name="T55" fmla="*/ 538294798 h 227"/>
                <a:gd name="T56" fmla="*/ 49508663 w 217"/>
                <a:gd name="T57" fmla="*/ 502995988 h 227"/>
                <a:gd name="T58" fmla="*/ 28793290 w 217"/>
                <a:gd name="T59" fmla="*/ 458030516 h 227"/>
                <a:gd name="T60" fmla="*/ 13452223 w 217"/>
                <a:gd name="T61" fmla="*/ 409931837 h 227"/>
                <a:gd name="T62" fmla="*/ 4319811 w 217"/>
                <a:gd name="T63" fmla="*/ 352475852 h 227"/>
                <a:gd name="T64" fmla="*/ 0 w 217"/>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0"/>
                  </a:lnTo>
                  <a:lnTo>
                    <a:pt x="6" y="80"/>
                  </a:lnTo>
                  <a:lnTo>
                    <a:pt x="9"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7" y="103"/>
                  </a:lnTo>
                  <a:lnTo>
                    <a:pt x="217" y="113"/>
                  </a:lnTo>
                  <a:lnTo>
                    <a:pt x="217"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95" name="Rectangle 41"/>
            <p:cNvSpPr>
              <a:spLocks noChangeArrowheads="1"/>
            </p:cNvSpPr>
            <p:nvPr/>
          </p:nvSpPr>
          <p:spPr bwMode="auto">
            <a:xfrm>
              <a:off x="2372" y="95"/>
              <a:ext cx="10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B</a:t>
              </a:r>
              <a:endParaRPr lang="en-US" altLang="zh-CN" sz="1000" b="1">
                <a:solidFill>
                  <a:srgbClr val="0000FF"/>
                </a:solidFill>
                <a:latin typeface="Times New Roman" panose="02020603050405020304" pitchFamily="18" charset="0"/>
                <a:ea typeface="楷体_GB2312" pitchFamily="1" charset="-122"/>
              </a:endParaRPr>
            </a:p>
          </p:txBody>
        </p:sp>
        <p:sp>
          <p:nvSpPr>
            <p:cNvPr id="95396" name="未知"/>
            <p:cNvSpPr>
              <a:spLocks/>
            </p:cNvSpPr>
            <p:nvPr/>
          </p:nvSpPr>
          <p:spPr bwMode="auto">
            <a:xfrm>
              <a:off x="2215" y="2253"/>
              <a:ext cx="442" cy="470"/>
            </a:xfrm>
            <a:custGeom>
              <a:avLst/>
              <a:gdLst>
                <a:gd name="T0" fmla="*/ 2876282 w 217"/>
                <a:gd name="T1" fmla="*/ 215573165 h 227"/>
                <a:gd name="T2" fmla="*/ 8798873 w 217"/>
                <a:gd name="T3" fmla="*/ 168127477 h 227"/>
                <a:gd name="T4" fmla="*/ 21409064 w 217"/>
                <a:gd name="T5" fmla="*/ 123731165 h 227"/>
                <a:gd name="T6" fmla="*/ 37915963 w 217"/>
                <a:gd name="T7" fmla="*/ 88042712 h 227"/>
                <a:gd name="T8" fmla="*/ 60029319 w 217"/>
                <a:gd name="T9" fmla="*/ 54755838 h 227"/>
                <a:gd name="T10" fmla="*/ 86028379 w 217"/>
                <a:gd name="T11" fmla="*/ 29303304 h 227"/>
                <a:gd name="T12" fmla="*/ 115169443 w 217"/>
                <a:gd name="T13" fmla="*/ 10140796 h 227"/>
                <a:gd name="T14" fmla="*/ 148250914 w 217"/>
                <a:gd name="T15" fmla="*/ 1917975 h 227"/>
                <a:gd name="T16" fmla="*/ 179507450 w 217"/>
                <a:gd name="T17" fmla="*/ 1917975 h 227"/>
                <a:gd name="T18" fmla="*/ 213139396 w 217"/>
                <a:gd name="T19" fmla="*/ 10140796 h 227"/>
                <a:gd name="T20" fmla="*/ 241770363 w 217"/>
                <a:gd name="T21" fmla="*/ 29303304 h 227"/>
                <a:gd name="T22" fmla="*/ 267626892 w 217"/>
                <a:gd name="T23" fmla="*/ 54755838 h 227"/>
                <a:gd name="T24" fmla="*/ 289864708 w 217"/>
                <a:gd name="T25" fmla="*/ 88042712 h 227"/>
                <a:gd name="T26" fmla="*/ 306286604 w 217"/>
                <a:gd name="T27" fmla="*/ 123731165 h 227"/>
                <a:gd name="T28" fmla="*/ 320412611 w 217"/>
                <a:gd name="T29" fmla="*/ 168127477 h 227"/>
                <a:gd name="T30" fmla="*/ 327778178 w 217"/>
                <a:gd name="T31" fmla="*/ 215573165 h 227"/>
                <a:gd name="T32" fmla="*/ 327778178 w 217"/>
                <a:gd name="T33" fmla="*/ 236676333 h 227"/>
                <a:gd name="T34" fmla="*/ 324858388 w 217"/>
                <a:gd name="T35" fmla="*/ 285473302 h 227"/>
                <a:gd name="T36" fmla="*/ 314682011 w 217"/>
                <a:gd name="T37" fmla="*/ 331155401 h 227"/>
                <a:gd name="T38" fmla="*/ 299006031 w 217"/>
                <a:gd name="T39" fmla="*/ 370600209 h 227"/>
                <a:gd name="T40" fmla="*/ 279641923 w 217"/>
                <a:gd name="T41" fmla="*/ 406862368 h 227"/>
                <a:gd name="T42" fmla="*/ 255335824 w 217"/>
                <a:gd name="T43" fmla="*/ 436217525 h 227"/>
                <a:gd name="T44" fmla="*/ 226893356 w 217"/>
                <a:gd name="T45" fmla="*/ 458639973 h 227"/>
                <a:gd name="T46" fmla="*/ 196728319 w 217"/>
                <a:gd name="T47" fmla="*/ 469917452 h 227"/>
                <a:gd name="T48" fmla="*/ 163306383 w 217"/>
                <a:gd name="T49" fmla="*/ 475882301 h 227"/>
                <a:gd name="T50" fmla="*/ 131391498 w 217"/>
                <a:gd name="T51" fmla="*/ 469917452 h 227"/>
                <a:gd name="T52" fmla="*/ 100842618 w 217"/>
                <a:gd name="T53" fmla="*/ 458639973 h 227"/>
                <a:gd name="T54" fmla="*/ 72783863 w 217"/>
                <a:gd name="T55" fmla="*/ 436217525 h 227"/>
                <a:gd name="T56" fmla="*/ 49508663 w 217"/>
                <a:gd name="T57" fmla="*/ 406862368 h 227"/>
                <a:gd name="T58" fmla="*/ 28793290 w 217"/>
                <a:gd name="T59" fmla="*/ 370600209 h 227"/>
                <a:gd name="T60" fmla="*/ 13452223 w 217"/>
                <a:gd name="T61" fmla="*/ 331155401 h 227"/>
                <a:gd name="T62" fmla="*/ 4319811 w 217"/>
                <a:gd name="T63" fmla="*/ 285473302 h 227"/>
                <a:gd name="T64" fmla="*/ 0 w 217"/>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1"/>
                  </a:lnTo>
                  <a:lnTo>
                    <a:pt x="6" y="80"/>
                  </a:lnTo>
                  <a:lnTo>
                    <a:pt x="9"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7" y="103"/>
                  </a:lnTo>
                  <a:lnTo>
                    <a:pt x="217" y="113"/>
                  </a:lnTo>
                  <a:lnTo>
                    <a:pt x="217"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6"/>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97" name="未知"/>
            <p:cNvSpPr>
              <a:spLocks/>
            </p:cNvSpPr>
            <p:nvPr/>
          </p:nvSpPr>
          <p:spPr bwMode="auto">
            <a:xfrm>
              <a:off x="2215" y="2253"/>
              <a:ext cx="442" cy="470"/>
            </a:xfrm>
            <a:custGeom>
              <a:avLst/>
              <a:gdLst>
                <a:gd name="T0" fmla="*/ 2876282 w 217"/>
                <a:gd name="T1" fmla="*/ 215573165 h 227"/>
                <a:gd name="T2" fmla="*/ 8798873 w 217"/>
                <a:gd name="T3" fmla="*/ 168127477 h 227"/>
                <a:gd name="T4" fmla="*/ 21409064 w 217"/>
                <a:gd name="T5" fmla="*/ 123731165 h 227"/>
                <a:gd name="T6" fmla="*/ 37915963 w 217"/>
                <a:gd name="T7" fmla="*/ 88042712 h 227"/>
                <a:gd name="T8" fmla="*/ 60029319 w 217"/>
                <a:gd name="T9" fmla="*/ 54755838 h 227"/>
                <a:gd name="T10" fmla="*/ 86028379 w 217"/>
                <a:gd name="T11" fmla="*/ 29303304 h 227"/>
                <a:gd name="T12" fmla="*/ 115169443 w 217"/>
                <a:gd name="T13" fmla="*/ 10140796 h 227"/>
                <a:gd name="T14" fmla="*/ 148250914 w 217"/>
                <a:gd name="T15" fmla="*/ 1917975 h 227"/>
                <a:gd name="T16" fmla="*/ 179507450 w 217"/>
                <a:gd name="T17" fmla="*/ 1917975 h 227"/>
                <a:gd name="T18" fmla="*/ 213139396 w 217"/>
                <a:gd name="T19" fmla="*/ 10140796 h 227"/>
                <a:gd name="T20" fmla="*/ 241770363 w 217"/>
                <a:gd name="T21" fmla="*/ 29303304 h 227"/>
                <a:gd name="T22" fmla="*/ 267626892 w 217"/>
                <a:gd name="T23" fmla="*/ 54755838 h 227"/>
                <a:gd name="T24" fmla="*/ 289864708 w 217"/>
                <a:gd name="T25" fmla="*/ 88042712 h 227"/>
                <a:gd name="T26" fmla="*/ 306286604 w 217"/>
                <a:gd name="T27" fmla="*/ 123731165 h 227"/>
                <a:gd name="T28" fmla="*/ 320412611 w 217"/>
                <a:gd name="T29" fmla="*/ 168127477 h 227"/>
                <a:gd name="T30" fmla="*/ 327778178 w 217"/>
                <a:gd name="T31" fmla="*/ 215573165 h 227"/>
                <a:gd name="T32" fmla="*/ 327778178 w 217"/>
                <a:gd name="T33" fmla="*/ 236676333 h 227"/>
                <a:gd name="T34" fmla="*/ 324858388 w 217"/>
                <a:gd name="T35" fmla="*/ 285473302 h 227"/>
                <a:gd name="T36" fmla="*/ 314682011 w 217"/>
                <a:gd name="T37" fmla="*/ 331155401 h 227"/>
                <a:gd name="T38" fmla="*/ 299006031 w 217"/>
                <a:gd name="T39" fmla="*/ 370600209 h 227"/>
                <a:gd name="T40" fmla="*/ 279641923 w 217"/>
                <a:gd name="T41" fmla="*/ 406862368 h 227"/>
                <a:gd name="T42" fmla="*/ 255335824 w 217"/>
                <a:gd name="T43" fmla="*/ 436217525 h 227"/>
                <a:gd name="T44" fmla="*/ 226893356 w 217"/>
                <a:gd name="T45" fmla="*/ 458639973 h 227"/>
                <a:gd name="T46" fmla="*/ 196728319 w 217"/>
                <a:gd name="T47" fmla="*/ 469917452 h 227"/>
                <a:gd name="T48" fmla="*/ 163306383 w 217"/>
                <a:gd name="T49" fmla="*/ 475882301 h 227"/>
                <a:gd name="T50" fmla="*/ 131391498 w 217"/>
                <a:gd name="T51" fmla="*/ 469917452 h 227"/>
                <a:gd name="T52" fmla="*/ 100842618 w 217"/>
                <a:gd name="T53" fmla="*/ 458639973 h 227"/>
                <a:gd name="T54" fmla="*/ 72783863 w 217"/>
                <a:gd name="T55" fmla="*/ 436217525 h 227"/>
                <a:gd name="T56" fmla="*/ 49508663 w 217"/>
                <a:gd name="T57" fmla="*/ 406862368 h 227"/>
                <a:gd name="T58" fmla="*/ 28793290 w 217"/>
                <a:gd name="T59" fmla="*/ 370600209 h 227"/>
                <a:gd name="T60" fmla="*/ 13452223 w 217"/>
                <a:gd name="T61" fmla="*/ 331155401 h 227"/>
                <a:gd name="T62" fmla="*/ 4319811 w 217"/>
                <a:gd name="T63" fmla="*/ 285473302 h 227"/>
                <a:gd name="T64" fmla="*/ 0 w 217"/>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1"/>
                  </a:lnTo>
                  <a:lnTo>
                    <a:pt x="6" y="80"/>
                  </a:lnTo>
                  <a:lnTo>
                    <a:pt x="9"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7" y="103"/>
                  </a:lnTo>
                  <a:lnTo>
                    <a:pt x="217" y="113"/>
                  </a:lnTo>
                  <a:lnTo>
                    <a:pt x="217"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6"/>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98" name="Rectangle 44"/>
            <p:cNvSpPr>
              <a:spLocks noChangeArrowheads="1"/>
            </p:cNvSpPr>
            <p:nvPr/>
          </p:nvSpPr>
          <p:spPr bwMode="auto">
            <a:xfrm>
              <a:off x="2372" y="234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C</a:t>
              </a:r>
              <a:endParaRPr lang="en-US" altLang="zh-CN" sz="1000" b="1">
                <a:solidFill>
                  <a:srgbClr val="0000FF"/>
                </a:solidFill>
                <a:latin typeface="Times New Roman" panose="02020603050405020304" pitchFamily="18" charset="0"/>
                <a:ea typeface="楷体_GB2312" pitchFamily="1" charset="-122"/>
              </a:endParaRPr>
            </a:p>
          </p:txBody>
        </p:sp>
        <p:sp>
          <p:nvSpPr>
            <p:cNvPr id="95399" name="未知"/>
            <p:cNvSpPr>
              <a:spLocks/>
            </p:cNvSpPr>
            <p:nvPr/>
          </p:nvSpPr>
          <p:spPr bwMode="auto">
            <a:xfrm>
              <a:off x="3102" y="1118"/>
              <a:ext cx="443" cy="470"/>
            </a:xfrm>
            <a:custGeom>
              <a:avLst/>
              <a:gdLst>
                <a:gd name="T0" fmla="*/ 1579886 w 216"/>
                <a:gd name="T1" fmla="*/ 233453945 h 226"/>
                <a:gd name="T2" fmla="*/ 8601087 w 216"/>
                <a:gd name="T3" fmla="*/ 180417861 h 226"/>
                <a:gd name="T4" fmla="*/ 22741784 w 216"/>
                <a:gd name="T5" fmla="*/ 135379629 h 226"/>
                <a:gd name="T6" fmla="*/ 41140037 w 216"/>
                <a:gd name="T7" fmla="*/ 93665202 h 226"/>
                <a:gd name="T8" fmla="*/ 67520745 w 216"/>
                <a:gd name="T9" fmla="*/ 57258046 h 226"/>
                <a:gd name="T10" fmla="*/ 97336293 w 216"/>
                <a:gd name="T11" fmla="*/ 29497101 h 226"/>
                <a:gd name="T12" fmla="*/ 130257091 w 216"/>
                <a:gd name="T13" fmla="*/ 11244714 h 226"/>
                <a:gd name="T14" fmla="*/ 168228842 w 216"/>
                <a:gd name="T15" fmla="*/ 2067164 h 226"/>
                <a:gd name="T16" fmla="*/ 204406902 w 216"/>
                <a:gd name="T17" fmla="*/ 2067164 h 226"/>
                <a:gd name="T18" fmla="*/ 242829495 w 216"/>
                <a:gd name="T19" fmla="*/ 11244714 h 226"/>
                <a:gd name="T20" fmla="*/ 275743730 w 216"/>
                <a:gd name="T21" fmla="*/ 29497101 h 226"/>
                <a:gd name="T22" fmla="*/ 305076491 w 216"/>
                <a:gd name="T23" fmla="*/ 57258046 h 226"/>
                <a:gd name="T24" fmla="*/ 331395540 w 216"/>
                <a:gd name="T25" fmla="*/ 93665202 h 226"/>
                <a:gd name="T26" fmla="*/ 349945356 w 216"/>
                <a:gd name="T27" fmla="*/ 135379629 h 226"/>
                <a:gd name="T28" fmla="*/ 365995471 w 216"/>
                <a:gd name="T29" fmla="*/ 180417861 h 226"/>
                <a:gd name="T30" fmla="*/ 374642566 w 216"/>
                <a:gd name="T31" fmla="*/ 233453945 h 226"/>
                <a:gd name="T32" fmla="*/ 374642566 w 216"/>
                <a:gd name="T33" fmla="*/ 258864750 h 226"/>
                <a:gd name="T34" fmla="*/ 371001435 w 216"/>
                <a:gd name="T35" fmla="*/ 311913677 h 226"/>
                <a:gd name="T36" fmla="*/ 359360580 w 216"/>
                <a:gd name="T37" fmla="*/ 362019490 h 226"/>
                <a:gd name="T38" fmla="*/ 341719865 w 216"/>
                <a:gd name="T39" fmla="*/ 402967676 h 226"/>
                <a:gd name="T40" fmla="*/ 318600653 w 216"/>
                <a:gd name="T41" fmla="*/ 443760138 h 226"/>
                <a:gd name="T42" fmla="*/ 291837948 w 216"/>
                <a:gd name="T43" fmla="*/ 476559840 h 226"/>
                <a:gd name="T44" fmla="*/ 258924632 w 216"/>
                <a:gd name="T45" fmla="*/ 498686203 h 226"/>
                <a:gd name="T46" fmla="*/ 223903622 w 216"/>
                <a:gd name="T47" fmla="*/ 512927083 h 226"/>
                <a:gd name="T48" fmla="*/ 187541536 w 216"/>
                <a:gd name="T49" fmla="*/ 517351237 h 226"/>
                <a:gd name="T50" fmla="*/ 148750498 w 216"/>
                <a:gd name="T51" fmla="*/ 512927083 h 226"/>
                <a:gd name="T52" fmla="*/ 114162216 w 216"/>
                <a:gd name="T53" fmla="*/ 498686203 h 226"/>
                <a:gd name="T54" fmla="*/ 81240106 w 216"/>
                <a:gd name="T55" fmla="*/ 476559840 h 226"/>
                <a:gd name="T56" fmla="*/ 55663738 w 216"/>
                <a:gd name="T57" fmla="*/ 443760138 h 226"/>
                <a:gd name="T58" fmla="*/ 31326810 w 216"/>
                <a:gd name="T59" fmla="*/ 402967676 h 226"/>
                <a:gd name="T60" fmla="*/ 13629363 w 216"/>
                <a:gd name="T61" fmla="*/ 362019490 h 226"/>
                <a:gd name="T62" fmla="*/ 3240229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8" y="50"/>
                  </a:lnTo>
                  <a:lnTo>
                    <a:pt x="24" y="41"/>
                  </a:lnTo>
                  <a:lnTo>
                    <a:pt x="32" y="33"/>
                  </a:lnTo>
                  <a:lnTo>
                    <a:pt x="39" y="25"/>
                  </a:lnTo>
                  <a:lnTo>
                    <a:pt x="47" y="18"/>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18"/>
                  </a:lnTo>
                  <a:lnTo>
                    <a:pt x="176" y="25"/>
                  </a:lnTo>
                  <a:lnTo>
                    <a:pt x="184" y="33"/>
                  </a:lnTo>
                  <a:lnTo>
                    <a:pt x="191" y="41"/>
                  </a:lnTo>
                  <a:lnTo>
                    <a:pt x="197" y="50"/>
                  </a:lnTo>
                  <a:lnTo>
                    <a:pt x="202" y="59"/>
                  </a:lnTo>
                  <a:lnTo>
                    <a:pt x="207" y="68"/>
                  </a:lnTo>
                  <a:lnTo>
                    <a:pt x="211" y="79"/>
                  </a:lnTo>
                  <a:lnTo>
                    <a:pt x="214" y="90"/>
                  </a:lnTo>
                  <a:lnTo>
                    <a:pt x="216" y="102"/>
                  </a:lnTo>
                  <a:lnTo>
                    <a:pt x="216" y="113"/>
                  </a:lnTo>
                  <a:lnTo>
                    <a:pt x="216" y="125"/>
                  </a:lnTo>
                  <a:lnTo>
                    <a:pt x="214" y="136"/>
                  </a:lnTo>
                  <a:lnTo>
                    <a:pt x="211" y="147"/>
                  </a:lnTo>
                  <a:lnTo>
                    <a:pt x="207" y="158"/>
                  </a:lnTo>
                  <a:lnTo>
                    <a:pt x="202" y="167"/>
                  </a:lnTo>
                  <a:lnTo>
                    <a:pt x="197" y="176"/>
                  </a:lnTo>
                  <a:lnTo>
                    <a:pt x="191" y="186"/>
                  </a:lnTo>
                  <a:lnTo>
                    <a:pt x="184" y="194"/>
                  </a:lnTo>
                  <a:lnTo>
                    <a:pt x="176" y="201"/>
                  </a:lnTo>
                  <a:lnTo>
                    <a:pt x="168" y="208"/>
                  </a:lnTo>
                  <a:lnTo>
                    <a:pt x="159" y="213"/>
                  </a:lnTo>
                  <a:lnTo>
                    <a:pt x="149" y="218"/>
                  </a:lnTo>
                  <a:lnTo>
                    <a:pt x="140" y="221"/>
                  </a:lnTo>
                  <a:lnTo>
                    <a:pt x="129" y="224"/>
                  </a:lnTo>
                  <a:lnTo>
                    <a:pt x="118" y="226"/>
                  </a:lnTo>
                  <a:lnTo>
                    <a:pt x="108" y="226"/>
                  </a:lnTo>
                  <a:lnTo>
                    <a:pt x="97" y="226"/>
                  </a:lnTo>
                  <a:lnTo>
                    <a:pt x="86" y="224"/>
                  </a:lnTo>
                  <a:lnTo>
                    <a:pt x="75" y="221"/>
                  </a:lnTo>
                  <a:lnTo>
                    <a:pt x="66" y="218"/>
                  </a:lnTo>
                  <a:lnTo>
                    <a:pt x="56" y="213"/>
                  </a:lnTo>
                  <a:lnTo>
                    <a:pt x="47" y="208"/>
                  </a:lnTo>
                  <a:lnTo>
                    <a:pt x="39" y="201"/>
                  </a:lnTo>
                  <a:lnTo>
                    <a:pt x="32" y="194"/>
                  </a:lnTo>
                  <a:lnTo>
                    <a:pt x="24" y="186"/>
                  </a:lnTo>
                  <a:lnTo>
                    <a:pt x="18" y="176"/>
                  </a:lnTo>
                  <a:lnTo>
                    <a:pt x="13" y="167"/>
                  </a:lnTo>
                  <a:lnTo>
                    <a:pt x="8" y="158"/>
                  </a:lnTo>
                  <a:lnTo>
                    <a:pt x="5" y="147"/>
                  </a:lnTo>
                  <a:lnTo>
                    <a:pt x="2" y="136"/>
                  </a:lnTo>
                  <a:lnTo>
                    <a:pt x="1"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00" name="未知"/>
            <p:cNvSpPr>
              <a:spLocks/>
            </p:cNvSpPr>
            <p:nvPr/>
          </p:nvSpPr>
          <p:spPr bwMode="auto">
            <a:xfrm>
              <a:off x="3102" y="1118"/>
              <a:ext cx="443" cy="470"/>
            </a:xfrm>
            <a:custGeom>
              <a:avLst/>
              <a:gdLst>
                <a:gd name="T0" fmla="*/ 1579886 w 216"/>
                <a:gd name="T1" fmla="*/ 233453945 h 226"/>
                <a:gd name="T2" fmla="*/ 8601087 w 216"/>
                <a:gd name="T3" fmla="*/ 180417861 h 226"/>
                <a:gd name="T4" fmla="*/ 22741784 w 216"/>
                <a:gd name="T5" fmla="*/ 135379629 h 226"/>
                <a:gd name="T6" fmla="*/ 41140037 w 216"/>
                <a:gd name="T7" fmla="*/ 93665202 h 226"/>
                <a:gd name="T8" fmla="*/ 67520745 w 216"/>
                <a:gd name="T9" fmla="*/ 57258046 h 226"/>
                <a:gd name="T10" fmla="*/ 97336293 w 216"/>
                <a:gd name="T11" fmla="*/ 29497101 h 226"/>
                <a:gd name="T12" fmla="*/ 130257091 w 216"/>
                <a:gd name="T13" fmla="*/ 11244714 h 226"/>
                <a:gd name="T14" fmla="*/ 168228842 w 216"/>
                <a:gd name="T15" fmla="*/ 2067164 h 226"/>
                <a:gd name="T16" fmla="*/ 204406902 w 216"/>
                <a:gd name="T17" fmla="*/ 2067164 h 226"/>
                <a:gd name="T18" fmla="*/ 242829495 w 216"/>
                <a:gd name="T19" fmla="*/ 11244714 h 226"/>
                <a:gd name="T20" fmla="*/ 275743730 w 216"/>
                <a:gd name="T21" fmla="*/ 29497101 h 226"/>
                <a:gd name="T22" fmla="*/ 305076491 w 216"/>
                <a:gd name="T23" fmla="*/ 57258046 h 226"/>
                <a:gd name="T24" fmla="*/ 331395540 w 216"/>
                <a:gd name="T25" fmla="*/ 93665202 h 226"/>
                <a:gd name="T26" fmla="*/ 349945356 w 216"/>
                <a:gd name="T27" fmla="*/ 135379629 h 226"/>
                <a:gd name="T28" fmla="*/ 365995471 w 216"/>
                <a:gd name="T29" fmla="*/ 180417861 h 226"/>
                <a:gd name="T30" fmla="*/ 374642566 w 216"/>
                <a:gd name="T31" fmla="*/ 233453945 h 226"/>
                <a:gd name="T32" fmla="*/ 374642566 w 216"/>
                <a:gd name="T33" fmla="*/ 258864750 h 226"/>
                <a:gd name="T34" fmla="*/ 371001435 w 216"/>
                <a:gd name="T35" fmla="*/ 311913677 h 226"/>
                <a:gd name="T36" fmla="*/ 359360580 w 216"/>
                <a:gd name="T37" fmla="*/ 362019490 h 226"/>
                <a:gd name="T38" fmla="*/ 341719865 w 216"/>
                <a:gd name="T39" fmla="*/ 402967676 h 226"/>
                <a:gd name="T40" fmla="*/ 318600653 w 216"/>
                <a:gd name="T41" fmla="*/ 443760138 h 226"/>
                <a:gd name="T42" fmla="*/ 291837948 w 216"/>
                <a:gd name="T43" fmla="*/ 476559840 h 226"/>
                <a:gd name="T44" fmla="*/ 258924632 w 216"/>
                <a:gd name="T45" fmla="*/ 498686203 h 226"/>
                <a:gd name="T46" fmla="*/ 223903622 w 216"/>
                <a:gd name="T47" fmla="*/ 512927083 h 226"/>
                <a:gd name="T48" fmla="*/ 187541536 w 216"/>
                <a:gd name="T49" fmla="*/ 517351237 h 226"/>
                <a:gd name="T50" fmla="*/ 148750498 w 216"/>
                <a:gd name="T51" fmla="*/ 512927083 h 226"/>
                <a:gd name="T52" fmla="*/ 114162216 w 216"/>
                <a:gd name="T53" fmla="*/ 498686203 h 226"/>
                <a:gd name="T54" fmla="*/ 81240106 w 216"/>
                <a:gd name="T55" fmla="*/ 476559840 h 226"/>
                <a:gd name="T56" fmla="*/ 55663738 w 216"/>
                <a:gd name="T57" fmla="*/ 443760138 h 226"/>
                <a:gd name="T58" fmla="*/ 31326810 w 216"/>
                <a:gd name="T59" fmla="*/ 402967676 h 226"/>
                <a:gd name="T60" fmla="*/ 13629363 w 216"/>
                <a:gd name="T61" fmla="*/ 362019490 h 226"/>
                <a:gd name="T62" fmla="*/ 3240229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8" y="50"/>
                  </a:lnTo>
                  <a:lnTo>
                    <a:pt x="24" y="41"/>
                  </a:lnTo>
                  <a:lnTo>
                    <a:pt x="32" y="33"/>
                  </a:lnTo>
                  <a:lnTo>
                    <a:pt x="39" y="25"/>
                  </a:lnTo>
                  <a:lnTo>
                    <a:pt x="47" y="18"/>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18"/>
                  </a:lnTo>
                  <a:lnTo>
                    <a:pt x="176" y="25"/>
                  </a:lnTo>
                  <a:lnTo>
                    <a:pt x="184" y="33"/>
                  </a:lnTo>
                  <a:lnTo>
                    <a:pt x="191" y="41"/>
                  </a:lnTo>
                  <a:lnTo>
                    <a:pt x="197" y="50"/>
                  </a:lnTo>
                  <a:lnTo>
                    <a:pt x="202" y="59"/>
                  </a:lnTo>
                  <a:lnTo>
                    <a:pt x="207" y="68"/>
                  </a:lnTo>
                  <a:lnTo>
                    <a:pt x="211" y="79"/>
                  </a:lnTo>
                  <a:lnTo>
                    <a:pt x="214" y="90"/>
                  </a:lnTo>
                  <a:lnTo>
                    <a:pt x="216" y="102"/>
                  </a:lnTo>
                  <a:lnTo>
                    <a:pt x="216" y="113"/>
                  </a:lnTo>
                  <a:lnTo>
                    <a:pt x="216" y="125"/>
                  </a:lnTo>
                  <a:lnTo>
                    <a:pt x="214" y="136"/>
                  </a:lnTo>
                  <a:lnTo>
                    <a:pt x="211" y="147"/>
                  </a:lnTo>
                  <a:lnTo>
                    <a:pt x="207" y="158"/>
                  </a:lnTo>
                  <a:lnTo>
                    <a:pt x="202" y="167"/>
                  </a:lnTo>
                  <a:lnTo>
                    <a:pt x="197" y="176"/>
                  </a:lnTo>
                  <a:lnTo>
                    <a:pt x="191" y="186"/>
                  </a:lnTo>
                  <a:lnTo>
                    <a:pt x="184" y="194"/>
                  </a:lnTo>
                  <a:lnTo>
                    <a:pt x="176" y="201"/>
                  </a:lnTo>
                  <a:lnTo>
                    <a:pt x="168" y="208"/>
                  </a:lnTo>
                  <a:lnTo>
                    <a:pt x="159" y="213"/>
                  </a:lnTo>
                  <a:lnTo>
                    <a:pt x="149" y="218"/>
                  </a:lnTo>
                  <a:lnTo>
                    <a:pt x="140" y="221"/>
                  </a:lnTo>
                  <a:lnTo>
                    <a:pt x="129" y="224"/>
                  </a:lnTo>
                  <a:lnTo>
                    <a:pt x="118" y="226"/>
                  </a:lnTo>
                  <a:lnTo>
                    <a:pt x="108" y="226"/>
                  </a:lnTo>
                  <a:lnTo>
                    <a:pt x="97" y="226"/>
                  </a:lnTo>
                  <a:lnTo>
                    <a:pt x="86" y="224"/>
                  </a:lnTo>
                  <a:lnTo>
                    <a:pt x="75" y="221"/>
                  </a:lnTo>
                  <a:lnTo>
                    <a:pt x="66" y="218"/>
                  </a:lnTo>
                  <a:lnTo>
                    <a:pt x="56" y="213"/>
                  </a:lnTo>
                  <a:lnTo>
                    <a:pt x="47" y="208"/>
                  </a:lnTo>
                  <a:lnTo>
                    <a:pt x="39" y="201"/>
                  </a:lnTo>
                  <a:lnTo>
                    <a:pt x="32" y="194"/>
                  </a:lnTo>
                  <a:lnTo>
                    <a:pt x="24" y="186"/>
                  </a:lnTo>
                  <a:lnTo>
                    <a:pt x="18" y="176"/>
                  </a:lnTo>
                  <a:lnTo>
                    <a:pt x="13" y="167"/>
                  </a:lnTo>
                  <a:lnTo>
                    <a:pt x="8" y="158"/>
                  </a:lnTo>
                  <a:lnTo>
                    <a:pt x="5" y="147"/>
                  </a:lnTo>
                  <a:lnTo>
                    <a:pt x="2" y="136"/>
                  </a:lnTo>
                  <a:lnTo>
                    <a:pt x="1"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01" name="Rectangle 47"/>
            <p:cNvSpPr>
              <a:spLocks noChangeArrowheads="1"/>
            </p:cNvSpPr>
            <p:nvPr/>
          </p:nvSpPr>
          <p:spPr bwMode="auto">
            <a:xfrm>
              <a:off x="3257" y="121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A</a:t>
              </a:r>
              <a:endParaRPr lang="en-US" altLang="zh-CN" sz="1000" b="1">
                <a:solidFill>
                  <a:srgbClr val="0000FF"/>
                </a:solidFill>
                <a:latin typeface="Times New Roman" panose="02020603050405020304" pitchFamily="18" charset="0"/>
                <a:ea typeface="楷体_GB2312" pitchFamily="1" charset="-122"/>
              </a:endParaRPr>
            </a:p>
          </p:txBody>
        </p:sp>
        <p:sp>
          <p:nvSpPr>
            <p:cNvPr id="95402" name="未知"/>
            <p:cNvSpPr>
              <a:spLocks noEditPoints="1"/>
            </p:cNvSpPr>
            <p:nvPr/>
          </p:nvSpPr>
          <p:spPr bwMode="auto">
            <a:xfrm>
              <a:off x="1612" y="1350"/>
              <a:ext cx="1493" cy="10"/>
            </a:xfrm>
            <a:custGeom>
              <a:avLst/>
              <a:gdLst>
                <a:gd name="T0" fmla="*/ 1221761280 w 729"/>
                <a:gd name="T1" fmla="*/ 0 h 4"/>
                <a:gd name="T2" fmla="*/ 1227071295 w 729"/>
                <a:gd name="T3" fmla="*/ 193722548 h 4"/>
                <a:gd name="T4" fmla="*/ 1167667069 w 729"/>
                <a:gd name="T5" fmla="*/ 193722548 h 4"/>
                <a:gd name="T6" fmla="*/ 1170836930 w 729"/>
                <a:gd name="T7" fmla="*/ 0 h 4"/>
                <a:gd name="T8" fmla="*/ 1112517986 w 729"/>
                <a:gd name="T9" fmla="*/ 368072304 h 4"/>
                <a:gd name="T10" fmla="*/ 1112517986 w 729"/>
                <a:gd name="T11" fmla="*/ 0 h 4"/>
                <a:gd name="T12" fmla="*/ 1112517986 w 729"/>
                <a:gd name="T13" fmla="*/ 368072304 h 4"/>
                <a:gd name="T14" fmla="*/ 1056667664 w 729"/>
                <a:gd name="T15" fmla="*/ 116711424 h 4"/>
                <a:gd name="T16" fmla="*/ 1059892051 w 729"/>
                <a:gd name="T17" fmla="*/ 116711424 h 4"/>
                <a:gd name="T18" fmla="*/ 1004827379 w 729"/>
                <a:gd name="T19" fmla="*/ 368072304 h 4"/>
                <a:gd name="T20" fmla="*/ 1004827379 w 729"/>
                <a:gd name="T21" fmla="*/ 0 h 4"/>
                <a:gd name="T22" fmla="*/ 1004827379 w 729"/>
                <a:gd name="T23" fmla="*/ 368072304 h 4"/>
                <a:gd name="T24" fmla="*/ 943812008 w 729"/>
                <a:gd name="T25" fmla="*/ 0 h 4"/>
                <a:gd name="T26" fmla="*/ 948497593 w 729"/>
                <a:gd name="T27" fmla="*/ 193722548 h 4"/>
                <a:gd name="T28" fmla="*/ 889504936 w 729"/>
                <a:gd name="T29" fmla="*/ 193722548 h 4"/>
                <a:gd name="T30" fmla="*/ 894367207 w 729"/>
                <a:gd name="T31" fmla="*/ 0 h 4"/>
                <a:gd name="T32" fmla="*/ 836135295 w 729"/>
                <a:gd name="T33" fmla="*/ 368072304 h 4"/>
                <a:gd name="T34" fmla="*/ 836135295 w 729"/>
                <a:gd name="T35" fmla="*/ 0 h 4"/>
                <a:gd name="T36" fmla="*/ 836135295 w 729"/>
                <a:gd name="T37" fmla="*/ 368072304 h 4"/>
                <a:gd name="T38" fmla="*/ 778191743 w 729"/>
                <a:gd name="T39" fmla="*/ 116711424 h 4"/>
                <a:gd name="T40" fmla="*/ 783558906 w 729"/>
                <a:gd name="T41" fmla="*/ 116711424 h 4"/>
                <a:gd name="T42" fmla="*/ 726465229 w 729"/>
                <a:gd name="T43" fmla="*/ 368072304 h 4"/>
                <a:gd name="T44" fmla="*/ 726465229 w 729"/>
                <a:gd name="T45" fmla="*/ 0 h 4"/>
                <a:gd name="T46" fmla="*/ 726465229 w 729"/>
                <a:gd name="T47" fmla="*/ 368072304 h 4"/>
                <a:gd name="T48" fmla="*/ 667337828 w 729"/>
                <a:gd name="T49" fmla="*/ 0 h 4"/>
                <a:gd name="T50" fmla="*/ 670518175 w 729"/>
                <a:gd name="T51" fmla="*/ 193722548 h 4"/>
                <a:gd name="T52" fmla="*/ 611550159 w 729"/>
                <a:gd name="T53" fmla="*/ 193722548 h 4"/>
                <a:gd name="T54" fmla="*/ 617159020 w 729"/>
                <a:gd name="T55" fmla="*/ 0 h 4"/>
                <a:gd name="T56" fmla="*/ 559733467 w 729"/>
                <a:gd name="T57" fmla="*/ 368072304 h 4"/>
                <a:gd name="T58" fmla="*/ 559733467 w 729"/>
                <a:gd name="T59" fmla="*/ 0 h 4"/>
                <a:gd name="T60" fmla="*/ 559733467 w 729"/>
                <a:gd name="T61" fmla="*/ 368072304 h 4"/>
                <a:gd name="T62" fmla="*/ 500219795 w 729"/>
                <a:gd name="T63" fmla="*/ 116711424 h 4"/>
                <a:gd name="T64" fmla="*/ 507109236 w 729"/>
                <a:gd name="T65" fmla="*/ 116711424 h 4"/>
                <a:gd name="T66" fmla="*/ 448489087 w 729"/>
                <a:gd name="T67" fmla="*/ 368072304 h 4"/>
                <a:gd name="T68" fmla="*/ 448489087 w 729"/>
                <a:gd name="T69" fmla="*/ 0 h 4"/>
                <a:gd name="T70" fmla="*/ 448489087 w 729"/>
                <a:gd name="T71" fmla="*/ 368072304 h 4"/>
                <a:gd name="T72" fmla="*/ 389383445 w 729"/>
                <a:gd name="T73" fmla="*/ 0 h 4"/>
                <a:gd name="T74" fmla="*/ 394114906 w 729"/>
                <a:gd name="T75" fmla="*/ 193722548 h 4"/>
                <a:gd name="T76" fmla="*/ 335827943 w 729"/>
                <a:gd name="T77" fmla="*/ 193722548 h 4"/>
                <a:gd name="T78" fmla="*/ 339182354 w 729"/>
                <a:gd name="T79" fmla="*/ 0 h 4"/>
                <a:gd name="T80" fmla="*/ 283253651 w 729"/>
                <a:gd name="T81" fmla="*/ 368072304 h 4"/>
                <a:gd name="T82" fmla="*/ 283253651 w 729"/>
                <a:gd name="T83" fmla="*/ 0 h 4"/>
                <a:gd name="T84" fmla="*/ 283253651 w 729"/>
                <a:gd name="T85" fmla="*/ 368072304 h 4"/>
                <a:gd name="T86" fmla="*/ 222209509 w 729"/>
                <a:gd name="T87" fmla="*/ 116711424 h 4"/>
                <a:gd name="T88" fmla="*/ 231140014 w 729"/>
                <a:gd name="T89" fmla="*/ 116711424 h 4"/>
                <a:gd name="T90" fmla="*/ 170299232 w 729"/>
                <a:gd name="T91" fmla="*/ 368072304 h 4"/>
                <a:gd name="T92" fmla="*/ 170299232 w 729"/>
                <a:gd name="T93" fmla="*/ 0 h 4"/>
                <a:gd name="T94" fmla="*/ 170299232 w 729"/>
                <a:gd name="T95" fmla="*/ 368072304 h 4"/>
                <a:gd name="T96" fmla="*/ 110851129 w 729"/>
                <a:gd name="T97" fmla="*/ 0 h 4"/>
                <a:gd name="T98" fmla="*/ 116085057 w 729"/>
                <a:gd name="T99" fmla="*/ 193722548 h 4"/>
                <a:gd name="T100" fmla="*/ 57481898 w 729"/>
                <a:gd name="T101" fmla="*/ 193722548 h 4"/>
                <a:gd name="T102" fmla="*/ 62522363 w 729"/>
                <a:gd name="T103" fmla="*/ 0 h 4"/>
                <a:gd name="T104" fmla="*/ 4862798 w 729"/>
                <a:gd name="T105" fmla="*/ 368072304 h 4"/>
                <a:gd name="T106" fmla="*/ 4862798 w 729"/>
                <a:gd name="T107" fmla="*/ 0 h 4"/>
                <a:gd name="T108" fmla="*/ 4862798 w 729"/>
                <a:gd name="T109" fmla="*/ 368072304 h 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9"/>
                <a:gd name="T166" fmla="*/ 0 h 4"/>
                <a:gd name="T167" fmla="*/ 729 w 729"/>
                <a:gd name="T168" fmla="*/ 4 h 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9" h="4">
                  <a:moveTo>
                    <a:pt x="727" y="4"/>
                  </a:moveTo>
                  <a:lnTo>
                    <a:pt x="727" y="4"/>
                  </a:lnTo>
                  <a:lnTo>
                    <a:pt x="725" y="2"/>
                  </a:lnTo>
                  <a:lnTo>
                    <a:pt x="725" y="1"/>
                  </a:lnTo>
                  <a:lnTo>
                    <a:pt x="725" y="0"/>
                  </a:lnTo>
                  <a:lnTo>
                    <a:pt x="727" y="0"/>
                  </a:lnTo>
                  <a:lnTo>
                    <a:pt x="728" y="0"/>
                  </a:lnTo>
                  <a:lnTo>
                    <a:pt x="729" y="1"/>
                  </a:lnTo>
                  <a:lnTo>
                    <a:pt x="728" y="2"/>
                  </a:lnTo>
                  <a:lnTo>
                    <a:pt x="727" y="4"/>
                  </a:lnTo>
                  <a:close/>
                  <a:moveTo>
                    <a:pt x="694" y="4"/>
                  </a:moveTo>
                  <a:lnTo>
                    <a:pt x="694" y="4"/>
                  </a:lnTo>
                  <a:lnTo>
                    <a:pt x="693" y="2"/>
                  </a:lnTo>
                  <a:lnTo>
                    <a:pt x="691" y="1"/>
                  </a:lnTo>
                  <a:lnTo>
                    <a:pt x="693" y="0"/>
                  </a:lnTo>
                  <a:lnTo>
                    <a:pt x="694" y="0"/>
                  </a:lnTo>
                  <a:lnTo>
                    <a:pt x="695" y="0"/>
                  </a:lnTo>
                  <a:lnTo>
                    <a:pt x="695" y="1"/>
                  </a:lnTo>
                  <a:lnTo>
                    <a:pt x="695" y="2"/>
                  </a:lnTo>
                  <a:lnTo>
                    <a:pt x="694" y="4"/>
                  </a:lnTo>
                  <a:close/>
                  <a:moveTo>
                    <a:pt x="660" y="4"/>
                  </a:moveTo>
                  <a:lnTo>
                    <a:pt x="660" y="4"/>
                  </a:lnTo>
                  <a:lnTo>
                    <a:pt x="659" y="2"/>
                  </a:lnTo>
                  <a:lnTo>
                    <a:pt x="659" y="1"/>
                  </a:lnTo>
                  <a:lnTo>
                    <a:pt x="659" y="0"/>
                  </a:lnTo>
                  <a:lnTo>
                    <a:pt x="660" y="0"/>
                  </a:lnTo>
                  <a:lnTo>
                    <a:pt x="662" y="0"/>
                  </a:lnTo>
                  <a:lnTo>
                    <a:pt x="663" y="1"/>
                  </a:lnTo>
                  <a:lnTo>
                    <a:pt x="662" y="2"/>
                  </a:lnTo>
                  <a:lnTo>
                    <a:pt x="660" y="4"/>
                  </a:lnTo>
                  <a:close/>
                  <a:moveTo>
                    <a:pt x="628" y="4"/>
                  </a:moveTo>
                  <a:lnTo>
                    <a:pt x="628" y="4"/>
                  </a:lnTo>
                  <a:lnTo>
                    <a:pt x="627" y="2"/>
                  </a:lnTo>
                  <a:lnTo>
                    <a:pt x="627" y="1"/>
                  </a:lnTo>
                  <a:lnTo>
                    <a:pt x="627" y="0"/>
                  </a:lnTo>
                  <a:lnTo>
                    <a:pt x="628" y="0"/>
                  </a:lnTo>
                  <a:lnTo>
                    <a:pt x="629" y="0"/>
                  </a:lnTo>
                  <a:lnTo>
                    <a:pt x="629" y="1"/>
                  </a:lnTo>
                  <a:lnTo>
                    <a:pt x="629" y="2"/>
                  </a:lnTo>
                  <a:lnTo>
                    <a:pt x="628" y="4"/>
                  </a:lnTo>
                  <a:close/>
                  <a:moveTo>
                    <a:pt x="596" y="4"/>
                  </a:moveTo>
                  <a:lnTo>
                    <a:pt x="596" y="4"/>
                  </a:lnTo>
                  <a:lnTo>
                    <a:pt x="594" y="2"/>
                  </a:lnTo>
                  <a:lnTo>
                    <a:pt x="593" y="1"/>
                  </a:lnTo>
                  <a:lnTo>
                    <a:pt x="594" y="0"/>
                  </a:lnTo>
                  <a:lnTo>
                    <a:pt x="596" y="0"/>
                  </a:lnTo>
                  <a:lnTo>
                    <a:pt x="597" y="0"/>
                  </a:lnTo>
                  <a:lnTo>
                    <a:pt x="597" y="1"/>
                  </a:lnTo>
                  <a:lnTo>
                    <a:pt x="597" y="2"/>
                  </a:lnTo>
                  <a:lnTo>
                    <a:pt x="596" y="4"/>
                  </a:lnTo>
                  <a:close/>
                  <a:moveTo>
                    <a:pt x="562" y="4"/>
                  </a:moveTo>
                  <a:lnTo>
                    <a:pt x="562" y="4"/>
                  </a:lnTo>
                  <a:lnTo>
                    <a:pt x="560" y="2"/>
                  </a:lnTo>
                  <a:lnTo>
                    <a:pt x="560" y="1"/>
                  </a:lnTo>
                  <a:lnTo>
                    <a:pt x="560" y="0"/>
                  </a:lnTo>
                  <a:lnTo>
                    <a:pt x="562" y="0"/>
                  </a:lnTo>
                  <a:lnTo>
                    <a:pt x="563" y="0"/>
                  </a:lnTo>
                  <a:lnTo>
                    <a:pt x="565" y="1"/>
                  </a:lnTo>
                  <a:lnTo>
                    <a:pt x="563" y="2"/>
                  </a:lnTo>
                  <a:lnTo>
                    <a:pt x="562" y="4"/>
                  </a:lnTo>
                  <a:close/>
                  <a:moveTo>
                    <a:pt x="529" y="4"/>
                  </a:moveTo>
                  <a:lnTo>
                    <a:pt x="529" y="4"/>
                  </a:lnTo>
                  <a:lnTo>
                    <a:pt x="528" y="2"/>
                  </a:lnTo>
                  <a:lnTo>
                    <a:pt x="527" y="1"/>
                  </a:lnTo>
                  <a:lnTo>
                    <a:pt x="528" y="0"/>
                  </a:lnTo>
                  <a:lnTo>
                    <a:pt x="529" y="0"/>
                  </a:lnTo>
                  <a:lnTo>
                    <a:pt x="531" y="0"/>
                  </a:lnTo>
                  <a:lnTo>
                    <a:pt x="531" y="1"/>
                  </a:lnTo>
                  <a:lnTo>
                    <a:pt x="531" y="2"/>
                  </a:lnTo>
                  <a:lnTo>
                    <a:pt x="529" y="4"/>
                  </a:lnTo>
                  <a:close/>
                  <a:moveTo>
                    <a:pt x="496" y="4"/>
                  </a:moveTo>
                  <a:lnTo>
                    <a:pt x="496" y="4"/>
                  </a:lnTo>
                  <a:lnTo>
                    <a:pt x="494" y="2"/>
                  </a:lnTo>
                  <a:lnTo>
                    <a:pt x="494" y="1"/>
                  </a:lnTo>
                  <a:lnTo>
                    <a:pt x="494" y="0"/>
                  </a:lnTo>
                  <a:lnTo>
                    <a:pt x="496" y="0"/>
                  </a:lnTo>
                  <a:lnTo>
                    <a:pt x="497" y="0"/>
                  </a:lnTo>
                  <a:lnTo>
                    <a:pt x="498" y="1"/>
                  </a:lnTo>
                  <a:lnTo>
                    <a:pt x="497" y="2"/>
                  </a:lnTo>
                  <a:lnTo>
                    <a:pt x="496" y="4"/>
                  </a:lnTo>
                  <a:close/>
                  <a:moveTo>
                    <a:pt x="463" y="4"/>
                  </a:moveTo>
                  <a:lnTo>
                    <a:pt x="463" y="4"/>
                  </a:lnTo>
                  <a:lnTo>
                    <a:pt x="462" y="2"/>
                  </a:lnTo>
                  <a:lnTo>
                    <a:pt x="462" y="1"/>
                  </a:lnTo>
                  <a:lnTo>
                    <a:pt x="462" y="0"/>
                  </a:lnTo>
                  <a:lnTo>
                    <a:pt x="463" y="0"/>
                  </a:lnTo>
                  <a:lnTo>
                    <a:pt x="465" y="0"/>
                  </a:lnTo>
                  <a:lnTo>
                    <a:pt x="465" y="1"/>
                  </a:lnTo>
                  <a:lnTo>
                    <a:pt x="465" y="2"/>
                  </a:lnTo>
                  <a:lnTo>
                    <a:pt x="463" y="4"/>
                  </a:lnTo>
                  <a:close/>
                  <a:moveTo>
                    <a:pt x="431" y="4"/>
                  </a:moveTo>
                  <a:lnTo>
                    <a:pt x="431" y="4"/>
                  </a:lnTo>
                  <a:lnTo>
                    <a:pt x="429" y="2"/>
                  </a:lnTo>
                  <a:lnTo>
                    <a:pt x="428" y="1"/>
                  </a:lnTo>
                  <a:lnTo>
                    <a:pt x="429" y="0"/>
                  </a:lnTo>
                  <a:lnTo>
                    <a:pt x="431" y="0"/>
                  </a:lnTo>
                  <a:lnTo>
                    <a:pt x="432" y="0"/>
                  </a:lnTo>
                  <a:lnTo>
                    <a:pt x="432" y="1"/>
                  </a:lnTo>
                  <a:lnTo>
                    <a:pt x="432" y="2"/>
                  </a:lnTo>
                  <a:lnTo>
                    <a:pt x="431" y="4"/>
                  </a:lnTo>
                  <a:close/>
                  <a:moveTo>
                    <a:pt x="397" y="4"/>
                  </a:moveTo>
                  <a:lnTo>
                    <a:pt x="397" y="4"/>
                  </a:lnTo>
                  <a:lnTo>
                    <a:pt x="396" y="2"/>
                  </a:lnTo>
                  <a:lnTo>
                    <a:pt x="396" y="1"/>
                  </a:lnTo>
                  <a:lnTo>
                    <a:pt x="396" y="0"/>
                  </a:lnTo>
                  <a:lnTo>
                    <a:pt x="397" y="0"/>
                  </a:lnTo>
                  <a:lnTo>
                    <a:pt x="398" y="0"/>
                  </a:lnTo>
                  <a:lnTo>
                    <a:pt x="400" y="1"/>
                  </a:lnTo>
                  <a:lnTo>
                    <a:pt x="398" y="2"/>
                  </a:lnTo>
                  <a:lnTo>
                    <a:pt x="397" y="4"/>
                  </a:lnTo>
                  <a:close/>
                  <a:moveTo>
                    <a:pt x="365" y="4"/>
                  </a:moveTo>
                  <a:lnTo>
                    <a:pt x="365" y="4"/>
                  </a:lnTo>
                  <a:lnTo>
                    <a:pt x="363" y="2"/>
                  </a:lnTo>
                  <a:lnTo>
                    <a:pt x="363" y="1"/>
                  </a:lnTo>
                  <a:lnTo>
                    <a:pt x="363" y="0"/>
                  </a:lnTo>
                  <a:lnTo>
                    <a:pt x="365" y="0"/>
                  </a:lnTo>
                  <a:lnTo>
                    <a:pt x="366" y="0"/>
                  </a:lnTo>
                  <a:lnTo>
                    <a:pt x="366" y="1"/>
                  </a:lnTo>
                  <a:lnTo>
                    <a:pt x="366" y="2"/>
                  </a:lnTo>
                  <a:lnTo>
                    <a:pt x="365" y="4"/>
                  </a:lnTo>
                  <a:close/>
                  <a:moveTo>
                    <a:pt x="332" y="4"/>
                  </a:moveTo>
                  <a:lnTo>
                    <a:pt x="332" y="4"/>
                  </a:lnTo>
                  <a:lnTo>
                    <a:pt x="331" y="2"/>
                  </a:lnTo>
                  <a:lnTo>
                    <a:pt x="330" y="1"/>
                  </a:lnTo>
                  <a:lnTo>
                    <a:pt x="331" y="0"/>
                  </a:lnTo>
                  <a:lnTo>
                    <a:pt x="332" y="0"/>
                  </a:lnTo>
                  <a:lnTo>
                    <a:pt x="334" y="1"/>
                  </a:lnTo>
                  <a:lnTo>
                    <a:pt x="332" y="2"/>
                  </a:lnTo>
                  <a:lnTo>
                    <a:pt x="332" y="4"/>
                  </a:lnTo>
                  <a:close/>
                  <a:moveTo>
                    <a:pt x="299" y="4"/>
                  </a:moveTo>
                  <a:lnTo>
                    <a:pt x="299" y="4"/>
                  </a:lnTo>
                  <a:lnTo>
                    <a:pt x="297" y="2"/>
                  </a:lnTo>
                  <a:lnTo>
                    <a:pt x="297" y="1"/>
                  </a:lnTo>
                  <a:lnTo>
                    <a:pt x="297" y="0"/>
                  </a:lnTo>
                  <a:lnTo>
                    <a:pt x="299" y="0"/>
                  </a:lnTo>
                  <a:lnTo>
                    <a:pt x="300" y="0"/>
                  </a:lnTo>
                  <a:lnTo>
                    <a:pt x="301" y="1"/>
                  </a:lnTo>
                  <a:lnTo>
                    <a:pt x="300" y="2"/>
                  </a:lnTo>
                  <a:lnTo>
                    <a:pt x="299" y="4"/>
                  </a:lnTo>
                  <a:close/>
                  <a:moveTo>
                    <a:pt x="266" y="4"/>
                  </a:moveTo>
                  <a:lnTo>
                    <a:pt x="266" y="4"/>
                  </a:lnTo>
                  <a:lnTo>
                    <a:pt x="265" y="2"/>
                  </a:lnTo>
                  <a:lnTo>
                    <a:pt x="263" y="1"/>
                  </a:lnTo>
                  <a:lnTo>
                    <a:pt x="265" y="0"/>
                  </a:lnTo>
                  <a:lnTo>
                    <a:pt x="266" y="0"/>
                  </a:lnTo>
                  <a:lnTo>
                    <a:pt x="267" y="0"/>
                  </a:lnTo>
                  <a:lnTo>
                    <a:pt x="267" y="1"/>
                  </a:lnTo>
                  <a:lnTo>
                    <a:pt x="267" y="2"/>
                  </a:lnTo>
                  <a:lnTo>
                    <a:pt x="266" y="4"/>
                  </a:lnTo>
                  <a:close/>
                  <a:moveTo>
                    <a:pt x="232" y="4"/>
                  </a:moveTo>
                  <a:lnTo>
                    <a:pt x="232" y="4"/>
                  </a:lnTo>
                  <a:lnTo>
                    <a:pt x="231" y="2"/>
                  </a:lnTo>
                  <a:lnTo>
                    <a:pt x="231" y="1"/>
                  </a:lnTo>
                  <a:lnTo>
                    <a:pt x="231" y="0"/>
                  </a:lnTo>
                  <a:lnTo>
                    <a:pt x="232" y="0"/>
                  </a:lnTo>
                  <a:lnTo>
                    <a:pt x="234" y="0"/>
                  </a:lnTo>
                  <a:lnTo>
                    <a:pt x="235" y="1"/>
                  </a:lnTo>
                  <a:lnTo>
                    <a:pt x="234" y="2"/>
                  </a:lnTo>
                  <a:lnTo>
                    <a:pt x="232" y="4"/>
                  </a:lnTo>
                  <a:close/>
                  <a:moveTo>
                    <a:pt x="200" y="4"/>
                  </a:moveTo>
                  <a:lnTo>
                    <a:pt x="200" y="4"/>
                  </a:lnTo>
                  <a:lnTo>
                    <a:pt x="199" y="2"/>
                  </a:lnTo>
                  <a:lnTo>
                    <a:pt x="199" y="1"/>
                  </a:lnTo>
                  <a:lnTo>
                    <a:pt x="199" y="0"/>
                  </a:lnTo>
                  <a:lnTo>
                    <a:pt x="200" y="0"/>
                  </a:lnTo>
                  <a:lnTo>
                    <a:pt x="201" y="0"/>
                  </a:lnTo>
                  <a:lnTo>
                    <a:pt x="201" y="1"/>
                  </a:lnTo>
                  <a:lnTo>
                    <a:pt x="201" y="2"/>
                  </a:lnTo>
                  <a:lnTo>
                    <a:pt x="200" y="4"/>
                  </a:lnTo>
                  <a:close/>
                  <a:moveTo>
                    <a:pt x="168" y="4"/>
                  </a:moveTo>
                  <a:lnTo>
                    <a:pt x="168" y="4"/>
                  </a:lnTo>
                  <a:lnTo>
                    <a:pt x="166" y="2"/>
                  </a:lnTo>
                  <a:lnTo>
                    <a:pt x="165" y="1"/>
                  </a:lnTo>
                  <a:lnTo>
                    <a:pt x="166" y="0"/>
                  </a:lnTo>
                  <a:lnTo>
                    <a:pt x="168" y="0"/>
                  </a:lnTo>
                  <a:lnTo>
                    <a:pt x="169" y="1"/>
                  </a:lnTo>
                  <a:lnTo>
                    <a:pt x="168" y="2"/>
                  </a:lnTo>
                  <a:lnTo>
                    <a:pt x="168" y="4"/>
                  </a:lnTo>
                  <a:close/>
                  <a:moveTo>
                    <a:pt x="134" y="4"/>
                  </a:moveTo>
                  <a:lnTo>
                    <a:pt x="134" y="4"/>
                  </a:lnTo>
                  <a:lnTo>
                    <a:pt x="132" y="2"/>
                  </a:lnTo>
                  <a:lnTo>
                    <a:pt x="132" y="1"/>
                  </a:lnTo>
                  <a:lnTo>
                    <a:pt x="132" y="0"/>
                  </a:lnTo>
                  <a:lnTo>
                    <a:pt x="134" y="0"/>
                  </a:lnTo>
                  <a:lnTo>
                    <a:pt x="135" y="0"/>
                  </a:lnTo>
                  <a:lnTo>
                    <a:pt x="137" y="1"/>
                  </a:lnTo>
                  <a:lnTo>
                    <a:pt x="135" y="2"/>
                  </a:lnTo>
                  <a:lnTo>
                    <a:pt x="134" y="4"/>
                  </a:lnTo>
                  <a:close/>
                  <a:moveTo>
                    <a:pt x="101" y="4"/>
                  </a:moveTo>
                  <a:lnTo>
                    <a:pt x="101" y="4"/>
                  </a:lnTo>
                  <a:lnTo>
                    <a:pt x="100" y="2"/>
                  </a:lnTo>
                  <a:lnTo>
                    <a:pt x="99" y="1"/>
                  </a:lnTo>
                  <a:lnTo>
                    <a:pt x="100" y="0"/>
                  </a:lnTo>
                  <a:lnTo>
                    <a:pt x="101" y="0"/>
                  </a:lnTo>
                  <a:lnTo>
                    <a:pt x="103" y="0"/>
                  </a:lnTo>
                  <a:lnTo>
                    <a:pt x="103" y="1"/>
                  </a:lnTo>
                  <a:lnTo>
                    <a:pt x="103" y="2"/>
                  </a:lnTo>
                  <a:lnTo>
                    <a:pt x="101" y="4"/>
                  </a:lnTo>
                  <a:close/>
                  <a:moveTo>
                    <a:pt x="68" y="4"/>
                  </a:moveTo>
                  <a:lnTo>
                    <a:pt x="68" y="4"/>
                  </a:lnTo>
                  <a:lnTo>
                    <a:pt x="66" y="2"/>
                  </a:lnTo>
                  <a:lnTo>
                    <a:pt x="66" y="1"/>
                  </a:lnTo>
                  <a:lnTo>
                    <a:pt x="66" y="0"/>
                  </a:lnTo>
                  <a:lnTo>
                    <a:pt x="68" y="0"/>
                  </a:lnTo>
                  <a:lnTo>
                    <a:pt x="69" y="0"/>
                  </a:lnTo>
                  <a:lnTo>
                    <a:pt x="70" y="1"/>
                  </a:lnTo>
                  <a:lnTo>
                    <a:pt x="69" y="2"/>
                  </a:lnTo>
                  <a:lnTo>
                    <a:pt x="68" y="4"/>
                  </a:lnTo>
                  <a:close/>
                  <a:moveTo>
                    <a:pt x="35" y="4"/>
                  </a:moveTo>
                  <a:lnTo>
                    <a:pt x="35" y="4"/>
                  </a:lnTo>
                  <a:lnTo>
                    <a:pt x="34" y="2"/>
                  </a:lnTo>
                  <a:lnTo>
                    <a:pt x="34" y="1"/>
                  </a:lnTo>
                  <a:lnTo>
                    <a:pt x="34" y="0"/>
                  </a:lnTo>
                  <a:lnTo>
                    <a:pt x="35" y="0"/>
                  </a:lnTo>
                  <a:lnTo>
                    <a:pt x="37" y="0"/>
                  </a:lnTo>
                  <a:lnTo>
                    <a:pt x="37" y="1"/>
                  </a:lnTo>
                  <a:lnTo>
                    <a:pt x="37" y="2"/>
                  </a:lnTo>
                  <a:lnTo>
                    <a:pt x="35" y="4"/>
                  </a:lnTo>
                  <a:close/>
                  <a:moveTo>
                    <a:pt x="3" y="4"/>
                  </a:moveTo>
                  <a:lnTo>
                    <a:pt x="3" y="4"/>
                  </a:lnTo>
                  <a:lnTo>
                    <a:pt x="2" y="2"/>
                  </a:lnTo>
                  <a:lnTo>
                    <a:pt x="0" y="1"/>
                  </a:lnTo>
                  <a:lnTo>
                    <a:pt x="2" y="0"/>
                  </a:lnTo>
                  <a:lnTo>
                    <a:pt x="3" y="0"/>
                  </a:lnTo>
                  <a:lnTo>
                    <a:pt x="4" y="0"/>
                  </a:lnTo>
                  <a:lnTo>
                    <a:pt x="4" y="1"/>
                  </a:lnTo>
                  <a:lnTo>
                    <a:pt x="4" y="2"/>
                  </a:lnTo>
                  <a:lnTo>
                    <a:pt x="3" y="4"/>
                  </a:lnTo>
                  <a:close/>
                </a:path>
              </a:pathLst>
            </a:custGeom>
            <a:solidFill>
              <a:srgbClr val="000000"/>
            </a:solidFill>
            <a:ln w="1588">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03" name="未知"/>
            <p:cNvSpPr>
              <a:spLocks/>
            </p:cNvSpPr>
            <p:nvPr/>
          </p:nvSpPr>
          <p:spPr bwMode="auto">
            <a:xfrm>
              <a:off x="1330" y="1268"/>
              <a:ext cx="257" cy="170"/>
            </a:xfrm>
            <a:custGeom>
              <a:avLst/>
              <a:gdLst>
                <a:gd name="T0" fmla="*/ 168357349 w 127"/>
                <a:gd name="T1" fmla="*/ 111604895 h 84"/>
                <a:gd name="T2" fmla="*/ 0 w 127"/>
                <a:gd name="T3" fmla="*/ 55768383 h 84"/>
                <a:gd name="T4" fmla="*/ 168357349 w 127"/>
                <a:gd name="T5" fmla="*/ 0 h 84"/>
                <a:gd name="T6" fmla="*/ 168357349 w 127"/>
                <a:gd name="T7" fmla="*/ 111604895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04" name="未知"/>
            <p:cNvSpPr>
              <a:spLocks noEditPoints="1"/>
            </p:cNvSpPr>
            <p:nvPr/>
          </p:nvSpPr>
          <p:spPr bwMode="auto">
            <a:xfrm>
              <a:off x="725" y="2488"/>
              <a:ext cx="1495" cy="7"/>
            </a:xfrm>
            <a:custGeom>
              <a:avLst/>
              <a:gdLst>
                <a:gd name="T0" fmla="*/ 1254909060 w 729"/>
                <a:gd name="T1" fmla="*/ 0 h 4"/>
                <a:gd name="T2" fmla="*/ 1260198889 w 729"/>
                <a:gd name="T3" fmla="*/ 218004 h 4"/>
                <a:gd name="T4" fmla="*/ 1199322805 w 729"/>
                <a:gd name="T5" fmla="*/ 218004 h 4"/>
                <a:gd name="T6" fmla="*/ 1202556762 w 729"/>
                <a:gd name="T7" fmla="*/ 0 h 4"/>
                <a:gd name="T8" fmla="*/ 1142146871 w 729"/>
                <a:gd name="T9" fmla="*/ 289119 h 4"/>
                <a:gd name="T10" fmla="*/ 1142146871 w 729"/>
                <a:gd name="T11" fmla="*/ 0 h 4"/>
                <a:gd name="T12" fmla="*/ 1142146871 w 729"/>
                <a:gd name="T13" fmla="*/ 289119 h 4"/>
                <a:gd name="T14" fmla="*/ 1085298795 w 729"/>
                <a:gd name="T15" fmla="*/ 94411 h 4"/>
                <a:gd name="T16" fmla="*/ 1088551652 w 729"/>
                <a:gd name="T17" fmla="*/ 94411 h 4"/>
                <a:gd name="T18" fmla="*/ 1031386743 w 729"/>
                <a:gd name="T19" fmla="*/ 289119 h 4"/>
                <a:gd name="T20" fmla="*/ 1031386743 w 729"/>
                <a:gd name="T21" fmla="*/ 0 h 4"/>
                <a:gd name="T22" fmla="*/ 1031386743 w 729"/>
                <a:gd name="T23" fmla="*/ 289119 h 4"/>
                <a:gd name="T24" fmla="*/ 968718857 w 729"/>
                <a:gd name="T25" fmla="*/ 0 h 4"/>
                <a:gd name="T26" fmla="*/ 975027173 w 729"/>
                <a:gd name="T27" fmla="*/ 218004 h 4"/>
                <a:gd name="T28" fmla="*/ 914129039 w 729"/>
                <a:gd name="T29" fmla="*/ 218004 h 4"/>
                <a:gd name="T30" fmla="*/ 918937449 w 729"/>
                <a:gd name="T31" fmla="*/ 0 h 4"/>
                <a:gd name="T32" fmla="*/ 858538059 w 729"/>
                <a:gd name="T33" fmla="*/ 289119 h 4"/>
                <a:gd name="T34" fmla="*/ 858538059 w 729"/>
                <a:gd name="T35" fmla="*/ 0 h 4"/>
                <a:gd name="T36" fmla="*/ 858538059 w 729"/>
                <a:gd name="T37" fmla="*/ 289119 h 4"/>
                <a:gd name="T38" fmla="*/ 799369777 w 729"/>
                <a:gd name="T39" fmla="*/ 94411 h 4"/>
                <a:gd name="T40" fmla="*/ 805041276 w 729"/>
                <a:gd name="T41" fmla="*/ 94411 h 4"/>
                <a:gd name="T42" fmla="*/ 746219489 w 729"/>
                <a:gd name="T43" fmla="*/ 289119 h 4"/>
                <a:gd name="T44" fmla="*/ 746219489 w 729"/>
                <a:gd name="T45" fmla="*/ 0 h 4"/>
                <a:gd name="T46" fmla="*/ 746219489 w 729"/>
                <a:gd name="T47" fmla="*/ 289119 h 4"/>
                <a:gd name="T48" fmla="*/ 685316105 w 729"/>
                <a:gd name="T49" fmla="*/ 0 h 4"/>
                <a:gd name="T50" fmla="*/ 688553736 w 729"/>
                <a:gd name="T51" fmla="*/ 218004 h 4"/>
                <a:gd name="T52" fmla="*/ 628006823 w 729"/>
                <a:gd name="T53" fmla="*/ 218004 h 4"/>
                <a:gd name="T54" fmla="*/ 633771770 w 729"/>
                <a:gd name="T55" fmla="*/ 0 h 4"/>
                <a:gd name="T56" fmla="*/ 574926884 w 729"/>
                <a:gd name="T57" fmla="*/ 289119 h 4"/>
                <a:gd name="T58" fmla="*/ 574926884 w 729"/>
                <a:gd name="T59" fmla="*/ 0 h 4"/>
                <a:gd name="T60" fmla="*/ 574926884 w 729"/>
                <a:gd name="T61" fmla="*/ 289119 h 4"/>
                <a:gd name="T62" fmla="*/ 514002631 w 729"/>
                <a:gd name="T63" fmla="*/ 94411 h 4"/>
                <a:gd name="T64" fmla="*/ 520642480 w 729"/>
                <a:gd name="T65" fmla="*/ 94411 h 4"/>
                <a:gd name="T66" fmla="*/ 461024279 w 729"/>
                <a:gd name="T67" fmla="*/ 289119 h 4"/>
                <a:gd name="T68" fmla="*/ 461024279 w 729"/>
                <a:gd name="T69" fmla="*/ 0 h 4"/>
                <a:gd name="T70" fmla="*/ 461024279 w 729"/>
                <a:gd name="T71" fmla="*/ 289119 h 4"/>
                <a:gd name="T72" fmla="*/ 399934260 w 729"/>
                <a:gd name="T73" fmla="*/ 0 h 4"/>
                <a:gd name="T74" fmla="*/ 404958443 w 729"/>
                <a:gd name="T75" fmla="*/ 218004 h 4"/>
                <a:gd name="T76" fmla="*/ 344386854 w 729"/>
                <a:gd name="T77" fmla="*/ 218004 h 4"/>
                <a:gd name="T78" fmla="*/ 347795371 w 729"/>
                <a:gd name="T79" fmla="*/ 0 h 4"/>
                <a:gd name="T80" fmla="*/ 291434751 w 729"/>
                <a:gd name="T81" fmla="*/ 289119 h 4"/>
                <a:gd name="T82" fmla="*/ 291434751 w 729"/>
                <a:gd name="T83" fmla="*/ 0 h 4"/>
                <a:gd name="T84" fmla="*/ 291434751 w 729"/>
                <a:gd name="T85" fmla="*/ 289119 h 4"/>
                <a:gd name="T86" fmla="*/ 228807881 w 729"/>
                <a:gd name="T87" fmla="*/ 94411 h 4"/>
                <a:gd name="T88" fmla="*/ 235447861 w 729"/>
                <a:gd name="T89" fmla="*/ 94411 h 4"/>
                <a:gd name="T90" fmla="*/ 174993083 w 729"/>
                <a:gd name="T91" fmla="*/ 289119 h 4"/>
                <a:gd name="T92" fmla="*/ 174993083 w 729"/>
                <a:gd name="T93" fmla="*/ 0 h 4"/>
                <a:gd name="T94" fmla="*/ 174993083 w 729"/>
                <a:gd name="T95" fmla="*/ 289119 h 4"/>
                <a:gd name="T96" fmla="*/ 114003830 w 729"/>
                <a:gd name="T97" fmla="*/ 0 h 4"/>
                <a:gd name="T98" fmla="*/ 119768778 w 729"/>
                <a:gd name="T99" fmla="*/ 218004 h 4"/>
                <a:gd name="T100" fmla="*/ 59219781 w 729"/>
                <a:gd name="T101" fmla="*/ 218004 h 4"/>
                <a:gd name="T102" fmla="*/ 64178011 w 729"/>
                <a:gd name="T103" fmla="*/ 0 h 4"/>
                <a:gd name="T104" fmla="*/ 5002188 w 729"/>
                <a:gd name="T105" fmla="*/ 289119 h 4"/>
                <a:gd name="T106" fmla="*/ 5002188 w 729"/>
                <a:gd name="T107" fmla="*/ 0 h 4"/>
                <a:gd name="T108" fmla="*/ 5002188 w 729"/>
                <a:gd name="T109" fmla="*/ 289119 h 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9"/>
                <a:gd name="T166" fmla="*/ 0 h 4"/>
                <a:gd name="T167" fmla="*/ 729 w 729"/>
                <a:gd name="T168" fmla="*/ 4 h 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9" h="4">
                  <a:moveTo>
                    <a:pt x="726" y="4"/>
                  </a:moveTo>
                  <a:lnTo>
                    <a:pt x="726" y="4"/>
                  </a:lnTo>
                  <a:lnTo>
                    <a:pt x="725" y="3"/>
                  </a:lnTo>
                  <a:lnTo>
                    <a:pt x="725" y="1"/>
                  </a:lnTo>
                  <a:lnTo>
                    <a:pt x="725" y="0"/>
                  </a:lnTo>
                  <a:lnTo>
                    <a:pt x="726" y="0"/>
                  </a:lnTo>
                  <a:lnTo>
                    <a:pt x="728" y="0"/>
                  </a:lnTo>
                  <a:lnTo>
                    <a:pt x="729" y="1"/>
                  </a:lnTo>
                  <a:lnTo>
                    <a:pt x="728" y="3"/>
                  </a:lnTo>
                  <a:lnTo>
                    <a:pt x="726" y="4"/>
                  </a:lnTo>
                  <a:close/>
                  <a:moveTo>
                    <a:pt x="694" y="4"/>
                  </a:moveTo>
                  <a:lnTo>
                    <a:pt x="694" y="4"/>
                  </a:lnTo>
                  <a:lnTo>
                    <a:pt x="693" y="3"/>
                  </a:lnTo>
                  <a:lnTo>
                    <a:pt x="691" y="1"/>
                  </a:lnTo>
                  <a:lnTo>
                    <a:pt x="693" y="0"/>
                  </a:lnTo>
                  <a:lnTo>
                    <a:pt x="694" y="0"/>
                  </a:lnTo>
                  <a:lnTo>
                    <a:pt x="695" y="0"/>
                  </a:lnTo>
                  <a:lnTo>
                    <a:pt x="695" y="1"/>
                  </a:lnTo>
                  <a:lnTo>
                    <a:pt x="695" y="3"/>
                  </a:lnTo>
                  <a:lnTo>
                    <a:pt x="694" y="4"/>
                  </a:lnTo>
                  <a:close/>
                  <a:moveTo>
                    <a:pt x="660" y="4"/>
                  </a:moveTo>
                  <a:lnTo>
                    <a:pt x="660" y="4"/>
                  </a:lnTo>
                  <a:lnTo>
                    <a:pt x="659" y="3"/>
                  </a:lnTo>
                  <a:lnTo>
                    <a:pt x="659" y="1"/>
                  </a:lnTo>
                  <a:lnTo>
                    <a:pt x="659" y="0"/>
                  </a:lnTo>
                  <a:lnTo>
                    <a:pt x="660" y="0"/>
                  </a:lnTo>
                  <a:lnTo>
                    <a:pt x="662" y="0"/>
                  </a:lnTo>
                  <a:lnTo>
                    <a:pt x="663" y="1"/>
                  </a:lnTo>
                  <a:lnTo>
                    <a:pt x="662" y="3"/>
                  </a:lnTo>
                  <a:lnTo>
                    <a:pt x="660" y="4"/>
                  </a:lnTo>
                  <a:close/>
                  <a:moveTo>
                    <a:pt x="628" y="4"/>
                  </a:moveTo>
                  <a:lnTo>
                    <a:pt x="628" y="4"/>
                  </a:lnTo>
                  <a:lnTo>
                    <a:pt x="627" y="3"/>
                  </a:lnTo>
                  <a:lnTo>
                    <a:pt x="627" y="1"/>
                  </a:lnTo>
                  <a:lnTo>
                    <a:pt x="627" y="0"/>
                  </a:lnTo>
                  <a:lnTo>
                    <a:pt x="628" y="0"/>
                  </a:lnTo>
                  <a:lnTo>
                    <a:pt x="629" y="0"/>
                  </a:lnTo>
                  <a:lnTo>
                    <a:pt x="629" y="1"/>
                  </a:lnTo>
                  <a:lnTo>
                    <a:pt x="629" y="3"/>
                  </a:lnTo>
                  <a:lnTo>
                    <a:pt x="628" y="4"/>
                  </a:lnTo>
                  <a:close/>
                  <a:moveTo>
                    <a:pt x="596" y="4"/>
                  </a:moveTo>
                  <a:lnTo>
                    <a:pt x="596" y="4"/>
                  </a:lnTo>
                  <a:lnTo>
                    <a:pt x="594" y="3"/>
                  </a:lnTo>
                  <a:lnTo>
                    <a:pt x="593" y="1"/>
                  </a:lnTo>
                  <a:lnTo>
                    <a:pt x="594" y="0"/>
                  </a:lnTo>
                  <a:lnTo>
                    <a:pt x="596" y="0"/>
                  </a:lnTo>
                  <a:lnTo>
                    <a:pt x="597" y="0"/>
                  </a:lnTo>
                  <a:lnTo>
                    <a:pt x="597" y="1"/>
                  </a:lnTo>
                  <a:lnTo>
                    <a:pt x="597" y="3"/>
                  </a:lnTo>
                  <a:lnTo>
                    <a:pt x="596" y="4"/>
                  </a:lnTo>
                  <a:close/>
                  <a:moveTo>
                    <a:pt x="562" y="4"/>
                  </a:moveTo>
                  <a:lnTo>
                    <a:pt x="562" y="4"/>
                  </a:lnTo>
                  <a:lnTo>
                    <a:pt x="560" y="3"/>
                  </a:lnTo>
                  <a:lnTo>
                    <a:pt x="560" y="1"/>
                  </a:lnTo>
                  <a:lnTo>
                    <a:pt x="560" y="0"/>
                  </a:lnTo>
                  <a:lnTo>
                    <a:pt x="562" y="0"/>
                  </a:lnTo>
                  <a:lnTo>
                    <a:pt x="563" y="0"/>
                  </a:lnTo>
                  <a:lnTo>
                    <a:pt x="564" y="1"/>
                  </a:lnTo>
                  <a:lnTo>
                    <a:pt x="563" y="3"/>
                  </a:lnTo>
                  <a:lnTo>
                    <a:pt x="562" y="4"/>
                  </a:lnTo>
                  <a:close/>
                  <a:moveTo>
                    <a:pt x="529" y="4"/>
                  </a:moveTo>
                  <a:lnTo>
                    <a:pt x="529" y="4"/>
                  </a:lnTo>
                  <a:lnTo>
                    <a:pt x="528" y="3"/>
                  </a:lnTo>
                  <a:lnTo>
                    <a:pt x="527" y="1"/>
                  </a:lnTo>
                  <a:lnTo>
                    <a:pt x="528" y="0"/>
                  </a:lnTo>
                  <a:lnTo>
                    <a:pt x="529" y="0"/>
                  </a:lnTo>
                  <a:lnTo>
                    <a:pt x="531" y="0"/>
                  </a:lnTo>
                  <a:lnTo>
                    <a:pt x="531" y="1"/>
                  </a:lnTo>
                  <a:lnTo>
                    <a:pt x="531" y="3"/>
                  </a:lnTo>
                  <a:lnTo>
                    <a:pt x="529" y="4"/>
                  </a:lnTo>
                  <a:close/>
                  <a:moveTo>
                    <a:pt x="496" y="4"/>
                  </a:moveTo>
                  <a:lnTo>
                    <a:pt x="496" y="4"/>
                  </a:lnTo>
                  <a:lnTo>
                    <a:pt x="494" y="3"/>
                  </a:lnTo>
                  <a:lnTo>
                    <a:pt x="494" y="1"/>
                  </a:lnTo>
                  <a:lnTo>
                    <a:pt x="494" y="0"/>
                  </a:lnTo>
                  <a:lnTo>
                    <a:pt x="496" y="0"/>
                  </a:lnTo>
                  <a:lnTo>
                    <a:pt x="497" y="0"/>
                  </a:lnTo>
                  <a:lnTo>
                    <a:pt x="498" y="1"/>
                  </a:lnTo>
                  <a:lnTo>
                    <a:pt x="497" y="3"/>
                  </a:lnTo>
                  <a:lnTo>
                    <a:pt x="496" y="4"/>
                  </a:lnTo>
                  <a:close/>
                  <a:moveTo>
                    <a:pt x="463" y="4"/>
                  </a:moveTo>
                  <a:lnTo>
                    <a:pt x="463" y="4"/>
                  </a:lnTo>
                  <a:lnTo>
                    <a:pt x="462" y="3"/>
                  </a:lnTo>
                  <a:lnTo>
                    <a:pt x="462" y="1"/>
                  </a:lnTo>
                  <a:lnTo>
                    <a:pt x="462" y="0"/>
                  </a:lnTo>
                  <a:lnTo>
                    <a:pt x="463" y="0"/>
                  </a:lnTo>
                  <a:lnTo>
                    <a:pt x="465" y="0"/>
                  </a:lnTo>
                  <a:lnTo>
                    <a:pt x="465" y="1"/>
                  </a:lnTo>
                  <a:lnTo>
                    <a:pt x="465" y="3"/>
                  </a:lnTo>
                  <a:lnTo>
                    <a:pt x="463" y="4"/>
                  </a:lnTo>
                  <a:close/>
                  <a:moveTo>
                    <a:pt x="431" y="4"/>
                  </a:moveTo>
                  <a:lnTo>
                    <a:pt x="431" y="4"/>
                  </a:lnTo>
                  <a:lnTo>
                    <a:pt x="429" y="3"/>
                  </a:lnTo>
                  <a:lnTo>
                    <a:pt x="428" y="1"/>
                  </a:lnTo>
                  <a:lnTo>
                    <a:pt x="429" y="0"/>
                  </a:lnTo>
                  <a:lnTo>
                    <a:pt x="431" y="0"/>
                  </a:lnTo>
                  <a:lnTo>
                    <a:pt x="432" y="0"/>
                  </a:lnTo>
                  <a:lnTo>
                    <a:pt x="432" y="1"/>
                  </a:lnTo>
                  <a:lnTo>
                    <a:pt x="432" y="3"/>
                  </a:lnTo>
                  <a:lnTo>
                    <a:pt x="431" y="4"/>
                  </a:lnTo>
                  <a:close/>
                  <a:moveTo>
                    <a:pt x="397" y="4"/>
                  </a:moveTo>
                  <a:lnTo>
                    <a:pt x="397" y="4"/>
                  </a:lnTo>
                  <a:lnTo>
                    <a:pt x="396" y="3"/>
                  </a:lnTo>
                  <a:lnTo>
                    <a:pt x="396" y="1"/>
                  </a:lnTo>
                  <a:lnTo>
                    <a:pt x="396" y="0"/>
                  </a:lnTo>
                  <a:lnTo>
                    <a:pt x="397" y="0"/>
                  </a:lnTo>
                  <a:lnTo>
                    <a:pt x="398" y="0"/>
                  </a:lnTo>
                  <a:lnTo>
                    <a:pt x="400" y="1"/>
                  </a:lnTo>
                  <a:lnTo>
                    <a:pt x="398" y="3"/>
                  </a:lnTo>
                  <a:lnTo>
                    <a:pt x="397" y="4"/>
                  </a:lnTo>
                  <a:close/>
                  <a:moveTo>
                    <a:pt x="365" y="4"/>
                  </a:moveTo>
                  <a:lnTo>
                    <a:pt x="365" y="4"/>
                  </a:lnTo>
                  <a:lnTo>
                    <a:pt x="363" y="3"/>
                  </a:lnTo>
                  <a:lnTo>
                    <a:pt x="363" y="1"/>
                  </a:lnTo>
                  <a:lnTo>
                    <a:pt x="363" y="0"/>
                  </a:lnTo>
                  <a:lnTo>
                    <a:pt x="365" y="0"/>
                  </a:lnTo>
                  <a:lnTo>
                    <a:pt x="366" y="0"/>
                  </a:lnTo>
                  <a:lnTo>
                    <a:pt x="366" y="1"/>
                  </a:lnTo>
                  <a:lnTo>
                    <a:pt x="366" y="3"/>
                  </a:lnTo>
                  <a:lnTo>
                    <a:pt x="365" y="4"/>
                  </a:lnTo>
                  <a:close/>
                  <a:moveTo>
                    <a:pt x="332" y="4"/>
                  </a:moveTo>
                  <a:lnTo>
                    <a:pt x="332" y="4"/>
                  </a:lnTo>
                  <a:lnTo>
                    <a:pt x="331" y="3"/>
                  </a:lnTo>
                  <a:lnTo>
                    <a:pt x="330" y="1"/>
                  </a:lnTo>
                  <a:lnTo>
                    <a:pt x="331" y="0"/>
                  </a:lnTo>
                  <a:lnTo>
                    <a:pt x="332" y="0"/>
                  </a:lnTo>
                  <a:lnTo>
                    <a:pt x="334" y="1"/>
                  </a:lnTo>
                  <a:lnTo>
                    <a:pt x="332" y="3"/>
                  </a:lnTo>
                  <a:lnTo>
                    <a:pt x="332" y="4"/>
                  </a:lnTo>
                  <a:close/>
                  <a:moveTo>
                    <a:pt x="298" y="4"/>
                  </a:moveTo>
                  <a:lnTo>
                    <a:pt x="298" y="4"/>
                  </a:lnTo>
                  <a:lnTo>
                    <a:pt x="297" y="3"/>
                  </a:lnTo>
                  <a:lnTo>
                    <a:pt x="297" y="1"/>
                  </a:lnTo>
                  <a:lnTo>
                    <a:pt x="297" y="0"/>
                  </a:lnTo>
                  <a:lnTo>
                    <a:pt x="298" y="0"/>
                  </a:lnTo>
                  <a:lnTo>
                    <a:pt x="300" y="0"/>
                  </a:lnTo>
                  <a:lnTo>
                    <a:pt x="301" y="1"/>
                  </a:lnTo>
                  <a:lnTo>
                    <a:pt x="300" y="3"/>
                  </a:lnTo>
                  <a:lnTo>
                    <a:pt x="298" y="4"/>
                  </a:lnTo>
                  <a:close/>
                  <a:moveTo>
                    <a:pt x="266" y="4"/>
                  </a:moveTo>
                  <a:lnTo>
                    <a:pt x="266" y="4"/>
                  </a:lnTo>
                  <a:lnTo>
                    <a:pt x="265" y="3"/>
                  </a:lnTo>
                  <a:lnTo>
                    <a:pt x="263" y="1"/>
                  </a:lnTo>
                  <a:lnTo>
                    <a:pt x="265" y="0"/>
                  </a:lnTo>
                  <a:lnTo>
                    <a:pt x="266" y="0"/>
                  </a:lnTo>
                  <a:lnTo>
                    <a:pt x="267" y="0"/>
                  </a:lnTo>
                  <a:lnTo>
                    <a:pt x="267" y="1"/>
                  </a:lnTo>
                  <a:lnTo>
                    <a:pt x="267" y="3"/>
                  </a:lnTo>
                  <a:lnTo>
                    <a:pt x="266" y="4"/>
                  </a:lnTo>
                  <a:close/>
                  <a:moveTo>
                    <a:pt x="232" y="4"/>
                  </a:moveTo>
                  <a:lnTo>
                    <a:pt x="232" y="4"/>
                  </a:lnTo>
                  <a:lnTo>
                    <a:pt x="231" y="3"/>
                  </a:lnTo>
                  <a:lnTo>
                    <a:pt x="231" y="1"/>
                  </a:lnTo>
                  <a:lnTo>
                    <a:pt x="231" y="0"/>
                  </a:lnTo>
                  <a:lnTo>
                    <a:pt x="232" y="0"/>
                  </a:lnTo>
                  <a:lnTo>
                    <a:pt x="234" y="0"/>
                  </a:lnTo>
                  <a:lnTo>
                    <a:pt x="235" y="1"/>
                  </a:lnTo>
                  <a:lnTo>
                    <a:pt x="234" y="3"/>
                  </a:lnTo>
                  <a:lnTo>
                    <a:pt x="232" y="4"/>
                  </a:lnTo>
                  <a:close/>
                  <a:moveTo>
                    <a:pt x="200" y="4"/>
                  </a:moveTo>
                  <a:lnTo>
                    <a:pt x="200" y="4"/>
                  </a:lnTo>
                  <a:lnTo>
                    <a:pt x="199" y="3"/>
                  </a:lnTo>
                  <a:lnTo>
                    <a:pt x="199" y="1"/>
                  </a:lnTo>
                  <a:lnTo>
                    <a:pt x="199" y="0"/>
                  </a:lnTo>
                  <a:lnTo>
                    <a:pt x="200" y="0"/>
                  </a:lnTo>
                  <a:lnTo>
                    <a:pt x="201" y="0"/>
                  </a:lnTo>
                  <a:lnTo>
                    <a:pt x="201" y="1"/>
                  </a:lnTo>
                  <a:lnTo>
                    <a:pt x="201" y="3"/>
                  </a:lnTo>
                  <a:lnTo>
                    <a:pt x="200" y="4"/>
                  </a:lnTo>
                  <a:close/>
                  <a:moveTo>
                    <a:pt x="168" y="4"/>
                  </a:moveTo>
                  <a:lnTo>
                    <a:pt x="168" y="4"/>
                  </a:lnTo>
                  <a:lnTo>
                    <a:pt x="166" y="3"/>
                  </a:lnTo>
                  <a:lnTo>
                    <a:pt x="165" y="1"/>
                  </a:lnTo>
                  <a:lnTo>
                    <a:pt x="166" y="0"/>
                  </a:lnTo>
                  <a:lnTo>
                    <a:pt x="168" y="0"/>
                  </a:lnTo>
                  <a:lnTo>
                    <a:pt x="169" y="1"/>
                  </a:lnTo>
                  <a:lnTo>
                    <a:pt x="168" y="3"/>
                  </a:lnTo>
                  <a:lnTo>
                    <a:pt x="168" y="4"/>
                  </a:lnTo>
                  <a:close/>
                  <a:moveTo>
                    <a:pt x="134" y="4"/>
                  </a:moveTo>
                  <a:lnTo>
                    <a:pt x="134" y="4"/>
                  </a:lnTo>
                  <a:lnTo>
                    <a:pt x="132" y="3"/>
                  </a:lnTo>
                  <a:lnTo>
                    <a:pt x="132" y="1"/>
                  </a:lnTo>
                  <a:lnTo>
                    <a:pt x="132" y="0"/>
                  </a:lnTo>
                  <a:lnTo>
                    <a:pt x="134" y="0"/>
                  </a:lnTo>
                  <a:lnTo>
                    <a:pt x="135" y="0"/>
                  </a:lnTo>
                  <a:lnTo>
                    <a:pt x="136" y="1"/>
                  </a:lnTo>
                  <a:lnTo>
                    <a:pt x="135" y="3"/>
                  </a:lnTo>
                  <a:lnTo>
                    <a:pt x="134" y="4"/>
                  </a:lnTo>
                  <a:close/>
                  <a:moveTo>
                    <a:pt x="101" y="4"/>
                  </a:moveTo>
                  <a:lnTo>
                    <a:pt x="101" y="4"/>
                  </a:lnTo>
                  <a:lnTo>
                    <a:pt x="100" y="3"/>
                  </a:lnTo>
                  <a:lnTo>
                    <a:pt x="99" y="1"/>
                  </a:lnTo>
                  <a:lnTo>
                    <a:pt x="100" y="0"/>
                  </a:lnTo>
                  <a:lnTo>
                    <a:pt x="101" y="0"/>
                  </a:lnTo>
                  <a:lnTo>
                    <a:pt x="103" y="0"/>
                  </a:lnTo>
                  <a:lnTo>
                    <a:pt x="103" y="1"/>
                  </a:lnTo>
                  <a:lnTo>
                    <a:pt x="103" y="3"/>
                  </a:lnTo>
                  <a:lnTo>
                    <a:pt x="101" y="4"/>
                  </a:lnTo>
                  <a:close/>
                  <a:moveTo>
                    <a:pt x="68" y="4"/>
                  </a:moveTo>
                  <a:lnTo>
                    <a:pt x="68" y="4"/>
                  </a:lnTo>
                  <a:lnTo>
                    <a:pt x="66" y="3"/>
                  </a:lnTo>
                  <a:lnTo>
                    <a:pt x="66" y="1"/>
                  </a:lnTo>
                  <a:lnTo>
                    <a:pt x="66" y="0"/>
                  </a:lnTo>
                  <a:lnTo>
                    <a:pt x="68" y="0"/>
                  </a:lnTo>
                  <a:lnTo>
                    <a:pt x="69" y="0"/>
                  </a:lnTo>
                  <a:lnTo>
                    <a:pt x="70" y="1"/>
                  </a:lnTo>
                  <a:lnTo>
                    <a:pt x="69" y="3"/>
                  </a:lnTo>
                  <a:lnTo>
                    <a:pt x="68" y="4"/>
                  </a:lnTo>
                  <a:close/>
                  <a:moveTo>
                    <a:pt x="35" y="4"/>
                  </a:moveTo>
                  <a:lnTo>
                    <a:pt x="35" y="4"/>
                  </a:lnTo>
                  <a:lnTo>
                    <a:pt x="34" y="3"/>
                  </a:lnTo>
                  <a:lnTo>
                    <a:pt x="34" y="1"/>
                  </a:lnTo>
                  <a:lnTo>
                    <a:pt x="34" y="0"/>
                  </a:lnTo>
                  <a:lnTo>
                    <a:pt x="35" y="0"/>
                  </a:lnTo>
                  <a:lnTo>
                    <a:pt x="37" y="0"/>
                  </a:lnTo>
                  <a:lnTo>
                    <a:pt x="37" y="1"/>
                  </a:lnTo>
                  <a:lnTo>
                    <a:pt x="37" y="3"/>
                  </a:lnTo>
                  <a:lnTo>
                    <a:pt x="35" y="4"/>
                  </a:lnTo>
                  <a:close/>
                  <a:moveTo>
                    <a:pt x="3" y="4"/>
                  </a:moveTo>
                  <a:lnTo>
                    <a:pt x="3" y="4"/>
                  </a:lnTo>
                  <a:lnTo>
                    <a:pt x="1" y="3"/>
                  </a:lnTo>
                  <a:lnTo>
                    <a:pt x="0" y="1"/>
                  </a:lnTo>
                  <a:lnTo>
                    <a:pt x="1" y="0"/>
                  </a:lnTo>
                  <a:lnTo>
                    <a:pt x="3" y="0"/>
                  </a:lnTo>
                  <a:lnTo>
                    <a:pt x="4" y="0"/>
                  </a:lnTo>
                  <a:lnTo>
                    <a:pt x="4" y="1"/>
                  </a:lnTo>
                  <a:lnTo>
                    <a:pt x="4" y="3"/>
                  </a:lnTo>
                  <a:lnTo>
                    <a:pt x="3" y="4"/>
                  </a:lnTo>
                  <a:close/>
                </a:path>
              </a:pathLst>
            </a:custGeom>
            <a:solidFill>
              <a:srgbClr val="000000"/>
            </a:solidFill>
            <a:ln w="1588">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05" name="未知"/>
            <p:cNvSpPr>
              <a:spLocks/>
            </p:cNvSpPr>
            <p:nvPr/>
          </p:nvSpPr>
          <p:spPr bwMode="auto">
            <a:xfrm>
              <a:off x="442" y="2400"/>
              <a:ext cx="260" cy="173"/>
            </a:xfrm>
            <a:custGeom>
              <a:avLst/>
              <a:gdLst>
                <a:gd name="T0" fmla="*/ 212232864 w 127"/>
                <a:gd name="T1" fmla="*/ 198844176 h 83"/>
                <a:gd name="T2" fmla="*/ 0 w 127"/>
                <a:gd name="T3" fmla="*/ 97596142 h 83"/>
                <a:gd name="T4" fmla="*/ 212232864 w 127"/>
                <a:gd name="T5" fmla="*/ 0 h 83"/>
                <a:gd name="T6" fmla="*/ 212232864 w 127"/>
                <a:gd name="T7" fmla="*/ 198844176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1"/>
                  </a:lnTo>
                  <a:lnTo>
                    <a:pt x="127" y="0"/>
                  </a:lnTo>
                  <a:lnTo>
                    <a:pt x="127"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06" name="Line 52"/>
            <p:cNvSpPr>
              <a:spLocks noChangeShapeType="1"/>
            </p:cNvSpPr>
            <p:nvPr/>
          </p:nvSpPr>
          <p:spPr bwMode="auto">
            <a:xfrm flipH="1">
              <a:off x="2727" y="1543"/>
              <a:ext cx="465" cy="57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407" name="未知"/>
            <p:cNvSpPr>
              <a:spLocks/>
            </p:cNvSpPr>
            <p:nvPr/>
          </p:nvSpPr>
          <p:spPr bwMode="auto">
            <a:xfrm>
              <a:off x="2577" y="2045"/>
              <a:ext cx="230" cy="260"/>
            </a:xfrm>
            <a:custGeom>
              <a:avLst/>
              <a:gdLst>
                <a:gd name="T0" fmla="*/ 199094057 w 112"/>
                <a:gd name="T1" fmla="*/ 125831549 h 125"/>
                <a:gd name="T2" fmla="*/ 0 w 112"/>
                <a:gd name="T3" fmla="*/ 287207528 h 125"/>
                <a:gd name="T4" fmla="*/ 85630061 w 112"/>
                <a:gd name="T5" fmla="*/ 0 h 125"/>
                <a:gd name="T6" fmla="*/ 199094057 w 112"/>
                <a:gd name="T7" fmla="*/ 125831549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112" y="55"/>
                  </a:moveTo>
                  <a:lnTo>
                    <a:pt x="0" y="125"/>
                  </a:lnTo>
                  <a:lnTo>
                    <a:pt x="48" y="0"/>
                  </a:lnTo>
                  <a:lnTo>
                    <a:pt x="11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08" name="Rectangle 54"/>
            <p:cNvSpPr>
              <a:spLocks noChangeArrowheads="1"/>
            </p:cNvSpPr>
            <p:nvPr/>
          </p:nvSpPr>
          <p:spPr bwMode="auto">
            <a:xfrm>
              <a:off x="3002" y="1888"/>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5</a:t>
              </a:r>
              <a:endParaRPr lang="zh-CN" altLang="en-US" sz="1000" b="1">
                <a:solidFill>
                  <a:srgbClr val="0000FF"/>
                </a:solidFill>
                <a:latin typeface="Times New Roman" panose="02020603050405020304" pitchFamily="18" charset="0"/>
                <a:ea typeface="楷体_GB2312" pitchFamily="1" charset="-122"/>
              </a:endParaRPr>
            </a:p>
          </p:txBody>
        </p:sp>
        <p:sp>
          <p:nvSpPr>
            <p:cNvPr id="95409" name="Rectangle 55"/>
            <p:cNvSpPr>
              <a:spLocks noChangeArrowheads="1"/>
            </p:cNvSpPr>
            <p:nvPr/>
          </p:nvSpPr>
          <p:spPr bwMode="auto">
            <a:xfrm>
              <a:off x="1682" y="1370"/>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30</a:t>
              </a:r>
              <a:endParaRPr lang="zh-CN" altLang="en-US" sz="1000" b="1">
                <a:solidFill>
                  <a:srgbClr val="0000FF"/>
                </a:solidFill>
                <a:latin typeface="Times New Roman" panose="02020603050405020304" pitchFamily="18" charset="0"/>
                <a:ea typeface="楷体_GB2312" pitchFamily="1" charset="-122"/>
              </a:endParaRPr>
            </a:p>
          </p:txBody>
        </p:sp>
        <p:sp>
          <p:nvSpPr>
            <p:cNvPr id="95410" name="Rectangle 56"/>
            <p:cNvSpPr>
              <a:spLocks noChangeArrowheads="1"/>
            </p:cNvSpPr>
            <p:nvPr/>
          </p:nvSpPr>
          <p:spPr bwMode="auto">
            <a:xfrm>
              <a:off x="1452" y="249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7</a:t>
              </a:r>
              <a:endParaRPr lang="zh-CN" altLang="en-US" sz="1000" b="1">
                <a:solidFill>
                  <a:srgbClr val="0000FF"/>
                </a:solidFill>
                <a:latin typeface="Times New Roman" panose="02020603050405020304" pitchFamily="18" charset="0"/>
                <a:ea typeface="楷体_GB2312" pitchFamily="1" charset="-122"/>
              </a:endParaRPr>
            </a:p>
          </p:txBody>
        </p:sp>
        <p:sp>
          <p:nvSpPr>
            <p:cNvPr id="95411" name="未知"/>
            <p:cNvSpPr>
              <a:spLocks noEditPoints="1"/>
            </p:cNvSpPr>
            <p:nvPr/>
          </p:nvSpPr>
          <p:spPr bwMode="auto">
            <a:xfrm>
              <a:off x="2432" y="738"/>
              <a:ext cx="8" cy="1520"/>
            </a:xfrm>
            <a:custGeom>
              <a:avLst/>
              <a:gdLst>
                <a:gd name="T0" fmla="*/ 3145728 w 4"/>
                <a:gd name="T1" fmla="*/ 1749058585 h 729"/>
                <a:gd name="T2" fmla="*/ 0 w 4"/>
                <a:gd name="T3" fmla="*/ 1753636215 h 729"/>
                <a:gd name="T4" fmla="*/ 0 w 4"/>
                <a:gd name="T5" fmla="*/ 1669313032 h 729"/>
                <a:gd name="T6" fmla="*/ 3145728 w 4"/>
                <a:gd name="T7" fmla="*/ 1675915793 h 729"/>
                <a:gd name="T8" fmla="*/ 0 w 4"/>
                <a:gd name="T9" fmla="*/ 1591597947 h 729"/>
                <a:gd name="T10" fmla="*/ 4194304 w 4"/>
                <a:gd name="T11" fmla="*/ 1591597947 h 729"/>
                <a:gd name="T12" fmla="*/ 0 w 4"/>
                <a:gd name="T13" fmla="*/ 1591597947 h 729"/>
                <a:gd name="T14" fmla="*/ 1048576 w 4"/>
                <a:gd name="T15" fmla="*/ 1509258261 h 729"/>
                <a:gd name="T16" fmla="*/ 1048576 w 4"/>
                <a:gd name="T17" fmla="*/ 1516013681 h 729"/>
                <a:gd name="T18" fmla="*/ 0 w 4"/>
                <a:gd name="T19" fmla="*/ 1435653222 h 729"/>
                <a:gd name="T20" fmla="*/ 4194304 w 4"/>
                <a:gd name="T21" fmla="*/ 1435653222 h 729"/>
                <a:gd name="T22" fmla="*/ 0 w 4"/>
                <a:gd name="T23" fmla="*/ 1435653222 h 729"/>
                <a:gd name="T24" fmla="*/ 3145728 w 4"/>
                <a:gd name="T25" fmla="*/ 1350768511 h 729"/>
                <a:gd name="T26" fmla="*/ 0 w 4"/>
                <a:gd name="T27" fmla="*/ 1357931732 h 729"/>
                <a:gd name="T28" fmla="*/ 0 w 4"/>
                <a:gd name="T29" fmla="*/ 1273601076 h 729"/>
                <a:gd name="T30" fmla="*/ 3145728 w 4"/>
                <a:gd name="T31" fmla="*/ 1278182976 h 729"/>
                <a:gd name="T32" fmla="*/ 0 w 4"/>
                <a:gd name="T33" fmla="*/ 1193851253 h 729"/>
                <a:gd name="T34" fmla="*/ 4194304 w 4"/>
                <a:gd name="T35" fmla="*/ 1193851253 h 729"/>
                <a:gd name="T36" fmla="*/ 0 w 4"/>
                <a:gd name="T37" fmla="*/ 1193851253 h 729"/>
                <a:gd name="T38" fmla="*/ 1048576 w 4"/>
                <a:gd name="T39" fmla="*/ 1111559873 h 729"/>
                <a:gd name="T40" fmla="*/ 1048576 w 4"/>
                <a:gd name="T41" fmla="*/ 1118163702 h 729"/>
                <a:gd name="T42" fmla="*/ 0 w 4"/>
                <a:gd name="T43" fmla="*/ 1037389569 h 729"/>
                <a:gd name="T44" fmla="*/ 4194304 w 4"/>
                <a:gd name="T45" fmla="*/ 1037389569 h 729"/>
                <a:gd name="T46" fmla="*/ 0 w 4"/>
                <a:gd name="T47" fmla="*/ 1037389569 h 729"/>
                <a:gd name="T48" fmla="*/ 3145728 w 4"/>
                <a:gd name="T49" fmla="*/ 953038630 h 729"/>
                <a:gd name="T50" fmla="*/ 0 w 4"/>
                <a:gd name="T51" fmla="*/ 960189041 h 729"/>
                <a:gd name="T52" fmla="*/ 0 w 4"/>
                <a:gd name="T53" fmla="*/ 875301661 h 729"/>
                <a:gd name="T54" fmla="*/ 3145728 w 4"/>
                <a:gd name="T55" fmla="*/ 882474491 h 729"/>
                <a:gd name="T56" fmla="*/ 0 w 4"/>
                <a:gd name="T57" fmla="*/ 800611997 h 729"/>
                <a:gd name="T58" fmla="*/ 4194304 w 4"/>
                <a:gd name="T59" fmla="*/ 800611997 h 729"/>
                <a:gd name="T60" fmla="*/ 0 w 4"/>
                <a:gd name="T61" fmla="*/ 800611997 h 729"/>
                <a:gd name="T62" fmla="*/ 1048576 w 4"/>
                <a:gd name="T63" fmla="*/ 716192201 h 729"/>
                <a:gd name="T64" fmla="*/ 1048576 w 4"/>
                <a:gd name="T65" fmla="*/ 726061647 h 729"/>
                <a:gd name="T66" fmla="*/ 0 w 4"/>
                <a:gd name="T67" fmla="*/ 641724586 h 729"/>
                <a:gd name="T68" fmla="*/ 4194304 w 4"/>
                <a:gd name="T69" fmla="*/ 641724586 h 729"/>
                <a:gd name="T70" fmla="*/ 0 w 4"/>
                <a:gd name="T71" fmla="*/ 641724586 h 729"/>
                <a:gd name="T72" fmla="*/ 3145728 w 4"/>
                <a:gd name="T73" fmla="*/ 557346291 h 729"/>
                <a:gd name="T74" fmla="*/ 0 w 4"/>
                <a:gd name="T75" fmla="*/ 561977431 h 729"/>
                <a:gd name="T76" fmla="*/ 0 w 4"/>
                <a:gd name="T77" fmla="*/ 477605274 h 729"/>
                <a:gd name="T78" fmla="*/ 3145728 w 4"/>
                <a:gd name="T79" fmla="*/ 484771165 h 729"/>
                <a:gd name="T80" fmla="*/ 0 w 4"/>
                <a:gd name="T81" fmla="*/ 402813126 h 729"/>
                <a:gd name="T82" fmla="*/ 4194304 w 4"/>
                <a:gd name="T83" fmla="*/ 402813126 h 729"/>
                <a:gd name="T84" fmla="*/ 0 w 4"/>
                <a:gd name="T85" fmla="*/ 402813126 h 729"/>
                <a:gd name="T86" fmla="*/ 1048576 w 4"/>
                <a:gd name="T87" fmla="*/ 317983927 h 729"/>
                <a:gd name="T88" fmla="*/ 1048576 w 4"/>
                <a:gd name="T89" fmla="*/ 328320958 h 729"/>
                <a:gd name="T90" fmla="*/ 0 w 4"/>
                <a:gd name="T91" fmla="*/ 243995839 h 729"/>
                <a:gd name="T92" fmla="*/ 4194304 w 4"/>
                <a:gd name="T93" fmla="*/ 243995839 h 729"/>
                <a:gd name="T94" fmla="*/ 0 w 4"/>
                <a:gd name="T95" fmla="*/ 243995839 h 729"/>
                <a:gd name="T96" fmla="*/ 3145728 w 4"/>
                <a:gd name="T97" fmla="*/ 159604333 h 729"/>
                <a:gd name="T98" fmla="*/ 0 w 4"/>
                <a:gd name="T99" fmla="*/ 166500402 h 729"/>
                <a:gd name="T100" fmla="*/ 0 w 4"/>
                <a:gd name="T101" fmla="*/ 79854410 h 729"/>
                <a:gd name="T102" fmla="*/ 3145728 w 4"/>
                <a:gd name="T103" fmla="*/ 86532566 h 729"/>
                <a:gd name="T104" fmla="*/ 0 w 4"/>
                <a:gd name="T105" fmla="*/ 4461253 h 729"/>
                <a:gd name="T106" fmla="*/ 4194304 w 4"/>
                <a:gd name="T107" fmla="*/ 4461253 h 729"/>
                <a:gd name="T108" fmla="*/ 0 w 4"/>
                <a:gd name="T109" fmla="*/ 4461253 h 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
                <a:gd name="T166" fmla="*/ 0 h 729"/>
                <a:gd name="T167" fmla="*/ 4 w 4"/>
                <a:gd name="T168" fmla="*/ 729 h 7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 h="729">
                  <a:moveTo>
                    <a:pt x="0" y="726"/>
                  </a:moveTo>
                  <a:lnTo>
                    <a:pt x="0" y="726"/>
                  </a:lnTo>
                  <a:lnTo>
                    <a:pt x="0" y="725"/>
                  </a:lnTo>
                  <a:lnTo>
                    <a:pt x="1" y="725"/>
                  </a:lnTo>
                  <a:lnTo>
                    <a:pt x="3" y="725"/>
                  </a:lnTo>
                  <a:lnTo>
                    <a:pt x="4" y="726"/>
                  </a:lnTo>
                  <a:lnTo>
                    <a:pt x="3" y="727"/>
                  </a:lnTo>
                  <a:lnTo>
                    <a:pt x="1" y="729"/>
                  </a:lnTo>
                  <a:lnTo>
                    <a:pt x="0" y="727"/>
                  </a:lnTo>
                  <a:lnTo>
                    <a:pt x="0" y="726"/>
                  </a:lnTo>
                  <a:close/>
                  <a:moveTo>
                    <a:pt x="0" y="694"/>
                  </a:moveTo>
                  <a:lnTo>
                    <a:pt x="0" y="694"/>
                  </a:lnTo>
                  <a:lnTo>
                    <a:pt x="0" y="692"/>
                  </a:lnTo>
                  <a:lnTo>
                    <a:pt x="1" y="691"/>
                  </a:lnTo>
                  <a:lnTo>
                    <a:pt x="3" y="692"/>
                  </a:lnTo>
                  <a:lnTo>
                    <a:pt x="4" y="694"/>
                  </a:lnTo>
                  <a:lnTo>
                    <a:pt x="3" y="695"/>
                  </a:lnTo>
                  <a:lnTo>
                    <a:pt x="1" y="695"/>
                  </a:lnTo>
                  <a:lnTo>
                    <a:pt x="0" y="695"/>
                  </a:lnTo>
                  <a:lnTo>
                    <a:pt x="0" y="694"/>
                  </a:lnTo>
                  <a:close/>
                  <a:moveTo>
                    <a:pt x="0" y="660"/>
                  </a:moveTo>
                  <a:lnTo>
                    <a:pt x="0" y="660"/>
                  </a:lnTo>
                  <a:lnTo>
                    <a:pt x="0" y="659"/>
                  </a:lnTo>
                  <a:lnTo>
                    <a:pt x="1" y="659"/>
                  </a:lnTo>
                  <a:lnTo>
                    <a:pt x="3" y="659"/>
                  </a:lnTo>
                  <a:lnTo>
                    <a:pt x="4" y="660"/>
                  </a:lnTo>
                  <a:lnTo>
                    <a:pt x="3" y="661"/>
                  </a:lnTo>
                  <a:lnTo>
                    <a:pt x="1" y="663"/>
                  </a:lnTo>
                  <a:lnTo>
                    <a:pt x="0" y="661"/>
                  </a:lnTo>
                  <a:lnTo>
                    <a:pt x="0" y="660"/>
                  </a:lnTo>
                  <a:close/>
                  <a:moveTo>
                    <a:pt x="0" y="627"/>
                  </a:moveTo>
                  <a:lnTo>
                    <a:pt x="0" y="627"/>
                  </a:lnTo>
                  <a:lnTo>
                    <a:pt x="0" y="626"/>
                  </a:lnTo>
                  <a:lnTo>
                    <a:pt x="1" y="626"/>
                  </a:lnTo>
                  <a:lnTo>
                    <a:pt x="3" y="626"/>
                  </a:lnTo>
                  <a:lnTo>
                    <a:pt x="4" y="627"/>
                  </a:lnTo>
                  <a:lnTo>
                    <a:pt x="3" y="629"/>
                  </a:lnTo>
                  <a:lnTo>
                    <a:pt x="1" y="629"/>
                  </a:lnTo>
                  <a:lnTo>
                    <a:pt x="0" y="629"/>
                  </a:lnTo>
                  <a:lnTo>
                    <a:pt x="0" y="627"/>
                  </a:lnTo>
                  <a:close/>
                  <a:moveTo>
                    <a:pt x="0" y="595"/>
                  </a:moveTo>
                  <a:lnTo>
                    <a:pt x="0" y="595"/>
                  </a:lnTo>
                  <a:lnTo>
                    <a:pt x="0" y="594"/>
                  </a:lnTo>
                  <a:lnTo>
                    <a:pt x="1" y="592"/>
                  </a:lnTo>
                  <a:lnTo>
                    <a:pt x="3" y="594"/>
                  </a:lnTo>
                  <a:lnTo>
                    <a:pt x="4" y="595"/>
                  </a:lnTo>
                  <a:lnTo>
                    <a:pt x="3" y="596"/>
                  </a:lnTo>
                  <a:lnTo>
                    <a:pt x="1" y="596"/>
                  </a:lnTo>
                  <a:lnTo>
                    <a:pt x="0" y="596"/>
                  </a:lnTo>
                  <a:lnTo>
                    <a:pt x="0" y="595"/>
                  </a:lnTo>
                  <a:close/>
                  <a:moveTo>
                    <a:pt x="0" y="561"/>
                  </a:moveTo>
                  <a:lnTo>
                    <a:pt x="0" y="561"/>
                  </a:lnTo>
                  <a:lnTo>
                    <a:pt x="0" y="560"/>
                  </a:lnTo>
                  <a:lnTo>
                    <a:pt x="1" y="560"/>
                  </a:lnTo>
                  <a:lnTo>
                    <a:pt x="3" y="560"/>
                  </a:lnTo>
                  <a:lnTo>
                    <a:pt x="4" y="561"/>
                  </a:lnTo>
                  <a:lnTo>
                    <a:pt x="3" y="563"/>
                  </a:lnTo>
                  <a:lnTo>
                    <a:pt x="1" y="564"/>
                  </a:lnTo>
                  <a:lnTo>
                    <a:pt x="0" y="563"/>
                  </a:lnTo>
                  <a:lnTo>
                    <a:pt x="0" y="561"/>
                  </a:lnTo>
                  <a:close/>
                  <a:moveTo>
                    <a:pt x="0" y="529"/>
                  </a:moveTo>
                  <a:lnTo>
                    <a:pt x="0" y="529"/>
                  </a:lnTo>
                  <a:lnTo>
                    <a:pt x="0" y="528"/>
                  </a:lnTo>
                  <a:lnTo>
                    <a:pt x="1" y="526"/>
                  </a:lnTo>
                  <a:lnTo>
                    <a:pt x="3" y="528"/>
                  </a:lnTo>
                  <a:lnTo>
                    <a:pt x="4" y="529"/>
                  </a:lnTo>
                  <a:lnTo>
                    <a:pt x="3" y="530"/>
                  </a:lnTo>
                  <a:lnTo>
                    <a:pt x="1" y="530"/>
                  </a:lnTo>
                  <a:lnTo>
                    <a:pt x="0" y="530"/>
                  </a:lnTo>
                  <a:lnTo>
                    <a:pt x="0" y="529"/>
                  </a:lnTo>
                  <a:close/>
                  <a:moveTo>
                    <a:pt x="0" y="495"/>
                  </a:moveTo>
                  <a:lnTo>
                    <a:pt x="0" y="495"/>
                  </a:lnTo>
                  <a:lnTo>
                    <a:pt x="0" y="494"/>
                  </a:lnTo>
                  <a:lnTo>
                    <a:pt x="1" y="494"/>
                  </a:lnTo>
                  <a:lnTo>
                    <a:pt x="3" y="494"/>
                  </a:lnTo>
                  <a:lnTo>
                    <a:pt x="4" y="495"/>
                  </a:lnTo>
                  <a:lnTo>
                    <a:pt x="3" y="497"/>
                  </a:lnTo>
                  <a:lnTo>
                    <a:pt x="1" y="498"/>
                  </a:lnTo>
                  <a:lnTo>
                    <a:pt x="0" y="497"/>
                  </a:lnTo>
                  <a:lnTo>
                    <a:pt x="0" y="495"/>
                  </a:lnTo>
                  <a:close/>
                  <a:moveTo>
                    <a:pt x="0" y="463"/>
                  </a:moveTo>
                  <a:lnTo>
                    <a:pt x="0" y="463"/>
                  </a:lnTo>
                  <a:lnTo>
                    <a:pt x="0" y="461"/>
                  </a:lnTo>
                  <a:lnTo>
                    <a:pt x="1" y="461"/>
                  </a:lnTo>
                  <a:lnTo>
                    <a:pt x="3" y="461"/>
                  </a:lnTo>
                  <a:lnTo>
                    <a:pt x="4" y="463"/>
                  </a:lnTo>
                  <a:lnTo>
                    <a:pt x="3" y="464"/>
                  </a:lnTo>
                  <a:lnTo>
                    <a:pt x="1" y="464"/>
                  </a:lnTo>
                  <a:lnTo>
                    <a:pt x="0" y="464"/>
                  </a:lnTo>
                  <a:lnTo>
                    <a:pt x="0" y="463"/>
                  </a:lnTo>
                  <a:close/>
                  <a:moveTo>
                    <a:pt x="0" y="430"/>
                  </a:moveTo>
                  <a:lnTo>
                    <a:pt x="0" y="430"/>
                  </a:lnTo>
                  <a:lnTo>
                    <a:pt x="0" y="429"/>
                  </a:lnTo>
                  <a:lnTo>
                    <a:pt x="1" y="428"/>
                  </a:lnTo>
                  <a:lnTo>
                    <a:pt x="3" y="429"/>
                  </a:lnTo>
                  <a:lnTo>
                    <a:pt x="4" y="430"/>
                  </a:lnTo>
                  <a:lnTo>
                    <a:pt x="3" y="432"/>
                  </a:lnTo>
                  <a:lnTo>
                    <a:pt x="1" y="432"/>
                  </a:lnTo>
                  <a:lnTo>
                    <a:pt x="0" y="432"/>
                  </a:lnTo>
                  <a:lnTo>
                    <a:pt x="0" y="430"/>
                  </a:lnTo>
                  <a:close/>
                  <a:moveTo>
                    <a:pt x="0" y="397"/>
                  </a:moveTo>
                  <a:lnTo>
                    <a:pt x="0" y="397"/>
                  </a:lnTo>
                  <a:lnTo>
                    <a:pt x="0" y="395"/>
                  </a:lnTo>
                  <a:lnTo>
                    <a:pt x="1" y="395"/>
                  </a:lnTo>
                  <a:lnTo>
                    <a:pt x="3" y="395"/>
                  </a:lnTo>
                  <a:lnTo>
                    <a:pt x="4" y="397"/>
                  </a:lnTo>
                  <a:lnTo>
                    <a:pt x="3" y="398"/>
                  </a:lnTo>
                  <a:lnTo>
                    <a:pt x="1" y="399"/>
                  </a:lnTo>
                  <a:lnTo>
                    <a:pt x="0" y="398"/>
                  </a:lnTo>
                  <a:lnTo>
                    <a:pt x="0" y="397"/>
                  </a:lnTo>
                  <a:close/>
                  <a:moveTo>
                    <a:pt x="0" y="364"/>
                  </a:moveTo>
                  <a:lnTo>
                    <a:pt x="0" y="364"/>
                  </a:lnTo>
                  <a:lnTo>
                    <a:pt x="0" y="363"/>
                  </a:lnTo>
                  <a:lnTo>
                    <a:pt x="1" y="363"/>
                  </a:lnTo>
                  <a:lnTo>
                    <a:pt x="3" y="363"/>
                  </a:lnTo>
                  <a:lnTo>
                    <a:pt x="4" y="364"/>
                  </a:lnTo>
                  <a:lnTo>
                    <a:pt x="3" y="366"/>
                  </a:lnTo>
                  <a:lnTo>
                    <a:pt x="1" y="366"/>
                  </a:lnTo>
                  <a:lnTo>
                    <a:pt x="0" y="366"/>
                  </a:lnTo>
                  <a:lnTo>
                    <a:pt x="0" y="364"/>
                  </a:lnTo>
                  <a:close/>
                  <a:moveTo>
                    <a:pt x="0" y="332"/>
                  </a:moveTo>
                  <a:lnTo>
                    <a:pt x="0" y="332"/>
                  </a:lnTo>
                  <a:lnTo>
                    <a:pt x="0" y="330"/>
                  </a:lnTo>
                  <a:lnTo>
                    <a:pt x="1" y="329"/>
                  </a:lnTo>
                  <a:lnTo>
                    <a:pt x="3" y="330"/>
                  </a:lnTo>
                  <a:lnTo>
                    <a:pt x="4" y="332"/>
                  </a:lnTo>
                  <a:lnTo>
                    <a:pt x="3" y="332"/>
                  </a:lnTo>
                  <a:lnTo>
                    <a:pt x="1" y="333"/>
                  </a:lnTo>
                  <a:lnTo>
                    <a:pt x="0" y="332"/>
                  </a:lnTo>
                  <a:close/>
                  <a:moveTo>
                    <a:pt x="0" y="298"/>
                  </a:moveTo>
                  <a:lnTo>
                    <a:pt x="0" y="298"/>
                  </a:lnTo>
                  <a:lnTo>
                    <a:pt x="0" y="297"/>
                  </a:lnTo>
                  <a:lnTo>
                    <a:pt x="1" y="297"/>
                  </a:lnTo>
                  <a:lnTo>
                    <a:pt x="3" y="297"/>
                  </a:lnTo>
                  <a:lnTo>
                    <a:pt x="4" y="298"/>
                  </a:lnTo>
                  <a:lnTo>
                    <a:pt x="3" y="299"/>
                  </a:lnTo>
                  <a:lnTo>
                    <a:pt x="1" y="301"/>
                  </a:lnTo>
                  <a:lnTo>
                    <a:pt x="0" y="299"/>
                  </a:lnTo>
                  <a:lnTo>
                    <a:pt x="0" y="298"/>
                  </a:lnTo>
                  <a:close/>
                  <a:moveTo>
                    <a:pt x="0" y="266"/>
                  </a:moveTo>
                  <a:lnTo>
                    <a:pt x="0" y="266"/>
                  </a:lnTo>
                  <a:lnTo>
                    <a:pt x="0" y="264"/>
                  </a:lnTo>
                  <a:lnTo>
                    <a:pt x="1" y="263"/>
                  </a:lnTo>
                  <a:lnTo>
                    <a:pt x="3" y="264"/>
                  </a:lnTo>
                  <a:lnTo>
                    <a:pt x="4" y="266"/>
                  </a:lnTo>
                  <a:lnTo>
                    <a:pt x="3" y="267"/>
                  </a:lnTo>
                  <a:lnTo>
                    <a:pt x="1" y="267"/>
                  </a:lnTo>
                  <a:lnTo>
                    <a:pt x="0" y="267"/>
                  </a:lnTo>
                  <a:lnTo>
                    <a:pt x="0" y="266"/>
                  </a:lnTo>
                  <a:close/>
                  <a:moveTo>
                    <a:pt x="0" y="232"/>
                  </a:moveTo>
                  <a:lnTo>
                    <a:pt x="0" y="232"/>
                  </a:lnTo>
                  <a:lnTo>
                    <a:pt x="0" y="231"/>
                  </a:lnTo>
                  <a:lnTo>
                    <a:pt x="1" y="231"/>
                  </a:lnTo>
                  <a:lnTo>
                    <a:pt x="3" y="231"/>
                  </a:lnTo>
                  <a:lnTo>
                    <a:pt x="4" y="232"/>
                  </a:lnTo>
                  <a:lnTo>
                    <a:pt x="3" y="233"/>
                  </a:lnTo>
                  <a:lnTo>
                    <a:pt x="1" y="235"/>
                  </a:lnTo>
                  <a:lnTo>
                    <a:pt x="0" y="233"/>
                  </a:lnTo>
                  <a:lnTo>
                    <a:pt x="0" y="232"/>
                  </a:lnTo>
                  <a:close/>
                  <a:moveTo>
                    <a:pt x="0" y="199"/>
                  </a:moveTo>
                  <a:lnTo>
                    <a:pt x="0" y="199"/>
                  </a:lnTo>
                  <a:lnTo>
                    <a:pt x="0" y="198"/>
                  </a:lnTo>
                  <a:lnTo>
                    <a:pt x="1" y="198"/>
                  </a:lnTo>
                  <a:lnTo>
                    <a:pt x="3" y="198"/>
                  </a:lnTo>
                  <a:lnTo>
                    <a:pt x="4" y="199"/>
                  </a:lnTo>
                  <a:lnTo>
                    <a:pt x="3" y="201"/>
                  </a:lnTo>
                  <a:lnTo>
                    <a:pt x="1" y="201"/>
                  </a:lnTo>
                  <a:lnTo>
                    <a:pt x="0" y="201"/>
                  </a:lnTo>
                  <a:lnTo>
                    <a:pt x="0" y="199"/>
                  </a:lnTo>
                  <a:close/>
                  <a:moveTo>
                    <a:pt x="0" y="167"/>
                  </a:moveTo>
                  <a:lnTo>
                    <a:pt x="0" y="167"/>
                  </a:lnTo>
                  <a:lnTo>
                    <a:pt x="0" y="166"/>
                  </a:lnTo>
                  <a:lnTo>
                    <a:pt x="1" y="164"/>
                  </a:lnTo>
                  <a:lnTo>
                    <a:pt x="3" y="166"/>
                  </a:lnTo>
                  <a:lnTo>
                    <a:pt x="4" y="167"/>
                  </a:lnTo>
                  <a:lnTo>
                    <a:pt x="3" y="167"/>
                  </a:lnTo>
                  <a:lnTo>
                    <a:pt x="1" y="168"/>
                  </a:lnTo>
                  <a:lnTo>
                    <a:pt x="0" y="167"/>
                  </a:lnTo>
                  <a:close/>
                  <a:moveTo>
                    <a:pt x="0" y="133"/>
                  </a:moveTo>
                  <a:lnTo>
                    <a:pt x="0" y="133"/>
                  </a:lnTo>
                  <a:lnTo>
                    <a:pt x="0" y="132"/>
                  </a:lnTo>
                  <a:lnTo>
                    <a:pt x="1" y="132"/>
                  </a:lnTo>
                  <a:lnTo>
                    <a:pt x="3" y="132"/>
                  </a:lnTo>
                  <a:lnTo>
                    <a:pt x="4" y="133"/>
                  </a:lnTo>
                  <a:lnTo>
                    <a:pt x="3" y="135"/>
                  </a:lnTo>
                  <a:lnTo>
                    <a:pt x="1" y="136"/>
                  </a:lnTo>
                  <a:lnTo>
                    <a:pt x="0" y="135"/>
                  </a:lnTo>
                  <a:lnTo>
                    <a:pt x="0" y="133"/>
                  </a:lnTo>
                  <a:close/>
                  <a:moveTo>
                    <a:pt x="0" y="101"/>
                  </a:moveTo>
                  <a:lnTo>
                    <a:pt x="0" y="101"/>
                  </a:lnTo>
                  <a:lnTo>
                    <a:pt x="0" y="100"/>
                  </a:lnTo>
                  <a:lnTo>
                    <a:pt x="1" y="98"/>
                  </a:lnTo>
                  <a:lnTo>
                    <a:pt x="3" y="100"/>
                  </a:lnTo>
                  <a:lnTo>
                    <a:pt x="4" y="101"/>
                  </a:lnTo>
                  <a:lnTo>
                    <a:pt x="3" y="102"/>
                  </a:lnTo>
                  <a:lnTo>
                    <a:pt x="1" y="102"/>
                  </a:lnTo>
                  <a:lnTo>
                    <a:pt x="0" y="102"/>
                  </a:lnTo>
                  <a:lnTo>
                    <a:pt x="0" y="101"/>
                  </a:lnTo>
                  <a:close/>
                  <a:moveTo>
                    <a:pt x="0" y="67"/>
                  </a:moveTo>
                  <a:lnTo>
                    <a:pt x="0" y="67"/>
                  </a:lnTo>
                  <a:lnTo>
                    <a:pt x="0" y="66"/>
                  </a:lnTo>
                  <a:lnTo>
                    <a:pt x="1" y="66"/>
                  </a:lnTo>
                  <a:lnTo>
                    <a:pt x="3" y="66"/>
                  </a:lnTo>
                  <a:lnTo>
                    <a:pt x="4" y="67"/>
                  </a:lnTo>
                  <a:lnTo>
                    <a:pt x="3" y="69"/>
                  </a:lnTo>
                  <a:lnTo>
                    <a:pt x="1" y="70"/>
                  </a:lnTo>
                  <a:lnTo>
                    <a:pt x="0" y="69"/>
                  </a:lnTo>
                  <a:lnTo>
                    <a:pt x="0" y="67"/>
                  </a:lnTo>
                  <a:close/>
                  <a:moveTo>
                    <a:pt x="0" y="35"/>
                  </a:moveTo>
                  <a:lnTo>
                    <a:pt x="0" y="35"/>
                  </a:lnTo>
                  <a:lnTo>
                    <a:pt x="0" y="33"/>
                  </a:lnTo>
                  <a:lnTo>
                    <a:pt x="1" y="33"/>
                  </a:lnTo>
                  <a:lnTo>
                    <a:pt x="3" y="33"/>
                  </a:lnTo>
                  <a:lnTo>
                    <a:pt x="4" y="35"/>
                  </a:lnTo>
                  <a:lnTo>
                    <a:pt x="3" y="36"/>
                  </a:lnTo>
                  <a:lnTo>
                    <a:pt x="1" y="36"/>
                  </a:lnTo>
                  <a:lnTo>
                    <a:pt x="0" y="36"/>
                  </a:lnTo>
                  <a:lnTo>
                    <a:pt x="0" y="35"/>
                  </a:lnTo>
                  <a:close/>
                  <a:moveTo>
                    <a:pt x="0" y="2"/>
                  </a:moveTo>
                  <a:lnTo>
                    <a:pt x="0" y="2"/>
                  </a:lnTo>
                  <a:lnTo>
                    <a:pt x="0" y="1"/>
                  </a:lnTo>
                  <a:lnTo>
                    <a:pt x="1" y="0"/>
                  </a:lnTo>
                  <a:lnTo>
                    <a:pt x="3" y="1"/>
                  </a:lnTo>
                  <a:lnTo>
                    <a:pt x="4" y="2"/>
                  </a:lnTo>
                  <a:lnTo>
                    <a:pt x="3" y="4"/>
                  </a:lnTo>
                  <a:lnTo>
                    <a:pt x="1" y="4"/>
                  </a:lnTo>
                  <a:lnTo>
                    <a:pt x="0" y="4"/>
                  </a:lnTo>
                  <a:lnTo>
                    <a:pt x="0" y="2"/>
                  </a:lnTo>
                  <a:close/>
                </a:path>
              </a:pathLst>
            </a:custGeom>
            <a:solidFill>
              <a:srgbClr val="000000"/>
            </a:solidFill>
            <a:ln w="1588">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12" name="未知"/>
            <p:cNvSpPr>
              <a:spLocks/>
            </p:cNvSpPr>
            <p:nvPr/>
          </p:nvSpPr>
          <p:spPr bwMode="auto">
            <a:xfrm>
              <a:off x="2350" y="475"/>
              <a:ext cx="172" cy="263"/>
            </a:xfrm>
            <a:custGeom>
              <a:avLst/>
              <a:gdLst>
                <a:gd name="T0" fmla="*/ 0 w 83"/>
                <a:gd name="T1" fmla="*/ 267492688 h 127"/>
                <a:gd name="T2" fmla="*/ 87456505 w 83"/>
                <a:gd name="T3" fmla="*/ 0 h 127"/>
                <a:gd name="T4" fmla="*/ 176883309 w 83"/>
                <a:gd name="T5" fmla="*/ 267492688 h 127"/>
                <a:gd name="T6" fmla="*/ 0 w 83"/>
                <a:gd name="T7" fmla="*/ 267492688 h 127"/>
                <a:gd name="T8" fmla="*/ 0 60000 65536"/>
                <a:gd name="T9" fmla="*/ 0 60000 65536"/>
                <a:gd name="T10" fmla="*/ 0 60000 65536"/>
                <a:gd name="T11" fmla="*/ 0 60000 65536"/>
                <a:gd name="T12" fmla="*/ 0 w 83"/>
                <a:gd name="T13" fmla="*/ 0 h 127"/>
                <a:gd name="T14" fmla="*/ 83 w 83"/>
                <a:gd name="T15" fmla="*/ 127 h 127"/>
              </a:gdLst>
              <a:ahLst/>
              <a:cxnLst>
                <a:cxn ang="T8">
                  <a:pos x="T0" y="T1"/>
                </a:cxn>
                <a:cxn ang="T9">
                  <a:pos x="T2" y="T3"/>
                </a:cxn>
                <a:cxn ang="T10">
                  <a:pos x="T4" y="T5"/>
                </a:cxn>
                <a:cxn ang="T11">
                  <a:pos x="T6" y="T7"/>
                </a:cxn>
              </a:cxnLst>
              <a:rect l="T12" t="T13" r="T14" b="T15"/>
              <a:pathLst>
                <a:path w="83" h="127">
                  <a:moveTo>
                    <a:pt x="0" y="127"/>
                  </a:moveTo>
                  <a:lnTo>
                    <a:pt x="41" y="0"/>
                  </a:lnTo>
                  <a:lnTo>
                    <a:pt x="83" y="127"/>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413" name="Rectangle 59"/>
            <p:cNvSpPr>
              <a:spLocks noChangeArrowheads="1"/>
            </p:cNvSpPr>
            <p:nvPr/>
          </p:nvSpPr>
          <p:spPr bwMode="auto">
            <a:xfrm>
              <a:off x="2497" y="830"/>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15</a:t>
              </a:r>
              <a:endParaRPr lang="zh-CN" altLang="en-US" sz="1000" b="1">
                <a:solidFill>
                  <a:srgbClr val="0000FF"/>
                </a:solidFill>
                <a:latin typeface="Times New Roman" panose="02020603050405020304" pitchFamily="18" charset="0"/>
                <a:ea typeface="楷体_GB2312" pitchFamily="1" charset="-122"/>
              </a:endParaRPr>
            </a:p>
          </p:txBody>
        </p:sp>
        <p:sp>
          <p:nvSpPr>
            <p:cNvPr id="95414" name="Rectangle 60"/>
            <p:cNvSpPr>
              <a:spLocks noChangeArrowheads="1"/>
            </p:cNvSpPr>
            <p:nvPr/>
          </p:nvSpPr>
          <p:spPr bwMode="auto">
            <a:xfrm>
              <a:off x="1272" y="3210"/>
              <a:ext cx="3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80808"/>
                  </a:solidFill>
                  <a:latin typeface="宋体" panose="02010600030101010101" pitchFamily="2" charset="-122"/>
                </a:rPr>
                <a:t>(</a:t>
              </a:r>
              <a:r>
                <a:rPr lang="en-US" altLang="zh-CN" sz="1000" b="1">
                  <a:solidFill>
                    <a:srgbClr val="080808"/>
                  </a:solidFill>
                  <a:latin typeface="宋体" panose="02010600030101010101" pitchFamily="2" charset="-122"/>
                </a:rPr>
                <a:t>b)</a:t>
              </a:r>
              <a:endParaRPr lang="en-US" altLang="zh-CN" sz="1000" b="1">
                <a:solidFill>
                  <a:srgbClr val="080808"/>
                </a:solidFill>
                <a:latin typeface="Times New Roman" panose="02020603050405020304" pitchFamily="18" charset="0"/>
                <a:ea typeface="楷体_GB2312" pitchFamily="1" charset="-122"/>
              </a:endParaRPr>
            </a:p>
          </p:txBody>
        </p:sp>
      </p:grpSp>
      <p:grpSp>
        <p:nvGrpSpPr>
          <p:cNvPr id="4" name="Group 61"/>
          <p:cNvGrpSpPr>
            <a:grpSpLocks/>
          </p:cNvGrpSpPr>
          <p:nvPr/>
        </p:nvGrpSpPr>
        <p:grpSpPr bwMode="auto">
          <a:xfrm>
            <a:off x="6683375" y="304800"/>
            <a:ext cx="2308225" cy="2190750"/>
            <a:chOff x="0" y="0"/>
            <a:chExt cx="3635" cy="3450"/>
          </a:xfrm>
        </p:grpSpPr>
        <p:sp>
          <p:nvSpPr>
            <p:cNvPr id="95347" name="未知"/>
            <p:cNvSpPr>
              <a:spLocks/>
            </p:cNvSpPr>
            <p:nvPr/>
          </p:nvSpPr>
          <p:spPr bwMode="auto">
            <a:xfrm>
              <a:off x="90" y="0"/>
              <a:ext cx="443" cy="475"/>
            </a:xfrm>
            <a:custGeom>
              <a:avLst/>
              <a:gdLst>
                <a:gd name="T0" fmla="*/ 1579886 w 216"/>
                <a:gd name="T1" fmla="*/ 267497229 h 227"/>
                <a:gd name="T2" fmla="*/ 8601087 w 216"/>
                <a:gd name="T3" fmla="*/ 206432885 h 227"/>
                <a:gd name="T4" fmla="*/ 22741784 w 216"/>
                <a:gd name="T5" fmla="*/ 152120555 h 227"/>
                <a:gd name="T6" fmla="*/ 41140037 w 216"/>
                <a:gd name="T7" fmla="*/ 108927557 h 227"/>
                <a:gd name="T8" fmla="*/ 67520745 w 216"/>
                <a:gd name="T9" fmla="*/ 66772628 h 227"/>
                <a:gd name="T10" fmla="*/ 97336293 w 216"/>
                <a:gd name="T11" fmla="*/ 33107926 h 227"/>
                <a:gd name="T12" fmla="*/ 130257091 w 216"/>
                <a:gd name="T13" fmla="*/ 12460268 h 227"/>
                <a:gd name="T14" fmla="*/ 168228842 w 216"/>
                <a:gd name="T15" fmla="*/ 2317450 h 227"/>
                <a:gd name="T16" fmla="*/ 204406902 w 216"/>
                <a:gd name="T17" fmla="*/ 2317450 h 227"/>
                <a:gd name="T18" fmla="*/ 242829495 w 216"/>
                <a:gd name="T19" fmla="*/ 12460268 h 227"/>
                <a:gd name="T20" fmla="*/ 275743730 w 216"/>
                <a:gd name="T21" fmla="*/ 33107926 h 227"/>
                <a:gd name="T22" fmla="*/ 305076491 w 216"/>
                <a:gd name="T23" fmla="*/ 66772628 h 227"/>
                <a:gd name="T24" fmla="*/ 331395540 w 216"/>
                <a:gd name="T25" fmla="*/ 108927557 h 227"/>
                <a:gd name="T26" fmla="*/ 349945356 w 216"/>
                <a:gd name="T27" fmla="*/ 152120555 h 227"/>
                <a:gd name="T28" fmla="*/ 367586333 w 216"/>
                <a:gd name="T29" fmla="*/ 206432885 h 227"/>
                <a:gd name="T30" fmla="*/ 374642566 w 216"/>
                <a:gd name="T31" fmla="*/ 267497229 h 227"/>
                <a:gd name="T32" fmla="*/ 374642566 w 216"/>
                <a:gd name="T33" fmla="*/ 292370649 h 227"/>
                <a:gd name="T34" fmla="*/ 371001435 w 216"/>
                <a:gd name="T35" fmla="*/ 352475852 h 227"/>
                <a:gd name="T36" fmla="*/ 361221310 w 216"/>
                <a:gd name="T37" fmla="*/ 409931837 h 227"/>
                <a:gd name="T38" fmla="*/ 341719865 w 216"/>
                <a:gd name="T39" fmla="*/ 458030516 h 227"/>
                <a:gd name="T40" fmla="*/ 320307023 w 216"/>
                <a:gd name="T41" fmla="*/ 502995988 h 227"/>
                <a:gd name="T42" fmla="*/ 291837948 w 216"/>
                <a:gd name="T43" fmla="*/ 538294798 h 227"/>
                <a:gd name="T44" fmla="*/ 258924632 w 216"/>
                <a:gd name="T45" fmla="*/ 566772359 h 227"/>
                <a:gd name="T46" fmla="*/ 223903622 w 216"/>
                <a:gd name="T47" fmla="*/ 580407625 h 227"/>
                <a:gd name="T48" fmla="*/ 187541536 w 216"/>
                <a:gd name="T49" fmla="*/ 588006284 h 227"/>
                <a:gd name="T50" fmla="*/ 148750498 w 216"/>
                <a:gd name="T51" fmla="*/ 580407625 h 227"/>
                <a:gd name="T52" fmla="*/ 114162216 w 216"/>
                <a:gd name="T53" fmla="*/ 566772359 h 227"/>
                <a:gd name="T54" fmla="*/ 81240106 w 216"/>
                <a:gd name="T55" fmla="*/ 538294798 h 227"/>
                <a:gd name="T56" fmla="*/ 55663738 w 216"/>
                <a:gd name="T57" fmla="*/ 502995988 h 227"/>
                <a:gd name="T58" fmla="*/ 31326810 w 216"/>
                <a:gd name="T59" fmla="*/ 458030516 h 227"/>
                <a:gd name="T60" fmla="*/ 13629363 w 216"/>
                <a:gd name="T61" fmla="*/ 409931837 h 227"/>
                <a:gd name="T62" fmla="*/ 3240229 w 216"/>
                <a:gd name="T63" fmla="*/ 352475852 h 227"/>
                <a:gd name="T64" fmla="*/ 0 w 216"/>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8" y="50"/>
                  </a:lnTo>
                  <a:lnTo>
                    <a:pt x="24" y="42"/>
                  </a:lnTo>
                  <a:lnTo>
                    <a:pt x="32" y="34"/>
                  </a:lnTo>
                  <a:lnTo>
                    <a:pt x="39" y="26"/>
                  </a:lnTo>
                  <a:lnTo>
                    <a:pt x="47" y="19"/>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19"/>
                  </a:lnTo>
                  <a:lnTo>
                    <a:pt x="176" y="26"/>
                  </a:lnTo>
                  <a:lnTo>
                    <a:pt x="185" y="34"/>
                  </a:lnTo>
                  <a:lnTo>
                    <a:pt x="191" y="42"/>
                  </a:lnTo>
                  <a:lnTo>
                    <a:pt x="197" y="50"/>
                  </a:lnTo>
                  <a:lnTo>
                    <a:pt x="202" y="59"/>
                  </a:lnTo>
                  <a:lnTo>
                    <a:pt x="208" y="69"/>
                  </a:lnTo>
                  <a:lnTo>
                    <a:pt x="212" y="80"/>
                  </a:lnTo>
                  <a:lnTo>
                    <a:pt x="214" y="90"/>
                  </a:lnTo>
                  <a:lnTo>
                    <a:pt x="216" y="103"/>
                  </a:lnTo>
                  <a:lnTo>
                    <a:pt x="216" y="113"/>
                  </a:lnTo>
                  <a:lnTo>
                    <a:pt x="216" y="125"/>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48" name="未知"/>
            <p:cNvSpPr>
              <a:spLocks/>
            </p:cNvSpPr>
            <p:nvPr/>
          </p:nvSpPr>
          <p:spPr bwMode="auto">
            <a:xfrm>
              <a:off x="90" y="0"/>
              <a:ext cx="443" cy="475"/>
            </a:xfrm>
            <a:custGeom>
              <a:avLst/>
              <a:gdLst>
                <a:gd name="T0" fmla="*/ 1579886 w 216"/>
                <a:gd name="T1" fmla="*/ 267497229 h 227"/>
                <a:gd name="T2" fmla="*/ 8601087 w 216"/>
                <a:gd name="T3" fmla="*/ 206432885 h 227"/>
                <a:gd name="T4" fmla="*/ 22741784 w 216"/>
                <a:gd name="T5" fmla="*/ 152120555 h 227"/>
                <a:gd name="T6" fmla="*/ 41140037 w 216"/>
                <a:gd name="T7" fmla="*/ 108927557 h 227"/>
                <a:gd name="T8" fmla="*/ 67520745 w 216"/>
                <a:gd name="T9" fmla="*/ 66772628 h 227"/>
                <a:gd name="T10" fmla="*/ 97336293 w 216"/>
                <a:gd name="T11" fmla="*/ 33107926 h 227"/>
                <a:gd name="T12" fmla="*/ 130257091 w 216"/>
                <a:gd name="T13" fmla="*/ 12460268 h 227"/>
                <a:gd name="T14" fmla="*/ 168228842 w 216"/>
                <a:gd name="T15" fmla="*/ 2317450 h 227"/>
                <a:gd name="T16" fmla="*/ 204406902 w 216"/>
                <a:gd name="T17" fmla="*/ 2317450 h 227"/>
                <a:gd name="T18" fmla="*/ 242829495 w 216"/>
                <a:gd name="T19" fmla="*/ 12460268 h 227"/>
                <a:gd name="T20" fmla="*/ 275743730 w 216"/>
                <a:gd name="T21" fmla="*/ 33107926 h 227"/>
                <a:gd name="T22" fmla="*/ 305076491 w 216"/>
                <a:gd name="T23" fmla="*/ 66772628 h 227"/>
                <a:gd name="T24" fmla="*/ 331395540 w 216"/>
                <a:gd name="T25" fmla="*/ 108927557 h 227"/>
                <a:gd name="T26" fmla="*/ 349945356 w 216"/>
                <a:gd name="T27" fmla="*/ 152120555 h 227"/>
                <a:gd name="T28" fmla="*/ 367586333 w 216"/>
                <a:gd name="T29" fmla="*/ 206432885 h 227"/>
                <a:gd name="T30" fmla="*/ 374642566 w 216"/>
                <a:gd name="T31" fmla="*/ 267497229 h 227"/>
                <a:gd name="T32" fmla="*/ 374642566 w 216"/>
                <a:gd name="T33" fmla="*/ 292370649 h 227"/>
                <a:gd name="T34" fmla="*/ 371001435 w 216"/>
                <a:gd name="T35" fmla="*/ 352475852 h 227"/>
                <a:gd name="T36" fmla="*/ 361221310 w 216"/>
                <a:gd name="T37" fmla="*/ 409931837 h 227"/>
                <a:gd name="T38" fmla="*/ 341719865 w 216"/>
                <a:gd name="T39" fmla="*/ 458030516 h 227"/>
                <a:gd name="T40" fmla="*/ 320307023 w 216"/>
                <a:gd name="T41" fmla="*/ 502995988 h 227"/>
                <a:gd name="T42" fmla="*/ 291837948 w 216"/>
                <a:gd name="T43" fmla="*/ 538294798 h 227"/>
                <a:gd name="T44" fmla="*/ 258924632 w 216"/>
                <a:gd name="T45" fmla="*/ 566772359 h 227"/>
                <a:gd name="T46" fmla="*/ 223903622 w 216"/>
                <a:gd name="T47" fmla="*/ 580407625 h 227"/>
                <a:gd name="T48" fmla="*/ 187541536 w 216"/>
                <a:gd name="T49" fmla="*/ 588006284 h 227"/>
                <a:gd name="T50" fmla="*/ 148750498 w 216"/>
                <a:gd name="T51" fmla="*/ 580407625 h 227"/>
                <a:gd name="T52" fmla="*/ 114162216 w 216"/>
                <a:gd name="T53" fmla="*/ 566772359 h 227"/>
                <a:gd name="T54" fmla="*/ 81240106 w 216"/>
                <a:gd name="T55" fmla="*/ 538294798 h 227"/>
                <a:gd name="T56" fmla="*/ 55663738 w 216"/>
                <a:gd name="T57" fmla="*/ 502995988 h 227"/>
                <a:gd name="T58" fmla="*/ 31326810 w 216"/>
                <a:gd name="T59" fmla="*/ 458030516 h 227"/>
                <a:gd name="T60" fmla="*/ 13629363 w 216"/>
                <a:gd name="T61" fmla="*/ 409931837 h 227"/>
                <a:gd name="T62" fmla="*/ 3240229 w 216"/>
                <a:gd name="T63" fmla="*/ 352475852 h 227"/>
                <a:gd name="T64" fmla="*/ 0 w 216"/>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8" y="50"/>
                  </a:lnTo>
                  <a:lnTo>
                    <a:pt x="24" y="42"/>
                  </a:lnTo>
                  <a:lnTo>
                    <a:pt x="32" y="34"/>
                  </a:lnTo>
                  <a:lnTo>
                    <a:pt x="39" y="26"/>
                  </a:lnTo>
                  <a:lnTo>
                    <a:pt x="47" y="19"/>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19"/>
                  </a:lnTo>
                  <a:lnTo>
                    <a:pt x="176" y="26"/>
                  </a:lnTo>
                  <a:lnTo>
                    <a:pt x="185" y="34"/>
                  </a:lnTo>
                  <a:lnTo>
                    <a:pt x="191" y="42"/>
                  </a:lnTo>
                  <a:lnTo>
                    <a:pt x="197" y="50"/>
                  </a:lnTo>
                  <a:lnTo>
                    <a:pt x="202" y="59"/>
                  </a:lnTo>
                  <a:lnTo>
                    <a:pt x="208" y="69"/>
                  </a:lnTo>
                  <a:lnTo>
                    <a:pt x="212" y="80"/>
                  </a:lnTo>
                  <a:lnTo>
                    <a:pt x="214" y="90"/>
                  </a:lnTo>
                  <a:lnTo>
                    <a:pt x="216" y="103"/>
                  </a:lnTo>
                  <a:lnTo>
                    <a:pt x="216" y="113"/>
                  </a:lnTo>
                  <a:lnTo>
                    <a:pt x="216" y="125"/>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49" name="Rectangle 64"/>
            <p:cNvSpPr>
              <a:spLocks noChangeArrowheads="1"/>
            </p:cNvSpPr>
            <p:nvPr/>
          </p:nvSpPr>
          <p:spPr bwMode="auto">
            <a:xfrm>
              <a:off x="245" y="95"/>
              <a:ext cx="10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E</a:t>
              </a:r>
              <a:endParaRPr lang="en-US" altLang="zh-CN" sz="1000" b="1">
                <a:solidFill>
                  <a:srgbClr val="0000FF"/>
                </a:solidFill>
                <a:latin typeface="Times New Roman" panose="02020603050405020304" pitchFamily="18" charset="0"/>
                <a:ea typeface="楷体_GB2312" pitchFamily="1" charset="-122"/>
              </a:endParaRPr>
            </a:p>
          </p:txBody>
        </p:sp>
        <p:sp>
          <p:nvSpPr>
            <p:cNvPr id="95350" name="未知"/>
            <p:cNvSpPr>
              <a:spLocks/>
            </p:cNvSpPr>
            <p:nvPr/>
          </p:nvSpPr>
          <p:spPr bwMode="auto">
            <a:xfrm>
              <a:off x="90" y="2253"/>
              <a:ext cx="443" cy="470"/>
            </a:xfrm>
            <a:custGeom>
              <a:avLst/>
              <a:gdLst>
                <a:gd name="T0" fmla="*/ 1579886 w 216"/>
                <a:gd name="T1" fmla="*/ 215573165 h 227"/>
                <a:gd name="T2" fmla="*/ 8601087 w 216"/>
                <a:gd name="T3" fmla="*/ 168127477 h 227"/>
                <a:gd name="T4" fmla="*/ 22741784 w 216"/>
                <a:gd name="T5" fmla="*/ 123731165 h 227"/>
                <a:gd name="T6" fmla="*/ 41140037 w 216"/>
                <a:gd name="T7" fmla="*/ 88042712 h 227"/>
                <a:gd name="T8" fmla="*/ 67520745 w 216"/>
                <a:gd name="T9" fmla="*/ 54755838 h 227"/>
                <a:gd name="T10" fmla="*/ 97336293 w 216"/>
                <a:gd name="T11" fmla="*/ 29303304 h 227"/>
                <a:gd name="T12" fmla="*/ 130257091 w 216"/>
                <a:gd name="T13" fmla="*/ 10140796 h 227"/>
                <a:gd name="T14" fmla="*/ 168228842 w 216"/>
                <a:gd name="T15" fmla="*/ 1917975 h 227"/>
                <a:gd name="T16" fmla="*/ 204406902 w 216"/>
                <a:gd name="T17" fmla="*/ 1917975 h 227"/>
                <a:gd name="T18" fmla="*/ 242829495 w 216"/>
                <a:gd name="T19" fmla="*/ 10140796 h 227"/>
                <a:gd name="T20" fmla="*/ 275743730 w 216"/>
                <a:gd name="T21" fmla="*/ 29303304 h 227"/>
                <a:gd name="T22" fmla="*/ 305076491 w 216"/>
                <a:gd name="T23" fmla="*/ 54755838 h 227"/>
                <a:gd name="T24" fmla="*/ 331395540 w 216"/>
                <a:gd name="T25" fmla="*/ 88042712 h 227"/>
                <a:gd name="T26" fmla="*/ 349945356 w 216"/>
                <a:gd name="T27" fmla="*/ 123731165 h 227"/>
                <a:gd name="T28" fmla="*/ 367586333 w 216"/>
                <a:gd name="T29" fmla="*/ 168127477 h 227"/>
                <a:gd name="T30" fmla="*/ 374642566 w 216"/>
                <a:gd name="T31" fmla="*/ 215573165 h 227"/>
                <a:gd name="T32" fmla="*/ 374642566 w 216"/>
                <a:gd name="T33" fmla="*/ 236676333 h 227"/>
                <a:gd name="T34" fmla="*/ 371001435 w 216"/>
                <a:gd name="T35" fmla="*/ 285473302 h 227"/>
                <a:gd name="T36" fmla="*/ 361221310 w 216"/>
                <a:gd name="T37" fmla="*/ 331155401 h 227"/>
                <a:gd name="T38" fmla="*/ 341719865 w 216"/>
                <a:gd name="T39" fmla="*/ 370600209 h 227"/>
                <a:gd name="T40" fmla="*/ 320307023 w 216"/>
                <a:gd name="T41" fmla="*/ 406862368 h 227"/>
                <a:gd name="T42" fmla="*/ 291837948 w 216"/>
                <a:gd name="T43" fmla="*/ 436217525 h 227"/>
                <a:gd name="T44" fmla="*/ 258924632 w 216"/>
                <a:gd name="T45" fmla="*/ 458639973 h 227"/>
                <a:gd name="T46" fmla="*/ 223903622 w 216"/>
                <a:gd name="T47" fmla="*/ 469917452 h 227"/>
                <a:gd name="T48" fmla="*/ 187541536 w 216"/>
                <a:gd name="T49" fmla="*/ 475882301 h 227"/>
                <a:gd name="T50" fmla="*/ 148750498 w 216"/>
                <a:gd name="T51" fmla="*/ 469917452 h 227"/>
                <a:gd name="T52" fmla="*/ 114162216 w 216"/>
                <a:gd name="T53" fmla="*/ 458639973 h 227"/>
                <a:gd name="T54" fmla="*/ 81240106 w 216"/>
                <a:gd name="T55" fmla="*/ 436217525 h 227"/>
                <a:gd name="T56" fmla="*/ 55663738 w 216"/>
                <a:gd name="T57" fmla="*/ 406862368 h 227"/>
                <a:gd name="T58" fmla="*/ 31326810 w 216"/>
                <a:gd name="T59" fmla="*/ 370600209 h 227"/>
                <a:gd name="T60" fmla="*/ 13629363 w 216"/>
                <a:gd name="T61" fmla="*/ 331155401 h 227"/>
                <a:gd name="T62" fmla="*/ 3240229 w 216"/>
                <a:gd name="T63" fmla="*/ 285473302 h 227"/>
                <a:gd name="T64" fmla="*/ 0 w 216"/>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8" y="69"/>
                  </a:lnTo>
                  <a:lnTo>
                    <a:pt x="13" y="59"/>
                  </a:lnTo>
                  <a:lnTo>
                    <a:pt x="18" y="50"/>
                  </a:lnTo>
                  <a:lnTo>
                    <a:pt x="24" y="42"/>
                  </a:lnTo>
                  <a:lnTo>
                    <a:pt x="32" y="34"/>
                  </a:lnTo>
                  <a:lnTo>
                    <a:pt x="39" y="26"/>
                  </a:lnTo>
                  <a:lnTo>
                    <a:pt x="47" y="19"/>
                  </a:lnTo>
                  <a:lnTo>
                    <a:pt x="56" y="14"/>
                  </a:lnTo>
                  <a:lnTo>
                    <a:pt x="66" y="10"/>
                  </a:lnTo>
                  <a:lnTo>
                    <a:pt x="75" y="5"/>
                  </a:lnTo>
                  <a:lnTo>
                    <a:pt x="86" y="3"/>
                  </a:lnTo>
                  <a:lnTo>
                    <a:pt x="97" y="1"/>
                  </a:lnTo>
                  <a:lnTo>
                    <a:pt x="108" y="0"/>
                  </a:lnTo>
                  <a:lnTo>
                    <a:pt x="118" y="1"/>
                  </a:lnTo>
                  <a:lnTo>
                    <a:pt x="129" y="3"/>
                  </a:lnTo>
                  <a:lnTo>
                    <a:pt x="140" y="5"/>
                  </a:lnTo>
                  <a:lnTo>
                    <a:pt x="149" y="10"/>
                  </a:lnTo>
                  <a:lnTo>
                    <a:pt x="159" y="14"/>
                  </a:lnTo>
                  <a:lnTo>
                    <a:pt x="168" y="19"/>
                  </a:lnTo>
                  <a:lnTo>
                    <a:pt x="176" y="26"/>
                  </a:lnTo>
                  <a:lnTo>
                    <a:pt x="185" y="34"/>
                  </a:lnTo>
                  <a:lnTo>
                    <a:pt x="191" y="42"/>
                  </a:lnTo>
                  <a:lnTo>
                    <a:pt x="197" y="50"/>
                  </a:lnTo>
                  <a:lnTo>
                    <a:pt x="202" y="59"/>
                  </a:lnTo>
                  <a:lnTo>
                    <a:pt x="208" y="69"/>
                  </a:lnTo>
                  <a:lnTo>
                    <a:pt x="212" y="80"/>
                  </a:lnTo>
                  <a:lnTo>
                    <a:pt x="214" y="91"/>
                  </a:lnTo>
                  <a:lnTo>
                    <a:pt x="216" y="103"/>
                  </a:lnTo>
                  <a:lnTo>
                    <a:pt x="216" y="113"/>
                  </a:lnTo>
                  <a:lnTo>
                    <a:pt x="216" y="126"/>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6"/>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51" name="未知"/>
            <p:cNvSpPr>
              <a:spLocks/>
            </p:cNvSpPr>
            <p:nvPr/>
          </p:nvSpPr>
          <p:spPr bwMode="auto">
            <a:xfrm>
              <a:off x="90" y="2253"/>
              <a:ext cx="443" cy="470"/>
            </a:xfrm>
            <a:custGeom>
              <a:avLst/>
              <a:gdLst>
                <a:gd name="T0" fmla="*/ 1579886 w 216"/>
                <a:gd name="T1" fmla="*/ 215573165 h 227"/>
                <a:gd name="T2" fmla="*/ 8601087 w 216"/>
                <a:gd name="T3" fmla="*/ 168127477 h 227"/>
                <a:gd name="T4" fmla="*/ 22741784 w 216"/>
                <a:gd name="T5" fmla="*/ 123731165 h 227"/>
                <a:gd name="T6" fmla="*/ 41140037 w 216"/>
                <a:gd name="T7" fmla="*/ 88042712 h 227"/>
                <a:gd name="T8" fmla="*/ 67520745 w 216"/>
                <a:gd name="T9" fmla="*/ 54755838 h 227"/>
                <a:gd name="T10" fmla="*/ 97336293 w 216"/>
                <a:gd name="T11" fmla="*/ 29303304 h 227"/>
                <a:gd name="T12" fmla="*/ 130257091 w 216"/>
                <a:gd name="T13" fmla="*/ 10140796 h 227"/>
                <a:gd name="T14" fmla="*/ 168228842 w 216"/>
                <a:gd name="T15" fmla="*/ 1917975 h 227"/>
                <a:gd name="T16" fmla="*/ 204406902 w 216"/>
                <a:gd name="T17" fmla="*/ 1917975 h 227"/>
                <a:gd name="T18" fmla="*/ 242829495 w 216"/>
                <a:gd name="T19" fmla="*/ 10140796 h 227"/>
                <a:gd name="T20" fmla="*/ 275743730 w 216"/>
                <a:gd name="T21" fmla="*/ 29303304 h 227"/>
                <a:gd name="T22" fmla="*/ 305076491 w 216"/>
                <a:gd name="T23" fmla="*/ 54755838 h 227"/>
                <a:gd name="T24" fmla="*/ 331395540 w 216"/>
                <a:gd name="T25" fmla="*/ 88042712 h 227"/>
                <a:gd name="T26" fmla="*/ 349945356 w 216"/>
                <a:gd name="T27" fmla="*/ 123731165 h 227"/>
                <a:gd name="T28" fmla="*/ 367586333 w 216"/>
                <a:gd name="T29" fmla="*/ 168127477 h 227"/>
                <a:gd name="T30" fmla="*/ 374642566 w 216"/>
                <a:gd name="T31" fmla="*/ 215573165 h 227"/>
                <a:gd name="T32" fmla="*/ 374642566 w 216"/>
                <a:gd name="T33" fmla="*/ 236676333 h 227"/>
                <a:gd name="T34" fmla="*/ 371001435 w 216"/>
                <a:gd name="T35" fmla="*/ 285473302 h 227"/>
                <a:gd name="T36" fmla="*/ 361221310 w 216"/>
                <a:gd name="T37" fmla="*/ 331155401 h 227"/>
                <a:gd name="T38" fmla="*/ 341719865 w 216"/>
                <a:gd name="T39" fmla="*/ 370600209 h 227"/>
                <a:gd name="T40" fmla="*/ 320307023 w 216"/>
                <a:gd name="T41" fmla="*/ 406862368 h 227"/>
                <a:gd name="T42" fmla="*/ 291837948 w 216"/>
                <a:gd name="T43" fmla="*/ 436217525 h 227"/>
                <a:gd name="T44" fmla="*/ 258924632 w 216"/>
                <a:gd name="T45" fmla="*/ 458639973 h 227"/>
                <a:gd name="T46" fmla="*/ 223903622 w 216"/>
                <a:gd name="T47" fmla="*/ 469917452 h 227"/>
                <a:gd name="T48" fmla="*/ 187541536 w 216"/>
                <a:gd name="T49" fmla="*/ 475882301 h 227"/>
                <a:gd name="T50" fmla="*/ 148750498 w 216"/>
                <a:gd name="T51" fmla="*/ 469917452 h 227"/>
                <a:gd name="T52" fmla="*/ 114162216 w 216"/>
                <a:gd name="T53" fmla="*/ 458639973 h 227"/>
                <a:gd name="T54" fmla="*/ 81240106 w 216"/>
                <a:gd name="T55" fmla="*/ 436217525 h 227"/>
                <a:gd name="T56" fmla="*/ 55663738 w 216"/>
                <a:gd name="T57" fmla="*/ 406862368 h 227"/>
                <a:gd name="T58" fmla="*/ 31326810 w 216"/>
                <a:gd name="T59" fmla="*/ 370600209 h 227"/>
                <a:gd name="T60" fmla="*/ 13629363 w 216"/>
                <a:gd name="T61" fmla="*/ 331155401 h 227"/>
                <a:gd name="T62" fmla="*/ 3240229 w 216"/>
                <a:gd name="T63" fmla="*/ 285473302 h 227"/>
                <a:gd name="T64" fmla="*/ 0 w 216"/>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8" y="69"/>
                  </a:lnTo>
                  <a:lnTo>
                    <a:pt x="13" y="59"/>
                  </a:lnTo>
                  <a:lnTo>
                    <a:pt x="18" y="50"/>
                  </a:lnTo>
                  <a:lnTo>
                    <a:pt x="24" y="42"/>
                  </a:lnTo>
                  <a:lnTo>
                    <a:pt x="32" y="34"/>
                  </a:lnTo>
                  <a:lnTo>
                    <a:pt x="39" y="26"/>
                  </a:lnTo>
                  <a:lnTo>
                    <a:pt x="47" y="19"/>
                  </a:lnTo>
                  <a:lnTo>
                    <a:pt x="56" y="14"/>
                  </a:lnTo>
                  <a:lnTo>
                    <a:pt x="66" y="10"/>
                  </a:lnTo>
                  <a:lnTo>
                    <a:pt x="75" y="5"/>
                  </a:lnTo>
                  <a:lnTo>
                    <a:pt x="86" y="3"/>
                  </a:lnTo>
                  <a:lnTo>
                    <a:pt x="97" y="1"/>
                  </a:lnTo>
                  <a:lnTo>
                    <a:pt x="108" y="0"/>
                  </a:lnTo>
                  <a:lnTo>
                    <a:pt x="118" y="1"/>
                  </a:lnTo>
                  <a:lnTo>
                    <a:pt x="129" y="3"/>
                  </a:lnTo>
                  <a:lnTo>
                    <a:pt x="140" y="5"/>
                  </a:lnTo>
                  <a:lnTo>
                    <a:pt x="149" y="10"/>
                  </a:lnTo>
                  <a:lnTo>
                    <a:pt x="159" y="14"/>
                  </a:lnTo>
                  <a:lnTo>
                    <a:pt x="168" y="19"/>
                  </a:lnTo>
                  <a:lnTo>
                    <a:pt x="176" y="26"/>
                  </a:lnTo>
                  <a:lnTo>
                    <a:pt x="185" y="34"/>
                  </a:lnTo>
                  <a:lnTo>
                    <a:pt x="191" y="42"/>
                  </a:lnTo>
                  <a:lnTo>
                    <a:pt x="197" y="50"/>
                  </a:lnTo>
                  <a:lnTo>
                    <a:pt x="202" y="59"/>
                  </a:lnTo>
                  <a:lnTo>
                    <a:pt x="208" y="69"/>
                  </a:lnTo>
                  <a:lnTo>
                    <a:pt x="212" y="80"/>
                  </a:lnTo>
                  <a:lnTo>
                    <a:pt x="214" y="91"/>
                  </a:lnTo>
                  <a:lnTo>
                    <a:pt x="216" y="103"/>
                  </a:lnTo>
                  <a:lnTo>
                    <a:pt x="216" y="113"/>
                  </a:lnTo>
                  <a:lnTo>
                    <a:pt x="216" y="126"/>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6"/>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52" name="Rectangle 67"/>
            <p:cNvSpPr>
              <a:spLocks noChangeArrowheads="1"/>
            </p:cNvSpPr>
            <p:nvPr/>
          </p:nvSpPr>
          <p:spPr bwMode="auto">
            <a:xfrm>
              <a:off x="245" y="234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F</a:t>
              </a:r>
              <a:endParaRPr lang="en-US" altLang="zh-CN" sz="1000" b="1">
                <a:solidFill>
                  <a:srgbClr val="0000FF"/>
                </a:solidFill>
                <a:latin typeface="Times New Roman" panose="02020603050405020304" pitchFamily="18" charset="0"/>
                <a:ea typeface="楷体_GB2312" pitchFamily="1" charset="-122"/>
              </a:endParaRPr>
            </a:p>
          </p:txBody>
        </p:sp>
        <p:sp>
          <p:nvSpPr>
            <p:cNvPr id="95353" name="未知"/>
            <p:cNvSpPr>
              <a:spLocks/>
            </p:cNvSpPr>
            <p:nvPr/>
          </p:nvSpPr>
          <p:spPr bwMode="auto">
            <a:xfrm>
              <a:off x="978" y="1118"/>
              <a:ext cx="442" cy="470"/>
            </a:xfrm>
            <a:custGeom>
              <a:avLst/>
              <a:gdLst>
                <a:gd name="T0" fmla="*/ 1530783 w 216"/>
                <a:gd name="T1" fmla="*/ 233453945 h 226"/>
                <a:gd name="T2" fmla="*/ 7940391 w 216"/>
                <a:gd name="T3" fmla="*/ 180417861 h 226"/>
                <a:gd name="T4" fmla="*/ 21853431 w 216"/>
                <a:gd name="T5" fmla="*/ 135379629 h 226"/>
                <a:gd name="T6" fmla="*/ 41188741 w 216"/>
                <a:gd name="T7" fmla="*/ 93665202 h 226"/>
                <a:gd name="T8" fmla="*/ 65023240 w 216"/>
                <a:gd name="T9" fmla="*/ 57258046 h 226"/>
                <a:gd name="T10" fmla="*/ 93017433 w 216"/>
                <a:gd name="T11" fmla="*/ 29497101 h 226"/>
                <a:gd name="T12" fmla="*/ 123829343 w 216"/>
                <a:gd name="T13" fmla="*/ 11244714 h 226"/>
                <a:gd name="T14" fmla="*/ 160327499 w 216"/>
                <a:gd name="T15" fmla="*/ 2067164 h 226"/>
                <a:gd name="T16" fmla="*/ 195190484 w 216"/>
                <a:gd name="T17" fmla="*/ 2067164 h 226"/>
                <a:gd name="T18" fmla="*/ 231449273 w 216"/>
                <a:gd name="T19" fmla="*/ 11244714 h 226"/>
                <a:gd name="T20" fmla="*/ 263230570 w 216"/>
                <a:gd name="T21" fmla="*/ 29497101 h 226"/>
                <a:gd name="T22" fmla="*/ 291664258 w 216"/>
                <a:gd name="T23" fmla="*/ 57258046 h 226"/>
                <a:gd name="T24" fmla="*/ 316604838 w 216"/>
                <a:gd name="T25" fmla="*/ 93665202 h 226"/>
                <a:gd name="T26" fmla="*/ 335929989 w 216"/>
                <a:gd name="T27" fmla="*/ 135379629 h 226"/>
                <a:gd name="T28" fmla="*/ 351395663 w 216"/>
                <a:gd name="T29" fmla="*/ 180417861 h 226"/>
                <a:gd name="T30" fmla="*/ 357826205 w 216"/>
                <a:gd name="T31" fmla="*/ 233453945 h 226"/>
                <a:gd name="T32" fmla="*/ 357826205 w 216"/>
                <a:gd name="T33" fmla="*/ 258864750 h 226"/>
                <a:gd name="T34" fmla="*/ 354527772 w 216"/>
                <a:gd name="T35" fmla="*/ 311913677 h 226"/>
                <a:gd name="T36" fmla="*/ 345074083 w 216"/>
                <a:gd name="T37" fmla="*/ 362019490 h 226"/>
                <a:gd name="T38" fmla="*/ 328077714 w 216"/>
                <a:gd name="T39" fmla="*/ 402967676 h 226"/>
                <a:gd name="T40" fmla="*/ 307150886 w 216"/>
                <a:gd name="T41" fmla="*/ 443760138 h 226"/>
                <a:gd name="T42" fmla="*/ 278738218 w 216"/>
                <a:gd name="T43" fmla="*/ 476559840 h 226"/>
                <a:gd name="T44" fmla="*/ 246982786 w 216"/>
                <a:gd name="T45" fmla="*/ 498686203 h 226"/>
                <a:gd name="T46" fmla="*/ 213701963 w 216"/>
                <a:gd name="T47" fmla="*/ 514997012 h 226"/>
                <a:gd name="T48" fmla="*/ 178925282 w 216"/>
                <a:gd name="T49" fmla="*/ 517351237 h 226"/>
                <a:gd name="T50" fmla="*/ 142532780 w 216"/>
                <a:gd name="T51" fmla="*/ 514997012 h 226"/>
                <a:gd name="T52" fmla="*/ 109292130 w 216"/>
                <a:gd name="T53" fmla="*/ 498686203 h 226"/>
                <a:gd name="T54" fmla="*/ 79498130 w 216"/>
                <a:gd name="T55" fmla="*/ 476559840 h 226"/>
                <a:gd name="T56" fmla="*/ 52657819 w 216"/>
                <a:gd name="T57" fmla="*/ 443760138 h 226"/>
                <a:gd name="T58" fmla="*/ 31776067 w 216"/>
                <a:gd name="T59" fmla="*/ 402967676 h 226"/>
                <a:gd name="T60" fmla="*/ 14738523 w 216"/>
                <a:gd name="T61" fmla="*/ 362019490 h 226"/>
                <a:gd name="T62" fmla="*/ 3132436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20"/>
                  </a:lnTo>
                  <a:lnTo>
                    <a:pt x="176" y="25"/>
                  </a:lnTo>
                  <a:lnTo>
                    <a:pt x="185" y="33"/>
                  </a:lnTo>
                  <a:lnTo>
                    <a:pt x="191" y="41"/>
                  </a:lnTo>
                  <a:lnTo>
                    <a:pt x="198" y="50"/>
                  </a:lnTo>
                  <a:lnTo>
                    <a:pt x="203" y="59"/>
                  </a:lnTo>
                  <a:lnTo>
                    <a:pt x="208" y="70"/>
                  </a:lnTo>
                  <a:lnTo>
                    <a:pt x="212" y="79"/>
                  </a:lnTo>
                  <a:lnTo>
                    <a:pt x="214" y="90"/>
                  </a:lnTo>
                  <a:lnTo>
                    <a:pt x="216" y="102"/>
                  </a:lnTo>
                  <a:lnTo>
                    <a:pt x="216" y="113"/>
                  </a:lnTo>
                  <a:lnTo>
                    <a:pt x="216" y="125"/>
                  </a:lnTo>
                  <a:lnTo>
                    <a:pt x="214" y="136"/>
                  </a:lnTo>
                  <a:lnTo>
                    <a:pt x="212" y="147"/>
                  </a:lnTo>
                  <a:lnTo>
                    <a:pt x="208" y="158"/>
                  </a:lnTo>
                  <a:lnTo>
                    <a:pt x="203" y="167"/>
                  </a:lnTo>
                  <a:lnTo>
                    <a:pt x="198" y="176"/>
                  </a:lnTo>
                  <a:lnTo>
                    <a:pt x="191" y="186"/>
                  </a:lnTo>
                  <a:lnTo>
                    <a:pt x="185" y="194"/>
                  </a:lnTo>
                  <a:lnTo>
                    <a:pt x="176" y="201"/>
                  </a:lnTo>
                  <a:lnTo>
                    <a:pt x="168" y="208"/>
                  </a:lnTo>
                  <a:lnTo>
                    <a:pt x="159" y="213"/>
                  </a:lnTo>
                  <a:lnTo>
                    <a:pt x="149" y="218"/>
                  </a:lnTo>
                  <a:lnTo>
                    <a:pt x="140" y="221"/>
                  </a:lnTo>
                  <a:lnTo>
                    <a:pt x="129" y="225"/>
                  </a:lnTo>
                  <a:lnTo>
                    <a:pt x="118"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54" name="未知"/>
            <p:cNvSpPr>
              <a:spLocks/>
            </p:cNvSpPr>
            <p:nvPr/>
          </p:nvSpPr>
          <p:spPr bwMode="auto">
            <a:xfrm>
              <a:off x="978" y="1118"/>
              <a:ext cx="442" cy="470"/>
            </a:xfrm>
            <a:custGeom>
              <a:avLst/>
              <a:gdLst>
                <a:gd name="T0" fmla="*/ 1530783 w 216"/>
                <a:gd name="T1" fmla="*/ 233453945 h 226"/>
                <a:gd name="T2" fmla="*/ 7940391 w 216"/>
                <a:gd name="T3" fmla="*/ 180417861 h 226"/>
                <a:gd name="T4" fmla="*/ 21853431 w 216"/>
                <a:gd name="T5" fmla="*/ 135379629 h 226"/>
                <a:gd name="T6" fmla="*/ 41188741 w 216"/>
                <a:gd name="T7" fmla="*/ 93665202 h 226"/>
                <a:gd name="T8" fmla="*/ 65023240 w 216"/>
                <a:gd name="T9" fmla="*/ 57258046 h 226"/>
                <a:gd name="T10" fmla="*/ 93017433 w 216"/>
                <a:gd name="T11" fmla="*/ 29497101 h 226"/>
                <a:gd name="T12" fmla="*/ 123829343 w 216"/>
                <a:gd name="T13" fmla="*/ 11244714 h 226"/>
                <a:gd name="T14" fmla="*/ 160327499 w 216"/>
                <a:gd name="T15" fmla="*/ 2067164 h 226"/>
                <a:gd name="T16" fmla="*/ 195190484 w 216"/>
                <a:gd name="T17" fmla="*/ 2067164 h 226"/>
                <a:gd name="T18" fmla="*/ 231449273 w 216"/>
                <a:gd name="T19" fmla="*/ 11244714 h 226"/>
                <a:gd name="T20" fmla="*/ 263230570 w 216"/>
                <a:gd name="T21" fmla="*/ 29497101 h 226"/>
                <a:gd name="T22" fmla="*/ 291664258 w 216"/>
                <a:gd name="T23" fmla="*/ 57258046 h 226"/>
                <a:gd name="T24" fmla="*/ 316604838 w 216"/>
                <a:gd name="T25" fmla="*/ 93665202 h 226"/>
                <a:gd name="T26" fmla="*/ 335929989 w 216"/>
                <a:gd name="T27" fmla="*/ 135379629 h 226"/>
                <a:gd name="T28" fmla="*/ 351395663 w 216"/>
                <a:gd name="T29" fmla="*/ 180417861 h 226"/>
                <a:gd name="T30" fmla="*/ 357826205 w 216"/>
                <a:gd name="T31" fmla="*/ 233453945 h 226"/>
                <a:gd name="T32" fmla="*/ 357826205 w 216"/>
                <a:gd name="T33" fmla="*/ 258864750 h 226"/>
                <a:gd name="T34" fmla="*/ 354527772 w 216"/>
                <a:gd name="T35" fmla="*/ 311913677 h 226"/>
                <a:gd name="T36" fmla="*/ 345074083 w 216"/>
                <a:gd name="T37" fmla="*/ 362019490 h 226"/>
                <a:gd name="T38" fmla="*/ 328077714 w 216"/>
                <a:gd name="T39" fmla="*/ 402967676 h 226"/>
                <a:gd name="T40" fmla="*/ 307150886 w 216"/>
                <a:gd name="T41" fmla="*/ 443760138 h 226"/>
                <a:gd name="T42" fmla="*/ 278738218 w 216"/>
                <a:gd name="T43" fmla="*/ 476559840 h 226"/>
                <a:gd name="T44" fmla="*/ 246982786 w 216"/>
                <a:gd name="T45" fmla="*/ 498686203 h 226"/>
                <a:gd name="T46" fmla="*/ 213701963 w 216"/>
                <a:gd name="T47" fmla="*/ 514997012 h 226"/>
                <a:gd name="T48" fmla="*/ 178925282 w 216"/>
                <a:gd name="T49" fmla="*/ 517351237 h 226"/>
                <a:gd name="T50" fmla="*/ 142532780 w 216"/>
                <a:gd name="T51" fmla="*/ 514997012 h 226"/>
                <a:gd name="T52" fmla="*/ 109292130 w 216"/>
                <a:gd name="T53" fmla="*/ 498686203 h 226"/>
                <a:gd name="T54" fmla="*/ 79498130 w 216"/>
                <a:gd name="T55" fmla="*/ 476559840 h 226"/>
                <a:gd name="T56" fmla="*/ 52657819 w 216"/>
                <a:gd name="T57" fmla="*/ 443760138 h 226"/>
                <a:gd name="T58" fmla="*/ 31776067 w 216"/>
                <a:gd name="T59" fmla="*/ 402967676 h 226"/>
                <a:gd name="T60" fmla="*/ 14738523 w 216"/>
                <a:gd name="T61" fmla="*/ 362019490 h 226"/>
                <a:gd name="T62" fmla="*/ 3132436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20"/>
                  </a:lnTo>
                  <a:lnTo>
                    <a:pt x="176" y="25"/>
                  </a:lnTo>
                  <a:lnTo>
                    <a:pt x="185" y="33"/>
                  </a:lnTo>
                  <a:lnTo>
                    <a:pt x="191" y="41"/>
                  </a:lnTo>
                  <a:lnTo>
                    <a:pt x="198" y="50"/>
                  </a:lnTo>
                  <a:lnTo>
                    <a:pt x="203" y="59"/>
                  </a:lnTo>
                  <a:lnTo>
                    <a:pt x="208" y="70"/>
                  </a:lnTo>
                  <a:lnTo>
                    <a:pt x="212" y="79"/>
                  </a:lnTo>
                  <a:lnTo>
                    <a:pt x="214" y="90"/>
                  </a:lnTo>
                  <a:lnTo>
                    <a:pt x="216" y="102"/>
                  </a:lnTo>
                  <a:lnTo>
                    <a:pt x="216" y="113"/>
                  </a:lnTo>
                  <a:lnTo>
                    <a:pt x="216" y="125"/>
                  </a:lnTo>
                  <a:lnTo>
                    <a:pt x="214" y="136"/>
                  </a:lnTo>
                  <a:lnTo>
                    <a:pt x="212" y="147"/>
                  </a:lnTo>
                  <a:lnTo>
                    <a:pt x="208" y="158"/>
                  </a:lnTo>
                  <a:lnTo>
                    <a:pt x="203" y="167"/>
                  </a:lnTo>
                  <a:lnTo>
                    <a:pt x="198" y="176"/>
                  </a:lnTo>
                  <a:lnTo>
                    <a:pt x="191" y="186"/>
                  </a:lnTo>
                  <a:lnTo>
                    <a:pt x="185" y="194"/>
                  </a:lnTo>
                  <a:lnTo>
                    <a:pt x="176" y="201"/>
                  </a:lnTo>
                  <a:lnTo>
                    <a:pt x="168" y="208"/>
                  </a:lnTo>
                  <a:lnTo>
                    <a:pt x="159" y="213"/>
                  </a:lnTo>
                  <a:lnTo>
                    <a:pt x="149" y="218"/>
                  </a:lnTo>
                  <a:lnTo>
                    <a:pt x="140" y="221"/>
                  </a:lnTo>
                  <a:lnTo>
                    <a:pt x="129" y="225"/>
                  </a:lnTo>
                  <a:lnTo>
                    <a:pt x="118"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55" name="Rectangle 70"/>
            <p:cNvSpPr>
              <a:spLocks noChangeArrowheads="1"/>
            </p:cNvSpPr>
            <p:nvPr/>
          </p:nvSpPr>
          <p:spPr bwMode="auto">
            <a:xfrm>
              <a:off x="1133" y="121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D</a:t>
              </a:r>
              <a:endParaRPr lang="en-US" altLang="zh-CN" sz="1000" b="1">
                <a:solidFill>
                  <a:srgbClr val="0000FF"/>
                </a:solidFill>
                <a:latin typeface="Times New Roman" panose="02020603050405020304" pitchFamily="18" charset="0"/>
                <a:ea typeface="楷体_GB2312" pitchFamily="1" charset="-122"/>
              </a:endParaRPr>
            </a:p>
          </p:txBody>
        </p:sp>
        <p:sp>
          <p:nvSpPr>
            <p:cNvPr id="95356" name="未知"/>
            <p:cNvSpPr>
              <a:spLocks/>
            </p:cNvSpPr>
            <p:nvPr/>
          </p:nvSpPr>
          <p:spPr bwMode="auto">
            <a:xfrm>
              <a:off x="2305" y="0"/>
              <a:ext cx="445" cy="475"/>
            </a:xfrm>
            <a:custGeom>
              <a:avLst/>
              <a:gdLst>
                <a:gd name="T0" fmla="*/ 1683577 w 216"/>
                <a:gd name="T1" fmla="*/ 267497229 h 227"/>
                <a:gd name="T2" fmla="*/ 9358096 w 216"/>
                <a:gd name="T3" fmla="*/ 206432885 h 227"/>
                <a:gd name="T4" fmla="*/ 24935560 w 216"/>
                <a:gd name="T5" fmla="*/ 152120555 h 227"/>
                <a:gd name="T6" fmla="*/ 47694015 w 216"/>
                <a:gd name="T7" fmla="*/ 108927557 h 227"/>
                <a:gd name="T8" fmla="*/ 73721349 w 216"/>
                <a:gd name="T9" fmla="*/ 66772628 h 227"/>
                <a:gd name="T10" fmla="*/ 105835573 w 216"/>
                <a:gd name="T11" fmla="*/ 33107926 h 227"/>
                <a:gd name="T12" fmla="*/ 142578421 w 216"/>
                <a:gd name="T13" fmla="*/ 12460268 h 227"/>
                <a:gd name="T14" fmla="*/ 184191118 w 216"/>
                <a:gd name="T15" fmla="*/ 2317450 h 227"/>
                <a:gd name="T16" fmla="*/ 225700574 w 216"/>
                <a:gd name="T17" fmla="*/ 2317450 h 227"/>
                <a:gd name="T18" fmla="*/ 265201927 w 216"/>
                <a:gd name="T19" fmla="*/ 12460268 h 227"/>
                <a:gd name="T20" fmla="*/ 302273581 w 216"/>
                <a:gd name="T21" fmla="*/ 33107926 h 227"/>
                <a:gd name="T22" fmla="*/ 336070366 w 216"/>
                <a:gd name="T23" fmla="*/ 66772628 h 227"/>
                <a:gd name="T24" fmla="*/ 362072335 w 216"/>
                <a:gd name="T25" fmla="*/ 108927557 h 227"/>
                <a:gd name="T26" fmla="*/ 386621297 w 216"/>
                <a:gd name="T27" fmla="*/ 152120555 h 227"/>
                <a:gd name="T28" fmla="*/ 402325112 w 216"/>
                <a:gd name="T29" fmla="*/ 206432885 h 227"/>
                <a:gd name="T30" fmla="*/ 409890505 w 216"/>
                <a:gd name="T31" fmla="*/ 267497229 h 227"/>
                <a:gd name="T32" fmla="*/ 409890505 w 216"/>
                <a:gd name="T33" fmla="*/ 292370649 h 227"/>
                <a:gd name="T34" fmla="*/ 406399860 w 216"/>
                <a:gd name="T35" fmla="*/ 352475852 h 227"/>
                <a:gd name="T36" fmla="*/ 395151845 w 216"/>
                <a:gd name="T37" fmla="*/ 409931837 h 227"/>
                <a:gd name="T38" fmla="*/ 376000369 w 216"/>
                <a:gd name="T39" fmla="*/ 458030516 h 227"/>
                <a:gd name="T40" fmla="*/ 350790039 w 216"/>
                <a:gd name="T41" fmla="*/ 502995988 h 227"/>
                <a:gd name="T42" fmla="*/ 318678848 w 216"/>
                <a:gd name="T43" fmla="*/ 538294798 h 227"/>
                <a:gd name="T44" fmla="*/ 284694043 w 216"/>
                <a:gd name="T45" fmla="*/ 566772359 h 227"/>
                <a:gd name="T46" fmla="*/ 244956609 w 216"/>
                <a:gd name="T47" fmla="*/ 583258529 h 227"/>
                <a:gd name="T48" fmla="*/ 205260115 w 216"/>
                <a:gd name="T49" fmla="*/ 588006284 h 227"/>
                <a:gd name="T50" fmla="*/ 163126472 w 216"/>
                <a:gd name="T51" fmla="*/ 583258529 h 227"/>
                <a:gd name="T52" fmla="*/ 125236710 w 216"/>
                <a:gd name="T53" fmla="*/ 566772359 h 227"/>
                <a:gd name="T54" fmla="*/ 91090584 w 216"/>
                <a:gd name="T55" fmla="*/ 538294798 h 227"/>
                <a:gd name="T56" fmla="*/ 60789076 w 216"/>
                <a:gd name="T57" fmla="*/ 502995988 h 227"/>
                <a:gd name="T58" fmla="*/ 35783841 w 216"/>
                <a:gd name="T59" fmla="*/ 458030516 h 227"/>
                <a:gd name="T60" fmla="*/ 17369243 w 216"/>
                <a:gd name="T61" fmla="*/ 409931837 h 227"/>
                <a:gd name="T62" fmla="*/ 3468480 w 216"/>
                <a:gd name="T63" fmla="*/ 352475852 h 227"/>
                <a:gd name="T64" fmla="*/ 0 w 216"/>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8" y="20"/>
                  </a:lnTo>
                  <a:lnTo>
                    <a:pt x="177" y="26"/>
                  </a:lnTo>
                  <a:lnTo>
                    <a:pt x="185" y="34"/>
                  </a:lnTo>
                  <a:lnTo>
                    <a:pt x="191" y="42"/>
                  </a:lnTo>
                  <a:lnTo>
                    <a:pt x="198" y="50"/>
                  </a:lnTo>
                  <a:lnTo>
                    <a:pt x="204" y="59"/>
                  </a:lnTo>
                  <a:lnTo>
                    <a:pt x="208" y="70"/>
                  </a:lnTo>
                  <a:lnTo>
                    <a:pt x="212" y="80"/>
                  </a:lnTo>
                  <a:lnTo>
                    <a:pt x="214" y="90"/>
                  </a:lnTo>
                  <a:lnTo>
                    <a:pt x="216" y="103"/>
                  </a:lnTo>
                  <a:lnTo>
                    <a:pt x="216" y="113"/>
                  </a:lnTo>
                  <a:lnTo>
                    <a:pt x="216" y="125"/>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5"/>
                  </a:lnTo>
                  <a:lnTo>
                    <a:pt x="119"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57" name="未知"/>
            <p:cNvSpPr>
              <a:spLocks/>
            </p:cNvSpPr>
            <p:nvPr/>
          </p:nvSpPr>
          <p:spPr bwMode="auto">
            <a:xfrm>
              <a:off x="2305" y="0"/>
              <a:ext cx="445" cy="475"/>
            </a:xfrm>
            <a:custGeom>
              <a:avLst/>
              <a:gdLst>
                <a:gd name="T0" fmla="*/ 1683577 w 216"/>
                <a:gd name="T1" fmla="*/ 267497229 h 227"/>
                <a:gd name="T2" fmla="*/ 9358096 w 216"/>
                <a:gd name="T3" fmla="*/ 206432885 h 227"/>
                <a:gd name="T4" fmla="*/ 24935560 w 216"/>
                <a:gd name="T5" fmla="*/ 152120555 h 227"/>
                <a:gd name="T6" fmla="*/ 47694015 w 216"/>
                <a:gd name="T7" fmla="*/ 108927557 h 227"/>
                <a:gd name="T8" fmla="*/ 73721349 w 216"/>
                <a:gd name="T9" fmla="*/ 66772628 h 227"/>
                <a:gd name="T10" fmla="*/ 105835573 w 216"/>
                <a:gd name="T11" fmla="*/ 33107926 h 227"/>
                <a:gd name="T12" fmla="*/ 142578421 w 216"/>
                <a:gd name="T13" fmla="*/ 12460268 h 227"/>
                <a:gd name="T14" fmla="*/ 184191118 w 216"/>
                <a:gd name="T15" fmla="*/ 2317450 h 227"/>
                <a:gd name="T16" fmla="*/ 225700574 w 216"/>
                <a:gd name="T17" fmla="*/ 2317450 h 227"/>
                <a:gd name="T18" fmla="*/ 265201927 w 216"/>
                <a:gd name="T19" fmla="*/ 12460268 h 227"/>
                <a:gd name="T20" fmla="*/ 302273581 w 216"/>
                <a:gd name="T21" fmla="*/ 33107926 h 227"/>
                <a:gd name="T22" fmla="*/ 336070366 w 216"/>
                <a:gd name="T23" fmla="*/ 66772628 h 227"/>
                <a:gd name="T24" fmla="*/ 362072335 w 216"/>
                <a:gd name="T25" fmla="*/ 108927557 h 227"/>
                <a:gd name="T26" fmla="*/ 386621297 w 216"/>
                <a:gd name="T27" fmla="*/ 152120555 h 227"/>
                <a:gd name="T28" fmla="*/ 402325112 w 216"/>
                <a:gd name="T29" fmla="*/ 206432885 h 227"/>
                <a:gd name="T30" fmla="*/ 409890505 w 216"/>
                <a:gd name="T31" fmla="*/ 267497229 h 227"/>
                <a:gd name="T32" fmla="*/ 409890505 w 216"/>
                <a:gd name="T33" fmla="*/ 292370649 h 227"/>
                <a:gd name="T34" fmla="*/ 406399860 w 216"/>
                <a:gd name="T35" fmla="*/ 352475852 h 227"/>
                <a:gd name="T36" fmla="*/ 395151845 w 216"/>
                <a:gd name="T37" fmla="*/ 409931837 h 227"/>
                <a:gd name="T38" fmla="*/ 376000369 w 216"/>
                <a:gd name="T39" fmla="*/ 458030516 h 227"/>
                <a:gd name="T40" fmla="*/ 350790039 w 216"/>
                <a:gd name="T41" fmla="*/ 502995988 h 227"/>
                <a:gd name="T42" fmla="*/ 318678848 w 216"/>
                <a:gd name="T43" fmla="*/ 538294798 h 227"/>
                <a:gd name="T44" fmla="*/ 284694043 w 216"/>
                <a:gd name="T45" fmla="*/ 566772359 h 227"/>
                <a:gd name="T46" fmla="*/ 244956609 w 216"/>
                <a:gd name="T47" fmla="*/ 583258529 h 227"/>
                <a:gd name="T48" fmla="*/ 205260115 w 216"/>
                <a:gd name="T49" fmla="*/ 588006284 h 227"/>
                <a:gd name="T50" fmla="*/ 163126472 w 216"/>
                <a:gd name="T51" fmla="*/ 583258529 h 227"/>
                <a:gd name="T52" fmla="*/ 125236710 w 216"/>
                <a:gd name="T53" fmla="*/ 566772359 h 227"/>
                <a:gd name="T54" fmla="*/ 91090584 w 216"/>
                <a:gd name="T55" fmla="*/ 538294798 h 227"/>
                <a:gd name="T56" fmla="*/ 60789076 w 216"/>
                <a:gd name="T57" fmla="*/ 502995988 h 227"/>
                <a:gd name="T58" fmla="*/ 35783841 w 216"/>
                <a:gd name="T59" fmla="*/ 458030516 h 227"/>
                <a:gd name="T60" fmla="*/ 17369243 w 216"/>
                <a:gd name="T61" fmla="*/ 409931837 h 227"/>
                <a:gd name="T62" fmla="*/ 3468480 w 216"/>
                <a:gd name="T63" fmla="*/ 352475852 h 227"/>
                <a:gd name="T64" fmla="*/ 0 w 216"/>
                <a:gd name="T65" fmla="*/ 2923706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8" y="20"/>
                  </a:lnTo>
                  <a:lnTo>
                    <a:pt x="177" y="26"/>
                  </a:lnTo>
                  <a:lnTo>
                    <a:pt x="185" y="34"/>
                  </a:lnTo>
                  <a:lnTo>
                    <a:pt x="191" y="42"/>
                  </a:lnTo>
                  <a:lnTo>
                    <a:pt x="198" y="50"/>
                  </a:lnTo>
                  <a:lnTo>
                    <a:pt x="204" y="59"/>
                  </a:lnTo>
                  <a:lnTo>
                    <a:pt x="208" y="70"/>
                  </a:lnTo>
                  <a:lnTo>
                    <a:pt x="212" y="80"/>
                  </a:lnTo>
                  <a:lnTo>
                    <a:pt x="214" y="90"/>
                  </a:lnTo>
                  <a:lnTo>
                    <a:pt x="216" y="103"/>
                  </a:lnTo>
                  <a:lnTo>
                    <a:pt x="216" y="113"/>
                  </a:lnTo>
                  <a:lnTo>
                    <a:pt x="216" y="125"/>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5"/>
                  </a:lnTo>
                  <a:lnTo>
                    <a:pt x="119"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58" name="Rectangle 73"/>
            <p:cNvSpPr>
              <a:spLocks noChangeArrowheads="1"/>
            </p:cNvSpPr>
            <p:nvPr/>
          </p:nvSpPr>
          <p:spPr bwMode="auto">
            <a:xfrm>
              <a:off x="2463" y="95"/>
              <a:ext cx="10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B</a:t>
              </a:r>
              <a:endParaRPr lang="en-US" altLang="zh-CN" sz="1000" b="1">
                <a:solidFill>
                  <a:srgbClr val="0000FF"/>
                </a:solidFill>
                <a:latin typeface="Times New Roman" panose="02020603050405020304" pitchFamily="18" charset="0"/>
                <a:ea typeface="楷体_GB2312" pitchFamily="1" charset="-122"/>
              </a:endParaRPr>
            </a:p>
          </p:txBody>
        </p:sp>
        <p:sp>
          <p:nvSpPr>
            <p:cNvPr id="95359" name="未知"/>
            <p:cNvSpPr>
              <a:spLocks/>
            </p:cNvSpPr>
            <p:nvPr/>
          </p:nvSpPr>
          <p:spPr bwMode="auto">
            <a:xfrm>
              <a:off x="2305" y="2253"/>
              <a:ext cx="445" cy="470"/>
            </a:xfrm>
            <a:custGeom>
              <a:avLst/>
              <a:gdLst>
                <a:gd name="T0" fmla="*/ 1683577 w 216"/>
                <a:gd name="T1" fmla="*/ 215573165 h 227"/>
                <a:gd name="T2" fmla="*/ 9358096 w 216"/>
                <a:gd name="T3" fmla="*/ 168127477 h 227"/>
                <a:gd name="T4" fmla="*/ 24935560 w 216"/>
                <a:gd name="T5" fmla="*/ 123731165 h 227"/>
                <a:gd name="T6" fmla="*/ 47694015 w 216"/>
                <a:gd name="T7" fmla="*/ 88042712 h 227"/>
                <a:gd name="T8" fmla="*/ 73721349 w 216"/>
                <a:gd name="T9" fmla="*/ 54755838 h 227"/>
                <a:gd name="T10" fmla="*/ 105835573 w 216"/>
                <a:gd name="T11" fmla="*/ 29303304 h 227"/>
                <a:gd name="T12" fmla="*/ 142578421 w 216"/>
                <a:gd name="T13" fmla="*/ 10140796 h 227"/>
                <a:gd name="T14" fmla="*/ 184191118 w 216"/>
                <a:gd name="T15" fmla="*/ 1917975 h 227"/>
                <a:gd name="T16" fmla="*/ 225700574 w 216"/>
                <a:gd name="T17" fmla="*/ 1917975 h 227"/>
                <a:gd name="T18" fmla="*/ 265201927 w 216"/>
                <a:gd name="T19" fmla="*/ 10140796 h 227"/>
                <a:gd name="T20" fmla="*/ 302273581 w 216"/>
                <a:gd name="T21" fmla="*/ 29303304 h 227"/>
                <a:gd name="T22" fmla="*/ 336070366 w 216"/>
                <a:gd name="T23" fmla="*/ 54755838 h 227"/>
                <a:gd name="T24" fmla="*/ 362072335 w 216"/>
                <a:gd name="T25" fmla="*/ 88042712 h 227"/>
                <a:gd name="T26" fmla="*/ 386621297 w 216"/>
                <a:gd name="T27" fmla="*/ 123731165 h 227"/>
                <a:gd name="T28" fmla="*/ 402325112 w 216"/>
                <a:gd name="T29" fmla="*/ 168127477 h 227"/>
                <a:gd name="T30" fmla="*/ 409890505 w 216"/>
                <a:gd name="T31" fmla="*/ 215573165 h 227"/>
                <a:gd name="T32" fmla="*/ 409890505 w 216"/>
                <a:gd name="T33" fmla="*/ 236676333 h 227"/>
                <a:gd name="T34" fmla="*/ 406399860 w 216"/>
                <a:gd name="T35" fmla="*/ 285473302 h 227"/>
                <a:gd name="T36" fmla="*/ 395151845 w 216"/>
                <a:gd name="T37" fmla="*/ 331155401 h 227"/>
                <a:gd name="T38" fmla="*/ 376000369 w 216"/>
                <a:gd name="T39" fmla="*/ 370600209 h 227"/>
                <a:gd name="T40" fmla="*/ 350790039 w 216"/>
                <a:gd name="T41" fmla="*/ 406862368 h 227"/>
                <a:gd name="T42" fmla="*/ 318678848 w 216"/>
                <a:gd name="T43" fmla="*/ 436217525 h 227"/>
                <a:gd name="T44" fmla="*/ 284694043 w 216"/>
                <a:gd name="T45" fmla="*/ 458639973 h 227"/>
                <a:gd name="T46" fmla="*/ 244956609 w 216"/>
                <a:gd name="T47" fmla="*/ 473725022 h 227"/>
                <a:gd name="T48" fmla="*/ 205260115 w 216"/>
                <a:gd name="T49" fmla="*/ 475882301 h 227"/>
                <a:gd name="T50" fmla="*/ 163126472 w 216"/>
                <a:gd name="T51" fmla="*/ 473725022 h 227"/>
                <a:gd name="T52" fmla="*/ 125236710 w 216"/>
                <a:gd name="T53" fmla="*/ 458639973 h 227"/>
                <a:gd name="T54" fmla="*/ 91090584 w 216"/>
                <a:gd name="T55" fmla="*/ 436217525 h 227"/>
                <a:gd name="T56" fmla="*/ 60789076 w 216"/>
                <a:gd name="T57" fmla="*/ 406862368 h 227"/>
                <a:gd name="T58" fmla="*/ 35783841 w 216"/>
                <a:gd name="T59" fmla="*/ 370600209 h 227"/>
                <a:gd name="T60" fmla="*/ 17369243 w 216"/>
                <a:gd name="T61" fmla="*/ 331155401 h 227"/>
                <a:gd name="T62" fmla="*/ 3468480 w 216"/>
                <a:gd name="T63" fmla="*/ 285473302 h 227"/>
                <a:gd name="T64" fmla="*/ 0 w 216"/>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9" y="70"/>
                  </a:lnTo>
                  <a:lnTo>
                    <a:pt x="13" y="59"/>
                  </a:lnTo>
                  <a:lnTo>
                    <a:pt x="19" y="50"/>
                  </a:lnTo>
                  <a:lnTo>
                    <a:pt x="25" y="42"/>
                  </a:lnTo>
                  <a:lnTo>
                    <a:pt x="32" y="34"/>
                  </a:lnTo>
                  <a:lnTo>
                    <a:pt x="39" y="26"/>
                  </a:lnTo>
                  <a:lnTo>
                    <a:pt x="48" y="20"/>
                  </a:lnTo>
                  <a:lnTo>
                    <a:pt x="56" y="14"/>
                  </a:lnTo>
                  <a:lnTo>
                    <a:pt x="66" y="10"/>
                  </a:lnTo>
                  <a:lnTo>
                    <a:pt x="75" y="5"/>
                  </a:lnTo>
                  <a:lnTo>
                    <a:pt x="86" y="3"/>
                  </a:lnTo>
                  <a:lnTo>
                    <a:pt x="97" y="1"/>
                  </a:lnTo>
                  <a:lnTo>
                    <a:pt x="108" y="0"/>
                  </a:lnTo>
                  <a:lnTo>
                    <a:pt x="119" y="1"/>
                  </a:lnTo>
                  <a:lnTo>
                    <a:pt x="129" y="3"/>
                  </a:lnTo>
                  <a:lnTo>
                    <a:pt x="140" y="5"/>
                  </a:lnTo>
                  <a:lnTo>
                    <a:pt x="150" y="10"/>
                  </a:lnTo>
                  <a:lnTo>
                    <a:pt x="159" y="14"/>
                  </a:lnTo>
                  <a:lnTo>
                    <a:pt x="168" y="20"/>
                  </a:lnTo>
                  <a:lnTo>
                    <a:pt x="177" y="26"/>
                  </a:lnTo>
                  <a:lnTo>
                    <a:pt x="185" y="34"/>
                  </a:lnTo>
                  <a:lnTo>
                    <a:pt x="191" y="42"/>
                  </a:lnTo>
                  <a:lnTo>
                    <a:pt x="198" y="50"/>
                  </a:lnTo>
                  <a:lnTo>
                    <a:pt x="204" y="59"/>
                  </a:lnTo>
                  <a:lnTo>
                    <a:pt x="208" y="70"/>
                  </a:lnTo>
                  <a:lnTo>
                    <a:pt x="212" y="80"/>
                  </a:lnTo>
                  <a:lnTo>
                    <a:pt x="214" y="91"/>
                  </a:lnTo>
                  <a:lnTo>
                    <a:pt x="216" y="103"/>
                  </a:lnTo>
                  <a:lnTo>
                    <a:pt x="216" y="113"/>
                  </a:lnTo>
                  <a:lnTo>
                    <a:pt x="216" y="126"/>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6"/>
                  </a:lnTo>
                  <a:lnTo>
                    <a:pt x="119" y="227"/>
                  </a:lnTo>
                  <a:lnTo>
                    <a:pt x="108" y="227"/>
                  </a:lnTo>
                  <a:lnTo>
                    <a:pt x="97" y="227"/>
                  </a:lnTo>
                  <a:lnTo>
                    <a:pt x="86" y="226"/>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6"/>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60" name="未知"/>
            <p:cNvSpPr>
              <a:spLocks/>
            </p:cNvSpPr>
            <p:nvPr/>
          </p:nvSpPr>
          <p:spPr bwMode="auto">
            <a:xfrm>
              <a:off x="2305" y="2253"/>
              <a:ext cx="445" cy="470"/>
            </a:xfrm>
            <a:custGeom>
              <a:avLst/>
              <a:gdLst>
                <a:gd name="T0" fmla="*/ 1683577 w 216"/>
                <a:gd name="T1" fmla="*/ 215573165 h 227"/>
                <a:gd name="T2" fmla="*/ 9358096 w 216"/>
                <a:gd name="T3" fmla="*/ 168127477 h 227"/>
                <a:gd name="T4" fmla="*/ 24935560 w 216"/>
                <a:gd name="T5" fmla="*/ 123731165 h 227"/>
                <a:gd name="T6" fmla="*/ 47694015 w 216"/>
                <a:gd name="T7" fmla="*/ 88042712 h 227"/>
                <a:gd name="T8" fmla="*/ 73721349 w 216"/>
                <a:gd name="T9" fmla="*/ 54755838 h 227"/>
                <a:gd name="T10" fmla="*/ 105835573 w 216"/>
                <a:gd name="T11" fmla="*/ 29303304 h 227"/>
                <a:gd name="T12" fmla="*/ 142578421 w 216"/>
                <a:gd name="T13" fmla="*/ 10140796 h 227"/>
                <a:gd name="T14" fmla="*/ 184191118 w 216"/>
                <a:gd name="T15" fmla="*/ 1917975 h 227"/>
                <a:gd name="T16" fmla="*/ 225700574 w 216"/>
                <a:gd name="T17" fmla="*/ 1917975 h 227"/>
                <a:gd name="T18" fmla="*/ 265201927 w 216"/>
                <a:gd name="T19" fmla="*/ 10140796 h 227"/>
                <a:gd name="T20" fmla="*/ 302273581 w 216"/>
                <a:gd name="T21" fmla="*/ 29303304 h 227"/>
                <a:gd name="T22" fmla="*/ 336070366 w 216"/>
                <a:gd name="T23" fmla="*/ 54755838 h 227"/>
                <a:gd name="T24" fmla="*/ 362072335 w 216"/>
                <a:gd name="T25" fmla="*/ 88042712 h 227"/>
                <a:gd name="T26" fmla="*/ 386621297 w 216"/>
                <a:gd name="T27" fmla="*/ 123731165 h 227"/>
                <a:gd name="T28" fmla="*/ 402325112 w 216"/>
                <a:gd name="T29" fmla="*/ 168127477 h 227"/>
                <a:gd name="T30" fmla="*/ 409890505 w 216"/>
                <a:gd name="T31" fmla="*/ 215573165 h 227"/>
                <a:gd name="T32" fmla="*/ 409890505 w 216"/>
                <a:gd name="T33" fmla="*/ 236676333 h 227"/>
                <a:gd name="T34" fmla="*/ 406399860 w 216"/>
                <a:gd name="T35" fmla="*/ 285473302 h 227"/>
                <a:gd name="T36" fmla="*/ 395151845 w 216"/>
                <a:gd name="T37" fmla="*/ 331155401 h 227"/>
                <a:gd name="T38" fmla="*/ 376000369 w 216"/>
                <a:gd name="T39" fmla="*/ 370600209 h 227"/>
                <a:gd name="T40" fmla="*/ 350790039 w 216"/>
                <a:gd name="T41" fmla="*/ 406862368 h 227"/>
                <a:gd name="T42" fmla="*/ 318678848 w 216"/>
                <a:gd name="T43" fmla="*/ 436217525 h 227"/>
                <a:gd name="T44" fmla="*/ 284694043 w 216"/>
                <a:gd name="T45" fmla="*/ 458639973 h 227"/>
                <a:gd name="T46" fmla="*/ 244956609 w 216"/>
                <a:gd name="T47" fmla="*/ 473725022 h 227"/>
                <a:gd name="T48" fmla="*/ 205260115 w 216"/>
                <a:gd name="T49" fmla="*/ 475882301 h 227"/>
                <a:gd name="T50" fmla="*/ 163126472 w 216"/>
                <a:gd name="T51" fmla="*/ 473725022 h 227"/>
                <a:gd name="T52" fmla="*/ 125236710 w 216"/>
                <a:gd name="T53" fmla="*/ 458639973 h 227"/>
                <a:gd name="T54" fmla="*/ 91090584 w 216"/>
                <a:gd name="T55" fmla="*/ 436217525 h 227"/>
                <a:gd name="T56" fmla="*/ 60789076 w 216"/>
                <a:gd name="T57" fmla="*/ 406862368 h 227"/>
                <a:gd name="T58" fmla="*/ 35783841 w 216"/>
                <a:gd name="T59" fmla="*/ 370600209 h 227"/>
                <a:gd name="T60" fmla="*/ 17369243 w 216"/>
                <a:gd name="T61" fmla="*/ 331155401 h 227"/>
                <a:gd name="T62" fmla="*/ 3468480 w 216"/>
                <a:gd name="T63" fmla="*/ 285473302 h 227"/>
                <a:gd name="T64" fmla="*/ 0 w 216"/>
                <a:gd name="T65" fmla="*/ 23667633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9" y="70"/>
                  </a:lnTo>
                  <a:lnTo>
                    <a:pt x="13" y="59"/>
                  </a:lnTo>
                  <a:lnTo>
                    <a:pt x="19" y="50"/>
                  </a:lnTo>
                  <a:lnTo>
                    <a:pt x="25" y="42"/>
                  </a:lnTo>
                  <a:lnTo>
                    <a:pt x="32" y="34"/>
                  </a:lnTo>
                  <a:lnTo>
                    <a:pt x="39" y="26"/>
                  </a:lnTo>
                  <a:lnTo>
                    <a:pt x="48" y="20"/>
                  </a:lnTo>
                  <a:lnTo>
                    <a:pt x="56" y="14"/>
                  </a:lnTo>
                  <a:lnTo>
                    <a:pt x="66" y="10"/>
                  </a:lnTo>
                  <a:lnTo>
                    <a:pt x="75" y="5"/>
                  </a:lnTo>
                  <a:lnTo>
                    <a:pt x="86" y="3"/>
                  </a:lnTo>
                  <a:lnTo>
                    <a:pt x="97" y="1"/>
                  </a:lnTo>
                  <a:lnTo>
                    <a:pt x="108" y="0"/>
                  </a:lnTo>
                  <a:lnTo>
                    <a:pt x="119" y="1"/>
                  </a:lnTo>
                  <a:lnTo>
                    <a:pt x="129" y="3"/>
                  </a:lnTo>
                  <a:lnTo>
                    <a:pt x="140" y="5"/>
                  </a:lnTo>
                  <a:lnTo>
                    <a:pt x="150" y="10"/>
                  </a:lnTo>
                  <a:lnTo>
                    <a:pt x="159" y="14"/>
                  </a:lnTo>
                  <a:lnTo>
                    <a:pt x="168" y="20"/>
                  </a:lnTo>
                  <a:lnTo>
                    <a:pt x="177" y="26"/>
                  </a:lnTo>
                  <a:lnTo>
                    <a:pt x="185" y="34"/>
                  </a:lnTo>
                  <a:lnTo>
                    <a:pt x="191" y="42"/>
                  </a:lnTo>
                  <a:lnTo>
                    <a:pt x="198" y="50"/>
                  </a:lnTo>
                  <a:lnTo>
                    <a:pt x="204" y="59"/>
                  </a:lnTo>
                  <a:lnTo>
                    <a:pt x="208" y="70"/>
                  </a:lnTo>
                  <a:lnTo>
                    <a:pt x="212" y="80"/>
                  </a:lnTo>
                  <a:lnTo>
                    <a:pt x="214" y="91"/>
                  </a:lnTo>
                  <a:lnTo>
                    <a:pt x="216" y="103"/>
                  </a:lnTo>
                  <a:lnTo>
                    <a:pt x="216" y="113"/>
                  </a:lnTo>
                  <a:lnTo>
                    <a:pt x="216" y="126"/>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6"/>
                  </a:lnTo>
                  <a:lnTo>
                    <a:pt x="119" y="227"/>
                  </a:lnTo>
                  <a:lnTo>
                    <a:pt x="108" y="227"/>
                  </a:lnTo>
                  <a:lnTo>
                    <a:pt x="97" y="227"/>
                  </a:lnTo>
                  <a:lnTo>
                    <a:pt x="86" y="226"/>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6"/>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61" name="Rectangle 76"/>
            <p:cNvSpPr>
              <a:spLocks noChangeArrowheads="1"/>
            </p:cNvSpPr>
            <p:nvPr/>
          </p:nvSpPr>
          <p:spPr bwMode="auto">
            <a:xfrm>
              <a:off x="2463" y="234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C</a:t>
              </a:r>
              <a:endParaRPr lang="en-US" altLang="zh-CN" sz="1000" b="1">
                <a:solidFill>
                  <a:srgbClr val="0000FF"/>
                </a:solidFill>
                <a:latin typeface="Times New Roman" panose="02020603050405020304" pitchFamily="18" charset="0"/>
                <a:ea typeface="楷体_GB2312" pitchFamily="1" charset="-122"/>
              </a:endParaRPr>
            </a:p>
          </p:txBody>
        </p:sp>
        <p:sp>
          <p:nvSpPr>
            <p:cNvPr id="95362" name="未知"/>
            <p:cNvSpPr>
              <a:spLocks/>
            </p:cNvSpPr>
            <p:nvPr/>
          </p:nvSpPr>
          <p:spPr bwMode="auto">
            <a:xfrm>
              <a:off x="3193" y="1118"/>
              <a:ext cx="442" cy="470"/>
            </a:xfrm>
            <a:custGeom>
              <a:avLst/>
              <a:gdLst>
                <a:gd name="T0" fmla="*/ 1530783 w 216"/>
                <a:gd name="T1" fmla="*/ 233453945 h 226"/>
                <a:gd name="T2" fmla="*/ 7940391 w 216"/>
                <a:gd name="T3" fmla="*/ 180417861 h 226"/>
                <a:gd name="T4" fmla="*/ 21853431 w 216"/>
                <a:gd name="T5" fmla="*/ 135379629 h 226"/>
                <a:gd name="T6" fmla="*/ 41188741 w 216"/>
                <a:gd name="T7" fmla="*/ 93665202 h 226"/>
                <a:gd name="T8" fmla="*/ 65023240 w 216"/>
                <a:gd name="T9" fmla="*/ 57258046 h 226"/>
                <a:gd name="T10" fmla="*/ 93017433 w 216"/>
                <a:gd name="T11" fmla="*/ 29497101 h 226"/>
                <a:gd name="T12" fmla="*/ 123829343 w 216"/>
                <a:gd name="T13" fmla="*/ 11244714 h 226"/>
                <a:gd name="T14" fmla="*/ 160327499 w 216"/>
                <a:gd name="T15" fmla="*/ 2067164 h 226"/>
                <a:gd name="T16" fmla="*/ 197456012 w 216"/>
                <a:gd name="T17" fmla="*/ 2067164 h 226"/>
                <a:gd name="T18" fmla="*/ 231449273 w 216"/>
                <a:gd name="T19" fmla="*/ 11244714 h 226"/>
                <a:gd name="T20" fmla="*/ 263230570 w 216"/>
                <a:gd name="T21" fmla="*/ 29497101 h 226"/>
                <a:gd name="T22" fmla="*/ 293199930 w 216"/>
                <a:gd name="T23" fmla="*/ 57258046 h 226"/>
                <a:gd name="T24" fmla="*/ 316604838 w 216"/>
                <a:gd name="T25" fmla="*/ 93665202 h 226"/>
                <a:gd name="T26" fmla="*/ 337483995 w 216"/>
                <a:gd name="T27" fmla="*/ 135379629 h 226"/>
                <a:gd name="T28" fmla="*/ 351395663 w 216"/>
                <a:gd name="T29" fmla="*/ 180417861 h 226"/>
                <a:gd name="T30" fmla="*/ 357826205 w 216"/>
                <a:gd name="T31" fmla="*/ 233453945 h 226"/>
                <a:gd name="T32" fmla="*/ 357826205 w 216"/>
                <a:gd name="T33" fmla="*/ 258864750 h 226"/>
                <a:gd name="T34" fmla="*/ 354527772 w 216"/>
                <a:gd name="T35" fmla="*/ 311913677 h 226"/>
                <a:gd name="T36" fmla="*/ 345074083 w 216"/>
                <a:gd name="T37" fmla="*/ 362019490 h 226"/>
                <a:gd name="T38" fmla="*/ 328077714 w 216"/>
                <a:gd name="T39" fmla="*/ 402967676 h 226"/>
                <a:gd name="T40" fmla="*/ 307150886 w 216"/>
                <a:gd name="T41" fmla="*/ 443760138 h 226"/>
                <a:gd name="T42" fmla="*/ 278738218 w 216"/>
                <a:gd name="T43" fmla="*/ 476559840 h 226"/>
                <a:gd name="T44" fmla="*/ 248492133 w 216"/>
                <a:gd name="T45" fmla="*/ 498686203 h 226"/>
                <a:gd name="T46" fmla="*/ 213701963 w 216"/>
                <a:gd name="T47" fmla="*/ 514997012 h 226"/>
                <a:gd name="T48" fmla="*/ 178925282 w 216"/>
                <a:gd name="T49" fmla="*/ 517351237 h 226"/>
                <a:gd name="T50" fmla="*/ 142532780 w 216"/>
                <a:gd name="T51" fmla="*/ 514997012 h 226"/>
                <a:gd name="T52" fmla="*/ 109292130 w 216"/>
                <a:gd name="T53" fmla="*/ 498686203 h 226"/>
                <a:gd name="T54" fmla="*/ 79498130 w 216"/>
                <a:gd name="T55" fmla="*/ 476559840 h 226"/>
                <a:gd name="T56" fmla="*/ 52657819 w 216"/>
                <a:gd name="T57" fmla="*/ 443760138 h 226"/>
                <a:gd name="T58" fmla="*/ 31776067 w 216"/>
                <a:gd name="T59" fmla="*/ 402967676 h 226"/>
                <a:gd name="T60" fmla="*/ 14738523 w 216"/>
                <a:gd name="T61" fmla="*/ 362019490 h 226"/>
                <a:gd name="T62" fmla="*/ 3132436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20"/>
                  </a:lnTo>
                  <a:lnTo>
                    <a:pt x="177" y="25"/>
                  </a:lnTo>
                  <a:lnTo>
                    <a:pt x="185" y="33"/>
                  </a:lnTo>
                  <a:lnTo>
                    <a:pt x="191" y="41"/>
                  </a:lnTo>
                  <a:lnTo>
                    <a:pt x="198" y="50"/>
                  </a:lnTo>
                  <a:lnTo>
                    <a:pt x="204" y="59"/>
                  </a:lnTo>
                  <a:lnTo>
                    <a:pt x="208" y="70"/>
                  </a:lnTo>
                  <a:lnTo>
                    <a:pt x="212" y="79"/>
                  </a:lnTo>
                  <a:lnTo>
                    <a:pt x="214" y="90"/>
                  </a:lnTo>
                  <a:lnTo>
                    <a:pt x="216" y="102"/>
                  </a:lnTo>
                  <a:lnTo>
                    <a:pt x="216" y="113"/>
                  </a:lnTo>
                  <a:lnTo>
                    <a:pt x="216" y="125"/>
                  </a:lnTo>
                  <a:lnTo>
                    <a:pt x="214" y="136"/>
                  </a:lnTo>
                  <a:lnTo>
                    <a:pt x="212" y="147"/>
                  </a:lnTo>
                  <a:lnTo>
                    <a:pt x="208" y="158"/>
                  </a:lnTo>
                  <a:lnTo>
                    <a:pt x="204" y="167"/>
                  </a:lnTo>
                  <a:lnTo>
                    <a:pt x="198" y="176"/>
                  </a:lnTo>
                  <a:lnTo>
                    <a:pt x="191" y="186"/>
                  </a:lnTo>
                  <a:lnTo>
                    <a:pt x="185" y="194"/>
                  </a:lnTo>
                  <a:lnTo>
                    <a:pt x="177" y="201"/>
                  </a:lnTo>
                  <a:lnTo>
                    <a:pt x="168" y="208"/>
                  </a:lnTo>
                  <a:lnTo>
                    <a:pt x="159" y="213"/>
                  </a:lnTo>
                  <a:lnTo>
                    <a:pt x="150" y="218"/>
                  </a:lnTo>
                  <a:lnTo>
                    <a:pt x="140" y="221"/>
                  </a:lnTo>
                  <a:lnTo>
                    <a:pt x="129" y="225"/>
                  </a:lnTo>
                  <a:lnTo>
                    <a:pt x="119"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63" name="未知"/>
            <p:cNvSpPr>
              <a:spLocks/>
            </p:cNvSpPr>
            <p:nvPr/>
          </p:nvSpPr>
          <p:spPr bwMode="auto">
            <a:xfrm>
              <a:off x="3193" y="1118"/>
              <a:ext cx="442" cy="470"/>
            </a:xfrm>
            <a:custGeom>
              <a:avLst/>
              <a:gdLst>
                <a:gd name="T0" fmla="*/ 1530783 w 216"/>
                <a:gd name="T1" fmla="*/ 233453945 h 226"/>
                <a:gd name="T2" fmla="*/ 7940391 w 216"/>
                <a:gd name="T3" fmla="*/ 180417861 h 226"/>
                <a:gd name="T4" fmla="*/ 21853431 w 216"/>
                <a:gd name="T5" fmla="*/ 135379629 h 226"/>
                <a:gd name="T6" fmla="*/ 41188741 w 216"/>
                <a:gd name="T7" fmla="*/ 93665202 h 226"/>
                <a:gd name="T8" fmla="*/ 65023240 w 216"/>
                <a:gd name="T9" fmla="*/ 57258046 h 226"/>
                <a:gd name="T10" fmla="*/ 93017433 w 216"/>
                <a:gd name="T11" fmla="*/ 29497101 h 226"/>
                <a:gd name="T12" fmla="*/ 123829343 w 216"/>
                <a:gd name="T13" fmla="*/ 11244714 h 226"/>
                <a:gd name="T14" fmla="*/ 160327499 w 216"/>
                <a:gd name="T15" fmla="*/ 2067164 h 226"/>
                <a:gd name="T16" fmla="*/ 197456012 w 216"/>
                <a:gd name="T17" fmla="*/ 2067164 h 226"/>
                <a:gd name="T18" fmla="*/ 231449273 w 216"/>
                <a:gd name="T19" fmla="*/ 11244714 h 226"/>
                <a:gd name="T20" fmla="*/ 263230570 w 216"/>
                <a:gd name="T21" fmla="*/ 29497101 h 226"/>
                <a:gd name="T22" fmla="*/ 293199930 w 216"/>
                <a:gd name="T23" fmla="*/ 57258046 h 226"/>
                <a:gd name="T24" fmla="*/ 316604838 w 216"/>
                <a:gd name="T25" fmla="*/ 93665202 h 226"/>
                <a:gd name="T26" fmla="*/ 337483995 w 216"/>
                <a:gd name="T27" fmla="*/ 135379629 h 226"/>
                <a:gd name="T28" fmla="*/ 351395663 w 216"/>
                <a:gd name="T29" fmla="*/ 180417861 h 226"/>
                <a:gd name="T30" fmla="*/ 357826205 w 216"/>
                <a:gd name="T31" fmla="*/ 233453945 h 226"/>
                <a:gd name="T32" fmla="*/ 357826205 w 216"/>
                <a:gd name="T33" fmla="*/ 258864750 h 226"/>
                <a:gd name="T34" fmla="*/ 354527772 w 216"/>
                <a:gd name="T35" fmla="*/ 311913677 h 226"/>
                <a:gd name="T36" fmla="*/ 345074083 w 216"/>
                <a:gd name="T37" fmla="*/ 362019490 h 226"/>
                <a:gd name="T38" fmla="*/ 328077714 w 216"/>
                <a:gd name="T39" fmla="*/ 402967676 h 226"/>
                <a:gd name="T40" fmla="*/ 307150886 w 216"/>
                <a:gd name="T41" fmla="*/ 443760138 h 226"/>
                <a:gd name="T42" fmla="*/ 278738218 w 216"/>
                <a:gd name="T43" fmla="*/ 476559840 h 226"/>
                <a:gd name="T44" fmla="*/ 248492133 w 216"/>
                <a:gd name="T45" fmla="*/ 498686203 h 226"/>
                <a:gd name="T46" fmla="*/ 213701963 w 216"/>
                <a:gd name="T47" fmla="*/ 514997012 h 226"/>
                <a:gd name="T48" fmla="*/ 178925282 w 216"/>
                <a:gd name="T49" fmla="*/ 517351237 h 226"/>
                <a:gd name="T50" fmla="*/ 142532780 w 216"/>
                <a:gd name="T51" fmla="*/ 514997012 h 226"/>
                <a:gd name="T52" fmla="*/ 109292130 w 216"/>
                <a:gd name="T53" fmla="*/ 498686203 h 226"/>
                <a:gd name="T54" fmla="*/ 79498130 w 216"/>
                <a:gd name="T55" fmla="*/ 476559840 h 226"/>
                <a:gd name="T56" fmla="*/ 52657819 w 216"/>
                <a:gd name="T57" fmla="*/ 443760138 h 226"/>
                <a:gd name="T58" fmla="*/ 31776067 w 216"/>
                <a:gd name="T59" fmla="*/ 402967676 h 226"/>
                <a:gd name="T60" fmla="*/ 14738523 w 216"/>
                <a:gd name="T61" fmla="*/ 362019490 h 226"/>
                <a:gd name="T62" fmla="*/ 3132436 w 216"/>
                <a:gd name="T63" fmla="*/ 311913677 h 226"/>
                <a:gd name="T64" fmla="*/ 0 w 216"/>
                <a:gd name="T65" fmla="*/ 25886475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20"/>
                  </a:lnTo>
                  <a:lnTo>
                    <a:pt x="177" y="25"/>
                  </a:lnTo>
                  <a:lnTo>
                    <a:pt x="185" y="33"/>
                  </a:lnTo>
                  <a:lnTo>
                    <a:pt x="191" y="41"/>
                  </a:lnTo>
                  <a:lnTo>
                    <a:pt x="198" y="50"/>
                  </a:lnTo>
                  <a:lnTo>
                    <a:pt x="204" y="59"/>
                  </a:lnTo>
                  <a:lnTo>
                    <a:pt x="208" y="70"/>
                  </a:lnTo>
                  <a:lnTo>
                    <a:pt x="212" y="79"/>
                  </a:lnTo>
                  <a:lnTo>
                    <a:pt x="214" y="90"/>
                  </a:lnTo>
                  <a:lnTo>
                    <a:pt x="216" y="102"/>
                  </a:lnTo>
                  <a:lnTo>
                    <a:pt x="216" y="113"/>
                  </a:lnTo>
                  <a:lnTo>
                    <a:pt x="216" y="125"/>
                  </a:lnTo>
                  <a:lnTo>
                    <a:pt x="214" y="136"/>
                  </a:lnTo>
                  <a:lnTo>
                    <a:pt x="212" y="147"/>
                  </a:lnTo>
                  <a:lnTo>
                    <a:pt x="208" y="158"/>
                  </a:lnTo>
                  <a:lnTo>
                    <a:pt x="204" y="167"/>
                  </a:lnTo>
                  <a:lnTo>
                    <a:pt x="198" y="176"/>
                  </a:lnTo>
                  <a:lnTo>
                    <a:pt x="191" y="186"/>
                  </a:lnTo>
                  <a:lnTo>
                    <a:pt x="185" y="194"/>
                  </a:lnTo>
                  <a:lnTo>
                    <a:pt x="177" y="201"/>
                  </a:lnTo>
                  <a:lnTo>
                    <a:pt x="168" y="208"/>
                  </a:lnTo>
                  <a:lnTo>
                    <a:pt x="159" y="213"/>
                  </a:lnTo>
                  <a:lnTo>
                    <a:pt x="150" y="218"/>
                  </a:lnTo>
                  <a:lnTo>
                    <a:pt x="140" y="221"/>
                  </a:lnTo>
                  <a:lnTo>
                    <a:pt x="129" y="225"/>
                  </a:lnTo>
                  <a:lnTo>
                    <a:pt x="119"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64" name="Rectangle 79"/>
            <p:cNvSpPr>
              <a:spLocks noChangeArrowheads="1"/>
            </p:cNvSpPr>
            <p:nvPr/>
          </p:nvSpPr>
          <p:spPr bwMode="auto">
            <a:xfrm>
              <a:off x="3348" y="121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A</a:t>
              </a:r>
              <a:endParaRPr lang="en-US" altLang="zh-CN" sz="1000" b="1">
                <a:solidFill>
                  <a:srgbClr val="0000FF"/>
                </a:solidFill>
                <a:latin typeface="Times New Roman" panose="02020603050405020304" pitchFamily="18" charset="0"/>
                <a:ea typeface="楷体_GB2312" pitchFamily="1" charset="-122"/>
              </a:endParaRPr>
            </a:p>
          </p:txBody>
        </p:sp>
        <p:sp>
          <p:nvSpPr>
            <p:cNvPr id="95365" name="未知"/>
            <p:cNvSpPr>
              <a:spLocks noEditPoints="1"/>
            </p:cNvSpPr>
            <p:nvPr/>
          </p:nvSpPr>
          <p:spPr bwMode="auto">
            <a:xfrm>
              <a:off x="1703" y="1350"/>
              <a:ext cx="1492" cy="10"/>
            </a:xfrm>
            <a:custGeom>
              <a:avLst/>
              <a:gdLst>
                <a:gd name="T0" fmla="*/ 1205609341 w 729"/>
                <a:gd name="T1" fmla="*/ 116711424 h 4"/>
                <a:gd name="T2" fmla="*/ 1210293360 w 729"/>
                <a:gd name="T3" fmla="*/ 0 h 4"/>
                <a:gd name="T4" fmla="*/ 1153616732 w 729"/>
                <a:gd name="T5" fmla="*/ 368072304 h 4"/>
                <a:gd name="T6" fmla="*/ 1153616732 w 729"/>
                <a:gd name="T7" fmla="*/ 0 h 4"/>
                <a:gd name="T8" fmla="*/ 1156722645 w 729"/>
                <a:gd name="T9" fmla="*/ 193722548 h 4"/>
                <a:gd name="T10" fmla="*/ 1096055956 w 729"/>
                <a:gd name="T11" fmla="*/ 193722548 h 4"/>
                <a:gd name="T12" fmla="*/ 1100744952 w 729"/>
                <a:gd name="T13" fmla="*/ 0 h 4"/>
                <a:gd name="T14" fmla="*/ 1100744952 w 729"/>
                <a:gd name="T15" fmla="*/ 368072304 h 4"/>
                <a:gd name="T16" fmla="*/ 1044068062 w 729"/>
                <a:gd name="T17" fmla="*/ 0 h 4"/>
                <a:gd name="T18" fmla="*/ 1047173975 w 729"/>
                <a:gd name="T19" fmla="*/ 193722548 h 4"/>
                <a:gd name="T20" fmla="*/ 986423194 w 729"/>
                <a:gd name="T21" fmla="*/ 116711424 h 4"/>
                <a:gd name="T22" fmla="*/ 992899086 w 729"/>
                <a:gd name="T23" fmla="*/ 0 h 4"/>
                <a:gd name="T24" fmla="*/ 991083112 w 729"/>
                <a:gd name="T25" fmla="*/ 368072304 h 4"/>
                <a:gd name="T26" fmla="*/ 934498697 w 729"/>
                <a:gd name="T27" fmla="*/ 0 h 4"/>
                <a:gd name="T28" fmla="*/ 936044842 w 729"/>
                <a:gd name="T29" fmla="*/ 193722548 h 4"/>
                <a:gd name="T30" fmla="*/ 878007020 w 729"/>
                <a:gd name="T31" fmla="*/ 116711424 h 4"/>
                <a:gd name="T32" fmla="*/ 883262656 w 729"/>
                <a:gd name="T33" fmla="*/ 0 h 4"/>
                <a:gd name="T34" fmla="*/ 881724370 w 729"/>
                <a:gd name="T35" fmla="*/ 368072304 h 4"/>
                <a:gd name="T36" fmla="*/ 822967702 w 729"/>
                <a:gd name="T37" fmla="*/ 116711424 h 4"/>
                <a:gd name="T38" fmla="*/ 826106100 w 729"/>
                <a:gd name="T39" fmla="*/ 0 h 4"/>
                <a:gd name="T40" fmla="*/ 769998994 w 729"/>
                <a:gd name="T41" fmla="*/ 368072304 h 4"/>
                <a:gd name="T42" fmla="*/ 769998994 w 729"/>
                <a:gd name="T43" fmla="*/ 0 h 4"/>
                <a:gd name="T44" fmla="*/ 773327581 w 729"/>
                <a:gd name="T45" fmla="*/ 193722548 h 4"/>
                <a:gd name="T46" fmla="*/ 711783556 w 729"/>
                <a:gd name="T47" fmla="*/ 193722548 h 4"/>
                <a:gd name="T48" fmla="*/ 716473338 w 729"/>
                <a:gd name="T49" fmla="*/ 0 h 4"/>
                <a:gd name="T50" fmla="*/ 716473338 w 729"/>
                <a:gd name="T51" fmla="*/ 368072304 h 4"/>
                <a:gd name="T52" fmla="*/ 660611960 w 729"/>
                <a:gd name="T53" fmla="*/ 0 h 4"/>
                <a:gd name="T54" fmla="*/ 665246204 w 729"/>
                <a:gd name="T55" fmla="*/ 116711424 h 4"/>
                <a:gd name="T56" fmla="*/ 606902925 w 729"/>
                <a:gd name="T57" fmla="*/ 368072304 h 4"/>
                <a:gd name="T58" fmla="*/ 605383500 w 729"/>
                <a:gd name="T59" fmla="*/ 0 h 4"/>
                <a:gd name="T60" fmla="*/ 608391961 w 729"/>
                <a:gd name="T61" fmla="*/ 193722548 h 4"/>
                <a:gd name="T62" fmla="*/ 548146650 w 729"/>
                <a:gd name="T63" fmla="*/ 116711424 h 4"/>
                <a:gd name="T64" fmla="*/ 555708276 w 729"/>
                <a:gd name="T65" fmla="*/ 0 h 4"/>
                <a:gd name="T66" fmla="*/ 551857320 w 729"/>
                <a:gd name="T67" fmla="*/ 368072304 h 4"/>
                <a:gd name="T68" fmla="*/ 493820677 w 729"/>
                <a:gd name="T69" fmla="*/ 116711424 h 4"/>
                <a:gd name="T70" fmla="*/ 499075266 w 729"/>
                <a:gd name="T71" fmla="*/ 0 h 4"/>
                <a:gd name="T72" fmla="*/ 441791916 w 729"/>
                <a:gd name="T73" fmla="*/ 368072304 h 4"/>
                <a:gd name="T74" fmla="*/ 441791916 w 729"/>
                <a:gd name="T75" fmla="*/ 0 h 4"/>
                <a:gd name="T76" fmla="*/ 441791916 w 729"/>
                <a:gd name="T77" fmla="*/ 368072304 h 4"/>
                <a:gd name="T78" fmla="*/ 387512835 w 729"/>
                <a:gd name="T79" fmla="*/ 0 h 4"/>
                <a:gd name="T80" fmla="*/ 390608793 w 729"/>
                <a:gd name="T81" fmla="*/ 116711424 h 4"/>
                <a:gd name="T82" fmla="*/ 332284375 w 729"/>
                <a:gd name="T83" fmla="*/ 368072304 h 4"/>
                <a:gd name="T84" fmla="*/ 330746613 w 729"/>
                <a:gd name="T85" fmla="*/ 0 h 4"/>
                <a:gd name="T86" fmla="*/ 335380334 w 729"/>
                <a:gd name="T87" fmla="*/ 193722548 h 4"/>
                <a:gd name="T88" fmla="*/ 274637084 w 729"/>
                <a:gd name="T89" fmla="*/ 116711424 h 4"/>
                <a:gd name="T90" fmla="*/ 281060647 w 729"/>
                <a:gd name="T91" fmla="*/ 0 h 4"/>
                <a:gd name="T92" fmla="*/ 279497474 w 729"/>
                <a:gd name="T93" fmla="*/ 368072304 h 4"/>
                <a:gd name="T94" fmla="*/ 221111166 w 729"/>
                <a:gd name="T95" fmla="*/ 116711424 h 4"/>
                <a:gd name="T96" fmla="*/ 224205945 w 729"/>
                <a:gd name="T97" fmla="*/ 0 h 4"/>
                <a:gd name="T98" fmla="*/ 169928305 w 729"/>
                <a:gd name="T99" fmla="*/ 368072304 h 4"/>
                <a:gd name="T100" fmla="*/ 169928305 w 729"/>
                <a:gd name="T101" fmla="*/ 0 h 4"/>
                <a:gd name="T102" fmla="*/ 171418651 w 729"/>
                <a:gd name="T103" fmla="*/ 193722548 h 4"/>
                <a:gd name="T104" fmla="*/ 111174617 w 729"/>
                <a:gd name="T105" fmla="*/ 193722548 h 4"/>
                <a:gd name="T106" fmla="*/ 114636744 w 729"/>
                <a:gd name="T107" fmla="*/ 0 h 4"/>
                <a:gd name="T108" fmla="*/ 114636744 w 729"/>
                <a:gd name="T109" fmla="*/ 368072304 h 4"/>
                <a:gd name="T110" fmla="*/ 58387470 w 729"/>
                <a:gd name="T111" fmla="*/ 0 h 4"/>
                <a:gd name="T112" fmla="*/ 63393254 w 729"/>
                <a:gd name="T113" fmla="*/ 116711424 h 4"/>
                <a:gd name="T114" fmla="*/ 4818669 w 729"/>
                <a:gd name="T115" fmla="*/ 368072304 h 4"/>
                <a:gd name="T116" fmla="*/ 3136925 w 729"/>
                <a:gd name="T117" fmla="*/ 0 h 4"/>
                <a:gd name="T118" fmla="*/ 6420152 w 729"/>
                <a:gd name="T119" fmla="*/ 193722548 h 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29"/>
                <a:gd name="T181" fmla="*/ 0 h 4"/>
                <a:gd name="T182" fmla="*/ 729 w 729"/>
                <a:gd name="T183" fmla="*/ 4 h 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29" h="4">
                  <a:moveTo>
                    <a:pt x="727" y="4"/>
                  </a:moveTo>
                  <a:lnTo>
                    <a:pt x="727" y="4"/>
                  </a:lnTo>
                  <a:lnTo>
                    <a:pt x="725" y="2"/>
                  </a:lnTo>
                  <a:lnTo>
                    <a:pt x="725" y="1"/>
                  </a:lnTo>
                  <a:lnTo>
                    <a:pt x="725" y="0"/>
                  </a:lnTo>
                  <a:lnTo>
                    <a:pt x="727" y="0"/>
                  </a:lnTo>
                  <a:lnTo>
                    <a:pt x="728" y="0"/>
                  </a:lnTo>
                  <a:lnTo>
                    <a:pt x="729" y="1"/>
                  </a:lnTo>
                  <a:lnTo>
                    <a:pt x="728" y="2"/>
                  </a:lnTo>
                  <a:lnTo>
                    <a:pt x="727" y="4"/>
                  </a:lnTo>
                  <a:close/>
                  <a:moveTo>
                    <a:pt x="694" y="4"/>
                  </a:moveTo>
                  <a:lnTo>
                    <a:pt x="694" y="4"/>
                  </a:lnTo>
                  <a:lnTo>
                    <a:pt x="693" y="2"/>
                  </a:lnTo>
                  <a:lnTo>
                    <a:pt x="693" y="1"/>
                  </a:lnTo>
                  <a:lnTo>
                    <a:pt x="693" y="0"/>
                  </a:lnTo>
                  <a:lnTo>
                    <a:pt x="694" y="0"/>
                  </a:lnTo>
                  <a:lnTo>
                    <a:pt x="696" y="0"/>
                  </a:lnTo>
                  <a:lnTo>
                    <a:pt x="696" y="1"/>
                  </a:lnTo>
                  <a:lnTo>
                    <a:pt x="696" y="2"/>
                  </a:lnTo>
                  <a:lnTo>
                    <a:pt x="694" y="4"/>
                  </a:lnTo>
                  <a:close/>
                  <a:moveTo>
                    <a:pt x="662" y="4"/>
                  </a:moveTo>
                  <a:lnTo>
                    <a:pt x="662" y="4"/>
                  </a:lnTo>
                  <a:lnTo>
                    <a:pt x="659" y="2"/>
                  </a:lnTo>
                  <a:lnTo>
                    <a:pt x="659" y="1"/>
                  </a:lnTo>
                  <a:lnTo>
                    <a:pt x="659" y="0"/>
                  </a:lnTo>
                  <a:lnTo>
                    <a:pt x="661" y="0"/>
                  </a:lnTo>
                  <a:lnTo>
                    <a:pt x="662" y="0"/>
                  </a:lnTo>
                  <a:lnTo>
                    <a:pt x="663" y="1"/>
                  </a:lnTo>
                  <a:lnTo>
                    <a:pt x="662" y="2"/>
                  </a:lnTo>
                  <a:lnTo>
                    <a:pt x="662" y="4"/>
                  </a:lnTo>
                  <a:close/>
                  <a:moveTo>
                    <a:pt x="628" y="4"/>
                  </a:moveTo>
                  <a:lnTo>
                    <a:pt x="628" y="4"/>
                  </a:lnTo>
                  <a:lnTo>
                    <a:pt x="627" y="2"/>
                  </a:lnTo>
                  <a:lnTo>
                    <a:pt x="627" y="1"/>
                  </a:lnTo>
                  <a:lnTo>
                    <a:pt x="627" y="0"/>
                  </a:lnTo>
                  <a:lnTo>
                    <a:pt x="628" y="0"/>
                  </a:lnTo>
                  <a:lnTo>
                    <a:pt x="630" y="0"/>
                  </a:lnTo>
                  <a:lnTo>
                    <a:pt x="630" y="1"/>
                  </a:lnTo>
                  <a:lnTo>
                    <a:pt x="630" y="2"/>
                  </a:lnTo>
                  <a:lnTo>
                    <a:pt x="628" y="4"/>
                  </a:lnTo>
                  <a:close/>
                  <a:moveTo>
                    <a:pt x="596" y="4"/>
                  </a:moveTo>
                  <a:lnTo>
                    <a:pt x="596" y="4"/>
                  </a:lnTo>
                  <a:lnTo>
                    <a:pt x="594" y="2"/>
                  </a:lnTo>
                  <a:lnTo>
                    <a:pt x="593" y="1"/>
                  </a:lnTo>
                  <a:lnTo>
                    <a:pt x="594" y="0"/>
                  </a:lnTo>
                  <a:lnTo>
                    <a:pt x="596" y="0"/>
                  </a:lnTo>
                  <a:lnTo>
                    <a:pt x="597" y="0"/>
                  </a:lnTo>
                  <a:lnTo>
                    <a:pt x="597" y="1"/>
                  </a:lnTo>
                  <a:lnTo>
                    <a:pt x="597" y="2"/>
                  </a:lnTo>
                  <a:lnTo>
                    <a:pt x="596" y="4"/>
                  </a:lnTo>
                  <a:close/>
                  <a:moveTo>
                    <a:pt x="562" y="4"/>
                  </a:moveTo>
                  <a:lnTo>
                    <a:pt x="562" y="4"/>
                  </a:lnTo>
                  <a:lnTo>
                    <a:pt x="561" y="2"/>
                  </a:lnTo>
                  <a:lnTo>
                    <a:pt x="561" y="1"/>
                  </a:lnTo>
                  <a:lnTo>
                    <a:pt x="561" y="0"/>
                  </a:lnTo>
                  <a:lnTo>
                    <a:pt x="562" y="0"/>
                  </a:lnTo>
                  <a:lnTo>
                    <a:pt x="563" y="0"/>
                  </a:lnTo>
                  <a:lnTo>
                    <a:pt x="565" y="1"/>
                  </a:lnTo>
                  <a:lnTo>
                    <a:pt x="563" y="2"/>
                  </a:lnTo>
                  <a:lnTo>
                    <a:pt x="562" y="4"/>
                  </a:lnTo>
                  <a:close/>
                  <a:moveTo>
                    <a:pt x="530" y="4"/>
                  </a:moveTo>
                  <a:lnTo>
                    <a:pt x="530" y="4"/>
                  </a:lnTo>
                  <a:lnTo>
                    <a:pt x="528" y="2"/>
                  </a:lnTo>
                  <a:lnTo>
                    <a:pt x="528" y="1"/>
                  </a:lnTo>
                  <a:lnTo>
                    <a:pt x="528" y="0"/>
                  </a:lnTo>
                  <a:lnTo>
                    <a:pt x="530" y="0"/>
                  </a:lnTo>
                  <a:lnTo>
                    <a:pt x="531" y="0"/>
                  </a:lnTo>
                  <a:lnTo>
                    <a:pt x="531" y="1"/>
                  </a:lnTo>
                  <a:lnTo>
                    <a:pt x="531" y="2"/>
                  </a:lnTo>
                  <a:lnTo>
                    <a:pt x="530" y="4"/>
                  </a:lnTo>
                  <a:close/>
                  <a:moveTo>
                    <a:pt x="497" y="4"/>
                  </a:moveTo>
                  <a:lnTo>
                    <a:pt x="497" y="4"/>
                  </a:lnTo>
                  <a:lnTo>
                    <a:pt x="495" y="2"/>
                  </a:lnTo>
                  <a:lnTo>
                    <a:pt x="495" y="1"/>
                  </a:lnTo>
                  <a:lnTo>
                    <a:pt x="495" y="0"/>
                  </a:lnTo>
                  <a:lnTo>
                    <a:pt x="496" y="0"/>
                  </a:lnTo>
                  <a:lnTo>
                    <a:pt x="497" y="0"/>
                  </a:lnTo>
                  <a:lnTo>
                    <a:pt x="499" y="1"/>
                  </a:lnTo>
                  <a:lnTo>
                    <a:pt x="497" y="2"/>
                  </a:lnTo>
                  <a:lnTo>
                    <a:pt x="497" y="4"/>
                  </a:lnTo>
                  <a:close/>
                  <a:moveTo>
                    <a:pt x="463" y="4"/>
                  </a:moveTo>
                  <a:lnTo>
                    <a:pt x="463" y="4"/>
                  </a:lnTo>
                  <a:lnTo>
                    <a:pt x="462" y="2"/>
                  </a:lnTo>
                  <a:lnTo>
                    <a:pt x="462" y="1"/>
                  </a:lnTo>
                  <a:lnTo>
                    <a:pt x="462" y="0"/>
                  </a:lnTo>
                  <a:lnTo>
                    <a:pt x="463" y="0"/>
                  </a:lnTo>
                  <a:lnTo>
                    <a:pt x="465" y="0"/>
                  </a:lnTo>
                  <a:lnTo>
                    <a:pt x="465" y="1"/>
                  </a:lnTo>
                  <a:lnTo>
                    <a:pt x="466" y="1"/>
                  </a:lnTo>
                  <a:lnTo>
                    <a:pt x="465" y="2"/>
                  </a:lnTo>
                  <a:lnTo>
                    <a:pt x="463" y="4"/>
                  </a:lnTo>
                  <a:close/>
                  <a:moveTo>
                    <a:pt x="431" y="4"/>
                  </a:moveTo>
                  <a:lnTo>
                    <a:pt x="431" y="4"/>
                  </a:lnTo>
                  <a:lnTo>
                    <a:pt x="430" y="2"/>
                  </a:lnTo>
                  <a:lnTo>
                    <a:pt x="428" y="2"/>
                  </a:lnTo>
                  <a:lnTo>
                    <a:pt x="428" y="1"/>
                  </a:lnTo>
                  <a:lnTo>
                    <a:pt x="430" y="0"/>
                  </a:lnTo>
                  <a:lnTo>
                    <a:pt x="431" y="0"/>
                  </a:lnTo>
                  <a:lnTo>
                    <a:pt x="432" y="0"/>
                  </a:lnTo>
                  <a:lnTo>
                    <a:pt x="432" y="1"/>
                  </a:lnTo>
                  <a:lnTo>
                    <a:pt x="432" y="2"/>
                  </a:lnTo>
                  <a:lnTo>
                    <a:pt x="431" y="4"/>
                  </a:lnTo>
                  <a:close/>
                  <a:moveTo>
                    <a:pt x="397" y="4"/>
                  </a:moveTo>
                  <a:lnTo>
                    <a:pt x="397" y="4"/>
                  </a:lnTo>
                  <a:lnTo>
                    <a:pt x="396" y="2"/>
                  </a:lnTo>
                  <a:lnTo>
                    <a:pt x="396" y="1"/>
                  </a:lnTo>
                  <a:lnTo>
                    <a:pt x="396" y="0"/>
                  </a:lnTo>
                  <a:lnTo>
                    <a:pt x="397" y="0"/>
                  </a:lnTo>
                  <a:lnTo>
                    <a:pt x="399" y="0"/>
                  </a:lnTo>
                  <a:lnTo>
                    <a:pt x="400" y="1"/>
                  </a:lnTo>
                  <a:lnTo>
                    <a:pt x="400" y="2"/>
                  </a:lnTo>
                  <a:lnTo>
                    <a:pt x="399" y="2"/>
                  </a:lnTo>
                  <a:lnTo>
                    <a:pt x="397" y="4"/>
                  </a:lnTo>
                  <a:close/>
                  <a:moveTo>
                    <a:pt x="365" y="4"/>
                  </a:moveTo>
                  <a:lnTo>
                    <a:pt x="365" y="4"/>
                  </a:lnTo>
                  <a:lnTo>
                    <a:pt x="364" y="2"/>
                  </a:lnTo>
                  <a:lnTo>
                    <a:pt x="364" y="1"/>
                  </a:lnTo>
                  <a:lnTo>
                    <a:pt x="364" y="0"/>
                  </a:lnTo>
                  <a:lnTo>
                    <a:pt x="365" y="0"/>
                  </a:lnTo>
                  <a:lnTo>
                    <a:pt x="366" y="0"/>
                  </a:lnTo>
                  <a:lnTo>
                    <a:pt x="366" y="1"/>
                  </a:lnTo>
                  <a:lnTo>
                    <a:pt x="366" y="2"/>
                  </a:lnTo>
                  <a:lnTo>
                    <a:pt x="365" y="4"/>
                  </a:lnTo>
                  <a:close/>
                  <a:moveTo>
                    <a:pt x="332" y="4"/>
                  </a:moveTo>
                  <a:lnTo>
                    <a:pt x="332" y="4"/>
                  </a:lnTo>
                  <a:lnTo>
                    <a:pt x="331" y="2"/>
                  </a:lnTo>
                  <a:lnTo>
                    <a:pt x="330" y="1"/>
                  </a:lnTo>
                  <a:lnTo>
                    <a:pt x="331" y="0"/>
                  </a:lnTo>
                  <a:lnTo>
                    <a:pt x="332" y="0"/>
                  </a:lnTo>
                  <a:lnTo>
                    <a:pt x="334" y="0"/>
                  </a:lnTo>
                  <a:lnTo>
                    <a:pt x="334" y="1"/>
                  </a:lnTo>
                  <a:lnTo>
                    <a:pt x="334" y="2"/>
                  </a:lnTo>
                  <a:lnTo>
                    <a:pt x="332" y="4"/>
                  </a:lnTo>
                  <a:close/>
                  <a:moveTo>
                    <a:pt x="299" y="4"/>
                  </a:moveTo>
                  <a:lnTo>
                    <a:pt x="299" y="4"/>
                  </a:lnTo>
                  <a:lnTo>
                    <a:pt x="297" y="2"/>
                  </a:lnTo>
                  <a:lnTo>
                    <a:pt x="297" y="1"/>
                  </a:lnTo>
                  <a:lnTo>
                    <a:pt x="297" y="0"/>
                  </a:lnTo>
                  <a:lnTo>
                    <a:pt x="299" y="0"/>
                  </a:lnTo>
                  <a:lnTo>
                    <a:pt x="300" y="0"/>
                  </a:lnTo>
                  <a:lnTo>
                    <a:pt x="301" y="1"/>
                  </a:lnTo>
                  <a:lnTo>
                    <a:pt x="300" y="2"/>
                  </a:lnTo>
                  <a:lnTo>
                    <a:pt x="299" y="4"/>
                  </a:lnTo>
                  <a:close/>
                  <a:moveTo>
                    <a:pt x="266" y="4"/>
                  </a:moveTo>
                  <a:lnTo>
                    <a:pt x="266" y="4"/>
                  </a:lnTo>
                  <a:lnTo>
                    <a:pt x="265" y="2"/>
                  </a:lnTo>
                  <a:lnTo>
                    <a:pt x="265" y="1"/>
                  </a:lnTo>
                  <a:lnTo>
                    <a:pt x="265" y="0"/>
                  </a:lnTo>
                  <a:lnTo>
                    <a:pt x="266" y="0"/>
                  </a:lnTo>
                  <a:lnTo>
                    <a:pt x="268" y="0"/>
                  </a:lnTo>
                  <a:lnTo>
                    <a:pt x="268" y="1"/>
                  </a:lnTo>
                  <a:lnTo>
                    <a:pt x="268" y="2"/>
                  </a:lnTo>
                  <a:lnTo>
                    <a:pt x="266" y="4"/>
                  </a:lnTo>
                  <a:close/>
                  <a:moveTo>
                    <a:pt x="233" y="4"/>
                  </a:moveTo>
                  <a:lnTo>
                    <a:pt x="233" y="4"/>
                  </a:lnTo>
                  <a:lnTo>
                    <a:pt x="231" y="2"/>
                  </a:lnTo>
                  <a:lnTo>
                    <a:pt x="231" y="1"/>
                  </a:lnTo>
                  <a:lnTo>
                    <a:pt x="231" y="0"/>
                  </a:lnTo>
                  <a:lnTo>
                    <a:pt x="233" y="0"/>
                  </a:lnTo>
                  <a:lnTo>
                    <a:pt x="234" y="0"/>
                  </a:lnTo>
                  <a:lnTo>
                    <a:pt x="235" y="1"/>
                  </a:lnTo>
                  <a:lnTo>
                    <a:pt x="235" y="2"/>
                  </a:lnTo>
                  <a:lnTo>
                    <a:pt x="234" y="2"/>
                  </a:lnTo>
                  <a:lnTo>
                    <a:pt x="233" y="4"/>
                  </a:lnTo>
                  <a:close/>
                  <a:moveTo>
                    <a:pt x="200" y="4"/>
                  </a:moveTo>
                  <a:lnTo>
                    <a:pt x="200" y="4"/>
                  </a:lnTo>
                  <a:lnTo>
                    <a:pt x="199" y="2"/>
                  </a:lnTo>
                  <a:lnTo>
                    <a:pt x="199" y="1"/>
                  </a:lnTo>
                  <a:lnTo>
                    <a:pt x="199" y="0"/>
                  </a:lnTo>
                  <a:lnTo>
                    <a:pt x="200" y="0"/>
                  </a:lnTo>
                  <a:lnTo>
                    <a:pt x="202" y="0"/>
                  </a:lnTo>
                  <a:lnTo>
                    <a:pt x="202" y="1"/>
                  </a:lnTo>
                  <a:lnTo>
                    <a:pt x="202" y="2"/>
                  </a:lnTo>
                  <a:lnTo>
                    <a:pt x="200" y="4"/>
                  </a:lnTo>
                  <a:close/>
                  <a:moveTo>
                    <a:pt x="168" y="4"/>
                  </a:moveTo>
                  <a:lnTo>
                    <a:pt x="168" y="4"/>
                  </a:lnTo>
                  <a:lnTo>
                    <a:pt x="166" y="2"/>
                  </a:lnTo>
                  <a:lnTo>
                    <a:pt x="165" y="1"/>
                  </a:lnTo>
                  <a:lnTo>
                    <a:pt x="166" y="0"/>
                  </a:lnTo>
                  <a:lnTo>
                    <a:pt x="168" y="0"/>
                  </a:lnTo>
                  <a:lnTo>
                    <a:pt x="169" y="0"/>
                  </a:lnTo>
                  <a:lnTo>
                    <a:pt x="169" y="1"/>
                  </a:lnTo>
                  <a:lnTo>
                    <a:pt x="169" y="2"/>
                  </a:lnTo>
                  <a:lnTo>
                    <a:pt x="168" y="4"/>
                  </a:lnTo>
                  <a:close/>
                  <a:moveTo>
                    <a:pt x="134" y="4"/>
                  </a:moveTo>
                  <a:lnTo>
                    <a:pt x="134" y="4"/>
                  </a:lnTo>
                  <a:lnTo>
                    <a:pt x="133" y="2"/>
                  </a:lnTo>
                  <a:lnTo>
                    <a:pt x="133" y="1"/>
                  </a:lnTo>
                  <a:lnTo>
                    <a:pt x="133" y="0"/>
                  </a:lnTo>
                  <a:lnTo>
                    <a:pt x="134" y="0"/>
                  </a:lnTo>
                  <a:lnTo>
                    <a:pt x="135" y="0"/>
                  </a:lnTo>
                  <a:lnTo>
                    <a:pt x="137" y="1"/>
                  </a:lnTo>
                  <a:lnTo>
                    <a:pt x="135" y="2"/>
                  </a:lnTo>
                  <a:lnTo>
                    <a:pt x="134" y="4"/>
                  </a:lnTo>
                  <a:close/>
                  <a:moveTo>
                    <a:pt x="102" y="4"/>
                  </a:moveTo>
                  <a:lnTo>
                    <a:pt x="102" y="4"/>
                  </a:lnTo>
                  <a:lnTo>
                    <a:pt x="100" y="2"/>
                  </a:lnTo>
                  <a:lnTo>
                    <a:pt x="100" y="1"/>
                  </a:lnTo>
                  <a:lnTo>
                    <a:pt x="100" y="0"/>
                  </a:lnTo>
                  <a:lnTo>
                    <a:pt x="102" y="0"/>
                  </a:lnTo>
                  <a:lnTo>
                    <a:pt x="103" y="0"/>
                  </a:lnTo>
                  <a:lnTo>
                    <a:pt x="103" y="1"/>
                  </a:lnTo>
                  <a:lnTo>
                    <a:pt x="103" y="2"/>
                  </a:lnTo>
                  <a:lnTo>
                    <a:pt x="102" y="4"/>
                  </a:lnTo>
                  <a:close/>
                  <a:moveTo>
                    <a:pt x="69" y="4"/>
                  </a:moveTo>
                  <a:lnTo>
                    <a:pt x="69" y="4"/>
                  </a:lnTo>
                  <a:lnTo>
                    <a:pt x="67" y="2"/>
                  </a:lnTo>
                  <a:lnTo>
                    <a:pt x="67" y="1"/>
                  </a:lnTo>
                  <a:lnTo>
                    <a:pt x="67" y="0"/>
                  </a:lnTo>
                  <a:lnTo>
                    <a:pt x="68" y="0"/>
                  </a:lnTo>
                  <a:lnTo>
                    <a:pt x="69" y="0"/>
                  </a:lnTo>
                  <a:lnTo>
                    <a:pt x="71" y="1"/>
                  </a:lnTo>
                  <a:lnTo>
                    <a:pt x="69" y="2"/>
                  </a:lnTo>
                  <a:lnTo>
                    <a:pt x="69" y="4"/>
                  </a:lnTo>
                  <a:close/>
                  <a:moveTo>
                    <a:pt x="35" y="4"/>
                  </a:moveTo>
                  <a:lnTo>
                    <a:pt x="35" y="4"/>
                  </a:lnTo>
                  <a:lnTo>
                    <a:pt x="34" y="2"/>
                  </a:lnTo>
                  <a:lnTo>
                    <a:pt x="34" y="1"/>
                  </a:lnTo>
                  <a:lnTo>
                    <a:pt x="34" y="0"/>
                  </a:lnTo>
                  <a:lnTo>
                    <a:pt x="35" y="0"/>
                  </a:lnTo>
                  <a:lnTo>
                    <a:pt x="37" y="0"/>
                  </a:lnTo>
                  <a:lnTo>
                    <a:pt x="37" y="1"/>
                  </a:lnTo>
                  <a:lnTo>
                    <a:pt x="38" y="1"/>
                  </a:lnTo>
                  <a:lnTo>
                    <a:pt x="37" y="2"/>
                  </a:lnTo>
                  <a:lnTo>
                    <a:pt x="35" y="4"/>
                  </a:lnTo>
                  <a:close/>
                  <a:moveTo>
                    <a:pt x="3" y="4"/>
                  </a:moveTo>
                  <a:lnTo>
                    <a:pt x="3" y="4"/>
                  </a:lnTo>
                  <a:lnTo>
                    <a:pt x="2" y="2"/>
                  </a:lnTo>
                  <a:lnTo>
                    <a:pt x="0" y="2"/>
                  </a:lnTo>
                  <a:lnTo>
                    <a:pt x="0" y="1"/>
                  </a:lnTo>
                  <a:lnTo>
                    <a:pt x="2" y="0"/>
                  </a:lnTo>
                  <a:lnTo>
                    <a:pt x="3" y="0"/>
                  </a:lnTo>
                  <a:lnTo>
                    <a:pt x="4" y="0"/>
                  </a:lnTo>
                  <a:lnTo>
                    <a:pt x="4" y="1"/>
                  </a:lnTo>
                  <a:lnTo>
                    <a:pt x="4" y="2"/>
                  </a:lnTo>
                  <a:lnTo>
                    <a:pt x="3" y="4"/>
                  </a:lnTo>
                  <a:close/>
                </a:path>
              </a:pathLst>
            </a:custGeom>
            <a:solidFill>
              <a:srgbClr val="000000"/>
            </a:solidFill>
            <a:ln w="1588">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66" name="未知"/>
            <p:cNvSpPr>
              <a:spLocks/>
            </p:cNvSpPr>
            <p:nvPr/>
          </p:nvSpPr>
          <p:spPr bwMode="auto">
            <a:xfrm>
              <a:off x="1420" y="1268"/>
              <a:ext cx="258" cy="170"/>
            </a:xfrm>
            <a:custGeom>
              <a:avLst/>
              <a:gdLst>
                <a:gd name="T0" fmla="*/ 182081226 w 127"/>
                <a:gd name="T1" fmla="*/ 111604895 h 84"/>
                <a:gd name="T2" fmla="*/ 0 w 127"/>
                <a:gd name="T3" fmla="*/ 55768383 h 84"/>
                <a:gd name="T4" fmla="*/ 182081226 w 127"/>
                <a:gd name="T5" fmla="*/ 0 h 84"/>
                <a:gd name="T6" fmla="*/ 182081226 w 127"/>
                <a:gd name="T7" fmla="*/ 111604895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67" name="未知"/>
            <p:cNvSpPr>
              <a:spLocks noEditPoints="1"/>
            </p:cNvSpPr>
            <p:nvPr/>
          </p:nvSpPr>
          <p:spPr bwMode="auto">
            <a:xfrm>
              <a:off x="395" y="1800"/>
              <a:ext cx="430" cy="543"/>
            </a:xfrm>
            <a:custGeom>
              <a:avLst/>
              <a:gdLst>
                <a:gd name="T0" fmla="*/ 2921139 w 211"/>
                <a:gd name="T1" fmla="*/ 689630439 h 259"/>
                <a:gd name="T2" fmla="*/ 4351858 w 211"/>
                <a:gd name="T3" fmla="*/ 696857241 h 259"/>
                <a:gd name="T4" fmla="*/ 0 w 211"/>
                <a:gd name="T5" fmla="*/ 696857241 h 259"/>
                <a:gd name="T6" fmla="*/ 0 w 211"/>
                <a:gd name="T7" fmla="*/ 689630439 h 259"/>
                <a:gd name="T8" fmla="*/ 33692304 w 211"/>
                <a:gd name="T9" fmla="*/ 621521918 h 259"/>
                <a:gd name="T10" fmla="*/ 36832624 w 211"/>
                <a:gd name="T11" fmla="*/ 626498832 h 259"/>
                <a:gd name="T12" fmla="*/ 33692304 w 211"/>
                <a:gd name="T13" fmla="*/ 633212002 h 259"/>
                <a:gd name="T14" fmla="*/ 30799607 w 211"/>
                <a:gd name="T15" fmla="*/ 623836212 h 259"/>
                <a:gd name="T16" fmla="*/ 64448838 w 211"/>
                <a:gd name="T17" fmla="*/ 554611469 h 259"/>
                <a:gd name="T18" fmla="*/ 65828783 w 211"/>
                <a:gd name="T19" fmla="*/ 552390025 h 259"/>
                <a:gd name="T20" fmla="*/ 68662021 w 211"/>
                <a:gd name="T21" fmla="*/ 559644737 h 259"/>
                <a:gd name="T22" fmla="*/ 65828783 w 211"/>
                <a:gd name="T23" fmla="*/ 562306282 h 259"/>
                <a:gd name="T24" fmla="*/ 64448838 w 211"/>
                <a:gd name="T25" fmla="*/ 554611469 h 259"/>
                <a:gd name="T26" fmla="*/ 94513272 w 211"/>
                <a:gd name="T27" fmla="*/ 486884549 h 259"/>
                <a:gd name="T28" fmla="*/ 98838867 w 211"/>
                <a:gd name="T29" fmla="*/ 486884549 h 259"/>
                <a:gd name="T30" fmla="*/ 97366351 w 211"/>
                <a:gd name="T31" fmla="*/ 495408043 h 259"/>
                <a:gd name="T32" fmla="*/ 94513272 w 211"/>
                <a:gd name="T33" fmla="*/ 486884549 h 259"/>
                <a:gd name="T34" fmla="*/ 126460983 w 211"/>
                <a:gd name="T35" fmla="*/ 417110616 h 259"/>
                <a:gd name="T36" fmla="*/ 132763517 w 211"/>
                <a:gd name="T37" fmla="*/ 417110616 h 259"/>
                <a:gd name="T38" fmla="*/ 129679322 w 211"/>
                <a:gd name="T39" fmla="*/ 424883253 h 259"/>
                <a:gd name="T40" fmla="*/ 126460983 w 211"/>
                <a:gd name="T41" fmla="*/ 422691329 h 259"/>
                <a:gd name="T42" fmla="*/ 126460983 w 211"/>
                <a:gd name="T43" fmla="*/ 417110616 h 259"/>
                <a:gd name="T44" fmla="*/ 160380840 w 211"/>
                <a:gd name="T45" fmla="*/ 344091197 h 259"/>
                <a:gd name="T46" fmla="*/ 163197661 w 211"/>
                <a:gd name="T47" fmla="*/ 346753280 h 259"/>
                <a:gd name="T48" fmla="*/ 160380840 w 211"/>
                <a:gd name="T49" fmla="*/ 355850786 h 259"/>
                <a:gd name="T50" fmla="*/ 158698599 w 211"/>
                <a:gd name="T51" fmla="*/ 346753280 h 259"/>
                <a:gd name="T52" fmla="*/ 189756932 w 211"/>
                <a:gd name="T53" fmla="*/ 279748436 h 259"/>
                <a:gd name="T54" fmla="*/ 195530391 w 211"/>
                <a:gd name="T55" fmla="*/ 279748436 h 259"/>
                <a:gd name="T56" fmla="*/ 194077831 w 211"/>
                <a:gd name="T57" fmla="*/ 282089902 h 259"/>
                <a:gd name="T58" fmla="*/ 189756932 w 211"/>
                <a:gd name="T59" fmla="*/ 282089902 h 259"/>
                <a:gd name="T60" fmla="*/ 220929909 w 211"/>
                <a:gd name="T61" fmla="*/ 210658541 h 259"/>
                <a:gd name="T62" fmla="*/ 224527594 w 211"/>
                <a:gd name="T63" fmla="*/ 207001532 h 259"/>
                <a:gd name="T64" fmla="*/ 228011807 w 211"/>
                <a:gd name="T65" fmla="*/ 215498325 h 259"/>
                <a:gd name="T66" fmla="*/ 223147812 w 211"/>
                <a:gd name="T67" fmla="*/ 217911374 h 259"/>
                <a:gd name="T68" fmla="*/ 220929909 w 211"/>
                <a:gd name="T69" fmla="*/ 210658541 h 259"/>
                <a:gd name="T70" fmla="*/ 256162803 w 211"/>
                <a:gd name="T71" fmla="*/ 137213813 h 259"/>
                <a:gd name="T72" fmla="*/ 257716704 w 211"/>
                <a:gd name="T73" fmla="*/ 142534590 h 259"/>
                <a:gd name="T74" fmla="*/ 256162803 w 211"/>
                <a:gd name="T75" fmla="*/ 147512308 h 259"/>
                <a:gd name="T76" fmla="*/ 253192600 w 211"/>
                <a:gd name="T77" fmla="*/ 142534590 h 259"/>
                <a:gd name="T78" fmla="*/ 283779506 w 211"/>
                <a:gd name="T79" fmla="*/ 73568708 h 259"/>
                <a:gd name="T80" fmla="*/ 288643632 w 211"/>
                <a:gd name="T81" fmla="*/ 70360389 h 259"/>
                <a:gd name="T82" fmla="*/ 288643632 w 211"/>
                <a:gd name="T83" fmla="*/ 75941101 h 259"/>
                <a:gd name="T84" fmla="*/ 283779506 w 211"/>
                <a:gd name="T85" fmla="*/ 80959543 h 259"/>
                <a:gd name="T86" fmla="*/ 283779506 w 211"/>
                <a:gd name="T87" fmla="*/ 73568708 h 259"/>
                <a:gd name="T88" fmla="*/ 317640835 w 211"/>
                <a:gd name="T89" fmla="*/ 0 h 259"/>
                <a:gd name="T90" fmla="*/ 321986646 w 211"/>
                <a:gd name="T91" fmla="*/ 7983490 h 259"/>
                <a:gd name="T92" fmla="*/ 317640835 w 211"/>
                <a:gd name="T93" fmla="*/ 10435738 h 259"/>
                <a:gd name="T94" fmla="*/ 316122409 w 211"/>
                <a:gd name="T95" fmla="*/ 2374233 h 2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1"/>
                <a:gd name="T145" fmla="*/ 0 h 259"/>
                <a:gd name="T146" fmla="*/ 211 w 211"/>
                <a:gd name="T147" fmla="*/ 259 h 2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1" h="259">
                  <a:moveTo>
                    <a:pt x="0" y="256"/>
                  </a:moveTo>
                  <a:lnTo>
                    <a:pt x="0" y="256"/>
                  </a:lnTo>
                  <a:lnTo>
                    <a:pt x="2" y="256"/>
                  </a:lnTo>
                  <a:lnTo>
                    <a:pt x="3" y="256"/>
                  </a:lnTo>
                  <a:lnTo>
                    <a:pt x="3" y="258"/>
                  </a:lnTo>
                  <a:lnTo>
                    <a:pt x="3" y="259"/>
                  </a:lnTo>
                  <a:lnTo>
                    <a:pt x="2" y="259"/>
                  </a:lnTo>
                  <a:lnTo>
                    <a:pt x="0" y="259"/>
                  </a:lnTo>
                  <a:lnTo>
                    <a:pt x="0" y="258"/>
                  </a:lnTo>
                  <a:lnTo>
                    <a:pt x="0" y="256"/>
                  </a:lnTo>
                  <a:close/>
                  <a:moveTo>
                    <a:pt x="20" y="231"/>
                  </a:moveTo>
                  <a:lnTo>
                    <a:pt x="20" y="231"/>
                  </a:lnTo>
                  <a:lnTo>
                    <a:pt x="22" y="231"/>
                  </a:lnTo>
                  <a:lnTo>
                    <a:pt x="23" y="231"/>
                  </a:lnTo>
                  <a:lnTo>
                    <a:pt x="24" y="232"/>
                  </a:lnTo>
                  <a:lnTo>
                    <a:pt x="24" y="233"/>
                  </a:lnTo>
                  <a:lnTo>
                    <a:pt x="23" y="235"/>
                  </a:lnTo>
                  <a:lnTo>
                    <a:pt x="22" y="235"/>
                  </a:lnTo>
                  <a:lnTo>
                    <a:pt x="22" y="233"/>
                  </a:lnTo>
                  <a:lnTo>
                    <a:pt x="20" y="232"/>
                  </a:lnTo>
                  <a:lnTo>
                    <a:pt x="20" y="231"/>
                  </a:lnTo>
                  <a:close/>
                  <a:moveTo>
                    <a:pt x="42" y="206"/>
                  </a:moveTo>
                  <a:lnTo>
                    <a:pt x="42" y="206"/>
                  </a:lnTo>
                  <a:lnTo>
                    <a:pt x="43" y="205"/>
                  </a:lnTo>
                  <a:lnTo>
                    <a:pt x="45" y="205"/>
                  </a:lnTo>
                  <a:lnTo>
                    <a:pt x="45" y="206"/>
                  </a:lnTo>
                  <a:lnTo>
                    <a:pt x="45" y="208"/>
                  </a:lnTo>
                  <a:lnTo>
                    <a:pt x="43" y="209"/>
                  </a:lnTo>
                  <a:lnTo>
                    <a:pt x="42" y="208"/>
                  </a:lnTo>
                  <a:lnTo>
                    <a:pt x="41" y="208"/>
                  </a:lnTo>
                  <a:lnTo>
                    <a:pt x="42" y="206"/>
                  </a:lnTo>
                  <a:close/>
                  <a:moveTo>
                    <a:pt x="62" y="181"/>
                  </a:moveTo>
                  <a:lnTo>
                    <a:pt x="62" y="181"/>
                  </a:lnTo>
                  <a:lnTo>
                    <a:pt x="64" y="179"/>
                  </a:lnTo>
                  <a:lnTo>
                    <a:pt x="65" y="179"/>
                  </a:lnTo>
                  <a:lnTo>
                    <a:pt x="65" y="181"/>
                  </a:lnTo>
                  <a:lnTo>
                    <a:pt x="65" y="182"/>
                  </a:lnTo>
                  <a:lnTo>
                    <a:pt x="64" y="184"/>
                  </a:lnTo>
                  <a:lnTo>
                    <a:pt x="62" y="182"/>
                  </a:lnTo>
                  <a:lnTo>
                    <a:pt x="62" y="181"/>
                  </a:lnTo>
                  <a:close/>
                  <a:moveTo>
                    <a:pt x="83" y="155"/>
                  </a:moveTo>
                  <a:lnTo>
                    <a:pt x="83" y="155"/>
                  </a:lnTo>
                  <a:lnTo>
                    <a:pt x="84" y="154"/>
                  </a:lnTo>
                  <a:lnTo>
                    <a:pt x="85" y="154"/>
                  </a:lnTo>
                  <a:lnTo>
                    <a:pt x="87" y="155"/>
                  </a:lnTo>
                  <a:lnTo>
                    <a:pt x="87" y="157"/>
                  </a:lnTo>
                  <a:lnTo>
                    <a:pt x="85" y="158"/>
                  </a:lnTo>
                  <a:lnTo>
                    <a:pt x="84" y="158"/>
                  </a:lnTo>
                  <a:lnTo>
                    <a:pt x="84" y="157"/>
                  </a:lnTo>
                  <a:lnTo>
                    <a:pt x="83" y="157"/>
                  </a:lnTo>
                  <a:lnTo>
                    <a:pt x="83" y="155"/>
                  </a:lnTo>
                  <a:close/>
                  <a:moveTo>
                    <a:pt x="104" y="129"/>
                  </a:moveTo>
                  <a:lnTo>
                    <a:pt x="104" y="129"/>
                  </a:lnTo>
                  <a:lnTo>
                    <a:pt x="105" y="128"/>
                  </a:lnTo>
                  <a:lnTo>
                    <a:pt x="107" y="128"/>
                  </a:lnTo>
                  <a:lnTo>
                    <a:pt x="107" y="129"/>
                  </a:lnTo>
                  <a:lnTo>
                    <a:pt x="107" y="131"/>
                  </a:lnTo>
                  <a:lnTo>
                    <a:pt x="105" y="132"/>
                  </a:lnTo>
                  <a:lnTo>
                    <a:pt x="104" y="132"/>
                  </a:lnTo>
                  <a:lnTo>
                    <a:pt x="103" y="131"/>
                  </a:lnTo>
                  <a:lnTo>
                    <a:pt x="104" y="129"/>
                  </a:lnTo>
                  <a:close/>
                  <a:moveTo>
                    <a:pt x="124" y="104"/>
                  </a:moveTo>
                  <a:lnTo>
                    <a:pt x="124" y="104"/>
                  </a:lnTo>
                  <a:lnTo>
                    <a:pt x="126" y="102"/>
                  </a:lnTo>
                  <a:lnTo>
                    <a:pt x="127" y="102"/>
                  </a:lnTo>
                  <a:lnTo>
                    <a:pt x="128" y="104"/>
                  </a:lnTo>
                  <a:lnTo>
                    <a:pt x="128" y="105"/>
                  </a:lnTo>
                  <a:lnTo>
                    <a:pt x="127" y="105"/>
                  </a:lnTo>
                  <a:lnTo>
                    <a:pt x="126" y="107"/>
                  </a:lnTo>
                  <a:lnTo>
                    <a:pt x="124" y="107"/>
                  </a:lnTo>
                  <a:lnTo>
                    <a:pt x="124" y="105"/>
                  </a:lnTo>
                  <a:lnTo>
                    <a:pt x="124" y="104"/>
                  </a:lnTo>
                  <a:close/>
                  <a:moveTo>
                    <a:pt x="145" y="78"/>
                  </a:moveTo>
                  <a:lnTo>
                    <a:pt x="145" y="78"/>
                  </a:lnTo>
                  <a:lnTo>
                    <a:pt x="146" y="77"/>
                  </a:lnTo>
                  <a:lnTo>
                    <a:pt x="147" y="77"/>
                  </a:lnTo>
                  <a:lnTo>
                    <a:pt x="149" y="78"/>
                  </a:lnTo>
                  <a:lnTo>
                    <a:pt x="149" y="80"/>
                  </a:lnTo>
                  <a:lnTo>
                    <a:pt x="147" y="81"/>
                  </a:lnTo>
                  <a:lnTo>
                    <a:pt x="146" y="81"/>
                  </a:lnTo>
                  <a:lnTo>
                    <a:pt x="145" y="80"/>
                  </a:lnTo>
                  <a:lnTo>
                    <a:pt x="145" y="78"/>
                  </a:lnTo>
                  <a:close/>
                  <a:moveTo>
                    <a:pt x="166" y="53"/>
                  </a:moveTo>
                  <a:lnTo>
                    <a:pt x="166" y="53"/>
                  </a:lnTo>
                  <a:lnTo>
                    <a:pt x="168" y="51"/>
                  </a:lnTo>
                  <a:lnTo>
                    <a:pt x="169" y="51"/>
                  </a:lnTo>
                  <a:lnTo>
                    <a:pt x="169" y="53"/>
                  </a:lnTo>
                  <a:lnTo>
                    <a:pt x="169" y="54"/>
                  </a:lnTo>
                  <a:lnTo>
                    <a:pt x="168" y="55"/>
                  </a:lnTo>
                  <a:lnTo>
                    <a:pt x="166" y="55"/>
                  </a:lnTo>
                  <a:lnTo>
                    <a:pt x="166" y="54"/>
                  </a:lnTo>
                  <a:lnTo>
                    <a:pt x="166" y="53"/>
                  </a:lnTo>
                  <a:close/>
                  <a:moveTo>
                    <a:pt x="186" y="27"/>
                  </a:moveTo>
                  <a:lnTo>
                    <a:pt x="186" y="27"/>
                  </a:lnTo>
                  <a:lnTo>
                    <a:pt x="188" y="26"/>
                  </a:lnTo>
                  <a:lnTo>
                    <a:pt x="189" y="26"/>
                  </a:lnTo>
                  <a:lnTo>
                    <a:pt x="191" y="27"/>
                  </a:lnTo>
                  <a:lnTo>
                    <a:pt x="191" y="28"/>
                  </a:lnTo>
                  <a:lnTo>
                    <a:pt x="189" y="28"/>
                  </a:lnTo>
                  <a:lnTo>
                    <a:pt x="188" y="30"/>
                  </a:lnTo>
                  <a:lnTo>
                    <a:pt x="186" y="30"/>
                  </a:lnTo>
                  <a:lnTo>
                    <a:pt x="186" y="28"/>
                  </a:lnTo>
                  <a:lnTo>
                    <a:pt x="186" y="27"/>
                  </a:lnTo>
                  <a:close/>
                  <a:moveTo>
                    <a:pt x="207" y="1"/>
                  </a:moveTo>
                  <a:lnTo>
                    <a:pt x="207" y="1"/>
                  </a:lnTo>
                  <a:lnTo>
                    <a:pt x="208" y="0"/>
                  </a:lnTo>
                  <a:lnTo>
                    <a:pt x="209" y="0"/>
                  </a:lnTo>
                  <a:lnTo>
                    <a:pt x="211" y="1"/>
                  </a:lnTo>
                  <a:lnTo>
                    <a:pt x="211" y="3"/>
                  </a:lnTo>
                  <a:lnTo>
                    <a:pt x="209" y="4"/>
                  </a:lnTo>
                  <a:lnTo>
                    <a:pt x="208" y="4"/>
                  </a:lnTo>
                  <a:lnTo>
                    <a:pt x="207" y="3"/>
                  </a:lnTo>
                  <a:lnTo>
                    <a:pt x="207" y="1"/>
                  </a:lnTo>
                  <a:close/>
                </a:path>
              </a:pathLst>
            </a:custGeom>
            <a:solidFill>
              <a:srgbClr val="000000"/>
            </a:solidFill>
            <a:ln w="1588">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68" name="未知"/>
            <p:cNvSpPr>
              <a:spLocks/>
            </p:cNvSpPr>
            <p:nvPr/>
          </p:nvSpPr>
          <p:spPr bwMode="auto">
            <a:xfrm>
              <a:off x="840" y="1545"/>
              <a:ext cx="230" cy="263"/>
            </a:xfrm>
            <a:custGeom>
              <a:avLst/>
              <a:gdLst>
                <a:gd name="T0" fmla="*/ 0 w 112"/>
                <a:gd name="T1" fmla="*/ 176935470 h 126"/>
                <a:gd name="T2" fmla="*/ 199094057 w 112"/>
                <a:gd name="T3" fmla="*/ 0 h 126"/>
                <a:gd name="T4" fmla="*/ 115260953 w 112"/>
                <a:gd name="T5" fmla="*/ 310559275 h 126"/>
                <a:gd name="T6" fmla="*/ 0 w 112"/>
                <a:gd name="T7" fmla="*/ 176935470 h 126"/>
                <a:gd name="T8" fmla="*/ 0 60000 65536"/>
                <a:gd name="T9" fmla="*/ 0 60000 65536"/>
                <a:gd name="T10" fmla="*/ 0 60000 65536"/>
                <a:gd name="T11" fmla="*/ 0 60000 65536"/>
                <a:gd name="T12" fmla="*/ 0 w 112"/>
                <a:gd name="T13" fmla="*/ 0 h 126"/>
                <a:gd name="T14" fmla="*/ 112 w 112"/>
                <a:gd name="T15" fmla="*/ 126 h 126"/>
              </a:gdLst>
              <a:ahLst/>
              <a:cxnLst>
                <a:cxn ang="T8">
                  <a:pos x="T0" y="T1"/>
                </a:cxn>
                <a:cxn ang="T9">
                  <a:pos x="T2" y="T3"/>
                </a:cxn>
                <a:cxn ang="T10">
                  <a:pos x="T4" y="T5"/>
                </a:cxn>
                <a:cxn ang="T11">
                  <a:pos x="T6" y="T7"/>
                </a:cxn>
              </a:cxnLst>
              <a:rect l="T12" t="T13" r="T14" b="T15"/>
              <a:pathLst>
                <a:path w="112" h="126">
                  <a:moveTo>
                    <a:pt x="0" y="72"/>
                  </a:moveTo>
                  <a:lnTo>
                    <a:pt x="112" y="0"/>
                  </a:lnTo>
                  <a:lnTo>
                    <a:pt x="65" y="126"/>
                  </a:lnTo>
                  <a:lnTo>
                    <a:pt x="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69" name="未知"/>
            <p:cNvSpPr>
              <a:spLocks noEditPoints="1"/>
            </p:cNvSpPr>
            <p:nvPr/>
          </p:nvSpPr>
          <p:spPr bwMode="auto">
            <a:xfrm>
              <a:off x="308" y="738"/>
              <a:ext cx="7" cy="1520"/>
            </a:xfrm>
            <a:custGeom>
              <a:avLst/>
              <a:gdLst>
                <a:gd name="T0" fmla="*/ 218004 w 4"/>
                <a:gd name="T1" fmla="*/ 1749058585 h 729"/>
                <a:gd name="T2" fmla="*/ 0 w 4"/>
                <a:gd name="T3" fmla="*/ 1753636215 h 729"/>
                <a:gd name="T4" fmla="*/ 0 w 4"/>
                <a:gd name="T5" fmla="*/ 1669313032 h 729"/>
                <a:gd name="T6" fmla="*/ 218004 w 4"/>
                <a:gd name="T7" fmla="*/ 1675915793 h 729"/>
                <a:gd name="T8" fmla="*/ 0 w 4"/>
                <a:gd name="T9" fmla="*/ 1591597947 h 729"/>
                <a:gd name="T10" fmla="*/ 289119 w 4"/>
                <a:gd name="T11" fmla="*/ 1591597947 h 729"/>
                <a:gd name="T12" fmla="*/ 0 w 4"/>
                <a:gd name="T13" fmla="*/ 1591597947 h 729"/>
                <a:gd name="T14" fmla="*/ 165219 w 4"/>
                <a:gd name="T15" fmla="*/ 1509258261 h 729"/>
                <a:gd name="T16" fmla="*/ 165219 w 4"/>
                <a:gd name="T17" fmla="*/ 1516013681 h 729"/>
                <a:gd name="T18" fmla="*/ 0 w 4"/>
                <a:gd name="T19" fmla="*/ 1435653222 h 729"/>
                <a:gd name="T20" fmla="*/ 289119 w 4"/>
                <a:gd name="T21" fmla="*/ 1435653222 h 729"/>
                <a:gd name="T22" fmla="*/ 0 w 4"/>
                <a:gd name="T23" fmla="*/ 1435653222 h 729"/>
                <a:gd name="T24" fmla="*/ 218004 w 4"/>
                <a:gd name="T25" fmla="*/ 1350768511 h 729"/>
                <a:gd name="T26" fmla="*/ 0 w 4"/>
                <a:gd name="T27" fmla="*/ 1357931732 h 729"/>
                <a:gd name="T28" fmla="*/ 0 w 4"/>
                <a:gd name="T29" fmla="*/ 1273601076 h 729"/>
                <a:gd name="T30" fmla="*/ 218004 w 4"/>
                <a:gd name="T31" fmla="*/ 1278182976 h 729"/>
                <a:gd name="T32" fmla="*/ 0 w 4"/>
                <a:gd name="T33" fmla="*/ 1193851253 h 729"/>
                <a:gd name="T34" fmla="*/ 289119 w 4"/>
                <a:gd name="T35" fmla="*/ 1193851253 h 729"/>
                <a:gd name="T36" fmla="*/ 0 w 4"/>
                <a:gd name="T37" fmla="*/ 1193851253 h 729"/>
                <a:gd name="T38" fmla="*/ 165219 w 4"/>
                <a:gd name="T39" fmla="*/ 1111559873 h 729"/>
                <a:gd name="T40" fmla="*/ 165219 w 4"/>
                <a:gd name="T41" fmla="*/ 1118163702 h 729"/>
                <a:gd name="T42" fmla="*/ 0 w 4"/>
                <a:gd name="T43" fmla="*/ 1037389569 h 729"/>
                <a:gd name="T44" fmla="*/ 289119 w 4"/>
                <a:gd name="T45" fmla="*/ 1037389569 h 729"/>
                <a:gd name="T46" fmla="*/ 0 w 4"/>
                <a:gd name="T47" fmla="*/ 1037389569 h 729"/>
                <a:gd name="T48" fmla="*/ 218004 w 4"/>
                <a:gd name="T49" fmla="*/ 953038630 h 729"/>
                <a:gd name="T50" fmla="*/ 0 w 4"/>
                <a:gd name="T51" fmla="*/ 960189041 h 729"/>
                <a:gd name="T52" fmla="*/ 0 w 4"/>
                <a:gd name="T53" fmla="*/ 875301661 h 729"/>
                <a:gd name="T54" fmla="*/ 218004 w 4"/>
                <a:gd name="T55" fmla="*/ 882474491 h 729"/>
                <a:gd name="T56" fmla="*/ 0 w 4"/>
                <a:gd name="T57" fmla="*/ 800611997 h 729"/>
                <a:gd name="T58" fmla="*/ 289119 w 4"/>
                <a:gd name="T59" fmla="*/ 800611997 h 729"/>
                <a:gd name="T60" fmla="*/ 0 w 4"/>
                <a:gd name="T61" fmla="*/ 800611997 h 729"/>
                <a:gd name="T62" fmla="*/ 165219 w 4"/>
                <a:gd name="T63" fmla="*/ 716192201 h 729"/>
                <a:gd name="T64" fmla="*/ 165219 w 4"/>
                <a:gd name="T65" fmla="*/ 726061647 h 729"/>
                <a:gd name="T66" fmla="*/ 0 w 4"/>
                <a:gd name="T67" fmla="*/ 641724586 h 729"/>
                <a:gd name="T68" fmla="*/ 289119 w 4"/>
                <a:gd name="T69" fmla="*/ 641724586 h 729"/>
                <a:gd name="T70" fmla="*/ 0 w 4"/>
                <a:gd name="T71" fmla="*/ 641724586 h 729"/>
                <a:gd name="T72" fmla="*/ 218004 w 4"/>
                <a:gd name="T73" fmla="*/ 557346291 h 729"/>
                <a:gd name="T74" fmla="*/ 0 w 4"/>
                <a:gd name="T75" fmla="*/ 561977431 h 729"/>
                <a:gd name="T76" fmla="*/ 0 w 4"/>
                <a:gd name="T77" fmla="*/ 477605274 h 729"/>
                <a:gd name="T78" fmla="*/ 218004 w 4"/>
                <a:gd name="T79" fmla="*/ 484771165 h 729"/>
                <a:gd name="T80" fmla="*/ 0 w 4"/>
                <a:gd name="T81" fmla="*/ 402813126 h 729"/>
                <a:gd name="T82" fmla="*/ 289119 w 4"/>
                <a:gd name="T83" fmla="*/ 402813126 h 729"/>
                <a:gd name="T84" fmla="*/ 0 w 4"/>
                <a:gd name="T85" fmla="*/ 402813126 h 729"/>
                <a:gd name="T86" fmla="*/ 165219 w 4"/>
                <a:gd name="T87" fmla="*/ 317983927 h 729"/>
                <a:gd name="T88" fmla="*/ 165219 w 4"/>
                <a:gd name="T89" fmla="*/ 328320958 h 729"/>
                <a:gd name="T90" fmla="*/ 0 w 4"/>
                <a:gd name="T91" fmla="*/ 243995839 h 729"/>
                <a:gd name="T92" fmla="*/ 289119 w 4"/>
                <a:gd name="T93" fmla="*/ 243995839 h 729"/>
                <a:gd name="T94" fmla="*/ 0 w 4"/>
                <a:gd name="T95" fmla="*/ 243995839 h 729"/>
                <a:gd name="T96" fmla="*/ 218004 w 4"/>
                <a:gd name="T97" fmla="*/ 159604333 h 729"/>
                <a:gd name="T98" fmla="*/ 0 w 4"/>
                <a:gd name="T99" fmla="*/ 166500402 h 729"/>
                <a:gd name="T100" fmla="*/ 0 w 4"/>
                <a:gd name="T101" fmla="*/ 79854410 h 729"/>
                <a:gd name="T102" fmla="*/ 218004 w 4"/>
                <a:gd name="T103" fmla="*/ 86532566 h 729"/>
                <a:gd name="T104" fmla="*/ 0 w 4"/>
                <a:gd name="T105" fmla="*/ 4461253 h 729"/>
                <a:gd name="T106" fmla="*/ 289119 w 4"/>
                <a:gd name="T107" fmla="*/ 4461253 h 729"/>
                <a:gd name="T108" fmla="*/ 0 w 4"/>
                <a:gd name="T109" fmla="*/ 4461253 h 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
                <a:gd name="T166" fmla="*/ 0 h 729"/>
                <a:gd name="T167" fmla="*/ 4 w 4"/>
                <a:gd name="T168" fmla="*/ 729 h 7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 h="729">
                  <a:moveTo>
                    <a:pt x="0" y="726"/>
                  </a:moveTo>
                  <a:lnTo>
                    <a:pt x="0" y="726"/>
                  </a:lnTo>
                  <a:lnTo>
                    <a:pt x="0" y="725"/>
                  </a:lnTo>
                  <a:lnTo>
                    <a:pt x="2" y="725"/>
                  </a:lnTo>
                  <a:lnTo>
                    <a:pt x="3" y="725"/>
                  </a:lnTo>
                  <a:lnTo>
                    <a:pt x="4" y="726"/>
                  </a:lnTo>
                  <a:lnTo>
                    <a:pt x="3" y="727"/>
                  </a:lnTo>
                  <a:lnTo>
                    <a:pt x="2" y="729"/>
                  </a:lnTo>
                  <a:lnTo>
                    <a:pt x="0" y="727"/>
                  </a:lnTo>
                  <a:lnTo>
                    <a:pt x="0" y="726"/>
                  </a:lnTo>
                  <a:close/>
                  <a:moveTo>
                    <a:pt x="0" y="694"/>
                  </a:moveTo>
                  <a:lnTo>
                    <a:pt x="0" y="694"/>
                  </a:lnTo>
                  <a:lnTo>
                    <a:pt x="0" y="692"/>
                  </a:lnTo>
                  <a:lnTo>
                    <a:pt x="2" y="691"/>
                  </a:lnTo>
                  <a:lnTo>
                    <a:pt x="3" y="692"/>
                  </a:lnTo>
                  <a:lnTo>
                    <a:pt x="4" y="694"/>
                  </a:lnTo>
                  <a:lnTo>
                    <a:pt x="3" y="695"/>
                  </a:lnTo>
                  <a:lnTo>
                    <a:pt x="2" y="695"/>
                  </a:lnTo>
                  <a:lnTo>
                    <a:pt x="0" y="695"/>
                  </a:lnTo>
                  <a:lnTo>
                    <a:pt x="0" y="694"/>
                  </a:lnTo>
                  <a:close/>
                  <a:moveTo>
                    <a:pt x="0" y="660"/>
                  </a:moveTo>
                  <a:lnTo>
                    <a:pt x="0" y="660"/>
                  </a:lnTo>
                  <a:lnTo>
                    <a:pt x="0" y="659"/>
                  </a:lnTo>
                  <a:lnTo>
                    <a:pt x="2" y="659"/>
                  </a:lnTo>
                  <a:lnTo>
                    <a:pt x="3" y="659"/>
                  </a:lnTo>
                  <a:lnTo>
                    <a:pt x="4" y="660"/>
                  </a:lnTo>
                  <a:lnTo>
                    <a:pt x="3" y="661"/>
                  </a:lnTo>
                  <a:lnTo>
                    <a:pt x="2" y="663"/>
                  </a:lnTo>
                  <a:lnTo>
                    <a:pt x="0" y="661"/>
                  </a:lnTo>
                  <a:lnTo>
                    <a:pt x="0" y="660"/>
                  </a:lnTo>
                  <a:close/>
                  <a:moveTo>
                    <a:pt x="0" y="627"/>
                  </a:moveTo>
                  <a:lnTo>
                    <a:pt x="0" y="627"/>
                  </a:lnTo>
                  <a:lnTo>
                    <a:pt x="0" y="626"/>
                  </a:lnTo>
                  <a:lnTo>
                    <a:pt x="2" y="626"/>
                  </a:lnTo>
                  <a:lnTo>
                    <a:pt x="3" y="626"/>
                  </a:lnTo>
                  <a:lnTo>
                    <a:pt x="4" y="627"/>
                  </a:lnTo>
                  <a:lnTo>
                    <a:pt x="3" y="629"/>
                  </a:lnTo>
                  <a:lnTo>
                    <a:pt x="2" y="629"/>
                  </a:lnTo>
                  <a:lnTo>
                    <a:pt x="0" y="629"/>
                  </a:lnTo>
                  <a:lnTo>
                    <a:pt x="0" y="627"/>
                  </a:lnTo>
                  <a:close/>
                  <a:moveTo>
                    <a:pt x="0" y="595"/>
                  </a:moveTo>
                  <a:lnTo>
                    <a:pt x="0" y="595"/>
                  </a:lnTo>
                  <a:lnTo>
                    <a:pt x="0" y="594"/>
                  </a:lnTo>
                  <a:lnTo>
                    <a:pt x="2" y="592"/>
                  </a:lnTo>
                  <a:lnTo>
                    <a:pt x="3" y="594"/>
                  </a:lnTo>
                  <a:lnTo>
                    <a:pt x="4" y="595"/>
                  </a:lnTo>
                  <a:lnTo>
                    <a:pt x="3" y="596"/>
                  </a:lnTo>
                  <a:lnTo>
                    <a:pt x="2" y="596"/>
                  </a:lnTo>
                  <a:lnTo>
                    <a:pt x="0" y="596"/>
                  </a:lnTo>
                  <a:lnTo>
                    <a:pt x="0" y="595"/>
                  </a:lnTo>
                  <a:close/>
                  <a:moveTo>
                    <a:pt x="0" y="561"/>
                  </a:moveTo>
                  <a:lnTo>
                    <a:pt x="0" y="561"/>
                  </a:lnTo>
                  <a:lnTo>
                    <a:pt x="0" y="560"/>
                  </a:lnTo>
                  <a:lnTo>
                    <a:pt x="2" y="560"/>
                  </a:lnTo>
                  <a:lnTo>
                    <a:pt x="3" y="560"/>
                  </a:lnTo>
                  <a:lnTo>
                    <a:pt x="4" y="561"/>
                  </a:lnTo>
                  <a:lnTo>
                    <a:pt x="3" y="563"/>
                  </a:lnTo>
                  <a:lnTo>
                    <a:pt x="2" y="564"/>
                  </a:lnTo>
                  <a:lnTo>
                    <a:pt x="0" y="563"/>
                  </a:lnTo>
                  <a:lnTo>
                    <a:pt x="0" y="561"/>
                  </a:lnTo>
                  <a:close/>
                  <a:moveTo>
                    <a:pt x="0" y="529"/>
                  </a:moveTo>
                  <a:lnTo>
                    <a:pt x="0" y="529"/>
                  </a:lnTo>
                  <a:lnTo>
                    <a:pt x="0" y="528"/>
                  </a:lnTo>
                  <a:lnTo>
                    <a:pt x="2" y="526"/>
                  </a:lnTo>
                  <a:lnTo>
                    <a:pt x="3" y="528"/>
                  </a:lnTo>
                  <a:lnTo>
                    <a:pt x="4" y="529"/>
                  </a:lnTo>
                  <a:lnTo>
                    <a:pt x="3" y="530"/>
                  </a:lnTo>
                  <a:lnTo>
                    <a:pt x="2" y="530"/>
                  </a:lnTo>
                  <a:lnTo>
                    <a:pt x="0" y="530"/>
                  </a:lnTo>
                  <a:lnTo>
                    <a:pt x="0" y="529"/>
                  </a:lnTo>
                  <a:close/>
                  <a:moveTo>
                    <a:pt x="0" y="495"/>
                  </a:moveTo>
                  <a:lnTo>
                    <a:pt x="0" y="495"/>
                  </a:lnTo>
                  <a:lnTo>
                    <a:pt x="0" y="494"/>
                  </a:lnTo>
                  <a:lnTo>
                    <a:pt x="2" y="494"/>
                  </a:lnTo>
                  <a:lnTo>
                    <a:pt x="3" y="494"/>
                  </a:lnTo>
                  <a:lnTo>
                    <a:pt x="4" y="495"/>
                  </a:lnTo>
                  <a:lnTo>
                    <a:pt x="3" y="497"/>
                  </a:lnTo>
                  <a:lnTo>
                    <a:pt x="2" y="498"/>
                  </a:lnTo>
                  <a:lnTo>
                    <a:pt x="0" y="497"/>
                  </a:lnTo>
                  <a:lnTo>
                    <a:pt x="0" y="495"/>
                  </a:lnTo>
                  <a:close/>
                  <a:moveTo>
                    <a:pt x="0" y="463"/>
                  </a:moveTo>
                  <a:lnTo>
                    <a:pt x="0" y="463"/>
                  </a:lnTo>
                  <a:lnTo>
                    <a:pt x="0" y="461"/>
                  </a:lnTo>
                  <a:lnTo>
                    <a:pt x="2" y="461"/>
                  </a:lnTo>
                  <a:lnTo>
                    <a:pt x="3" y="461"/>
                  </a:lnTo>
                  <a:lnTo>
                    <a:pt x="4" y="463"/>
                  </a:lnTo>
                  <a:lnTo>
                    <a:pt x="3" y="464"/>
                  </a:lnTo>
                  <a:lnTo>
                    <a:pt x="2" y="464"/>
                  </a:lnTo>
                  <a:lnTo>
                    <a:pt x="0" y="464"/>
                  </a:lnTo>
                  <a:lnTo>
                    <a:pt x="0" y="463"/>
                  </a:lnTo>
                  <a:close/>
                  <a:moveTo>
                    <a:pt x="0" y="430"/>
                  </a:moveTo>
                  <a:lnTo>
                    <a:pt x="0" y="430"/>
                  </a:lnTo>
                  <a:lnTo>
                    <a:pt x="0" y="429"/>
                  </a:lnTo>
                  <a:lnTo>
                    <a:pt x="2" y="428"/>
                  </a:lnTo>
                  <a:lnTo>
                    <a:pt x="3" y="429"/>
                  </a:lnTo>
                  <a:lnTo>
                    <a:pt x="4" y="430"/>
                  </a:lnTo>
                  <a:lnTo>
                    <a:pt x="3" y="432"/>
                  </a:lnTo>
                  <a:lnTo>
                    <a:pt x="2" y="432"/>
                  </a:lnTo>
                  <a:lnTo>
                    <a:pt x="0" y="432"/>
                  </a:lnTo>
                  <a:lnTo>
                    <a:pt x="0" y="430"/>
                  </a:lnTo>
                  <a:close/>
                  <a:moveTo>
                    <a:pt x="0" y="397"/>
                  </a:moveTo>
                  <a:lnTo>
                    <a:pt x="0" y="397"/>
                  </a:lnTo>
                  <a:lnTo>
                    <a:pt x="0" y="395"/>
                  </a:lnTo>
                  <a:lnTo>
                    <a:pt x="2" y="395"/>
                  </a:lnTo>
                  <a:lnTo>
                    <a:pt x="3" y="395"/>
                  </a:lnTo>
                  <a:lnTo>
                    <a:pt x="4" y="397"/>
                  </a:lnTo>
                  <a:lnTo>
                    <a:pt x="3" y="398"/>
                  </a:lnTo>
                  <a:lnTo>
                    <a:pt x="2" y="399"/>
                  </a:lnTo>
                  <a:lnTo>
                    <a:pt x="0" y="398"/>
                  </a:lnTo>
                  <a:lnTo>
                    <a:pt x="0" y="397"/>
                  </a:lnTo>
                  <a:close/>
                  <a:moveTo>
                    <a:pt x="0" y="364"/>
                  </a:moveTo>
                  <a:lnTo>
                    <a:pt x="0" y="364"/>
                  </a:lnTo>
                  <a:lnTo>
                    <a:pt x="0" y="363"/>
                  </a:lnTo>
                  <a:lnTo>
                    <a:pt x="2" y="363"/>
                  </a:lnTo>
                  <a:lnTo>
                    <a:pt x="3" y="363"/>
                  </a:lnTo>
                  <a:lnTo>
                    <a:pt x="4" y="364"/>
                  </a:lnTo>
                  <a:lnTo>
                    <a:pt x="3" y="366"/>
                  </a:lnTo>
                  <a:lnTo>
                    <a:pt x="2" y="366"/>
                  </a:lnTo>
                  <a:lnTo>
                    <a:pt x="0" y="366"/>
                  </a:lnTo>
                  <a:lnTo>
                    <a:pt x="0" y="364"/>
                  </a:lnTo>
                  <a:close/>
                  <a:moveTo>
                    <a:pt x="0" y="332"/>
                  </a:moveTo>
                  <a:lnTo>
                    <a:pt x="0" y="332"/>
                  </a:lnTo>
                  <a:lnTo>
                    <a:pt x="0" y="330"/>
                  </a:lnTo>
                  <a:lnTo>
                    <a:pt x="2" y="329"/>
                  </a:lnTo>
                  <a:lnTo>
                    <a:pt x="3" y="330"/>
                  </a:lnTo>
                  <a:lnTo>
                    <a:pt x="4" y="332"/>
                  </a:lnTo>
                  <a:lnTo>
                    <a:pt x="3" y="332"/>
                  </a:lnTo>
                  <a:lnTo>
                    <a:pt x="2" y="333"/>
                  </a:lnTo>
                  <a:lnTo>
                    <a:pt x="0" y="332"/>
                  </a:lnTo>
                  <a:close/>
                  <a:moveTo>
                    <a:pt x="0" y="298"/>
                  </a:moveTo>
                  <a:lnTo>
                    <a:pt x="0" y="298"/>
                  </a:lnTo>
                  <a:lnTo>
                    <a:pt x="0" y="297"/>
                  </a:lnTo>
                  <a:lnTo>
                    <a:pt x="2" y="297"/>
                  </a:lnTo>
                  <a:lnTo>
                    <a:pt x="3" y="297"/>
                  </a:lnTo>
                  <a:lnTo>
                    <a:pt x="4" y="298"/>
                  </a:lnTo>
                  <a:lnTo>
                    <a:pt x="3" y="299"/>
                  </a:lnTo>
                  <a:lnTo>
                    <a:pt x="2" y="301"/>
                  </a:lnTo>
                  <a:lnTo>
                    <a:pt x="0" y="299"/>
                  </a:lnTo>
                  <a:lnTo>
                    <a:pt x="0" y="298"/>
                  </a:lnTo>
                  <a:close/>
                  <a:moveTo>
                    <a:pt x="0" y="266"/>
                  </a:moveTo>
                  <a:lnTo>
                    <a:pt x="0" y="266"/>
                  </a:lnTo>
                  <a:lnTo>
                    <a:pt x="0" y="264"/>
                  </a:lnTo>
                  <a:lnTo>
                    <a:pt x="2" y="263"/>
                  </a:lnTo>
                  <a:lnTo>
                    <a:pt x="3" y="264"/>
                  </a:lnTo>
                  <a:lnTo>
                    <a:pt x="4" y="266"/>
                  </a:lnTo>
                  <a:lnTo>
                    <a:pt x="3" y="267"/>
                  </a:lnTo>
                  <a:lnTo>
                    <a:pt x="2" y="267"/>
                  </a:lnTo>
                  <a:lnTo>
                    <a:pt x="0" y="267"/>
                  </a:lnTo>
                  <a:lnTo>
                    <a:pt x="0" y="266"/>
                  </a:lnTo>
                  <a:close/>
                  <a:moveTo>
                    <a:pt x="0" y="232"/>
                  </a:moveTo>
                  <a:lnTo>
                    <a:pt x="0" y="232"/>
                  </a:lnTo>
                  <a:lnTo>
                    <a:pt x="0" y="231"/>
                  </a:lnTo>
                  <a:lnTo>
                    <a:pt x="2" y="231"/>
                  </a:lnTo>
                  <a:lnTo>
                    <a:pt x="3" y="231"/>
                  </a:lnTo>
                  <a:lnTo>
                    <a:pt x="4" y="232"/>
                  </a:lnTo>
                  <a:lnTo>
                    <a:pt x="3" y="233"/>
                  </a:lnTo>
                  <a:lnTo>
                    <a:pt x="2" y="235"/>
                  </a:lnTo>
                  <a:lnTo>
                    <a:pt x="0" y="233"/>
                  </a:lnTo>
                  <a:lnTo>
                    <a:pt x="0" y="232"/>
                  </a:lnTo>
                  <a:close/>
                  <a:moveTo>
                    <a:pt x="0" y="199"/>
                  </a:moveTo>
                  <a:lnTo>
                    <a:pt x="0" y="199"/>
                  </a:lnTo>
                  <a:lnTo>
                    <a:pt x="0" y="198"/>
                  </a:lnTo>
                  <a:lnTo>
                    <a:pt x="2" y="198"/>
                  </a:lnTo>
                  <a:lnTo>
                    <a:pt x="3" y="198"/>
                  </a:lnTo>
                  <a:lnTo>
                    <a:pt x="4" y="199"/>
                  </a:lnTo>
                  <a:lnTo>
                    <a:pt x="3" y="201"/>
                  </a:lnTo>
                  <a:lnTo>
                    <a:pt x="2" y="201"/>
                  </a:lnTo>
                  <a:lnTo>
                    <a:pt x="0" y="201"/>
                  </a:lnTo>
                  <a:lnTo>
                    <a:pt x="0" y="199"/>
                  </a:lnTo>
                  <a:close/>
                  <a:moveTo>
                    <a:pt x="0" y="167"/>
                  </a:moveTo>
                  <a:lnTo>
                    <a:pt x="0" y="167"/>
                  </a:lnTo>
                  <a:lnTo>
                    <a:pt x="0" y="166"/>
                  </a:lnTo>
                  <a:lnTo>
                    <a:pt x="2" y="164"/>
                  </a:lnTo>
                  <a:lnTo>
                    <a:pt x="3" y="166"/>
                  </a:lnTo>
                  <a:lnTo>
                    <a:pt x="4" y="167"/>
                  </a:lnTo>
                  <a:lnTo>
                    <a:pt x="3" y="167"/>
                  </a:lnTo>
                  <a:lnTo>
                    <a:pt x="2" y="168"/>
                  </a:lnTo>
                  <a:lnTo>
                    <a:pt x="0" y="167"/>
                  </a:lnTo>
                  <a:close/>
                  <a:moveTo>
                    <a:pt x="0" y="133"/>
                  </a:moveTo>
                  <a:lnTo>
                    <a:pt x="0" y="133"/>
                  </a:lnTo>
                  <a:lnTo>
                    <a:pt x="0" y="132"/>
                  </a:lnTo>
                  <a:lnTo>
                    <a:pt x="2" y="132"/>
                  </a:lnTo>
                  <a:lnTo>
                    <a:pt x="3" y="132"/>
                  </a:lnTo>
                  <a:lnTo>
                    <a:pt x="4" y="133"/>
                  </a:lnTo>
                  <a:lnTo>
                    <a:pt x="3" y="135"/>
                  </a:lnTo>
                  <a:lnTo>
                    <a:pt x="2" y="136"/>
                  </a:lnTo>
                  <a:lnTo>
                    <a:pt x="0" y="135"/>
                  </a:lnTo>
                  <a:lnTo>
                    <a:pt x="0" y="133"/>
                  </a:lnTo>
                  <a:close/>
                  <a:moveTo>
                    <a:pt x="0" y="101"/>
                  </a:moveTo>
                  <a:lnTo>
                    <a:pt x="0" y="101"/>
                  </a:lnTo>
                  <a:lnTo>
                    <a:pt x="0" y="100"/>
                  </a:lnTo>
                  <a:lnTo>
                    <a:pt x="2" y="98"/>
                  </a:lnTo>
                  <a:lnTo>
                    <a:pt x="3" y="100"/>
                  </a:lnTo>
                  <a:lnTo>
                    <a:pt x="4" y="101"/>
                  </a:lnTo>
                  <a:lnTo>
                    <a:pt x="3" y="102"/>
                  </a:lnTo>
                  <a:lnTo>
                    <a:pt x="2" y="102"/>
                  </a:lnTo>
                  <a:lnTo>
                    <a:pt x="0" y="102"/>
                  </a:lnTo>
                  <a:lnTo>
                    <a:pt x="0" y="101"/>
                  </a:lnTo>
                  <a:close/>
                  <a:moveTo>
                    <a:pt x="0" y="67"/>
                  </a:moveTo>
                  <a:lnTo>
                    <a:pt x="0" y="67"/>
                  </a:lnTo>
                  <a:lnTo>
                    <a:pt x="0" y="66"/>
                  </a:lnTo>
                  <a:lnTo>
                    <a:pt x="2" y="66"/>
                  </a:lnTo>
                  <a:lnTo>
                    <a:pt x="3" y="66"/>
                  </a:lnTo>
                  <a:lnTo>
                    <a:pt x="4" y="67"/>
                  </a:lnTo>
                  <a:lnTo>
                    <a:pt x="3" y="69"/>
                  </a:lnTo>
                  <a:lnTo>
                    <a:pt x="2" y="70"/>
                  </a:lnTo>
                  <a:lnTo>
                    <a:pt x="0" y="69"/>
                  </a:lnTo>
                  <a:lnTo>
                    <a:pt x="0" y="67"/>
                  </a:lnTo>
                  <a:close/>
                  <a:moveTo>
                    <a:pt x="0" y="35"/>
                  </a:moveTo>
                  <a:lnTo>
                    <a:pt x="0" y="35"/>
                  </a:lnTo>
                  <a:lnTo>
                    <a:pt x="0" y="33"/>
                  </a:lnTo>
                  <a:lnTo>
                    <a:pt x="2" y="33"/>
                  </a:lnTo>
                  <a:lnTo>
                    <a:pt x="3" y="33"/>
                  </a:lnTo>
                  <a:lnTo>
                    <a:pt x="4" y="35"/>
                  </a:lnTo>
                  <a:lnTo>
                    <a:pt x="3" y="36"/>
                  </a:lnTo>
                  <a:lnTo>
                    <a:pt x="2" y="36"/>
                  </a:lnTo>
                  <a:lnTo>
                    <a:pt x="0" y="36"/>
                  </a:lnTo>
                  <a:lnTo>
                    <a:pt x="0" y="35"/>
                  </a:lnTo>
                  <a:close/>
                  <a:moveTo>
                    <a:pt x="0" y="2"/>
                  </a:moveTo>
                  <a:lnTo>
                    <a:pt x="0" y="2"/>
                  </a:lnTo>
                  <a:lnTo>
                    <a:pt x="0" y="1"/>
                  </a:lnTo>
                  <a:lnTo>
                    <a:pt x="2" y="0"/>
                  </a:lnTo>
                  <a:lnTo>
                    <a:pt x="3" y="1"/>
                  </a:lnTo>
                  <a:lnTo>
                    <a:pt x="4" y="2"/>
                  </a:lnTo>
                  <a:lnTo>
                    <a:pt x="3" y="4"/>
                  </a:lnTo>
                  <a:lnTo>
                    <a:pt x="2" y="4"/>
                  </a:lnTo>
                  <a:lnTo>
                    <a:pt x="0" y="4"/>
                  </a:lnTo>
                  <a:lnTo>
                    <a:pt x="0" y="2"/>
                  </a:lnTo>
                  <a:close/>
                </a:path>
              </a:pathLst>
            </a:custGeom>
            <a:solidFill>
              <a:srgbClr val="000000"/>
            </a:solidFill>
            <a:ln w="1588">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70" name="未知"/>
            <p:cNvSpPr>
              <a:spLocks/>
            </p:cNvSpPr>
            <p:nvPr/>
          </p:nvSpPr>
          <p:spPr bwMode="auto">
            <a:xfrm>
              <a:off x="225" y="475"/>
              <a:ext cx="173" cy="263"/>
            </a:xfrm>
            <a:custGeom>
              <a:avLst/>
              <a:gdLst>
                <a:gd name="T0" fmla="*/ 0 w 83"/>
                <a:gd name="T1" fmla="*/ 267492688 h 127"/>
                <a:gd name="T2" fmla="*/ 100777007 w 83"/>
                <a:gd name="T3" fmla="*/ 0 h 127"/>
                <a:gd name="T4" fmla="*/ 198844176 w 83"/>
                <a:gd name="T5" fmla="*/ 267492688 h 127"/>
                <a:gd name="T6" fmla="*/ 0 w 83"/>
                <a:gd name="T7" fmla="*/ 267492688 h 127"/>
                <a:gd name="T8" fmla="*/ 0 60000 65536"/>
                <a:gd name="T9" fmla="*/ 0 60000 65536"/>
                <a:gd name="T10" fmla="*/ 0 60000 65536"/>
                <a:gd name="T11" fmla="*/ 0 60000 65536"/>
                <a:gd name="T12" fmla="*/ 0 w 83"/>
                <a:gd name="T13" fmla="*/ 0 h 127"/>
                <a:gd name="T14" fmla="*/ 83 w 83"/>
                <a:gd name="T15" fmla="*/ 127 h 127"/>
              </a:gdLst>
              <a:ahLst/>
              <a:cxnLst>
                <a:cxn ang="T8">
                  <a:pos x="T0" y="T1"/>
                </a:cxn>
                <a:cxn ang="T9">
                  <a:pos x="T2" y="T3"/>
                </a:cxn>
                <a:cxn ang="T10">
                  <a:pos x="T4" y="T5"/>
                </a:cxn>
                <a:cxn ang="T11">
                  <a:pos x="T6" y="T7"/>
                </a:cxn>
              </a:cxnLst>
              <a:rect l="T12" t="T13" r="T14" b="T15"/>
              <a:pathLst>
                <a:path w="83" h="127">
                  <a:moveTo>
                    <a:pt x="0" y="127"/>
                  </a:moveTo>
                  <a:lnTo>
                    <a:pt x="42" y="0"/>
                  </a:lnTo>
                  <a:lnTo>
                    <a:pt x="83" y="127"/>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71" name="Line 86"/>
            <p:cNvSpPr>
              <a:spLocks noChangeShapeType="1"/>
            </p:cNvSpPr>
            <p:nvPr/>
          </p:nvSpPr>
          <p:spPr bwMode="auto">
            <a:xfrm flipH="1">
              <a:off x="770" y="2488"/>
              <a:ext cx="1535"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372" name="未知"/>
            <p:cNvSpPr>
              <a:spLocks/>
            </p:cNvSpPr>
            <p:nvPr/>
          </p:nvSpPr>
          <p:spPr bwMode="auto">
            <a:xfrm>
              <a:off x="533" y="2400"/>
              <a:ext cx="260" cy="173"/>
            </a:xfrm>
            <a:custGeom>
              <a:avLst/>
              <a:gdLst>
                <a:gd name="T0" fmla="*/ 212232864 w 127"/>
                <a:gd name="T1" fmla="*/ 198844176 h 83"/>
                <a:gd name="T2" fmla="*/ 0 w 127"/>
                <a:gd name="T3" fmla="*/ 97596142 h 83"/>
                <a:gd name="T4" fmla="*/ 212232864 w 127"/>
                <a:gd name="T5" fmla="*/ 0 h 83"/>
                <a:gd name="T6" fmla="*/ 212232864 w 127"/>
                <a:gd name="T7" fmla="*/ 198844176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1"/>
                  </a:lnTo>
                  <a:lnTo>
                    <a:pt x="127" y="0"/>
                  </a:lnTo>
                  <a:lnTo>
                    <a:pt x="127"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73" name="Line 88"/>
            <p:cNvSpPr>
              <a:spLocks noChangeShapeType="1"/>
            </p:cNvSpPr>
            <p:nvPr/>
          </p:nvSpPr>
          <p:spPr bwMode="auto">
            <a:xfrm flipH="1">
              <a:off x="2818" y="1543"/>
              <a:ext cx="465" cy="57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374" name="未知"/>
            <p:cNvSpPr>
              <a:spLocks/>
            </p:cNvSpPr>
            <p:nvPr/>
          </p:nvSpPr>
          <p:spPr bwMode="auto">
            <a:xfrm>
              <a:off x="2668" y="2045"/>
              <a:ext cx="230" cy="260"/>
            </a:xfrm>
            <a:custGeom>
              <a:avLst/>
              <a:gdLst>
                <a:gd name="T0" fmla="*/ 199094057 w 112"/>
                <a:gd name="T1" fmla="*/ 125831549 h 125"/>
                <a:gd name="T2" fmla="*/ 0 w 112"/>
                <a:gd name="T3" fmla="*/ 287207528 h 125"/>
                <a:gd name="T4" fmla="*/ 84024267 w 112"/>
                <a:gd name="T5" fmla="*/ 0 h 125"/>
                <a:gd name="T6" fmla="*/ 199094057 w 112"/>
                <a:gd name="T7" fmla="*/ 125831549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112" y="55"/>
                  </a:moveTo>
                  <a:lnTo>
                    <a:pt x="0" y="125"/>
                  </a:lnTo>
                  <a:lnTo>
                    <a:pt x="47" y="0"/>
                  </a:lnTo>
                  <a:lnTo>
                    <a:pt x="11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75" name="Rectangle 90"/>
            <p:cNvSpPr>
              <a:spLocks noChangeArrowheads="1"/>
            </p:cNvSpPr>
            <p:nvPr/>
          </p:nvSpPr>
          <p:spPr bwMode="auto">
            <a:xfrm>
              <a:off x="3093" y="1888"/>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5</a:t>
              </a:r>
              <a:endParaRPr lang="zh-CN" altLang="en-US" sz="1000" b="1">
                <a:solidFill>
                  <a:srgbClr val="0000FF"/>
                </a:solidFill>
                <a:latin typeface="Times New Roman" panose="02020603050405020304" pitchFamily="18" charset="0"/>
                <a:ea typeface="楷体_GB2312" pitchFamily="1" charset="-122"/>
              </a:endParaRPr>
            </a:p>
          </p:txBody>
        </p:sp>
        <p:sp>
          <p:nvSpPr>
            <p:cNvPr id="95376" name="Rectangle 91"/>
            <p:cNvSpPr>
              <a:spLocks noChangeArrowheads="1"/>
            </p:cNvSpPr>
            <p:nvPr/>
          </p:nvSpPr>
          <p:spPr bwMode="auto">
            <a:xfrm>
              <a:off x="1773" y="1370"/>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30</a:t>
              </a:r>
              <a:endParaRPr lang="zh-CN" altLang="en-US" sz="1000" b="1">
                <a:solidFill>
                  <a:srgbClr val="0000FF"/>
                </a:solidFill>
                <a:latin typeface="Times New Roman" panose="02020603050405020304" pitchFamily="18" charset="0"/>
                <a:ea typeface="楷体_GB2312" pitchFamily="1" charset="-122"/>
              </a:endParaRPr>
            </a:p>
          </p:txBody>
        </p:sp>
        <p:sp>
          <p:nvSpPr>
            <p:cNvPr id="95377" name="Rectangle 92"/>
            <p:cNvSpPr>
              <a:spLocks noChangeArrowheads="1"/>
            </p:cNvSpPr>
            <p:nvPr/>
          </p:nvSpPr>
          <p:spPr bwMode="auto">
            <a:xfrm>
              <a:off x="0" y="1280"/>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18</a:t>
              </a:r>
              <a:endParaRPr lang="zh-CN" altLang="en-US" sz="1000" b="1">
                <a:solidFill>
                  <a:srgbClr val="0000FF"/>
                </a:solidFill>
                <a:latin typeface="Times New Roman" panose="02020603050405020304" pitchFamily="18" charset="0"/>
                <a:ea typeface="楷体_GB2312" pitchFamily="1" charset="-122"/>
              </a:endParaRPr>
            </a:p>
          </p:txBody>
        </p:sp>
        <p:sp>
          <p:nvSpPr>
            <p:cNvPr id="95378" name="Rectangle 93"/>
            <p:cNvSpPr>
              <a:spLocks noChangeArrowheads="1"/>
            </p:cNvSpPr>
            <p:nvPr/>
          </p:nvSpPr>
          <p:spPr bwMode="auto">
            <a:xfrm>
              <a:off x="755" y="1953"/>
              <a:ext cx="200"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10</a:t>
              </a:r>
              <a:endParaRPr lang="zh-CN" altLang="en-US" sz="1000" b="1">
                <a:solidFill>
                  <a:srgbClr val="0000FF"/>
                </a:solidFill>
                <a:latin typeface="Times New Roman" panose="02020603050405020304" pitchFamily="18" charset="0"/>
                <a:ea typeface="楷体_GB2312" pitchFamily="1" charset="-122"/>
              </a:endParaRPr>
            </a:p>
          </p:txBody>
        </p:sp>
        <p:sp>
          <p:nvSpPr>
            <p:cNvPr id="95379" name="Rectangle 94"/>
            <p:cNvSpPr>
              <a:spLocks noChangeArrowheads="1"/>
            </p:cNvSpPr>
            <p:nvPr/>
          </p:nvSpPr>
          <p:spPr bwMode="auto">
            <a:xfrm>
              <a:off x="1543" y="249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7</a:t>
              </a:r>
              <a:endParaRPr lang="zh-CN" altLang="en-US" sz="1000" b="1">
                <a:solidFill>
                  <a:srgbClr val="0000FF"/>
                </a:solidFill>
                <a:latin typeface="Times New Roman" panose="02020603050405020304" pitchFamily="18" charset="0"/>
                <a:ea typeface="楷体_GB2312" pitchFamily="1" charset="-122"/>
              </a:endParaRPr>
            </a:p>
          </p:txBody>
        </p:sp>
        <p:sp>
          <p:nvSpPr>
            <p:cNvPr id="95380" name="未知"/>
            <p:cNvSpPr>
              <a:spLocks noEditPoints="1"/>
            </p:cNvSpPr>
            <p:nvPr/>
          </p:nvSpPr>
          <p:spPr bwMode="auto">
            <a:xfrm>
              <a:off x="2523" y="738"/>
              <a:ext cx="10" cy="1520"/>
            </a:xfrm>
            <a:custGeom>
              <a:avLst/>
              <a:gdLst>
                <a:gd name="T0" fmla="*/ 193722548 w 4"/>
                <a:gd name="T1" fmla="*/ 1749058585 h 729"/>
                <a:gd name="T2" fmla="*/ 193722548 w 4"/>
                <a:gd name="T3" fmla="*/ 1758100685 h 729"/>
                <a:gd name="T4" fmla="*/ 0 w 4"/>
                <a:gd name="T5" fmla="*/ 1673775367 h 729"/>
                <a:gd name="T6" fmla="*/ 368072304 w 4"/>
                <a:gd name="T7" fmla="*/ 1673775367 h 729"/>
                <a:gd name="T8" fmla="*/ 0 w 4"/>
                <a:gd name="T9" fmla="*/ 1673775367 h 729"/>
                <a:gd name="T10" fmla="*/ 0 w 4"/>
                <a:gd name="T11" fmla="*/ 1589389198 h 729"/>
                <a:gd name="T12" fmla="*/ 368072304 w 4"/>
                <a:gd name="T13" fmla="*/ 1593620944 h 729"/>
                <a:gd name="T14" fmla="*/ 0 w 4"/>
                <a:gd name="T15" fmla="*/ 1593620944 h 729"/>
                <a:gd name="T16" fmla="*/ 291778341 w 4"/>
                <a:gd name="T17" fmla="*/ 1509258261 h 729"/>
                <a:gd name="T18" fmla="*/ 0 w 4"/>
                <a:gd name="T19" fmla="*/ 1516013681 h 729"/>
                <a:gd name="T20" fmla="*/ 0 w 4"/>
                <a:gd name="T21" fmla="*/ 1432944862 h 729"/>
                <a:gd name="T22" fmla="*/ 291778341 w 4"/>
                <a:gd name="T23" fmla="*/ 1437793648 h 729"/>
                <a:gd name="T24" fmla="*/ 0 w 4"/>
                <a:gd name="T25" fmla="*/ 1435653222 h 729"/>
                <a:gd name="T26" fmla="*/ 291778341 w 4"/>
                <a:gd name="T27" fmla="*/ 1350768511 h 729"/>
                <a:gd name="T28" fmla="*/ 0 w 4"/>
                <a:gd name="T29" fmla="*/ 1357931732 h 729"/>
                <a:gd name="T30" fmla="*/ 0 w 4"/>
                <a:gd name="T31" fmla="*/ 1273601076 h 729"/>
                <a:gd name="T32" fmla="*/ 291778341 w 4"/>
                <a:gd name="T33" fmla="*/ 1278182976 h 729"/>
                <a:gd name="T34" fmla="*/ 0 w 4"/>
                <a:gd name="T35" fmla="*/ 1275977430 h 729"/>
                <a:gd name="T36" fmla="*/ 193722548 w 4"/>
                <a:gd name="T37" fmla="*/ 1191657449 h 729"/>
                <a:gd name="T38" fmla="*/ 193722548 w 4"/>
                <a:gd name="T39" fmla="*/ 1200455081 h 729"/>
                <a:gd name="T40" fmla="*/ 0 w 4"/>
                <a:gd name="T41" fmla="*/ 1116131097 h 729"/>
                <a:gd name="T42" fmla="*/ 368072304 w 4"/>
                <a:gd name="T43" fmla="*/ 1116131097 h 729"/>
                <a:gd name="T44" fmla="*/ 0 w 4"/>
                <a:gd name="T45" fmla="*/ 1118163702 h 729"/>
                <a:gd name="T46" fmla="*/ 0 w 4"/>
                <a:gd name="T47" fmla="*/ 1034191207 h 729"/>
                <a:gd name="T48" fmla="*/ 368072304 w 4"/>
                <a:gd name="T49" fmla="*/ 1037389569 h 729"/>
                <a:gd name="T50" fmla="*/ 0 w 4"/>
                <a:gd name="T51" fmla="*/ 1037389569 h 729"/>
                <a:gd name="T52" fmla="*/ 291778341 w 4"/>
                <a:gd name="T53" fmla="*/ 953038630 h 729"/>
                <a:gd name="T54" fmla="*/ 193722548 w 4"/>
                <a:gd name="T55" fmla="*/ 962653467 h 729"/>
                <a:gd name="T56" fmla="*/ 0 w 4"/>
                <a:gd name="T57" fmla="*/ 878273170 h 729"/>
                <a:gd name="T58" fmla="*/ 291778341 w 4"/>
                <a:gd name="T59" fmla="*/ 875301661 h 729"/>
                <a:gd name="T60" fmla="*/ 0 w 4"/>
                <a:gd name="T61" fmla="*/ 882474491 h 729"/>
                <a:gd name="T62" fmla="*/ 0 w 4"/>
                <a:gd name="T63" fmla="*/ 796006611 h 729"/>
                <a:gd name="T64" fmla="*/ 291778341 w 4"/>
                <a:gd name="T65" fmla="*/ 802751889 h 729"/>
                <a:gd name="T66" fmla="*/ 0 w 4"/>
                <a:gd name="T67" fmla="*/ 800611997 h 729"/>
                <a:gd name="T68" fmla="*/ 193722548 w 4"/>
                <a:gd name="T69" fmla="*/ 716192201 h 729"/>
                <a:gd name="T70" fmla="*/ 193722548 w 4"/>
                <a:gd name="T71" fmla="*/ 726061647 h 729"/>
                <a:gd name="T72" fmla="*/ 0 w 4"/>
                <a:gd name="T73" fmla="*/ 641724586 h 729"/>
                <a:gd name="T74" fmla="*/ 368072304 w 4"/>
                <a:gd name="T75" fmla="*/ 641724586 h 729"/>
                <a:gd name="T76" fmla="*/ 0 w 4"/>
                <a:gd name="T77" fmla="*/ 641724586 h 729"/>
                <a:gd name="T78" fmla="*/ 291778341 w 4"/>
                <a:gd name="T79" fmla="*/ 557346291 h 729"/>
                <a:gd name="T80" fmla="*/ 193722548 w 4"/>
                <a:gd name="T81" fmla="*/ 566946849 h 729"/>
                <a:gd name="T82" fmla="*/ 0 w 4"/>
                <a:gd name="T83" fmla="*/ 479929585 h 729"/>
                <a:gd name="T84" fmla="*/ 368072304 w 4"/>
                <a:gd name="T85" fmla="*/ 479929585 h 729"/>
                <a:gd name="T86" fmla="*/ 0 w 4"/>
                <a:gd name="T87" fmla="*/ 479929585 h 729"/>
                <a:gd name="T88" fmla="*/ 291778341 w 4"/>
                <a:gd name="T89" fmla="*/ 399938496 h 729"/>
                <a:gd name="T90" fmla="*/ 193722548 w 4"/>
                <a:gd name="T91" fmla="*/ 404892435 h 729"/>
                <a:gd name="T92" fmla="*/ 0 w 4"/>
                <a:gd name="T93" fmla="*/ 320548435 h 729"/>
                <a:gd name="T94" fmla="*/ 291778341 w 4"/>
                <a:gd name="T95" fmla="*/ 317983927 h 729"/>
                <a:gd name="T96" fmla="*/ 0 w 4"/>
                <a:gd name="T97" fmla="*/ 325146615 h 729"/>
                <a:gd name="T98" fmla="*/ 0 w 4"/>
                <a:gd name="T99" fmla="*/ 241800568 h 729"/>
                <a:gd name="T100" fmla="*/ 291778341 w 4"/>
                <a:gd name="T101" fmla="*/ 246378732 h 729"/>
                <a:gd name="T102" fmla="*/ 0 w 4"/>
                <a:gd name="T103" fmla="*/ 243995839 h 729"/>
                <a:gd name="T104" fmla="*/ 193722548 w 4"/>
                <a:gd name="T105" fmla="*/ 159604333 h 729"/>
                <a:gd name="T106" fmla="*/ 193722548 w 4"/>
                <a:gd name="T107" fmla="*/ 168658176 h 729"/>
                <a:gd name="T108" fmla="*/ 0 w 4"/>
                <a:gd name="T109" fmla="*/ 84318146 h 729"/>
                <a:gd name="T110" fmla="*/ 368072304 w 4"/>
                <a:gd name="T111" fmla="*/ 84318146 h 729"/>
                <a:gd name="T112" fmla="*/ 0 w 4"/>
                <a:gd name="T113" fmla="*/ 86532566 h 729"/>
                <a:gd name="T114" fmla="*/ 0 w 4"/>
                <a:gd name="T115" fmla="*/ 2139641 h 729"/>
                <a:gd name="T116" fmla="*/ 368072304 w 4"/>
                <a:gd name="T117" fmla="*/ 4461253 h 729"/>
                <a:gd name="T118" fmla="*/ 0 w 4"/>
                <a:gd name="T119" fmla="*/ 4461253 h 7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
                <a:gd name="T181" fmla="*/ 0 h 729"/>
                <a:gd name="T182" fmla="*/ 4 w 4"/>
                <a:gd name="T183" fmla="*/ 729 h 7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 h="729">
                  <a:moveTo>
                    <a:pt x="0" y="726"/>
                  </a:moveTo>
                  <a:lnTo>
                    <a:pt x="0" y="726"/>
                  </a:lnTo>
                  <a:lnTo>
                    <a:pt x="0" y="725"/>
                  </a:lnTo>
                  <a:lnTo>
                    <a:pt x="2" y="725"/>
                  </a:lnTo>
                  <a:lnTo>
                    <a:pt x="3" y="725"/>
                  </a:lnTo>
                  <a:lnTo>
                    <a:pt x="4" y="726"/>
                  </a:lnTo>
                  <a:lnTo>
                    <a:pt x="3" y="727"/>
                  </a:lnTo>
                  <a:lnTo>
                    <a:pt x="2" y="729"/>
                  </a:lnTo>
                  <a:lnTo>
                    <a:pt x="0" y="727"/>
                  </a:lnTo>
                  <a:lnTo>
                    <a:pt x="0" y="726"/>
                  </a:lnTo>
                  <a:close/>
                  <a:moveTo>
                    <a:pt x="0" y="694"/>
                  </a:moveTo>
                  <a:lnTo>
                    <a:pt x="0" y="694"/>
                  </a:lnTo>
                  <a:lnTo>
                    <a:pt x="0" y="692"/>
                  </a:lnTo>
                  <a:lnTo>
                    <a:pt x="2" y="692"/>
                  </a:lnTo>
                  <a:lnTo>
                    <a:pt x="3" y="692"/>
                  </a:lnTo>
                  <a:lnTo>
                    <a:pt x="4" y="694"/>
                  </a:lnTo>
                  <a:lnTo>
                    <a:pt x="3" y="695"/>
                  </a:lnTo>
                  <a:lnTo>
                    <a:pt x="2" y="695"/>
                  </a:lnTo>
                  <a:lnTo>
                    <a:pt x="0" y="695"/>
                  </a:lnTo>
                  <a:lnTo>
                    <a:pt x="0" y="694"/>
                  </a:lnTo>
                  <a:close/>
                  <a:moveTo>
                    <a:pt x="0" y="661"/>
                  </a:moveTo>
                  <a:lnTo>
                    <a:pt x="0" y="661"/>
                  </a:lnTo>
                  <a:lnTo>
                    <a:pt x="0" y="660"/>
                  </a:lnTo>
                  <a:lnTo>
                    <a:pt x="0" y="659"/>
                  </a:lnTo>
                  <a:lnTo>
                    <a:pt x="2" y="659"/>
                  </a:lnTo>
                  <a:lnTo>
                    <a:pt x="3" y="659"/>
                  </a:lnTo>
                  <a:lnTo>
                    <a:pt x="4" y="661"/>
                  </a:lnTo>
                  <a:lnTo>
                    <a:pt x="3" y="661"/>
                  </a:lnTo>
                  <a:lnTo>
                    <a:pt x="2" y="663"/>
                  </a:lnTo>
                  <a:lnTo>
                    <a:pt x="0" y="661"/>
                  </a:lnTo>
                  <a:close/>
                  <a:moveTo>
                    <a:pt x="0" y="627"/>
                  </a:moveTo>
                  <a:lnTo>
                    <a:pt x="0" y="627"/>
                  </a:lnTo>
                  <a:lnTo>
                    <a:pt x="0" y="626"/>
                  </a:lnTo>
                  <a:lnTo>
                    <a:pt x="2" y="626"/>
                  </a:lnTo>
                  <a:lnTo>
                    <a:pt x="3" y="626"/>
                  </a:lnTo>
                  <a:lnTo>
                    <a:pt x="4" y="627"/>
                  </a:lnTo>
                  <a:lnTo>
                    <a:pt x="3" y="629"/>
                  </a:lnTo>
                  <a:lnTo>
                    <a:pt x="2" y="629"/>
                  </a:lnTo>
                  <a:lnTo>
                    <a:pt x="0" y="629"/>
                  </a:lnTo>
                  <a:lnTo>
                    <a:pt x="0" y="627"/>
                  </a:lnTo>
                  <a:close/>
                  <a:moveTo>
                    <a:pt x="0" y="595"/>
                  </a:moveTo>
                  <a:lnTo>
                    <a:pt x="0" y="595"/>
                  </a:lnTo>
                  <a:lnTo>
                    <a:pt x="0" y="594"/>
                  </a:lnTo>
                  <a:lnTo>
                    <a:pt x="2" y="592"/>
                  </a:lnTo>
                  <a:lnTo>
                    <a:pt x="3" y="594"/>
                  </a:lnTo>
                  <a:lnTo>
                    <a:pt x="4" y="595"/>
                  </a:lnTo>
                  <a:lnTo>
                    <a:pt x="3" y="596"/>
                  </a:lnTo>
                  <a:lnTo>
                    <a:pt x="2" y="596"/>
                  </a:lnTo>
                  <a:lnTo>
                    <a:pt x="0" y="596"/>
                  </a:lnTo>
                  <a:lnTo>
                    <a:pt x="0" y="595"/>
                  </a:lnTo>
                  <a:close/>
                  <a:moveTo>
                    <a:pt x="0" y="561"/>
                  </a:moveTo>
                  <a:lnTo>
                    <a:pt x="0" y="561"/>
                  </a:lnTo>
                  <a:lnTo>
                    <a:pt x="0" y="560"/>
                  </a:lnTo>
                  <a:lnTo>
                    <a:pt x="2" y="560"/>
                  </a:lnTo>
                  <a:lnTo>
                    <a:pt x="3" y="560"/>
                  </a:lnTo>
                  <a:lnTo>
                    <a:pt x="4" y="561"/>
                  </a:lnTo>
                  <a:lnTo>
                    <a:pt x="3" y="563"/>
                  </a:lnTo>
                  <a:lnTo>
                    <a:pt x="2" y="564"/>
                  </a:lnTo>
                  <a:lnTo>
                    <a:pt x="0" y="563"/>
                  </a:lnTo>
                  <a:lnTo>
                    <a:pt x="0" y="561"/>
                  </a:lnTo>
                  <a:close/>
                  <a:moveTo>
                    <a:pt x="0" y="529"/>
                  </a:moveTo>
                  <a:lnTo>
                    <a:pt x="0" y="529"/>
                  </a:lnTo>
                  <a:lnTo>
                    <a:pt x="0" y="528"/>
                  </a:lnTo>
                  <a:lnTo>
                    <a:pt x="2" y="528"/>
                  </a:lnTo>
                  <a:lnTo>
                    <a:pt x="3" y="528"/>
                  </a:lnTo>
                  <a:lnTo>
                    <a:pt x="4" y="529"/>
                  </a:lnTo>
                  <a:lnTo>
                    <a:pt x="3" y="530"/>
                  </a:lnTo>
                  <a:lnTo>
                    <a:pt x="2" y="530"/>
                  </a:lnTo>
                  <a:lnTo>
                    <a:pt x="0" y="530"/>
                  </a:lnTo>
                  <a:lnTo>
                    <a:pt x="0" y="529"/>
                  </a:lnTo>
                  <a:close/>
                  <a:moveTo>
                    <a:pt x="0" y="497"/>
                  </a:moveTo>
                  <a:lnTo>
                    <a:pt x="0" y="497"/>
                  </a:lnTo>
                  <a:lnTo>
                    <a:pt x="0" y="495"/>
                  </a:lnTo>
                  <a:lnTo>
                    <a:pt x="0" y="494"/>
                  </a:lnTo>
                  <a:lnTo>
                    <a:pt x="2" y="494"/>
                  </a:lnTo>
                  <a:lnTo>
                    <a:pt x="3" y="494"/>
                  </a:lnTo>
                  <a:lnTo>
                    <a:pt x="4" y="497"/>
                  </a:lnTo>
                  <a:lnTo>
                    <a:pt x="3" y="497"/>
                  </a:lnTo>
                  <a:lnTo>
                    <a:pt x="2" y="498"/>
                  </a:lnTo>
                  <a:lnTo>
                    <a:pt x="0" y="497"/>
                  </a:lnTo>
                  <a:close/>
                  <a:moveTo>
                    <a:pt x="0" y="463"/>
                  </a:moveTo>
                  <a:lnTo>
                    <a:pt x="0" y="463"/>
                  </a:lnTo>
                  <a:lnTo>
                    <a:pt x="0" y="461"/>
                  </a:lnTo>
                  <a:lnTo>
                    <a:pt x="2" y="461"/>
                  </a:lnTo>
                  <a:lnTo>
                    <a:pt x="3" y="461"/>
                  </a:lnTo>
                  <a:lnTo>
                    <a:pt x="4" y="463"/>
                  </a:lnTo>
                  <a:lnTo>
                    <a:pt x="3" y="464"/>
                  </a:lnTo>
                  <a:lnTo>
                    <a:pt x="2" y="465"/>
                  </a:lnTo>
                  <a:lnTo>
                    <a:pt x="2" y="464"/>
                  </a:lnTo>
                  <a:lnTo>
                    <a:pt x="0" y="464"/>
                  </a:lnTo>
                  <a:lnTo>
                    <a:pt x="0" y="463"/>
                  </a:lnTo>
                  <a:close/>
                  <a:moveTo>
                    <a:pt x="0" y="430"/>
                  </a:moveTo>
                  <a:lnTo>
                    <a:pt x="0" y="430"/>
                  </a:lnTo>
                  <a:lnTo>
                    <a:pt x="0" y="429"/>
                  </a:lnTo>
                  <a:lnTo>
                    <a:pt x="2" y="428"/>
                  </a:lnTo>
                  <a:lnTo>
                    <a:pt x="3" y="428"/>
                  </a:lnTo>
                  <a:lnTo>
                    <a:pt x="3" y="429"/>
                  </a:lnTo>
                  <a:lnTo>
                    <a:pt x="4" y="430"/>
                  </a:lnTo>
                  <a:lnTo>
                    <a:pt x="3" y="432"/>
                  </a:lnTo>
                  <a:lnTo>
                    <a:pt x="2" y="432"/>
                  </a:lnTo>
                  <a:lnTo>
                    <a:pt x="0" y="432"/>
                  </a:lnTo>
                  <a:lnTo>
                    <a:pt x="0" y="430"/>
                  </a:lnTo>
                  <a:close/>
                  <a:moveTo>
                    <a:pt x="0" y="397"/>
                  </a:moveTo>
                  <a:lnTo>
                    <a:pt x="0" y="397"/>
                  </a:lnTo>
                  <a:lnTo>
                    <a:pt x="0" y="395"/>
                  </a:lnTo>
                  <a:lnTo>
                    <a:pt x="2" y="395"/>
                  </a:lnTo>
                  <a:lnTo>
                    <a:pt x="3" y="395"/>
                  </a:lnTo>
                  <a:lnTo>
                    <a:pt x="4" y="397"/>
                  </a:lnTo>
                  <a:lnTo>
                    <a:pt x="3" y="398"/>
                  </a:lnTo>
                  <a:lnTo>
                    <a:pt x="3" y="399"/>
                  </a:lnTo>
                  <a:lnTo>
                    <a:pt x="2" y="399"/>
                  </a:lnTo>
                  <a:lnTo>
                    <a:pt x="0" y="398"/>
                  </a:lnTo>
                  <a:lnTo>
                    <a:pt x="0" y="397"/>
                  </a:lnTo>
                  <a:close/>
                  <a:moveTo>
                    <a:pt x="0" y="364"/>
                  </a:moveTo>
                  <a:lnTo>
                    <a:pt x="0" y="364"/>
                  </a:lnTo>
                  <a:lnTo>
                    <a:pt x="0" y="363"/>
                  </a:lnTo>
                  <a:lnTo>
                    <a:pt x="2" y="363"/>
                  </a:lnTo>
                  <a:lnTo>
                    <a:pt x="3" y="363"/>
                  </a:lnTo>
                  <a:lnTo>
                    <a:pt x="4" y="364"/>
                  </a:lnTo>
                  <a:lnTo>
                    <a:pt x="3" y="366"/>
                  </a:lnTo>
                  <a:lnTo>
                    <a:pt x="2" y="366"/>
                  </a:lnTo>
                  <a:lnTo>
                    <a:pt x="0" y="366"/>
                  </a:lnTo>
                  <a:lnTo>
                    <a:pt x="0" y="364"/>
                  </a:lnTo>
                  <a:close/>
                  <a:moveTo>
                    <a:pt x="0" y="332"/>
                  </a:moveTo>
                  <a:lnTo>
                    <a:pt x="0" y="332"/>
                  </a:lnTo>
                  <a:lnTo>
                    <a:pt x="0" y="330"/>
                  </a:lnTo>
                  <a:lnTo>
                    <a:pt x="2" y="329"/>
                  </a:lnTo>
                  <a:lnTo>
                    <a:pt x="3" y="330"/>
                  </a:lnTo>
                  <a:lnTo>
                    <a:pt x="4" y="332"/>
                  </a:lnTo>
                  <a:lnTo>
                    <a:pt x="3" y="333"/>
                  </a:lnTo>
                  <a:lnTo>
                    <a:pt x="2" y="333"/>
                  </a:lnTo>
                  <a:lnTo>
                    <a:pt x="0" y="333"/>
                  </a:lnTo>
                  <a:lnTo>
                    <a:pt x="0" y="332"/>
                  </a:lnTo>
                  <a:close/>
                  <a:moveTo>
                    <a:pt x="0" y="298"/>
                  </a:moveTo>
                  <a:lnTo>
                    <a:pt x="0" y="298"/>
                  </a:lnTo>
                  <a:lnTo>
                    <a:pt x="0" y="297"/>
                  </a:lnTo>
                  <a:lnTo>
                    <a:pt x="2" y="297"/>
                  </a:lnTo>
                  <a:lnTo>
                    <a:pt x="3" y="297"/>
                  </a:lnTo>
                  <a:lnTo>
                    <a:pt x="4" y="298"/>
                  </a:lnTo>
                  <a:lnTo>
                    <a:pt x="3" y="299"/>
                  </a:lnTo>
                  <a:lnTo>
                    <a:pt x="2" y="301"/>
                  </a:lnTo>
                  <a:lnTo>
                    <a:pt x="0" y="299"/>
                  </a:lnTo>
                  <a:lnTo>
                    <a:pt x="0" y="298"/>
                  </a:lnTo>
                  <a:close/>
                  <a:moveTo>
                    <a:pt x="0" y="266"/>
                  </a:moveTo>
                  <a:lnTo>
                    <a:pt x="0" y="266"/>
                  </a:lnTo>
                  <a:lnTo>
                    <a:pt x="0" y="264"/>
                  </a:lnTo>
                  <a:lnTo>
                    <a:pt x="2" y="264"/>
                  </a:lnTo>
                  <a:lnTo>
                    <a:pt x="3" y="264"/>
                  </a:lnTo>
                  <a:lnTo>
                    <a:pt x="4" y="266"/>
                  </a:lnTo>
                  <a:lnTo>
                    <a:pt x="3" y="267"/>
                  </a:lnTo>
                  <a:lnTo>
                    <a:pt x="2" y="267"/>
                  </a:lnTo>
                  <a:lnTo>
                    <a:pt x="0" y="267"/>
                  </a:lnTo>
                  <a:lnTo>
                    <a:pt x="0" y="266"/>
                  </a:lnTo>
                  <a:close/>
                  <a:moveTo>
                    <a:pt x="0" y="232"/>
                  </a:moveTo>
                  <a:lnTo>
                    <a:pt x="0" y="232"/>
                  </a:lnTo>
                  <a:lnTo>
                    <a:pt x="0" y="231"/>
                  </a:lnTo>
                  <a:lnTo>
                    <a:pt x="2" y="231"/>
                  </a:lnTo>
                  <a:lnTo>
                    <a:pt x="3" y="231"/>
                  </a:lnTo>
                  <a:lnTo>
                    <a:pt x="4" y="232"/>
                  </a:lnTo>
                  <a:lnTo>
                    <a:pt x="3" y="233"/>
                  </a:lnTo>
                  <a:lnTo>
                    <a:pt x="3" y="235"/>
                  </a:lnTo>
                  <a:lnTo>
                    <a:pt x="2" y="235"/>
                  </a:lnTo>
                  <a:lnTo>
                    <a:pt x="0" y="233"/>
                  </a:lnTo>
                  <a:lnTo>
                    <a:pt x="0" y="232"/>
                  </a:lnTo>
                  <a:close/>
                  <a:moveTo>
                    <a:pt x="0" y="199"/>
                  </a:moveTo>
                  <a:lnTo>
                    <a:pt x="0" y="199"/>
                  </a:lnTo>
                  <a:lnTo>
                    <a:pt x="0" y="198"/>
                  </a:lnTo>
                  <a:lnTo>
                    <a:pt x="2" y="198"/>
                  </a:lnTo>
                  <a:lnTo>
                    <a:pt x="3" y="198"/>
                  </a:lnTo>
                  <a:lnTo>
                    <a:pt x="4" y="199"/>
                  </a:lnTo>
                  <a:lnTo>
                    <a:pt x="3" y="201"/>
                  </a:lnTo>
                  <a:lnTo>
                    <a:pt x="2" y="201"/>
                  </a:lnTo>
                  <a:lnTo>
                    <a:pt x="0" y="201"/>
                  </a:lnTo>
                  <a:lnTo>
                    <a:pt x="0" y="199"/>
                  </a:lnTo>
                  <a:close/>
                  <a:moveTo>
                    <a:pt x="0" y="167"/>
                  </a:moveTo>
                  <a:lnTo>
                    <a:pt x="0" y="167"/>
                  </a:lnTo>
                  <a:lnTo>
                    <a:pt x="0" y="166"/>
                  </a:lnTo>
                  <a:lnTo>
                    <a:pt x="2" y="164"/>
                  </a:lnTo>
                  <a:lnTo>
                    <a:pt x="3" y="166"/>
                  </a:lnTo>
                  <a:lnTo>
                    <a:pt x="4" y="167"/>
                  </a:lnTo>
                  <a:lnTo>
                    <a:pt x="3" y="168"/>
                  </a:lnTo>
                  <a:lnTo>
                    <a:pt x="2" y="168"/>
                  </a:lnTo>
                  <a:lnTo>
                    <a:pt x="0" y="168"/>
                  </a:lnTo>
                  <a:lnTo>
                    <a:pt x="0" y="167"/>
                  </a:lnTo>
                  <a:close/>
                  <a:moveTo>
                    <a:pt x="0" y="133"/>
                  </a:moveTo>
                  <a:lnTo>
                    <a:pt x="0" y="133"/>
                  </a:lnTo>
                  <a:lnTo>
                    <a:pt x="0" y="132"/>
                  </a:lnTo>
                  <a:lnTo>
                    <a:pt x="2" y="132"/>
                  </a:lnTo>
                  <a:lnTo>
                    <a:pt x="3" y="132"/>
                  </a:lnTo>
                  <a:lnTo>
                    <a:pt x="4" y="133"/>
                  </a:lnTo>
                  <a:lnTo>
                    <a:pt x="3" y="135"/>
                  </a:lnTo>
                  <a:lnTo>
                    <a:pt x="2" y="136"/>
                  </a:lnTo>
                  <a:lnTo>
                    <a:pt x="0" y="135"/>
                  </a:lnTo>
                  <a:lnTo>
                    <a:pt x="0" y="133"/>
                  </a:lnTo>
                  <a:close/>
                  <a:moveTo>
                    <a:pt x="0" y="101"/>
                  </a:moveTo>
                  <a:lnTo>
                    <a:pt x="0" y="101"/>
                  </a:lnTo>
                  <a:lnTo>
                    <a:pt x="0" y="100"/>
                  </a:lnTo>
                  <a:lnTo>
                    <a:pt x="2" y="100"/>
                  </a:lnTo>
                  <a:lnTo>
                    <a:pt x="3" y="100"/>
                  </a:lnTo>
                  <a:lnTo>
                    <a:pt x="4" y="101"/>
                  </a:lnTo>
                  <a:lnTo>
                    <a:pt x="3" y="102"/>
                  </a:lnTo>
                  <a:lnTo>
                    <a:pt x="2" y="102"/>
                  </a:lnTo>
                  <a:lnTo>
                    <a:pt x="0" y="102"/>
                  </a:lnTo>
                  <a:lnTo>
                    <a:pt x="0" y="101"/>
                  </a:lnTo>
                  <a:close/>
                  <a:moveTo>
                    <a:pt x="0" y="69"/>
                  </a:moveTo>
                  <a:lnTo>
                    <a:pt x="0" y="69"/>
                  </a:lnTo>
                  <a:lnTo>
                    <a:pt x="0" y="67"/>
                  </a:lnTo>
                  <a:lnTo>
                    <a:pt x="0" y="66"/>
                  </a:lnTo>
                  <a:lnTo>
                    <a:pt x="2" y="66"/>
                  </a:lnTo>
                  <a:lnTo>
                    <a:pt x="3" y="66"/>
                  </a:lnTo>
                  <a:lnTo>
                    <a:pt x="4" y="69"/>
                  </a:lnTo>
                  <a:lnTo>
                    <a:pt x="3" y="69"/>
                  </a:lnTo>
                  <a:lnTo>
                    <a:pt x="2" y="70"/>
                  </a:lnTo>
                  <a:lnTo>
                    <a:pt x="0" y="69"/>
                  </a:lnTo>
                  <a:close/>
                  <a:moveTo>
                    <a:pt x="0" y="35"/>
                  </a:moveTo>
                  <a:lnTo>
                    <a:pt x="0" y="35"/>
                  </a:lnTo>
                  <a:lnTo>
                    <a:pt x="0" y="33"/>
                  </a:lnTo>
                  <a:lnTo>
                    <a:pt x="2" y="33"/>
                  </a:lnTo>
                  <a:lnTo>
                    <a:pt x="3" y="33"/>
                  </a:lnTo>
                  <a:lnTo>
                    <a:pt x="4" y="35"/>
                  </a:lnTo>
                  <a:lnTo>
                    <a:pt x="3" y="36"/>
                  </a:lnTo>
                  <a:lnTo>
                    <a:pt x="2" y="37"/>
                  </a:lnTo>
                  <a:lnTo>
                    <a:pt x="2" y="36"/>
                  </a:lnTo>
                  <a:lnTo>
                    <a:pt x="0" y="36"/>
                  </a:lnTo>
                  <a:lnTo>
                    <a:pt x="0" y="35"/>
                  </a:lnTo>
                  <a:close/>
                  <a:moveTo>
                    <a:pt x="0" y="2"/>
                  </a:moveTo>
                  <a:lnTo>
                    <a:pt x="0" y="2"/>
                  </a:lnTo>
                  <a:lnTo>
                    <a:pt x="0" y="1"/>
                  </a:lnTo>
                  <a:lnTo>
                    <a:pt x="2" y="0"/>
                  </a:lnTo>
                  <a:lnTo>
                    <a:pt x="3" y="0"/>
                  </a:lnTo>
                  <a:lnTo>
                    <a:pt x="3" y="1"/>
                  </a:lnTo>
                  <a:lnTo>
                    <a:pt x="4" y="2"/>
                  </a:lnTo>
                  <a:lnTo>
                    <a:pt x="3" y="4"/>
                  </a:lnTo>
                  <a:lnTo>
                    <a:pt x="2" y="4"/>
                  </a:lnTo>
                  <a:lnTo>
                    <a:pt x="0" y="4"/>
                  </a:lnTo>
                  <a:lnTo>
                    <a:pt x="0" y="2"/>
                  </a:lnTo>
                  <a:close/>
                </a:path>
              </a:pathLst>
            </a:custGeom>
            <a:solidFill>
              <a:srgbClr val="000000"/>
            </a:solidFill>
            <a:ln w="1588">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81" name="未知"/>
            <p:cNvSpPr>
              <a:spLocks/>
            </p:cNvSpPr>
            <p:nvPr/>
          </p:nvSpPr>
          <p:spPr bwMode="auto">
            <a:xfrm>
              <a:off x="2440" y="475"/>
              <a:ext cx="173" cy="263"/>
            </a:xfrm>
            <a:custGeom>
              <a:avLst/>
              <a:gdLst>
                <a:gd name="T0" fmla="*/ 0 w 84"/>
                <a:gd name="T1" fmla="*/ 267492688 h 127"/>
                <a:gd name="T2" fmla="*/ 78799890 w 84"/>
                <a:gd name="T3" fmla="*/ 0 h 127"/>
                <a:gd name="T4" fmla="*/ 158212562 w 84"/>
                <a:gd name="T5" fmla="*/ 267492688 h 127"/>
                <a:gd name="T6" fmla="*/ 0 w 84"/>
                <a:gd name="T7" fmla="*/ 267492688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82" name="Rectangle 97"/>
            <p:cNvSpPr>
              <a:spLocks noChangeArrowheads="1"/>
            </p:cNvSpPr>
            <p:nvPr/>
          </p:nvSpPr>
          <p:spPr bwMode="auto">
            <a:xfrm>
              <a:off x="2590" y="830"/>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15</a:t>
              </a:r>
              <a:endParaRPr lang="zh-CN" altLang="en-US" sz="1000" b="1">
                <a:solidFill>
                  <a:srgbClr val="0000FF"/>
                </a:solidFill>
                <a:latin typeface="Times New Roman" panose="02020603050405020304" pitchFamily="18" charset="0"/>
                <a:ea typeface="楷体_GB2312" pitchFamily="1" charset="-122"/>
              </a:endParaRPr>
            </a:p>
          </p:txBody>
        </p:sp>
        <p:sp>
          <p:nvSpPr>
            <p:cNvPr id="95383" name="Rectangle 98"/>
            <p:cNvSpPr>
              <a:spLocks noChangeArrowheads="1"/>
            </p:cNvSpPr>
            <p:nvPr/>
          </p:nvSpPr>
          <p:spPr bwMode="auto">
            <a:xfrm>
              <a:off x="1453" y="3210"/>
              <a:ext cx="3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80808"/>
                  </a:solidFill>
                  <a:latin typeface="宋体" panose="02010600030101010101" pitchFamily="2" charset="-122"/>
                </a:rPr>
                <a:t>(</a:t>
              </a:r>
              <a:r>
                <a:rPr lang="en-US" altLang="zh-CN" sz="1000" b="1">
                  <a:solidFill>
                    <a:srgbClr val="080808"/>
                  </a:solidFill>
                  <a:latin typeface="宋体" panose="02010600030101010101" pitchFamily="2" charset="-122"/>
                </a:rPr>
                <a:t>c)</a:t>
              </a:r>
              <a:endParaRPr lang="en-US" altLang="zh-CN" sz="1000" b="1">
                <a:solidFill>
                  <a:srgbClr val="080808"/>
                </a:solidFill>
                <a:latin typeface="Times New Roman" panose="02020603050405020304" pitchFamily="18" charset="0"/>
                <a:ea typeface="楷体_GB2312" pitchFamily="1" charset="-122"/>
              </a:endParaRPr>
            </a:p>
          </p:txBody>
        </p:sp>
      </p:grpSp>
      <p:grpSp>
        <p:nvGrpSpPr>
          <p:cNvPr id="5" name="Group 99"/>
          <p:cNvGrpSpPr>
            <a:grpSpLocks/>
          </p:cNvGrpSpPr>
          <p:nvPr/>
        </p:nvGrpSpPr>
        <p:grpSpPr bwMode="auto">
          <a:xfrm>
            <a:off x="6740525" y="3116263"/>
            <a:ext cx="2251075" cy="2365375"/>
            <a:chOff x="0" y="0"/>
            <a:chExt cx="3545" cy="3725"/>
          </a:xfrm>
        </p:grpSpPr>
        <p:sp>
          <p:nvSpPr>
            <p:cNvPr id="95313" name="未知"/>
            <p:cNvSpPr>
              <a:spLocks/>
            </p:cNvSpPr>
            <p:nvPr/>
          </p:nvSpPr>
          <p:spPr bwMode="auto">
            <a:xfrm>
              <a:off x="0" y="75"/>
              <a:ext cx="443" cy="470"/>
            </a:xfrm>
            <a:custGeom>
              <a:avLst/>
              <a:gdLst>
                <a:gd name="T0" fmla="*/ 1579886 w 216"/>
                <a:gd name="T1" fmla="*/ 215573165 h 227"/>
                <a:gd name="T2" fmla="*/ 8601087 w 216"/>
                <a:gd name="T3" fmla="*/ 168127477 h 227"/>
                <a:gd name="T4" fmla="*/ 22741784 w 216"/>
                <a:gd name="T5" fmla="*/ 125620506 h 227"/>
                <a:gd name="T6" fmla="*/ 41140037 w 216"/>
                <a:gd name="T7" fmla="*/ 88042712 h 227"/>
                <a:gd name="T8" fmla="*/ 67520745 w 216"/>
                <a:gd name="T9" fmla="*/ 54755838 h 227"/>
                <a:gd name="T10" fmla="*/ 97336293 w 216"/>
                <a:gd name="T11" fmla="*/ 29303304 h 227"/>
                <a:gd name="T12" fmla="*/ 130257091 w 216"/>
                <a:gd name="T13" fmla="*/ 12349853 h 227"/>
                <a:gd name="T14" fmla="*/ 168228842 w 216"/>
                <a:gd name="T15" fmla="*/ 3971138 h 227"/>
                <a:gd name="T16" fmla="*/ 204406902 w 216"/>
                <a:gd name="T17" fmla="*/ 3971138 h 227"/>
                <a:gd name="T18" fmla="*/ 242829495 w 216"/>
                <a:gd name="T19" fmla="*/ 12349853 h 227"/>
                <a:gd name="T20" fmla="*/ 275743730 w 216"/>
                <a:gd name="T21" fmla="*/ 29303304 h 227"/>
                <a:gd name="T22" fmla="*/ 305076491 w 216"/>
                <a:gd name="T23" fmla="*/ 54755838 h 227"/>
                <a:gd name="T24" fmla="*/ 331395540 w 216"/>
                <a:gd name="T25" fmla="*/ 88042712 h 227"/>
                <a:gd name="T26" fmla="*/ 349945356 w 216"/>
                <a:gd name="T27" fmla="*/ 125620506 h 227"/>
                <a:gd name="T28" fmla="*/ 367586333 w 216"/>
                <a:gd name="T29" fmla="*/ 168127477 h 227"/>
                <a:gd name="T30" fmla="*/ 374642566 w 216"/>
                <a:gd name="T31" fmla="*/ 215573165 h 227"/>
                <a:gd name="T32" fmla="*/ 374642566 w 216"/>
                <a:gd name="T33" fmla="*/ 238990240 h 227"/>
                <a:gd name="T34" fmla="*/ 371001435 w 216"/>
                <a:gd name="T35" fmla="*/ 287478193 h 227"/>
                <a:gd name="T36" fmla="*/ 361221310 w 216"/>
                <a:gd name="T37" fmla="*/ 331155401 h 227"/>
                <a:gd name="T38" fmla="*/ 341719865 w 216"/>
                <a:gd name="T39" fmla="*/ 370600209 h 227"/>
                <a:gd name="T40" fmla="*/ 320307023 w 216"/>
                <a:gd name="T41" fmla="*/ 408827241 h 227"/>
                <a:gd name="T42" fmla="*/ 291837948 w 216"/>
                <a:gd name="T43" fmla="*/ 436217525 h 227"/>
                <a:gd name="T44" fmla="*/ 258924632 w 216"/>
                <a:gd name="T45" fmla="*/ 458639973 h 227"/>
                <a:gd name="T46" fmla="*/ 223903622 w 216"/>
                <a:gd name="T47" fmla="*/ 469917452 h 227"/>
                <a:gd name="T48" fmla="*/ 187541536 w 216"/>
                <a:gd name="T49" fmla="*/ 475882301 h 227"/>
                <a:gd name="T50" fmla="*/ 148750498 w 216"/>
                <a:gd name="T51" fmla="*/ 469917452 h 227"/>
                <a:gd name="T52" fmla="*/ 114162216 w 216"/>
                <a:gd name="T53" fmla="*/ 458639973 h 227"/>
                <a:gd name="T54" fmla="*/ 81240106 w 216"/>
                <a:gd name="T55" fmla="*/ 436217525 h 227"/>
                <a:gd name="T56" fmla="*/ 55663738 w 216"/>
                <a:gd name="T57" fmla="*/ 408827241 h 227"/>
                <a:gd name="T58" fmla="*/ 31326810 w 216"/>
                <a:gd name="T59" fmla="*/ 370600209 h 227"/>
                <a:gd name="T60" fmla="*/ 13629363 w 216"/>
                <a:gd name="T61" fmla="*/ 331155401 h 227"/>
                <a:gd name="T62" fmla="*/ 3240229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8" y="50"/>
                  </a:lnTo>
                  <a:lnTo>
                    <a:pt x="24" y="42"/>
                  </a:lnTo>
                  <a:lnTo>
                    <a:pt x="32" y="34"/>
                  </a:lnTo>
                  <a:lnTo>
                    <a:pt x="39" y="26"/>
                  </a:lnTo>
                  <a:lnTo>
                    <a:pt x="47" y="19"/>
                  </a:lnTo>
                  <a:lnTo>
                    <a:pt x="56" y="14"/>
                  </a:lnTo>
                  <a:lnTo>
                    <a:pt x="66" y="10"/>
                  </a:lnTo>
                  <a:lnTo>
                    <a:pt x="75" y="6"/>
                  </a:lnTo>
                  <a:lnTo>
                    <a:pt x="86" y="3"/>
                  </a:lnTo>
                  <a:lnTo>
                    <a:pt x="97" y="2"/>
                  </a:lnTo>
                  <a:lnTo>
                    <a:pt x="108" y="0"/>
                  </a:lnTo>
                  <a:lnTo>
                    <a:pt x="118" y="2"/>
                  </a:lnTo>
                  <a:lnTo>
                    <a:pt x="129" y="3"/>
                  </a:lnTo>
                  <a:lnTo>
                    <a:pt x="140" y="6"/>
                  </a:lnTo>
                  <a:lnTo>
                    <a:pt x="149" y="10"/>
                  </a:lnTo>
                  <a:lnTo>
                    <a:pt x="159" y="14"/>
                  </a:lnTo>
                  <a:lnTo>
                    <a:pt x="168" y="19"/>
                  </a:lnTo>
                  <a:lnTo>
                    <a:pt x="176" y="26"/>
                  </a:lnTo>
                  <a:lnTo>
                    <a:pt x="185" y="34"/>
                  </a:lnTo>
                  <a:lnTo>
                    <a:pt x="191" y="42"/>
                  </a:lnTo>
                  <a:lnTo>
                    <a:pt x="197" y="50"/>
                  </a:lnTo>
                  <a:lnTo>
                    <a:pt x="202" y="60"/>
                  </a:lnTo>
                  <a:lnTo>
                    <a:pt x="208" y="69"/>
                  </a:lnTo>
                  <a:lnTo>
                    <a:pt x="212" y="80"/>
                  </a:lnTo>
                  <a:lnTo>
                    <a:pt x="214" y="91"/>
                  </a:lnTo>
                  <a:lnTo>
                    <a:pt x="216" y="103"/>
                  </a:lnTo>
                  <a:lnTo>
                    <a:pt x="216" y="114"/>
                  </a:lnTo>
                  <a:lnTo>
                    <a:pt x="216" y="126"/>
                  </a:lnTo>
                  <a:lnTo>
                    <a:pt x="214" y="137"/>
                  </a:lnTo>
                  <a:lnTo>
                    <a:pt x="212" y="147"/>
                  </a:lnTo>
                  <a:lnTo>
                    <a:pt x="208" y="158"/>
                  </a:lnTo>
                  <a:lnTo>
                    <a:pt x="202" y="168"/>
                  </a:lnTo>
                  <a:lnTo>
                    <a:pt x="197" y="177"/>
                  </a:lnTo>
                  <a:lnTo>
                    <a:pt x="191" y="187"/>
                  </a:lnTo>
                  <a:lnTo>
                    <a:pt x="185" y="195"/>
                  </a:lnTo>
                  <a:lnTo>
                    <a:pt x="176" y="201"/>
                  </a:lnTo>
                  <a:lnTo>
                    <a:pt x="168" y="208"/>
                  </a:lnTo>
                  <a:lnTo>
                    <a:pt x="159" y="214"/>
                  </a:lnTo>
                  <a:lnTo>
                    <a:pt x="149" y="219"/>
                  </a:lnTo>
                  <a:lnTo>
                    <a:pt x="140" y="222"/>
                  </a:lnTo>
                  <a:lnTo>
                    <a:pt x="129" y="224"/>
                  </a:lnTo>
                  <a:lnTo>
                    <a:pt x="118" y="227"/>
                  </a:lnTo>
                  <a:lnTo>
                    <a:pt x="108" y="227"/>
                  </a:lnTo>
                  <a:lnTo>
                    <a:pt x="97" y="227"/>
                  </a:lnTo>
                  <a:lnTo>
                    <a:pt x="86" y="224"/>
                  </a:lnTo>
                  <a:lnTo>
                    <a:pt x="75" y="222"/>
                  </a:lnTo>
                  <a:lnTo>
                    <a:pt x="66" y="219"/>
                  </a:lnTo>
                  <a:lnTo>
                    <a:pt x="56" y="214"/>
                  </a:lnTo>
                  <a:lnTo>
                    <a:pt x="47" y="208"/>
                  </a:lnTo>
                  <a:lnTo>
                    <a:pt x="39" y="201"/>
                  </a:lnTo>
                  <a:lnTo>
                    <a:pt x="32" y="195"/>
                  </a:lnTo>
                  <a:lnTo>
                    <a:pt x="24" y="187"/>
                  </a:lnTo>
                  <a:lnTo>
                    <a:pt x="18" y="177"/>
                  </a:lnTo>
                  <a:lnTo>
                    <a:pt x="13" y="168"/>
                  </a:lnTo>
                  <a:lnTo>
                    <a:pt x="8" y="158"/>
                  </a:lnTo>
                  <a:lnTo>
                    <a:pt x="5" y="147"/>
                  </a:lnTo>
                  <a:lnTo>
                    <a:pt x="2" y="137"/>
                  </a:lnTo>
                  <a:lnTo>
                    <a:pt x="1"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14" name="未知"/>
            <p:cNvSpPr>
              <a:spLocks/>
            </p:cNvSpPr>
            <p:nvPr/>
          </p:nvSpPr>
          <p:spPr bwMode="auto">
            <a:xfrm>
              <a:off x="0" y="75"/>
              <a:ext cx="443" cy="470"/>
            </a:xfrm>
            <a:custGeom>
              <a:avLst/>
              <a:gdLst>
                <a:gd name="T0" fmla="*/ 1579886 w 216"/>
                <a:gd name="T1" fmla="*/ 215573165 h 227"/>
                <a:gd name="T2" fmla="*/ 8601087 w 216"/>
                <a:gd name="T3" fmla="*/ 168127477 h 227"/>
                <a:gd name="T4" fmla="*/ 22741784 w 216"/>
                <a:gd name="T5" fmla="*/ 125620506 h 227"/>
                <a:gd name="T6" fmla="*/ 41140037 w 216"/>
                <a:gd name="T7" fmla="*/ 88042712 h 227"/>
                <a:gd name="T8" fmla="*/ 67520745 w 216"/>
                <a:gd name="T9" fmla="*/ 54755838 h 227"/>
                <a:gd name="T10" fmla="*/ 97336293 w 216"/>
                <a:gd name="T11" fmla="*/ 29303304 h 227"/>
                <a:gd name="T12" fmla="*/ 130257091 w 216"/>
                <a:gd name="T13" fmla="*/ 12349853 h 227"/>
                <a:gd name="T14" fmla="*/ 168228842 w 216"/>
                <a:gd name="T15" fmla="*/ 3971138 h 227"/>
                <a:gd name="T16" fmla="*/ 204406902 w 216"/>
                <a:gd name="T17" fmla="*/ 3971138 h 227"/>
                <a:gd name="T18" fmla="*/ 242829495 w 216"/>
                <a:gd name="T19" fmla="*/ 12349853 h 227"/>
                <a:gd name="T20" fmla="*/ 275743730 w 216"/>
                <a:gd name="T21" fmla="*/ 29303304 h 227"/>
                <a:gd name="T22" fmla="*/ 305076491 w 216"/>
                <a:gd name="T23" fmla="*/ 54755838 h 227"/>
                <a:gd name="T24" fmla="*/ 331395540 w 216"/>
                <a:gd name="T25" fmla="*/ 88042712 h 227"/>
                <a:gd name="T26" fmla="*/ 349945356 w 216"/>
                <a:gd name="T27" fmla="*/ 125620506 h 227"/>
                <a:gd name="T28" fmla="*/ 367586333 w 216"/>
                <a:gd name="T29" fmla="*/ 168127477 h 227"/>
                <a:gd name="T30" fmla="*/ 374642566 w 216"/>
                <a:gd name="T31" fmla="*/ 215573165 h 227"/>
                <a:gd name="T32" fmla="*/ 374642566 w 216"/>
                <a:gd name="T33" fmla="*/ 238990240 h 227"/>
                <a:gd name="T34" fmla="*/ 371001435 w 216"/>
                <a:gd name="T35" fmla="*/ 287478193 h 227"/>
                <a:gd name="T36" fmla="*/ 361221310 w 216"/>
                <a:gd name="T37" fmla="*/ 331155401 h 227"/>
                <a:gd name="T38" fmla="*/ 341719865 w 216"/>
                <a:gd name="T39" fmla="*/ 370600209 h 227"/>
                <a:gd name="T40" fmla="*/ 320307023 w 216"/>
                <a:gd name="T41" fmla="*/ 408827241 h 227"/>
                <a:gd name="T42" fmla="*/ 291837948 w 216"/>
                <a:gd name="T43" fmla="*/ 436217525 h 227"/>
                <a:gd name="T44" fmla="*/ 258924632 w 216"/>
                <a:gd name="T45" fmla="*/ 458639973 h 227"/>
                <a:gd name="T46" fmla="*/ 223903622 w 216"/>
                <a:gd name="T47" fmla="*/ 469917452 h 227"/>
                <a:gd name="T48" fmla="*/ 187541536 w 216"/>
                <a:gd name="T49" fmla="*/ 475882301 h 227"/>
                <a:gd name="T50" fmla="*/ 148750498 w 216"/>
                <a:gd name="T51" fmla="*/ 469917452 h 227"/>
                <a:gd name="T52" fmla="*/ 114162216 w 216"/>
                <a:gd name="T53" fmla="*/ 458639973 h 227"/>
                <a:gd name="T54" fmla="*/ 81240106 w 216"/>
                <a:gd name="T55" fmla="*/ 436217525 h 227"/>
                <a:gd name="T56" fmla="*/ 55663738 w 216"/>
                <a:gd name="T57" fmla="*/ 408827241 h 227"/>
                <a:gd name="T58" fmla="*/ 31326810 w 216"/>
                <a:gd name="T59" fmla="*/ 370600209 h 227"/>
                <a:gd name="T60" fmla="*/ 13629363 w 216"/>
                <a:gd name="T61" fmla="*/ 331155401 h 227"/>
                <a:gd name="T62" fmla="*/ 3240229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8" y="50"/>
                  </a:lnTo>
                  <a:lnTo>
                    <a:pt x="24" y="42"/>
                  </a:lnTo>
                  <a:lnTo>
                    <a:pt x="32" y="34"/>
                  </a:lnTo>
                  <a:lnTo>
                    <a:pt x="39" y="26"/>
                  </a:lnTo>
                  <a:lnTo>
                    <a:pt x="47" y="19"/>
                  </a:lnTo>
                  <a:lnTo>
                    <a:pt x="56" y="14"/>
                  </a:lnTo>
                  <a:lnTo>
                    <a:pt x="66" y="10"/>
                  </a:lnTo>
                  <a:lnTo>
                    <a:pt x="75" y="6"/>
                  </a:lnTo>
                  <a:lnTo>
                    <a:pt x="86" y="3"/>
                  </a:lnTo>
                  <a:lnTo>
                    <a:pt x="97" y="2"/>
                  </a:lnTo>
                  <a:lnTo>
                    <a:pt x="108" y="0"/>
                  </a:lnTo>
                  <a:lnTo>
                    <a:pt x="118" y="2"/>
                  </a:lnTo>
                  <a:lnTo>
                    <a:pt x="129" y="3"/>
                  </a:lnTo>
                  <a:lnTo>
                    <a:pt x="140" y="6"/>
                  </a:lnTo>
                  <a:lnTo>
                    <a:pt x="149" y="10"/>
                  </a:lnTo>
                  <a:lnTo>
                    <a:pt x="159" y="14"/>
                  </a:lnTo>
                  <a:lnTo>
                    <a:pt x="168" y="19"/>
                  </a:lnTo>
                  <a:lnTo>
                    <a:pt x="176" y="26"/>
                  </a:lnTo>
                  <a:lnTo>
                    <a:pt x="185" y="34"/>
                  </a:lnTo>
                  <a:lnTo>
                    <a:pt x="191" y="42"/>
                  </a:lnTo>
                  <a:lnTo>
                    <a:pt x="197" y="50"/>
                  </a:lnTo>
                  <a:lnTo>
                    <a:pt x="202" y="60"/>
                  </a:lnTo>
                  <a:lnTo>
                    <a:pt x="208" y="69"/>
                  </a:lnTo>
                  <a:lnTo>
                    <a:pt x="212" y="80"/>
                  </a:lnTo>
                  <a:lnTo>
                    <a:pt x="214" y="91"/>
                  </a:lnTo>
                  <a:lnTo>
                    <a:pt x="216" y="103"/>
                  </a:lnTo>
                  <a:lnTo>
                    <a:pt x="216" y="114"/>
                  </a:lnTo>
                  <a:lnTo>
                    <a:pt x="216" y="126"/>
                  </a:lnTo>
                  <a:lnTo>
                    <a:pt x="214" y="137"/>
                  </a:lnTo>
                  <a:lnTo>
                    <a:pt x="212" y="147"/>
                  </a:lnTo>
                  <a:lnTo>
                    <a:pt x="208" y="158"/>
                  </a:lnTo>
                  <a:lnTo>
                    <a:pt x="202" y="168"/>
                  </a:lnTo>
                  <a:lnTo>
                    <a:pt x="197" y="177"/>
                  </a:lnTo>
                  <a:lnTo>
                    <a:pt x="191" y="187"/>
                  </a:lnTo>
                  <a:lnTo>
                    <a:pt x="185" y="195"/>
                  </a:lnTo>
                  <a:lnTo>
                    <a:pt x="176" y="201"/>
                  </a:lnTo>
                  <a:lnTo>
                    <a:pt x="168" y="208"/>
                  </a:lnTo>
                  <a:lnTo>
                    <a:pt x="159" y="214"/>
                  </a:lnTo>
                  <a:lnTo>
                    <a:pt x="149" y="219"/>
                  </a:lnTo>
                  <a:lnTo>
                    <a:pt x="140" y="222"/>
                  </a:lnTo>
                  <a:lnTo>
                    <a:pt x="129" y="224"/>
                  </a:lnTo>
                  <a:lnTo>
                    <a:pt x="118" y="227"/>
                  </a:lnTo>
                  <a:lnTo>
                    <a:pt x="108" y="227"/>
                  </a:lnTo>
                  <a:lnTo>
                    <a:pt x="97" y="227"/>
                  </a:lnTo>
                  <a:lnTo>
                    <a:pt x="86" y="224"/>
                  </a:lnTo>
                  <a:lnTo>
                    <a:pt x="75" y="222"/>
                  </a:lnTo>
                  <a:lnTo>
                    <a:pt x="66" y="219"/>
                  </a:lnTo>
                  <a:lnTo>
                    <a:pt x="56" y="214"/>
                  </a:lnTo>
                  <a:lnTo>
                    <a:pt x="47" y="208"/>
                  </a:lnTo>
                  <a:lnTo>
                    <a:pt x="39" y="201"/>
                  </a:lnTo>
                  <a:lnTo>
                    <a:pt x="32" y="195"/>
                  </a:lnTo>
                  <a:lnTo>
                    <a:pt x="24" y="187"/>
                  </a:lnTo>
                  <a:lnTo>
                    <a:pt x="18" y="177"/>
                  </a:lnTo>
                  <a:lnTo>
                    <a:pt x="13" y="168"/>
                  </a:lnTo>
                  <a:lnTo>
                    <a:pt x="8" y="158"/>
                  </a:lnTo>
                  <a:lnTo>
                    <a:pt x="5" y="147"/>
                  </a:lnTo>
                  <a:lnTo>
                    <a:pt x="2" y="137"/>
                  </a:lnTo>
                  <a:lnTo>
                    <a:pt x="1"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15" name="Rectangle 102"/>
            <p:cNvSpPr>
              <a:spLocks noChangeArrowheads="1"/>
            </p:cNvSpPr>
            <p:nvPr/>
          </p:nvSpPr>
          <p:spPr bwMode="auto">
            <a:xfrm>
              <a:off x="155" y="172"/>
              <a:ext cx="10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E</a:t>
              </a:r>
              <a:endParaRPr lang="en-US" altLang="zh-CN" sz="1000" b="1">
                <a:solidFill>
                  <a:srgbClr val="0000FF"/>
                </a:solidFill>
                <a:latin typeface="Times New Roman" panose="02020603050405020304" pitchFamily="18" charset="0"/>
                <a:ea typeface="楷体_GB2312" pitchFamily="1" charset="-122"/>
              </a:endParaRPr>
            </a:p>
          </p:txBody>
        </p:sp>
        <p:sp>
          <p:nvSpPr>
            <p:cNvPr id="95316" name="未知"/>
            <p:cNvSpPr>
              <a:spLocks/>
            </p:cNvSpPr>
            <p:nvPr/>
          </p:nvSpPr>
          <p:spPr bwMode="auto">
            <a:xfrm>
              <a:off x="0" y="2322"/>
              <a:ext cx="443" cy="473"/>
            </a:xfrm>
            <a:custGeom>
              <a:avLst/>
              <a:gdLst>
                <a:gd name="T0" fmla="*/ 1579886 w 216"/>
                <a:gd name="T1" fmla="*/ 245526991 h 227"/>
                <a:gd name="T2" fmla="*/ 8601087 w 216"/>
                <a:gd name="T3" fmla="*/ 190781361 h 227"/>
                <a:gd name="T4" fmla="*/ 22741784 w 216"/>
                <a:gd name="T5" fmla="*/ 142551810 h 227"/>
                <a:gd name="T6" fmla="*/ 41140037 w 216"/>
                <a:gd name="T7" fmla="*/ 100225664 h 227"/>
                <a:gd name="T8" fmla="*/ 67520745 w 216"/>
                <a:gd name="T9" fmla="*/ 61867700 h 227"/>
                <a:gd name="T10" fmla="*/ 97336293 w 216"/>
                <a:gd name="T11" fmla="*/ 32832367 h 227"/>
                <a:gd name="T12" fmla="*/ 130257091 w 216"/>
                <a:gd name="T13" fmla="*/ 14786064 h 227"/>
                <a:gd name="T14" fmla="*/ 168228842 w 216"/>
                <a:gd name="T15" fmla="*/ 4426547 h 227"/>
                <a:gd name="T16" fmla="*/ 204406902 w 216"/>
                <a:gd name="T17" fmla="*/ 4426547 h 227"/>
                <a:gd name="T18" fmla="*/ 242829495 w 216"/>
                <a:gd name="T19" fmla="*/ 14786064 h 227"/>
                <a:gd name="T20" fmla="*/ 275743730 w 216"/>
                <a:gd name="T21" fmla="*/ 32832367 h 227"/>
                <a:gd name="T22" fmla="*/ 305076491 w 216"/>
                <a:gd name="T23" fmla="*/ 61867700 h 227"/>
                <a:gd name="T24" fmla="*/ 331395540 w 216"/>
                <a:gd name="T25" fmla="*/ 100225664 h 227"/>
                <a:gd name="T26" fmla="*/ 349945356 w 216"/>
                <a:gd name="T27" fmla="*/ 142551810 h 227"/>
                <a:gd name="T28" fmla="*/ 367586333 w 216"/>
                <a:gd name="T29" fmla="*/ 190781361 h 227"/>
                <a:gd name="T30" fmla="*/ 374642566 w 216"/>
                <a:gd name="T31" fmla="*/ 245526991 h 227"/>
                <a:gd name="T32" fmla="*/ 374642566 w 216"/>
                <a:gd name="T33" fmla="*/ 272135005 h 227"/>
                <a:gd name="T34" fmla="*/ 371001435 w 216"/>
                <a:gd name="T35" fmla="*/ 325836652 h 227"/>
                <a:gd name="T36" fmla="*/ 361221310 w 216"/>
                <a:gd name="T37" fmla="*/ 376060687 h 227"/>
                <a:gd name="T38" fmla="*/ 341719865 w 216"/>
                <a:gd name="T39" fmla="*/ 421528952 h 227"/>
                <a:gd name="T40" fmla="*/ 320307023 w 216"/>
                <a:gd name="T41" fmla="*/ 464011892 h 227"/>
                <a:gd name="T42" fmla="*/ 291837948 w 216"/>
                <a:gd name="T43" fmla="*/ 494448446 h 227"/>
                <a:gd name="T44" fmla="*/ 258924632 w 216"/>
                <a:gd name="T45" fmla="*/ 521050459 h 227"/>
                <a:gd name="T46" fmla="*/ 223903622 w 216"/>
                <a:gd name="T47" fmla="*/ 535720773 h 227"/>
                <a:gd name="T48" fmla="*/ 187541536 w 216"/>
                <a:gd name="T49" fmla="*/ 540746724 h 227"/>
                <a:gd name="T50" fmla="*/ 148750498 w 216"/>
                <a:gd name="T51" fmla="*/ 535720773 h 227"/>
                <a:gd name="T52" fmla="*/ 114162216 w 216"/>
                <a:gd name="T53" fmla="*/ 521050459 h 227"/>
                <a:gd name="T54" fmla="*/ 81240106 w 216"/>
                <a:gd name="T55" fmla="*/ 494448446 h 227"/>
                <a:gd name="T56" fmla="*/ 55663738 w 216"/>
                <a:gd name="T57" fmla="*/ 464011892 h 227"/>
                <a:gd name="T58" fmla="*/ 31326810 w 216"/>
                <a:gd name="T59" fmla="*/ 421528952 h 227"/>
                <a:gd name="T60" fmla="*/ 13629363 w 216"/>
                <a:gd name="T61" fmla="*/ 376060687 h 227"/>
                <a:gd name="T62" fmla="*/ 3240229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8" y="50"/>
                  </a:lnTo>
                  <a:lnTo>
                    <a:pt x="24" y="42"/>
                  </a:lnTo>
                  <a:lnTo>
                    <a:pt x="32" y="34"/>
                  </a:lnTo>
                  <a:lnTo>
                    <a:pt x="39" y="26"/>
                  </a:lnTo>
                  <a:lnTo>
                    <a:pt x="47" y="19"/>
                  </a:lnTo>
                  <a:lnTo>
                    <a:pt x="56" y="14"/>
                  </a:lnTo>
                  <a:lnTo>
                    <a:pt x="66" y="10"/>
                  </a:lnTo>
                  <a:lnTo>
                    <a:pt x="75" y="6"/>
                  </a:lnTo>
                  <a:lnTo>
                    <a:pt x="86" y="3"/>
                  </a:lnTo>
                  <a:lnTo>
                    <a:pt x="97" y="2"/>
                  </a:lnTo>
                  <a:lnTo>
                    <a:pt x="108" y="0"/>
                  </a:lnTo>
                  <a:lnTo>
                    <a:pt x="118" y="2"/>
                  </a:lnTo>
                  <a:lnTo>
                    <a:pt x="129" y="3"/>
                  </a:lnTo>
                  <a:lnTo>
                    <a:pt x="140" y="6"/>
                  </a:lnTo>
                  <a:lnTo>
                    <a:pt x="149" y="10"/>
                  </a:lnTo>
                  <a:lnTo>
                    <a:pt x="159" y="14"/>
                  </a:lnTo>
                  <a:lnTo>
                    <a:pt x="168" y="19"/>
                  </a:lnTo>
                  <a:lnTo>
                    <a:pt x="176" y="26"/>
                  </a:lnTo>
                  <a:lnTo>
                    <a:pt x="185" y="34"/>
                  </a:lnTo>
                  <a:lnTo>
                    <a:pt x="191" y="42"/>
                  </a:lnTo>
                  <a:lnTo>
                    <a:pt x="197" y="50"/>
                  </a:lnTo>
                  <a:lnTo>
                    <a:pt x="202" y="60"/>
                  </a:lnTo>
                  <a:lnTo>
                    <a:pt x="208" y="69"/>
                  </a:lnTo>
                  <a:lnTo>
                    <a:pt x="212" y="80"/>
                  </a:lnTo>
                  <a:lnTo>
                    <a:pt x="214" y="91"/>
                  </a:lnTo>
                  <a:lnTo>
                    <a:pt x="216" y="103"/>
                  </a:lnTo>
                  <a:lnTo>
                    <a:pt x="216" y="114"/>
                  </a:lnTo>
                  <a:lnTo>
                    <a:pt x="216" y="126"/>
                  </a:lnTo>
                  <a:lnTo>
                    <a:pt x="214" y="137"/>
                  </a:lnTo>
                  <a:lnTo>
                    <a:pt x="212" y="148"/>
                  </a:lnTo>
                  <a:lnTo>
                    <a:pt x="208" y="158"/>
                  </a:lnTo>
                  <a:lnTo>
                    <a:pt x="202" y="168"/>
                  </a:lnTo>
                  <a:lnTo>
                    <a:pt x="197" y="177"/>
                  </a:lnTo>
                  <a:lnTo>
                    <a:pt x="191" y="187"/>
                  </a:lnTo>
                  <a:lnTo>
                    <a:pt x="185" y="195"/>
                  </a:lnTo>
                  <a:lnTo>
                    <a:pt x="176" y="202"/>
                  </a:lnTo>
                  <a:lnTo>
                    <a:pt x="168" y="208"/>
                  </a:lnTo>
                  <a:lnTo>
                    <a:pt x="159" y="214"/>
                  </a:lnTo>
                  <a:lnTo>
                    <a:pt x="149" y="219"/>
                  </a:lnTo>
                  <a:lnTo>
                    <a:pt x="140" y="222"/>
                  </a:lnTo>
                  <a:lnTo>
                    <a:pt x="129" y="225"/>
                  </a:lnTo>
                  <a:lnTo>
                    <a:pt x="118" y="227"/>
                  </a:lnTo>
                  <a:lnTo>
                    <a:pt x="108" y="227"/>
                  </a:lnTo>
                  <a:lnTo>
                    <a:pt x="97" y="227"/>
                  </a:lnTo>
                  <a:lnTo>
                    <a:pt x="86" y="225"/>
                  </a:lnTo>
                  <a:lnTo>
                    <a:pt x="75" y="222"/>
                  </a:lnTo>
                  <a:lnTo>
                    <a:pt x="66" y="219"/>
                  </a:lnTo>
                  <a:lnTo>
                    <a:pt x="56" y="214"/>
                  </a:lnTo>
                  <a:lnTo>
                    <a:pt x="47" y="208"/>
                  </a:lnTo>
                  <a:lnTo>
                    <a:pt x="39" y="202"/>
                  </a:lnTo>
                  <a:lnTo>
                    <a:pt x="32" y="195"/>
                  </a:lnTo>
                  <a:lnTo>
                    <a:pt x="24" y="187"/>
                  </a:lnTo>
                  <a:lnTo>
                    <a:pt x="18" y="177"/>
                  </a:lnTo>
                  <a:lnTo>
                    <a:pt x="13" y="168"/>
                  </a:lnTo>
                  <a:lnTo>
                    <a:pt x="8" y="158"/>
                  </a:lnTo>
                  <a:lnTo>
                    <a:pt x="5" y="148"/>
                  </a:lnTo>
                  <a:lnTo>
                    <a:pt x="2" y="137"/>
                  </a:lnTo>
                  <a:lnTo>
                    <a:pt x="1"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17" name="未知"/>
            <p:cNvSpPr>
              <a:spLocks/>
            </p:cNvSpPr>
            <p:nvPr/>
          </p:nvSpPr>
          <p:spPr bwMode="auto">
            <a:xfrm>
              <a:off x="0" y="2322"/>
              <a:ext cx="443" cy="473"/>
            </a:xfrm>
            <a:custGeom>
              <a:avLst/>
              <a:gdLst>
                <a:gd name="T0" fmla="*/ 1579886 w 216"/>
                <a:gd name="T1" fmla="*/ 245526991 h 227"/>
                <a:gd name="T2" fmla="*/ 8601087 w 216"/>
                <a:gd name="T3" fmla="*/ 190781361 h 227"/>
                <a:gd name="T4" fmla="*/ 22741784 w 216"/>
                <a:gd name="T5" fmla="*/ 142551810 h 227"/>
                <a:gd name="T6" fmla="*/ 41140037 w 216"/>
                <a:gd name="T7" fmla="*/ 100225664 h 227"/>
                <a:gd name="T8" fmla="*/ 67520745 w 216"/>
                <a:gd name="T9" fmla="*/ 61867700 h 227"/>
                <a:gd name="T10" fmla="*/ 97336293 w 216"/>
                <a:gd name="T11" fmla="*/ 32832367 h 227"/>
                <a:gd name="T12" fmla="*/ 130257091 w 216"/>
                <a:gd name="T13" fmla="*/ 14786064 h 227"/>
                <a:gd name="T14" fmla="*/ 168228842 w 216"/>
                <a:gd name="T15" fmla="*/ 4426547 h 227"/>
                <a:gd name="T16" fmla="*/ 204406902 w 216"/>
                <a:gd name="T17" fmla="*/ 4426547 h 227"/>
                <a:gd name="T18" fmla="*/ 242829495 w 216"/>
                <a:gd name="T19" fmla="*/ 14786064 h 227"/>
                <a:gd name="T20" fmla="*/ 275743730 w 216"/>
                <a:gd name="T21" fmla="*/ 32832367 h 227"/>
                <a:gd name="T22" fmla="*/ 305076491 w 216"/>
                <a:gd name="T23" fmla="*/ 61867700 h 227"/>
                <a:gd name="T24" fmla="*/ 331395540 w 216"/>
                <a:gd name="T25" fmla="*/ 100225664 h 227"/>
                <a:gd name="T26" fmla="*/ 349945356 w 216"/>
                <a:gd name="T27" fmla="*/ 142551810 h 227"/>
                <a:gd name="T28" fmla="*/ 367586333 w 216"/>
                <a:gd name="T29" fmla="*/ 190781361 h 227"/>
                <a:gd name="T30" fmla="*/ 374642566 w 216"/>
                <a:gd name="T31" fmla="*/ 245526991 h 227"/>
                <a:gd name="T32" fmla="*/ 374642566 w 216"/>
                <a:gd name="T33" fmla="*/ 272135005 h 227"/>
                <a:gd name="T34" fmla="*/ 371001435 w 216"/>
                <a:gd name="T35" fmla="*/ 325836652 h 227"/>
                <a:gd name="T36" fmla="*/ 361221310 w 216"/>
                <a:gd name="T37" fmla="*/ 376060687 h 227"/>
                <a:gd name="T38" fmla="*/ 341719865 w 216"/>
                <a:gd name="T39" fmla="*/ 421528952 h 227"/>
                <a:gd name="T40" fmla="*/ 320307023 w 216"/>
                <a:gd name="T41" fmla="*/ 464011892 h 227"/>
                <a:gd name="T42" fmla="*/ 291837948 w 216"/>
                <a:gd name="T43" fmla="*/ 494448446 h 227"/>
                <a:gd name="T44" fmla="*/ 258924632 w 216"/>
                <a:gd name="T45" fmla="*/ 521050459 h 227"/>
                <a:gd name="T46" fmla="*/ 223903622 w 216"/>
                <a:gd name="T47" fmla="*/ 535720773 h 227"/>
                <a:gd name="T48" fmla="*/ 187541536 w 216"/>
                <a:gd name="T49" fmla="*/ 540746724 h 227"/>
                <a:gd name="T50" fmla="*/ 148750498 w 216"/>
                <a:gd name="T51" fmla="*/ 535720773 h 227"/>
                <a:gd name="T52" fmla="*/ 114162216 w 216"/>
                <a:gd name="T53" fmla="*/ 521050459 h 227"/>
                <a:gd name="T54" fmla="*/ 81240106 w 216"/>
                <a:gd name="T55" fmla="*/ 494448446 h 227"/>
                <a:gd name="T56" fmla="*/ 55663738 w 216"/>
                <a:gd name="T57" fmla="*/ 464011892 h 227"/>
                <a:gd name="T58" fmla="*/ 31326810 w 216"/>
                <a:gd name="T59" fmla="*/ 421528952 h 227"/>
                <a:gd name="T60" fmla="*/ 13629363 w 216"/>
                <a:gd name="T61" fmla="*/ 376060687 h 227"/>
                <a:gd name="T62" fmla="*/ 3240229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8" y="50"/>
                  </a:lnTo>
                  <a:lnTo>
                    <a:pt x="24" y="42"/>
                  </a:lnTo>
                  <a:lnTo>
                    <a:pt x="32" y="34"/>
                  </a:lnTo>
                  <a:lnTo>
                    <a:pt x="39" y="26"/>
                  </a:lnTo>
                  <a:lnTo>
                    <a:pt x="47" y="19"/>
                  </a:lnTo>
                  <a:lnTo>
                    <a:pt x="56" y="14"/>
                  </a:lnTo>
                  <a:lnTo>
                    <a:pt x="66" y="10"/>
                  </a:lnTo>
                  <a:lnTo>
                    <a:pt x="75" y="6"/>
                  </a:lnTo>
                  <a:lnTo>
                    <a:pt x="86" y="3"/>
                  </a:lnTo>
                  <a:lnTo>
                    <a:pt x="97" y="2"/>
                  </a:lnTo>
                  <a:lnTo>
                    <a:pt x="108" y="0"/>
                  </a:lnTo>
                  <a:lnTo>
                    <a:pt x="118" y="2"/>
                  </a:lnTo>
                  <a:lnTo>
                    <a:pt x="129" y="3"/>
                  </a:lnTo>
                  <a:lnTo>
                    <a:pt x="140" y="6"/>
                  </a:lnTo>
                  <a:lnTo>
                    <a:pt x="149" y="10"/>
                  </a:lnTo>
                  <a:lnTo>
                    <a:pt x="159" y="14"/>
                  </a:lnTo>
                  <a:lnTo>
                    <a:pt x="168" y="19"/>
                  </a:lnTo>
                  <a:lnTo>
                    <a:pt x="176" y="26"/>
                  </a:lnTo>
                  <a:lnTo>
                    <a:pt x="185" y="34"/>
                  </a:lnTo>
                  <a:lnTo>
                    <a:pt x="191" y="42"/>
                  </a:lnTo>
                  <a:lnTo>
                    <a:pt x="197" y="50"/>
                  </a:lnTo>
                  <a:lnTo>
                    <a:pt x="202" y="60"/>
                  </a:lnTo>
                  <a:lnTo>
                    <a:pt x="208" y="69"/>
                  </a:lnTo>
                  <a:lnTo>
                    <a:pt x="212" y="80"/>
                  </a:lnTo>
                  <a:lnTo>
                    <a:pt x="214" y="91"/>
                  </a:lnTo>
                  <a:lnTo>
                    <a:pt x="216" y="103"/>
                  </a:lnTo>
                  <a:lnTo>
                    <a:pt x="216" y="114"/>
                  </a:lnTo>
                  <a:lnTo>
                    <a:pt x="216" y="126"/>
                  </a:lnTo>
                  <a:lnTo>
                    <a:pt x="214" y="137"/>
                  </a:lnTo>
                  <a:lnTo>
                    <a:pt x="212" y="148"/>
                  </a:lnTo>
                  <a:lnTo>
                    <a:pt x="208" y="158"/>
                  </a:lnTo>
                  <a:lnTo>
                    <a:pt x="202" y="168"/>
                  </a:lnTo>
                  <a:lnTo>
                    <a:pt x="197" y="177"/>
                  </a:lnTo>
                  <a:lnTo>
                    <a:pt x="191" y="187"/>
                  </a:lnTo>
                  <a:lnTo>
                    <a:pt x="185" y="195"/>
                  </a:lnTo>
                  <a:lnTo>
                    <a:pt x="176" y="202"/>
                  </a:lnTo>
                  <a:lnTo>
                    <a:pt x="168" y="208"/>
                  </a:lnTo>
                  <a:lnTo>
                    <a:pt x="159" y="214"/>
                  </a:lnTo>
                  <a:lnTo>
                    <a:pt x="149" y="219"/>
                  </a:lnTo>
                  <a:lnTo>
                    <a:pt x="140" y="222"/>
                  </a:lnTo>
                  <a:lnTo>
                    <a:pt x="129" y="225"/>
                  </a:lnTo>
                  <a:lnTo>
                    <a:pt x="118" y="227"/>
                  </a:lnTo>
                  <a:lnTo>
                    <a:pt x="108" y="227"/>
                  </a:lnTo>
                  <a:lnTo>
                    <a:pt x="97" y="227"/>
                  </a:lnTo>
                  <a:lnTo>
                    <a:pt x="86" y="225"/>
                  </a:lnTo>
                  <a:lnTo>
                    <a:pt x="75" y="222"/>
                  </a:lnTo>
                  <a:lnTo>
                    <a:pt x="66" y="219"/>
                  </a:lnTo>
                  <a:lnTo>
                    <a:pt x="56" y="214"/>
                  </a:lnTo>
                  <a:lnTo>
                    <a:pt x="47" y="208"/>
                  </a:lnTo>
                  <a:lnTo>
                    <a:pt x="39" y="202"/>
                  </a:lnTo>
                  <a:lnTo>
                    <a:pt x="32" y="195"/>
                  </a:lnTo>
                  <a:lnTo>
                    <a:pt x="24" y="187"/>
                  </a:lnTo>
                  <a:lnTo>
                    <a:pt x="18" y="177"/>
                  </a:lnTo>
                  <a:lnTo>
                    <a:pt x="13" y="168"/>
                  </a:lnTo>
                  <a:lnTo>
                    <a:pt x="8" y="158"/>
                  </a:lnTo>
                  <a:lnTo>
                    <a:pt x="5" y="148"/>
                  </a:lnTo>
                  <a:lnTo>
                    <a:pt x="2" y="137"/>
                  </a:lnTo>
                  <a:lnTo>
                    <a:pt x="1"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18" name="Rectangle 105"/>
            <p:cNvSpPr>
              <a:spLocks noChangeArrowheads="1"/>
            </p:cNvSpPr>
            <p:nvPr/>
          </p:nvSpPr>
          <p:spPr bwMode="auto">
            <a:xfrm>
              <a:off x="155" y="242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F</a:t>
              </a:r>
              <a:endParaRPr lang="en-US" altLang="zh-CN" sz="1000" b="1">
                <a:solidFill>
                  <a:srgbClr val="0000FF"/>
                </a:solidFill>
                <a:latin typeface="Times New Roman" panose="02020603050405020304" pitchFamily="18" charset="0"/>
                <a:ea typeface="楷体_GB2312" pitchFamily="1" charset="-122"/>
              </a:endParaRPr>
            </a:p>
          </p:txBody>
        </p:sp>
        <p:sp>
          <p:nvSpPr>
            <p:cNvPr id="95319" name="未知"/>
            <p:cNvSpPr>
              <a:spLocks/>
            </p:cNvSpPr>
            <p:nvPr/>
          </p:nvSpPr>
          <p:spPr bwMode="auto">
            <a:xfrm>
              <a:off x="888" y="1187"/>
              <a:ext cx="442" cy="473"/>
            </a:xfrm>
            <a:custGeom>
              <a:avLst/>
              <a:gdLst>
                <a:gd name="T0" fmla="*/ 1530783 w 216"/>
                <a:gd name="T1" fmla="*/ 245526991 h 227"/>
                <a:gd name="T2" fmla="*/ 7940391 w 216"/>
                <a:gd name="T3" fmla="*/ 190781361 h 227"/>
                <a:gd name="T4" fmla="*/ 21853431 w 216"/>
                <a:gd name="T5" fmla="*/ 140314750 h 227"/>
                <a:gd name="T6" fmla="*/ 41188741 w 216"/>
                <a:gd name="T7" fmla="*/ 100225664 h 227"/>
                <a:gd name="T8" fmla="*/ 65023240 w 216"/>
                <a:gd name="T9" fmla="*/ 61867700 h 227"/>
                <a:gd name="T10" fmla="*/ 93017433 w 216"/>
                <a:gd name="T11" fmla="*/ 30809728 h 227"/>
                <a:gd name="T12" fmla="*/ 123829343 w 216"/>
                <a:gd name="T13" fmla="*/ 11629492 h 227"/>
                <a:gd name="T14" fmla="*/ 160327499 w 216"/>
                <a:gd name="T15" fmla="*/ 2124368 h 227"/>
                <a:gd name="T16" fmla="*/ 195190484 w 216"/>
                <a:gd name="T17" fmla="*/ 2124368 h 227"/>
                <a:gd name="T18" fmla="*/ 231449273 w 216"/>
                <a:gd name="T19" fmla="*/ 11629492 h 227"/>
                <a:gd name="T20" fmla="*/ 263230570 w 216"/>
                <a:gd name="T21" fmla="*/ 30809728 h 227"/>
                <a:gd name="T22" fmla="*/ 291664258 w 216"/>
                <a:gd name="T23" fmla="*/ 61867700 h 227"/>
                <a:gd name="T24" fmla="*/ 316604838 w 216"/>
                <a:gd name="T25" fmla="*/ 100225664 h 227"/>
                <a:gd name="T26" fmla="*/ 335929989 w 216"/>
                <a:gd name="T27" fmla="*/ 140314750 h 227"/>
                <a:gd name="T28" fmla="*/ 351395663 w 216"/>
                <a:gd name="T29" fmla="*/ 190781361 h 227"/>
                <a:gd name="T30" fmla="*/ 357826205 w 216"/>
                <a:gd name="T31" fmla="*/ 245526991 h 227"/>
                <a:gd name="T32" fmla="*/ 357826205 w 216"/>
                <a:gd name="T33" fmla="*/ 268617453 h 227"/>
                <a:gd name="T34" fmla="*/ 354527772 w 216"/>
                <a:gd name="T35" fmla="*/ 323417826 h 227"/>
                <a:gd name="T36" fmla="*/ 345074083 w 216"/>
                <a:gd name="T37" fmla="*/ 376060687 h 227"/>
                <a:gd name="T38" fmla="*/ 328077714 w 216"/>
                <a:gd name="T39" fmla="*/ 421528952 h 227"/>
                <a:gd name="T40" fmla="*/ 307150886 w 216"/>
                <a:gd name="T41" fmla="*/ 461575730 h 227"/>
                <a:gd name="T42" fmla="*/ 278738218 w 216"/>
                <a:gd name="T43" fmla="*/ 494448446 h 227"/>
                <a:gd name="T44" fmla="*/ 246982786 w 216"/>
                <a:gd name="T45" fmla="*/ 521050459 h 227"/>
                <a:gd name="T46" fmla="*/ 213701963 w 216"/>
                <a:gd name="T47" fmla="*/ 535720773 h 227"/>
                <a:gd name="T48" fmla="*/ 178925282 w 216"/>
                <a:gd name="T49" fmla="*/ 540746724 h 227"/>
                <a:gd name="T50" fmla="*/ 142532780 w 216"/>
                <a:gd name="T51" fmla="*/ 535720773 h 227"/>
                <a:gd name="T52" fmla="*/ 109292130 w 216"/>
                <a:gd name="T53" fmla="*/ 521050459 h 227"/>
                <a:gd name="T54" fmla="*/ 79498130 w 216"/>
                <a:gd name="T55" fmla="*/ 494448446 h 227"/>
                <a:gd name="T56" fmla="*/ 52657819 w 216"/>
                <a:gd name="T57" fmla="*/ 461575730 h 227"/>
                <a:gd name="T58" fmla="*/ 31776067 w 216"/>
                <a:gd name="T59" fmla="*/ 421528952 h 227"/>
                <a:gd name="T60" fmla="*/ 14738523 w 216"/>
                <a:gd name="T61" fmla="*/ 376060687 h 227"/>
                <a:gd name="T62" fmla="*/ 3132436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20"/>
                  </a:lnTo>
                  <a:lnTo>
                    <a:pt x="176" y="26"/>
                  </a:lnTo>
                  <a:lnTo>
                    <a:pt x="185" y="34"/>
                  </a:lnTo>
                  <a:lnTo>
                    <a:pt x="191" y="42"/>
                  </a:lnTo>
                  <a:lnTo>
                    <a:pt x="198" y="50"/>
                  </a:lnTo>
                  <a:lnTo>
                    <a:pt x="203" y="59"/>
                  </a:lnTo>
                  <a:lnTo>
                    <a:pt x="208" y="70"/>
                  </a:lnTo>
                  <a:lnTo>
                    <a:pt x="212" y="80"/>
                  </a:lnTo>
                  <a:lnTo>
                    <a:pt x="214" y="90"/>
                  </a:lnTo>
                  <a:lnTo>
                    <a:pt x="216" y="103"/>
                  </a:lnTo>
                  <a:lnTo>
                    <a:pt x="216" y="113"/>
                  </a:lnTo>
                  <a:lnTo>
                    <a:pt x="216" y="125"/>
                  </a:lnTo>
                  <a:lnTo>
                    <a:pt x="214" y="136"/>
                  </a:lnTo>
                  <a:lnTo>
                    <a:pt x="212" y="147"/>
                  </a:lnTo>
                  <a:lnTo>
                    <a:pt x="208" y="158"/>
                  </a:lnTo>
                  <a:lnTo>
                    <a:pt x="203" y="167"/>
                  </a:lnTo>
                  <a:lnTo>
                    <a:pt x="198" y="177"/>
                  </a:lnTo>
                  <a:lnTo>
                    <a:pt x="191" y="186"/>
                  </a:lnTo>
                  <a:lnTo>
                    <a:pt x="185" y="194"/>
                  </a:lnTo>
                  <a:lnTo>
                    <a:pt x="176" y="201"/>
                  </a:lnTo>
                  <a:lnTo>
                    <a:pt x="168" y="208"/>
                  </a:lnTo>
                  <a:lnTo>
                    <a:pt x="159" y="213"/>
                  </a:lnTo>
                  <a:lnTo>
                    <a:pt x="149" y="219"/>
                  </a:lnTo>
                  <a:lnTo>
                    <a:pt x="140" y="221"/>
                  </a:lnTo>
                  <a:lnTo>
                    <a:pt x="129" y="225"/>
                  </a:lnTo>
                  <a:lnTo>
                    <a:pt x="118"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20" name="未知"/>
            <p:cNvSpPr>
              <a:spLocks/>
            </p:cNvSpPr>
            <p:nvPr/>
          </p:nvSpPr>
          <p:spPr bwMode="auto">
            <a:xfrm>
              <a:off x="888" y="1187"/>
              <a:ext cx="442" cy="473"/>
            </a:xfrm>
            <a:custGeom>
              <a:avLst/>
              <a:gdLst>
                <a:gd name="T0" fmla="*/ 1530783 w 216"/>
                <a:gd name="T1" fmla="*/ 245526991 h 227"/>
                <a:gd name="T2" fmla="*/ 7940391 w 216"/>
                <a:gd name="T3" fmla="*/ 190781361 h 227"/>
                <a:gd name="T4" fmla="*/ 21853431 w 216"/>
                <a:gd name="T5" fmla="*/ 140314750 h 227"/>
                <a:gd name="T6" fmla="*/ 41188741 w 216"/>
                <a:gd name="T7" fmla="*/ 100225664 h 227"/>
                <a:gd name="T8" fmla="*/ 65023240 w 216"/>
                <a:gd name="T9" fmla="*/ 61867700 h 227"/>
                <a:gd name="T10" fmla="*/ 93017433 w 216"/>
                <a:gd name="T11" fmla="*/ 30809728 h 227"/>
                <a:gd name="T12" fmla="*/ 123829343 w 216"/>
                <a:gd name="T13" fmla="*/ 11629492 h 227"/>
                <a:gd name="T14" fmla="*/ 160327499 w 216"/>
                <a:gd name="T15" fmla="*/ 2124368 h 227"/>
                <a:gd name="T16" fmla="*/ 195190484 w 216"/>
                <a:gd name="T17" fmla="*/ 2124368 h 227"/>
                <a:gd name="T18" fmla="*/ 231449273 w 216"/>
                <a:gd name="T19" fmla="*/ 11629492 h 227"/>
                <a:gd name="T20" fmla="*/ 263230570 w 216"/>
                <a:gd name="T21" fmla="*/ 30809728 h 227"/>
                <a:gd name="T22" fmla="*/ 291664258 w 216"/>
                <a:gd name="T23" fmla="*/ 61867700 h 227"/>
                <a:gd name="T24" fmla="*/ 316604838 w 216"/>
                <a:gd name="T25" fmla="*/ 100225664 h 227"/>
                <a:gd name="T26" fmla="*/ 335929989 w 216"/>
                <a:gd name="T27" fmla="*/ 140314750 h 227"/>
                <a:gd name="T28" fmla="*/ 351395663 w 216"/>
                <a:gd name="T29" fmla="*/ 190781361 h 227"/>
                <a:gd name="T30" fmla="*/ 357826205 w 216"/>
                <a:gd name="T31" fmla="*/ 245526991 h 227"/>
                <a:gd name="T32" fmla="*/ 357826205 w 216"/>
                <a:gd name="T33" fmla="*/ 268617453 h 227"/>
                <a:gd name="T34" fmla="*/ 354527772 w 216"/>
                <a:gd name="T35" fmla="*/ 323417826 h 227"/>
                <a:gd name="T36" fmla="*/ 345074083 w 216"/>
                <a:gd name="T37" fmla="*/ 376060687 h 227"/>
                <a:gd name="T38" fmla="*/ 328077714 w 216"/>
                <a:gd name="T39" fmla="*/ 421528952 h 227"/>
                <a:gd name="T40" fmla="*/ 307150886 w 216"/>
                <a:gd name="T41" fmla="*/ 461575730 h 227"/>
                <a:gd name="T42" fmla="*/ 278738218 w 216"/>
                <a:gd name="T43" fmla="*/ 494448446 h 227"/>
                <a:gd name="T44" fmla="*/ 246982786 w 216"/>
                <a:gd name="T45" fmla="*/ 521050459 h 227"/>
                <a:gd name="T46" fmla="*/ 213701963 w 216"/>
                <a:gd name="T47" fmla="*/ 535720773 h 227"/>
                <a:gd name="T48" fmla="*/ 178925282 w 216"/>
                <a:gd name="T49" fmla="*/ 540746724 h 227"/>
                <a:gd name="T50" fmla="*/ 142532780 w 216"/>
                <a:gd name="T51" fmla="*/ 535720773 h 227"/>
                <a:gd name="T52" fmla="*/ 109292130 w 216"/>
                <a:gd name="T53" fmla="*/ 521050459 h 227"/>
                <a:gd name="T54" fmla="*/ 79498130 w 216"/>
                <a:gd name="T55" fmla="*/ 494448446 h 227"/>
                <a:gd name="T56" fmla="*/ 52657819 w 216"/>
                <a:gd name="T57" fmla="*/ 461575730 h 227"/>
                <a:gd name="T58" fmla="*/ 31776067 w 216"/>
                <a:gd name="T59" fmla="*/ 421528952 h 227"/>
                <a:gd name="T60" fmla="*/ 14738523 w 216"/>
                <a:gd name="T61" fmla="*/ 376060687 h 227"/>
                <a:gd name="T62" fmla="*/ 3132436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20"/>
                  </a:lnTo>
                  <a:lnTo>
                    <a:pt x="176" y="26"/>
                  </a:lnTo>
                  <a:lnTo>
                    <a:pt x="185" y="34"/>
                  </a:lnTo>
                  <a:lnTo>
                    <a:pt x="191" y="42"/>
                  </a:lnTo>
                  <a:lnTo>
                    <a:pt x="198" y="50"/>
                  </a:lnTo>
                  <a:lnTo>
                    <a:pt x="203" y="59"/>
                  </a:lnTo>
                  <a:lnTo>
                    <a:pt x="208" y="70"/>
                  </a:lnTo>
                  <a:lnTo>
                    <a:pt x="212" y="80"/>
                  </a:lnTo>
                  <a:lnTo>
                    <a:pt x="214" y="90"/>
                  </a:lnTo>
                  <a:lnTo>
                    <a:pt x="216" y="103"/>
                  </a:lnTo>
                  <a:lnTo>
                    <a:pt x="216" y="113"/>
                  </a:lnTo>
                  <a:lnTo>
                    <a:pt x="216" y="125"/>
                  </a:lnTo>
                  <a:lnTo>
                    <a:pt x="214" y="136"/>
                  </a:lnTo>
                  <a:lnTo>
                    <a:pt x="212" y="147"/>
                  </a:lnTo>
                  <a:lnTo>
                    <a:pt x="208" y="158"/>
                  </a:lnTo>
                  <a:lnTo>
                    <a:pt x="203" y="167"/>
                  </a:lnTo>
                  <a:lnTo>
                    <a:pt x="198" y="177"/>
                  </a:lnTo>
                  <a:lnTo>
                    <a:pt x="191" y="186"/>
                  </a:lnTo>
                  <a:lnTo>
                    <a:pt x="185" y="194"/>
                  </a:lnTo>
                  <a:lnTo>
                    <a:pt x="176" y="201"/>
                  </a:lnTo>
                  <a:lnTo>
                    <a:pt x="168" y="208"/>
                  </a:lnTo>
                  <a:lnTo>
                    <a:pt x="159" y="213"/>
                  </a:lnTo>
                  <a:lnTo>
                    <a:pt x="149" y="219"/>
                  </a:lnTo>
                  <a:lnTo>
                    <a:pt x="140" y="221"/>
                  </a:lnTo>
                  <a:lnTo>
                    <a:pt x="129" y="225"/>
                  </a:lnTo>
                  <a:lnTo>
                    <a:pt x="118"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21" name="Rectangle 108"/>
            <p:cNvSpPr>
              <a:spLocks noChangeArrowheads="1"/>
            </p:cNvSpPr>
            <p:nvPr/>
          </p:nvSpPr>
          <p:spPr bwMode="auto">
            <a:xfrm>
              <a:off x="1043" y="128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D</a:t>
              </a:r>
              <a:endParaRPr lang="en-US" altLang="zh-CN" sz="1000" b="1">
                <a:solidFill>
                  <a:srgbClr val="0000FF"/>
                </a:solidFill>
                <a:latin typeface="Times New Roman" panose="02020603050405020304" pitchFamily="18" charset="0"/>
                <a:ea typeface="楷体_GB2312" pitchFamily="1" charset="-122"/>
              </a:endParaRPr>
            </a:p>
          </p:txBody>
        </p:sp>
        <p:sp>
          <p:nvSpPr>
            <p:cNvPr id="95322" name="未知"/>
            <p:cNvSpPr>
              <a:spLocks/>
            </p:cNvSpPr>
            <p:nvPr/>
          </p:nvSpPr>
          <p:spPr bwMode="auto">
            <a:xfrm>
              <a:off x="2215" y="75"/>
              <a:ext cx="445" cy="470"/>
            </a:xfrm>
            <a:custGeom>
              <a:avLst/>
              <a:gdLst>
                <a:gd name="T0" fmla="*/ 1683577 w 216"/>
                <a:gd name="T1" fmla="*/ 215573165 h 227"/>
                <a:gd name="T2" fmla="*/ 9358096 w 216"/>
                <a:gd name="T3" fmla="*/ 168127477 h 227"/>
                <a:gd name="T4" fmla="*/ 24935560 w 216"/>
                <a:gd name="T5" fmla="*/ 125620506 h 227"/>
                <a:gd name="T6" fmla="*/ 47694015 w 216"/>
                <a:gd name="T7" fmla="*/ 88042712 h 227"/>
                <a:gd name="T8" fmla="*/ 73721349 w 216"/>
                <a:gd name="T9" fmla="*/ 54755838 h 227"/>
                <a:gd name="T10" fmla="*/ 105835573 w 216"/>
                <a:gd name="T11" fmla="*/ 29303304 h 227"/>
                <a:gd name="T12" fmla="*/ 142578421 w 216"/>
                <a:gd name="T13" fmla="*/ 12349853 h 227"/>
                <a:gd name="T14" fmla="*/ 184191118 w 216"/>
                <a:gd name="T15" fmla="*/ 3971138 h 227"/>
                <a:gd name="T16" fmla="*/ 225700574 w 216"/>
                <a:gd name="T17" fmla="*/ 3971138 h 227"/>
                <a:gd name="T18" fmla="*/ 265201927 w 216"/>
                <a:gd name="T19" fmla="*/ 12349853 h 227"/>
                <a:gd name="T20" fmla="*/ 302273581 w 216"/>
                <a:gd name="T21" fmla="*/ 29303304 h 227"/>
                <a:gd name="T22" fmla="*/ 336070366 w 216"/>
                <a:gd name="T23" fmla="*/ 54755838 h 227"/>
                <a:gd name="T24" fmla="*/ 362072335 w 216"/>
                <a:gd name="T25" fmla="*/ 88042712 h 227"/>
                <a:gd name="T26" fmla="*/ 386621297 w 216"/>
                <a:gd name="T27" fmla="*/ 125620506 h 227"/>
                <a:gd name="T28" fmla="*/ 402325112 w 216"/>
                <a:gd name="T29" fmla="*/ 168127477 h 227"/>
                <a:gd name="T30" fmla="*/ 409890505 w 216"/>
                <a:gd name="T31" fmla="*/ 215573165 h 227"/>
                <a:gd name="T32" fmla="*/ 409890505 w 216"/>
                <a:gd name="T33" fmla="*/ 238990240 h 227"/>
                <a:gd name="T34" fmla="*/ 406399860 w 216"/>
                <a:gd name="T35" fmla="*/ 287478193 h 227"/>
                <a:gd name="T36" fmla="*/ 395151845 w 216"/>
                <a:gd name="T37" fmla="*/ 331155401 h 227"/>
                <a:gd name="T38" fmla="*/ 376000369 w 216"/>
                <a:gd name="T39" fmla="*/ 370600209 h 227"/>
                <a:gd name="T40" fmla="*/ 350790039 w 216"/>
                <a:gd name="T41" fmla="*/ 408827241 h 227"/>
                <a:gd name="T42" fmla="*/ 318678848 w 216"/>
                <a:gd name="T43" fmla="*/ 436217525 h 227"/>
                <a:gd name="T44" fmla="*/ 284694043 w 216"/>
                <a:gd name="T45" fmla="*/ 458639973 h 227"/>
                <a:gd name="T46" fmla="*/ 244956609 w 216"/>
                <a:gd name="T47" fmla="*/ 473725022 h 227"/>
                <a:gd name="T48" fmla="*/ 205260115 w 216"/>
                <a:gd name="T49" fmla="*/ 475882301 h 227"/>
                <a:gd name="T50" fmla="*/ 163126472 w 216"/>
                <a:gd name="T51" fmla="*/ 473725022 h 227"/>
                <a:gd name="T52" fmla="*/ 125236710 w 216"/>
                <a:gd name="T53" fmla="*/ 458639973 h 227"/>
                <a:gd name="T54" fmla="*/ 91090584 w 216"/>
                <a:gd name="T55" fmla="*/ 436217525 h 227"/>
                <a:gd name="T56" fmla="*/ 60789076 w 216"/>
                <a:gd name="T57" fmla="*/ 408827241 h 227"/>
                <a:gd name="T58" fmla="*/ 35783841 w 216"/>
                <a:gd name="T59" fmla="*/ 370600209 h 227"/>
                <a:gd name="T60" fmla="*/ 17369243 w 216"/>
                <a:gd name="T61" fmla="*/ 331155401 h 227"/>
                <a:gd name="T62" fmla="*/ 3468480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9" y="70"/>
                  </a:lnTo>
                  <a:lnTo>
                    <a:pt x="13" y="60"/>
                  </a:lnTo>
                  <a:lnTo>
                    <a:pt x="19" y="50"/>
                  </a:lnTo>
                  <a:lnTo>
                    <a:pt x="25" y="42"/>
                  </a:lnTo>
                  <a:lnTo>
                    <a:pt x="32" y="34"/>
                  </a:lnTo>
                  <a:lnTo>
                    <a:pt x="39" y="26"/>
                  </a:lnTo>
                  <a:lnTo>
                    <a:pt x="48" y="20"/>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8" y="20"/>
                  </a:lnTo>
                  <a:lnTo>
                    <a:pt x="177" y="26"/>
                  </a:lnTo>
                  <a:lnTo>
                    <a:pt x="185" y="34"/>
                  </a:lnTo>
                  <a:lnTo>
                    <a:pt x="191" y="42"/>
                  </a:lnTo>
                  <a:lnTo>
                    <a:pt x="198" y="50"/>
                  </a:lnTo>
                  <a:lnTo>
                    <a:pt x="204" y="60"/>
                  </a:lnTo>
                  <a:lnTo>
                    <a:pt x="208" y="70"/>
                  </a:lnTo>
                  <a:lnTo>
                    <a:pt x="212" y="80"/>
                  </a:lnTo>
                  <a:lnTo>
                    <a:pt x="214" y="91"/>
                  </a:lnTo>
                  <a:lnTo>
                    <a:pt x="216" y="103"/>
                  </a:lnTo>
                  <a:lnTo>
                    <a:pt x="216" y="114"/>
                  </a:lnTo>
                  <a:lnTo>
                    <a:pt x="216" y="126"/>
                  </a:lnTo>
                  <a:lnTo>
                    <a:pt x="214" y="137"/>
                  </a:lnTo>
                  <a:lnTo>
                    <a:pt x="212" y="147"/>
                  </a:lnTo>
                  <a:lnTo>
                    <a:pt x="208" y="158"/>
                  </a:lnTo>
                  <a:lnTo>
                    <a:pt x="204" y="168"/>
                  </a:lnTo>
                  <a:lnTo>
                    <a:pt x="198" y="177"/>
                  </a:lnTo>
                  <a:lnTo>
                    <a:pt x="191" y="187"/>
                  </a:lnTo>
                  <a:lnTo>
                    <a:pt x="185" y="195"/>
                  </a:lnTo>
                  <a:lnTo>
                    <a:pt x="177" y="201"/>
                  </a:lnTo>
                  <a:lnTo>
                    <a:pt x="168" y="208"/>
                  </a:lnTo>
                  <a:lnTo>
                    <a:pt x="159" y="214"/>
                  </a:lnTo>
                  <a:lnTo>
                    <a:pt x="150" y="219"/>
                  </a:lnTo>
                  <a:lnTo>
                    <a:pt x="140" y="222"/>
                  </a:lnTo>
                  <a:lnTo>
                    <a:pt x="129" y="226"/>
                  </a:lnTo>
                  <a:lnTo>
                    <a:pt x="119" y="227"/>
                  </a:lnTo>
                  <a:lnTo>
                    <a:pt x="108" y="227"/>
                  </a:lnTo>
                  <a:lnTo>
                    <a:pt x="97" y="227"/>
                  </a:lnTo>
                  <a:lnTo>
                    <a:pt x="86" y="226"/>
                  </a:lnTo>
                  <a:lnTo>
                    <a:pt x="75" y="222"/>
                  </a:lnTo>
                  <a:lnTo>
                    <a:pt x="66" y="219"/>
                  </a:lnTo>
                  <a:lnTo>
                    <a:pt x="56" y="214"/>
                  </a:lnTo>
                  <a:lnTo>
                    <a:pt x="48" y="208"/>
                  </a:lnTo>
                  <a:lnTo>
                    <a:pt x="39" y="201"/>
                  </a:lnTo>
                  <a:lnTo>
                    <a:pt x="32" y="195"/>
                  </a:lnTo>
                  <a:lnTo>
                    <a:pt x="25" y="187"/>
                  </a:lnTo>
                  <a:lnTo>
                    <a:pt x="19" y="177"/>
                  </a:lnTo>
                  <a:lnTo>
                    <a:pt x="13" y="168"/>
                  </a:lnTo>
                  <a:lnTo>
                    <a:pt x="9" y="158"/>
                  </a:lnTo>
                  <a:lnTo>
                    <a:pt x="5" y="147"/>
                  </a:lnTo>
                  <a:lnTo>
                    <a:pt x="2" y="137"/>
                  </a:lnTo>
                  <a:lnTo>
                    <a:pt x="1"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23" name="未知"/>
            <p:cNvSpPr>
              <a:spLocks/>
            </p:cNvSpPr>
            <p:nvPr/>
          </p:nvSpPr>
          <p:spPr bwMode="auto">
            <a:xfrm>
              <a:off x="2215" y="75"/>
              <a:ext cx="445" cy="470"/>
            </a:xfrm>
            <a:custGeom>
              <a:avLst/>
              <a:gdLst>
                <a:gd name="T0" fmla="*/ 1683577 w 216"/>
                <a:gd name="T1" fmla="*/ 215573165 h 227"/>
                <a:gd name="T2" fmla="*/ 9358096 w 216"/>
                <a:gd name="T3" fmla="*/ 168127477 h 227"/>
                <a:gd name="T4" fmla="*/ 24935560 w 216"/>
                <a:gd name="T5" fmla="*/ 125620506 h 227"/>
                <a:gd name="T6" fmla="*/ 47694015 w 216"/>
                <a:gd name="T7" fmla="*/ 88042712 h 227"/>
                <a:gd name="T8" fmla="*/ 73721349 w 216"/>
                <a:gd name="T9" fmla="*/ 54755838 h 227"/>
                <a:gd name="T10" fmla="*/ 105835573 w 216"/>
                <a:gd name="T11" fmla="*/ 29303304 h 227"/>
                <a:gd name="T12" fmla="*/ 142578421 w 216"/>
                <a:gd name="T13" fmla="*/ 12349853 h 227"/>
                <a:gd name="T14" fmla="*/ 184191118 w 216"/>
                <a:gd name="T15" fmla="*/ 3971138 h 227"/>
                <a:gd name="T16" fmla="*/ 225700574 w 216"/>
                <a:gd name="T17" fmla="*/ 3971138 h 227"/>
                <a:gd name="T18" fmla="*/ 265201927 w 216"/>
                <a:gd name="T19" fmla="*/ 12349853 h 227"/>
                <a:gd name="T20" fmla="*/ 302273581 w 216"/>
                <a:gd name="T21" fmla="*/ 29303304 h 227"/>
                <a:gd name="T22" fmla="*/ 336070366 w 216"/>
                <a:gd name="T23" fmla="*/ 54755838 h 227"/>
                <a:gd name="T24" fmla="*/ 362072335 w 216"/>
                <a:gd name="T25" fmla="*/ 88042712 h 227"/>
                <a:gd name="T26" fmla="*/ 386621297 w 216"/>
                <a:gd name="T27" fmla="*/ 125620506 h 227"/>
                <a:gd name="T28" fmla="*/ 402325112 w 216"/>
                <a:gd name="T29" fmla="*/ 168127477 h 227"/>
                <a:gd name="T30" fmla="*/ 409890505 w 216"/>
                <a:gd name="T31" fmla="*/ 215573165 h 227"/>
                <a:gd name="T32" fmla="*/ 409890505 w 216"/>
                <a:gd name="T33" fmla="*/ 238990240 h 227"/>
                <a:gd name="T34" fmla="*/ 406399860 w 216"/>
                <a:gd name="T35" fmla="*/ 287478193 h 227"/>
                <a:gd name="T36" fmla="*/ 395151845 w 216"/>
                <a:gd name="T37" fmla="*/ 331155401 h 227"/>
                <a:gd name="T38" fmla="*/ 376000369 w 216"/>
                <a:gd name="T39" fmla="*/ 370600209 h 227"/>
                <a:gd name="T40" fmla="*/ 350790039 w 216"/>
                <a:gd name="T41" fmla="*/ 408827241 h 227"/>
                <a:gd name="T42" fmla="*/ 318678848 w 216"/>
                <a:gd name="T43" fmla="*/ 436217525 h 227"/>
                <a:gd name="T44" fmla="*/ 284694043 w 216"/>
                <a:gd name="T45" fmla="*/ 458639973 h 227"/>
                <a:gd name="T46" fmla="*/ 244956609 w 216"/>
                <a:gd name="T47" fmla="*/ 473725022 h 227"/>
                <a:gd name="T48" fmla="*/ 205260115 w 216"/>
                <a:gd name="T49" fmla="*/ 475882301 h 227"/>
                <a:gd name="T50" fmla="*/ 163126472 w 216"/>
                <a:gd name="T51" fmla="*/ 473725022 h 227"/>
                <a:gd name="T52" fmla="*/ 125236710 w 216"/>
                <a:gd name="T53" fmla="*/ 458639973 h 227"/>
                <a:gd name="T54" fmla="*/ 91090584 w 216"/>
                <a:gd name="T55" fmla="*/ 436217525 h 227"/>
                <a:gd name="T56" fmla="*/ 60789076 w 216"/>
                <a:gd name="T57" fmla="*/ 408827241 h 227"/>
                <a:gd name="T58" fmla="*/ 35783841 w 216"/>
                <a:gd name="T59" fmla="*/ 370600209 h 227"/>
                <a:gd name="T60" fmla="*/ 17369243 w 216"/>
                <a:gd name="T61" fmla="*/ 331155401 h 227"/>
                <a:gd name="T62" fmla="*/ 3468480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9" y="70"/>
                  </a:lnTo>
                  <a:lnTo>
                    <a:pt x="13" y="60"/>
                  </a:lnTo>
                  <a:lnTo>
                    <a:pt x="19" y="50"/>
                  </a:lnTo>
                  <a:lnTo>
                    <a:pt x="25" y="42"/>
                  </a:lnTo>
                  <a:lnTo>
                    <a:pt x="32" y="34"/>
                  </a:lnTo>
                  <a:lnTo>
                    <a:pt x="39" y="26"/>
                  </a:lnTo>
                  <a:lnTo>
                    <a:pt x="48" y="20"/>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8" y="20"/>
                  </a:lnTo>
                  <a:lnTo>
                    <a:pt x="177" y="26"/>
                  </a:lnTo>
                  <a:lnTo>
                    <a:pt x="185" y="34"/>
                  </a:lnTo>
                  <a:lnTo>
                    <a:pt x="191" y="42"/>
                  </a:lnTo>
                  <a:lnTo>
                    <a:pt x="198" y="50"/>
                  </a:lnTo>
                  <a:lnTo>
                    <a:pt x="204" y="60"/>
                  </a:lnTo>
                  <a:lnTo>
                    <a:pt x="208" y="70"/>
                  </a:lnTo>
                  <a:lnTo>
                    <a:pt x="212" y="80"/>
                  </a:lnTo>
                  <a:lnTo>
                    <a:pt x="214" y="91"/>
                  </a:lnTo>
                  <a:lnTo>
                    <a:pt x="216" y="103"/>
                  </a:lnTo>
                  <a:lnTo>
                    <a:pt x="216" y="114"/>
                  </a:lnTo>
                  <a:lnTo>
                    <a:pt x="216" y="126"/>
                  </a:lnTo>
                  <a:lnTo>
                    <a:pt x="214" y="137"/>
                  </a:lnTo>
                  <a:lnTo>
                    <a:pt x="212" y="147"/>
                  </a:lnTo>
                  <a:lnTo>
                    <a:pt x="208" y="158"/>
                  </a:lnTo>
                  <a:lnTo>
                    <a:pt x="204" y="168"/>
                  </a:lnTo>
                  <a:lnTo>
                    <a:pt x="198" y="177"/>
                  </a:lnTo>
                  <a:lnTo>
                    <a:pt x="191" y="187"/>
                  </a:lnTo>
                  <a:lnTo>
                    <a:pt x="185" y="195"/>
                  </a:lnTo>
                  <a:lnTo>
                    <a:pt x="177" y="201"/>
                  </a:lnTo>
                  <a:lnTo>
                    <a:pt x="168" y="208"/>
                  </a:lnTo>
                  <a:lnTo>
                    <a:pt x="159" y="214"/>
                  </a:lnTo>
                  <a:lnTo>
                    <a:pt x="150" y="219"/>
                  </a:lnTo>
                  <a:lnTo>
                    <a:pt x="140" y="222"/>
                  </a:lnTo>
                  <a:lnTo>
                    <a:pt x="129" y="226"/>
                  </a:lnTo>
                  <a:lnTo>
                    <a:pt x="119" y="227"/>
                  </a:lnTo>
                  <a:lnTo>
                    <a:pt x="108" y="227"/>
                  </a:lnTo>
                  <a:lnTo>
                    <a:pt x="97" y="227"/>
                  </a:lnTo>
                  <a:lnTo>
                    <a:pt x="86" y="226"/>
                  </a:lnTo>
                  <a:lnTo>
                    <a:pt x="75" y="222"/>
                  </a:lnTo>
                  <a:lnTo>
                    <a:pt x="66" y="219"/>
                  </a:lnTo>
                  <a:lnTo>
                    <a:pt x="56" y="214"/>
                  </a:lnTo>
                  <a:lnTo>
                    <a:pt x="48" y="208"/>
                  </a:lnTo>
                  <a:lnTo>
                    <a:pt x="39" y="201"/>
                  </a:lnTo>
                  <a:lnTo>
                    <a:pt x="32" y="195"/>
                  </a:lnTo>
                  <a:lnTo>
                    <a:pt x="25" y="187"/>
                  </a:lnTo>
                  <a:lnTo>
                    <a:pt x="19" y="177"/>
                  </a:lnTo>
                  <a:lnTo>
                    <a:pt x="13" y="168"/>
                  </a:lnTo>
                  <a:lnTo>
                    <a:pt x="9" y="158"/>
                  </a:lnTo>
                  <a:lnTo>
                    <a:pt x="5" y="147"/>
                  </a:lnTo>
                  <a:lnTo>
                    <a:pt x="2" y="137"/>
                  </a:lnTo>
                  <a:lnTo>
                    <a:pt x="1"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24" name="Rectangle 111"/>
            <p:cNvSpPr>
              <a:spLocks noChangeArrowheads="1"/>
            </p:cNvSpPr>
            <p:nvPr/>
          </p:nvSpPr>
          <p:spPr bwMode="auto">
            <a:xfrm>
              <a:off x="2373" y="172"/>
              <a:ext cx="10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B</a:t>
              </a:r>
              <a:endParaRPr lang="en-US" altLang="zh-CN" sz="1000" b="1">
                <a:solidFill>
                  <a:srgbClr val="0000FF"/>
                </a:solidFill>
                <a:latin typeface="Times New Roman" panose="02020603050405020304" pitchFamily="18" charset="0"/>
                <a:ea typeface="楷体_GB2312" pitchFamily="1" charset="-122"/>
              </a:endParaRPr>
            </a:p>
          </p:txBody>
        </p:sp>
        <p:sp>
          <p:nvSpPr>
            <p:cNvPr id="95325" name="未知"/>
            <p:cNvSpPr>
              <a:spLocks/>
            </p:cNvSpPr>
            <p:nvPr/>
          </p:nvSpPr>
          <p:spPr bwMode="auto">
            <a:xfrm>
              <a:off x="2215" y="2322"/>
              <a:ext cx="445" cy="473"/>
            </a:xfrm>
            <a:custGeom>
              <a:avLst/>
              <a:gdLst>
                <a:gd name="T0" fmla="*/ 1683577 w 216"/>
                <a:gd name="T1" fmla="*/ 245526991 h 227"/>
                <a:gd name="T2" fmla="*/ 9358096 w 216"/>
                <a:gd name="T3" fmla="*/ 190781361 h 227"/>
                <a:gd name="T4" fmla="*/ 24935560 w 216"/>
                <a:gd name="T5" fmla="*/ 142551810 h 227"/>
                <a:gd name="T6" fmla="*/ 47694015 w 216"/>
                <a:gd name="T7" fmla="*/ 100225664 h 227"/>
                <a:gd name="T8" fmla="*/ 73721349 w 216"/>
                <a:gd name="T9" fmla="*/ 61867700 h 227"/>
                <a:gd name="T10" fmla="*/ 105835573 w 216"/>
                <a:gd name="T11" fmla="*/ 32832367 h 227"/>
                <a:gd name="T12" fmla="*/ 142578421 w 216"/>
                <a:gd name="T13" fmla="*/ 14786064 h 227"/>
                <a:gd name="T14" fmla="*/ 184191118 w 216"/>
                <a:gd name="T15" fmla="*/ 4426547 h 227"/>
                <a:gd name="T16" fmla="*/ 225700574 w 216"/>
                <a:gd name="T17" fmla="*/ 4426547 h 227"/>
                <a:gd name="T18" fmla="*/ 265201927 w 216"/>
                <a:gd name="T19" fmla="*/ 14786064 h 227"/>
                <a:gd name="T20" fmla="*/ 302273581 w 216"/>
                <a:gd name="T21" fmla="*/ 32832367 h 227"/>
                <a:gd name="T22" fmla="*/ 336070366 w 216"/>
                <a:gd name="T23" fmla="*/ 61867700 h 227"/>
                <a:gd name="T24" fmla="*/ 362072335 w 216"/>
                <a:gd name="T25" fmla="*/ 100225664 h 227"/>
                <a:gd name="T26" fmla="*/ 386621297 w 216"/>
                <a:gd name="T27" fmla="*/ 142551810 h 227"/>
                <a:gd name="T28" fmla="*/ 402325112 w 216"/>
                <a:gd name="T29" fmla="*/ 190781361 h 227"/>
                <a:gd name="T30" fmla="*/ 409890505 w 216"/>
                <a:gd name="T31" fmla="*/ 245526991 h 227"/>
                <a:gd name="T32" fmla="*/ 409890505 w 216"/>
                <a:gd name="T33" fmla="*/ 272135005 h 227"/>
                <a:gd name="T34" fmla="*/ 406399860 w 216"/>
                <a:gd name="T35" fmla="*/ 325836652 h 227"/>
                <a:gd name="T36" fmla="*/ 395151845 w 216"/>
                <a:gd name="T37" fmla="*/ 376060687 h 227"/>
                <a:gd name="T38" fmla="*/ 376000369 w 216"/>
                <a:gd name="T39" fmla="*/ 421528952 h 227"/>
                <a:gd name="T40" fmla="*/ 350790039 w 216"/>
                <a:gd name="T41" fmla="*/ 464011892 h 227"/>
                <a:gd name="T42" fmla="*/ 318678848 w 216"/>
                <a:gd name="T43" fmla="*/ 494448446 h 227"/>
                <a:gd name="T44" fmla="*/ 284694043 w 216"/>
                <a:gd name="T45" fmla="*/ 521050459 h 227"/>
                <a:gd name="T46" fmla="*/ 244956609 w 216"/>
                <a:gd name="T47" fmla="*/ 537845147 h 227"/>
                <a:gd name="T48" fmla="*/ 205260115 w 216"/>
                <a:gd name="T49" fmla="*/ 540746724 h 227"/>
                <a:gd name="T50" fmla="*/ 163126472 w 216"/>
                <a:gd name="T51" fmla="*/ 537845147 h 227"/>
                <a:gd name="T52" fmla="*/ 125236710 w 216"/>
                <a:gd name="T53" fmla="*/ 521050459 h 227"/>
                <a:gd name="T54" fmla="*/ 91090584 w 216"/>
                <a:gd name="T55" fmla="*/ 494448446 h 227"/>
                <a:gd name="T56" fmla="*/ 60789076 w 216"/>
                <a:gd name="T57" fmla="*/ 464011892 h 227"/>
                <a:gd name="T58" fmla="*/ 35783841 w 216"/>
                <a:gd name="T59" fmla="*/ 421528952 h 227"/>
                <a:gd name="T60" fmla="*/ 17369243 w 216"/>
                <a:gd name="T61" fmla="*/ 376060687 h 227"/>
                <a:gd name="T62" fmla="*/ 3468480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9" y="71"/>
                  </a:lnTo>
                  <a:lnTo>
                    <a:pt x="13" y="60"/>
                  </a:lnTo>
                  <a:lnTo>
                    <a:pt x="19" y="50"/>
                  </a:lnTo>
                  <a:lnTo>
                    <a:pt x="25" y="42"/>
                  </a:lnTo>
                  <a:lnTo>
                    <a:pt x="32" y="34"/>
                  </a:lnTo>
                  <a:lnTo>
                    <a:pt x="39" y="26"/>
                  </a:lnTo>
                  <a:lnTo>
                    <a:pt x="48" y="21"/>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8" y="21"/>
                  </a:lnTo>
                  <a:lnTo>
                    <a:pt x="177" y="26"/>
                  </a:lnTo>
                  <a:lnTo>
                    <a:pt x="185" y="34"/>
                  </a:lnTo>
                  <a:lnTo>
                    <a:pt x="191" y="42"/>
                  </a:lnTo>
                  <a:lnTo>
                    <a:pt x="198" y="50"/>
                  </a:lnTo>
                  <a:lnTo>
                    <a:pt x="204" y="60"/>
                  </a:lnTo>
                  <a:lnTo>
                    <a:pt x="208" y="71"/>
                  </a:lnTo>
                  <a:lnTo>
                    <a:pt x="212" y="80"/>
                  </a:lnTo>
                  <a:lnTo>
                    <a:pt x="214" y="91"/>
                  </a:lnTo>
                  <a:lnTo>
                    <a:pt x="216" y="103"/>
                  </a:lnTo>
                  <a:lnTo>
                    <a:pt x="216" y="114"/>
                  </a:lnTo>
                  <a:lnTo>
                    <a:pt x="216" y="126"/>
                  </a:lnTo>
                  <a:lnTo>
                    <a:pt x="214" y="137"/>
                  </a:lnTo>
                  <a:lnTo>
                    <a:pt x="212" y="148"/>
                  </a:lnTo>
                  <a:lnTo>
                    <a:pt x="208" y="158"/>
                  </a:lnTo>
                  <a:lnTo>
                    <a:pt x="204" y="168"/>
                  </a:lnTo>
                  <a:lnTo>
                    <a:pt x="198" y="177"/>
                  </a:lnTo>
                  <a:lnTo>
                    <a:pt x="191" y="187"/>
                  </a:lnTo>
                  <a:lnTo>
                    <a:pt x="185" y="195"/>
                  </a:lnTo>
                  <a:lnTo>
                    <a:pt x="177" y="202"/>
                  </a:lnTo>
                  <a:lnTo>
                    <a:pt x="168" y="208"/>
                  </a:lnTo>
                  <a:lnTo>
                    <a:pt x="159" y="214"/>
                  </a:lnTo>
                  <a:lnTo>
                    <a:pt x="150" y="219"/>
                  </a:lnTo>
                  <a:lnTo>
                    <a:pt x="140" y="222"/>
                  </a:lnTo>
                  <a:lnTo>
                    <a:pt x="129" y="226"/>
                  </a:lnTo>
                  <a:lnTo>
                    <a:pt x="119" y="227"/>
                  </a:lnTo>
                  <a:lnTo>
                    <a:pt x="108" y="227"/>
                  </a:lnTo>
                  <a:lnTo>
                    <a:pt x="97" y="227"/>
                  </a:lnTo>
                  <a:lnTo>
                    <a:pt x="86" y="226"/>
                  </a:lnTo>
                  <a:lnTo>
                    <a:pt x="75" y="222"/>
                  </a:lnTo>
                  <a:lnTo>
                    <a:pt x="66" y="219"/>
                  </a:lnTo>
                  <a:lnTo>
                    <a:pt x="56" y="214"/>
                  </a:lnTo>
                  <a:lnTo>
                    <a:pt x="48" y="208"/>
                  </a:lnTo>
                  <a:lnTo>
                    <a:pt x="39" y="202"/>
                  </a:lnTo>
                  <a:lnTo>
                    <a:pt x="32" y="195"/>
                  </a:lnTo>
                  <a:lnTo>
                    <a:pt x="25" y="187"/>
                  </a:lnTo>
                  <a:lnTo>
                    <a:pt x="19" y="177"/>
                  </a:lnTo>
                  <a:lnTo>
                    <a:pt x="13" y="168"/>
                  </a:lnTo>
                  <a:lnTo>
                    <a:pt x="9" y="158"/>
                  </a:lnTo>
                  <a:lnTo>
                    <a:pt x="5" y="148"/>
                  </a:lnTo>
                  <a:lnTo>
                    <a:pt x="2" y="137"/>
                  </a:lnTo>
                  <a:lnTo>
                    <a:pt x="1"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26" name="未知"/>
            <p:cNvSpPr>
              <a:spLocks/>
            </p:cNvSpPr>
            <p:nvPr/>
          </p:nvSpPr>
          <p:spPr bwMode="auto">
            <a:xfrm>
              <a:off x="2215" y="2322"/>
              <a:ext cx="445" cy="473"/>
            </a:xfrm>
            <a:custGeom>
              <a:avLst/>
              <a:gdLst>
                <a:gd name="T0" fmla="*/ 1683577 w 216"/>
                <a:gd name="T1" fmla="*/ 245526991 h 227"/>
                <a:gd name="T2" fmla="*/ 9358096 w 216"/>
                <a:gd name="T3" fmla="*/ 190781361 h 227"/>
                <a:gd name="T4" fmla="*/ 24935560 w 216"/>
                <a:gd name="T5" fmla="*/ 142551810 h 227"/>
                <a:gd name="T6" fmla="*/ 47694015 w 216"/>
                <a:gd name="T7" fmla="*/ 100225664 h 227"/>
                <a:gd name="T8" fmla="*/ 73721349 w 216"/>
                <a:gd name="T9" fmla="*/ 61867700 h 227"/>
                <a:gd name="T10" fmla="*/ 105835573 w 216"/>
                <a:gd name="T11" fmla="*/ 32832367 h 227"/>
                <a:gd name="T12" fmla="*/ 142578421 w 216"/>
                <a:gd name="T13" fmla="*/ 14786064 h 227"/>
                <a:gd name="T14" fmla="*/ 184191118 w 216"/>
                <a:gd name="T15" fmla="*/ 4426547 h 227"/>
                <a:gd name="T16" fmla="*/ 225700574 w 216"/>
                <a:gd name="T17" fmla="*/ 4426547 h 227"/>
                <a:gd name="T18" fmla="*/ 265201927 w 216"/>
                <a:gd name="T19" fmla="*/ 14786064 h 227"/>
                <a:gd name="T20" fmla="*/ 302273581 w 216"/>
                <a:gd name="T21" fmla="*/ 32832367 h 227"/>
                <a:gd name="T22" fmla="*/ 336070366 w 216"/>
                <a:gd name="T23" fmla="*/ 61867700 h 227"/>
                <a:gd name="T24" fmla="*/ 362072335 w 216"/>
                <a:gd name="T25" fmla="*/ 100225664 h 227"/>
                <a:gd name="T26" fmla="*/ 386621297 w 216"/>
                <a:gd name="T27" fmla="*/ 142551810 h 227"/>
                <a:gd name="T28" fmla="*/ 402325112 w 216"/>
                <a:gd name="T29" fmla="*/ 190781361 h 227"/>
                <a:gd name="T30" fmla="*/ 409890505 w 216"/>
                <a:gd name="T31" fmla="*/ 245526991 h 227"/>
                <a:gd name="T32" fmla="*/ 409890505 w 216"/>
                <a:gd name="T33" fmla="*/ 272135005 h 227"/>
                <a:gd name="T34" fmla="*/ 406399860 w 216"/>
                <a:gd name="T35" fmla="*/ 325836652 h 227"/>
                <a:gd name="T36" fmla="*/ 395151845 w 216"/>
                <a:gd name="T37" fmla="*/ 376060687 h 227"/>
                <a:gd name="T38" fmla="*/ 376000369 w 216"/>
                <a:gd name="T39" fmla="*/ 421528952 h 227"/>
                <a:gd name="T40" fmla="*/ 350790039 w 216"/>
                <a:gd name="T41" fmla="*/ 464011892 h 227"/>
                <a:gd name="T42" fmla="*/ 318678848 w 216"/>
                <a:gd name="T43" fmla="*/ 494448446 h 227"/>
                <a:gd name="T44" fmla="*/ 284694043 w 216"/>
                <a:gd name="T45" fmla="*/ 521050459 h 227"/>
                <a:gd name="T46" fmla="*/ 244956609 w 216"/>
                <a:gd name="T47" fmla="*/ 537845147 h 227"/>
                <a:gd name="T48" fmla="*/ 205260115 w 216"/>
                <a:gd name="T49" fmla="*/ 540746724 h 227"/>
                <a:gd name="T50" fmla="*/ 163126472 w 216"/>
                <a:gd name="T51" fmla="*/ 537845147 h 227"/>
                <a:gd name="T52" fmla="*/ 125236710 w 216"/>
                <a:gd name="T53" fmla="*/ 521050459 h 227"/>
                <a:gd name="T54" fmla="*/ 91090584 w 216"/>
                <a:gd name="T55" fmla="*/ 494448446 h 227"/>
                <a:gd name="T56" fmla="*/ 60789076 w 216"/>
                <a:gd name="T57" fmla="*/ 464011892 h 227"/>
                <a:gd name="T58" fmla="*/ 35783841 w 216"/>
                <a:gd name="T59" fmla="*/ 421528952 h 227"/>
                <a:gd name="T60" fmla="*/ 17369243 w 216"/>
                <a:gd name="T61" fmla="*/ 376060687 h 227"/>
                <a:gd name="T62" fmla="*/ 3468480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9" y="71"/>
                  </a:lnTo>
                  <a:lnTo>
                    <a:pt x="13" y="60"/>
                  </a:lnTo>
                  <a:lnTo>
                    <a:pt x="19" y="50"/>
                  </a:lnTo>
                  <a:lnTo>
                    <a:pt x="25" y="42"/>
                  </a:lnTo>
                  <a:lnTo>
                    <a:pt x="32" y="34"/>
                  </a:lnTo>
                  <a:lnTo>
                    <a:pt x="39" y="26"/>
                  </a:lnTo>
                  <a:lnTo>
                    <a:pt x="48" y="21"/>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8" y="21"/>
                  </a:lnTo>
                  <a:lnTo>
                    <a:pt x="177" y="26"/>
                  </a:lnTo>
                  <a:lnTo>
                    <a:pt x="185" y="34"/>
                  </a:lnTo>
                  <a:lnTo>
                    <a:pt x="191" y="42"/>
                  </a:lnTo>
                  <a:lnTo>
                    <a:pt x="198" y="50"/>
                  </a:lnTo>
                  <a:lnTo>
                    <a:pt x="204" y="60"/>
                  </a:lnTo>
                  <a:lnTo>
                    <a:pt x="208" y="71"/>
                  </a:lnTo>
                  <a:lnTo>
                    <a:pt x="212" y="80"/>
                  </a:lnTo>
                  <a:lnTo>
                    <a:pt x="214" y="91"/>
                  </a:lnTo>
                  <a:lnTo>
                    <a:pt x="216" y="103"/>
                  </a:lnTo>
                  <a:lnTo>
                    <a:pt x="216" y="114"/>
                  </a:lnTo>
                  <a:lnTo>
                    <a:pt x="216" y="126"/>
                  </a:lnTo>
                  <a:lnTo>
                    <a:pt x="214" y="137"/>
                  </a:lnTo>
                  <a:lnTo>
                    <a:pt x="212" y="148"/>
                  </a:lnTo>
                  <a:lnTo>
                    <a:pt x="208" y="158"/>
                  </a:lnTo>
                  <a:lnTo>
                    <a:pt x="204" y="168"/>
                  </a:lnTo>
                  <a:lnTo>
                    <a:pt x="198" y="177"/>
                  </a:lnTo>
                  <a:lnTo>
                    <a:pt x="191" y="187"/>
                  </a:lnTo>
                  <a:lnTo>
                    <a:pt x="185" y="195"/>
                  </a:lnTo>
                  <a:lnTo>
                    <a:pt x="177" y="202"/>
                  </a:lnTo>
                  <a:lnTo>
                    <a:pt x="168" y="208"/>
                  </a:lnTo>
                  <a:lnTo>
                    <a:pt x="159" y="214"/>
                  </a:lnTo>
                  <a:lnTo>
                    <a:pt x="150" y="219"/>
                  </a:lnTo>
                  <a:lnTo>
                    <a:pt x="140" y="222"/>
                  </a:lnTo>
                  <a:lnTo>
                    <a:pt x="129" y="226"/>
                  </a:lnTo>
                  <a:lnTo>
                    <a:pt x="119" y="227"/>
                  </a:lnTo>
                  <a:lnTo>
                    <a:pt x="108" y="227"/>
                  </a:lnTo>
                  <a:lnTo>
                    <a:pt x="97" y="227"/>
                  </a:lnTo>
                  <a:lnTo>
                    <a:pt x="86" y="226"/>
                  </a:lnTo>
                  <a:lnTo>
                    <a:pt x="75" y="222"/>
                  </a:lnTo>
                  <a:lnTo>
                    <a:pt x="66" y="219"/>
                  </a:lnTo>
                  <a:lnTo>
                    <a:pt x="56" y="214"/>
                  </a:lnTo>
                  <a:lnTo>
                    <a:pt x="48" y="208"/>
                  </a:lnTo>
                  <a:lnTo>
                    <a:pt x="39" y="202"/>
                  </a:lnTo>
                  <a:lnTo>
                    <a:pt x="32" y="195"/>
                  </a:lnTo>
                  <a:lnTo>
                    <a:pt x="25" y="187"/>
                  </a:lnTo>
                  <a:lnTo>
                    <a:pt x="19" y="177"/>
                  </a:lnTo>
                  <a:lnTo>
                    <a:pt x="13" y="168"/>
                  </a:lnTo>
                  <a:lnTo>
                    <a:pt x="9" y="158"/>
                  </a:lnTo>
                  <a:lnTo>
                    <a:pt x="5" y="148"/>
                  </a:lnTo>
                  <a:lnTo>
                    <a:pt x="2" y="137"/>
                  </a:lnTo>
                  <a:lnTo>
                    <a:pt x="1"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27" name="Rectangle 114"/>
            <p:cNvSpPr>
              <a:spLocks noChangeArrowheads="1"/>
            </p:cNvSpPr>
            <p:nvPr/>
          </p:nvSpPr>
          <p:spPr bwMode="auto">
            <a:xfrm>
              <a:off x="2373" y="242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C</a:t>
              </a:r>
              <a:endParaRPr lang="en-US" altLang="zh-CN" sz="1000" b="1">
                <a:solidFill>
                  <a:srgbClr val="0000FF"/>
                </a:solidFill>
                <a:latin typeface="Times New Roman" panose="02020603050405020304" pitchFamily="18" charset="0"/>
                <a:ea typeface="楷体_GB2312" pitchFamily="1" charset="-122"/>
              </a:endParaRPr>
            </a:p>
          </p:txBody>
        </p:sp>
        <p:sp>
          <p:nvSpPr>
            <p:cNvPr id="95328" name="未知"/>
            <p:cNvSpPr>
              <a:spLocks/>
            </p:cNvSpPr>
            <p:nvPr/>
          </p:nvSpPr>
          <p:spPr bwMode="auto">
            <a:xfrm>
              <a:off x="3103" y="1187"/>
              <a:ext cx="442" cy="473"/>
            </a:xfrm>
            <a:custGeom>
              <a:avLst/>
              <a:gdLst>
                <a:gd name="T0" fmla="*/ 1530783 w 216"/>
                <a:gd name="T1" fmla="*/ 245526991 h 227"/>
                <a:gd name="T2" fmla="*/ 7940391 w 216"/>
                <a:gd name="T3" fmla="*/ 190781361 h 227"/>
                <a:gd name="T4" fmla="*/ 21853431 w 216"/>
                <a:gd name="T5" fmla="*/ 140314750 h 227"/>
                <a:gd name="T6" fmla="*/ 41188741 w 216"/>
                <a:gd name="T7" fmla="*/ 100225664 h 227"/>
                <a:gd name="T8" fmla="*/ 65023240 w 216"/>
                <a:gd name="T9" fmla="*/ 61867700 h 227"/>
                <a:gd name="T10" fmla="*/ 93017433 w 216"/>
                <a:gd name="T11" fmla="*/ 30809728 h 227"/>
                <a:gd name="T12" fmla="*/ 123829343 w 216"/>
                <a:gd name="T13" fmla="*/ 11629492 h 227"/>
                <a:gd name="T14" fmla="*/ 160327499 w 216"/>
                <a:gd name="T15" fmla="*/ 2124368 h 227"/>
                <a:gd name="T16" fmla="*/ 197456012 w 216"/>
                <a:gd name="T17" fmla="*/ 2124368 h 227"/>
                <a:gd name="T18" fmla="*/ 231449273 w 216"/>
                <a:gd name="T19" fmla="*/ 11629492 h 227"/>
                <a:gd name="T20" fmla="*/ 263230570 w 216"/>
                <a:gd name="T21" fmla="*/ 30809728 h 227"/>
                <a:gd name="T22" fmla="*/ 293199930 w 216"/>
                <a:gd name="T23" fmla="*/ 61867700 h 227"/>
                <a:gd name="T24" fmla="*/ 316604838 w 216"/>
                <a:gd name="T25" fmla="*/ 100225664 h 227"/>
                <a:gd name="T26" fmla="*/ 337483995 w 216"/>
                <a:gd name="T27" fmla="*/ 140314750 h 227"/>
                <a:gd name="T28" fmla="*/ 351395663 w 216"/>
                <a:gd name="T29" fmla="*/ 190781361 h 227"/>
                <a:gd name="T30" fmla="*/ 357826205 w 216"/>
                <a:gd name="T31" fmla="*/ 245526991 h 227"/>
                <a:gd name="T32" fmla="*/ 357826205 w 216"/>
                <a:gd name="T33" fmla="*/ 268617453 h 227"/>
                <a:gd name="T34" fmla="*/ 354527772 w 216"/>
                <a:gd name="T35" fmla="*/ 323417826 h 227"/>
                <a:gd name="T36" fmla="*/ 345074083 w 216"/>
                <a:gd name="T37" fmla="*/ 376060687 h 227"/>
                <a:gd name="T38" fmla="*/ 328077714 w 216"/>
                <a:gd name="T39" fmla="*/ 421528952 h 227"/>
                <a:gd name="T40" fmla="*/ 307150886 w 216"/>
                <a:gd name="T41" fmla="*/ 461575730 h 227"/>
                <a:gd name="T42" fmla="*/ 278738218 w 216"/>
                <a:gd name="T43" fmla="*/ 494448446 h 227"/>
                <a:gd name="T44" fmla="*/ 248492133 w 216"/>
                <a:gd name="T45" fmla="*/ 521050459 h 227"/>
                <a:gd name="T46" fmla="*/ 213701963 w 216"/>
                <a:gd name="T47" fmla="*/ 535720773 h 227"/>
                <a:gd name="T48" fmla="*/ 178925282 w 216"/>
                <a:gd name="T49" fmla="*/ 540746724 h 227"/>
                <a:gd name="T50" fmla="*/ 142532780 w 216"/>
                <a:gd name="T51" fmla="*/ 535720773 h 227"/>
                <a:gd name="T52" fmla="*/ 109292130 w 216"/>
                <a:gd name="T53" fmla="*/ 521050459 h 227"/>
                <a:gd name="T54" fmla="*/ 79498130 w 216"/>
                <a:gd name="T55" fmla="*/ 494448446 h 227"/>
                <a:gd name="T56" fmla="*/ 52657819 w 216"/>
                <a:gd name="T57" fmla="*/ 461575730 h 227"/>
                <a:gd name="T58" fmla="*/ 31776067 w 216"/>
                <a:gd name="T59" fmla="*/ 421528952 h 227"/>
                <a:gd name="T60" fmla="*/ 14738523 w 216"/>
                <a:gd name="T61" fmla="*/ 376060687 h 227"/>
                <a:gd name="T62" fmla="*/ 3132436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8" y="20"/>
                  </a:lnTo>
                  <a:lnTo>
                    <a:pt x="177" y="26"/>
                  </a:lnTo>
                  <a:lnTo>
                    <a:pt x="185" y="34"/>
                  </a:lnTo>
                  <a:lnTo>
                    <a:pt x="191" y="42"/>
                  </a:lnTo>
                  <a:lnTo>
                    <a:pt x="198" y="50"/>
                  </a:lnTo>
                  <a:lnTo>
                    <a:pt x="204" y="59"/>
                  </a:lnTo>
                  <a:lnTo>
                    <a:pt x="208" y="70"/>
                  </a:lnTo>
                  <a:lnTo>
                    <a:pt x="212" y="80"/>
                  </a:lnTo>
                  <a:lnTo>
                    <a:pt x="214" y="90"/>
                  </a:lnTo>
                  <a:lnTo>
                    <a:pt x="216" y="103"/>
                  </a:lnTo>
                  <a:lnTo>
                    <a:pt x="216" y="113"/>
                  </a:lnTo>
                  <a:lnTo>
                    <a:pt x="216" y="125"/>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5"/>
                  </a:lnTo>
                  <a:lnTo>
                    <a:pt x="119"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29" name="未知"/>
            <p:cNvSpPr>
              <a:spLocks/>
            </p:cNvSpPr>
            <p:nvPr/>
          </p:nvSpPr>
          <p:spPr bwMode="auto">
            <a:xfrm>
              <a:off x="3103" y="1187"/>
              <a:ext cx="442" cy="473"/>
            </a:xfrm>
            <a:custGeom>
              <a:avLst/>
              <a:gdLst>
                <a:gd name="T0" fmla="*/ 1530783 w 216"/>
                <a:gd name="T1" fmla="*/ 245526991 h 227"/>
                <a:gd name="T2" fmla="*/ 7940391 w 216"/>
                <a:gd name="T3" fmla="*/ 190781361 h 227"/>
                <a:gd name="T4" fmla="*/ 21853431 w 216"/>
                <a:gd name="T5" fmla="*/ 140314750 h 227"/>
                <a:gd name="T6" fmla="*/ 41188741 w 216"/>
                <a:gd name="T7" fmla="*/ 100225664 h 227"/>
                <a:gd name="T8" fmla="*/ 65023240 w 216"/>
                <a:gd name="T9" fmla="*/ 61867700 h 227"/>
                <a:gd name="T10" fmla="*/ 93017433 w 216"/>
                <a:gd name="T11" fmla="*/ 30809728 h 227"/>
                <a:gd name="T12" fmla="*/ 123829343 w 216"/>
                <a:gd name="T13" fmla="*/ 11629492 h 227"/>
                <a:gd name="T14" fmla="*/ 160327499 w 216"/>
                <a:gd name="T15" fmla="*/ 2124368 h 227"/>
                <a:gd name="T16" fmla="*/ 197456012 w 216"/>
                <a:gd name="T17" fmla="*/ 2124368 h 227"/>
                <a:gd name="T18" fmla="*/ 231449273 w 216"/>
                <a:gd name="T19" fmla="*/ 11629492 h 227"/>
                <a:gd name="T20" fmla="*/ 263230570 w 216"/>
                <a:gd name="T21" fmla="*/ 30809728 h 227"/>
                <a:gd name="T22" fmla="*/ 293199930 w 216"/>
                <a:gd name="T23" fmla="*/ 61867700 h 227"/>
                <a:gd name="T24" fmla="*/ 316604838 w 216"/>
                <a:gd name="T25" fmla="*/ 100225664 h 227"/>
                <a:gd name="T26" fmla="*/ 337483995 w 216"/>
                <a:gd name="T27" fmla="*/ 140314750 h 227"/>
                <a:gd name="T28" fmla="*/ 351395663 w 216"/>
                <a:gd name="T29" fmla="*/ 190781361 h 227"/>
                <a:gd name="T30" fmla="*/ 357826205 w 216"/>
                <a:gd name="T31" fmla="*/ 245526991 h 227"/>
                <a:gd name="T32" fmla="*/ 357826205 w 216"/>
                <a:gd name="T33" fmla="*/ 268617453 h 227"/>
                <a:gd name="T34" fmla="*/ 354527772 w 216"/>
                <a:gd name="T35" fmla="*/ 323417826 h 227"/>
                <a:gd name="T36" fmla="*/ 345074083 w 216"/>
                <a:gd name="T37" fmla="*/ 376060687 h 227"/>
                <a:gd name="T38" fmla="*/ 328077714 w 216"/>
                <a:gd name="T39" fmla="*/ 421528952 h 227"/>
                <a:gd name="T40" fmla="*/ 307150886 w 216"/>
                <a:gd name="T41" fmla="*/ 461575730 h 227"/>
                <a:gd name="T42" fmla="*/ 278738218 w 216"/>
                <a:gd name="T43" fmla="*/ 494448446 h 227"/>
                <a:gd name="T44" fmla="*/ 248492133 w 216"/>
                <a:gd name="T45" fmla="*/ 521050459 h 227"/>
                <a:gd name="T46" fmla="*/ 213701963 w 216"/>
                <a:gd name="T47" fmla="*/ 535720773 h 227"/>
                <a:gd name="T48" fmla="*/ 178925282 w 216"/>
                <a:gd name="T49" fmla="*/ 540746724 h 227"/>
                <a:gd name="T50" fmla="*/ 142532780 w 216"/>
                <a:gd name="T51" fmla="*/ 535720773 h 227"/>
                <a:gd name="T52" fmla="*/ 109292130 w 216"/>
                <a:gd name="T53" fmla="*/ 521050459 h 227"/>
                <a:gd name="T54" fmla="*/ 79498130 w 216"/>
                <a:gd name="T55" fmla="*/ 494448446 h 227"/>
                <a:gd name="T56" fmla="*/ 52657819 w 216"/>
                <a:gd name="T57" fmla="*/ 461575730 h 227"/>
                <a:gd name="T58" fmla="*/ 31776067 w 216"/>
                <a:gd name="T59" fmla="*/ 421528952 h 227"/>
                <a:gd name="T60" fmla="*/ 14738523 w 216"/>
                <a:gd name="T61" fmla="*/ 376060687 h 227"/>
                <a:gd name="T62" fmla="*/ 3132436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8" y="20"/>
                  </a:lnTo>
                  <a:lnTo>
                    <a:pt x="177" y="26"/>
                  </a:lnTo>
                  <a:lnTo>
                    <a:pt x="185" y="34"/>
                  </a:lnTo>
                  <a:lnTo>
                    <a:pt x="191" y="42"/>
                  </a:lnTo>
                  <a:lnTo>
                    <a:pt x="198" y="50"/>
                  </a:lnTo>
                  <a:lnTo>
                    <a:pt x="204" y="59"/>
                  </a:lnTo>
                  <a:lnTo>
                    <a:pt x="208" y="70"/>
                  </a:lnTo>
                  <a:lnTo>
                    <a:pt x="212" y="80"/>
                  </a:lnTo>
                  <a:lnTo>
                    <a:pt x="214" y="90"/>
                  </a:lnTo>
                  <a:lnTo>
                    <a:pt x="216" y="103"/>
                  </a:lnTo>
                  <a:lnTo>
                    <a:pt x="216" y="113"/>
                  </a:lnTo>
                  <a:lnTo>
                    <a:pt x="216" y="125"/>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5"/>
                  </a:lnTo>
                  <a:lnTo>
                    <a:pt x="119"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30" name="Rectangle 117"/>
            <p:cNvSpPr>
              <a:spLocks noChangeArrowheads="1"/>
            </p:cNvSpPr>
            <p:nvPr/>
          </p:nvSpPr>
          <p:spPr bwMode="auto">
            <a:xfrm>
              <a:off x="3258" y="128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A</a:t>
              </a:r>
              <a:endParaRPr lang="en-US" altLang="zh-CN" sz="1000" b="1">
                <a:solidFill>
                  <a:srgbClr val="0000FF"/>
                </a:solidFill>
                <a:latin typeface="Times New Roman" panose="02020603050405020304" pitchFamily="18" charset="0"/>
                <a:ea typeface="楷体_GB2312" pitchFamily="1" charset="-122"/>
              </a:endParaRPr>
            </a:p>
          </p:txBody>
        </p:sp>
        <p:sp>
          <p:nvSpPr>
            <p:cNvPr id="95331" name="Line 118"/>
            <p:cNvSpPr>
              <a:spLocks noChangeShapeType="1"/>
            </p:cNvSpPr>
            <p:nvPr/>
          </p:nvSpPr>
          <p:spPr bwMode="auto">
            <a:xfrm flipH="1">
              <a:off x="680" y="310"/>
              <a:ext cx="1535"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332" name="未知"/>
            <p:cNvSpPr>
              <a:spLocks/>
            </p:cNvSpPr>
            <p:nvPr/>
          </p:nvSpPr>
          <p:spPr bwMode="auto">
            <a:xfrm>
              <a:off x="443" y="220"/>
              <a:ext cx="260" cy="175"/>
            </a:xfrm>
            <a:custGeom>
              <a:avLst/>
              <a:gdLst>
                <a:gd name="T0" fmla="*/ 212232864 w 127"/>
                <a:gd name="T1" fmla="*/ 250171947 h 83"/>
                <a:gd name="T2" fmla="*/ 0 w 127"/>
                <a:gd name="T3" fmla="*/ 127405654 h 83"/>
                <a:gd name="T4" fmla="*/ 212232864 w 127"/>
                <a:gd name="T5" fmla="*/ 0 h 83"/>
                <a:gd name="T6" fmla="*/ 212232864 w 127"/>
                <a:gd name="T7" fmla="*/ 250171947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2"/>
                  </a:lnTo>
                  <a:lnTo>
                    <a:pt x="127" y="0"/>
                  </a:lnTo>
                  <a:lnTo>
                    <a:pt x="127"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33" name="Line 120"/>
            <p:cNvSpPr>
              <a:spLocks noChangeShapeType="1"/>
            </p:cNvSpPr>
            <p:nvPr/>
          </p:nvSpPr>
          <p:spPr bwMode="auto">
            <a:xfrm flipV="1">
              <a:off x="370" y="1802"/>
              <a:ext cx="463" cy="58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334" name="未知"/>
            <p:cNvSpPr>
              <a:spLocks/>
            </p:cNvSpPr>
            <p:nvPr/>
          </p:nvSpPr>
          <p:spPr bwMode="auto">
            <a:xfrm>
              <a:off x="750" y="1617"/>
              <a:ext cx="230" cy="263"/>
            </a:xfrm>
            <a:custGeom>
              <a:avLst/>
              <a:gdLst>
                <a:gd name="T0" fmla="*/ 0 w 112"/>
                <a:gd name="T1" fmla="*/ 176935470 h 126"/>
                <a:gd name="T2" fmla="*/ 199094057 w 112"/>
                <a:gd name="T3" fmla="*/ 0 h 126"/>
                <a:gd name="T4" fmla="*/ 115260953 w 112"/>
                <a:gd name="T5" fmla="*/ 310559275 h 126"/>
                <a:gd name="T6" fmla="*/ 0 w 112"/>
                <a:gd name="T7" fmla="*/ 176935470 h 126"/>
                <a:gd name="T8" fmla="*/ 0 60000 65536"/>
                <a:gd name="T9" fmla="*/ 0 60000 65536"/>
                <a:gd name="T10" fmla="*/ 0 60000 65536"/>
                <a:gd name="T11" fmla="*/ 0 60000 65536"/>
                <a:gd name="T12" fmla="*/ 0 w 112"/>
                <a:gd name="T13" fmla="*/ 0 h 126"/>
                <a:gd name="T14" fmla="*/ 112 w 112"/>
                <a:gd name="T15" fmla="*/ 126 h 126"/>
              </a:gdLst>
              <a:ahLst/>
              <a:cxnLst>
                <a:cxn ang="T8">
                  <a:pos x="T0" y="T1"/>
                </a:cxn>
                <a:cxn ang="T9">
                  <a:pos x="T2" y="T3"/>
                </a:cxn>
                <a:cxn ang="T10">
                  <a:pos x="T4" y="T5"/>
                </a:cxn>
                <a:cxn ang="T11">
                  <a:pos x="T6" y="T7"/>
                </a:cxn>
              </a:cxnLst>
              <a:rect l="T12" t="T13" r="T14" b="T15"/>
              <a:pathLst>
                <a:path w="112" h="126">
                  <a:moveTo>
                    <a:pt x="0" y="72"/>
                  </a:moveTo>
                  <a:lnTo>
                    <a:pt x="112" y="0"/>
                  </a:lnTo>
                  <a:lnTo>
                    <a:pt x="65" y="126"/>
                  </a:lnTo>
                  <a:lnTo>
                    <a:pt x="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35" name="Line 122"/>
            <p:cNvSpPr>
              <a:spLocks noChangeShapeType="1"/>
            </p:cNvSpPr>
            <p:nvPr/>
          </p:nvSpPr>
          <p:spPr bwMode="auto">
            <a:xfrm flipH="1">
              <a:off x="680" y="2560"/>
              <a:ext cx="1535"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336" name="未知"/>
            <p:cNvSpPr>
              <a:spLocks/>
            </p:cNvSpPr>
            <p:nvPr/>
          </p:nvSpPr>
          <p:spPr bwMode="auto">
            <a:xfrm>
              <a:off x="443" y="2470"/>
              <a:ext cx="260" cy="175"/>
            </a:xfrm>
            <a:custGeom>
              <a:avLst/>
              <a:gdLst>
                <a:gd name="T0" fmla="*/ 212232864 w 127"/>
                <a:gd name="T1" fmla="*/ 199368394 h 84"/>
                <a:gd name="T2" fmla="*/ 0 w 127"/>
                <a:gd name="T3" fmla="*/ 99981197 h 84"/>
                <a:gd name="T4" fmla="*/ 212232864 w 127"/>
                <a:gd name="T5" fmla="*/ 0 h 84"/>
                <a:gd name="T6" fmla="*/ 212232864 w 127"/>
                <a:gd name="T7" fmla="*/ 199368394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37" name="Line 124"/>
            <p:cNvSpPr>
              <a:spLocks noChangeShapeType="1"/>
            </p:cNvSpPr>
            <p:nvPr/>
          </p:nvSpPr>
          <p:spPr bwMode="auto">
            <a:xfrm flipH="1">
              <a:off x="2728" y="1617"/>
              <a:ext cx="465" cy="5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338" name="未知"/>
            <p:cNvSpPr>
              <a:spLocks/>
            </p:cNvSpPr>
            <p:nvPr/>
          </p:nvSpPr>
          <p:spPr bwMode="auto">
            <a:xfrm>
              <a:off x="2578" y="2115"/>
              <a:ext cx="230" cy="262"/>
            </a:xfrm>
            <a:custGeom>
              <a:avLst/>
              <a:gdLst>
                <a:gd name="T0" fmla="*/ 199094057 w 112"/>
                <a:gd name="T1" fmla="*/ 169589279 h 124"/>
                <a:gd name="T2" fmla="*/ 0 w 112"/>
                <a:gd name="T3" fmla="*/ 390343663 h 124"/>
                <a:gd name="T4" fmla="*/ 84024267 w 112"/>
                <a:gd name="T5" fmla="*/ 0 h 124"/>
                <a:gd name="T6" fmla="*/ 199094057 w 112"/>
                <a:gd name="T7" fmla="*/ 169589279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7" y="0"/>
                  </a:lnTo>
                  <a:lnTo>
                    <a:pt x="112"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39" name="Rectangle 126"/>
            <p:cNvSpPr>
              <a:spLocks noChangeArrowheads="1"/>
            </p:cNvSpPr>
            <p:nvPr/>
          </p:nvSpPr>
          <p:spPr bwMode="auto">
            <a:xfrm>
              <a:off x="1390" y="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8</a:t>
              </a:r>
              <a:endParaRPr lang="zh-CN" altLang="en-US" sz="1000" b="1">
                <a:solidFill>
                  <a:srgbClr val="0000FF"/>
                </a:solidFill>
                <a:latin typeface="Times New Roman" panose="02020603050405020304" pitchFamily="18" charset="0"/>
                <a:ea typeface="楷体_GB2312" pitchFamily="1" charset="-122"/>
              </a:endParaRPr>
            </a:p>
          </p:txBody>
        </p:sp>
        <p:sp>
          <p:nvSpPr>
            <p:cNvPr id="95340" name="Rectangle 127"/>
            <p:cNvSpPr>
              <a:spLocks noChangeArrowheads="1"/>
            </p:cNvSpPr>
            <p:nvPr/>
          </p:nvSpPr>
          <p:spPr bwMode="auto">
            <a:xfrm>
              <a:off x="3003" y="196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5</a:t>
              </a:r>
              <a:endParaRPr lang="zh-CN" altLang="en-US" sz="1000" b="1">
                <a:solidFill>
                  <a:srgbClr val="0000FF"/>
                </a:solidFill>
                <a:latin typeface="Times New Roman" panose="02020603050405020304" pitchFamily="18" charset="0"/>
                <a:ea typeface="楷体_GB2312" pitchFamily="1" charset="-122"/>
              </a:endParaRPr>
            </a:p>
          </p:txBody>
        </p:sp>
        <p:sp>
          <p:nvSpPr>
            <p:cNvPr id="95341" name="Rectangle 128"/>
            <p:cNvSpPr>
              <a:spLocks noChangeArrowheads="1"/>
            </p:cNvSpPr>
            <p:nvPr/>
          </p:nvSpPr>
          <p:spPr bwMode="auto">
            <a:xfrm>
              <a:off x="665" y="2022"/>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10</a:t>
              </a:r>
              <a:endParaRPr lang="zh-CN" altLang="en-US" sz="1000" b="1">
                <a:solidFill>
                  <a:srgbClr val="0000FF"/>
                </a:solidFill>
                <a:latin typeface="Times New Roman" panose="02020603050405020304" pitchFamily="18" charset="0"/>
                <a:ea typeface="楷体_GB2312" pitchFamily="1" charset="-122"/>
              </a:endParaRPr>
            </a:p>
          </p:txBody>
        </p:sp>
        <p:sp>
          <p:nvSpPr>
            <p:cNvPr id="95342" name="Rectangle 129"/>
            <p:cNvSpPr>
              <a:spLocks noChangeArrowheads="1"/>
            </p:cNvSpPr>
            <p:nvPr/>
          </p:nvSpPr>
          <p:spPr bwMode="auto">
            <a:xfrm>
              <a:off x="1453" y="256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7</a:t>
              </a:r>
              <a:endParaRPr lang="zh-CN" altLang="en-US" sz="1000" b="1">
                <a:solidFill>
                  <a:srgbClr val="0000FF"/>
                </a:solidFill>
                <a:latin typeface="Times New Roman" panose="02020603050405020304" pitchFamily="18" charset="0"/>
                <a:ea typeface="楷体_GB2312" pitchFamily="1" charset="-122"/>
              </a:endParaRPr>
            </a:p>
          </p:txBody>
        </p:sp>
        <p:sp>
          <p:nvSpPr>
            <p:cNvPr id="95343" name="Line 130"/>
            <p:cNvSpPr>
              <a:spLocks noChangeShapeType="1"/>
            </p:cNvSpPr>
            <p:nvPr/>
          </p:nvSpPr>
          <p:spPr bwMode="auto">
            <a:xfrm flipV="1">
              <a:off x="2438" y="787"/>
              <a:ext cx="5" cy="15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344" name="未知"/>
            <p:cNvSpPr>
              <a:spLocks/>
            </p:cNvSpPr>
            <p:nvPr/>
          </p:nvSpPr>
          <p:spPr bwMode="auto">
            <a:xfrm>
              <a:off x="2350" y="545"/>
              <a:ext cx="173" cy="262"/>
            </a:xfrm>
            <a:custGeom>
              <a:avLst/>
              <a:gdLst>
                <a:gd name="T0" fmla="*/ 0 w 84"/>
                <a:gd name="T1" fmla="*/ 247771764 h 127"/>
                <a:gd name="T2" fmla="*/ 78799890 w 84"/>
                <a:gd name="T3" fmla="*/ 0 h 127"/>
                <a:gd name="T4" fmla="*/ 158212562 w 84"/>
                <a:gd name="T5" fmla="*/ 247771764 h 127"/>
                <a:gd name="T6" fmla="*/ 0 w 84"/>
                <a:gd name="T7" fmla="*/ 247771764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45" name="Rectangle 132"/>
            <p:cNvSpPr>
              <a:spLocks noChangeArrowheads="1"/>
            </p:cNvSpPr>
            <p:nvPr/>
          </p:nvSpPr>
          <p:spPr bwMode="auto">
            <a:xfrm>
              <a:off x="2125" y="900"/>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15</a:t>
              </a:r>
              <a:endParaRPr lang="zh-CN" altLang="en-US" sz="1000" b="1">
                <a:solidFill>
                  <a:srgbClr val="0000FF"/>
                </a:solidFill>
                <a:latin typeface="Times New Roman" panose="02020603050405020304" pitchFamily="18" charset="0"/>
                <a:ea typeface="楷体_GB2312" pitchFamily="1" charset="-122"/>
              </a:endParaRPr>
            </a:p>
          </p:txBody>
        </p:sp>
        <p:sp>
          <p:nvSpPr>
            <p:cNvPr id="95346" name="Rectangle 133"/>
            <p:cNvSpPr>
              <a:spLocks noChangeArrowheads="1"/>
            </p:cNvSpPr>
            <p:nvPr/>
          </p:nvSpPr>
          <p:spPr bwMode="auto">
            <a:xfrm>
              <a:off x="1113" y="3487"/>
              <a:ext cx="30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80808"/>
                  </a:solidFill>
                  <a:latin typeface="宋体" panose="02010600030101010101" pitchFamily="2" charset="-122"/>
                </a:rPr>
                <a:t>(</a:t>
              </a:r>
              <a:r>
                <a:rPr lang="en-US" altLang="zh-CN" sz="1000" b="1">
                  <a:solidFill>
                    <a:srgbClr val="080808"/>
                  </a:solidFill>
                  <a:latin typeface="宋体" panose="02010600030101010101" pitchFamily="2" charset="-122"/>
                </a:rPr>
                <a:t>f)</a:t>
              </a:r>
              <a:endParaRPr lang="en-US" altLang="zh-CN" sz="1000" b="1">
                <a:solidFill>
                  <a:srgbClr val="080808"/>
                </a:solidFill>
                <a:latin typeface="Times New Roman" panose="02020603050405020304" pitchFamily="18" charset="0"/>
                <a:ea typeface="楷体_GB2312" pitchFamily="1" charset="-122"/>
              </a:endParaRPr>
            </a:p>
          </p:txBody>
        </p:sp>
      </p:grpSp>
      <p:sp>
        <p:nvSpPr>
          <p:cNvPr id="95239" name="Rectangle 134"/>
          <p:cNvSpPr>
            <a:spLocks noChangeArrowheads="1"/>
          </p:cNvSpPr>
          <p:nvPr/>
        </p:nvSpPr>
        <p:spPr bwMode="auto">
          <a:xfrm>
            <a:off x="684213" y="5805488"/>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b="1">
                <a:solidFill>
                  <a:srgbClr val="FF00FF"/>
                </a:solidFill>
              </a:rPr>
              <a:t>迪杰斯特拉</a:t>
            </a:r>
            <a:r>
              <a:rPr lang="zh-CN" altLang="en-US" b="1">
                <a:solidFill>
                  <a:srgbClr val="080808"/>
                </a:solidFill>
                <a:latin typeface="楷体_GB2312" pitchFamily="1" charset="-122"/>
                <a:ea typeface="楷体_GB2312" pitchFamily="1" charset="-122"/>
              </a:rPr>
              <a:t>算法求从顶点</a:t>
            </a:r>
            <a:r>
              <a:rPr lang="en-US" altLang="zh-CN" b="1">
                <a:solidFill>
                  <a:srgbClr val="080808"/>
                </a:solidFill>
                <a:latin typeface="楷体_GB2312" pitchFamily="1" charset="-122"/>
                <a:ea typeface="楷体_GB2312" pitchFamily="1" charset="-122"/>
              </a:rPr>
              <a:t>A</a:t>
            </a:r>
            <a:r>
              <a:rPr lang="zh-CN" altLang="en-US" b="1">
                <a:solidFill>
                  <a:srgbClr val="080808"/>
                </a:solidFill>
                <a:latin typeface="楷体_GB2312" pitchFamily="1" charset="-122"/>
                <a:ea typeface="楷体_GB2312" pitchFamily="1" charset="-122"/>
              </a:rPr>
              <a:t>到其余各顶点最短路径的过程 </a:t>
            </a:r>
          </a:p>
        </p:txBody>
      </p:sp>
      <p:grpSp>
        <p:nvGrpSpPr>
          <p:cNvPr id="6" name="Group 135"/>
          <p:cNvGrpSpPr>
            <a:grpSpLocks/>
          </p:cNvGrpSpPr>
          <p:nvPr/>
        </p:nvGrpSpPr>
        <p:grpSpPr bwMode="auto">
          <a:xfrm>
            <a:off x="3517900" y="3116263"/>
            <a:ext cx="2308225" cy="2365375"/>
            <a:chOff x="0" y="0"/>
            <a:chExt cx="3635" cy="3725"/>
          </a:xfrm>
        </p:grpSpPr>
        <p:sp>
          <p:nvSpPr>
            <p:cNvPr id="95276" name="未知"/>
            <p:cNvSpPr>
              <a:spLocks/>
            </p:cNvSpPr>
            <p:nvPr/>
          </p:nvSpPr>
          <p:spPr bwMode="auto">
            <a:xfrm>
              <a:off x="90" y="75"/>
              <a:ext cx="443" cy="470"/>
            </a:xfrm>
            <a:custGeom>
              <a:avLst/>
              <a:gdLst>
                <a:gd name="T0" fmla="*/ 3240229 w 216"/>
                <a:gd name="T1" fmla="*/ 215573165 h 227"/>
                <a:gd name="T2" fmla="*/ 10267667 w 216"/>
                <a:gd name="T3" fmla="*/ 168127477 h 227"/>
                <a:gd name="T4" fmla="*/ 24321702 w 216"/>
                <a:gd name="T5" fmla="*/ 125620506 h 227"/>
                <a:gd name="T6" fmla="*/ 43188862 w 216"/>
                <a:gd name="T7" fmla="*/ 88042712 h 227"/>
                <a:gd name="T8" fmla="*/ 69381229 w 216"/>
                <a:gd name="T9" fmla="*/ 54755838 h 227"/>
                <a:gd name="T10" fmla="*/ 98847678 w 216"/>
                <a:gd name="T11" fmla="*/ 29303304 h 227"/>
                <a:gd name="T12" fmla="*/ 131769853 w 216"/>
                <a:gd name="T13" fmla="*/ 12349853 h 227"/>
                <a:gd name="T14" fmla="*/ 169806315 w 216"/>
                <a:gd name="T15" fmla="*/ 3971138 h 227"/>
                <a:gd name="T16" fmla="*/ 205985557 w 216"/>
                <a:gd name="T17" fmla="*/ 3971138 h 227"/>
                <a:gd name="T18" fmla="*/ 244385442 w 216"/>
                <a:gd name="T19" fmla="*/ 12349853 h 227"/>
                <a:gd name="T20" fmla="*/ 277323828 w 216"/>
                <a:gd name="T21" fmla="*/ 29303304 h 227"/>
                <a:gd name="T22" fmla="*/ 306700167 w 216"/>
                <a:gd name="T23" fmla="*/ 54755838 h 227"/>
                <a:gd name="T24" fmla="*/ 332986402 w 216"/>
                <a:gd name="T25" fmla="*/ 88042712 h 227"/>
                <a:gd name="T26" fmla="*/ 351522829 w 216"/>
                <a:gd name="T27" fmla="*/ 125620506 h 227"/>
                <a:gd name="T28" fmla="*/ 367586333 w 216"/>
                <a:gd name="T29" fmla="*/ 168127477 h 227"/>
                <a:gd name="T30" fmla="*/ 374642566 w 216"/>
                <a:gd name="T31" fmla="*/ 215573165 h 227"/>
                <a:gd name="T32" fmla="*/ 374642566 w 216"/>
                <a:gd name="T33" fmla="*/ 238990240 h 227"/>
                <a:gd name="T34" fmla="*/ 371001435 w 216"/>
                <a:gd name="T35" fmla="*/ 287478193 h 227"/>
                <a:gd name="T36" fmla="*/ 361221310 w 216"/>
                <a:gd name="T37" fmla="*/ 331155401 h 227"/>
                <a:gd name="T38" fmla="*/ 341719865 w 216"/>
                <a:gd name="T39" fmla="*/ 370600209 h 227"/>
                <a:gd name="T40" fmla="*/ 320307023 w 216"/>
                <a:gd name="T41" fmla="*/ 408827241 h 227"/>
                <a:gd name="T42" fmla="*/ 293371843 w 216"/>
                <a:gd name="T43" fmla="*/ 436217525 h 227"/>
                <a:gd name="T44" fmla="*/ 260458659 w 216"/>
                <a:gd name="T45" fmla="*/ 458639973 h 227"/>
                <a:gd name="T46" fmla="*/ 225869491 w 216"/>
                <a:gd name="T47" fmla="*/ 469917452 h 227"/>
                <a:gd name="T48" fmla="*/ 187541536 w 216"/>
                <a:gd name="T49" fmla="*/ 475882301 h 227"/>
                <a:gd name="T50" fmla="*/ 150500840 w 216"/>
                <a:gd name="T51" fmla="*/ 469917452 h 227"/>
                <a:gd name="T52" fmla="*/ 115717376 w 216"/>
                <a:gd name="T53" fmla="*/ 458639973 h 227"/>
                <a:gd name="T54" fmla="*/ 82794937 w 216"/>
                <a:gd name="T55" fmla="*/ 436217525 h 227"/>
                <a:gd name="T56" fmla="*/ 57329155 w 216"/>
                <a:gd name="T57" fmla="*/ 408827241 h 227"/>
                <a:gd name="T58" fmla="*/ 32922085 w 216"/>
                <a:gd name="T59" fmla="*/ 370600209 h 227"/>
                <a:gd name="T60" fmla="*/ 13629363 w 216"/>
                <a:gd name="T61" fmla="*/ 331155401 h 227"/>
                <a:gd name="T62" fmla="*/ 5006360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8"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7" y="50"/>
                  </a:lnTo>
                  <a:lnTo>
                    <a:pt x="203" y="60"/>
                  </a:lnTo>
                  <a:lnTo>
                    <a:pt x="208" y="69"/>
                  </a:lnTo>
                  <a:lnTo>
                    <a:pt x="212" y="80"/>
                  </a:lnTo>
                  <a:lnTo>
                    <a:pt x="214" y="91"/>
                  </a:lnTo>
                  <a:lnTo>
                    <a:pt x="216" y="103"/>
                  </a:lnTo>
                  <a:lnTo>
                    <a:pt x="216" y="114"/>
                  </a:lnTo>
                  <a:lnTo>
                    <a:pt x="216" y="126"/>
                  </a:lnTo>
                  <a:lnTo>
                    <a:pt x="214" y="137"/>
                  </a:lnTo>
                  <a:lnTo>
                    <a:pt x="212" y="147"/>
                  </a:lnTo>
                  <a:lnTo>
                    <a:pt x="208" y="158"/>
                  </a:lnTo>
                  <a:lnTo>
                    <a:pt x="203" y="168"/>
                  </a:lnTo>
                  <a:lnTo>
                    <a:pt x="197" y="177"/>
                  </a:lnTo>
                  <a:lnTo>
                    <a:pt x="192" y="187"/>
                  </a:lnTo>
                  <a:lnTo>
                    <a:pt x="185" y="195"/>
                  </a:lnTo>
                  <a:lnTo>
                    <a:pt x="177" y="201"/>
                  </a:lnTo>
                  <a:lnTo>
                    <a:pt x="169" y="208"/>
                  </a:lnTo>
                  <a:lnTo>
                    <a:pt x="160" y="214"/>
                  </a:lnTo>
                  <a:lnTo>
                    <a:pt x="150" y="219"/>
                  </a:lnTo>
                  <a:lnTo>
                    <a:pt x="141" y="222"/>
                  </a:lnTo>
                  <a:lnTo>
                    <a:pt x="130" y="224"/>
                  </a:lnTo>
                  <a:lnTo>
                    <a:pt x="119" y="227"/>
                  </a:lnTo>
                  <a:lnTo>
                    <a:pt x="108" y="227"/>
                  </a:lnTo>
                  <a:lnTo>
                    <a:pt x="98" y="227"/>
                  </a:lnTo>
                  <a:lnTo>
                    <a:pt x="87" y="224"/>
                  </a:lnTo>
                  <a:lnTo>
                    <a:pt x="76" y="222"/>
                  </a:lnTo>
                  <a:lnTo>
                    <a:pt x="67" y="219"/>
                  </a:lnTo>
                  <a:lnTo>
                    <a:pt x="57" y="214"/>
                  </a:lnTo>
                  <a:lnTo>
                    <a:pt x="48" y="208"/>
                  </a:lnTo>
                  <a:lnTo>
                    <a:pt x="40" y="201"/>
                  </a:lnTo>
                  <a:lnTo>
                    <a:pt x="33" y="195"/>
                  </a:lnTo>
                  <a:lnTo>
                    <a:pt x="25" y="187"/>
                  </a:lnTo>
                  <a:lnTo>
                    <a:pt x="19" y="177"/>
                  </a:lnTo>
                  <a:lnTo>
                    <a:pt x="14" y="168"/>
                  </a:lnTo>
                  <a:lnTo>
                    <a:pt x="8" y="158"/>
                  </a:lnTo>
                  <a:lnTo>
                    <a:pt x="6" y="147"/>
                  </a:lnTo>
                  <a:lnTo>
                    <a:pt x="3" y="137"/>
                  </a:lnTo>
                  <a:lnTo>
                    <a:pt x="2"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77" name="未知"/>
            <p:cNvSpPr>
              <a:spLocks/>
            </p:cNvSpPr>
            <p:nvPr/>
          </p:nvSpPr>
          <p:spPr bwMode="auto">
            <a:xfrm>
              <a:off x="90" y="75"/>
              <a:ext cx="443" cy="470"/>
            </a:xfrm>
            <a:custGeom>
              <a:avLst/>
              <a:gdLst>
                <a:gd name="T0" fmla="*/ 3240229 w 216"/>
                <a:gd name="T1" fmla="*/ 215573165 h 227"/>
                <a:gd name="T2" fmla="*/ 10267667 w 216"/>
                <a:gd name="T3" fmla="*/ 168127477 h 227"/>
                <a:gd name="T4" fmla="*/ 24321702 w 216"/>
                <a:gd name="T5" fmla="*/ 125620506 h 227"/>
                <a:gd name="T6" fmla="*/ 43188862 w 216"/>
                <a:gd name="T7" fmla="*/ 88042712 h 227"/>
                <a:gd name="T8" fmla="*/ 69381229 w 216"/>
                <a:gd name="T9" fmla="*/ 54755838 h 227"/>
                <a:gd name="T10" fmla="*/ 98847678 w 216"/>
                <a:gd name="T11" fmla="*/ 29303304 h 227"/>
                <a:gd name="T12" fmla="*/ 131769853 w 216"/>
                <a:gd name="T13" fmla="*/ 12349853 h 227"/>
                <a:gd name="T14" fmla="*/ 169806315 w 216"/>
                <a:gd name="T15" fmla="*/ 3971138 h 227"/>
                <a:gd name="T16" fmla="*/ 205985557 w 216"/>
                <a:gd name="T17" fmla="*/ 3971138 h 227"/>
                <a:gd name="T18" fmla="*/ 244385442 w 216"/>
                <a:gd name="T19" fmla="*/ 12349853 h 227"/>
                <a:gd name="T20" fmla="*/ 277323828 w 216"/>
                <a:gd name="T21" fmla="*/ 29303304 h 227"/>
                <a:gd name="T22" fmla="*/ 306700167 w 216"/>
                <a:gd name="T23" fmla="*/ 54755838 h 227"/>
                <a:gd name="T24" fmla="*/ 332986402 w 216"/>
                <a:gd name="T25" fmla="*/ 88042712 h 227"/>
                <a:gd name="T26" fmla="*/ 351522829 w 216"/>
                <a:gd name="T27" fmla="*/ 125620506 h 227"/>
                <a:gd name="T28" fmla="*/ 367586333 w 216"/>
                <a:gd name="T29" fmla="*/ 168127477 h 227"/>
                <a:gd name="T30" fmla="*/ 374642566 w 216"/>
                <a:gd name="T31" fmla="*/ 215573165 h 227"/>
                <a:gd name="T32" fmla="*/ 374642566 w 216"/>
                <a:gd name="T33" fmla="*/ 238990240 h 227"/>
                <a:gd name="T34" fmla="*/ 371001435 w 216"/>
                <a:gd name="T35" fmla="*/ 287478193 h 227"/>
                <a:gd name="T36" fmla="*/ 361221310 w 216"/>
                <a:gd name="T37" fmla="*/ 331155401 h 227"/>
                <a:gd name="T38" fmla="*/ 341719865 w 216"/>
                <a:gd name="T39" fmla="*/ 370600209 h 227"/>
                <a:gd name="T40" fmla="*/ 320307023 w 216"/>
                <a:gd name="T41" fmla="*/ 408827241 h 227"/>
                <a:gd name="T42" fmla="*/ 293371843 w 216"/>
                <a:gd name="T43" fmla="*/ 436217525 h 227"/>
                <a:gd name="T44" fmla="*/ 260458659 w 216"/>
                <a:gd name="T45" fmla="*/ 458639973 h 227"/>
                <a:gd name="T46" fmla="*/ 225869491 w 216"/>
                <a:gd name="T47" fmla="*/ 469917452 h 227"/>
                <a:gd name="T48" fmla="*/ 187541536 w 216"/>
                <a:gd name="T49" fmla="*/ 475882301 h 227"/>
                <a:gd name="T50" fmla="*/ 150500840 w 216"/>
                <a:gd name="T51" fmla="*/ 469917452 h 227"/>
                <a:gd name="T52" fmla="*/ 115717376 w 216"/>
                <a:gd name="T53" fmla="*/ 458639973 h 227"/>
                <a:gd name="T54" fmla="*/ 82794937 w 216"/>
                <a:gd name="T55" fmla="*/ 436217525 h 227"/>
                <a:gd name="T56" fmla="*/ 57329155 w 216"/>
                <a:gd name="T57" fmla="*/ 408827241 h 227"/>
                <a:gd name="T58" fmla="*/ 32922085 w 216"/>
                <a:gd name="T59" fmla="*/ 370600209 h 227"/>
                <a:gd name="T60" fmla="*/ 13629363 w 216"/>
                <a:gd name="T61" fmla="*/ 331155401 h 227"/>
                <a:gd name="T62" fmla="*/ 5006360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8"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7" y="50"/>
                  </a:lnTo>
                  <a:lnTo>
                    <a:pt x="203" y="60"/>
                  </a:lnTo>
                  <a:lnTo>
                    <a:pt x="208" y="69"/>
                  </a:lnTo>
                  <a:lnTo>
                    <a:pt x="212" y="80"/>
                  </a:lnTo>
                  <a:lnTo>
                    <a:pt x="214" y="91"/>
                  </a:lnTo>
                  <a:lnTo>
                    <a:pt x="216" y="103"/>
                  </a:lnTo>
                  <a:lnTo>
                    <a:pt x="216" y="114"/>
                  </a:lnTo>
                  <a:lnTo>
                    <a:pt x="216" y="126"/>
                  </a:lnTo>
                  <a:lnTo>
                    <a:pt x="214" y="137"/>
                  </a:lnTo>
                  <a:lnTo>
                    <a:pt x="212" y="147"/>
                  </a:lnTo>
                  <a:lnTo>
                    <a:pt x="208" y="158"/>
                  </a:lnTo>
                  <a:lnTo>
                    <a:pt x="203" y="168"/>
                  </a:lnTo>
                  <a:lnTo>
                    <a:pt x="197" y="177"/>
                  </a:lnTo>
                  <a:lnTo>
                    <a:pt x="192" y="187"/>
                  </a:lnTo>
                  <a:lnTo>
                    <a:pt x="185" y="195"/>
                  </a:lnTo>
                  <a:lnTo>
                    <a:pt x="177" y="201"/>
                  </a:lnTo>
                  <a:lnTo>
                    <a:pt x="169" y="208"/>
                  </a:lnTo>
                  <a:lnTo>
                    <a:pt x="160" y="214"/>
                  </a:lnTo>
                  <a:lnTo>
                    <a:pt x="150" y="219"/>
                  </a:lnTo>
                  <a:lnTo>
                    <a:pt x="141" y="222"/>
                  </a:lnTo>
                  <a:lnTo>
                    <a:pt x="130" y="224"/>
                  </a:lnTo>
                  <a:lnTo>
                    <a:pt x="119" y="227"/>
                  </a:lnTo>
                  <a:lnTo>
                    <a:pt x="108" y="227"/>
                  </a:lnTo>
                  <a:lnTo>
                    <a:pt x="98" y="227"/>
                  </a:lnTo>
                  <a:lnTo>
                    <a:pt x="87" y="224"/>
                  </a:lnTo>
                  <a:lnTo>
                    <a:pt x="76" y="222"/>
                  </a:lnTo>
                  <a:lnTo>
                    <a:pt x="67" y="219"/>
                  </a:lnTo>
                  <a:lnTo>
                    <a:pt x="57" y="214"/>
                  </a:lnTo>
                  <a:lnTo>
                    <a:pt x="48" y="208"/>
                  </a:lnTo>
                  <a:lnTo>
                    <a:pt x="40" y="201"/>
                  </a:lnTo>
                  <a:lnTo>
                    <a:pt x="33" y="195"/>
                  </a:lnTo>
                  <a:lnTo>
                    <a:pt x="25" y="187"/>
                  </a:lnTo>
                  <a:lnTo>
                    <a:pt x="19" y="177"/>
                  </a:lnTo>
                  <a:lnTo>
                    <a:pt x="14" y="168"/>
                  </a:lnTo>
                  <a:lnTo>
                    <a:pt x="8" y="158"/>
                  </a:lnTo>
                  <a:lnTo>
                    <a:pt x="6" y="147"/>
                  </a:lnTo>
                  <a:lnTo>
                    <a:pt x="3" y="137"/>
                  </a:lnTo>
                  <a:lnTo>
                    <a:pt x="2"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78" name="Rectangle 138"/>
            <p:cNvSpPr>
              <a:spLocks noChangeArrowheads="1"/>
            </p:cNvSpPr>
            <p:nvPr/>
          </p:nvSpPr>
          <p:spPr bwMode="auto">
            <a:xfrm>
              <a:off x="245" y="172"/>
              <a:ext cx="10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E</a:t>
              </a:r>
              <a:endParaRPr lang="en-US" altLang="zh-CN" sz="1000" b="1">
                <a:solidFill>
                  <a:srgbClr val="0000FF"/>
                </a:solidFill>
                <a:latin typeface="Times New Roman" panose="02020603050405020304" pitchFamily="18" charset="0"/>
                <a:ea typeface="楷体_GB2312" pitchFamily="1" charset="-122"/>
              </a:endParaRPr>
            </a:p>
          </p:txBody>
        </p:sp>
        <p:sp>
          <p:nvSpPr>
            <p:cNvPr id="95279" name="未知"/>
            <p:cNvSpPr>
              <a:spLocks/>
            </p:cNvSpPr>
            <p:nvPr/>
          </p:nvSpPr>
          <p:spPr bwMode="auto">
            <a:xfrm>
              <a:off x="90" y="2322"/>
              <a:ext cx="443" cy="473"/>
            </a:xfrm>
            <a:custGeom>
              <a:avLst/>
              <a:gdLst>
                <a:gd name="T0" fmla="*/ 3240229 w 216"/>
                <a:gd name="T1" fmla="*/ 245526991 h 227"/>
                <a:gd name="T2" fmla="*/ 10267667 w 216"/>
                <a:gd name="T3" fmla="*/ 190781361 h 227"/>
                <a:gd name="T4" fmla="*/ 24321702 w 216"/>
                <a:gd name="T5" fmla="*/ 142551810 h 227"/>
                <a:gd name="T6" fmla="*/ 43188862 w 216"/>
                <a:gd name="T7" fmla="*/ 100225664 h 227"/>
                <a:gd name="T8" fmla="*/ 69381229 w 216"/>
                <a:gd name="T9" fmla="*/ 61867700 h 227"/>
                <a:gd name="T10" fmla="*/ 98847678 w 216"/>
                <a:gd name="T11" fmla="*/ 32832367 h 227"/>
                <a:gd name="T12" fmla="*/ 131769853 w 216"/>
                <a:gd name="T13" fmla="*/ 14786064 h 227"/>
                <a:gd name="T14" fmla="*/ 169806315 w 216"/>
                <a:gd name="T15" fmla="*/ 4426547 h 227"/>
                <a:gd name="T16" fmla="*/ 205985557 w 216"/>
                <a:gd name="T17" fmla="*/ 4426547 h 227"/>
                <a:gd name="T18" fmla="*/ 244385442 w 216"/>
                <a:gd name="T19" fmla="*/ 14786064 h 227"/>
                <a:gd name="T20" fmla="*/ 277323828 w 216"/>
                <a:gd name="T21" fmla="*/ 32832367 h 227"/>
                <a:gd name="T22" fmla="*/ 306700167 w 216"/>
                <a:gd name="T23" fmla="*/ 61867700 h 227"/>
                <a:gd name="T24" fmla="*/ 332986402 w 216"/>
                <a:gd name="T25" fmla="*/ 100225664 h 227"/>
                <a:gd name="T26" fmla="*/ 351522829 w 216"/>
                <a:gd name="T27" fmla="*/ 142551810 h 227"/>
                <a:gd name="T28" fmla="*/ 367586333 w 216"/>
                <a:gd name="T29" fmla="*/ 190781361 h 227"/>
                <a:gd name="T30" fmla="*/ 374642566 w 216"/>
                <a:gd name="T31" fmla="*/ 245526991 h 227"/>
                <a:gd name="T32" fmla="*/ 374642566 w 216"/>
                <a:gd name="T33" fmla="*/ 272135005 h 227"/>
                <a:gd name="T34" fmla="*/ 372581796 w 216"/>
                <a:gd name="T35" fmla="*/ 325836652 h 227"/>
                <a:gd name="T36" fmla="*/ 361221310 w 216"/>
                <a:gd name="T37" fmla="*/ 376060687 h 227"/>
                <a:gd name="T38" fmla="*/ 341719865 w 216"/>
                <a:gd name="T39" fmla="*/ 421528952 h 227"/>
                <a:gd name="T40" fmla="*/ 320307023 w 216"/>
                <a:gd name="T41" fmla="*/ 464011892 h 227"/>
                <a:gd name="T42" fmla="*/ 293371843 w 216"/>
                <a:gd name="T43" fmla="*/ 494448446 h 227"/>
                <a:gd name="T44" fmla="*/ 260458659 w 216"/>
                <a:gd name="T45" fmla="*/ 521050459 h 227"/>
                <a:gd name="T46" fmla="*/ 225869491 w 216"/>
                <a:gd name="T47" fmla="*/ 535720773 h 227"/>
                <a:gd name="T48" fmla="*/ 187541536 w 216"/>
                <a:gd name="T49" fmla="*/ 540746724 h 227"/>
                <a:gd name="T50" fmla="*/ 150500840 w 216"/>
                <a:gd name="T51" fmla="*/ 535720773 h 227"/>
                <a:gd name="T52" fmla="*/ 115717376 w 216"/>
                <a:gd name="T53" fmla="*/ 521050459 h 227"/>
                <a:gd name="T54" fmla="*/ 82794937 w 216"/>
                <a:gd name="T55" fmla="*/ 494448446 h 227"/>
                <a:gd name="T56" fmla="*/ 57329155 w 216"/>
                <a:gd name="T57" fmla="*/ 464011892 h 227"/>
                <a:gd name="T58" fmla="*/ 32922085 w 216"/>
                <a:gd name="T59" fmla="*/ 421528952 h 227"/>
                <a:gd name="T60" fmla="*/ 13629363 w 216"/>
                <a:gd name="T61" fmla="*/ 376060687 h 227"/>
                <a:gd name="T62" fmla="*/ 5006360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8"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7" y="50"/>
                  </a:lnTo>
                  <a:lnTo>
                    <a:pt x="203" y="60"/>
                  </a:lnTo>
                  <a:lnTo>
                    <a:pt x="208" y="69"/>
                  </a:lnTo>
                  <a:lnTo>
                    <a:pt x="212" y="80"/>
                  </a:lnTo>
                  <a:lnTo>
                    <a:pt x="215" y="91"/>
                  </a:lnTo>
                  <a:lnTo>
                    <a:pt x="216" y="103"/>
                  </a:lnTo>
                  <a:lnTo>
                    <a:pt x="216" y="114"/>
                  </a:lnTo>
                  <a:lnTo>
                    <a:pt x="216" y="126"/>
                  </a:lnTo>
                  <a:lnTo>
                    <a:pt x="215" y="137"/>
                  </a:lnTo>
                  <a:lnTo>
                    <a:pt x="212" y="148"/>
                  </a:lnTo>
                  <a:lnTo>
                    <a:pt x="208" y="158"/>
                  </a:lnTo>
                  <a:lnTo>
                    <a:pt x="203" y="168"/>
                  </a:lnTo>
                  <a:lnTo>
                    <a:pt x="197" y="177"/>
                  </a:lnTo>
                  <a:lnTo>
                    <a:pt x="192" y="187"/>
                  </a:lnTo>
                  <a:lnTo>
                    <a:pt x="185" y="195"/>
                  </a:lnTo>
                  <a:lnTo>
                    <a:pt x="177" y="202"/>
                  </a:lnTo>
                  <a:lnTo>
                    <a:pt x="169" y="208"/>
                  </a:lnTo>
                  <a:lnTo>
                    <a:pt x="160" y="214"/>
                  </a:lnTo>
                  <a:lnTo>
                    <a:pt x="150" y="219"/>
                  </a:lnTo>
                  <a:lnTo>
                    <a:pt x="141" y="222"/>
                  </a:lnTo>
                  <a:lnTo>
                    <a:pt x="130" y="225"/>
                  </a:lnTo>
                  <a:lnTo>
                    <a:pt x="119" y="227"/>
                  </a:lnTo>
                  <a:lnTo>
                    <a:pt x="108" y="227"/>
                  </a:lnTo>
                  <a:lnTo>
                    <a:pt x="98" y="227"/>
                  </a:lnTo>
                  <a:lnTo>
                    <a:pt x="87" y="225"/>
                  </a:lnTo>
                  <a:lnTo>
                    <a:pt x="76" y="222"/>
                  </a:lnTo>
                  <a:lnTo>
                    <a:pt x="67" y="219"/>
                  </a:lnTo>
                  <a:lnTo>
                    <a:pt x="57" y="214"/>
                  </a:lnTo>
                  <a:lnTo>
                    <a:pt x="48" y="208"/>
                  </a:lnTo>
                  <a:lnTo>
                    <a:pt x="40" y="202"/>
                  </a:lnTo>
                  <a:lnTo>
                    <a:pt x="33" y="195"/>
                  </a:lnTo>
                  <a:lnTo>
                    <a:pt x="25" y="187"/>
                  </a:lnTo>
                  <a:lnTo>
                    <a:pt x="19" y="177"/>
                  </a:lnTo>
                  <a:lnTo>
                    <a:pt x="14" y="168"/>
                  </a:lnTo>
                  <a:lnTo>
                    <a:pt x="8" y="158"/>
                  </a:lnTo>
                  <a:lnTo>
                    <a:pt x="6" y="148"/>
                  </a:lnTo>
                  <a:lnTo>
                    <a:pt x="3" y="137"/>
                  </a:lnTo>
                  <a:lnTo>
                    <a:pt x="2"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80" name="未知"/>
            <p:cNvSpPr>
              <a:spLocks/>
            </p:cNvSpPr>
            <p:nvPr/>
          </p:nvSpPr>
          <p:spPr bwMode="auto">
            <a:xfrm>
              <a:off x="90" y="2322"/>
              <a:ext cx="443" cy="473"/>
            </a:xfrm>
            <a:custGeom>
              <a:avLst/>
              <a:gdLst>
                <a:gd name="T0" fmla="*/ 3240229 w 216"/>
                <a:gd name="T1" fmla="*/ 245526991 h 227"/>
                <a:gd name="T2" fmla="*/ 10267667 w 216"/>
                <a:gd name="T3" fmla="*/ 190781361 h 227"/>
                <a:gd name="T4" fmla="*/ 24321702 w 216"/>
                <a:gd name="T5" fmla="*/ 142551810 h 227"/>
                <a:gd name="T6" fmla="*/ 43188862 w 216"/>
                <a:gd name="T7" fmla="*/ 100225664 h 227"/>
                <a:gd name="T8" fmla="*/ 69381229 w 216"/>
                <a:gd name="T9" fmla="*/ 61867700 h 227"/>
                <a:gd name="T10" fmla="*/ 98847678 w 216"/>
                <a:gd name="T11" fmla="*/ 32832367 h 227"/>
                <a:gd name="T12" fmla="*/ 131769853 w 216"/>
                <a:gd name="T13" fmla="*/ 14786064 h 227"/>
                <a:gd name="T14" fmla="*/ 169806315 w 216"/>
                <a:gd name="T15" fmla="*/ 4426547 h 227"/>
                <a:gd name="T16" fmla="*/ 205985557 w 216"/>
                <a:gd name="T17" fmla="*/ 4426547 h 227"/>
                <a:gd name="T18" fmla="*/ 244385442 w 216"/>
                <a:gd name="T19" fmla="*/ 14786064 h 227"/>
                <a:gd name="T20" fmla="*/ 277323828 w 216"/>
                <a:gd name="T21" fmla="*/ 32832367 h 227"/>
                <a:gd name="T22" fmla="*/ 306700167 w 216"/>
                <a:gd name="T23" fmla="*/ 61867700 h 227"/>
                <a:gd name="T24" fmla="*/ 332986402 w 216"/>
                <a:gd name="T25" fmla="*/ 100225664 h 227"/>
                <a:gd name="T26" fmla="*/ 351522829 w 216"/>
                <a:gd name="T27" fmla="*/ 142551810 h 227"/>
                <a:gd name="T28" fmla="*/ 367586333 w 216"/>
                <a:gd name="T29" fmla="*/ 190781361 h 227"/>
                <a:gd name="T30" fmla="*/ 374642566 w 216"/>
                <a:gd name="T31" fmla="*/ 245526991 h 227"/>
                <a:gd name="T32" fmla="*/ 374642566 w 216"/>
                <a:gd name="T33" fmla="*/ 272135005 h 227"/>
                <a:gd name="T34" fmla="*/ 372581796 w 216"/>
                <a:gd name="T35" fmla="*/ 325836652 h 227"/>
                <a:gd name="T36" fmla="*/ 361221310 w 216"/>
                <a:gd name="T37" fmla="*/ 376060687 h 227"/>
                <a:gd name="T38" fmla="*/ 341719865 w 216"/>
                <a:gd name="T39" fmla="*/ 421528952 h 227"/>
                <a:gd name="T40" fmla="*/ 320307023 w 216"/>
                <a:gd name="T41" fmla="*/ 464011892 h 227"/>
                <a:gd name="T42" fmla="*/ 293371843 w 216"/>
                <a:gd name="T43" fmla="*/ 494448446 h 227"/>
                <a:gd name="T44" fmla="*/ 260458659 w 216"/>
                <a:gd name="T45" fmla="*/ 521050459 h 227"/>
                <a:gd name="T46" fmla="*/ 225869491 w 216"/>
                <a:gd name="T47" fmla="*/ 535720773 h 227"/>
                <a:gd name="T48" fmla="*/ 187541536 w 216"/>
                <a:gd name="T49" fmla="*/ 540746724 h 227"/>
                <a:gd name="T50" fmla="*/ 150500840 w 216"/>
                <a:gd name="T51" fmla="*/ 535720773 h 227"/>
                <a:gd name="T52" fmla="*/ 115717376 w 216"/>
                <a:gd name="T53" fmla="*/ 521050459 h 227"/>
                <a:gd name="T54" fmla="*/ 82794937 w 216"/>
                <a:gd name="T55" fmla="*/ 494448446 h 227"/>
                <a:gd name="T56" fmla="*/ 57329155 w 216"/>
                <a:gd name="T57" fmla="*/ 464011892 h 227"/>
                <a:gd name="T58" fmla="*/ 32922085 w 216"/>
                <a:gd name="T59" fmla="*/ 421528952 h 227"/>
                <a:gd name="T60" fmla="*/ 13629363 w 216"/>
                <a:gd name="T61" fmla="*/ 376060687 h 227"/>
                <a:gd name="T62" fmla="*/ 5006360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8"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7" y="50"/>
                  </a:lnTo>
                  <a:lnTo>
                    <a:pt x="203" y="60"/>
                  </a:lnTo>
                  <a:lnTo>
                    <a:pt x="208" y="69"/>
                  </a:lnTo>
                  <a:lnTo>
                    <a:pt x="212" y="80"/>
                  </a:lnTo>
                  <a:lnTo>
                    <a:pt x="215" y="91"/>
                  </a:lnTo>
                  <a:lnTo>
                    <a:pt x="216" y="103"/>
                  </a:lnTo>
                  <a:lnTo>
                    <a:pt x="216" y="114"/>
                  </a:lnTo>
                  <a:lnTo>
                    <a:pt x="216" y="126"/>
                  </a:lnTo>
                  <a:lnTo>
                    <a:pt x="215" y="137"/>
                  </a:lnTo>
                  <a:lnTo>
                    <a:pt x="212" y="148"/>
                  </a:lnTo>
                  <a:lnTo>
                    <a:pt x="208" y="158"/>
                  </a:lnTo>
                  <a:lnTo>
                    <a:pt x="203" y="168"/>
                  </a:lnTo>
                  <a:lnTo>
                    <a:pt x="197" y="177"/>
                  </a:lnTo>
                  <a:lnTo>
                    <a:pt x="192" y="187"/>
                  </a:lnTo>
                  <a:lnTo>
                    <a:pt x="185" y="195"/>
                  </a:lnTo>
                  <a:lnTo>
                    <a:pt x="177" y="202"/>
                  </a:lnTo>
                  <a:lnTo>
                    <a:pt x="169" y="208"/>
                  </a:lnTo>
                  <a:lnTo>
                    <a:pt x="160" y="214"/>
                  </a:lnTo>
                  <a:lnTo>
                    <a:pt x="150" y="219"/>
                  </a:lnTo>
                  <a:lnTo>
                    <a:pt x="141" y="222"/>
                  </a:lnTo>
                  <a:lnTo>
                    <a:pt x="130" y="225"/>
                  </a:lnTo>
                  <a:lnTo>
                    <a:pt x="119" y="227"/>
                  </a:lnTo>
                  <a:lnTo>
                    <a:pt x="108" y="227"/>
                  </a:lnTo>
                  <a:lnTo>
                    <a:pt x="98" y="227"/>
                  </a:lnTo>
                  <a:lnTo>
                    <a:pt x="87" y="225"/>
                  </a:lnTo>
                  <a:lnTo>
                    <a:pt x="76" y="222"/>
                  </a:lnTo>
                  <a:lnTo>
                    <a:pt x="67" y="219"/>
                  </a:lnTo>
                  <a:lnTo>
                    <a:pt x="57" y="214"/>
                  </a:lnTo>
                  <a:lnTo>
                    <a:pt x="48" y="208"/>
                  </a:lnTo>
                  <a:lnTo>
                    <a:pt x="40" y="202"/>
                  </a:lnTo>
                  <a:lnTo>
                    <a:pt x="33" y="195"/>
                  </a:lnTo>
                  <a:lnTo>
                    <a:pt x="25" y="187"/>
                  </a:lnTo>
                  <a:lnTo>
                    <a:pt x="19" y="177"/>
                  </a:lnTo>
                  <a:lnTo>
                    <a:pt x="14" y="168"/>
                  </a:lnTo>
                  <a:lnTo>
                    <a:pt x="8" y="158"/>
                  </a:lnTo>
                  <a:lnTo>
                    <a:pt x="6" y="148"/>
                  </a:lnTo>
                  <a:lnTo>
                    <a:pt x="3" y="137"/>
                  </a:lnTo>
                  <a:lnTo>
                    <a:pt x="2"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81" name="Rectangle 141"/>
            <p:cNvSpPr>
              <a:spLocks noChangeArrowheads="1"/>
            </p:cNvSpPr>
            <p:nvPr/>
          </p:nvSpPr>
          <p:spPr bwMode="auto">
            <a:xfrm>
              <a:off x="245" y="242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F</a:t>
              </a:r>
              <a:endParaRPr lang="en-US" altLang="zh-CN" sz="1000" b="1">
                <a:solidFill>
                  <a:srgbClr val="0000FF"/>
                </a:solidFill>
                <a:latin typeface="Times New Roman" panose="02020603050405020304" pitchFamily="18" charset="0"/>
                <a:ea typeface="楷体_GB2312" pitchFamily="1" charset="-122"/>
              </a:endParaRPr>
            </a:p>
          </p:txBody>
        </p:sp>
        <p:sp>
          <p:nvSpPr>
            <p:cNvPr id="95282" name="未知"/>
            <p:cNvSpPr>
              <a:spLocks/>
            </p:cNvSpPr>
            <p:nvPr/>
          </p:nvSpPr>
          <p:spPr bwMode="auto">
            <a:xfrm>
              <a:off x="978" y="1187"/>
              <a:ext cx="442" cy="473"/>
            </a:xfrm>
            <a:custGeom>
              <a:avLst/>
              <a:gdLst>
                <a:gd name="T0" fmla="*/ 3132436 w 216"/>
                <a:gd name="T1" fmla="*/ 245526991 h 227"/>
                <a:gd name="T2" fmla="*/ 9836523 w 216"/>
                <a:gd name="T3" fmla="*/ 190781361 h 227"/>
                <a:gd name="T4" fmla="*/ 23404769 w 216"/>
                <a:gd name="T5" fmla="*/ 140314750 h 227"/>
                <a:gd name="T6" fmla="*/ 41188741 w 216"/>
                <a:gd name="T7" fmla="*/ 100225664 h 227"/>
                <a:gd name="T8" fmla="*/ 66567097 w 216"/>
                <a:gd name="T9" fmla="*/ 61867700 h 227"/>
                <a:gd name="T10" fmla="*/ 94595667 w 216"/>
                <a:gd name="T11" fmla="*/ 30809728 h 227"/>
                <a:gd name="T12" fmla="*/ 126287255 w 216"/>
                <a:gd name="T13" fmla="*/ 11629492 h 227"/>
                <a:gd name="T14" fmla="*/ 162676581 w 216"/>
                <a:gd name="T15" fmla="*/ 2124368 h 227"/>
                <a:gd name="T16" fmla="*/ 197456012 w 216"/>
                <a:gd name="T17" fmla="*/ 2124368 h 227"/>
                <a:gd name="T18" fmla="*/ 233841049 w 216"/>
                <a:gd name="T19" fmla="*/ 11629492 h 227"/>
                <a:gd name="T20" fmla="*/ 264740311 w 216"/>
                <a:gd name="T21" fmla="*/ 30809728 h 227"/>
                <a:gd name="T22" fmla="*/ 293199930 w 216"/>
                <a:gd name="T23" fmla="*/ 61867700 h 227"/>
                <a:gd name="T24" fmla="*/ 318146010 w 216"/>
                <a:gd name="T25" fmla="*/ 100225664 h 227"/>
                <a:gd name="T26" fmla="*/ 335929989 w 216"/>
                <a:gd name="T27" fmla="*/ 140314750 h 227"/>
                <a:gd name="T28" fmla="*/ 351395663 w 216"/>
                <a:gd name="T29" fmla="*/ 190781361 h 227"/>
                <a:gd name="T30" fmla="*/ 357826205 w 216"/>
                <a:gd name="T31" fmla="*/ 245526991 h 227"/>
                <a:gd name="T32" fmla="*/ 357826205 w 216"/>
                <a:gd name="T33" fmla="*/ 268617453 h 227"/>
                <a:gd name="T34" fmla="*/ 356202526 w 216"/>
                <a:gd name="T35" fmla="*/ 323417826 h 227"/>
                <a:gd name="T36" fmla="*/ 345074083 w 216"/>
                <a:gd name="T37" fmla="*/ 376060687 h 227"/>
                <a:gd name="T38" fmla="*/ 328077714 w 216"/>
                <a:gd name="T39" fmla="*/ 421528952 h 227"/>
                <a:gd name="T40" fmla="*/ 307150886 w 216"/>
                <a:gd name="T41" fmla="*/ 461575730 h 227"/>
                <a:gd name="T42" fmla="*/ 280226742 w 216"/>
                <a:gd name="T43" fmla="*/ 494448446 h 227"/>
                <a:gd name="T44" fmla="*/ 248492133 w 216"/>
                <a:gd name="T45" fmla="*/ 521050459 h 227"/>
                <a:gd name="T46" fmla="*/ 215293294 w 216"/>
                <a:gd name="T47" fmla="*/ 533475578 h 227"/>
                <a:gd name="T48" fmla="*/ 178925282 w 216"/>
                <a:gd name="T49" fmla="*/ 540746724 h 227"/>
                <a:gd name="T50" fmla="*/ 144047890 w 216"/>
                <a:gd name="T51" fmla="*/ 533475578 h 227"/>
                <a:gd name="T52" fmla="*/ 110842862 w 216"/>
                <a:gd name="T53" fmla="*/ 521050459 h 227"/>
                <a:gd name="T54" fmla="*/ 79498130 w 216"/>
                <a:gd name="T55" fmla="*/ 494448446 h 227"/>
                <a:gd name="T56" fmla="*/ 54923248 w 216"/>
                <a:gd name="T57" fmla="*/ 461575730 h 227"/>
                <a:gd name="T58" fmla="*/ 31776067 w 216"/>
                <a:gd name="T59" fmla="*/ 421528952 h 227"/>
                <a:gd name="T60" fmla="*/ 14738523 w 216"/>
                <a:gd name="T61" fmla="*/ 376060687 h 227"/>
                <a:gd name="T62" fmla="*/ 4806988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0"/>
                  </a:lnTo>
                  <a:lnTo>
                    <a:pt x="6" y="80"/>
                  </a:lnTo>
                  <a:lnTo>
                    <a:pt x="9"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6" y="103"/>
                  </a:lnTo>
                  <a:lnTo>
                    <a:pt x="216" y="113"/>
                  </a:lnTo>
                  <a:lnTo>
                    <a:pt x="216"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83" name="未知"/>
            <p:cNvSpPr>
              <a:spLocks/>
            </p:cNvSpPr>
            <p:nvPr/>
          </p:nvSpPr>
          <p:spPr bwMode="auto">
            <a:xfrm>
              <a:off x="978" y="1187"/>
              <a:ext cx="442" cy="473"/>
            </a:xfrm>
            <a:custGeom>
              <a:avLst/>
              <a:gdLst>
                <a:gd name="T0" fmla="*/ 3132436 w 216"/>
                <a:gd name="T1" fmla="*/ 245526991 h 227"/>
                <a:gd name="T2" fmla="*/ 9836523 w 216"/>
                <a:gd name="T3" fmla="*/ 190781361 h 227"/>
                <a:gd name="T4" fmla="*/ 23404769 w 216"/>
                <a:gd name="T5" fmla="*/ 140314750 h 227"/>
                <a:gd name="T6" fmla="*/ 41188741 w 216"/>
                <a:gd name="T7" fmla="*/ 100225664 h 227"/>
                <a:gd name="T8" fmla="*/ 66567097 w 216"/>
                <a:gd name="T9" fmla="*/ 61867700 h 227"/>
                <a:gd name="T10" fmla="*/ 94595667 w 216"/>
                <a:gd name="T11" fmla="*/ 30809728 h 227"/>
                <a:gd name="T12" fmla="*/ 126287255 w 216"/>
                <a:gd name="T13" fmla="*/ 11629492 h 227"/>
                <a:gd name="T14" fmla="*/ 162676581 w 216"/>
                <a:gd name="T15" fmla="*/ 2124368 h 227"/>
                <a:gd name="T16" fmla="*/ 197456012 w 216"/>
                <a:gd name="T17" fmla="*/ 2124368 h 227"/>
                <a:gd name="T18" fmla="*/ 233841049 w 216"/>
                <a:gd name="T19" fmla="*/ 11629492 h 227"/>
                <a:gd name="T20" fmla="*/ 264740311 w 216"/>
                <a:gd name="T21" fmla="*/ 30809728 h 227"/>
                <a:gd name="T22" fmla="*/ 293199930 w 216"/>
                <a:gd name="T23" fmla="*/ 61867700 h 227"/>
                <a:gd name="T24" fmla="*/ 318146010 w 216"/>
                <a:gd name="T25" fmla="*/ 100225664 h 227"/>
                <a:gd name="T26" fmla="*/ 335929989 w 216"/>
                <a:gd name="T27" fmla="*/ 140314750 h 227"/>
                <a:gd name="T28" fmla="*/ 351395663 w 216"/>
                <a:gd name="T29" fmla="*/ 190781361 h 227"/>
                <a:gd name="T30" fmla="*/ 357826205 w 216"/>
                <a:gd name="T31" fmla="*/ 245526991 h 227"/>
                <a:gd name="T32" fmla="*/ 357826205 w 216"/>
                <a:gd name="T33" fmla="*/ 268617453 h 227"/>
                <a:gd name="T34" fmla="*/ 356202526 w 216"/>
                <a:gd name="T35" fmla="*/ 323417826 h 227"/>
                <a:gd name="T36" fmla="*/ 345074083 w 216"/>
                <a:gd name="T37" fmla="*/ 376060687 h 227"/>
                <a:gd name="T38" fmla="*/ 328077714 w 216"/>
                <a:gd name="T39" fmla="*/ 421528952 h 227"/>
                <a:gd name="T40" fmla="*/ 307150886 w 216"/>
                <a:gd name="T41" fmla="*/ 461575730 h 227"/>
                <a:gd name="T42" fmla="*/ 280226742 w 216"/>
                <a:gd name="T43" fmla="*/ 494448446 h 227"/>
                <a:gd name="T44" fmla="*/ 248492133 w 216"/>
                <a:gd name="T45" fmla="*/ 521050459 h 227"/>
                <a:gd name="T46" fmla="*/ 215293294 w 216"/>
                <a:gd name="T47" fmla="*/ 533475578 h 227"/>
                <a:gd name="T48" fmla="*/ 178925282 w 216"/>
                <a:gd name="T49" fmla="*/ 540746724 h 227"/>
                <a:gd name="T50" fmla="*/ 144047890 w 216"/>
                <a:gd name="T51" fmla="*/ 533475578 h 227"/>
                <a:gd name="T52" fmla="*/ 110842862 w 216"/>
                <a:gd name="T53" fmla="*/ 521050459 h 227"/>
                <a:gd name="T54" fmla="*/ 79498130 w 216"/>
                <a:gd name="T55" fmla="*/ 494448446 h 227"/>
                <a:gd name="T56" fmla="*/ 54923248 w 216"/>
                <a:gd name="T57" fmla="*/ 461575730 h 227"/>
                <a:gd name="T58" fmla="*/ 31776067 w 216"/>
                <a:gd name="T59" fmla="*/ 421528952 h 227"/>
                <a:gd name="T60" fmla="*/ 14738523 w 216"/>
                <a:gd name="T61" fmla="*/ 376060687 h 227"/>
                <a:gd name="T62" fmla="*/ 4806988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0"/>
                  </a:lnTo>
                  <a:lnTo>
                    <a:pt x="6" y="80"/>
                  </a:lnTo>
                  <a:lnTo>
                    <a:pt x="9"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6" y="103"/>
                  </a:lnTo>
                  <a:lnTo>
                    <a:pt x="216" y="113"/>
                  </a:lnTo>
                  <a:lnTo>
                    <a:pt x="216"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84" name="Rectangle 144"/>
            <p:cNvSpPr>
              <a:spLocks noChangeArrowheads="1"/>
            </p:cNvSpPr>
            <p:nvPr/>
          </p:nvSpPr>
          <p:spPr bwMode="auto">
            <a:xfrm>
              <a:off x="1133" y="128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D</a:t>
              </a:r>
              <a:endParaRPr lang="en-US" altLang="zh-CN" sz="1000" b="1">
                <a:solidFill>
                  <a:srgbClr val="0000FF"/>
                </a:solidFill>
                <a:latin typeface="Times New Roman" panose="02020603050405020304" pitchFamily="18" charset="0"/>
                <a:ea typeface="楷体_GB2312" pitchFamily="1" charset="-122"/>
              </a:endParaRPr>
            </a:p>
          </p:txBody>
        </p:sp>
        <p:sp>
          <p:nvSpPr>
            <p:cNvPr id="95285" name="未知"/>
            <p:cNvSpPr>
              <a:spLocks/>
            </p:cNvSpPr>
            <p:nvPr/>
          </p:nvSpPr>
          <p:spPr bwMode="auto">
            <a:xfrm>
              <a:off x="2305" y="75"/>
              <a:ext cx="445" cy="470"/>
            </a:xfrm>
            <a:custGeom>
              <a:avLst/>
              <a:gdLst>
                <a:gd name="T0" fmla="*/ 3468480 w 216"/>
                <a:gd name="T1" fmla="*/ 215573165 h 227"/>
                <a:gd name="T2" fmla="*/ 11237026 w 216"/>
                <a:gd name="T3" fmla="*/ 168127477 h 227"/>
                <a:gd name="T4" fmla="*/ 26844082 w 216"/>
                <a:gd name="T5" fmla="*/ 125620506 h 227"/>
                <a:gd name="T6" fmla="*/ 47694015 w 216"/>
                <a:gd name="T7" fmla="*/ 88042712 h 227"/>
                <a:gd name="T8" fmla="*/ 75502601 w 216"/>
                <a:gd name="T9" fmla="*/ 54755838 h 227"/>
                <a:gd name="T10" fmla="*/ 107867409 w 216"/>
                <a:gd name="T11" fmla="*/ 29303304 h 227"/>
                <a:gd name="T12" fmla="*/ 144267179 w 216"/>
                <a:gd name="T13" fmla="*/ 12349853 h 227"/>
                <a:gd name="T14" fmla="*/ 185974677 w 216"/>
                <a:gd name="T15" fmla="*/ 3971138 h 227"/>
                <a:gd name="T16" fmla="*/ 225700574 w 216"/>
                <a:gd name="T17" fmla="*/ 3971138 h 227"/>
                <a:gd name="T18" fmla="*/ 266893322 w 216"/>
                <a:gd name="T19" fmla="*/ 12349853 h 227"/>
                <a:gd name="T20" fmla="*/ 303961548 w 216"/>
                <a:gd name="T21" fmla="*/ 29303304 h 227"/>
                <a:gd name="T22" fmla="*/ 336070366 w 216"/>
                <a:gd name="T23" fmla="*/ 54755838 h 227"/>
                <a:gd name="T24" fmla="*/ 364686693 w 216"/>
                <a:gd name="T25" fmla="*/ 88042712 h 227"/>
                <a:gd name="T26" fmla="*/ 384938868 w 216"/>
                <a:gd name="T27" fmla="*/ 125620506 h 227"/>
                <a:gd name="T28" fmla="*/ 402325112 w 216"/>
                <a:gd name="T29" fmla="*/ 168127477 h 227"/>
                <a:gd name="T30" fmla="*/ 409890505 w 216"/>
                <a:gd name="T31" fmla="*/ 215573165 h 227"/>
                <a:gd name="T32" fmla="*/ 409890505 w 216"/>
                <a:gd name="T33" fmla="*/ 238990240 h 227"/>
                <a:gd name="T34" fmla="*/ 408082817 w 216"/>
                <a:gd name="T35" fmla="*/ 287478193 h 227"/>
                <a:gd name="T36" fmla="*/ 395151845 w 216"/>
                <a:gd name="T37" fmla="*/ 331155401 h 227"/>
                <a:gd name="T38" fmla="*/ 376000369 w 216"/>
                <a:gd name="T39" fmla="*/ 370600209 h 227"/>
                <a:gd name="T40" fmla="*/ 350790039 w 216"/>
                <a:gd name="T41" fmla="*/ 408827241 h 227"/>
                <a:gd name="T42" fmla="*/ 320460166 w 216"/>
                <a:gd name="T43" fmla="*/ 436217525 h 227"/>
                <a:gd name="T44" fmla="*/ 284694043 w 216"/>
                <a:gd name="T45" fmla="*/ 458639973 h 227"/>
                <a:gd name="T46" fmla="*/ 246639961 w 216"/>
                <a:gd name="T47" fmla="*/ 469917452 h 227"/>
                <a:gd name="T48" fmla="*/ 205260115 w 216"/>
                <a:gd name="T49" fmla="*/ 475882301 h 227"/>
                <a:gd name="T50" fmla="*/ 164911613 w 216"/>
                <a:gd name="T51" fmla="*/ 469917452 h 227"/>
                <a:gd name="T52" fmla="*/ 126922567 w 216"/>
                <a:gd name="T53" fmla="*/ 458639973 h 227"/>
                <a:gd name="T54" fmla="*/ 91090584 w 216"/>
                <a:gd name="T55" fmla="*/ 436217525 h 227"/>
                <a:gd name="T56" fmla="*/ 62483306 w 216"/>
                <a:gd name="T57" fmla="*/ 408827241 h 227"/>
                <a:gd name="T58" fmla="*/ 35783841 w 216"/>
                <a:gd name="T59" fmla="*/ 370600209 h 227"/>
                <a:gd name="T60" fmla="*/ 17369243 w 216"/>
                <a:gd name="T61" fmla="*/ 331155401 h 227"/>
                <a:gd name="T62" fmla="*/ 5454378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9"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8" y="50"/>
                  </a:lnTo>
                  <a:lnTo>
                    <a:pt x="203" y="60"/>
                  </a:lnTo>
                  <a:lnTo>
                    <a:pt x="208" y="69"/>
                  </a:lnTo>
                  <a:lnTo>
                    <a:pt x="212" y="80"/>
                  </a:lnTo>
                  <a:lnTo>
                    <a:pt x="215" y="91"/>
                  </a:lnTo>
                  <a:lnTo>
                    <a:pt x="216" y="103"/>
                  </a:lnTo>
                  <a:lnTo>
                    <a:pt x="216" y="114"/>
                  </a:lnTo>
                  <a:lnTo>
                    <a:pt x="216" y="126"/>
                  </a:lnTo>
                  <a:lnTo>
                    <a:pt x="215" y="137"/>
                  </a:lnTo>
                  <a:lnTo>
                    <a:pt x="212" y="147"/>
                  </a:lnTo>
                  <a:lnTo>
                    <a:pt x="208" y="158"/>
                  </a:lnTo>
                  <a:lnTo>
                    <a:pt x="203" y="168"/>
                  </a:lnTo>
                  <a:lnTo>
                    <a:pt x="198" y="177"/>
                  </a:lnTo>
                  <a:lnTo>
                    <a:pt x="192" y="187"/>
                  </a:lnTo>
                  <a:lnTo>
                    <a:pt x="185" y="195"/>
                  </a:lnTo>
                  <a:lnTo>
                    <a:pt x="177" y="201"/>
                  </a:lnTo>
                  <a:lnTo>
                    <a:pt x="169" y="208"/>
                  </a:lnTo>
                  <a:lnTo>
                    <a:pt x="160" y="214"/>
                  </a:lnTo>
                  <a:lnTo>
                    <a:pt x="150" y="219"/>
                  </a:lnTo>
                  <a:lnTo>
                    <a:pt x="141" y="222"/>
                  </a:lnTo>
                  <a:lnTo>
                    <a:pt x="130" y="224"/>
                  </a:lnTo>
                  <a:lnTo>
                    <a:pt x="119" y="227"/>
                  </a:lnTo>
                  <a:lnTo>
                    <a:pt x="108" y="227"/>
                  </a:lnTo>
                  <a:lnTo>
                    <a:pt x="98" y="227"/>
                  </a:lnTo>
                  <a:lnTo>
                    <a:pt x="87" y="224"/>
                  </a:lnTo>
                  <a:lnTo>
                    <a:pt x="76" y="222"/>
                  </a:lnTo>
                  <a:lnTo>
                    <a:pt x="67" y="219"/>
                  </a:lnTo>
                  <a:lnTo>
                    <a:pt x="57" y="214"/>
                  </a:lnTo>
                  <a:lnTo>
                    <a:pt x="48" y="208"/>
                  </a:lnTo>
                  <a:lnTo>
                    <a:pt x="40" y="201"/>
                  </a:lnTo>
                  <a:lnTo>
                    <a:pt x="33" y="195"/>
                  </a:lnTo>
                  <a:lnTo>
                    <a:pt x="25" y="187"/>
                  </a:lnTo>
                  <a:lnTo>
                    <a:pt x="19" y="177"/>
                  </a:lnTo>
                  <a:lnTo>
                    <a:pt x="14" y="168"/>
                  </a:lnTo>
                  <a:lnTo>
                    <a:pt x="9" y="158"/>
                  </a:lnTo>
                  <a:lnTo>
                    <a:pt x="6" y="147"/>
                  </a:lnTo>
                  <a:lnTo>
                    <a:pt x="3" y="137"/>
                  </a:lnTo>
                  <a:lnTo>
                    <a:pt x="2"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86" name="未知"/>
            <p:cNvSpPr>
              <a:spLocks/>
            </p:cNvSpPr>
            <p:nvPr/>
          </p:nvSpPr>
          <p:spPr bwMode="auto">
            <a:xfrm>
              <a:off x="2305" y="75"/>
              <a:ext cx="445" cy="470"/>
            </a:xfrm>
            <a:custGeom>
              <a:avLst/>
              <a:gdLst>
                <a:gd name="T0" fmla="*/ 3468480 w 216"/>
                <a:gd name="T1" fmla="*/ 215573165 h 227"/>
                <a:gd name="T2" fmla="*/ 11237026 w 216"/>
                <a:gd name="T3" fmla="*/ 168127477 h 227"/>
                <a:gd name="T4" fmla="*/ 26844082 w 216"/>
                <a:gd name="T5" fmla="*/ 125620506 h 227"/>
                <a:gd name="T6" fmla="*/ 47694015 w 216"/>
                <a:gd name="T7" fmla="*/ 88042712 h 227"/>
                <a:gd name="T8" fmla="*/ 75502601 w 216"/>
                <a:gd name="T9" fmla="*/ 54755838 h 227"/>
                <a:gd name="T10" fmla="*/ 107867409 w 216"/>
                <a:gd name="T11" fmla="*/ 29303304 h 227"/>
                <a:gd name="T12" fmla="*/ 144267179 w 216"/>
                <a:gd name="T13" fmla="*/ 12349853 h 227"/>
                <a:gd name="T14" fmla="*/ 185974677 w 216"/>
                <a:gd name="T15" fmla="*/ 3971138 h 227"/>
                <a:gd name="T16" fmla="*/ 225700574 w 216"/>
                <a:gd name="T17" fmla="*/ 3971138 h 227"/>
                <a:gd name="T18" fmla="*/ 266893322 w 216"/>
                <a:gd name="T19" fmla="*/ 12349853 h 227"/>
                <a:gd name="T20" fmla="*/ 303961548 w 216"/>
                <a:gd name="T21" fmla="*/ 29303304 h 227"/>
                <a:gd name="T22" fmla="*/ 336070366 w 216"/>
                <a:gd name="T23" fmla="*/ 54755838 h 227"/>
                <a:gd name="T24" fmla="*/ 364686693 w 216"/>
                <a:gd name="T25" fmla="*/ 88042712 h 227"/>
                <a:gd name="T26" fmla="*/ 384938868 w 216"/>
                <a:gd name="T27" fmla="*/ 125620506 h 227"/>
                <a:gd name="T28" fmla="*/ 402325112 w 216"/>
                <a:gd name="T29" fmla="*/ 168127477 h 227"/>
                <a:gd name="T30" fmla="*/ 409890505 w 216"/>
                <a:gd name="T31" fmla="*/ 215573165 h 227"/>
                <a:gd name="T32" fmla="*/ 409890505 w 216"/>
                <a:gd name="T33" fmla="*/ 238990240 h 227"/>
                <a:gd name="T34" fmla="*/ 408082817 w 216"/>
                <a:gd name="T35" fmla="*/ 287478193 h 227"/>
                <a:gd name="T36" fmla="*/ 395151845 w 216"/>
                <a:gd name="T37" fmla="*/ 331155401 h 227"/>
                <a:gd name="T38" fmla="*/ 376000369 w 216"/>
                <a:gd name="T39" fmla="*/ 370600209 h 227"/>
                <a:gd name="T40" fmla="*/ 350790039 w 216"/>
                <a:gd name="T41" fmla="*/ 408827241 h 227"/>
                <a:gd name="T42" fmla="*/ 320460166 w 216"/>
                <a:gd name="T43" fmla="*/ 436217525 h 227"/>
                <a:gd name="T44" fmla="*/ 284694043 w 216"/>
                <a:gd name="T45" fmla="*/ 458639973 h 227"/>
                <a:gd name="T46" fmla="*/ 246639961 w 216"/>
                <a:gd name="T47" fmla="*/ 469917452 h 227"/>
                <a:gd name="T48" fmla="*/ 205260115 w 216"/>
                <a:gd name="T49" fmla="*/ 475882301 h 227"/>
                <a:gd name="T50" fmla="*/ 164911613 w 216"/>
                <a:gd name="T51" fmla="*/ 469917452 h 227"/>
                <a:gd name="T52" fmla="*/ 126922567 w 216"/>
                <a:gd name="T53" fmla="*/ 458639973 h 227"/>
                <a:gd name="T54" fmla="*/ 91090584 w 216"/>
                <a:gd name="T55" fmla="*/ 436217525 h 227"/>
                <a:gd name="T56" fmla="*/ 62483306 w 216"/>
                <a:gd name="T57" fmla="*/ 408827241 h 227"/>
                <a:gd name="T58" fmla="*/ 35783841 w 216"/>
                <a:gd name="T59" fmla="*/ 370600209 h 227"/>
                <a:gd name="T60" fmla="*/ 17369243 w 216"/>
                <a:gd name="T61" fmla="*/ 331155401 h 227"/>
                <a:gd name="T62" fmla="*/ 5454378 w 216"/>
                <a:gd name="T63" fmla="*/ 287478193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9"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8" y="50"/>
                  </a:lnTo>
                  <a:lnTo>
                    <a:pt x="203" y="60"/>
                  </a:lnTo>
                  <a:lnTo>
                    <a:pt x="208" y="69"/>
                  </a:lnTo>
                  <a:lnTo>
                    <a:pt x="212" y="80"/>
                  </a:lnTo>
                  <a:lnTo>
                    <a:pt x="215" y="91"/>
                  </a:lnTo>
                  <a:lnTo>
                    <a:pt x="216" y="103"/>
                  </a:lnTo>
                  <a:lnTo>
                    <a:pt x="216" y="114"/>
                  </a:lnTo>
                  <a:lnTo>
                    <a:pt x="216" y="126"/>
                  </a:lnTo>
                  <a:lnTo>
                    <a:pt x="215" y="137"/>
                  </a:lnTo>
                  <a:lnTo>
                    <a:pt x="212" y="147"/>
                  </a:lnTo>
                  <a:lnTo>
                    <a:pt x="208" y="158"/>
                  </a:lnTo>
                  <a:lnTo>
                    <a:pt x="203" y="168"/>
                  </a:lnTo>
                  <a:lnTo>
                    <a:pt x="198" y="177"/>
                  </a:lnTo>
                  <a:lnTo>
                    <a:pt x="192" y="187"/>
                  </a:lnTo>
                  <a:lnTo>
                    <a:pt x="185" y="195"/>
                  </a:lnTo>
                  <a:lnTo>
                    <a:pt x="177" y="201"/>
                  </a:lnTo>
                  <a:lnTo>
                    <a:pt x="169" y="208"/>
                  </a:lnTo>
                  <a:lnTo>
                    <a:pt x="160" y="214"/>
                  </a:lnTo>
                  <a:lnTo>
                    <a:pt x="150" y="219"/>
                  </a:lnTo>
                  <a:lnTo>
                    <a:pt x="141" y="222"/>
                  </a:lnTo>
                  <a:lnTo>
                    <a:pt x="130" y="224"/>
                  </a:lnTo>
                  <a:lnTo>
                    <a:pt x="119" y="227"/>
                  </a:lnTo>
                  <a:lnTo>
                    <a:pt x="108" y="227"/>
                  </a:lnTo>
                  <a:lnTo>
                    <a:pt x="98" y="227"/>
                  </a:lnTo>
                  <a:lnTo>
                    <a:pt x="87" y="224"/>
                  </a:lnTo>
                  <a:lnTo>
                    <a:pt x="76" y="222"/>
                  </a:lnTo>
                  <a:lnTo>
                    <a:pt x="67" y="219"/>
                  </a:lnTo>
                  <a:lnTo>
                    <a:pt x="57" y="214"/>
                  </a:lnTo>
                  <a:lnTo>
                    <a:pt x="48" y="208"/>
                  </a:lnTo>
                  <a:lnTo>
                    <a:pt x="40" y="201"/>
                  </a:lnTo>
                  <a:lnTo>
                    <a:pt x="33" y="195"/>
                  </a:lnTo>
                  <a:lnTo>
                    <a:pt x="25" y="187"/>
                  </a:lnTo>
                  <a:lnTo>
                    <a:pt x="19" y="177"/>
                  </a:lnTo>
                  <a:lnTo>
                    <a:pt x="14" y="168"/>
                  </a:lnTo>
                  <a:lnTo>
                    <a:pt x="9" y="158"/>
                  </a:lnTo>
                  <a:lnTo>
                    <a:pt x="6" y="147"/>
                  </a:lnTo>
                  <a:lnTo>
                    <a:pt x="3" y="137"/>
                  </a:lnTo>
                  <a:lnTo>
                    <a:pt x="2"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87" name="Rectangle 147"/>
            <p:cNvSpPr>
              <a:spLocks noChangeArrowheads="1"/>
            </p:cNvSpPr>
            <p:nvPr/>
          </p:nvSpPr>
          <p:spPr bwMode="auto">
            <a:xfrm>
              <a:off x="2463" y="172"/>
              <a:ext cx="10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B</a:t>
              </a:r>
              <a:endParaRPr lang="en-US" altLang="zh-CN" sz="1000" b="1">
                <a:solidFill>
                  <a:srgbClr val="0000FF"/>
                </a:solidFill>
                <a:latin typeface="Times New Roman" panose="02020603050405020304" pitchFamily="18" charset="0"/>
                <a:ea typeface="楷体_GB2312" pitchFamily="1" charset="-122"/>
              </a:endParaRPr>
            </a:p>
          </p:txBody>
        </p:sp>
        <p:sp>
          <p:nvSpPr>
            <p:cNvPr id="95288" name="未知"/>
            <p:cNvSpPr>
              <a:spLocks/>
            </p:cNvSpPr>
            <p:nvPr/>
          </p:nvSpPr>
          <p:spPr bwMode="auto">
            <a:xfrm>
              <a:off x="2305" y="2322"/>
              <a:ext cx="445" cy="473"/>
            </a:xfrm>
            <a:custGeom>
              <a:avLst/>
              <a:gdLst>
                <a:gd name="T0" fmla="*/ 3468480 w 216"/>
                <a:gd name="T1" fmla="*/ 245526991 h 227"/>
                <a:gd name="T2" fmla="*/ 11237026 w 216"/>
                <a:gd name="T3" fmla="*/ 190781361 h 227"/>
                <a:gd name="T4" fmla="*/ 26844082 w 216"/>
                <a:gd name="T5" fmla="*/ 142551810 h 227"/>
                <a:gd name="T6" fmla="*/ 47694015 w 216"/>
                <a:gd name="T7" fmla="*/ 100225664 h 227"/>
                <a:gd name="T8" fmla="*/ 75502601 w 216"/>
                <a:gd name="T9" fmla="*/ 61867700 h 227"/>
                <a:gd name="T10" fmla="*/ 107867409 w 216"/>
                <a:gd name="T11" fmla="*/ 32832367 h 227"/>
                <a:gd name="T12" fmla="*/ 144267179 w 216"/>
                <a:gd name="T13" fmla="*/ 14786064 h 227"/>
                <a:gd name="T14" fmla="*/ 185974677 w 216"/>
                <a:gd name="T15" fmla="*/ 4426547 h 227"/>
                <a:gd name="T16" fmla="*/ 225700574 w 216"/>
                <a:gd name="T17" fmla="*/ 4426547 h 227"/>
                <a:gd name="T18" fmla="*/ 266893322 w 216"/>
                <a:gd name="T19" fmla="*/ 14786064 h 227"/>
                <a:gd name="T20" fmla="*/ 303961548 w 216"/>
                <a:gd name="T21" fmla="*/ 32832367 h 227"/>
                <a:gd name="T22" fmla="*/ 336070366 w 216"/>
                <a:gd name="T23" fmla="*/ 61867700 h 227"/>
                <a:gd name="T24" fmla="*/ 364686693 w 216"/>
                <a:gd name="T25" fmla="*/ 100225664 h 227"/>
                <a:gd name="T26" fmla="*/ 384938868 w 216"/>
                <a:gd name="T27" fmla="*/ 142551810 h 227"/>
                <a:gd name="T28" fmla="*/ 402325112 w 216"/>
                <a:gd name="T29" fmla="*/ 190781361 h 227"/>
                <a:gd name="T30" fmla="*/ 409890505 w 216"/>
                <a:gd name="T31" fmla="*/ 245526991 h 227"/>
                <a:gd name="T32" fmla="*/ 409890505 w 216"/>
                <a:gd name="T33" fmla="*/ 272135005 h 227"/>
                <a:gd name="T34" fmla="*/ 408082817 w 216"/>
                <a:gd name="T35" fmla="*/ 325836652 h 227"/>
                <a:gd name="T36" fmla="*/ 395151845 w 216"/>
                <a:gd name="T37" fmla="*/ 376060687 h 227"/>
                <a:gd name="T38" fmla="*/ 376000369 w 216"/>
                <a:gd name="T39" fmla="*/ 421528952 h 227"/>
                <a:gd name="T40" fmla="*/ 350790039 w 216"/>
                <a:gd name="T41" fmla="*/ 464011892 h 227"/>
                <a:gd name="T42" fmla="*/ 320460166 w 216"/>
                <a:gd name="T43" fmla="*/ 494448446 h 227"/>
                <a:gd name="T44" fmla="*/ 284694043 w 216"/>
                <a:gd name="T45" fmla="*/ 521050459 h 227"/>
                <a:gd name="T46" fmla="*/ 246639961 w 216"/>
                <a:gd name="T47" fmla="*/ 535720773 h 227"/>
                <a:gd name="T48" fmla="*/ 205260115 w 216"/>
                <a:gd name="T49" fmla="*/ 540746724 h 227"/>
                <a:gd name="T50" fmla="*/ 164911613 w 216"/>
                <a:gd name="T51" fmla="*/ 535720773 h 227"/>
                <a:gd name="T52" fmla="*/ 126922567 w 216"/>
                <a:gd name="T53" fmla="*/ 521050459 h 227"/>
                <a:gd name="T54" fmla="*/ 91090584 w 216"/>
                <a:gd name="T55" fmla="*/ 494448446 h 227"/>
                <a:gd name="T56" fmla="*/ 62483306 w 216"/>
                <a:gd name="T57" fmla="*/ 464011892 h 227"/>
                <a:gd name="T58" fmla="*/ 35783841 w 216"/>
                <a:gd name="T59" fmla="*/ 421528952 h 227"/>
                <a:gd name="T60" fmla="*/ 17369243 w 216"/>
                <a:gd name="T61" fmla="*/ 376060687 h 227"/>
                <a:gd name="T62" fmla="*/ 5454378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9"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8" y="50"/>
                  </a:lnTo>
                  <a:lnTo>
                    <a:pt x="203" y="60"/>
                  </a:lnTo>
                  <a:lnTo>
                    <a:pt x="208" y="69"/>
                  </a:lnTo>
                  <a:lnTo>
                    <a:pt x="212" y="80"/>
                  </a:lnTo>
                  <a:lnTo>
                    <a:pt x="215" y="91"/>
                  </a:lnTo>
                  <a:lnTo>
                    <a:pt x="216" y="103"/>
                  </a:lnTo>
                  <a:lnTo>
                    <a:pt x="216" y="114"/>
                  </a:lnTo>
                  <a:lnTo>
                    <a:pt x="216" y="126"/>
                  </a:lnTo>
                  <a:lnTo>
                    <a:pt x="215" y="137"/>
                  </a:lnTo>
                  <a:lnTo>
                    <a:pt x="212" y="148"/>
                  </a:lnTo>
                  <a:lnTo>
                    <a:pt x="208" y="158"/>
                  </a:lnTo>
                  <a:lnTo>
                    <a:pt x="203" y="168"/>
                  </a:lnTo>
                  <a:lnTo>
                    <a:pt x="198" y="177"/>
                  </a:lnTo>
                  <a:lnTo>
                    <a:pt x="192" y="187"/>
                  </a:lnTo>
                  <a:lnTo>
                    <a:pt x="185" y="195"/>
                  </a:lnTo>
                  <a:lnTo>
                    <a:pt x="177" y="202"/>
                  </a:lnTo>
                  <a:lnTo>
                    <a:pt x="169" y="208"/>
                  </a:lnTo>
                  <a:lnTo>
                    <a:pt x="160" y="214"/>
                  </a:lnTo>
                  <a:lnTo>
                    <a:pt x="150" y="219"/>
                  </a:lnTo>
                  <a:lnTo>
                    <a:pt x="141" y="222"/>
                  </a:lnTo>
                  <a:lnTo>
                    <a:pt x="130" y="225"/>
                  </a:lnTo>
                  <a:lnTo>
                    <a:pt x="119" y="227"/>
                  </a:lnTo>
                  <a:lnTo>
                    <a:pt x="108" y="227"/>
                  </a:lnTo>
                  <a:lnTo>
                    <a:pt x="98" y="227"/>
                  </a:lnTo>
                  <a:lnTo>
                    <a:pt x="87" y="225"/>
                  </a:lnTo>
                  <a:lnTo>
                    <a:pt x="76" y="222"/>
                  </a:lnTo>
                  <a:lnTo>
                    <a:pt x="67" y="219"/>
                  </a:lnTo>
                  <a:lnTo>
                    <a:pt x="57" y="214"/>
                  </a:lnTo>
                  <a:lnTo>
                    <a:pt x="48" y="208"/>
                  </a:lnTo>
                  <a:lnTo>
                    <a:pt x="40" y="202"/>
                  </a:lnTo>
                  <a:lnTo>
                    <a:pt x="33" y="195"/>
                  </a:lnTo>
                  <a:lnTo>
                    <a:pt x="25" y="187"/>
                  </a:lnTo>
                  <a:lnTo>
                    <a:pt x="19" y="177"/>
                  </a:lnTo>
                  <a:lnTo>
                    <a:pt x="14" y="168"/>
                  </a:lnTo>
                  <a:lnTo>
                    <a:pt x="9" y="158"/>
                  </a:lnTo>
                  <a:lnTo>
                    <a:pt x="6" y="148"/>
                  </a:lnTo>
                  <a:lnTo>
                    <a:pt x="3" y="137"/>
                  </a:lnTo>
                  <a:lnTo>
                    <a:pt x="2"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89" name="未知"/>
            <p:cNvSpPr>
              <a:spLocks/>
            </p:cNvSpPr>
            <p:nvPr/>
          </p:nvSpPr>
          <p:spPr bwMode="auto">
            <a:xfrm>
              <a:off x="2305" y="2322"/>
              <a:ext cx="445" cy="473"/>
            </a:xfrm>
            <a:custGeom>
              <a:avLst/>
              <a:gdLst>
                <a:gd name="T0" fmla="*/ 3468480 w 216"/>
                <a:gd name="T1" fmla="*/ 245526991 h 227"/>
                <a:gd name="T2" fmla="*/ 11237026 w 216"/>
                <a:gd name="T3" fmla="*/ 190781361 h 227"/>
                <a:gd name="T4" fmla="*/ 26844082 w 216"/>
                <a:gd name="T5" fmla="*/ 142551810 h 227"/>
                <a:gd name="T6" fmla="*/ 47694015 w 216"/>
                <a:gd name="T7" fmla="*/ 100225664 h 227"/>
                <a:gd name="T8" fmla="*/ 75502601 w 216"/>
                <a:gd name="T9" fmla="*/ 61867700 h 227"/>
                <a:gd name="T10" fmla="*/ 107867409 w 216"/>
                <a:gd name="T11" fmla="*/ 32832367 h 227"/>
                <a:gd name="T12" fmla="*/ 144267179 w 216"/>
                <a:gd name="T13" fmla="*/ 14786064 h 227"/>
                <a:gd name="T14" fmla="*/ 185974677 w 216"/>
                <a:gd name="T15" fmla="*/ 4426547 h 227"/>
                <a:gd name="T16" fmla="*/ 225700574 w 216"/>
                <a:gd name="T17" fmla="*/ 4426547 h 227"/>
                <a:gd name="T18" fmla="*/ 266893322 w 216"/>
                <a:gd name="T19" fmla="*/ 14786064 h 227"/>
                <a:gd name="T20" fmla="*/ 303961548 w 216"/>
                <a:gd name="T21" fmla="*/ 32832367 h 227"/>
                <a:gd name="T22" fmla="*/ 336070366 w 216"/>
                <a:gd name="T23" fmla="*/ 61867700 h 227"/>
                <a:gd name="T24" fmla="*/ 364686693 w 216"/>
                <a:gd name="T25" fmla="*/ 100225664 h 227"/>
                <a:gd name="T26" fmla="*/ 384938868 w 216"/>
                <a:gd name="T27" fmla="*/ 142551810 h 227"/>
                <a:gd name="T28" fmla="*/ 402325112 w 216"/>
                <a:gd name="T29" fmla="*/ 190781361 h 227"/>
                <a:gd name="T30" fmla="*/ 409890505 w 216"/>
                <a:gd name="T31" fmla="*/ 245526991 h 227"/>
                <a:gd name="T32" fmla="*/ 409890505 w 216"/>
                <a:gd name="T33" fmla="*/ 272135005 h 227"/>
                <a:gd name="T34" fmla="*/ 408082817 w 216"/>
                <a:gd name="T35" fmla="*/ 325836652 h 227"/>
                <a:gd name="T36" fmla="*/ 395151845 w 216"/>
                <a:gd name="T37" fmla="*/ 376060687 h 227"/>
                <a:gd name="T38" fmla="*/ 376000369 w 216"/>
                <a:gd name="T39" fmla="*/ 421528952 h 227"/>
                <a:gd name="T40" fmla="*/ 350790039 w 216"/>
                <a:gd name="T41" fmla="*/ 464011892 h 227"/>
                <a:gd name="T42" fmla="*/ 320460166 w 216"/>
                <a:gd name="T43" fmla="*/ 494448446 h 227"/>
                <a:gd name="T44" fmla="*/ 284694043 w 216"/>
                <a:gd name="T45" fmla="*/ 521050459 h 227"/>
                <a:gd name="T46" fmla="*/ 246639961 w 216"/>
                <a:gd name="T47" fmla="*/ 535720773 h 227"/>
                <a:gd name="T48" fmla="*/ 205260115 w 216"/>
                <a:gd name="T49" fmla="*/ 540746724 h 227"/>
                <a:gd name="T50" fmla="*/ 164911613 w 216"/>
                <a:gd name="T51" fmla="*/ 535720773 h 227"/>
                <a:gd name="T52" fmla="*/ 126922567 w 216"/>
                <a:gd name="T53" fmla="*/ 521050459 h 227"/>
                <a:gd name="T54" fmla="*/ 91090584 w 216"/>
                <a:gd name="T55" fmla="*/ 494448446 h 227"/>
                <a:gd name="T56" fmla="*/ 62483306 w 216"/>
                <a:gd name="T57" fmla="*/ 464011892 h 227"/>
                <a:gd name="T58" fmla="*/ 35783841 w 216"/>
                <a:gd name="T59" fmla="*/ 421528952 h 227"/>
                <a:gd name="T60" fmla="*/ 17369243 w 216"/>
                <a:gd name="T61" fmla="*/ 376060687 h 227"/>
                <a:gd name="T62" fmla="*/ 5454378 w 216"/>
                <a:gd name="T63" fmla="*/ 325836652 h 227"/>
                <a:gd name="T64" fmla="*/ 0 w 216"/>
                <a:gd name="T65" fmla="*/ 27213500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2" y="103"/>
                  </a:lnTo>
                  <a:lnTo>
                    <a:pt x="3" y="91"/>
                  </a:lnTo>
                  <a:lnTo>
                    <a:pt x="6" y="80"/>
                  </a:lnTo>
                  <a:lnTo>
                    <a:pt x="9" y="69"/>
                  </a:lnTo>
                  <a:lnTo>
                    <a:pt x="14" y="60"/>
                  </a:lnTo>
                  <a:lnTo>
                    <a:pt x="19" y="50"/>
                  </a:lnTo>
                  <a:lnTo>
                    <a:pt x="25" y="42"/>
                  </a:lnTo>
                  <a:lnTo>
                    <a:pt x="33" y="34"/>
                  </a:lnTo>
                  <a:lnTo>
                    <a:pt x="40" y="26"/>
                  </a:lnTo>
                  <a:lnTo>
                    <a:pt x="48" y="19"/>
                  </a:lnTo>
                  <a:lnTo>
                    <a:pt x="57" y="14"/>
                  </a:lnTo>
                  <a:lnTo>
                    <a:pt x="67" y="10"/>
                  </a:lnTo>
                  <a:lnTo>
                    <a:pt x="76" y="6"/>
                  </a:lnTo>
                  <a:lnTo>
                    <a:pt x="87" y="3"/>
                  </a:lnTo>
                  <a:lnTo>
                    <a:pt x="98" y="2"/>
                  </a:lnTo>
                  <a:lnTo>
                    <a:pt x="108" y="0"/>
                  </a:lnTo>
                  <a:lnTo>
                    <a:pt x="119" y="2"/>
                  </a:lnTo>
                  <a:lnTo>
                    <a:pt x="130" y="3"/>
                  </a:lnTo>
                  <a:lnTo>
                    <a:pt x="141" y="6"/>
                  </a:lnTo>
                  <a:lnTo>
                    <a:pt x="150" y="10"/>
                  </a:lnTo>
                  <a:lnTo>
                    <a:pt x="160" y="14"/>
                  </a:lnTo>
                  <a:lnTo>
                    <a:pt x="169" y="19"/>
                  </a:lnTo>
                  <a:lnTo>
                    <a:pt x="177" y="26"/>
                  </a:lnTo>
                  <a:lnTo>
                    <a:pt x="185" y="34"/>
                  </a:lnTo>
                  <a:lnTo>
                    <a:pt x="192" y="42"/>
                  </a:lnTo>
                  <a:lnTo>
                    <a:pt x="198" y="50"/>
                  </a:lnTo>
                  <a:lnTo>
                    <a:pt x="203" y="60"/>
                  </a:lnTo>
                  <a:lnTo>
                    <a:pt x="208" y="69"/>
                  </a:lnTo>
                  <a:lnTo>
                    <a:pt x="212" y="80"/>
                  </a:lnTo>
                  <a:lnTo>
                    <a:pt x="215" y="91"/>
                  </a:lnTo>
                  <a:lnTo>
                    <a:pt x="216" y="103"/>
                  </a:lnTo>
                  <a:lnTo>
                    <a:pt x="216" y="114"/>
                  </a:lnTo>
                  <a:lnTo>
                    <a:pt x="216" y="126"/>
                  </a:lnTo>
                  <a:lnTo>
                    <a:pt x="215" y="137"/>
                  </a:lnTo>
                  <a:lnTo>
                    <a:pt x="212" y="148"/>
                  </a:lnTo>
                  <a:lnTo>
                    <a:pt x="208" y="158"/>
                  </a:lnTo>
                  <a:lnTo>
                    <a:pt x="203" y="168"/>
                  </a:lnTo>
                  <a:lnTo>
                    <a:pt x="198" y="177"/>
                  </a:lnTo>
                  <a:lnTo>
                    <a:pt x="192" y="187"/>
                  </a:lnTo>
                  <a:lnTo>
                    <a:pt x="185" y="195"/>
                  </a:lnTo>
                  <a:lnTo>
                    <a:pt x="177" y="202"/>
                  </a:lnTo>
                  <a:lnTo>
                    <a:pt x="169" y="208"/>
                  </a:lnTo>
                  <a:lnTo>
                    <a:pt x="160" y="214"/>
                  </a:lnTo>
                  <a:lnTo>
                    <a:pt x="150" y="219"/>
                  </a:lnTo>
                  <a:lnTo>
                    <a:pt x="141" y="222"/>
                  </a:lnTo>
                  <a:lnTo>
                    <a:pt x="130" y="225"/>
                  </a:lnTo>
                  <a:lnTo>
                    <a:pt x="119" y="227"/>
                  </a:lnTo>
                  <a:lnTo>
                    <a:pt x="108" y="227"/>
                  </a:lnTo>
                  <a:lnTo>
                    <a:pt x="98" y="227"/>
                  </a:lnTo>
                  <a:lnTo>
                    <a:pt x="87" y="225"/>
                  </a:lnTo>
                  <a:lnTo>
                    <a:pt x="76" y="222"/>
                  </a:lnTo>
                  <a:lnTo>
                    <a:pt x="67" y="219"/>
                  </a:lnTo>
                  <a:lnTo>
                    <a:pt x="57" y="214"/>
                  </a:lnTo>
                  <a:lnTo>
                    <a:pt x="48" y="208"/>
                  </a:lnTo>
                  <a:lnTo>
                    <a:pt x="40" y="202"/>
                  </a:lnTo>
                  <a:lnTo>
                    <a:pt x="33" y="195"/>
                  </a:lnTo>
                  <a:lnTo>
                    <a:pt x="25" y="187"/>
                  </a:lnTo>
                  <a:lnTo>
                    <a:pt x="19" y="177"/>
                  </a:lnTo>
                  <a:lnTo>
                    <a:pt x="14" y="168"/>
                  </a:lnTo>
                  <a:lnTo>
                    <a:pt x="9" y="158"/>
                  </a:lnTo>
                  <a:lnTo>
                    <a:pt x="6" y="148"/>
                  </a:lnTo>
                  <a:lnTo>
                    <a:pt x="3" y="137"/>
                  </a:lnTo>
                  <a:lnTo>
                    <a:pt x="2"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90" name="Rectangle 150"/>
            <p:cNvSpPr>
              <a:spLocks noChangeArrowheads="1"/>
            </p:cNvSpPr>
            <p:nvPr/>
          </p:nvSpPr>
          <p:spPr bwMode="auto">
            <a:xfrm>
              <a:off x="2463" y="242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C</a:t>
              </a:r>
              <a:endParaRPr lang="en-US" altLang="zh-CN" sz="1000" b="1">
                <a:solidFill>
                  <a:srgbClr val="0000FF"/>
                </a:solidFill>
                <a:latin typeface="Times New Roman" panose="02020603050405020304" pitchFamily="18" charset="0"/>
                <a:ea typeface="楷体_GB2312" pitchFamily="1" charset="-122"/>
              </a:endParaRPr>
            </a:p>
          </p:txBody>
        </p:sp>
        <p:sp>
          <p:nvSpPr>
            <p:cNvPr id="95291" name="未知"/>
            <p:cNvSpPr>
              <a:spLocks/>
            </p:cNvSpPr>
            <p:nvPr/>
          </p:nvSpPr>
          <p:spPr bwMode="auto">
            <a:xfrm>
              <a:off x="3193" y="1187"/>
              <a:ext cx="442" cy="473"/>
            </a:xfrm>
            <a:custGeom>
              <a:avLst/>
              <a:gdLst>
                <a:gd name="T0" fmla="*/ 1530783 w 216"/>
                <a:gd name="T1" fmla="*/ 245526991 h 227"/>
                <a:gd name="T2" fmla="*/ 7940391 w 216"/>
                <a:gd name="T3" fmla="*/ 190781361 h 227"/>
                <a:gd name="T4" fmla="*/ 21853431 w 216"/>
                <a:gd name="T5" fmla="*/ 140314750 h 227"/>
                <a:gd name="T6" fmla="*/ 39587686 w 216"/>
                <a:gd name="T7" fmla="*/ 100225664 h 227"/>
                <a:gd name="T8" fmla="*/ 65023240 w 216"/>
                <a:gd name="T9" fmla="*/ 61867700 h 227"/>
                <a:gd name="T10" fmla="*/ 93017433 w 216"/>
                <a:gd name="T11" fmla="*/ 30809728 h 227"/>
                <a:gd name="T12" fmla="*/ 123829343 w 216"/>
                <a:gd name="T13" fmla="*/ 11629492 h 227"/>
                <a:gd name="T14" fmla="*/ 160327499 w 216"/>
                <a:gd name="T15" fmla="*/ 2124368 h 227"/>
                <a:gd name="T16" fmla="*/ 195190484 w 216"/>
                <a:gd name="T17" fmla="*/ 2124368 h 227"/>
                <a:gd name="T18" fmla="*/ 231449273 w 216"/>
                <a:gd name="T19" fmla="*/ 11629492 h 227"/>
                <a:gd name="T20" fmla="*/ 263230570 w 216"/>
                <a:gd name="T21" fmla="*/ 30809728 h 227"/>
                <a:gd name="T22" fmla="*/ 291664258 w 216"/>
                <a:gd name="T23" fmla="*/ 61867700 h 227"/>
                <a:gd name="T24" fmla="*/ 316604838 w 216"/>
                <a:gd name="T25" fmla="*/ 100225664 h 227"/>
                <a:gd name="T26" fmla="*/ 334399295 w 216"/>
                <a:gd name="T27" fmla="*/ 140314750 h 227"/>
                <a:gd name="T28" fmla="*/ 349885922 w 216"/>
                <a:gd name="T29" fmla="*/ 190781361 h 227"/>
                <a:gd name="T30" fmla="*/ 357826205 w 216"/>
                <a:gd name="T31" fmla="*/ 245526991 h 227"/>
                <a:gd name="T32" fmla="*/ 357826205 w 216"/>
                <a:gd name="T33" fmla="*/ 268617453 h 227"/>
                <a:gd name="T34" fmla="*/ 354527772 w 216"/>
                <a:gd name="T35" fmla="*/ 323417826 h 227"/>
                <a:gd name="T36" fmla="*/ 343439927 w 216"/>
                <a:gd name="T37" fmla="*/ 376060687 h 227"/>
                <a:gd name="T38" fmla="*/ 326454036 w 216"/>
                <a:gd name="T39" fmla="*/ 421528952 h 227"/>
                <a:gd name="T40" fmla="*/ 305167322 w 216"/>
                <a:gd name="T41" fmla="*/ 461575730 h 227"/>
                <a:gd name="T42" fmla="*/ 278738218 w 216"/>
                <a:gd name="T43" fmla="*/ 494448446 h 227"/>
                <a:gd name="T44" fmla="*/ 246982786 w 216"/>
                <a:gd name="T45" fmla="*/ 521050459 h 227"/>
                <a:gd name="T46" fmla="*/ 213701963 w 216"/>
                <a:gd name="T47" fmla="*/ 533475578 h 227"/>
                <a:gd name="T48" fmla="*/ 178925282 w 216"/>
                <a:gd name="T49" fmla="*/ 540746724 h 227"/>
                <a:gd name="T50" fmla="*/ 142532780 w 216"/>
                <a:gd name="T51" fmla="*/ 533475578 h 227"/>
                <a:gd name="T52" fmla="*/ 109292130 w 216"/>
                <a:gd name="T53" fmla="*/ 521050459 h 227"/>
                <a:gd name="T54" fmla="*/ 77599757 w 216"/>
                <a:gd name="T55" fmla="*/ 494448446 h 227"/>
                <a:gd name="T56" fmla="*/ 52657819 w 216"/>
                <a:gd name="T57" fmla="*/ 461575730 h 227"/>
                <a:gd name="T58" fmla="*/ 30159395 w 216"/>
                <a:gd name="T59" fmla="*/ 421528952 h 227"/>
                <a:gd name="T60" fmla="*/ 13116539 w 216"/>
                <a:gd name="T61" fmla="*/ 376060687 h 227"/>
                <a:gd name="T62" fmla="*/ 3132436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8" y="50"/>
                  </a:lnTo>
                  <a:lnTo>
                    <a:pt x="24" y="42"/>
                  </a:lnTo>
                  <a:lnTo>
                    <a:pt x="32" y="34"/>
                  </a:lnTo>
                  <a:lnTo>
                    <a:pt x="39" y="26"/>
                  </a:lnTo>
                  <a:lnTo>
                    <a:pt x="47" y="19"/>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19"/>
                  </a:lnTo>
                  <a:lnTo>
                    <a:pt x="176" y="26"/>
                  </a:lnTo>
                  <a:lnTo>
                    <a:pt x="184" y="34"/>
                  </a:lnTo>
                  <a:lnTo>
                    <a:pt x="191" y="42"/>
                  </a:lnTo>
                  <a:lnTo>
                    <a:pt x="197" y="50"/>
                  </a:lnTo>
                  <a:lnTo>
                    <a:pt x="202" y="59"/>
                  </a:lnTo>
                  <a:lnTo>
                    <a:pt x="207" y="69"/>
                  </a:lnTo>
                  <a:lnTo>
                    <a:pt x="211" y="80"/>
                  </a:lnTo>
                  <a:lnTo>
                    <a:pt x="214" y="90"/>
                  </a:lnTo>
                  <a:lnTo>
                    <a:pt x="216" y="103"/>
                  </a:lnTo>
                  <a:lnTo>
                    <a:pt x="216" y="113"/>
                  </a:lnTo>
                  <a:lnTo>
                    <a:pt x="216" y="125"/>
                  </a:lnTo>
                  <a:lnTo>
                    <a:pt x="214" y="136"/>
                  </a:lnTo>
                  <a:lnTo>
                    <a:pt x="211" y="147"/>
                  </a:lnTo>
                  <a:lnTo>
                    <a:pt x="207" y="158"/>
                  </a:lnTo>
                  <a:lnTo>
                    <a:pt x="202" y="167"/>
                  </a:lnTo>
                  <a:lnTo>
                    <a:pt x="197" y="177"/>
                  </a:lnTo>
                  <a:lnTo>
                    <a:pt x="191" y="186"/>
                  </a:lnTo>
                  <a:lnTo>
                    <a:pt x="184"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92" name="未知"/>
            <p:cNvSpPr>
              <a:spLocks/>
            </p:cNvSpPr>
            <p:nvPr/>
          </p:nvSpPr>
          <p:spPr bwMode="auto">
            <a:xfrm>
              <a:off x="3193" y="1187"/>
              <a:ext cx="442" cy="473"/>
            </a:xfrm>
            <a:custGeom>
              <a:avLst/>
              <a:gdLst>
                <a:gd name="T0" fmla="*/ 1530783 w 216"/>
                <a:gd name="T1" fmla="*/ 245526991 h 227"/>
                <a:gd name="T2" fmla="*/ 7940391 w 216"/>
                <a:gd name="T3" fmla="*/ 190781361 h 227"/>
                <a:gd name="T4" fmla="*/ 21853431 w 216"/>
                <a:gd name="T5" fmla="*/ 140314750 h 227"/>
                <a:gd name="T6" fmla="*/ 39587686 w 216"/>
                <a:gd name="T7" fmla="*/ 100225664 h 227"/>
                <a:gd name="T8" fmla="*/ 65023240 w 216"/>
                <a:gd name="T9" fmla="*/ 61867700 h 227"/>
                <a:gd name="T10" fmla="*/ 93017433 w 216"/>
                <a:gd name="T11" fmla="*/ 30809728 h 227"/>
                <a:gd name="T12" fmla="*/ 123829343 w 216"/>
                <a:gd name="T13" fmla="*/ 11629492 h 227"/>
                <a:gd name="T14" fmla="*/ 160327499 w 216"/>
                <a:gd name="T15" fmla="*/ 2124368 h 227"/>
                <a:gd name="T16" fmla="*/ 195190484 w 216"/>
                <a:gd name="T17" fmla="*/ 2124368 h 227"/>
                <a:gd name="T18" fmla="*/ 231449273 w 216"/>
                <a:gd name="T19" fmla="*/ 11629492 h 227"/>
                <a:gd name="T20" fmla="*/ 263230570 w 216"/>
                <a:gd name="T21" fmla="*/ 30809728 h 227"/>
                <a:gd name="T22" fmla="*/ 291664258 w 216"/>
                <a:gd name="T23" fmla="*/ 61867700 h 227"/>
                <a:gd name="T24" fmla="*/ 316604838 w 216"/>
                <a:gd name="T25" fmla="*/ 100225664 h 227"/>
                <a:gd name="T26" fmla="*/ 334399295 w 216"/>
                <a:gd name="T27" fmla="*/ 140314750 h 227"/>
                <a:gd name="T28" fmla="*/ 349885922 w 216"/>
                <a:gd name="T29" fmla="*/ 190781361 h 227"/>
                <a:gd name="T30" fmla="*/ 357826205 w 216"/>
                <a:gd name="T31" fmla="*/ 245526991 h 227"/>
                <a:gd name="T32" fmla="*/ 357826205 w 216"/>
                <a:gd name="T33" fmla="*/ 268617453 h 227"/>
                <a:gd name="T34" fmla="*/ 354527772 w 216"/>
                <a:gd name="T35" fmla="*/ 323417826 h 227"/>
                <a:gd name="T36" fmla="*/ 343439927 w 216"/>
                <a:gd name="T37" fmla="*/ 376060687 h 227"/>
                <a:gd name="T38" fmla="*/ 326454036 w 216"/>
                <a:gd name="T39" fmla="*/ 421528952 h 227"/>
                <a:gd name="T40" fmla="*/ 305167322 w 216"/>
                <a:gd name="T41" fmla="*/ 461575730 h 227"/>
                <a:gd name="T42" fmla="*/ 278738218 w 216"/>
                <a:gd name="T43" fmla="*/ 494448446 h 227"/>
                <a:gd name="T44" fmla="*/ 246982786 w 216"/>
                <a:gd name="T45" fmla="*/ 521050459 h 227"/>
                <a:gd name="T46" fmla="*/ 213701963 w 216"/>
                <a:gd name="T47" fmla="*/ 533475578 h 227"/>
                <a:gd name="T48" fmla="*/ 178925282 w 216"/>
                <a:gd name="T49" fmla="*/ 540746724 h 227"/>
                <a:gd name="T50" fmla="*/ 142532780 w 216"/>
                <a:gd name="T51" fmla="*/ 533475578 h 227"/>
                <a:gd name="T52" fmla="*/ 109292130 w 216"/>
                <a:gd name="T53" fmla="*/ 521050459 h 227"/>
                <a:gd name="T54" fmla="*/ 77599757 w 216"/>
                <a:gd name="T55" fmla="*/ 494448446 h 227"/>
                <a:gd name="T56" fmla="*/ 52657819 w 216"/>
                <a:gd name="T57" fmla="*/ 461575730 h 227"/>
                <a:gd name="T58" fmla="*/ 30159395 w 216"/>
                <a:gd name="T59" fmla="*/ 421528952 h 227"/>
                <a:gd name="T60" fmla="*/ 13116539 w 216"/>
                <a:gd name="T61" fmla="*/ 376060687 h 227"/>
                <a:gd name="T62" fmla="*/ 3132436 w 216"/>
                <a:gd name="T63" fmla="*/ 323417826 h 227"/>
                <a:gd name="T64" fmla="*/ 0 w 216"/>
                <a:gd name="T65" fmla="*/ 268617453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8" y="50"/>
                  </a:lnTo>
                  <a:lnTo>
                    <a:pt x="24" y="42"/>
                  </a:lnTo>
                  <a:lnTo>
                    <a:pt x="32" y="34"/>
                  </a:lnTo>
                  <a:lnTo>
                    <a:pt x="39" y="26"/>
                  </a:lnTo>
                  <a:lnTo>
                    <a:pt x="47" y="19"/>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19"/>
                  </a:lnTo>
                  <a:lnTo>
                    <a:pt x="176" y="26"/>
                  </a:lnTo>
                  <a:lnTo>
                    <a:pt x="184" y="34"/>
                  </a:lnTo>
                  <a:lnTo>
                    <a:pt x="191" y="42"/>
                  </a:lnTo>
                  <a:lnTo>
                    <a:pt x="197" y="50"/>
                  </a:lnTo>
                  <a:lnTo>
                    <a:pt x="202" y="59"/>
                  </a:lnTo>
                  <a:lnTo>
                    <a:pt x="207" y="69"/>
                  </a:lnTo>
                  <a:lnTo>
                    <a:pt x="211" y="80"/>
                  </a:lnTo>
                  <a:lnTo>
                    <a:pt x="214" y="90"/>
                  </a:lnTo>
                  <a:lnTo>
                    <a:pt x="216" y="103"/>
                  </a:lnTo>
                  <a:lnTo>
                    <a:pt x="216" y="113"/>
                  </a:lnTo>
                  <a:lnTo>
                    <a:pt x="216" y="125"/>
                  </a:lnTo>
                  <a:lnTo>
                    <a:pt x="214" y="136"/>
                  </a:lnTo>
                  <a:lnTo>
                    <a:pt x="211" y="147"/>
                  </a:lnTo>
                  <a:lnTo>
                    <a:pt x="207" y="158"/>
                  </a:lnTo>
                  <a:lnTo>
                    <a:pt x="202" y="167"/>
                  </a:lnTo>
                  <a:lnTo>
                    <a:pt x="197" y="177"/>
                  </a:lnTo>
                  <a:lnTo>
                    <a:pt x="191" y="186"/>
                  </a:lnTo>
                  <a:lnTo>
                    <a:pt x="184"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93" name="Rectangle 153"/>
            <p:cNvSpPr>
              <a:spLocks noChangeArrowheads="1"/>
            </p:cNvSpPr>
            <p:nvPr/>
          </p:nvSpPr>
          <p:spPr bwMode="auto">
            <a:xfrm>
              <a:off x="3348" y="128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A</a:t>
              </a:r>
              <a:endParaRPr lang="en-US" altLang="zh-CN" sz="1000" b="1">
                <a:solidFill>
                  <a:srgbClr val="0000FF"/>
                </a:solidFill>
                <a:latin typeface="Times New Roman" panose="02020603050405020304" pitchFamily="18" charset="0"/>
                <a:ea typeface="楷体_GB2312" pitchFamily="1" charset="-122"/>
              </a:endParaRPr>
            </a:p>
          </p:txBody>
        </p:sp>
        <p:sp>
          <p:nvSpPr>
            <p:cNvPr id="95294" name="未知"/>
            <p:cNvSpPr>
              <a:spLocks noEditPoints="1"/>
            </p:cNvSpPr>
            <p:nvPr/>
          </p:nvSpPr>
          <p:spPr bwMode="auto">
            <a:xfrm>
              <a:off x="818" y="310"/>
              <a:ext cx="1492" cy="5"/>
            </a:xfrm>
            <a:custGeom>
              <a:avLst/>
              <a:gdLst>
                <a:gd name="T0" fmla="*/ 1205609341 w 729"/>
                <a:gd name="T1" fmla="*/ 0 h 4"/>
                <a:gd name="T2" fmla="*/ 1210293360 w 729"/>
                <a:gd name="T3" fmla="*/ 291 h 4"/>
                <a:gd name="T4" fmla="*/ 1151906593 w 729"/>
                <a:gd name="T5" fmla="*/ 291 h 4"/>
                <a:gd name="T6" fmla="*/ 1155243040 w 729"/>
                <a:gd name="T7" fmla="*/ 0 h 4"/>
                <a:gd name="T8" fmla="*/ 1097607341 w 729"/>
                <a:gd name="T9" fmla="*/ 364 h 4"/>
                <a:gd name="T10" fmla="*/ 1097607341 w 729"/>
                <a:gd name="T11" fmla="*/ 0 h 4"/>
                <a:gd name="T12" fmla="*/ 1097607341 w 729"/>
                <a:gd name="T13" fmla="*/ 364 h 4"/>
                <a:gd name="T14" fmla="*/ 1042357924 w 729"/>
                <a:gd name="T15" fmla="*/ 232 h 4"/>
                <a:gd name="T16" fmla="*/ 1045580675 w 729"/>
                <a:gd name="T17" fmla="*/ 232 h 4"/>
                <a:gd name="T18" fmla="*/ 991083112 w 729"/>
                <a:gd name="T19" fmla="*/ 364 h 4"/>
                <a:gd name="T20" fmla="*/ 991083112 w 729"/>
                <a:gd name="T21" fmla="*/ 0 h 4"/>
                <a:gd name="T22" fmla="*/ 991083112 w 729"/>
                <a:gd name="T23" fmla="*/ 364 h 4"/>
                <a:gd name="T24" fmla="*/ 930814878 w 729"/>
                <a:gd name="T25" fmla="*/ 0 h 4"/>
                <a:gd name="T26" fmla="*/ 936044842 w 729"/>
                <a:gd name="T27" fmla="*/ 291 h 4"/>
                <a:gd name="T28" fmla="*/ 878007020 w 729"/>
                <a:gd name="T29" fmla="*/ 291 h 4"/>
                <a:gd name="T30" fmla="*/ 883262656 w 729"/>
                <a:gd name="T31" fmla="*/ 0 h 4"/>
                <a:gd name="T32" fmla="*/ 824486079 w 729"/>
                <a:gd name="T33" fmla="*/ 364 h 4"/>
                <a:gd name="T34" fmla="*/ 824486079 w 729"/>
                <a:gd name="T35" fmla="*/ 0 h 4"/>
                <a:gd name="T36" fmla="*/ 824486079 w 729"/>
                <a:gd name="T37" fmla="*/ 364 h 4"/>
                <a:gd name="T38" fmla="*/ 768461232 w 729"/>
                <a:gd name="T39" fmla="*/ 232 h 4"/>
                <a:gd name="T40" fmla="*/ 773327581 w 729"/>
                <a:gd name="T41" fmla="*/ 232 h 4"/>
                <a:gd name="T42" fmla="*/ 716473338 w 729"/>
                <a:gd name="T43" fmla="*/ 364 h 4"/>
                <a:gd name="T44" fmla="*/ 716473338 w 729"/>
                <a:gd name="T45" fmla="*/ 0 h 4"/>
                <a:gd name="T46" fmla="*/ 716473338 w 729"/>
                <a:gd name="T47" fmla="*/ 364 h 4"/>
                <a:gd name="T48" fmla="*/ 658077665 w 729"/>
                <a:gd name="T49" fmla="*/ 0 h 4"/>
                <a:gd name="T50" fmla="*/ 662152866 w 729"/>
                <a:gd name="T51" fmla="*/ 291 h 4"/>
                <a:gd name="T52" fmla="*/ 603757192 w 729"/>
                <a:gd name="T53" fmla="*/ 291 h 4"/>
                <a:gd name="T54" fmla="*/ 608391961 w 729"/>
                <a:gd name="T55" fmla="*/ 0 h 4"/>
                <a:gd name="T56" fmla="*/ 551857320 w 729"/>
                <a:gd name="T57" fmla="*/ 364 h 4"/>
                <a:gd name="T58" fmla="*/ 551857320 w 729"/>
                <a:gd name="T59" fmla="*/ 0 h 4"/>
                <a:gd name="T60" fmla="*/ 551857320 w 729"/>
                <a:gd name="T61" fmla="*/ 364 h 4"/>
                <a:gd name="T62" fmla="*/ 493820677 w 729"/>
                <a:gd name="T63" fmla="*/ 232 h 4"/>
                <a:gd name="T64" fmla="*/ 500545440 w 729"/>
                <a:gd name="T65" fmla="*/ 232 h 4"/>
                <a:gd name="T66" fmla="*/ 441791916 w 729"/>
                <a:gd name="T67" fmla="*/ 364 h 4"/>
                <a:gd name="T68" fmla="*/ 441791916 w 729"/>
                <a:gd name="T69" fmla="*/ 0 h 4"/>
                <a:gd name="T70" fmla="*/ 441791916 w 729"/>
                <a:gd name="T71" fmla="*/ 364 h 4"/>
                <a:gd name="T72" fmla="*/ 384185819 w 729"/>
                <a:gd name="T73" fmla="*/ 0 h 4"/>
                <a:gd name="T74" fmla="*/ 389138881 w 729"/>
                <a:gd name="T75" fmla="*/ 291 h 4"/>
                <a:gd name="T76" fmla="*/ 330746613 w 729"/>
                <a:gd name="T77" fmla="*/ 291 h 4"/>
                <a:gd name="T78" fmla="*/ 333754811 w 729"/>
                <a:gd name="T79" fmla="*/ 0 h 4"/>
                <a:gd name="T80" fmla="*/ 279497474 w 729"/>
                <a:gd name="T81" fmla="*/ 364 h 4"/>
                <a:gd name="T82" fmla="*/ 279497474 w 729"/>
                <a:gd name="T83" fmla="*/ 0 h 4"/>
                <a:gd name="T84" fmla="*/ 279497474 w 729"/>
                <a:gd name="T85" fmla="*/ 364 h 4"/>
                <a:gd name="T86" fmla="*/ 219571963 w 729"/>
                <a:gd name="T87" fmla="*/ 232 h 4"/>
                <a:gd name="T88" fmla="*/ 225930361 w 729"/>
                <a:gd name="T89" fmla="*/ 232 h 4"/>
                <a:gd name="T90" fmla="*/ 168324003 w 729"/>
                <a:gd name="T91" fmla="*/ 364 h 4"/>
                <a:gd name="T92" fmla="*/ 168324003 w 729"/>
                <a:gd name="T93" fmla="*/ 0 h 4"/>
                <a:gd name="T94" fmla="*/ 168324003 w 729"/>
                <a:gd name="T95" fmla="*/ 364 h 4"/>
                <a:gd name="T96" fmla="*/ 109548375 w 729"/>
                <a:gd name="T97" fmla="*/ 0 h 4"/>
                <a:gd name="T98" fmla="*/ 114636744 w 729"/>
                <a:gd name="T99" fmla="*/ 291 h 4"/>
                <a:gd name="T100" fmla="*/ 56854194 w 729"/>
                <a:gd name="T101" fmla="*/ 291 h 4"/>
                <a:gd name="T102" fmla="*/ 61859650 w 729"/>
                <a:gd name="T103" fmla="*/ 0 h 4"/>
                <a:gd name="T104" fmla="*/ 4818669 w 729"/>
                <a:gd name="T105" fmla="*/ 364 h 4"/>
                <a:gd name="T106" fmla="*/ 4818669 w 729"/>
                <a:gd name="T107" fmla="*/ 0 h 4"/>
                <a:gd name="T108" fmla="*/ 4818669 w 729"/>
                <a:gd name="T109" fmla="*/ 364 h 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9"/>
                <a:gd name="T166" fmla="*/ 0 h 4"/>
                <a:gd name="T167" fmla="*/ 729 w 729"/>
                <a:gd name="T168" fmla="*/ 4 h 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9" h="4">
                  <a:moveTo>
                    <a:pt x="726" y="4"/>
                  </a:moveTo>
                  <a:lnTo>
                    <a:pt x="726" y="4"/>
                  </a:lnTo>
                  <a:lnTo>
                    <a:pt x="725" y="3"/>
                  </a:lnTo>
                  <a:lnTo>
                    <a:pt x="725" y="2"/>
                  </a:lnTo>
                  <a:lnTo>
                    <a:pt x="725" y="0"/>
                  </a:lnTo>
                  <a:lnTo>
                    <a:pt x="726" y="0"/>
                  </a:lnTo>
                  <a:lnTo>
                    <a:pt x="728" y="0"/>
                  </a:lnTo>
                  <a:lnTo>
                    <a:pt x="729" y="2"/>
                  </a:lnTo>
                  <a:lnTo>
                    <a:pt x="728" y="3"/>
                  </a:lnTo>
                  <a:lnTo>
                    <a:pt x="726" y="4"/>
                  </a:lnTo>
                  <a:close/>
                  <a:moveTo>
                    <a:pt x="694" y="4"/>
                  </a:moveTo>
                  <a:lnTo>
                    <a:pt x="694" y="4"/>
                  </a:lnTo>
                  <a:lnTo>
                    <a:pt x="693" y="3"/>
                  </a:lnTo>
                  <a:lnTo>
                    <a:pt x="691" y="2"/>
                  </a:lnTo>
                  <a:lnTo>
                    <a:pt x="693" y="0"/>
                  </a:lnTo>
                  <a:lnTo>
                    <a:pt x="694" y="0"/>
                  </a:lnTo>
                  <a:lnTo>
                    <a:pt x="695" y="0"/>
                  </a:lnTo>
                  <a:lnTo>
                    <a:pt x="695" y="2"/>
                  </a:lnTo>
                  <a:lnTo>
                    <a:pt x="695" y="3"/>
                  </a:lnTo>
                  <a:lnTo>
                    <a:pt x="694" y="4"/>
                  </a:lnTo>
                  <a:close/>
                  <a:moveTo>
                    <a:pt x="660" y="4"/>
                  </a:moveTo>
                  <a:lnTo>
                    <a:pt x="660" y="4"/>
                  </a:lnTo>
                  <a:lnTo>
                    <a:pt x="659" y="3"/>
                  </a:lnTo>
                  <a:lnTo>
                    <a:pt x="659" y="2"/>
                  </a:lnTo>
                  <a:lnTo>
                    <a:pt x="659" y="0"/>
                  </a:lnTo>
                  <a:lnTo>
                    <a:pt x="660" y="0"/>
                  </a:lnTo>
                  <a:lnTo>
                    <a:pt x="662" y="0"/>
                  </a:lnTo>
                  <a:lnTo>
                    <a:pt x="663" y="2"/>
                  </a:lnTo>
                  <a:lnTo>
                    <a:pt x="662" y="3"/>
                  </a:lnTo>
                  <a:lnTo>
                    <a:pt x="660" y="4"/>
                  </a:lnTo>
                  <a:close/>
                  <a:moveTo>
                    <a:pt x="628" y="4"/>
                  </a:moveTo>
                  <a:lnTo>
                    <a:pt x="628" y="4"/>
                  </a:lnTo>
                  <a:lnTo>
                    <a:pt x="627" y="3"/>
                  </a:lnTo>
                  <a:lnTo>
                    <a:pt x="627" y="2"/>
                  </a:lnTo>
                  <a:lnTo>
                    <a:pt x="627" y="0"/>
                  </a:lnTo>
                  <a:lnTo>
                    <a:pt x="628" y="0"/>
                  </a:lnTo>
                  <a:lnTo>
                    <a:pt x="629" y="0"/>
                  </a:lnTo>
                  <a:lnTo>
                    <a:pt x="629" y="2"/>
                  </a:lnTo>
                  <a:lnTo>
                    <a:pt x="629" y="3"/>
                  </a:lnTo>
                  <a:lnTo>
                    <a:pt x="628" y="4"/>
                  </a:lnTo>
                  <a:close/>
                  <a:moveTo>
                    <a:pt x="596" y="4"/>
                  </a:moveTo>
                  <a:lnTo>
                    <a:pt x="596" y="4"/>
                  </a:lnTo>
                  <a:lnTo>
                    <a:pt x="594" y="3"/>
                  </a:lnTo>
                  <a:lnTo>
                    <a:pt x="593" y="2"/>
                  </a:lnTo>
                  <a:lnTo>
                    <a:pt x="594" y="0"/>
                  </a:lnTo>
                  <a:lnTo>
                    <a:pt x="596" y="0"/>
                  </a:lnTo>
                  <a:lnTo>
                    <a:pt x="597" y="0"/>
                  </a:lnTo>
                  <a:lnTo>
                    <a:pt x="597" y="2"/>
                  </a:lnTo>
                  <a:lnTo>
                    <a:pt x="597" y="3"/>
                  </a:lnTo>
                  <a:lnTo>
                    <a:pt x="596" y="4"/>
                  </a:lnTo>
                  <a:close/>
                  <a:moveTo>
                    <a:pt x="562" y="4"/>
                  </a:moveTo>
                  <a:lnTo>
                    <a:pt x="562" y="4"/>
                  </a:lnTo>
                  <a:lnTo>
                    <a:pt x="560" y="3"/>
                  </a:lnTo>
                  <a:lnTo>
                    <a:pt x="560" y="2"/>
                  </a:lnTo>
                  <a:lnTo>
                    <a:pt x="560" y="0"/>
                  </a:lnTo>
                  <a:lnTo>
                    <a:pt x="562" y="0"/>
                  </a:lnTo>
                  <a:lnTo>
                    <a:pt x="563" y="0"/>
                  </a:lnTo>
                  <a:lnTo>
                    <a:pt x="564" y="2"/>
                  </a:lnTo>
                  <a:lnTo>
                    <a:pt x="563" y="3"/>
                  </a:lnTo>
                  <a:lnTo>
                    <a:pt x="562" y="4"/>
                  </a:lnTo>
                  <a:close/>
                  <a:moveTo>
                    <a:pt x="529" y="4"/>
                  </a:moveTo>
                  <a:lnTo>
                    <a:pt x="529" y="4"/>
                  </a:lnTo>
                  <a:lnTo>
                    <a:pt x="528" y="3"/>
                  </a:lnTo>
                  <a:lnTo>
                    <a:pt x="527" y="2"/>
                  </a:lnTo>
                  <a:lnTo>
                    <a:pt x="528" y="0"/>
                  </a:lnTo>
                  <a:lnTo>
                    <a:pt x="529" y="0"/>
                  </a:lnTo>
                  <a:lnTo>
                    <a:pt x="531" y="0"/>
                  </a:lnTo>
                  <a:lnTo>
                    <a:pt x="531" y="2"/>
                  </a:lnTo>
                  <a:lnTo>
                    <a:pt x="531" y="3"/>
                  </a:lnTo>
                  <a:lnTo>
                    <a:pt x="529" y="4"/>
                  </a:lnTo>
                  <a:close/>
                  <a:moveTo>
                    <a:pt x="496" y="4"/>
                  </a:moveTo>
                  <a:lnTo>
                    <a:pt x="496" y="4"/>
                  </a:lnTo>
                  <a:lnTo>
                    <a:pt x="494" y="3"/>
                  </a:lnTo>
                  <a:lnTo>
                    <a:pt x="494" y="2"/>
                  </a:lnTo>
                  <a:lnTo>
                    <a:pt x="494" y="0"/>
                  </a:lnTo>
                  <a:lnTo>
                    <a:pt x="496" y="0"/>
                  </a:lnTo>
                  <a:lnTo>
                    <a:pt x="497" y="0"/>
                  </a:lnTo>
                  <a:lnTo>
                    <a:pt x="498" y="2"/>
                  </a:lnTo>
                  <a:lnTo>
                    <a:pt x="497" y="3"/>
                  </a:lnTo>
                  <a:lnTo>
                    <a:pt x="496" y="4"/>
                  </a:lnTo>
                  <a:close/>
                  <a:moveTo>
                    <a:pt x="463" y="4"/>
                  </a:moveTo>
                  <a:lnTo>
                    <a:pt x="463" y="4"/>
                  </a:lnTo>
                  <a:lnTo>
                    <a:pt x="462" y="3"/>
                  </a:lnTo>
                  <a:lnTo>
                    <a:pt x="462" y="2"/>
                  </a:lnTo>
                  <a:lnTo>
                    <a:pt x="462" y="0"/>
                  </a:lnTo>
                  <a:lnTo>
                    <a:pt x="463" y="0"/>
                  </a:lnTo>
                  <a:lnTo>
                    <a:pt x="465" y="0"/>
                  </a:lnTo>
                  <a:lnTo>
                    <a:pt x="465" y="2"/>
                  </a:lnTo>
                  <a:lnTo>
                    <a:pt x="465" y="3"/>
                  </a:lnTo>
                  <a:lnTo>
                    <a:pt x="463" y="4"/>
                  </a:lnTo>
                  <a:close/>
                  <a:moveTo>
                    <a:pt x="431" y="4"/>
                  </a:moveTo>
                  <a:lnTo>
                    <a:pt x="431" y="4"/>
                  </a:lnTo>
                  <a:lnTo>
                    <a:pt x="429" y="3"/>
                  </a:lnTo>
                  <a:lnTo>
                    <a:pt x="428" y="2"/>
                  </a:lnTo>
                  <a:lnTo>
                    <a:pt x="429" y="0"/>
                  </a:lnTo>
                  <a:lnTo>
                    <a:pt x="431" y="0"/>
                  </a:lnTo>
                  <a:lnTo>
                    <a:pt x="432" y="0"/>
                  </a:lnTo>
                  <a:lnTo>
                    <a:pt x="432" y="2"/>
                  </a:lnTo>
                  <a:lnTo>
                    <a:pt x="432" y="3"/>
                  </a:lnTo>
                  <a:lnTo>
                    <a:pt x="431" y="4"/>
                  </a:lnTo>
                  <a:close/>
                  <a:moveTo>
                    <a:pt x="397" y="4"/>
                  </a:moveTo>
                  <a:lnTo>
                    <a:pt x="397" y="4"/>
                  </a:lnTo>
                  <a:lnTo>
                    <a:pt x="396" y="3"/>
                  </a:lnTo>
                  <a:lnTo>
                    <a:pt x="396" y="2"/>
                  </a:lnTo>
                  <a:lnTo>
                    <a:pt x="396" y="0"/>
                  </a:lnTo>
                  <a:lnTo>
                    <a:pt x="397" y="0"/>
                  </a:lnTo>
                  <a:lnTo>
                    <a:pt x="398" y="0"/>
                  </a:lnTo>
                  <a:lnTo>
                    <a:pt x="400" y="2"/>
                  </a:lnTo>
                  <a:lnTo>
                    <a:pt x="398" y="3"/>
                  </a:lnTo>
                  <a:lnTo>
                    <a:pt x="397" y="4"/>
                  </a:lnTo>
                  <a:close/>
                  <a:moveTo>
                    <a:pt x="365" y="4"/>
                  </a:moveTo>
                  <a:lnTo>
                    <a:pt x="365" y="4"/>
                  </a:lnTo>
                  <a:lnTo>
                    <a:pt x="363" y="3"/>
                  </a:lnTo>
                  <a:lnTo>
                    <a:pt x="363" y="2"/>
                  </a:lnTo>
                  <a:lnTo>
                    <a:pt x="363" y="0"/>
                  </a:lnTo>
                  <a:lnTo>
                    <a:pt x="365" y="0"/>
                  </a:lnTo>
                  <a:lnTo>
                    <a:pt x="366" y="0"/>
                  </a:lnTo>
                  <a:lnTo>
                    <a:pt x="366" y="2"/>
                  </a:lnTo>
                  <a:lnTo>
                    <a:pt x="366" y="3"/>
                  </a:lnTo>
                  <a:lnTo>
                    <a:pt x="365" y="4"/>
                  </a:lnTo>
                  <a:close/>
                  <a:moveTo>
                    <a:pt x="332" y="4"/>
                  </a:moveTo>
                  <a:lnTo>
                    <a:pt x="332" y="4"/>
                  </a:lnTo>
                  <a:lnTo>
                    <a:pt x="331" y="3"/>
                  </a:lnTo>
                  <a:lnTo>
                    <a:pt x="330" y="2"/>
                  </a:lnTo>
                  <a:lnTo>
                    <a:pt x="331" y="0"/>
                  </a:lnTo>
                  <a:lnTo>
                    <a:pt x="332" y="0"/>
                  </a:lnTo>
                  <a:lnTo>
                    <a:pt x="334" y="2"/>
                  </a:lnTo>
                  <a:lnTo>
                    <a:pt x="332" y="3"/>
                  </a:lnTo>
                  <a:lnTo>
                    <a:pt x="332" y="4"/>
                  </a:lnTo>
                  <a:close/>
                  <a:moveTo>
                    <a:pt x="298" y="4"/>
                  </a:moveTo>
                  <a:lnTo>
                    <a:pt x="298" y="4"/>
                  </a:lnTo>
                  <a:lnTo>
                    <a:pt x="297" y="3"/>
                  </a:lnTo>
                  <a:lnTo>
                    <a:pt x="297" y="2"/>
                  </a:lnTo>
                  <a:lnTo>
                    <a:pt x="297" y="0"/>
                  </a:lnTo>
                  <a:lnTo>
                    <a:pt x="298" y="0"/>
                  </a:lnTo>
                  <a:lnTo>
                    <a:pt x="300" y="0"/>
                  </a:lnTo>
                  <a:lnTo>
                    <a:pt x="301" y="2"/>
                  </a:lnTo>
                  <a:lnTo>
                    <a:pt x="300" y="3"/>
                  </a:lnTo>
                  <a:lnTo>
                    <a:pt x="298" y="4"/>
                  </a:lnTo>
                  <a:close/>
                  <a:moveTo>
                    <a:pt x="266" y="4"/>
                  </a:moveTo>
                  <a:lnTo>
                    <a:pt x="266" y="4"/>
                  </a:lnTo>
                  <a:lnTo>
                    <a:pt x="265" y="3"/>
                  </a:lnTo>
                  <a:lnTo>
                    <a:pt x="263" y="2"/>
                  </a:lnTo>
                  <a:lnTo>
                    <a:pt x="265" y="0"/>
                  </a:lnTo>
                  <a:lnTo>
                    <a:pt x="266" y="0"/>
                  </a:lnTo>
                  <a:lnTo>
                    <a:pt x="267" y="0"/>
                  </a:lnTo>
                  <a:lnTo>
                    <a:pt x="267" y="2"/>
                  </a:lnTo>
                  <a:lnTo>
                    <a:pt x="267" y="3"/>
                  </a:lnTo>
                  <a:lnTo>
                    <a:pt x="266" y="4"/>
                  </a:lnTo>
                  <a:close/>
                  <a:moveTo>
                    <a:pt x="232" y="4"/>
                  </a:moveTo>
                  <a:lnTo>
                    <a:pt x="232" y="4"/>
                  </a:lnTo>
                  <a:lnTo>
                    <a:pt x="231" y="3"/>
                  </a:lnTo>
                  <a:lnTo>
                    <a:pt x="231" y="2"/>
                  </a:lnTo>
                  <a:lnTo>
                    <a:pt x="231" y="0"/>
                  </a:lnTo>
                  <a:lnTo>
                    <a:pt x="232" y="0"/>
                  </a:lnTo>
                  <a:lnTo>
                    <a:pt x="234" y="0"/>
                  </a:lnTo>
                  <a:lnTo>
                    <a:pt x="235" y="2"/>
                  </a:lnTo>
                  <a:lnTo>
                    <a:pt x="234" y="3"/>
                  </a:lnTo>
                  <a:lnTo>
                    <a:pt x="232" y="4"/>
                  </a:lnTo>
                  <a:close/>
                  <a:moveTo>
                    <a:pt x="200" y="4"/>
                  </a:moveTo>
                  <a:lnTo>
                    <a:pt x="200" y="4"/>
                  </a:lnTo>
                  <a:lnTo>
                    <a:pt x="199" y="3"/>
                  </a:lnTo>
                  <a:lnTo>
                    <a:pt x="199" y="2"/>
                  </a:lnTo>
                  <a:lnTo>
                    <a:pt x="199" y="0"/>
                  </a:lnTo>
                  <a:lnTo>
                    <a:pt x="200" y="0"/>
                  </a:lnTo>
                  <a:lnTo>
                    <a:pt x="201" y="0"/>
                  </a:lnTo>
                  <a:lnTo>
                    <a:pt x="201" y="2"/>
                  </a:lnTo>
                  <a:lnTo>
                    <a:pt x="201" y="3"/>
                  </a:lnTo>
                  <a:lnTo>
                    <a:pt x="200" y="4"/>
                  </a:lnTo>
                  <a:close/>
                  <a:moveTo>
                    <a:pt x="168" y="4"/>
                  </a:moveTo>
                  <a:lnTo>
                    <a:pt x="168" y="4"/>
                  </a:lnTo>
                  <a:lnTo>
                    <a:pt x="166" y="3"/>
                  </a:lnTo>
                  <a:lnTo>
                    <a:pt x="165" y="2"/>
                  </a:lnTo>
                  <a:lnTo>
                    <a:pt x="166" y="0"/>
                  </a:lnTo>
                  <a:lnTo>
                    <a:pt x="168" y="0"/>
                  </a:lnTo>
                  <a:lnTo>
                    <a:pt x="169" y="2"/>
                  </a:lnTo>
                  <a:lnTo>
                    <a:pt x="168" y="3"/>
                  </a:lnTo>
                  <a:lnTo>
                    <a:pt x="168" y="4"/>
                  </a:lnTo>
                  <a:close/>
                  <a:moveTo>
                    <a:pt x="134" y="4"/>
                  </a:moveTo>
                  <a:lnTo>
                    <a:pt x="134" y="4"/>
                  </a:lnTo>
                  <a:lnTo>
                    <a:pt x="132" y="3"/>
                  </a:lnTo>
                  <a:lnTo>
                    <a:pt x="132" y="2"/>
                  </a:lnTo>
                  <a:lnTo>
                    <a:pt x="132" y="0"/>
                  </a:lnTo>
                  <a:lnTo>
                    <a:pt x="134" y="0"/>
                  </a:lnTo>
                  <a:lnTo>
                    <a:pt x="135" y="0"/>
                  </a:lnTo>
                  <a:lnTo>
                    <a:pt x="136" y="2"/>
                  </a:lnTo>
                  <a:lnTo>
                    <a:pt x="135" y="3"/>
                  </a:lnTo>
                  <a:lnTo>
                    <a:pt x="134" y="4"/>
                  </a:lnTo>
                  <a:close/>
                  <a:moveTo>
                    <a:pt x="101" y="4"/>
                  </a:moveTo>
                  <a:lnTo>
                    <a:pt x="101" y="4"/>
                  </a:lnTo>
                  <a:lnTo>
                    <a:pt x="100" y="3"/>
                  </a:lnTo>
                  <a:lnTo>
                    <a:pt x="99" y="2"/>
                  </a:lnTo>
                  <a:lnTo>
                    <a:pt x="100" y="0"/>
                  </a:lnTo>
                  <a:lnTo>
                    <a:pt x="101" y="0"/>
                  </a:lnTo>
                  <a:lnTo>
                    <a:pt x="103" y="0"/>
                  </a:lnTo>
                  <a:lnTo>
                    <a:pt x="103" y="2"/>
                  </a:lnTo>
                  <a:lnTo>
                    <a:pt x="103" y="3"/>
                  </a:lnTo>
                  <a:lnTo>
                    <a:pt x="101" y="4"/>
                  </a:lnTo>
                  <a:close/>
                  <a:moveTo>
                    <a:pt x="68" y="4"/>
                  </a:moveTo>
                  <a:lnTo>
                    <a:pt x="68" y="4"/>
                  </a:lnTo>
                  <a:lnTo>
                    <a:pt x="66" y="3"/>
                  </a:lnTo>
                  <a:lnTo>
                    <a:pt x="66" y="2"/>
                  </a:lnTo>
                  <a:lnTo>
                    <a:pt x="66" y="0"/>
                  </a:lnTo>
                  <a:lnTo>
                    <a:pt x="68" y="0"/>
                  </a:lnTo>
                  <a:lnTo>
                    <a:pt x="69" y="0"/>
                  </a:lnTo>
                  <a:lnTo>
                    <a:pt x="70" y="2"/>
                  </a:lnTo>
                  <a:lnTo>
                    <a:pt x="69" y="3"/>
                  </a:lnTo>
                  <a:lnTo>
                    <a:pt x="68" y="4"/>
                  </a:lnTo>
                  <a:close/>
                  <a:moveTo>
                    <a:pt x="35" y="4"/>
                  </a:moveTo>
                  <a:lnTo>
                    <a:pt x="35" y="4"/>
                  </a:lnTo>
                  <a:lnTo>
                    <a:pt x="34" y="3"/>
                  </a:lnTo>
                  <a:lnTo>
                    <a:pt x="34" y="2"/>
                  </a:lnTo>
                  <a:lnTo>
                    <a:pt x="34" y="0"/>
                  </a:lnTo>
                  <a:lnTo>
                    <a:pt x="35" y="0"/>
                  </a:lnTo>
                  <a:lnTo>
                    <a:pt x="37" y="0"/>
                  </a:lnTo>
                  <a:lnTo>
                    <a:pt x="37" y="2"/>
                  </a:lnTo>
                  <a:lnTo>
                    <a:pt x="37" y="3"/>
                  </a:lnTo>
                  <a:lnTo>
                    <a:pt x="35" y="4"/>
                  </a:lnTo>
                  <a:close/>
                  <a:moveTo>
                    <a:pt x="3" y="4"/>
                  </a:moveTo>
                  <a:lnTo>
                    <a:pt x="3" y="4"/>
                  </a:lnTo>
                  <a:lnTo>
                    <a:pt x="1" y="3"/>
                  </a:lnTo>
                  <a:lnTo>
                    <a:pt x="0" y="2"/>
                  </a:lnTo>
                  <a:lnTo>
                    <a:pt x="1" y="0"/>
                  </a:lnTo>
                  <a:lnTo>
                    <a:pt x="3" y="0"/>
                  </a:lnTo>
                  <a:lnTo>
                    <a:pt x="4" y="0"/>
                  </a:lnTo>
                  <a:lnTo>
                    <a:pt x="4" y="2"/>
                  </a:lnTo>
                  <a:lnTo>
                    <a:pt x="4" y="3"/>
                  </a:lnTo>
                  <a:lnTo>
                    <a:pt x="3" y="4"/>
                  </a:lnTo>
                  <a:close/>
                </a:path>
              </a:pathLst>
            </a:custGeom>
            <a:solidFill>
              <a:srgbClr val="000000"/>
            </a:solidFill>
            <a:ln w="1588">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95" name="未知"/>
            <p:cNvSpPr>
              <a:spLocks/>
            </p:cNvSpPr>
            <p:nvPr/>
          </p:nvSpPr>
          <p:spPr bwMode="auto">
            <a:xfrm>
              <a:off x="533" y="220"/>
              <a:ext cx="260" cy="175"/>
            </a:xfrm>
            <a:custGeom>
              <a:avLst/>
              <a:gdLst>
                <a:gd name="T0" fmla="*/ 212232864 w 127"/>
                <a:gd name="T1" fmla="*/ 250171947 h 83"/>
                <a:gd name="T2" fmla="*/ 0 w 127"/>
                <a:gd name="T3" fmla="*/ 127405654 h 83"/>
                <a:gd name="T4" fmla="*/ 212232864 w 127"/>
                <a:gd name="T5" fmla="*/ 0 h 83"/>
                <a:gd name="T6" fmla="*/ 212232864 w 127"/>
                <a:gd name="T7" fmla="*/ 250171947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2"/>
                  </a:lnTo>
                  <a:lnTo>
                    <a:pt x="127" y="0"/>
                  </a:lnTo>
                  <a:lnTo>
                    <a:pt x="127"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96" name="Line 156"/>
            <p:cNvSpPr>
              <a:spLocks noChangeShapeType="1"/>
            </p:cNvSpPr>
            <p:nvPr/>
          </p:nvSpPr>
          <p:spPr bwMode="auto">
            <a:xfrm flipV="1">
              <a:off x="460" y="1802"/>
              <a:ext cx="463" cy="58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97" name="未知"/>
            <p:cNvSpPr>
              <a:spLocks/>
            </p:cNvSpPr>
            <p:nvPr/>
          </p:nvSpPr>
          <p:spPr bwMode="auto">
            <a:xfrm>
              <a:off x="840" y="1617"/>
              <a:ext cx="230" cy="263"/>
            </a:xfrm>
            <a:custGeom>
              <a:avLst/>
              <a:gdLst>
                <a:gd name="T0" fmla="*/ 0 w 112"/>
                <a:gd name="T1" fmla="*/ 176935470 h 126"/>
                <a:gd name="T2" fmla="*/ 199094057 w 112"/>
                <a:gd name="T3" fmla="*/ 0 h 126"/>
                <a:gd name="T4" fmla="*/ 113456439 w 112"/>
                <a:gd name="T5" fmla="*/ 310559275 h 126"/>
                <a:gd name="T6" fmla="*/ 0 w 112"/>
                <a:gd name="T7" fmla="*/ 176935470 h 126"/>
                <a:gd name="T8" fmla="*/ 0 60000 65536"/>
                <a:gd name="T9" fmla="*/ 0 60000 65536"/>
                <a:gd name="T10" fmla="*/ 0 60000 65536"/>
                <a:gd name="T11" fmla="*/ 0 60000 65536"/>
                <a:gd name="T12" fmla="*/ 0 w 112"/>
                <a:gd name="T13" fmla="*/ 0 h 126"/>
                <a:gd name="T14" fmla="*/ 112 w 112"/>
                <a:gd name="T15" fmla="*/ 126 h 126"/>
              </a:gdLst>
              <a:ahLst/>
              <a:cxnLst>
                <a:cxn ang="T8">
                  <a:pos x="T0" y="T1"/>
                </a:cxn>
                <a:cxn ang="T9">
                  <a:pos x="T2" y="T3"/>
                </a:cxn>
                <a:cxn ang="T10">
                  <a:pos x="T4" y="T5"/>
                </a:cxn>
                <a:cxn ang="T11">
                  <a:pos x="T6" y="T7"/>
                </a:cxn>
              </a:cxnLst>
              <a:rect l="T12" t="T13" r="T14" b="T15"/>
              <a:pathLst>
                <a:path w="112" h="126">
                  <a:moveTo>
                    <a:pt x="0" y="72"/>
                  </a:moveTo>
                  <a:lnTo>
                    <a:pt x="112" y="0"/>
                  </a:lnTo>
                  <a:lnTo>
                    <a:pt x="64" y="126"/>
                  </a:lnTo>
                  <a:lnTo>
                    <a:pt x="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98" name="未知"/>
            <p:cNvSpPr>
              <a:spLocks noEditPoints="1"/>
            </p:cNvSpPr>
            <p:nvPr/>
          </p:nvSpPr>
          <p:spPr bwMode="auto">
            <a:xfrm>
              <a:off x="308" y="807"/>
              <a:ext cx="7" cy="1523"/>
            </a:xfrm>
            <a:custGeom>
              <a:avLst/>
              <a:gdLst>
                <a:gd name="T0" fmla="*/ 218004 w 4"/>
                <a:gd name="T1" fmla="*/ 1819199150 h 729"/>
                <a:gd name="T2" fmla="*/ 0 w 4"/>
                <a:gd name="T3" fmla="*/ 1826593648 h 729"/>
                <a:gd name="T4" fmla="*/ 0 w 4"/>
                <a:gd name="T5" fmla="*/ 1738838393 h 729"/>
                <a:gd name="T6" fmla="*/ 218004 w 4"/>
                <a:gd name="T7" fmla="*/ 1743187595 h 729"/>
                <a:gd name="T8" fmla="*/ 0 w 4"/>
                <a:gd name="T9" fmla="*/ 1656001393 h 729"/>
                <a:gd name="T10" fmla="*/ 289119 w 4"/>
                <a:gd name="T11" fmla="*/ 1656001393 h 729"/>
                <a:gd name="T12" fmla="*/ 0 w 4"/>
                <a:gd name="T13" fmla="*/ 1656001393 h 729"/>
                <a:gd name="T14" fmla="*/ 94411 w 4"/>
                <a:gd name="T15" fmla="*/ 1570965191 h 729"/>
                <a:gd name="T16" fmla="*/ 94411 w 4"/>
                <a:gd name="T17" fmla="*/ 1577793844 h 729"/>
                <a:gd name="T18" fmla="*/ 0 w 4"/>
                <a:gd name="T19" fmla="*/ 1492889209 h 729"/>
                <a:gd name="T20" fmla="*/ 289119 w 4"/>
                <a:gd name="T21" fmla="*/ 1492889209 h 729"/>
                <a:gd name="T22" fmla="*/ 0 w 4"/>
                <a:gd name="T23" fmla="*/ 1492889209 h 729"/>
                <a:gd name="T24" fmla="*/ 218004 w 4"/>
                <a:gd name="T25" fmla="*/ 1404741392 h 729"/>
                <a:gd name="T26" fmla="*/ 0 w 4"/>
                <a:gd name="T27" fmla="*/ 1412254622 h 729"/>
                <a:gd name="T28" fmla="*/ 0 w 4"/>
                <a:gd name="T29" fmla="*/ 1324182749 h 729"/>
                <a:gd name="T30" fmla="*/ 218004 w 4"/>
                <a:gd name="T31" fmla="*/ 1331938790 h 729"/>
                <a:gd name="T32" fmla="*/ 0 w 4"/>
                <a:gd name="T33" fmla="*/ 1241601397 h 729"/>
                <a:gd name="T34" fmla="*/ 289119 w 4"/>
                <a:gd name="T35" fmla="*/ 1241601397 h 729"/>
                <a:gd name="T36" fmla="*/ 0 w 4"/>
                <a:gd name="T37" fmla="*/ 1241601397 h 729"/>
                <a:gd name="T38" fmla="*/ 94411 w 4"/>
                <a:gd name="T39" fmla="*/ 1158905591 h 729"/>
                <a:gd name="T40" fmla="*/ 94411 w 4"/>
                <a:gd name="T41" fmla="*/ 1163253723 h 729"/>
                <a:gd name="T42" fmla="*/ 0 w 4"/>
                <a:gd name="T43" fmla="*/ 1080700449 h 729"/>
                <a:gd name="T44" fmla="*/ 289119 w 4"/>
                <a:gd name="T45" fmla="*/ 1080700449 h 729"/>
                <a:gd name="T46" fmla="*/ 0 w 4"/>
                <a:gd name="T47" fmla="*/ 1080700449 h 729"/>
                <a:gd name="T48" fmla="*/ 218004 w 4"/>
                <a:gd name="T49" fmla="*/ 993193352 h 729"/>
                <a:gd name="T50" fmla="*/ 0 w 4"/>
                <a:gd name="T51" fmla="*/ 997840452 h 729"/>
                <a:gd name="T52" fmla="*/ 0 w 4"/>
                <a:gd name="T53" fmla="*/ 910362771 h 729"/>
                <a:gd name="T54" fmla="*/ 218004 w 4"/>
                <a:gd name="T55" fmla="*/ 918425267 h 729"/>
                <a:gd name="T56" fmla="*/ 0 w 4"/>
                <a:gd name="T57" fmla="*/ 833343070 h 729"/>
                <a:gd name="T58" fmla="*/ 289119 w 4"/>
                <a:gd name="T59" fmla="*/ 833343070 h 729"/>
                <a:gd name="T60" fmla="*/ 0 w 4"/>
                <a:gd name="T61" fmla="*/ 833343070 h 729"/>
                <a:gd name="T62" fmla="*/ 94411 w 4"/>
                <a:gd name="T63" fmla="*/ 744202081 h 729"/>
                <a:gd name="T64" fmla="*/ 94411 w 4"/>
                <a:gd name="T65" fmla="*/ 755228046 h 729"/>
                <a:gd name="T66" fmla="*/ 0 w 4"/>
                <a:gd name="T67" fmla="*/ 667937019 h 729"/>
                <a:gd name="T68" fmla="*/ 289119 w 4"/>
                <a:gd name="T69" fmla="*/ 667937019 h 729"/>
                <a:gd name="T70" fmla="*/ 0 w 4"/>
                <a:gd name="T71" fmla="*/ 667937019 h 729"/>
                <a:gd name="T72" fmla="*/ 218004 w 4"/>
                <a:gd name="T73" fmla="*/ 579983877 h 729"/>
                <a:gd name="T74" fmla="*/ 0 w 4"/>
                <a:gd name="T75" fmla="*/ 587372493 h 729"/>
                <a:gd name="T76" fmla="*/ 0 w 4"/>
                <a:gd name="T77" fmla="*/ 497150221 h 729"/>
                <a:gd name="T78" fmla="*/ 218004 w 4"/>
                <a:gd name="T79" fmla="*/ 503966306 h 729"/>
                <a:gd name="T80" fmla="*/ 0 w 4"/>
                <a:gd name="T81" fmla="*/ 419061403 h 729"/>
                <a:gd name="T82" fmla="*/ 289119 w 4"/>
                <a:gd name="T83" fmla="*/ 419061403 h 729"/>
                <a:gd name="T84" fmla="*/ 0 w 4"/>
                <a:gd name="T85" fmla="*/ 419061403 h 729"/>
                <a:gd name="T86" fmla="*/ 94411 w 4"/>
                <a:gd name="T87" fmla="*/ 331439052 h 729"/>
                <a:gd name="T88" fmla="*/ 94411 w 4"/>
                <a:gd name="T89" fmla="*/ 340827113 h 729"/>
                <a:gd name="T90" fmla="*/ 0 w 4"/>
                <a:gd name="T91" fmla="*/ 253389343 h 729"/>
                <a:gd name="T92" fmla="*/ 289119 w 4"/>
                <a:gd name="T93" fmla="*/ 253389343 h 729"/>
                <a:gd name="T94" fmla="*/ 0 w 4"/>
                <a:gd name="T95" fmla="*/ 253389343 h 729"/>
                <a:gd name="T96" fmla="*/ 218004 w 4"/>
                <a:gd name="T97" fmla="*/ 165658957 h 729"/>
                <a:gd name="T98" fmla="*/ 0 w 4"/>
                <a:gd name="T99" fmla="*/ 173034737 h 729"/>
                <a:gd name="T100" fmla="*/ 0 w 4"/>
                <a:gd name="T101" fmla="*/ 85076615 h 729"/>
                <a:gd name="T102" fmla="*/ 218004 w 4"/>
                <a:gd name="T103" fmla="*/ 90222908 h 729"/>
                <a:gd name="T104" fmla="*/ 0 w 4"/>
                <a:gd name="T105" fmla="*/ 7361722 h 729"/>
                <a:gd name="T106" fmla="*/ 289119 w 4"/>
                <a:gd name="T107" fmla="*/ 7361722 h 729"/>
                <a:gd name="T108" fmla="*/ 0 w 4"/>
                <a:gd name="T109" fmla="*/ 7361722 h 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
                <a:gd name="T166" fmla="*/ 0 h 729"/>
                <a:gd name="T167" fmla="*/ 4 w 4"/>
                <a:gd name="T168" fmla="*/ 729 h 7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 h="729">
                  <a:moveTo>
                    <a:pt x="0" y="726"/>
                  </a:moveTo>
                  <a:lnTo>
                    <a:pt x="0" y="726"/>
                  </a:lnTo>
                  <a:lnTo>
                    <a:pt x="0" y="725"/>
                  </a:lnTo>
                  <a:lnTo>
                    <a:pt x="1" y="725"/>
                  </a:lnTo>
                  <a:lnTo>
                    <a:pt x="3" y="725"/>
                  </a:lnTo>
                  <a:lnTo>
                    <a:pt x="4" y="726"/>
                  </a:lnTo>
                  <a:lnTo>
                    <a:pt x="3" y="728"/>
                  </a:lnTo>
                  <a:lnTo>
                    <a:pt x="1" y="729"/>
                  </a:lnTo>
                  <a:lnTo>
                    <a:pt x="0" y="728"/>
                  </a:lnTo>
                  <a:lnTo>
                    <a:pt x="0" y="726"/>
                  </a:lnTo>
                  <a:close/>
                  <a:moveTo>
                    <a:pt x="0" y="694"/>
                  </a:moveTo>
                  <a:lnTo>
                    <a:pt x="0" y="694"/>
                  </a:lnTo>
                  <a:lnTo>
                    <a:pt x="0" y="693"/>
                  </a:lnTo>
                  <a:lnTo>
                    <a:pt x="1" y="691"/>
                  </a:lnTo>
                  <a:lnTo>
                    <a:pt x="3" y="693"/>
                  </a:lnTo>
                  <a:lnTo>
                    <a:pt x="4" y="694"/>
                  </a:lnTo>
                  <a:lnTo>
                    <a:pt x="3" y="695"/>
                  </a:lnTo>
                  <a:lnTo>
                    <a:pt x="1" y="695"/>
                  </a:lnTo>
                  <a:lnTo>
                    <a:pt x="0" y="695"/>
                  </a:lnTo>
                  <a:lnTo>
                    <a:pt x="0" y="694"/>
                  </a:lnTo>
                  <a:close/>
                  <a:moveTo>
                    <a:pt x="0" y="660"/>
                  </a:moveTo>
                  <a:lnTo>
                    <a:pt x="0" y="660"/>
                  </a:lnTo>
                  <a:lnTo>
                    <a:pt x="0" y="659"/>
                  </a:lnTo>
                  <a:lnTo>
                    <a:pt x="1" y="659"/>
                  </a:lnTo>
                  <a:lnTo>
                    <a:pt x="3" y="659"/>
                  </a:lnTo>
                  <a:lnTo>
                    <a:pt x="4" y="660"/>
                  </a:lnTo>
                  <a:lnTo>
                    <a:pt x="3" y="662"/>
                  </a:lnTo>
                  <a:lnTo>
                    <a:pt x="1" y="663"/>
                  </a:lnTo>
                  <a:lnTo>
                    <a:pt x="0" y="662"/>
                  </a:lnTo>
                  <a:lnTo>
                    <a:pt x="0" y="660"/>
                  </a:lnTo>
                  <a:close/>
                  <a:moveTo>
                    <a:pt x="0" y="628"/>
                  </a:moveTo>
                  <a:lnTo>
                    <a:pt x="0" y="628"/>
                  </a:lnTo>
                  <a:lnTo>
                    <a:pt x="0" y="626"/>
                  </a:lnTo>
                  <a:lnTo>
                    <a:pt x="1" y="626"/>
                  </a:lnTo>
                  <a:lnTo>
                    <a:pt x="3" y="626"/>
                  </a:lnTo>
                  <a:lnTo>
                    <a:pt x="4" y="628"/>
                  </a:lnTo>
                  <a:lnTo>
                    <a:pt x="3" y="629"/>
                  </a:lnTo>
                  <a:lnTo>
                    <a:pt x="1" y="629"/>
                  </a:lnTo>
                  <a:lnTo>
                    <a:pt x="0" y="629"/>
                  </a:lnTo>
                  <a:lnTo>
                    <a:pt x="0" y="628"/>
                  </a:lnTo>
                  <a:close/>
                  <a:moveTo>
                    <a:pt x="0" y="595"/>
                  </a:moveTo>
                  <a:lnTo>
                    <a:pt x="0" y="595"/>
                  </a:lnTo>
                  <a:lnTo>
                    <a:pt x="0" y="594"/>
                  </a:lnTo>
                  <a:lnTo>
                    <a:pt x="1" y="593"/>
                  </a:lnTo>
                  <a:lnTo>
                    <a:pt x="3" y="594"/>
                  </a:lnTo>
                  <a:lnTo>
                    <a:pt x="4" y="595"/>
                  </a:lnTo>
                  <a:lnTo>
                    <a:pt x="3" y="597"/>
                  </a:lnTo>
                  <a:lnTo>
                    <a:pt x="1" y="597"/>
                  </a:lnTo>
                  <a:lnTo>
                    <a:pt x="0" y="597"/>
                  </a:lnTo>
                  <a:lnTo>
                    <a:pt x="0" y="595"/>
                  </a:lnTo>
                  <a:close/>
                  <a:moveTo>
                    <a:pt x="0" y="562"/>
                  </a:moveTo>
                  <a:lnTo>
                    <a:pt x="0" y="562"/>
                  </a:lnTo>
                  <a:lnTo>
                    <a:pt x="0" y="560"/>
                  </a:lnTo>
                  <a:lnTo>
                    <a:pt x="1" y="560"/>
                  </a:lnTo>
                  <a:lnTo>
                    <a:pt x="3" y="560"/>
                  </a:lnTo>
                  <a:lnTo>
                    <a:pt x="4" y="562"/>
                  </a:lnTo>
                  <a:lnTo>
                    <a:pt x="3" y="563"/>
                  </a:lnTo>
                  <a:lnTo>
                    <a:pt x="1" y="564"/>
                  </a:lnTo>
                  <a:lnTo>
                    <a:pt x="0" y="563"/>
                  </a:lnTo>
                  <a:lnTo>
                    <a:pt x="0" y="562"/>
                  </a:lnTo>
                  <a:close/>
                  <a:moveTo>
                    <a:pt x="0" y="529"/>
                  </a:moveTo>
                  <a:lnTo>
                    <a:pt x="0" y="529"/>
                  </a:lnTo>
                  <a:lnTo>
                    <a:pt x="0" y="528"/>
                  </a:lnTo>
                  <a:lnTo>
                    <a:pt x="1" y="527"/>
                  </a:lnTo>
                  <a:lnTo>
                    <a:pt x="3" y="528"/>
                  </a:lnTo>
                  <a:lnTo>
                    <a:pt x="4" y="529"/>
                  </a:lnTo>
                  <a:lnTo>
                    <a:pt x="3" y="531"/>
                  </a:lnTo>
                  <a:lnTo>
                    <a:pt x="1" y="531"/>
                  </a:lnTo>
                  <a:lnTo>
                    <a:pt x="0" y="531"/>
                  </a:lnTo>
                  <a:lnTo>
                    <a:pt x="0" y="529"/>
                  </a:lnTo>
                  <a:close/>
                  <a:moveTo>
                    <a:pt x="0" y="495"/>
                  </a:moveTo>
                  <a:lnTo>
                    <a:pt x="0" y="495"/>
                  </a:lnTo>
                  <a:lnTo>
                    <a:pt x="0" y="494"/>
                  </a:lnTo>
                  <a:lnTo>
                    <a:pt x="1" y="494"/>
                  </a:lnTo>
                  <a:lnTo>
                    <a:pt x="3" y="494"/>
                  </a:lnTo>
                  <a:lnTo>
                    <a:pt x="4" y="495"/>
                  </a:lnTo>
                  <a:lnTo>
                    <a:pt x="3" y="497"/>
                  </a:lnTo>
                  <a:lnTo>
                    <a:pt x="1" y="498"/>
                  </a:lnTo>
                  <a:lnTo>
                    <a:pt x="0" y="497"/>
                  </a:lnTo>
                  <a:lnTo>
                    <a:pt x="0" y="495"/>
                  </a:lnTo>
                  <a:close/>
                  <a:moveTo>
                    <a:pt x="0" y="463"/>
                  </a:moveTo>
                  <a:lnTo>
                    <a:pt x="0" y="463"/>
                  </a:lnTo>
                  <a:lnTo>
                    <a:pt x="0" y="462"/>
                  </a:lnTo>
                  <a:lnTo>
                    <a:pt x="1" y="462"/>
                  </a:lnTo>
                  <a:lnTo>
                    <a:pt x="3" y="462"/>
                  </a:lnTo>
                  <a:lnTo>
                    <a:pt x="4" y="463"/>
                  </a:lnTo>
                  <a:lnTo>
                    <a:pt x="3" y="464"/>
                  </a:lnTo>
                  <a:lnTo>
                    <a:pt x="1" y="464"/>
                  </a:lnTo>
                  <a:lnTo>
                    <a:pt x="0" y="464"/>
                  </a:lnTo>
                  <a:lnTo>
                    <a:pt x="0" y="463"/>
                  </a:lnTo>
                  <a:close/>
                  <a:moveTo>
                    <a:pt x="0" y="431"/>
                  </a:moveTo>
                  <a:lnTo>
                    <a:pt x="0" y="431"/>
                  </a:lnTo>
                  <a:lnTo>
                    <a:pt x="0" y="429"/>
                  </a:lnTo>
                  <a:lnTo>
                    <a:pt x="1" y="428"/>
                  </a:lnTo>
                  <a:lnTo>
                    <a:pt x="3" y="429"/>
                  </a:lnTo>
                  <a:lnTo>
                    <a:pt x="4" y="431"/>
                  </a:lnTo>
                  <a:lnTo>
                    <a:pt x="3" y="432"/>
                  </a:lnTo>
                  <a:lnTo>
                    <a:pt x="1" y="432"/>
                  </a:lnTo>
                  <a:lnTo>
                    <a:pt x="0" y="432"/>
                  </a:lnTo>
                  <a:lnTo>
                    <a:pt x="0" y="431"/>
                  </a:lnTo>
                  <a:close/>
                  <a:moveTo>
                    <a:pt x="0" y="397"/>
                  </a:moveTo>
                  <a:lnTo>
                    <a:pt x="0" y="397"/>
                  </a:lnTo>
                  <a:lnTo>
                    <a:pt x="0" y="396"/>
                  </a:lnTo>
                  <a:lnTo>
                    <a:pt x="1" y="396"/>
                  </a:lnTo>
                  <a:lnTo>
                    <a:pt x="3" y="396"/>
                  </a:lnTo>
                  <a:lnTo>
                    <a:pt x="4" y="397"/>
                  </a:lnTo>
                  <a:lnTo>
                    <a:pt x="3" y="398"/>
                  </a:lnTo>
                  <a:lnTo>
                    <a:pt x="1" y="400"/>
                  </a:lnTo>
                  <a:lnTo>
                    <a:pt x="0" y="398"/>
                  </a:lnTo>
                  <a:lnTo>
                    <a:pt x="0" y="397"/>
                  </a:lnTo>
                  <a:close/>
                  <a:moveTo>
                    <a:pt x="0" y="365"/>
                  </a:moveTo>
                  <a:lnTo>
                    <a:pt x="0" y="365"/>
                  </a:lnTo>
                  <a:lnTo>
                    <a:pt x="0" y="363"/>
                  </a:lnTo>
                  <a:lnTo>
                    <a:pt x="1" y="363"/>
                  </a:lnTo>
                  <a:lnTo>
                    <a:pt x="3" y="363"/>
                  </a:lnTo>
                  <a:lnTo>
                    <a:pt x="4" y="365"/>
                  </a:lnTo>
                  <a:lnTo>
                    <a:pt x="3" y="366"/>
                  </a:lnTo>
                  <a:lnTo>
                    <a:pt x="1" y="366"/>
                  </a:lnTo>
                  <a:lnTo>
                    <a:pt x="0" y="366"/>
                  </a:lnTo>
                  <a:lnTo>
                    <a:pt x="0" y="365"/>
                  </a:lnTo>
                  <a:close/>
                  <a:moveTo>
                    <a:pt x="0" y="332"/>
                  </a:moveTo>
                  <a:lnTo>
                    <a:pt x="0" y="332"/>
                  </a:lnTo>
                  <a:lnTo>
                    <a:pt x="0" y="331"/>
                  </a:lnTo>
                  <a:lnTo>
                    <a:pt x="1" y="329"/>
                  </a:lnTo>
                  <a:lnTo>
                    <a:pt x="3" y="331"/>
                  </a:lnTo>
                  <a:lnTo>
                    <a:pt x="4" y="332"/>
                  </a:lnTo>
                  <a:lnTo>
                    <a:pt x="3" y="332"/>
                  </a:lnTo>
                  <a:lnTo>
                    <a:pt x="1" y="333"/>
                  </a:lnTo>
                  <a:lnTo>
                    <a:pt x="0" y="332"/>
                  </a:lnTo>
                  <a:close/>
                  <a:moveTo>
                    <a:pt x="0" y="298"/>
                  </a:moveTo>
                  <a:lnTo>
                    <a:pt x="0" y="298"/>
                  </a:lnTo>
                  <a:lnTo>
                    <a:pt x="0" y="297"/>
                  </a:lnTo>
                  <a:lnTo>
                    <a:pt x="1" y="297"/>
                  </a:lnTo>
                  <a:lnTo>
                    <a:pt x="3" y="297"/>
                  </a:lnTo>
                  <a:lnTo>
                    <a:pt x="4" y="298"/>
                  </a:lnTo>
                  <a:lnTo>
                    <a:pt x="3" y="300"/>
                  </a:lnTo>
                  <a:lnTo>
                    <a:pt x="1" y="301"/>
                  </a:lnTo>
                  <a:lnTo>
                    <a:pt x="0" y="300"/>
                  </a:lnTo>
                  <a:lnTo>
                    <a:pt x="0" y="298"/>
                  </a:lnTo>
                  <a:close/>
                  <a:moveTo>
                    <a:pt x="0" y="266"/>
                  </a:moveTo>
                  <a:lnTo>
                    <a:pt x="0" y="266"/>
                  </a:lnTo>
                  <a:lnTo>
                    <a:pt x="0" y="265"/>
                  </a:lnTo>
                  <a:lnTo>
                    <a:pt x="1" y="263"/>
                  </a:lnTo>
                  <a:lnTo>
                    <a:pt x="3" y="265"/>
                  </a:lnTo>
                  <a:lnTo>
                    <a:pt x="4" y="266"/>
                  </a:lnTo>
                  <a:lnTo>
                    <a:pt x="3" y="267"/>
                  </a:lnTo>
                  <a:lnTo>
                    <a:pt x="1" y="267"/>
                  </a:lnTo>
                  <a:lnTo>
                    <a:pt x="0" y="267"/>
                  </a:lnTo>
                  <a:lnTo>
                    <a:pt x="0" y="266"/>
                  </a:lnTo>
                  <a:close/>
                  <a:moveTo>
                    <a:pt x="0" y="232"/>
                  </a:moveTo>
                  <a:lnTo>
                    <a:pt x="0" y="232"/>
                  </a:lnTo>
                  <a:lnTo>
                    <a:pt x="0" y="231"/>
                  </a:lnTo>
                  <a:lnTo>
                    <a:pt x="1" y="231"/>
                  </a:lnTo>
                  <a:lnTo>
                    <a:pt x="3" y="231"/>
                  </a:lnTo>
                  <a:lnTo>
                    <a:pt x="4" y="232"/>
                  </a:lnTo>
                  <a:lnTo>
                    <a:pt x="3" y="234"/>
                  </a:lnTo>
                  <a:lnTo>
                    <a:pt x="1" y="235"/>
                  </a:lnTo>
                  <a:lnTo>
                    <a:pt x="0" y="234"/>
                  </a:lnTo>
                  <a:lnTo>
                    <a:pt x="0" y="232"/>
                  </a:lnTo>
                  <a:close/>
                  <a:moveTo>
                    <a:pt x="0" y="200"/>
                  </a:moveTo>
                  <a:lnTo>
                    <a:pt x="0" y="200"/>
                  </a:lnTo>
                  <a:lnTo>
                    <a:pt x="0" y="198"/>
                  </a:lnTo>
                  <a:lnTo>
                    <a:pt x="1" y="198"/>
                  </a:lnTo>
                  <a:lnTo>
                    <a:pt x="3" y="198"/>
                  </a:lnTo>
                  <a:lnTo>
                    <a:pt x="4" y="200"/>
                  </a:lnTo>
                  <a:lnTo>
                    <a:pt x="3" y="201"/>
                  </a:lnTo>
                  <a:lnTo>
                    <a:pt x="1" y="201"/>
                  </a:lnTo>
                  <a:lnTo>
                    <a:pt x="0" y="201"/>
                  </a:lnTo>
                  <a:lnTo>
                    <a:pt x="0" y="200"/>
                  </a:lnTo>
                  <a:close/>
                  <a:moveTo>
                    <a:pt x="0" y="167"/>
                  </a:moveTo>
                  <a:lnTo>
                    <a:pt x="0" y="167"/>
                  </a:lnTo>
                  <a:lnTo>
                    <a:pt x="0" y="166"/>
                  </a:lnTo>
                  <a:lnTo>
                    <a:pt x="1" y="165"/>
                  </a:lnTo>
                  <a:lnTo>
                    <a:pt x="3" y="166"/>
                  </a:lnTo>
                  <a:lnTo>
                    <a:pt x="4" y="167"/>
                  </a:lnTo>
                  <a:lnTo>
                    <a:pt x="3" y="167"/>
                  </a:lnTo>
                  <a:lnTo>
                    <a:pt x="1" y="169"/>
                  </a:lnTo>
                  <a:lnTo>
                    <a:pt x="0" y="167"/>
                  </a:lnTo>
                  <a:close/>
                  <a:moveTo>
                    <a:pt x="0" y="134"/>
                  </a:moveTo>
                  <a:lnTo>
                    <a:pt x="0" y="134"/>
                  </a:lnTo>
                  <a:lnTo>
                    <a:pt x="0" y="132"/>
                  </a:lnTo>
                  <a:lnTo>
                    <a:pt x="1" y="132"/>
                  </a:lnTo>
                  <a:lnTo>
                    <a:pt x="3" y="132"/>
                  </a:lnTo>
                  <a:lnTo>
                    <a:pt x="4" y="134"/>
                  </a:lnTo>
                  <a:lnTo>
                    <a:pt x="3" y="135"/>
                  </a:lnTo>
                  <a:lnTo>
                    <a:pt x="1" y="136"/>
                  </a:lnTo>
                  <a:lnTo>
                    <a:pt x="0" y="135"/>
                  </a:lnTo>
                  <a:lnTo>
                    <a:pt x="0" y="134"/>
                  </a:lnTo>
                  <a:close/>
                  <a:moveTo>
                    <a:pt x="0" y="101"/>
                  </a:moveTo>
                  <a:lnTo>
                    <a:pt x="0" y="101"/>
                  </a:lnTo>
                  <a:lnTo>
                    <a:pt x="0" y="100"/>
                  </a:lnTo>
                  <a:lnTo>
                    <a:pt x="1" y="99"/>
                  </a:lnTo>
                  <a:lnTo>
                    <a:pt x="3" y="100"/>
                  </a:lnTo>
                  <a:lnTo>
                    <a:pt x="4" y="101"/>
                  </a:lnTo>
                  <a:lnTo>
                    <a:pt x="3" y="103"/>
                  </a:lnTo>
                  <a:lnTo>
                    <a:pt x="1" y="103"/>
                  </a:lnTo>
                  <a:lnTo>
                    <a:pt x="0" y="103"/>
                  </a:lnTo>
                  <a:lnTo>
                    <a:pt x="0" y="101"/>
                  </a:lnTo>
                  <a:close/>
                  <a:moveTo>
                    <a:pt x="0" y="67"/>
                  </a:moveTo>
                  <a:lnTo>
                    <a:pt x="0" y="67"/>
                  </a:lnTo>
                  <a:lnTo>
                    <a:pt x="0" y="66"/>
                  </a:lnTo>
                  <a:lnTo>
                    <a:pt x="1" y="66"/>
                  </a:lnTo>
                  <a:lnTo>
                    <a:pt x="3" y="66"/>
                  </a:lnTo>
                  <a:lnTo>
                    <a:pt x="4" y="67"/>
                  </a:lnTo>
                  <a:lnTo>
                    <a:pt x="3" y="69"/>
                  </a:lnTo>
                  <a:lnTo>
                    <a:pt x="1" y="70"/>
                  </a:lnTo>
                  <a:lnTo>
                    <a:pt x="0" y="69"/>
                  </a:lnTo>
                  <a:lnTo>
                    <a:pt x="0" y="67"/>
                  </a:lnTo>
                  <a:close/>
                  <a:moveTo>
                    <a:pt x="0" y="35"/>
                  </a:moveTo>
                  <a:lnTo>
                    <a:pt x="0" y="35"/>
                  </a:lnTo>
                  <a:lnTo>
                    <a:pt x="0" y="34"/>
                  </a:lnTo>
                  <a:lnTo>
                    <a:pt x="1" y="34"/>
                  </a:lnTo>
                  <a:lnTo>
                    <a:pt x="3" y="34"/>
                  </a:lnTo>
                  <a:lnTo>
                    <a:pt x="4" y="35"/>
                  </a:lnTo>
                  <a:lnTo>
                    <a:pt x="3" y="36"/>
                  </a:lnTo>
                  <a:lnTo>
                    <a:pt x="1" y="36"/>
                  </a:lnTo>
                  <a:lnTo>
                    <a:pt x="0" y="36"/>
                  </a:lnTo>
                  <a:lnTo>
                    <a:pt x="0" y="35"/>
                  </a:lnTo>
                  <a:close/>
                  <a:moveTo>
                    <a:pt x="0" y="3"/>
                  </a:moveTo>
                  <a:lnTo>
                    <a:pt x="0" y="3"/>
                  </a:lnTo>
                  <a:lnTo>
                    <a:pt x="0" y="1"/>
                  </a:lnTo>
                  <a:lnTo>
                    <a:pt x="1" y="0"/>
                  </a:lnTo>
                  <a:lnTo>
                    <a:pt x="3" y="1"/>
                  </a:lnTo>
                  <a:lnTo>
                    <a:pt x="4" y="3"/>
                  </a:lnTo>
                  <a:lnTo>
                    <a:pt x="3" y="4"/>
                  </a:lnTo>
                  <a:lnTo>
                    <a:pt x="1" y="4"/>
                  </a:lnTo>
                  <a:lnTo>
                    <a:pt x="0" y="4"/>
                  </a:lnTo>
                  <a:lnTo>
                    <a:pt x="0" y="3"/>
                  </a:lnTo>
                  <a:close/>
                </a:path>
              </a:pathLst>
            </a:custGeom>
            <a:solidFill>
              <a:srgbClr val="000000"/>
            </a:solidFill>
            <a:ln w="1588">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99" name="未知"/>
            <p:cNvSpPr>
              <a:spLocks/>
            </p:cNvSpPr>
            <p:nvPr/>
          </p:nvSpPr>
          <p:spPr bwMode="auto">
            <a:xfrm>
              <a:off x="225" y="545"/>
              <a:ext cx="173" cy="262"/>
            </a:xfrm>
            <a:custGeom>
              <a:avLst/>
              <a:gdLst>
                <a:gd name="T0" fmla="*/ 0 w 83"/>
                <a:gd name="T1" fmla="*/ 247771764 h 127"/>
                <a:gd name="T2" fmla="*/ 97596142 w 83"/>
                <a:gd name="T3" fmla="*/ 0 h 127"/>
                <a:gd name="T4" fmla="*/ 198844176 w 83"/>
                <a:gd name="T5" fmla="*/ 247771764 h 127"/>
                <a:gd name="T6" fmla="*/ 0 w 83"/>
                <a:gd name="T7" fmla="*/ 247771764 h 127"/>
                <a:gd name="T8" fmla="*/ 0 60000 65536"/>
                <a:gd name="T9" fmla="*/ 0 60000 65536"/>
                <a:gd name="T10" fmla="*/ 0 60000 65536"/>
                <a:gd name="T11" fmla="*/ 0 60000 65536"/>
                <a:gd name="T12" fmla="*/ 0 w 83"/>
                <a:gd name="T13" fmla="*/ 0 h 127"/>
                <a:gd name="T14" fmla="*/ 83 w 83"/>
                <a:gd name="T15" fmla="*/ 127 h 127"/>
              </a:gdLst>
              <a:ahLst/>
              <a:cxnLst>
                <a:cxn ang="T8">
                  <a:pos x="T0" y="T1"/>
                </a:cxn>
                <a:cxn ang="T9">
                  <a:pos x="T2" y="T3"/>
                </a:cxn>
                <a:cxn ang="T10">
                  <a:pos x="T4" y="T5"/>
                </a:cxn>
                <a:cxn ang="T11">
                  <a:pos x="T6" y="T7"/>
                </a:cxn>
              </a:cxnLst>
              <a:rect l="T12" t="T13" r="T14" b="T15"/>
              <a:pathLst>
                <a:path w="83" h="127">
                  <a:moveTo>
                    <a:pt x="0" y="127"/>
                  </a:moveTo>
                  <a:lnTo>
                    <a:pt x="41" y="0"/>
                  </a:lnTo>
                  <a:lnTo>
                    <a:pt x="83" y="127"/>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00" name="Line 160"/>
            <p:cNvSpPr>
              <a:spLocks noChangeShapeType="1"/>
            </p:cNvSpPr>
            <p:nvPr/>
          </p:nvSpPr>
          <p:spPr bwMode="auto">
            <a:xfrm flipH="1">
              <a:off x="770" y="2560"/>
              <a:ext cx="1535"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301" name="未知"/>
            <p:cNvSpPr>
              <a:spLocks/>
            </p:cNvSpPr>
            <p:nvPr/>
          </p:nvSpPr>
          <p:spPr bwMode="auto">
            <a:xfrm>
              <a:off x="533" y="2470"/>
              <a:ext cx="260" cy="175"/>
            </a:xfrm>
            <a:custGeom>
              <a:avLst/>
              <a:gdLst>
                <a:gd name="T0" fmla="*/ 212232864 w 127"/>
                <a:gd name="T1" fmla="*/ 199368394 h 84"/>
                <a:gd name="T2" fmla="*/ 0 w 127"/>
                <a:gd name="T3" fmla="*/ 99981197 h 84"/>
                <a:gd name="T4" fmla="*/ 212232864 w 127"/>
                <a:gd name="T5" fmla="*/ 0 h 84"/>
                <a:gd name="T6" fmla="*/ 212232864 w 127"/>
                <a:gd name="T7" fmla="*/ 199368394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02" name="Line 162"/>
            <p:cNvSpPr>
              <a:spLocks noChangeShapeType="1"/>
            </p:cNvSpPr>
            <p:nvPr/>
          </p:nvSpPr>
          <p:spPr bwMode="auto">
            <a:xfrm flipH="1">
              <a:off x="2818" y="1617"/>
              <a:ext cx="465" cy="5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303" name="未知"/>
            <p:cNvSpPr>
              <a:spLocks/>
            </p:cNvSpPr>
            <p:nvPr/>
          </p:nvSpPr>
          <p:spPr bwMode="auto">
            <a:xfrm>
              <a:off x="2668" y="2115"/>
              <a:ext cx="230" cy="262"/>
            </a:xfrm>
            <a:custGeom>
              <a:avLst/>
              <a:gdLst>
                <a:gd name="T0" fmla="*/ 199094057 w 112"/>
                <a:gd name="T1" fmla="*/ 169589279 h 124"/>
                <a:gd name="T2" fmla="*/ 0 w 112"/>
                <a:gd name="T3" fmla="*/ 390343663 h 124"/>
                <a:gd name="T4" fmla="*/ 85630061 w 112"/>
                <a:gd name="T5" fmla="*/ 0 h 124"/>
                <a:gd name="T6" fmla="*/ 199094057 w 112"/>
                <a:gd name="T7" fmla="*/ 169589279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8" y="0"/>
                  </a:lnTo>
                  <a:lnTo>
                    <a:pt x="112"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04" name="Rectangle 164"/>
            <p:cNvSpPr>
              <a:spLocks noChangeArrowheads="1"/>
            </p:cNvSpPr>
            <p:nvPr/>
          </p:nvSpPr>
          <p:spPr bwMode="auto">
            <a:xfrm>
              <a:off x="1480" y="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8</a:t>
              </a:r>
              <a:endParaRPr lang="zh-CN" altLang="en-US" sz="1000" b="1">
                <a:solidFill>
                  <a:srgbClr val="0000FF"/>
                </a:solidFill>
                <a:latin typeface="Times New Roman" panose="02020603050405020304" pitchFamily="18" charset="0"/>
                <a:ea typeface="楷体_GB2312" pitchFamily="1" charset="-122"/>
              </a:endParaRPr>
            </a:p>
          </p:txBody>
        </p:sp>
        <p:sp>
          <p:nvSpPr>
            <p:cNvPr id="95305" name="Rectangle 165"/>
            <p:cNvSpPr>
              <a:spLocks noChangeArrowheads="1"/>
            </p:cNvSpPr>
            <p:nvPr/>
          </p:nvSpPr>
          <p:spPr bwMode="auto">
            <a:xfrm>
              <a:off x="3093" y="196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5</a:t>
              </a:r>
              <a:endParaRPr lang="zh-CN" altLang="en-US" sz="1000" b="1">
                <a:solidFill>
                  <a:srgbClr val="0000FF"/>
                </a:solidFill>
                <a:latin typeface="Times New Roman" panose="02020603050405020304" pitchFamily="18" charset="0"/>
                <a:ea typeface="楷体_GB2312" pitchFamily="1" charset="-122"/>
              </a:endParaRPr>
            </a:p>
          </p:txBody>
        </p:sp>
        <p:sp>
          <p:nvSpPr>
            <p:cNvPr id="95306" name="Rectangle 166"/>
            <p:cNvSpPr>
              <a:spLocks noChangeArrowheads="1"/>
            </p:cNvSpPr>
            <p:nvPr/>
          </p:nvSpPr>
          <p:spPr bwMode="auto">
            <a:xfrm>
              <a:off x="0" y="1350"/>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18</a:t>
              </a:r>
              <a:endParaRPr lang="zh-CN" altLang="en-US" sz="1000" b="1">
                <a:solidFill>
                  <a:srgbClr val="0000FF"/>
                </a:solidFill>
                <a:latin typeface="Times New Roman" panose="02020603050405020304" pitchFamily="18" charset="0"/>
                <a:ea typeface="楷体_GB2312" pitchFamily="1" charset="-122"/>
              </a:endParaRPr>
            </a:p>
          </p:txBody>
        </p:sp>
        <p:sp>
          <p:nvSpPr>
            <p:cNvPr id="95307" name="Rectangle 167"/>
            <p:cNvSpPr>
              <a:spLocks noChangeArrowheads="1"/>
            </p:cNvSpPr>
            <p:nvPr/>
          </p:nvSpPr>
          <p:spPr bwMode="auto">
            <a:xfrm>
              <a:off x="755" y="2022"/>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10</a:t>
              </a:r>
              <a:endParaRPr lang="zh-CN" altLang="en-US" sz="1000" b="1">
                <a:solidFill>
                  <a:srgbClr val="0000FF"/>
                </a:solidFill>
                <a:latin typeface="Times New Roman" panose="02020603050405020304" pitchFamily="18" charset="0"/>
                <a:ea typeface="楷体_GB2312" pitchFamily="1" charset="-122"/>
              </a:endParaRPr>
            </a:p>
          </p:txBody>
        </p:sp>
        <p:sp>
          <p:nvSpPr>
            <p:cNvPr id="95308" name="Rectangle 168"/>
            <p:cNvSpPr>
              <a:spLocks noChangeArrowheads="1"/>
            </p:cNvSpPr>
            <p:nvPr/>
          </p:nvSpPr>
          <p:spPr bwMode="auto">
            <a:xfrm>
              <a:off x="1543" y="256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7</a:t>
              </a:r>
              <a:endParaRPr lang="zh-CN" altLang="en-US" sz="1000" b="1">
                <a:solidFill>
                  <a:srgbClr val="0000FF"/>
                </a:solidFill>
                <a:latin typeface="Times New Roman" panose="02020603050405020304" pitchFamily="18" charset="0"/>
                <a:ea typeface="楷体_GB2312" pitchFamily="1" charset="-122"/>
              </a:endParaRPr>
            </a:p>
          </p:txBody>
        </p:sp>
        <p:sp>
          <p:nvSpPr>
            <p:cNvPr id="95309" name="未知"/>
            <p:cNvSpPr>
              <a:spLocks/>
            </p:cNvSpPr>
            <p:nvPr/>
          </p:nvSpPr>
          <p:spPr bwMode="auto">
            <a:xfrm>
              <a:off x="2440" y="545"/>
              <a:ext cx="173" cy="262"/>
            </a:xfrm>
            <a:custGeom>
              <a:avLst/>
              <a:gdLst>
                <a:gd name="T0" fmla="*/ 0 w 83"/>
                <a:gd name="T1" fmla="*/ 247771764 h 127"/>
                <a:gd name="T2" fmla="*/ 97596142 w 83"/>
                <a:gd name="T3" fmla="*/ 0 h 127"/>
                <a:gd name="T4" fmla="*/ 198844176 w 83"/>
                <a:gd name="T5" fmla="*/ 247771764 h 127"/>
                <a:gd name="T6" fmla="*/ 0 w 83"/>
                <a:gd name="T7" fmla="*/ 247771764 h 127"/>
                <a:gd name="T8" fmla="*/ 0 60000 65536"/>
                <a:gd name="T9" fmla="*/ 0 60000 65536"/>
                <a:gd name="T10" fmla="*/ 0 60000 65536"/>
                <a:gd name="T11" fmla="*/ 0 60000 65536"/>
                <a:gd name="T12" fmla="*/ 0 w 83"/>
                <a:gd name="T13" fmla="*/ 0 h 127"/>
                <a:gd name="T14" fmla="*/ 83 w 83"/>
                <a:gd name="T15" fmla="*/ 127 h 127"/>
              </a:gdLst>
              <a:ahLst/>
              <a:cxnLst>
                <a:cxn ang="T8">
                  <a:pos x="T0" y="T1"/>
                </a:cxn>
                <a:cxn ang="T9">
                  <a:pos x="T2" y="T3"/>
                </a:cxn>
                <a:cxn ang="T10">
                  <a:pos x="T4" y="T5"/>
                </a:cxn>
                <a:cxn ang="T11">
                  <a:pos x="T6" y="T7"/>
                </a:cxn>
              </a:cxnLst>
              <a:rect l="T12" t="T13" r="T14" b="T15"/>
              <a:pathLst>
                <a:path w="83" h="127">
                  <a:moveTo>
                    <a:pt x="0" y="127"/>
                  </a:moveTo>
                  <a:lnTo>
                    <a:pt x="41" y="0"/>
                  </a:lnTo>
                  <a:lnTo>
                    <a:pt x="83" y="127"/>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310" name="Rectangle 170"/>
            <p:cNvSpPr>
              <a:spLocks noChangeArrowheads="1"/>
            </p:cNvSpPr>
            <p:nvPr/>
          </p:nvSpPr>
          <p:spPr bwMode="auto">
            <a:xfrm>
              <a:off x="2215" y="1372"/>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15</a:t>
              </a:r>
              <a:endParaRPr lang="zh-CN" altLang="en-US" sz="1000" b="1">
                <a:solidFill>
                  <a:srgbClr val="0000FF"/>
                </a:solidFill>
                <a:latin typeface="Times New Roman" panose="02020603050405020304" pitchFamily="18" charset="0"/>
                <a:ea typeface="楷体_GB2312" pitchFamily="1" charset="-122"/>
              </a:endParaRPr>
            </a:p>
          </p:txBody>
        </p:sp>
        <p:sp>
          <p:nvSpPr>
            <p:cNvPr id="95311" name="Rectangle 171"/>
            <p:cNvSpPr>
              <a:spLocks noChangeArrowheads="1"/>
            </p:cNvSpPr>
            <p:nvPr/>
          </p:nvSpPr>
          <p:spPr bwMode="auto">
            <a:xfrm>
              <a:off x="1148" y="3487"/>
              <a:ext cx="30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80808"/>
                  </a:solidFill>
                  <a:latin typeface="宋体" panose="02010600030101010101" pitchFamily="2" charset="-122"/>
                </a:rPr>
                <a:t>(</a:t>
              </a:r>
              <a:r>
                <a:rPr lang="en-US" altLang="zh-CN" sz="1000" b="1">
                  <a:solidFill>
                    <a:srgbClr val="080808"/>
                  </a:solidFill>
                  <a:latin typeface="宋体" panose="02010600030101010101" pitchFamily="2" charset="-122"/>
                </a:rPr>
                <a:t>e)</a:t>
              </a:r>
              <a:endParaRPr lang="en-US" altLang="zh-CN" sz="1000" b="1">
                <a:solidFill>
                  <a:srgbClr val="080808"/>
                </a:solidFill>
                <a:latin typeface="Times New Roman" panose="02020603050405020304" pitchFamily="18" charset="0"/>
                <a:ea typeface="楷体_GB2312" pitchFamily="1" charset="-122"/>
              </a:endParaRPr>
            </a:p>
          </p:txBody>
        </p:sp>
        <p:sp>
          <p:nvSpPr>
            <p:cNvPr id="95312" name="Line 172"/>
            <p:cNvSpPr>
              <a:spLocks noChangeShapeType="1"/>
            </p:cNvSpPr>
            <p:nvPr/>
          </p:nvSpPr>
          <p:spPr bwMode="auto">
            <a:xfrm flipV="1">
              <a:off x="2500" y="852"/>
              <a:ext cx="5" cy="15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173"/>
          <p:cNvGrpSpPr>
            <a:grpSpLocks/>
          </p:cNvGrpSpPr>
          <p:nvPr/>
        </p:nvGrpSpPr>
        <p:grpSpPr bwMode="auto">
          <a:xfrm>
            <a:off x="381000" y="3219450"/>
            <a:ext cx="2320925" cy="2262188"/>
            <a:chOff x="0" y="0"/>
            <a:chExt cx="3655" cy="3563"/>
          </a:xfrm>
        </p:grpSpPr>
        <p:sp>
          <p:nvSpPr>
            <p:cNvPr id="95242" name="未知"/>
            <p:cNvSpPr>
              <a:spLocks/>
            </p:cNvSpPr>
            <p:nvPr/>
          </p:nvSpPr>
          <p:spPr bwMode="auto">
            <a:xfrm>
              <a:off x="85" y="0"/>
              <a:ext cx="445" cy="475"/>
            </a:xfrm>
            <a:custGeom>
              <a:avLst/>
              <a:gdLst>
                <a:gd name="T0" fmla="*/ 1683577 w 216"/>
                <a:gd name="T1" fmla="*/ 267497229 h 227"/>
                <a:gd name="T2" fmla="*/ 9358096 w 216"/>
                <a:gd name="T3" fmla="*/ 206432885 h 227"/>
                <a:gd name="T4" fmla="*/ 24935560 w 216"/>
                <a:gd name="T5" fmla="*/ 156073089 h 227"/>
                <a:gd name="T6" fmla="*/ 45190314 w 216"/>
                <a:gd name="T7" fmla="*/ 108927557 h 227"/>
                <a:gd name="T8" fmla="*/ 73721349 w 216"/>
                <a:gd name="T9" fmla="*/ 66772628 h 227"/>
                <a:gd name="T10" fmla="*/ 105835573 w 216"/>
                <a:gd name="T11" fmla="*/ 36230881 h 227"/>
                <a:gd name="T12" fmla="*/ 142578421 w 216"/>
                <a:gd name="T13" fmla="*/ 15822103 h 227"/>
                <a:gd name="T14" fmla="*/ 184191118 w 216"/>
                <a:gd name="T15" fmla="*/ 4849290 h 227"/>
                <a:gd name="T16" fmla="*/ 225700574 w 216"/>
                <a:gd name="T17" fmla="*/ 4849290 h 227"/>
                <a:gd name="T18" fmla="*/ 265201927 w 216"/>
                <a:gd name="T19" fmla="*/ 15822103 h 227"/>
                <a:gd name="T20" fmla="*/ 302273581 w 216"/>
                <a:gd name="T21" fmla="*/ 36230881 h 227"/>
                <a:gd name="T22" fmla="*/ 336070366 w 216"/>
                <a:gd name="T23" fmla="*/ 66772628 h 227"/>
                <a:gd name="T24" fmla="*/ 362072335 w 216"/>
                <a:gd name="T25" fmla="*/ 108927557 h 227"/>
                <a:gd name="T26" fmla="*/ 383142255 w 216"/>
                <a:gd name="T27" fmla="*/ 156073089 h 227"/>
                <a:gd name="T28" fmla="*/ 402325112 w 216"/>
                <a:gd name="T29" fmla="*/ 206432885 h 227"/>
                <a:gd name="T30" fmla="*/ 409890505 w 216"/>
                <a:gd name="T31" fmla="*/ 267497229 h 227"/>
                <a:gd name="T32" fmla="*/ 409890505 w 216"/>
                <a:gd name="T33" fmla="*/ 295795804 h 227"/>
                <a:gd name="T34" fmla="*/ 404014133 w 216"/>
                <a:gd name="T35" fmla="*/ 355564331 h 227"/>
                <a:gd name="T36" fmla="*/ 395151845 w 216"/>
                <a:gd name="T37" fmla="*/ 409931837 h 227"/>
                <a:gd name="T38" fmla="*/ 373683997 w 216"/>
                <a:gd name="T39" fmla="*/ 458030516 h 227"/>
                <a:gd name="T40" fmla="*/ 350790039 w 216"/>
                <a:gd name="T41" fmla="*/ 505188537 h 227"/>
                <a:gd name="T42" fmla="*/ 320460166 w 216"/>
                <a:gd name="T43" fmla="*/ 538294798 h 227"/>
                <a:gd name="T44" fmla="*/ 284694043 w 216"/>
                <a:gd name="T45" fmla="*/ 566772359 h 227"/>
                <a:gd name="T46" fmla="*/ 244956609 w 216"/>
                <a:gd name="T47" fmla="*/ 583258529 h 227"/>
                <a:gd name="T48" fmla="*/ 205260115 w 216"/>
                <a:gd name="T49" fmla="*/ 588006284 h 227"/>
                <a:gd name="T50" fmla="*/ 163126472 w 216"/>
                <a:gd name="T51" fmla="*/ 583258529 h 227"/>
                <a:gd name="T52" fmla="*/ 125236710 w 216"/>
                <a:gd name="T53" fmla="*/ 566772359 h 227"/>
                <a:gd name="T54" fmla="*/ 89405123 w 216"/>
                <a:gd name="T55" fmla="*/ 538294798 h 227"/>
                <a:gd name="T56" fmla="*/ 60789076 w 216"/>
                <a:gd name="T57" fmla="*/ 505188537 h 227"/>
                <a:gd name="T58" fmla="*/ 35783841 w 216"/>
                <a:gd name="T59" fmla="*/ 458030516 h 227"/>
                <a:gd name="T60" fmla="*/ 14721482 w 216"/>
                <a:gd name="T61" fmla="*/ 409931837 h 227"/>
                <a:gd name="T62" fmla="*/ 3468480 w 216"/>
                <a:gd name="T63" fmla="*/ 355564331 h 227"/>
                <a:gd name="T64" fmla="*/ 0 w 216"/>
                <a:gd name="T65" fmla="*/ 29579580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43" name="未知"/>
            <p:cNvSpPr>
              <a:spLocks/>
            </p:cNvSpPr>
            <p:nvPr/>
          </p:nvSpPr>
          <p:spPr bwMode="auto">
            <a:xfrm>
              <a:off x="85" y="0"/>
              <a:ext cx="445" cy="475"/>
            </a:xfrm>
            <a:custGeom>
              <a:avLst/>
              <a:gdLst>
                <a:gd name="T0" fmla="*/ 1683577 w 216"/>
                <a:gd name="T1" fmla="*/ 267497229 h 227"/>
                <a:gd name="T2" fmla="*/ 9358096 w 216"/>
                <a:gd name="T3" fmla="*/ 206432885 h 227"/>
                <a:gd name="T4" fmla="*/ 24935560 w 216"/>
                <a:gd name="T5" fmla="*/ 156073089 h 227"/>
                <a:gd name="T6" fmla="*/ 45190314 w 216"/>
                <a:gd name="T7" fmla="*/ 108927557 h 227"/>
                <a:gd name="T8" fmla="*/ 73721349 w 216"/>
                <a:gd name="T9" fmla="*/ 66772628 h 227"/>
                <a:gd name="T10" fmla="*/ 105835573 w 216"/>
                <a:gd name="T11" fmla="*/ 36230881 h 227"/>
                <a:gd name="T12" fmla="*/ 142578421 w 216"/>
                <a:gd name="T13" fmla="*/ 15822103 h 227"/>
                <a:gd name="T14" fmla="*/ 184191118 w 216"/>
                <a:gd name="T15" fmla="*/ 4849290 h 227"/>
                <a:gd name="T16" fmla="*/ 225700574 w 216"/>
                <a:gd name="T17" fmla="*/ 4849290 h 227"/>
                <a:gd name="T18" fmla="*/ 265201927 w 216"/>
                <a:gd name="T19" fmla="*/ 15822103 h 227"/>
                <a:gd name="T20" fmla="*/ 302273581 w 216"/>
                <a:gd name="T21" fmla="*/ 36230881 h 227"/>
                <a:gd name="T22" fmla="*/ 336070366 w 216"/>
                <a:gd name="T23" fmla="*/ 66772628 h 227"/>
                <a:gd name="T24" fmla="*/ 362072335 w 216"/>
                <a:gd name="T25" fmla="*/ 108927557 h 227"/>
                <a:gd name="T26" fmla="*/ 383142255 w 216"/>
                <a:gd name="T27" fmla="*/ 156073089 h 227"/>
                <a:gd name="T28" fmla="*/ 402325112 w 216"/>
                <a:gd name="T29" fmla="*/ 206432885 h 227"/>
                <a:gd name="T30" fmla="*/ 409890505 w 216"/>
                <a:gd name="T31" fmla="*/ 267497229 h 227"/>
                <a:gd name="T32" fmla="*/ 409890505 w 216"/>
                <a:gd name="T33" fmla="*/ 295795804 h 227"/>
                <a:gd name="T34" fmla="*/ 404014133 w 216"/>
                <a:gd name="T35" fmla="*/ 355564331 h 227"/>
                <a:gd name="T36" fmla="*/ 395151845 w 216"/>
                <a:gd name="T37" fmla="*/ 409931837 h 227"/>
                <a:gd name="T38" fmla="*/ 373683997 w 216"/>
                <a:gd name="T39" fmla="*/ 458030516 h 227"/>
                <a:gd name="T40" fmla="*/ 350790039 w 216"/>
                <a:gd name="T41" fmla="*/ 505188537 h 227"/>
                <a:gd name="T42" fmla="*/ 320460166 w 216"/>
                <a:gd name="T43" fmla="*/ 538294798 h 227"/>
                <a:gd name="T44" fmla="*/ 284694043 w 216"/>
                <a:gd name="T45" fmla="*/ 566772359 h 227"/>
                <a:gd name="T46" fmla="*/ 244956609 w 216"/>
                <a:gd name="T47" fmla="*/ 583258529 h 227"/>
                <a:gd name="T48" fmla="*/ 205260115 w 216"/>
                <a:gd name="T49" fmla="*/ 588006284 h 227"/>
                <a:gd name="T50" fmla="*/ 163126472 w 216"/>
                <a:gd name="T51" fmla="*/ 583258529 h 227"/>
                <a:gd name="T52" fmla="*/ 125236710 w 216"/>
                <a:gd name="T53" fmla="*/ 566772359 h 227"/>
                <a:gd name="T54" fmla="*/ 89405123 w 216"/>
                <a:gd name="T55" fmla="*/ 538294798 h 227"/>
                <a:gd name="T56" fmla="*/ 60789076 w 216"/>
                <a:gd name="T57" fmla="*/ 505188537 h 227"/>
                <a:gd name="T58" fmla="*/ 35783841 w 216"/>
                <a:gd name="T59" fmla="*/ 458030516 h 227"/>
                <a:gd name="T60" fmla="*/ 14721482 w 216"/>
                <a:gd name="T61" fmla="*/ 409931837 h 227"/>
                <a:gd name="T62" fmla="*/ 3468480 w 216"/>
                <a:gd name="T63" fmla="*/ 355564331 h 227"/>
                <a:gd name="T64" fmla="*/ 0 w 216"/>
                <a:gd name="T65" fmla="*/ 29579580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44" name="Rectangle 176"/>
            <p:cNvSpPr>
              <a:spLocks noChangeArrowheads="1"/>
            </p:cNvSpPr>
            <p:nvPr/>
          </p:nvSpPr>
          <p:spPr bwMode="auto">
            <a:xfrm>
              <a:off x="245" y="9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E</a:t>
              </a:r>
              <a:endParaRPr lang="en-US" altLang="zh-CN" sz="1000" b="1">
                <a:solidFill>
                  <a:srgbClr val="0000FF"/>
                </a:solidFill>
                <a:latin typeface="Times New Roman" panose="02020603050405020304" pitchFamily="18" charset="0"/>
                <a:ea typeface="楷体_GB2312" pitchFamily="1" charset="-122"/>
              </a:endParaRPr>
            </a:p>
          </p:txBody>
        </p:sp>
        <p:sp>
          <p:nvSpPr>
            <p:cNvPr id="95245" name="未知"/>
            <p:cNvSpPr>
              <a:spLocks/>
            </p:cNvSpPr>
            <p:nvPr/>
          </p:nvSpPr>
          <p:spPr bwMode="auto">
            <a:xfrm>
              <a:off x="85" y="2250"/>
              <a:ext cx="445" cy="475"/>
            </a:xfrm>
            <a:custGeom>
              <a:avLst/>
              <a:gdLst>
                <a:gd name="T0" fmla="*/ 1683577 w 216"/>
                <a:gd name="T1" fmla="*/ 288233218 h 226"/>
                <a:gd name="T2" fmla="*/ 9358096 w 216"/>
                <a:gd name="T3" fmla="*/ 223732439 h 226"/>
                <a:gd name="T4" fmla="*/ 24935560 w 216"/>
                <a:gd name="T5" fmla="*/ 167304808 h 226"/>
                <a:gd name="T6" fmla="*/ 45190314 w 216"/>
                <a:gd name="T7" fmla="*/ 115832611 h 226"/>
                <a:gd name="T8" fmla="*/ 73721349 w 216"/>
                <a:gd name="T9" fmla="*/ 71056988 h 226"/>
                <a:gd name="T10" fmla="*/ 105835573 w 216"/>
                <a:gd name="T11" fmla="*/ 36558933 h 226"/>
                <a:gd name="T12" fmla="*/ 142578421 w 216"/>
                <a:gd name="T13" fmla="*/ 14629101 h 226"/>
                <a:gd name="T14" fmla="*/ 184191118 w 216"/>
                <a:gd name="T15" fmla="*/ 2496046 h 226"/>
                <a:gd name="T16" fmla="*/ 225700574 w 216"/>
                <a:gd name="T17" fmla="*/ 2496046 h 226"/>
                <a:gd name="T18" fmla="*/ 265201927 w 216"/>
                <a:gd name="T19" fmla="*/ 14629101 h 226"/>
                <a:gd name="T20" fmla="*/ 302273581 w 216"/>
                <a:gd name="T21" fmla="*/ 36558933 h 226"/>
                <a:gd name="T22" fmla="*/ 336070366 w 216"/>
                <a:gd name="T23" fmla="*/ 71056988 h 226"/>
                <a:gd name="T24" fmla="*/ 362072335 w 216"/>
                <a:gd name="T25" fmla="*/ 115832611 h 226"/>
                <a:gd name="T26" fmla="*/ 383142255 w 216"/>
                <a:gd name="T27" fmla="*/ 167304808 h 226"/>
                <a:gd name="T28" fmla="*/ 402325112 w 216"/>
                <a:gd name="T29" fmla="*/ 223732439 h 226"/>
                <a:gd name="T30" fmla="*/ 409890505 w 216"/>
                <a:gd name="T31" fmla="*/ 288233218 h 226"/>
                <a:gd name="T32" fmla="*/ 409890505 w 216"/>
                <a:gd name="T33" fmla="*/ 320324041 h 226"/>
                <a:gd name="T34" fmla="*/ 406399860 w 216"/>
                <a:gd name="T35" fmla="*/ 384971372 h 226"/>
                <a:gd name="T36" fmla="*/ 395151845 w 216"/>
                <a:gd name="T37" fmla="*/ 447031207 h 226"/>
                <a:gd name="T38" fmla="*/ 373683997 w 216"/>
                <a:gd name="T39" fmla="*/ 498240934 h 226"/>
                <a:gd name="T40" fmla="*/ 350790039 w 216"/>
                <a:gd name="T41" fmla="*/ 549401968 h 226"/>
                <a:gd name="T42" fmla="*/ 320460166 w 216"/>
                <a:gd name="T43" fmla="*/ 587853250 h 226"/>
                <a:gd name="T44" fmla="*/ 284694043 w 216"/>
                <a:gd name="T45" fmla="*/ 616825249 h 226"/>
                <a:gd name="T46" fmla="*/ 244956609 w 216"/>
                <a:gd name="T47" fmla="*/ 634219963 h 226"/>
                <a:gd name="T48" fmla="*/ 205260115 w 216"/>
                <a:gd name="T49" fmla="*/ 639451990 h 226"/>
                <a:gd name="T50" fmla="*/ 163126472 w 216"/>
                <a:gd name="T51" fmla="*/ 634219963 h 226"/>
                <a:gd name="T52" fmla="*/ 125236710 w 216"/>
                <a:gd name="T53" fmla="*/ 616825249 h 226"/>
                <a:gd name="T54" fmla="*/ 89405123 w 216"/>
                <a:gd name="T55" fmla="*/ 587853250 h 226"/>
                <a:gd name="T56" fmla="*/ 60789076 w 216"/>
                <a:gd name="T57" fmla="*/ 549401968 h 226"/>
                <a:gd name="T58" fmla="*/ 35783841 w 216"/>
                <a:gd name="T59" fmla="*/ 498240934 h 226"/>
                <a:gd name="T60" fmla="*/ 14721482 w 216"/>
                <a:gd name="T61" fmla="*/ 447031207 h 226"/>
                <a:gd name="T62" fmla="*/ 3468480 w 216"/>
                <a:gd name="T63" fmla="*/ 384971372 h 226"/>
                <a:gd name="T64" fmla="*/ 0 w 216"/>
                <a:gd name="T65" fmla="*/ 32032404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46" name="未知"/>
            <p:cNvSpPr>
              <a:spLocks/>
            </p:cNvSpPr>
            <p:nvPr/>
          </p:nvSpPr>
          <p:spPr bwMode="auto">
            <a:xfrm>
              <a:off x="85" y="2250"/>
              <a:ext cx="445" cy="475"/>
            </a:xfrm>
            <a:custGeom>
              <a:avLst/>
              <a:gdLst>
                <a:gd name="T0" fmla="*/ 1683577 w 216"/>
                <a:gd name="T1" fmla="*/ 288233218 h 226"/>
                <a:gd name="T2" fmla="*/ 9358096 w 216"/>
                <a:gd name="T3" fmla="*/ 223732439 h 226"/>
                <a:gd name="T4" fmla="*/ 24935560 w 216"/>
                <a:gd name="T5" fmla="*/ 167304808 h 226"/>
                <a:gd name="T6" fmla="*/ 45190314 w 216"/>
                <a:gd name="T7" fmla="*/ 115832611 h 226"/>
                <a:gd name="T8" fmla="*/ 73721349 w 216"/>
                <a:gd name="T9" fmla="*/ 71056988 h 226"/>
                <a:gd name="T10" fmla="*/ 105835573 w 216"/>
                <a:gd name="T11" fmla="*/ 36558933 h 226"/>
                <a:gd name="T12" fmla="*/ 142578421 w 216"/>
                <a:gd name="T13" fmla="*/ 14629101 h 226"/>
                <a:gd name="T14" fmla="*/ 184191118 w 216"/>
                <a:gd name="T15" fmla="*/ 2496046 h 226"/>
                <a:gd name="T16" fmla="*/ 225700574 w 216"/>
                <a:gd name="T17" fmla="*/ 2496046 h 226"/>
                <a:gd name="T18" fmla="*/ 265201927 w 216"/>
                <a:gd name="T19" fmla="*/ 14629101 h 226"/>
                <a:gd name="T20" fmla="*/ 302273581 w 216"/>
                <a:gd name="T21" fmla="*/ 36558933 h 226"/>
                <a:gd name="T22" fmla="*/ 336070366 w 216"/>
                <a:gd name="T23" fmla="*/ 71056988 h 226"/>
                <a:gd name="T24" fmla="*/ 362072335 w 216"/>
                <a:gd name="T25" fmla="*/ 115832611 h 226"/>
                <a:gd name="T26" fmla="*/ 383142255 w 216"/>
                <a:gd name="T27" fmla="*/ 167304808 h 226"/>
                <a:gd name="T28" fmla="*/ 402325112 w 216"/>
                <a:gd name="T29" fmla="*/ 223732439 h 226"/>
                <a:gd name="T30" fmla="*/ 409890505 w 216"/>
                <a:gd name="T31" fmla="*/ 288233218 h 226"/>
                <a:gd name="T32" fmla="*/ 409890505 w 216"/>
                <a:gd name="T33" fmla="*/ 320324041 h 226"/>
                <a:gd name="T34" fmla="*/ 406399860 w 216"/>
                <a:gd name="T35" fmla="*/ 384971372 h 226"/>
                <a:gd name="T36" fmla="*/ 395151845 w 216"/>
                <a:gd name="T37" fmla="*/ 447031207 h 226"/>
                <a:gd name="T38" fmla="*/ 373683997 w 216"/>
                <a:gd name="T39" fmla="*/ 498240934 h 226"/>
                <a:gd name="T40" fmla="*/ 350790039 w 216"/>
                <a:gd name="T41" fmla="*/ 549401968 h 226"/>
                <a:gd name="T42" fmla="*/ 320460166 w 216"/>
                <a:gd name="T43" fmla="*/ 587853250 h 226"/>
                <a:gd name="T44" fmla="*/ 284694043 w 216"/>
                <a:gd name="T45" fmla="*/ 616825249 h 226"/>
                <a:gd name="T46" fmla="*/ 244956609 w 216"/>
                <a:gd name="T47" fmla="*/ 634219963 h 226"/>
                <a:gd name="T48" fmla="*/ 205260115 w 216"/>
                <a:gd name="T49" fmla="*/ 639451990 h 226"/>
                <a:gd name="T50" fmla="*/ 163126472 w 216"/>
                <a:gd name="T51" fmla="*/ 634219963 h 226"/>
                <a:gd name="T52" fmla="*/ 125236710 w 216"/>
                <a:gd name="T53" fmla="*/ 616825249 h 226"/>
                <a:gd name="T54" fmla="*/ 89405123 w 216"/>
                <a:gd name="T55" fmla="*/ 587853250 h 226"/>
                <a:gd name="T56" fmla="*/ 60789076 w 216"/>
                <a:gd name="T57" fmla="*/ 549401968 h 226"/>
                <a:gd name="T58" fmla="*/ 35783841 w 216"/>
                <a:gd name="T59" fmla="*/ 498240934 h 226"/>
                <a:gd name="T60" fmla="*/ 14721482 w 216"/>
                <a:gd name="T61" fmla="*/ 447031207 h 226"/>
                <a:gd name="T62" fmla="*/ 3468480 w 216"/>
                <a:gd name="T63" fmla="*/ 384971372 h 226"/>
                <a:gd name="T64" fmla="*/ 0 w 216"/>
                <a:gd name="T65" fmla="*/ 32032404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47" name="Rectangle 179"/>
            <p:cNvSpPr>
              <a:spLocks noChangeArrowheads="1"/>
            </p:cNvSpPr>
            <p:nvPr/>
          </p:nvSpPr>
          <p:spPr bwMode="auto">
            <a:xfrm>
              <a:off x="245" y="2345"/>
              <a:ext cx="10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F</a:t>
              </a:r>
              <a:endParaRPr lang="en-US" altLang="zh-CN" sz="1000" b="1">
                <a:solidFill>
                  <a:srgbClr val="0000FF"/>
                </a:solidFill>
                <a:latin typeface="Times New Roman" panose="02020603050405020304" pitchFamily="18" charset="0"/>
                <a:ea typeface="楷体_GB2312" pitchFamily="1" charset="-122"/>
              </a:endParaRPr>
            </a:p>
          </p:txBody>
        </p:sp>
        <p:sp>
          <p:nvSpPr>
            <p:cNvPr id="95248" name="未知"/>
            <p:cNvSpPr>
              <a:spLocks/>
            </p:cNvSpPr>
            <p:nvPr/>
          </p:nvSpPr>
          <p:spPr bwMode="auto">
            <a:xfrm>
              <a:off x="973" y="1118"/>
              <a:ext cx="442" cy="470"/>
            </a:xfrm>
            <a:custGeom>
              <a:avLst/>
              <a:gdLst>
                <a:gd name="T0" fmla="*/ 1530783 w 216"/>
                <a:gd name="T1" fmla="*/ 215573165 h 227"/>
                <a:gd name="T2" fmla="*/ 7940391 w 216"/>
                <a:gd name="T3" fmla="*/ 168127477 h 227"/>
                <a:gd name="T4" fmla="*/ 21853431 w 216"/>
                <a:gd name="T5" fmla="*/ 125620506 h 227"/>
                <a:gd name="T6" fmla="*/ 39587686 w 216"/>
                <a:gd name="T7" fmla="*/ 88042712 h 227"/>
                <a:gd name="T8" fmla="*/ 65023240 w 216"/>
                <a:gd name="T9" fmla="*/ 54755838 h 227"/>
                <a:gd name="T10" fmla="*/ 93017433 w 216"/>
                <a:gd name="T11" fmla="*/ 29303304 h 227"/>
                <a:gd name="T12" fmla="*/ 123829343 w 216"/>
                <a:gd name="T13" fmla="*/ 12349853 h 227"/>
                <a:gd name="T14" fmla="*/ 160327499 w 216"/>
                <a:gd name="T15" fmla="*/ 1917975 h 227"/>
                <a:gd name="T16" fmla="*/ 197456012 w 216"/>
                <a:gd name="T17" fmla="*/ 1917975 h 227"/>
                <a:gd name="T18" fmla="*/ 231449273 w 216"/>
                <a:gd name="T19" fmla="*/ 12349853 h 227"/>
                <a:gd name="T20" fmla="*/ 263230570 w 216"/>
                <a:gd name="T21" fmla="*/ 29303304 h 227"/>
                <a:gd name="T22" fmla="*/ 293199930 w 216"/>
                <a:gd name="T23" fmla="*/ 54755838 h 227"/>
                <a:gd name="T24" fmla="*/ 318146010 w 216"/>
                <a:gd name="T25" fmla="*/ 88042712 h 227"/>
                <a:gd name="T26" fmla="*/ 334399295 w 216"/>
                <a:gd name="T27" fmla="*/ 125620506 h 227"/>
                <a:gd name="T28" fmla="*/ 351395663 w 216"/>
                <a:gd name="T29" fmla="*/ 168127477 h 227"/>
                <a:gd name="T30" fmla="*/ 357826205 w 216"/>
                <a:gd name="T31" fmla="*/ 215573165 h 227"/>
                <a:gd name="T32" fmla="*/ 357826205 w 216"/>
                <a:gd name="T33" fmla="*/ 238990240 h 227"/>
                <a:gd name="T34" fmla="*/ 354527772 w 216"/>
                <a:gd name="T35" fmla="*/ 285473302 h 227"/>
                <a:gd name="T36" fmla="*/ 345074083 w 216"/>
                <a:gd name="T37" fmla="*/ 331155401 h 227"/>
                <a:gd name="T38" fmla="*/ 326454036 w 216"/>
                <a:gd name="T39" fmla="*/ 370600209 h 227"/>
                <a:gd name="T40" fmla="*/ 307150886 w 216"/>
                <a:gd name="T41" fmla="*/ 408827241 h 227"/>
                <a:gd name="T42" fmla="*/ 280226742 w 216"/>
                <a:gd name="T43" fmla="*/ 436217525 h 227"/>
                <a:gd name="T44" fmla="*/ 248492133 w 216"/>
                <a:gd name="T45" fmla="*/ 458639973 h 227"/>
                <a:gd name="T46" fmla="*/ 213701963 w 216"/>
                <a:gd name="T47" fmla="*/ 469917452 h 227"/>
                <a:gd name="T48" fmla="*/ 178925282 w 216"/>
                <a:gd name="T49" fmla="*/ 475882301 h 227"/>
                <a:gd name="T50" fmla="*/ 142532780 w 216"/>
                <a:gd name="T51" fmla="*/ 469917452 h 227"/>
                <a:gd name="T52" fmla="*/ 109292130 w 216"/>
                <a:gd name="T53" fmla="*/ 458639973 h 227"/>
                <a:gd name="T54" fmla="*/ 77599757 w 216"/>
                <a:gd name="T55" fmla="*/ 436217525 h 227"/>
                <a:gd name="T56" fmla="*/ 52657819 w 216"/>
                <a:gd name="T57" fmla="*/ 408827241 h 227"/>
                <a:gd name="T58" fmla="*/ 31776067 w 216"/>
                <a:gd name="T59" fmla="*/ 370600209 h 227"/>
                <a:gd name="T60" fmla="*/ 13116539 w 216"/>
                <a:gd name="T61" fmla="*/ 331155401 h 227"/>
                <a:gd name="T62" fmla="*/ 3132436 w 216"/>
                <a:gd name="T63" fmla="*/ 285473302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49" name="未知"/>
            <p:cNvSpPr>
              <a:spLocks/>
            </p:cNvSpPr>
            <p:nvPr/>
          </p:nvSpPr>
          <p:spPr bwMode="auto">
            <a:xfrm>
              <a:off x="973" y="1118"/>
              <a:ext cx="442" cy="470"/>
            </a:xfrm>
            <a:custGeom>
              <a:avLst/>
              <a:gdLst>
                <a:gd name="T0" fmla="*/ 1530783 w 216"/>
                <a:gd name="T1" fmla="*/ 215573165 h 227"/>
                <a:gd name="T2" fmla="*/ 7940391 w 216"/>
                <a:gd name="T3" fmla="*/ 168127477 h 227"/>
                <a:gd name="T4" fmla="*/ 21853431 w 216"/>
                <a:gd name="T5" fmla="*/ 125620506 h 227"/>
                <a:gd name="T6" fmla="*/ 39587686 w 216"/>
                <a:gd name="T7" fmla="*/ 88042712 h 227"/>
                <a:gd name="T8" fmla="*/ 65023240 w 216"/>
                <a:gd name="T9" fmla="*/ 54755838 h 227"/>
                <a:gd name="T10" fmla="*/ 93017433 w 216"/>
                <a:gd name="T11" fmla="*/ 29303304 h 227"/>
                <a:gd name="T12" fmla="*/ 123829343 w 216"/>
                <a:gd name="T13" fmla="*/ 12349853 h 227"/>
                <a:gd name="T14" fmla="*/ 160327499 w 216"/>
                <a:gd name="T15" fmla="*/ 1917975 h 227"/>
                <a:gd name="T16" fmla="*/ 197456012 w 216"/>
                <a:gd name="T17" fmla="*/ 1917975 h 227"/>
                <a:gd name="T18" fmla="*/ 231449273 w 216"/>
                <a:gd name="T19" fmla="*/ 12349853 h 227"/>
                <a:gd name="T20" fmla="*/ 263230570 w 216"/>
                <a:gd name="T21" fmla="*/ 29303304 h 227"/>
                <a:gd name="T22" fmla="*/ 293199930 w 216"/>
                <a:gd name="T23" fmla="*/ 54755838 h 227"/>
                <a:gd name="T24" fmla="*/ 318146010 w 216"/>
                <a:gd name="T25" fmla="*/ 88042712 h 227"/>
                <a:gd name="T26" fmla="*/ 334399295 w 216"/>
                <a:gd name="T27" fmla="*/ 125620506 h 227"/>
                <a:gd name="T28" fmla="*/ 351395663 w 216"/>
                <a:gd name="T29" fmla="*/ 168127477 h 227"/>
                <a:gd name="T30" fmla="*/ 357826205 w 216"/>
                <a:gd name="T31" fmla="*/ 215573165 h 227"/>
                <a:gd name="T32" fmla="*/ 357826205 w 216"/>
                <a:gd name="T33" fmla="*/ 238990240 h 227"/>
                <a:gd name="T34" fmla="*/ 354527772 w 216"/>
                <a:gd name="T35" fmla="*/ 285473302 h 227"/>
                <a:gd name="T36" fmla="*/ 345074083 w 216"/>
                <a:gd name="T37" fmla="*/ 331155401 h 227"/>
                <a:gd name="T38" fmla="*/ 326454036 w 216"/>
                <a:gd name="T39" fmla="*/ 370600209 h 227"/>
                <a:gd name="T40" fmla="*/ 307150886 w 216"/>
                <a:gd name="T41" fmla="*/ 408827241 h 227"/>
                <a:gd name="T42" fmla="*/ 280226742 w 216"/>
                <a:gd name="T43" fmla="*/ 436217525 h 227"/>
                <a:gd name="T44" fmla="*/ 248492133 w 216"/>
                <a:gd name="T45" fmla="*/ 458639973 h 227"/>
                <a:gd name="T46" fmla="*/ 213701963 w 216"/>
                <a:gd name="T47" fmla="*/ 469917452 h 227"/>
                <a:gd name="T48" fmla="*/ 178925282 w 216"/>
                <a:gd name="T49" fmla="*/ 475882301 h 227"/>
                <a:gd name="T50" fmla="*/ 142532780 w 216"/>
                <a:gd name="T51" fmla="*/ 469917452 h 227"/>
                <a:gd name="T52" fmla="*/ 109292130 w 216"/>
                <a:gd name="T53" fmla="*/ 458639973 h 227"/>
                <a:gd name="T54" fmla="*/ 77599757 w 216"/>
                <a:gd name="T55" fmla="*/ 436217525 h 227"/>
                <a:gd name="T56" fmla="*/ 52657819 w 216"/>
                <a:gd name="T57" fmla="*/ 408827241 h 227"/>
                <a:gd name="T58" fmla="*/ 31776067 w 216"/>
                <a:gd name="T59" fmla="*/ 370600209 h 227"/>
                <a:gd name="T60" fmla="*/ 13116539 w 216"/>
                <a:gd name="T61" fmla="*/ 331155401 h 227"/>
                <a:gd name="T62" fmla="*/ 3132436 w 216"/>
                <a:gd name="T63" fmla="*/ 285473302 h 227"/>
                <a:gd name="T64" fmla="*/ 0 w 216"/>
                <a:gd name="T65" fmla="*/ 238990240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50" name="Rectangle 182"/>
            <p:cNvSpPr>
              <a:spLocks noChangeArrowheads="1"/>
            </p:cNvSpPr>
            <p:nvPr/>
          </p:nvSpPr>
          <p:spPr bwMode="auto">
            <a:xfrm>
              <a:off x="1133" y="121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D</a:t>
              </a:r>
              <a:endParaRPr lang="en-US" altLang="zh-CN" sz="1000" b="1">
                <a:solidFill>
                  <a:srgbClr val="0000FF"/>
                </a:solidFill>
                <a:latin typeface="Times New Roman" panose="02020603050405020304" pitchFamily="18" charset="0"/>
                <a:ea typeface="楷体_GB2312" pitchFamily="1" charset="-122"/>
              </a:endParaRPr>
            </a:p>
          </p:txBody>
        </p:sp>
        <p:sp>
          <p:nvSpPr>
            <p:cNvPr id="95251" name="未知"/>
            <p:cNvSpPr>
              <a:spLocks/>
            </p:cNvSpPr>
            <p:nvPr/>
          </p:nvSpPr>
          <p:spPr bwMode="auto">
            <a:xfrm>
              <a:off x="2303" y="0"/>
              <a:ext cx="442" cy="475"/>
            </a:xfrm>
            <a:custGeom>
              <a:avLst/>
              <a:gdLst>
                <a:gd name="T0" fmla="*/ 1530783 w 216"/>
                <a:gd name="T1" fmla="*/ 267497229 h 227"/>
                <a:gd name="T2" fmla="*/ 7940391 w 216"/>
                <a:gd name="T3" fmla="*/ 206432885 h 227"/>
                <a:gd name="T4" fmla="*/ 21853431 w 216"/>
                <a:gd name="T5" fmla="*/ 156073089 h 227"/>
                <a:gd name="T6" fmla="*/ 39587686 w 216"/>
                <a:gd name="T7" fmla="*/ 108927557 h 227"/>
                <a:gd name="T8" fmla="*/ 65023240 w 216"/>
                <a:gd name="T9" fmla="*/ 66772628 h 227"/>
                <a:gd name="T10" fmla="*/ 94595667 w 216"/>
                <a:gd name="T11" fmla="*/ 36230881 h 227"/>
                <a:gd name="T12" fmla="*/ 123829343 w 216"/>
                <a:gd name="T13" fmla="*/ 15822103 h 227"/>
                <a:gd name="T14" fmla="*/ 160327499 w 216"/>
                <a:gd name="T15" fmla="*/ 4849290 h 227"/>
                <a:gd name="T16" fmla="*/ 197456012 w 216"/>
                <a:gd name="T17" fmla="*/ 4849290 h 227"/>
                <a:gd name="T18" fmla="*/ 231449273 w 216"/>
                <a:gd name="T19" fmla="*/ 15822103 h 227"/>
                <a:gd name="T20" fmla="*/ 263230570 w 216"/>
                <a:gd name="T21" fmla="*/ 36230881 h 227"/>
                <a:gd name="T22" fmla="*/ 293199930 w 216"/>
                <a:gd name="T23" fmla="*/ 66772628 h 227"/>
                <a:gd name="T24" fmla="*/ 318146010 w 216"/>
                <a:gd name="T25" fmla="*/ 108927557 h 227"/>
                <a:gd name="T26" fmla="*/ 334399295 w 216"/>
                <a:gd name="T27" fmla="*/ 156073089 h 227"/>
                <a:gd name="T28" fmla="*/ 351395663 w 216"/>
                <a:gd name="T29" fmla="*/ 206432885 h 227"/>
                <a:gd name="T30" fmla="*/ 357826205 w 216"/>
                <a:gd name="T31" fmla="*/ 267497229 h 227"/>
                <a:gd name="T32" fmla="*/ 357826205 w 216"/>
                <a:gd name="T33" fmla="*/ 295795804 h 227"/>
                <a:gd name="T34" fmla="*/ 352926358 w 216"/>
                <a:gd name="T35" fmla="*/ 355564331 h 227"/>
                <a:gd name="T36" fmla="*/ 345074083 w 216"/>
                <a:gd name="T37" fmla="*/ 409931837 h 227"/>
                <a:gd name="T38" fmla="*/ 326454036 w 216"/>
                <a:gd name="T39" fmla="*/ 458030516 h 227"/>
                <a:gd name="T40" fmla="*/ 307150886 w 216"/>
                <a:gd name="T41" fmla="*/ 505188537 h 227"/>
                <a:gd name="T42" fmla="*/ 280226742 w 216"/>
                <a:gd name="T43" fmla="*/ 538294798 h 227"/>
                <a:gd name="T44" fmla="*/ 248492133 w 216"/>
                <a:gd name="T45" fmla="*/ 566772359 h 227"/>
                <a:gd name="T46" fmla="*/ 213701963 w 216"/>
                <a:gd name="T47" fmla="*/ 583258529 h 227"/>
                <a:gd name="T48" fmla="*/ 178925282 w 216"/>
                <a:gd name="T49" fmla="*/ 588006284 h 227"/>
                <a:gd name="T50" fmla="*/ 142532780 w 216"/>
                <a:gd name="T51" fmla="*/ 583258529 h 227"/>
                <a:gd name="T52" fmla="*/ 109292130 w 216"/>
                <a:gd name="T53" fmla="*/ 566772359 h 227"/>
                <a:gd name="T54" fmla="*/ 77599757 w 216"/>
                <a:gd name="T55" fmla="*/ 538294798 h 227"/>
                <a:gd name="T56" fmla="*/ 52657819 w 216"/>
                <a:gd name="T57" fmla="*/ 505188537 h 227"/>
                <a:gd name="T58" fmla="*/ 31776067 w 216"/>
                <a:gd name="T59" fmla="*/ 458030516 h 227"/>
                <a:gd name="T60" fmla="*/ 13116539 w 216"/>
                <a:gd name="T61" fmla="*/ 409931837 h 227"/>
                <a:gd name="T62" fmla="*/ 4806988 w 216"/>
                <a:gd name="T63" fmla="*/ 355564331 h 227"/>
                <a:gd name="T64" fmla="*/ 0 w 216"/>
                <a:gd name="T65" fmla="*/ 29579580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52" name="未知"/>
            <p:cNvSpPr>
              <a:spLocks/>
            </p:cNvSpPr>
            <p:nvPr/>
          </p:nvSpPr>
          <p:spPr bwMode="auto">
            <a:xfrm>
              <a:off x="2303" y="0"/>
              <a:ext cx="442" cy="475"/>
            </a:xfrm>
            <a:custGeom>
              <a:avLst/>
              <a:gdLst>
                <a:gd name="T0" fmla="*/ 1530783 w 216"/>
                <a:gd name="T1" fmla="*/ 267497229 h 227"/>
                <a:gd name="T2" fmla="*/ 7940391 w 216"/>
                <a:gd name="T3" fmla="*/ 206432885 h 227"/>
                <a:gd name="T4" fmla="*/ 21853431 w 216"/>
                <a:gd name="T5" fmla="*/ 156073089 h 227"/>
                <a:gd name="T6" fmla="*/ 39587686 w 216"/>
                <a:gd name="T7" fmla="*/ 108927557 h 227"/>
                <a:gd name="T8" fmla="*/ 65023240 w 216"/>
                <a:gd name="T9" fmla="*/ 66772628 h 227"/>
                <a:gd name="T10" fmla="*/ 94595667 w 216"/>
                <a:gd name="T11" fmla="*/ 36230881 h 227"/>
                <a:gd name="T12" fmla="*/ 123829343 w 216"/>
                <a:gd name="T13" fmla="*/ 15822103 h 227"/>
                <a:gd name="T14" fmla="*/ 160327499 w 216"/>
                <a:gd name="T15" fmla="*/ 4849290 h 227"/>
                <a:gd name="T16" fmla="*/ 197456012 w 216"/>
                <a:gd name="T17" fmla="*/ 4849290 h 227"/>
                <a:gd name="T18" fmla="*/ 231449273 w 216"/>
                <a:gd name="T19" fmla="*/ 15822103 h 227"/>
                <a:gd name="T20" fmla="*/ 263230570 w 216"/>
                <a:gd name="T21" fmla="*/ 36230881 h 227"/>
                <a:gd name="T22" fmla="*/ 293199930 w 216"/>
                <a:gd name="T23" fmla="*/ 66772628 h 227"/>
                <a:gd name="T24" fmla="*/ 318146010 w 216"/>
                <a:gd name="T25" fmla="*/ 108927557 h 227"/>
                <a:gd name="T26" fmla="*/ 334399295 w 216"/>
                <a:gd name="T27" fmla="*/ 156073089 h 227"/>
                <a:gd name="T28" fmla="*/ 351395663 w 216"/>
                <a:gd name="T29" fmla="*/ 206432885 h 227"/>
                <a:gd name="T30" fmla="*/ 357826205 w 216"/>
                <a:gd name="T31" fmla="*/ 267497229 h 227"/>
                <a:gd name="T32" fmla="*/ 357826205 w 216"/>
                <a:gd name="T33" fmla="*/ 295795804 h 227"/>
                <a:gd name="T34" fmla="*/ 352926358 w 216"/>
                <a:gd name="T35" fmla="*/ 355564331 h 227"/>
                <a:gd name="T36" fmla="*/ 345074083 w 216"/>
                <a:gd name="T37" fmla="*/ 409931837 h 227"/>
                <a:gd name="T38" fmla="*/ 326454036 w 216"/>
                <a:gd name="T39" fmla="*/ 458030516 h 227"/>
                <a:gd name="T40" fmla="*/ 307150886 w 216"/>
                <a:gd name="T41" fmla="*/ 505188537 h 227"/>
                <a:gd name="T42" fmla="*/ 280226742 w 216"/>
                <a:gd name="T43" fmla="*/ 538294798 h 227"/>
                <a:gd name="T44" fmla="*/ 248492133 w 216"/>
                <a:gd name="T45" fmla="*/ 566772359 h 227"/>
                <a:gd name="T46" fmla="*/ 213701963 w 216"/>
                <a:gd name="T47" fmla="*/ 583258529 h 227"/>
                <a:gd name="T48" fmla="*/ 178925282 w 216"/>
                <a:gd name="T49" fmla="*/ 588006284 h 227"/>
                <a:gd name="T50" fmla="*/ 142532780 w 216"/>
                <a:gd name="T51" fmla="*/ 583258529 h 227"/>
                <a:gd name="T52" fmla="*/ 109292130 w 216"/>
                <a:gd name="T53" fmla="*/ 566772359 h 227"/>
                <a:gd name="T54" fmla="*/ 77599757 w 216"/>
                <a:gd name="T55" fmla="*/ 538294798 h 227"/>
                <a:gd name="T56" fmla="*/ 52657819 w 216"/>
                <a:gd name="T57" fmla="*/ 505188537 h 227"/>
                <a:gd name="T58" fmla="*/ 31776067 w 216"/>
                <a:gd name="T59" fmla="*/ 458030516 h 227"/>
                <a:gd name="T60" fmla="*/ 13116539 w 216"/>
                <a:gd name="T61" fmla="*/ 409931837 h 227"/>
                <a:gd name="T62" fmla="*/ 4806988 w 216"/>
                <a:gd name="T63" fmla="*/ 355564331 h 227"/>
                <a:gd name="T64" fmla="*/ 0 w 216"/>
                <a:gd name="T65" fmla="*/ 29579580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53" name="Rectangle 185"/>
            <p:cNvSpPr>
              <a:spLocks noChangeArrowheads="1"/>
            </p:cNvSpPr>
            <p:nvPr/>
          </p:nvSpPr>
          <p:spPr bwMode="auto">
            <a:xfrm>
              <a:off x="2463" y="9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B</a:t>
              </a:r>
              <a:endParaRPr lang="en-US" altLang="zh-CN" sz="1000" b="1">
                <a:solidFill>
                  <a:srgbClr val="0000FF"/>
                </a:solidFill>
                <a:latin typeface="Times New Roman" panose="02020603050405020304" pitchFamily="18" charset="0"/>
                <a:ea typeface="楷体_GB2312" pitchFamily="1" charset="-122"/>
              </a:endParaRPr>
            </a:p>
          </p:txBody>
        </p:sp>
        <p:sp>
          <p:nvSpPr>
            <p:cNvPr id="95254" name="未知"/>
            <p:cNvSpPr>
              <a:spLocks/>
            </p:cNvSpPr>
            <p:nvPr/>
          </p:nvSpPr>
          <p:spPr bwMode="auto">
            <a:xfrm>
              <a:off x="2303" y="2250"/>
              <a:ext cx="442" cy="475"/>
            </a:xfrm>
            <a:custGeom>
              <a:avLst/>
              <a:gdLst>
                <a:gd name="T0" fmla="*/ 1530783 w 216"/>
                <a:gd name="T1" fmla="*/ 288233218 h 226"/>
                <a:gd name="T2" fmla="*/ 7940391 w 216"/>
                <a:gd name="T3" fmla="*/ 223732439 h 226"/>
                <a:gd name="T4" fmla="*/ 21853431 w 216"/>
                <a:gd name="T5" fmla="*/ 167304808 h 226"/>
                <a:gd name="T6" fmla="*/ 39587686 w 216"/>
                <a:gd name="T7" fmla="*/ 115832611 h 226"/>
                <a:gd name="T8" fmla="*/ 65023240 w 216"/>
                <a:gd name="T9" fmla="*/ 71056988 h 226"/>
                <a:gd name="T10" fmla="*/ 94595667 w 216"/>
                <a:gd name="T11" fmla="*/ 36558933 h 226"/>
                <a:gd name="T12" fmla="*/ 123829343 w 216"/>
                <a:gd name="T13" fmla="*/ 14629101 h 226"/>
                <a:gd name="T14" fmla="*/ 160327499 w 216"/>
                <a:gd name="T15" fmla="*/ 2496046 h 226"/>
                <a:gd name="T16" fmla="*/ 197456012 w 216"/>
                <a:gd name="T17" fmla="*/ 2496046 h 226"/>
                <a:gd name="T18" fmla="*/ 231449273 w 216"/>
                <a:gd name="T19" fmla="*/ 14629101 h 226"/>
                <a:gd name="T20" fmla="*/ 263230570 w 216"/>
                <a:gd name="T21" fmla="*/ 36558933 h 226"/>
                <a:gd name="T22" fmla="*/ 293199930 w 216"/>
                <a:gd name="T23" fmla="*/ 71056988 h 226"/>
                <a:gd name="T24" fmla="*/ 318146010 w 216"/>
                <a:gd name="T25" fmla="*/ 115832611 h 226"/>
                <a:gd name="T26" fmla="*/ 334399295 w 216"/>
                <a:gd name="T27" fmla="*/ 167304808 h 226"/>
                <a:gd name="T28" fmla="*/ 351395663 w 216"/>
                <a:gd name="T29" fmla="*/ 223732439 h 226"/>
                <a:gd name="T30" fmla="*/ 357826205 w 216"/>
                <a:gd name="T31" fmla="*/ 288233218 h 226"/>
                <a:gd name="T32" fmla="*/ 357826205 w 216"/>
                <a:gd name="T33" fmla="*/ 320324041 h 226"/>
                <a:gd name="T34" fmla="*/ 356202526 w 216"/>
                <a:gd name="T35" fmla="*/ 384971372 h 226"/>
                <a:gd name="T36" fmla="*/ 345074083 w 216"/>
                <a:gd name="T37" fmla="*/ 447031207 h 226"/>
                <a:gd name="T38" fmla="*/ 326454036 w 216"/>
                <a:gd name="T39" fmla="*/ 498240934 h 226"/>
                <a:gd name="T40" fmla="*/ 307150886 w 216"/>
                <a:gd name="T41" fmla="*/ 549401968 h 226"/>
                <a:gd name="T42" fmla="*/ 280226742 w 216"/>
                <a:gd name="T43" fmla="*/ 587853250 h 226"/>
                <a:gd name="T44" fmla="*/ 248492133 w 216"/>
                <a:gd name="T45" fmla="*/ 616825249 h 226"/>
                <a:gd name="T46" fmla="*/ 213701963 w 216"/>
                <a:gd name="T47" fmla="*/ 634219963 h 226"/>
                <a:gd name="T48" fmla="*/ 178925282 w 216"/>
                <a:gd name="T49" fmla="*/ 639451990 h 226"/>
                <a:gd name="T50" fmla="*/ 142532780 w 216"/>
                <a:gd name="T51" fmla="*/ 634219963 h 226"/>
                <a:gd name="T52" fmla="*/ 109292130 w 216"/>
                <a:gd name="T53" fmla="*/ 616825249 h 226"/>
                <a:gd name="T54" fmla="*/ 77599757 w 216"/>
                <a:gd name="T55" fmla="*/ 587853250 h 226"/>
                <a:gd name="T56" fmla="*/ 52657819 w 216"/>
                <a:gd name="T57" fmla="*/ 549401968 h 226"/>
                <a:gd name="T58" fmla="*/ 31776067 w 216"/>
                <a:gd name="T59" fmla="*/ 498240934 h 226"/>
                <a:gd name="T60" fmla="*/ 13116539 w 216"/>
                <a:gd name="T61" fmla="*/ 447031207 h 226"/>
                <a:gd name="T62" fmla="*/ 4806988 w 216"/>
                <a:gd name="T63" fmla="*/ 384971372 h 226"/>
                <a:gd name="T64" fmla="*/ 0 w 216"/>
                <a:gd name="T65" fmla="*/ 32032404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55" name="未知"/>
            <p:cNvSpPr>
              <a:spLocks/>
            </p:cNvSpPr>
            <p:nvPr/>
          </p:nvSpPr>
          <p:spPr bwMode="auto">
            <a:xfrm>
              <a:off x="2303" y="2250"/>
              <a:ext cx="442" cy="475"/>
            </a:xfrm>
            <a:custGeom>
              <a:avLst/>
              <a:gdLst>
                <a:gd name="T0" fmla="*/ 1530783 w 216"/>
                <a:gd name="T1" fmla="*/ 288233218 h 226"/>
                <a:gd name="T2" fmla="*/ 7940391 w 216"/>
                <a:gd name="T3" fmla="*/ 223732439 h 226"/>
                <a:gd name="T4" fmla="*/ 21853431 w 216"/>
                <a:gd name="T5" fmla="*/ 167304808 h 226"/>
                <a:gd name="T6" fmla="*/ 39587686 w 216"/>
                <a:gd name="T7" fmla="*/ 115832611 h 226"/>
                <a:gd name="T8" fmla="*/ 65023240 w 216"/>
                <a:gd name="T9" fmla="*/ 71056988 h 226"/>
                <a:gd name="T10" fmla="*/ 94595667 w 216"/>
                <a:gd name="T11" fmla="*/ 36558933 h 226"/>
                <a:gd name="T12" fmla="*/ 123829343 w 216"/>
                <a:gd name="T13" fmla="*/ 14629101 h 226"/>
                <a:gd name="T14" fmla="*/ 160327499 w 216"/>
                <a:gd name="T15" fmla="*/ 2496046 h 226"/>
                <a:gd name="T16" fmla="*/ 197456012 w 216"/>
                <a:gd name="T17" fmla="*/ 2496046 h 226"/>
                <a:gd name="T18" fmla="*/ 231449273 w 216"/>
                <a:gd name="T19" fmla="*/ 14629101 h 226"/>
                <a:gd name="T20" fmla="*/ 263230570 w 216"/>
                <a:gd name="T21" fmla="*/ 36558933 h 226"/>
                <a:gd name="T22" fmla="*/ 293199930 w 216"/>
                <a:gd name="T23" fmla="*/ 71056988 h 226"/>
                <a:gd name="T24" fmla="*/ 318146010 w 216"/>
                <a:gd name="T25" fmla="*/ 115832611 h 226"/>
                <a:gd name="T26" fmla="*/ 334399295 w 216"/>
                <a:gd name="T27" fmla="*/ 167304808 h 226"/>
                <a:gd name="T28" fmla="*/ 351395663 w 216"/>
                <a:gd name="T29" fmla="*/ 223732439 h 226"/>
                <a:gd name="T30" fmla="*/ 357826205 w 216"/>
                <a:gd name="T31" fmla="*/ 288233218 h 226"/>
                <a:gd name="T32" fmla="*/ 357826205 w 216"/>
                <a:gd name="T33" fmla="*/ 320324041 h 226"/>
                <a:gd name="T34" fmla="*/ 356202526 w 216"/>
                <a:gd name="T35" fmla="*/ 384971372 h 226"/>
                <a:gd name="T36" fmla="*/ 345074083 w 216"/>
                <a:gd name="T37" fmla="*/ 447031207 h 226"/>
                <a:gd name="T38" fmla="*/ 326454036 w 216"/>
                <a:gd name="T39" fmla="*/ 498240934 h 226"/>
                <a:gd name="T40" fmla="*/ 307150886 w 216"/>
                <a:gd name="T41" fmla="*/ 549401968 h 226"/>
                <a:gd name="T42" fmla="*/ 280226742 w 216"/>
                <a:gd name="T43" fmla="*/ 587853250 h 226"/>
                <a:gd name="T44" fmla="*/ 248492133 w 216"/>
                <a:gd name="T45" fmla="*/ 616825249 h 226"/>
                <a:gd name="T46" fmla="*/ 213701963 w 216"/>
                <a:gd name="T47" fmla="*/ 634219963 h 226"/>
                <a:gd name="T48" fmla="*/ 178925282 w 216"/>
                <a:gd name="T49" fmla="*/ 639451990 h 226"/>
                <a:gd name="T50" fmla="*/ 142532780 w 216"/>
                <a:gd name="T51" fmla="*/ 634219963 h 226"/>
                <a:gd name="T52" fmla="*/ 109292130 w 216"/>
                <a:gd name="T53" fmla="*/ 616825249 h 226"/>
                <a:gd name="T54" fmla="*/ 77599757 w 216"/>
                <a:gd name="T55" fmla="*/ 587853250 h 226"/>
                <a:gd name="T56" fmla="*/ 52657819 w 216"/>
                <a:gd name="T57" fmla="*/ 549401968 h 226"/>
                <a:gd name="T58" fmla="*/ 31776067 w 216"/>
                <a:gd name="T59" fmla="*/ 498240934 h 226"/>
                <a:gd name="T60" fmla="*/ 13116539 w 216"/>
                <a:gd name="T61" fmla="*/ 447031207 h 226"/>
                <a:gd name="T62" fmla="*/ 4806988 w 216"/>
                <a:gd name="T63" fmla="*/ 384971372 h 226"/>
                <a:gd name="T64" fmla="*/ 0 w 216"/>
                <a:gd name="T65" fmla="*/ 32032404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56" name="Rectangle 188"/>
            <p:cNvSpPr>
              <a:spLocks noChangeArrowheads="1"/>
            </p:cNvSpPr>
            <p:nvPr/>
          </p:nvSpPr>
          <p:spPr bwMode="auto">
            <a:xfrm>
              <a:off x="2463" y="2345"/>
              <a:ext cx="10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C</a:t>
              </a:r>
              <a:endParaRPr lang="en-US" altLang="zh-CN" sz="1000" b="1">
                <a:solidFill>
                  <a:srgbClr val="0000FF"/>
                </a:solidFill>
                <a:latin typeface="Times New Roman" panose="02020603050405020304" pitchFamily="18" charset="0"/>
                <a:ea typeface="楷体_GB2312" pitchFamily="1" charset="-122"/>
              </a:endParaRPr>
            </a:p>
          </p:txBody>
        </p:sp>
        <p:sp>
          <p:nvSpPr>
            <p:cNvPr id="95257" name="未知"/>
            <p:cNvSpPr>
              <a:spLocks/>
            </p:cNvSpPr>
            <p:nvPr/>
          </p:nvSpPr>
          <p:spPr bwMode="auto">
            <a:xfrm>
              <a:off x="3213" y="1128"/>
              <a:ext cx="442" cy="472"/>
            </a:xfrm>
            <a:custGeom>
              <a:avLst/>
              <a:gdLst>
                <a:gd name="T0" fmla="*/ 1530783 w 216"/>
                <a:gd name="T1" fmla="*/ 254212214 h 226"/>
                <a:gd name="T2" fmla="*/ 7940391 w 216"/>
                <a:gd name="T3" fmla="*/ 197286056 h 226"/>
                <a:gd name="T4" fmla="*/ 21853431 w 216"/>
                <a:gd name="T5" fmla="*/ 146974645 h 226"/>
                <a:gd name="T6" fmla="*/ 39587686 w 216"/>
                <a:gd name="T7" fmla="*/ 102822825 h 226"/>
                <a:gd name="T8" fmla="*/ 65023240 w 216"/>
                <a:gd name="T9" fmla="*/ 62364282 h 226"/>
                <a:gd name="T10" fmla="*/ 93017433 w 216"/>
                <a:gd name="T11" fmla="*/ 31987264 h 226"/>
                <a:gd name="T12" fmla="*/ 123829343 w 216"/>
                <a:gd name="T13" fmla="*/ 12038599 h 226"/>
                <a:gd name="T14" fmla="*/ 160327499 w 216"/>
                <a:gd name="T15" fmla="*/ 2259709 h 226"/>
                <a:gd name="T16" fmla="*/ 197456012 w 216"/>
                <a:gd name="T17" fmla="*/ 2259709 h 226"/>
                <a:gd name="T18" fmla="*/ 231449273 w 216"/>
                <a:gd name="T19" fmla="*/ 12038599 h 226"/>
                <a:gd name="T20" fmla="*/ 263230570 w 216"/>
                <a:gd name="T21" fmla="*/ 31987264 h 226"/>
                <a:gd name="T22" fmla="*/ 293199930 w 216"/>
                <a:gd name="T23" fmla="*/ 62364282 h 226"/>
                <a:gd name="T24" fmla="*/ 316604838 w 216"/>
                <a:gd name="T25" fmla="*/ 102822825 h 226"/>
                <a:gd name="T26" fmla="*/ 334399295 w 216"/>
                <a:gd name="T27" fmla="*/ 146974645 h 226"/>
                <a:gd name="T28" fmla="*/ 351395663 w 216"/>
                <a:gd name="T29" fmla="*/ 197286056 h 226"/>
                <a:gd name="T30" fmla="*/ 357826205 w 216"/>
                <a:gd name="T31" fmla="*/ 254212214 h 226"/>
                <a:gd name="T32" fmla="*/ 357826205 w 216"/>
                <a:gd name="T33" fmla="*/ 281810490 h 226"/>
                <a:gd name="T34" fmla="*/ 354527772 w 216"/>
                <a:gd name="T35" fmla="*/ 338825267 h 226"/>
                <a:gd name="T36" fmla="*/ 345074083 w 216"/>
                <a:gd name="T37" fmla="*/ 391640065 h 226"/>
                <a:gd name="T38" fmla="*/ 326454036 w 216"/>
                <a:gd name="T39" fmla="*/ 439457712 h 226"/>
                <a:gd name="T40" fmla="*/ 307150886 w 216"/>
                <a:gd name="T41" fmla="*/ 483485192 h 226"/>
                <a:gd name="T42" fmla="*/ 278738218 w 216"/>
                <a:gd name="T43" fmla="*/ 515542019 h 226"/>
                <a:gd name="T44" fmla="*/ 248492133 w 216"/>
                <a:gd name="T45" fmla="*/ 542969272 h 226"/>
                <a:gd name="T46" fmla="*/ 213701963 w 216"/>
                <a:gd name="T47" fmla="*/ 558285793 h 226"/>
                <a:gd name="T48" fmla="*/ 178925282 w 216"/>
                <a:gd name="T49" fmla="*/ 563423157 h 226"/>
                <a:gd name="T50" fmla="*/ 142532780 w 216"/>
                <a:gd name="T51" fmla="*/ 558285793 h 226"/>
                <a:gd name="T52" fmla="*/ 109292130 w 216"/>
                <a:gd name="T53" fmla="*/ 542969272 h 226"/>
                <a:gd name="T54" fmla="*/ 77599757 w 216"/>
                <a:gd name="T55" fmla="*/ 515542019 h 226"/>
                <a:gd name="T56" fmla="*/ 52657819 w 216"/>
                <a:gd name="T57" fmla="*/ 483485192 h 226"/>
                <a:gd name="T58" fmla="*/ 31776067 w 216"/>
                <a:gd name="T59" fmla="*/ 439457712 h 226"/>
                <a:gd name="T60" fmla="*/ 13116539 w 216"/>
                <a:gd name="T61" fmla="*/ 391640065 h 226"/>
                <a:gd name="T62" fmla="*/ 3132436 w 216"/>
                <a:gd name="T63" fmla="*/ 338825267 h 226"/>
                <a:gd name="T64" fmla="*/ 0 w 216"/>
                <a:gd name="T65" fmla="*/ 28181049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58" name="未知"/>
            <p:cNvSpPr>
              <a:spLocks/>
            </p:cNvSpPr>
            <p:nvPr/>
          </p:nvSpPr>
          <p:spPr bwMode="auto">
            <a:xfrm>
              <a:off x="3213" y="1128"/>
              <a:ext cx="442" cy="472"/>
            </a:xfrm>
            <a:custGeom>
              <a:avLst/>
              <a:gdLst>
                <a:gd name="T0" fmla="*/ 1530783 w 216"/>
                <a:gd name="T1" fmla="*/ 254212214 h 226"/>
                <a:gd name="T2" fmla="*/ 7940391 w 216"/>
                <a:gd name="T3" fmla="*/ 197286056 h 226"/>
                <a:gd name="T4" fmla="*/ 21853431 w 216"/>
                <a:gd name="T5" fmla="*/ 146974645 h 226"/>
                <a:gd name="T6" fmla="*/ 39587686 w 216"/>
                <a:gd name="T7" fmla="*/ 102822825 h 226"/>
                <a:gd name="T8" fmla="*/ 65023240 w 216"/>
                <a:gd name="T9" fmla="*/ 62364282 h 226"/>
                <a:gd name="T10" fmla="*/ 93017433 w 216"/>
                <a:gd name="T11" fmla="*/ 31987264 h 226"/>
                <a:gd name="T12" fmla="*/ 123829343 w 216"/>
                <a:gd name="T13" fmla="*/ 12038599 h 226"/>
                <a:gd name="T14" fmla="*/ 160327499 w 216"/>
                <a:gd name="T15" fmla="*/ 2259709 h 226"/>
                <a:gd name="T16" fmla="*/ 197456012 w 216"/>
                <a:gd name="T17" fmla="*/ 2259709 h 226"/>
                <a:gd name="T18" fmla="*/ 231449273 w 216"/>
                <a:gd name="T19" fmla="*/ 12038599 h 226"/>
                <a:gd name="T20" fmla="*/ 263230570 w 216"/>
                <a:gd name="T21" fmla="*/ 31987264 h 226"/>
                <a:gd name="T22" fmla="*/ 293199930 w 216"/>
                <a:gd name="T23" fmla="*/ 62364282 h 226"/>
                <a:gd name="T24" fmla="*/ 316604838 w 216"/>
                <a:gd name="T25" fmla="*/ 102822825 h 226"/>
                <a:gd name="T26" fmla="*/ 334399295 w 216"/>
                <a:gd name="T27" fmla="*/ 146974645 h 226"/>
                <a:gd name="T28" fmla="*/ 351395663 w 216"/>
                <a:gd name="T29" fmla="*/ 197286056 h 226"/>
                <a:gd name="T30" fmla="*/ 357826205 w 216"/>
                <a:gd name="T31" fmla="*/ 254212214 h 226"/>
                <a:gd name="T32" fmla="*/ 357826205 w 216"/>
                <a:gd name="T33" fmla="*/ 281810490 h 226"/>
                <a:gd name="T34" fmla="*/ 354527772 w 216"/>
                <a:gd name="T35" fmla="*/ 338825267 h 226"/>
                <a:gd name="T36" fmla="*/ 345074083 w 216"/>
                <a:gd name="T37" fmla="*/ 391640065 h 226"/>
                <a:gd name="T38" fmla="*/ 326454036 w 216"/>
                <a:gd name="T39" fmla="*/ 439457712 h 226"/>
                <a:gd name="T40" fmla="*/ 307150886 w 216"/>
                <a:gd name="T41" fmla="*/ 483485192 h 226"/>
                <a:gd name="T42" fmla="*/ 278738218 w 216"/>
                <a:gd name="T43" fmla="*/ 515542019 h 226"/>
                <a:gd name="T44" fmla="*/ 248492133 w 216"/>
                <a:gd name="T45" fmla="*/ 542969272 h 226"/>
                <a:gd name="T46" fmla="*/ 213701963 w 216"/>
                <a:gd name="T47" fmla="*/ 558285793 h 226"/>
                <a:gd name="T48" fmla="*/ 178925282 w 216"/>
                <a:gd name="T49" fmla="*/ 563423157 h 226"/>
                <a:gd name="T50" fmla="*/ 142532780 w 216"/>
                <a:gd name="T51" fmla="*/ 558285793 h 226"/>
                <a:gd name="T52" fmla="*/ 109292130 w 216"/>
                <a:gd name="T53" fmla="*/ 542969272 h 226"/>
                <a:gd name="T54" fmla="*/ 77599757 w 216"/>
                <a:gd name="T55" fmla="*/ 515542019 h 226"/>
                <a:gd name="T56" fmla="*/ 52657819 w 216"/>
                <a:gd name="T57" fmla="*/ 483485192 h 226"/>
                <a:gd name="T58" fmla="*/ 31776067 w 216"/>
                <a:gd name="T59" fmla="*/ 439457712 h 226"/>
                <a:gd name="T60" fmla="*/ 13116539 w 216"/>
                <a:gd name="T61" fmla="*/ 391640065 h 226"/>
                <a:gd name="T62" fmla="*/ 3132436 w 216"/>
                <a:gd name="T63" fmla="*/ 338825267 h 226"/>
                <a:gd name="T64" fmla="*/ 0 w 216"/>
                <a:gd name="T65" fmla="*/ 281810490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59" name="Rectangle 191"/>
            <p:cNvSpPr>
              <a:spLocks noChangeArrowheads="1"/>
            </p:cNvSpPr>
            <p:nvPr/>
          </p:nvSpPr>
          <p:spPr bwMode="auto">
            <a:xfrm>
              <a:off x="3368" y="122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en-US" altLang="zh-CN" sz="1000" b="1">
                  <a:solidFill>
                    <a:srgbClr val="0000FF"/>
                  </a:solidFill>
                  <a:latin typeface="宋体" panose="02010600030101010101" pitchFamily="2" charset="-122"/>
                </a:rPr>
                <a:t>A</a:t>
              </a:r>
              <a:endParaRPr lang="en-US" altLang="zh-CN" sz="1000" b="1">
                <a:solidFill>
                  <a:srgbClr val="0000FF"/>
                </a:solidFill>
                <a:latin typeface="Times New Roman" panose="02020603050405020304" pitchFamily="18" charset="0"/>
                <a:ea typeface="楷体_GB2312" pitchFamily="1" charset="-122"/>
              </a:endParaRPr>
            </a:p>
          </p:txBody>
        </p:sp>
        <p:sp>
          <p:nvSpPr>
            <p:cNvPr id="95260" name="未知"/>
            <p:cNvSpPr>
              <a:spLocks/>
            </p:cNvSpPr>
            <p:nvPr/>
          </p:nvSpPr>
          <p:spPr bwMode="auto">
            <a:xfrm>
              <a:off x="840" y="1545"/>
              <a:ext cx="230" cy="265"/>
            </a:xfrm>
            <a:custGeom>
              <a:avLst/>
              <a:gdLst>
                <a:gd name="T0" fmla="*/ 0 w 112"/>
                <a:gd name="T1" fmla="*/ 239222438 h 125"/>
                <a:gd name="T2" fmla="*/ 199094057 w 112"/>
                <a:gd name="T3" fmla="*/ 0 h 125"/>
                <a:gd name="T4" fmla="*/ 115260953 w 112"/>
                <a:gd name="T5" fmla="*/ 420362452 h 125"/>
                <a:gd name="T6" fmla="*/ 0 w 112"/>
                <a:gd name="T7" fmla="*/ 239222438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0" y="71"/>
                  </a:moveTo>
                  <a:lnTo>
                    <a:pt x="112" y="0"/>
                  </a:lnTo>
                  <a:lnTo>
                    <a:pt x="65" y="125"/>
                  </a:lnTo>
                  <a:lnTo>
                    <a:pt x="0"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61" name="未知"/>
            <p:cNvSpPr>
              <a:spLocks noEditPoints="1"/>
            </p:cNvSpPr>
            <p:nvPr/>
          </p:nvSpPr>
          <p:spPr bwMode="auto">
            <a:xfrm>
              <a:off x="308" y="738"/>
              <a:ext cx="7" cy="1522"/>
            </a:xfrm>
            <a:custGeom>
              <a:avLst/>
              <a:gdLst>
                <a:gd name="T0" fmla="*/ 218004 w 4"/>
                <a:gd name="T1" fmla="*/ 1795642255 h 729"/>
                <a:gd name="T2" fmla="*/ 0 w 4"/>
                <a:gd name="T3" fmla="*/ 1802488872 h 729"/>
                <a:gd name="T4" fmla="*/ 0 w 4"/>
                <a:gd name="T5" fmla="*/ 1715992735 h 729"/>
                <a:gd name="T6" fmla="*/ 218004 w 4"/>
                <a:gd name="T7" fmla="*/ 1723281898 h 729"/>
                <a:gd name="T8" fmla="*/ 0 w 4"/>
                <a:gd name="T9" fmla="*/ 1634290834 h 729"/>
                <a:gd name="T10" fmla="*/ 289119 w 4"/>
                <a:gd name="T11" fmla="*/ 1634290834 h 729"/>
                <a:gd name="T12" fmla="*/ 0 w 4"/>
                <a:gd name="T13" fmla="*/ 1634290834 h 729"/>
                <a:gd name="T14" fmla="*/ 165219 w 4"/>
                <a:gd name="T15" fmla="*/ 1552462797 h 729"/>
                <a:gd name="T16" fmla="*/ 165219 w 4"/>
                <a:gd name="T17" fmla="*/ 1557006898 h 729"/>
                <a:gd name="T18" fmla="*/ 0 w 4"/>
                <a:gd name="T19" fmla="*/ 1475179930 h 729"/>
                <a:gd name="T20" fmla="*/ 289119 w 4"/>
                <a:gd name="T21" fmla="*/ 1475179930 h 729"/>
                <a:gd name="T22" fmla="*/ 0 w 4"/>
                <a:gd name="T23" fmla="*/ 1475179930 h 729"/>
                <a:gd name="T24" fmla="*/ 218004 w 4"/>
                <a:gd name="T25" fmla="*/ 1388930720 h 729"/>
                <a:gd name="T26" fmla="*/ 0 w 4"/>
                <a:gd name="T27" fmla="*/ 1393356168 h 729"/>
                <a:gd name="T28" fmla="*/ 0 w 4"/>
                <a:gd name="T29" fmla="*/ 1307063131 h 729"/>
                <a:gd name="T30" fmla="*/ 218004 w 4"/>
                <a:gd name="T31" fmla="*/ 1314870734 h 729"/>
                <a:gd name="T32" fmla="*/ 0 w 4"/>
                <a:gd name="T33" fmla="*/ 1228626869 h 729"/>
                <a:gd name="T34" fmla="*/ 289119 w 4"/>
                <a:gd name="T35" fmla="*/ 1228626869 h 729"/>
                <a:gd name="T36" fmla="*/ 0 w 4"/>
                <a:gd name="T37" fmla="*/ 1228626869 h 729"/>
                <a:gd name="T38" fmla="*/ 165219 w 4"/>
                <a:gd name="T39" fmla="*/ 1144554039 h 729"/>
                <a:gd name="T40" fmla="*/ 165219 w 4"/>
                <a:gd name="T41" fmla="*/ 1151489379 h 729"/>
                <a:gd name="T42" fmla="*/ 0 w 4"/>
                <a:gd name="T43" fmla="*/ 1067268767 h 729"/>
                <a:gd name="T44" fmla="*/ 289119 w 4"/>
                <a:gd name="T45" fmla="*/ 1067268767 h 729"/>
                <a:gd name="T46" fmla="*/ 0 w 4"/>
                <a:gd name="T47" fmla="*/ 1067268767 h 729"/>
                <a:gd name="T48" fmla="*/ 218004 w 4"/>
                <a:gd name="T49" fmla="*/ 981136073 h 729"/>
                <a:gd name="T50" fmla="*/ 0 w 4"/>
                <a:gd name="T51" fmla="*/ 985454092 h 729"/>
                <a:gd name="T52" fmla="*/ 0 w 4"/>
                <a:gd name="T53" fmla="*/ 899204882 h 729"/>
                <a:gd name="T54" fmla="*/ 218004 w 4"/>
                <a:gd name="T55" fmla="*/ 905918415 h 729"/>
                <a:gd name="T56" fmla="*/ 0 w 4"/>
                <a:gd name="T57" fmla="*/ 821917739 h 729"/>
                <a:gd name="T58" fmla="*/ 289119 w 4"/>
                <a:gd name="T59" fmla="*/ 821917739 h 729"/>
                <a:gd name="T60" fmla="*/ 0 w 4"/>
                <a:gd name="T61" fmla="*/ 821917739 h 729"/>
                <a:gd name="T62" fmla="*/ 165219 w 4"/>
                <a:gd name="T63" fmla="*/ 735099848 h 729"/>
                <a:gd name="T64" fmla="*/ 165219 w 4"/>
                <a:gd name="T65" fmla="*/ 744632200 h 729"/>
                <a:gd name="T66" fmla="*/ 0 w 4"/>
                <a:gd name="T67" fmla="*/ 658371766 h 729"/>
                <a:gd name="T68" fmla="*/ 289119 w 4"/>
                <a:gd name="T69" fmla="*/ 658371766 h 729"/>
                <a:gd name="T70" fmla="*/ 0 w 4"/>
                <a:gd name="T71" fmla="*/ 658371766 h 729"/>
                <a:gd name="T72" fmla="*/ 218004 w 4"/>
                <a:gd name="T73" fmla="*/ 571327258 h 729"/>
                <a:gd name="T74" fmla="*/ 0 w 4"/>
                <a:gd name="T75" fmla="*/ 580047209 h 729"/>
                <a:gd name="T76" fmla="*/ 0 w 4"/>
                <a:gd name="T77" fmla="*/ 491924800 h 729"/>
                <a:gd name="T78" fmla="*/ 218004 w 4"/>
                <a:gd name="T79" fmla="*/ 498225719 h 729"/>
                <a:gd name="T80" fmla="*/ 0 w 4"/>
                <a:gd name="T81" fmla="*/ 416188168 h 729"/>
                <a:gd name="T82" fmla="*/ 289119 w 4"/>
                <a:gd name="T83" fmla="*/ 416188168 h 729"/>
                <a:gd name="T84" fmla="*/ 0 w 4"/>
                <a:gd name="T85" fmla="*/ 416188168 h 729"/>
                <a:gd name="T86" fmla="*/ 165219 w 4"/>
                <a:gd name="T87" fmla="*/ 329426664 h 729"/>
                <a:gd name="T88" fmla="*/ 165219 w 4"/>
                <a:gd name="T89" fmla="*/ 338930421 h 729"/>
                <a:gd name="T90" fmla="*/ 0 w 4"/>
                <a:gd name="T91" fmla="*/ 250592953 h 729"/>
                <a:gd name="T92" fmla="*/ 289119 w 4"/>
                <a:gd name="T93" fmla="*/ 250592953 h 729"/>
                <a:gd name="T94" fmla="*/ 0 w 4"/>
                <a:gd name="T95" fmla="*/ 250592953 h 729"/>
                <a:gd name="T96" fmla="*/ 218004 w 4"/>
                <a:gd name="T97" fmla="*/ 163532277 h 729"/>
                <a:gd name="T98" fmla="*/ 0 w 4"/>
                <a:gd name="T99" fmla="*/ 170831461 h 729"/>
                <a:gd name="T100" fmla="*/ 0 w 4"/>
                <a:gd name="T101" fmla="*/ 84068053 h 729"/>
                <a:gd name="T102" fmla="*/ 218004 w 4"/>
                <a:gd name="T103" fmla="*/ 91386879 h 729"/>
                <a:gd name="T104" fmla="*/ 0 w 4"/>
                <a:gd name="T105" fmla="*/ 7290271 h 729"/>
                <a:gd name="T106" fmla="*/ 289119 w 4"/>
                <a:gd name="T107" fmla="*/ 7290271 h 729"/>
                <a:gd name="T108" fmla="*/ 0 w 4"/>
                <a:gd name="T109" fmla="*/ 7290271 h 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
                <a:gd name="T166" fmla="*/ 0 h 729"/>
                <a:gd name="T167" fmla="*/ 4 w 4"/>
                <a:gd name="T168" fmla="*/ 729 h 7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 h="729">
                  <a:moveTo>
                    <a:pt x="0" y="727"/>
                  </a:moveTo>
                  <a:lnTo>
                    <a:pt x="0" y="727"/>
                  </a:lnTo>
                  <a:lnTo>
                    <a:pt x="0" y="725"/>
                  </a:lnTo>
                  <a:lnTo>
                    <a:pt x="2" y="725"/>
                  </a:lnTo>
                  <a:lnTo>
                    <a:pt x="3" y="725"/>
                  </a:lnTo>
                  <a:lnTo>
                    <a:pt x="4" y="727"/>
                  </a:lnTo>
                  <a:lnTo>
                    <a:pt x="3" y="728"/>
                  </a:lnTo>
                  <a:lnTo>
                    <a:pt x="2" y="729"/>
                  </a:lnTo>
                  <a:lnTo>
                    <a:pt x="0" y="728"/>
                  </a:lnTo>
                  <a:lnTo>
                    <a:pt x="0" y="727"/>
                  </a:lnTo>
                  <a:close/>
                  <a:moveTo>
                    <a:pt x="0" y="694"/>
                  </a:moveTo>
                  <a:lnTo>
                    <a:pt x="0" y="694"/>
                  </a:lnTo>
                  <a:lnTo>
                    <a:pt x="0" y="693"/>
                  </a:lnTo>
                  <a:lnTo>
                    <a:pt x="2" y="691"/>
                  </a:lnTo>
                  <a:lnTo>
                    <a:pt x="3" y="693"/>
                  </a:lnTo>
                  <a:lnTo>
                    <a:pt x="4" y="694"/>
                  </a:lnTo>
                  <a:lnTo>
                    <a:pt x="3" y="696"/>
                  </a:lnTo>
                  <a:lnTo>
                    <a:pt x="2" y="696"/>
                  </a:lnTo>
                  <a:lnTo>
                    <a:pt x="0" y="696"/>
                  </a:lnTo>
                  <a:lnTo>
                    <a:pt x="0" y="694"/>
                  </a:lnTo>
                  <a:close/>
                  <a:moveTo>
                    <a:pt x="0" y="660"/>
                  </a:moveTo>
                  <a:lnTo>
                    <a:pt x="0" y="660"/>
                  </a:lnTo>
                  <a:lnTo>
                    <a:pt x="0" y="659"/>
                  </a:lnTo>
                  <a:lnTo>
                    <a:pt x="2" y="659"/>
                  </a:lnTo>
                  <a:lnTo>
                    <a:pt x="3" y="659"/>
                  </a:lnTo>
                  <a:lnTo>
                    <a:pt x="4" y="660"/>
                  </a:lnTo>
                  <a:lnTo>
                    <a:pt x="3" y="662"/>
                  </a:lnTo>
                  <a:lnTo>
                    <a:pt x="2" y="663"/>
                  </a:lnTo>
                  <a:lnTo>
                    <a:pt x="0" y="662"/>
                  </a:lnTo>
                  <a:lnTo>
                    <a:pt x="0" y="660"/>
                  </a:lnTo>
                  <a:close/>
                  <a:moveTo>
                    <a:pt x="0" y="628"/>
                  </a:moveTo>
                  <a:lnTo>
                    <a:pt x="0" y="628"/>
                  </a:lnTo>
                  <a:lnTo>
                    <a:pt x="0" y="627"/>
                  </a:lnTo>
                  <a:lnTo>
                    <a:pt x="2" y="627"/>
                  </a:lnTo>
                  <a:lnTo>
                    <a:pt x="3" y="627"/>
                  </a:lnTo>
                  <a:lnTo>
                    <a:pt x="4" y="628"/>
                  </a:lnTo>
                  <a:lnTo>
                    <a:pt x="3" y="629"/>
                  </a:lnTo>
                  <a:lnTo>
                    <a:pt x="2" y="629"/>
                  </a:lnTo>
                  <a:lnTo>
                    <a:pt x="0" y="629"/>
                  </a:lnTo>
                  <a:lnTo>
                    <a:pt x="0" y="628"/>
                  </a:lnTo>
                  <a:close/>
                  <a:moveTo>
                    <a:pt x="0" y="596"/>
                  </a:moveTo>
                  <a:lnTo>
                    <a:pt x="0" y="596"/>
                  </a:lnTo>
                  <a:lnTo>
                    <a:pt x="0" y="594"/>
                  </a:lnTo>
                  <a:lnTo>
                    <a:pt x="2" y="593"/>
                  </a:lnTo>
                  <a:lnTo>
                    <a:pt x="3" y="594"/>
                  </a:lnTo>
                  <a:lnTo>
                    <a:pt x="4" y="596"/>
                  </a:lnTo>
                  <a:lnTo>
                    <a:pt x="3" y="597"/>
                  </a:lnTo>
                  <a:lnTo>
                    <a:pt x="2" y="597"/>
                  </a:lnTo>
                  <a:lnTo>
                    <a:pt x="0" y="597"/>
                  </a:lnTo>
                  <a:lnTo>
                    <a:pt x="0" y="596"/>
                  </a:lnTo>
                  <a:close/>
                  <a:moveTo>
                    <a:pt x="0" y="562"/>
                  </a:moveTo>
                  <a:lnTo>
                    <a:pt x="0" y="562"/>
                  </a:lnTo>
                  <a:lnTo>
                    <a:pt x="0" y="561"/>
                  </a:lnTo>
                  <a:lnTo>
                    <a:pt x="2" y="561"/>
                  </a:lnTo>
                  <a:lnTo>
                    <a:pt x="3" y="561"/>
                  </a:lnTo>
                  <a:lnTo>
                    <a:pt x="4" y="562"/>
                  </a:lnTo>
                  <a:lnTo>
                    <a:pt x="3" y="563"/>
                  </a:lnTo>
                  <a:lnTo>
                    <a:pt x="2" y="565"/>
                  </a:lnTo>
                  <a:lnTo>
                    <a:pt x="0" y="563"/>
                  </a:lnTo>
                  <a:lnTo>
                    <a:pt x="0" y="562"/>
                  </a:lnTo>
                  <a:close/>
                  <a:moveTo>
                    <a:pt x="0" y="529"/>
                  </a:moveTo>
                  <a:lnTo>
                    <a:pt x="0" y="529"/>
                  </a:lnTo>
                  <a:lnTo>
                    <a:pt x="0" y="528"/>
                  </a:lnTo>
                  <a:lnTo>
                    <a:pt x="2" y="527"/>
                  </a:lnTo>
                  <a:lnTo>
                    <a:pt x="3" y="528"/>
                  </a:lnTo>
                  <a:lnTo>
                    <a:pt x="4" y="529"/>
                  </a:lnTo>
                  <a:lnTo>
                    <a:pt x="3" y="531"/>
                  </a:lnTo>
                  <a:lnTo>
                    <a:pt x="2" y="531"/>
                  </a:lnTo>
                  <a:lnTo>
                    <a:pt x="0" y="531"/>
                  </a:lnTo>
                  <a:lnTo>
                    <a:pt x="0" y="529"/>
                  </a:lnTo>
                  <a:close/>
                  <a:moveTo>
                    <a:pt x="0" y="496"/>
                  </a:moveTo>
                  <a:lnTo>
                    <a:pt x="0" y="496"/>
                  </a:lnTo>
                  <a:lnTo>
                    <a:pt x="0" y="494"/>
                  </a:lnTo>
                  <a:lnTo>
                    <a:pt x="2" y="494"/>
                  </a:lnTo>
                  <a:lnTo>
                    <a:pt x="3" y="494"/>
                  </a:lnTo>
                  <a:lnTo>
                    <a:pt x="4" y="496"/>
                  </a:lnTo>
                  <a:lnTo>
                    <a:pt x="3" y="497"/>
                  </a:lnTo>
                  <a:lnTo>
                    <a:pt x="2" y="498"/>
                  </a:lnTo>
                  <a:lnTo>
                    <a:pt x="0" y="497"/>
                  </a:lnTo>
                  <a:lnTo>
                    <a:pt x="0" y="496"/>
                  </a:lnTo>
                  <a:close/>
                  <a:moveTo>
                    <a:pt x="0" y="463"/>
                  </a:moveTo>
                  <a:lnTo>
                    <a:pt x="0" y="463"/>
                  </a:lnTo>
                  <a:lnTo>
                    <a:pt x="0" y="462"/>
                  </a:lnTo>
                  <a:lnTo>
                    <a:pt x="2" y="462"/>
                  </a:lnTo>
                  <a:lnTo>
                    <a:pt x="3" y="462"/>
                  </a:lnTo>
                  <a:lnTo>
                    <a:pt x="4" y="463"/>
                  </a:lnTo>
                  <a:lnTo>
                    <a:pt x="3" y="465"/>
                  </a:lnTo>
                  <a:lnTo>
                    <a:pt x="2" y="465"/>
                  </a:lnTo>
                  <a:lnTo>
                    <a:pt x="0" y="465"/>
                  </a:lnTo>
                  <a:lnTo>
                    <a:pt x="0" y="463"/>
                  </a:lnTo>
                  <a:close/>
                  <a:moveTo>
                    <a:pt x="0" y="431"/>
                  </a:moveTo>
                  <a:lnTo>
                    <a:pt x="0" y="431"/>
                  </a:lnTo>
                  <a:lnTo>
                    <a:pt x="0" y="430"/>
                  </a:lnTo>
                  <a:lnTo>
                    <a:pt x="2" y="428"/>
                  </a:lnTo>
                  <a:lnTo>
                    <a:pt x="3" y="430"/>
                  </a:lnTo>
                  <a:lnTo>
                    <a:pt x="4" y="431"/>
                  </a:lnTo>
                  <a:lnTo>
                    <a:pt x="3" y="432"/>
                  </a:lnTo>
                  <a:lnTo>
                    <a:pt x="2" y="432"/>
                  </a:lnTo>
                  <a:lnTo>
                    <a:pt x="0" y="432"/>
                  </a:lnTo>
                  <a:lnTo>
                    <a:pt x="0" y="431"/>
                  </a:lnTo>
                  <a:close/>
                  <a:moveTo>
                    <a:pt x="0" y="397"/>
                  </a:moveTo>
                  <a:lnTo>
                    <a:pt x="0" y="397"/>
                  </a:lnTo>
                  <a:lnTo>
                    <a:pt x="0" y="396"/>
                  </a:lnTo>
                  <a:lnTo>
                    <a:pt x="2" y="396"/>
                  </a:lnTo>
                  <a:lnTo>
                    <a:pt x="3" y="396"/>
                  </a:lnTo>
                  <a:lnTo>
                    <a:pt x="4" y="397"/>
                  </a:lnTo>
                  <a:lnTo>
                    <a:pt x="3" y="398"/>
                  </a:lnTo>
                  <a:lnTo>
                    <a:pt x="2" y="400"/>
                  </a:lnTo>
                  <a:lnTo>
                    <a:pt x="0" y="398"/>
                  </a:lnTo>
                  <a:lnTo>
                    <a:pt x="0" y="397"/>
                  </a:lnTo>
                  <a:close/>
                  <a:moveTo>
                    <a:pt x="0" y="365"/>
                  </a:moveTo>
                  <a:lnTo>
                    <a:pt x="0" y="365"/>
                  </a:lnTo>
                  <a:lnTo>
                    <a:pt x="0" y="363"/>
                  </a:lnTo>
                  <a:lnTo>
                    <a:pt x="2" y="363"/>
                  </a:lnTo>
                  <a:lnTo>
                    <a:pt x="3" y="363"/>
                  </a:lnTo>
                  <a:lnTo>
                    <a:pt x="4" y="365"/>
                  </a:lnTo>
                  <a:lnTo>
                    <a:pt x="3" y="366"/>
                  </a:lnTo>
                  <a:lnTo>
                    <a:pt x="2" y="366"/>
                  </a:lnTo>
                  <a:lnTo>
                    <a:pt x="0" y="366"/>
                  </a:lnTo>
                  <a:lnTo>
                    <a:pt x="0" y="365"/>
                  </a:lnTo>
                  <a:close/>
                  <a:moveTo>
                    <a:pt x="0" y="332"/>
                  </a:moveTo>
                  <a:lnTo>
                    <a:pt x="0" y="332"/>
                  </a:lnTo>
                  <a:lnTo>
                    <a:pt x="0" y="331"/>
                  </a:lnTo>
                  <a:lnTo>
                    <a:pt x="2" y="330"/>
                  </a:lnTo>
                  <a:lnTo>
                    <a:pt x="3" y="331"/>
                  </a:lnTo>
                  <a:lnTo>
                    <a:pt x="4" y="332"/>
                  </a:lnTo>
                  <a:lnTo>
                    <a:pt x="3" y="332"/>
                  </a:lnTo>
                  <a:lnTo>
                    <a:pt x="2" y="334"/>
                  </a:lnTo>
                  <a:lnTo>
                    <a:pt x="0" y="332"/>
                  </a:lnTo>
                  <a:close/>
                  <a:moveTo>
                    <a:pt x="0" y="299"/>
                  </a:moveTo>
                  <a:lnTo>
                    <a:pt x="0" y="299"/>
                  </a:lnTo>
                  <a:lnTo>
                    <a:pt x="0" y="297"/>
                  </a:lnTo>
                  <a:lnTo>
                    <a:pt x="2" y="297"/>
                  </a:lnTo>
                  <a:lnTo>
                    <a:pt x="3" y="297"/>
                  </a:lnTo>
                  <a:lnTo>
                    <a:pt x="4" y="299"/>
                  </a:lnTo>
                  <a:lnTo>
                    <a:pt x="3" y="300"/>
                  </a:lnTo>
                  <a:lnTo>
                    <a:pt x="2" y="301"/>
                  </a:lnTo>
                  <a:lnTo>
                    <a:pt x="0" y="300"/>
                  </a:lnTo>
                  <a:lnTo>
                    <a:pt x="0" y="299"/>
                  </a:lnTo>
                  <a:close/>
                  <a:moveTo>
                    <a:pt x="0" y="266"/>
                  </a:moveTo>
                  <a:lnTo>
                    <a:pt x="0" y="266"/>
                  </a:lnTo>
                  <a:lnTo>
                    <a:pt x="0" y="265"/>
                  </a:lnTo>
                  <a:lnTo>
                    <a:pt x="2" y="263"/>
                  </a:lnTo>
                  <a:lnTo>
                    <a:pt x="3" y="265"/>
                  </a:lnTo>
                  <a:lnTo>
                    <a:pt x="4" y="266"/>
                  </a:lnTo>
                  <a:lnTo>
                    <a:pt x="3" y="268"/>
                  </a:lnTo>
                  <a:lnTo>
                    <a:pt x="2" y="268"/>
                  </a:lnTo>
                  <a:lnTo>
                    <a:pt x="0" y="268"/>
                  </a:lnTo>
                  <a:lnTo>
                    <a:pt x="0" y="266"/>
                  </a:lnTo>
                  <a:close/>
                  <a:moveTo>
                    <a:pt x="0" y="232"/>
                  </a:moveTo>
                  <a:lnTo>
                    <a:pt x="0" y="232"/>
                  </a:lnTo>
                  <a:lnTo>
                    <a:pt x="0" y="231"/>
                  </a:lnTo>
                  <a:lnTo>
                    <a:pt x="2" y="231"/>
                  </a:lnTo>
                  <a:lnTo>
                    <a:pt x="3" y="231"/>
                  </a:lnTo>
                  <a:lnTo>
                    <a:pt x="4" y="232"/>
                  </a:lnTo>
                  <a:lnTo>
                    <a:pt x="3" y="234"/>
                  </a:lnTo>
                  <a:lnTo>
                    <a:pt x="2" y="235"/>
                  </a:lnTo>
                  <a:lnTo>
                    <a:pt x="0" y="234"/>
                  </a:lnTo>
                  <a:lnTo>
                    <a:pt x="0" y="232"/>
                  </a:lnTo>
                  <a:close/>
                  <a:moveTo>
                    <a:pt x="0" y="200"/>
                  </a:moveTo>
                  <a:lnTo>
                    <a:pt x="0" y="200"/>
                  </a:lnTo>
                  <a:lnTo>
                    <a:pt x="0" y="199"/>
                  </a:lnTo>
                  <a:lnTo>
                    <a:pt x="2" y="199"/>
                  </a:lnTo>
                  <a:lnTo>
                    <a:pt x="3" y="199"/>
                  </a:lnTo>
                  <a:lnTo>
                    <a:pt x="4" y="200"/>
                  </a:lnTo>
                  <a:lnTo>
                    <a:pt x="3" y="201"/>
                  </a:lnTo>
                  <a:lnTo>
                    <a:pt x="2" y="201"/>
                  </a:lnTo>
                  <a:lnTo>
                    <a:pt x="0" y="201"/>
                  </a:lnTo>
                  <a:lnTo>
                    <a:pt x="0" y="200"/>
                  </a:lnTo>
                  <a:close/>
                  <a:moveTo>
                    <a:pt x="0" y="168"/>
                  </a:moveTo>
                  <a:lnTo>
                    <a:pt x="0" y="168"/>
                  </a:lnTo>
                  <a:lnTo>
                    <a:pt x="0" y="166"/>
                  </a:lnTo>
                  <a:lnTo>
                    <a:pt x="2" y="165"/>
                  </a:lnTo>
                  <a:lnTo>
                    <a:pt x="3" y="166"/>
                  </a:lnTo>
                  <a:lnTo>
                    <a:pt x="4" y="168"/>
                  </a:lnTo>
                  <a:lnTo>
                    <a:pt x="3" y="168"/>
                  </a:lnTo>
                  <a:lnTo>
                    <a:pt x="2" y="169"/>
                  </a:lnTo>
                  <a:lnTo>
                    <a:pt x="0" y="168"/>
                  </a:lnTo>
                  <a:close/>
                  <a:moveTo>
                    <a:pt x="0" y="134"/>
                  </a:moveTo>
                  <a:lnTo>
                    <a:pt x="0" y="134"/>
                  </a:lnTo>
                  <a:lnTo>
                    <a:pt x="0" y="133"/>
                  </a:lnTo>
                  <a:lnTo>
                    <a:pt x="2" y="133"/>
                  </a:lnTo>
                  <a:lnTo>
                    <a:pt x="3" y="133"/>
                  </a:lnTo>
                  <a:lnTo>
                    <a:pt x="4" y="134"/>
                  </a:lnTo>
                  <a:lnTo>
                    <a:pt x="3" y="135"/>
                  </a:lnTo>
                  <a:lnTo>
                    <a:pt x="2" y="137"/>
                  </a:lnTo>
                  <a:lnTo>
                    <a:pt x="0" y="135"/>
                  </a:lnTo>
                  <a:lnTo>
                    <a:pt x="0" y="134"/>
                  </a:lnTo>
                  <a:close/>
                  <a:moveTo>
                    <a:pt x="0" y="101"/>
                  </a:moveTo>
                  <a:lnTo>
                    <a:pt x="0" y="101"/>
                  </a:lnTo>
                  <a:lnTo>
                    <a:pt x="0" y="100"/>
                  </a:lnTo>
                  <a:lnTo>
                    <a:pt x="2" y="99"/>
                  </a:lnTo>
                  <a:lnTo>
                    <a:pt x="3" y="100"/>
                  </a:lnTo>
                  <a:lnTo>
                    <a:pt x="4" y="101"/>
                  </a:lnTo>
                  <a:lnTo>
                    <a:pt x="3" y="103"/>
                  </a:lnTo>
                  <a:lnTo>
                    <a:pt x="2" y="103"/>
                  </a:lnTo>
                  <a:lnTo>
                    <a:pt x="0" y="103"/>
                  </a:lnTo>
                  <a:lnTo>
                    <a:pt x="0" y="101"/>
                  </a:lnTo>
                  <a:close/>
                  <a:moveTo>
                    <a:pt x="0" y="68"/>
                  </a:moveTo>
                  <a:lnTo>
                    <a:pt x="0" y="68"/>
                  </a:lnTo>
                  <a:lnTo>
                    <a:pt x="0" y="66"/>
                  </a:lnTo>
                  <a:lnTo>
                    <a:pt x="2" y="66"/>
                  </a:lnTo>
                  <a:lnTo>
                    <a:pt x="3" y="66"/>
                  </a:lnTo>
                  <a:lnTo>
                    <a:pt x="4" y="68"/>
                  </a:lnTo>
                  <a:lnTo>
                    <a:pt x="3" y="69"/>
                  </a:lnTo>
                  <a:lnTo>
                    <a:pt x="2" y="70"/>
                  </a:lnTo>
                  <a:lnTo>
                    <a:pt x="0" y="69"/>
                  </a:lnTo>
                  <a:lnTo>
                    <a:pt x="0" y="68"/>
                  </a:lnTo>
                  <a:close/>
                  <a:moveTo>
                    <a:pt x="0" y="35"/>
                  </a:moveTo>
                  <a:lnTo>
                    <a:pt x="0" y="35"/>
                  </a:lnTo>
                  <a:lnTo>
                    <a:pt x="0" y="34"/>
                  </a:lnTo>
                  <a:lnTo>
                    <a:pt x="2" y="34"/>
                  </a:lnTo>
                  <a:lnTo>
                    <a:pt x="3" y="34"/>
                  </a:lnTo>
                  <a:lnTo>
                    <a:pt x="4" y="35"/>
                  </a:lnTo>
                  <a:lnTo>
                    <a:pt x="3" y="37"/>
                  </a:lnTo>
                  <a:lnTo>
                    <a:pt x="2" y="37"/>
                  </a:lnTo>
                  <a:lnTo>
                    <a:pt x="0" y="37"/>
                  </a:lnTo>
                  <a:lnTo>
                    <a:pt x="0" y="35"/>
                  </a:lnTo>
                  <a:close/>
                  <a:moveTo>
                    <a:pt x="0" y="3"/>
                  </a:moveTo>
                  <a:lnTo>
                    <a:pt x="0" y="3"/>
                  </a:lnTo>
                  <a:lnTo>
                    <a:pt x="0" y="2"/>
                  </a:lnTo>
                  <a:lnTo>
                    <a:pt x="2" y="0"/>
                  </a:lnTo>
                  <a:lnTo>
                    <a:pt x="3" y="2"/>
                  </a:lnTo>
                  <a:lnTo>
                    <a:pt x="4" y="3"/>
                  </a:lnTo>
                  <a:lnTo>
                    <a:pt x="3" y="4"/>
                  </a:lnTo>
                  <a:lnTo>
                    <a:pt x="2" y="4"/>
                  </a:lnTo>
                  <a:lnTo>
                    <a:pt x="0" y="4"/>
                  </a:lnTo>
                  <a:lnTo>
                    <a:pt x="0" y="3"/>
                  </a:lnTo>
                  <a:close/>
                </a:path>
              </a:pathLst>
            </a:custGeom>
            <a:solidFill>
              <a:srgbClr val="000000"/>
            </a:solidFill>
            <a:ln w="1588">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62" name="未知"/>
            <p:cNvSpPr>
              <a:spLocks/>
            </p:cNvSpPr>
            <p:nvPr/>
          </p:nvSpPr>
          <p:spPr bwMode="auto">
            <a:xfrm>
              <a:off x="223" y="475"/>
              <a:ext cx="172" cy="263"/>
            </a:xfrm>
            <a:custGeom>
              <a:avLst/>
              <a:gdLst>
                <a:gd name="T0" fmla="*/ 0 w 84"/>
                <a:gd name="T1" fmla="*/ 267492688 h 127"/>
                <a:gd name="T2" fmla="*/ 70376707 w 84"/>
                <a:gd name="T3" fmla="*/ 0 h 127"/>
                <a:gd name="T4" fmla="*/ 140941991 w 84"/>
                <a:gd name="T5" fmla="*/ 267492688 h 127"/>
                <a:gd name="T6" fmla="*/ 0 w 84"/>
                <a:gd name="T7" fmla="*/ 267492688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63" name="Line 195"/>
            <p:cNvSpPr>
              <a:spLocks noChangeShapeType="1"/>
            </p:cNvSpPr>
            <p:nvPr/>
          </p:nvSpPr>
          <p:spPr bwMode="auto">
            <a:xfrm flipH="1">
              <a:off x="768" y="2488"/>
              <a:ext cx="1535"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64" name="未知"/>
            <p:cNvSpPr>
              <a:spLocks/>
            </p:cNvSpPr>
            <p:nvPr/>
          </p:nvSpPr>
          <p:spPr bwMode="auto">
            <a:xfrm>
              <a:off x="530" y="2400"/>
              <a:ext cx="263" cy="175"/>
            </a:xfrm>
            <a:custGeom>
              <a:avLst/>
              <a:gdLst>
                <a:gd name="T0" fmla="*/ 267492688 w 127"/>
                <a:gd name="T1" fmla="*/ 199368394 h 84"/>
                <a:gd name="T2" fmla="*/ 0 w 127"/>
                <a:gd name="T3" fmla="*/ 99981197 h 84"/>
                <a:gd name="T4" fmla="*/ 267492688 w 127"/>
                <a:gd name="T5" fmla="*/ 0 h 84"/>
                <a:gd name="T6" fmla="*/ 267492688 w 127"/>
                <a:gd name="T7" fmla="*/ 199368394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65" name="Line 197"/>
            <p:cNvSpPr>
              <a:spLocks noChangeShapeType="1"/>
            </p:cNvSpPr>
            <p:nvPr/>
          </p:nvSpPr>
          <p:spPr bwMode="auto">
            <a:xfrm flipH="1">
              <a:off x="2815" y="1543"/>
              <a:ext cx="468" cy="57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66" name="未知"/>
            <p:cNvSpPr>
              <a:spLocks/>
            </p:cNvSpPr>
            <p:nvPr/>
          </p:nvSpPr>
          <p:spPr bwMode="auto">
            <a:xfrm>
              <a:off x="2668" y="2045"/>
              <a:ext cx="230" cy="260"/>
            </a:xfrm>
            <a:custGeom>
              <a:avLst/>
              <a:gdLst>
                <a:gd name="T0" fmla="*/ 199094057 w 112"/>
                <a:gd name="T1" fmla="*/ 145438999 h 124"/>
                <a:gd name="T2" fmla="*/ 0 w 112"/>
                <a:gd name="T3" fmla="*/ 334567649 h 124"/>
                <a:gd name="T4" fmla="*/ 84024267 w 112"/>
                <a:gd name="T5" fmla="*/ 0 h 124"/>
                <a:gd name="T6" fmla="*/ 199094057 w 112"/>
                <a:gd name="T7" fmla="*/ 145438999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7" y="0"/>
                  </a:lnTo>
                  <a:lnTo>
                    <a:pt x="112"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67" name="Rectangle 199"/>
            <p:cNvSpPr>
              <a:spLocks noChangeArrowheads="1"/>
            </p:cNvSpPr>
            <p:nvPr/>
          </p:nvSpPr>
          <p:spPr bwMode="auto">
            <a:xfrm>
              <a:off x="3093" y="1888"/>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5</a:t>
              </a:r>
              <a:endParaRPr lang="zh-CN" altLang="en-US" sz="1000" b="1">
                <a:solidFill>
                  <a:srgbClr val="0000FF"/>
                </a:solidFill>
                <a:latin typeface="Times New Roman" panose="02020603050405020304" pitchFamily="18" charset="0"/>
                <a:ea typeface="楷体_GB2312" pitchFamily="1" charset="-122"/>
              </a:endParaRPr>
            </a:p>
          </p:txBody>
        </p:sp>
        <p:sp>
          <p:nvSpPr>
            <p:cNvPr id="95268" name="Rectangle 200"/>
            <p:cNvSpPr>
              <a:spLocks noChangeArrowheads="1"/>
            </p:cNvSpPr>
            <p:nvPr/>
          </p:nvSpPr>
          <p:spPr bwMode="auto">
            <a:xfrm>
              <a:off x="0" y="1280"/>
              <a:ext cx="20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18</a:t>
              </a:r>
              <a:endParaRPr lang="zh-CN" altLang="en-US" sz="1000" b="1">
                <a:solidFill>
                  <a:srgbClr val="0000FF"/>
                </a:solidFill>
                <a:latin typeface="Times New Roman" panose="02020603050405020304" pitchFamily="18" charset="0"/>
                <a:ea typeface="楷体_GB2312" pitchFamily="1" charset="-122"/>
              </a:endParaRPr>
            </a:p>
          </p:txBody>
        </p:sp>
        <p:sp>
          <p:nvSpPr>
            <p:cNvPr id="95269" name="Rectangle 201"/>
            <p:cNvSpPr>
              <a:spLocks noChangeArrowheads="1"/>
            </p:cNvSpPr>
            <p:nvPr/>
          </p:nvSpPr>
          <p:spPr bwMode="auto">
            <a:xfrm>
              <a:off x="750" y="1953"/>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10</a:t>
              </a:r>
              <a:endParaRPr lang="zh-CN" altLang="en-US" sz="1000" b="1">
                <a:solidFill>
                  <a:srgbClr val="0000FF"/>
                </a:solidFill>
                <a:latin typeface="Times New Roman" panose="02020603050405020304" pitchFamily="18" charset="0"/>
                <a:ea typeface="楷体_GB2312" pitchFamily="1" charset="-122"/>
              </a:endParaRPr>
            </a:p>
          </p:txBody>
        </p:sp>
        <p:sp>
          <p:nvSpPr>
            <p:cNvPr id="95270" name="Rectangle 202"/>
            <p:cNvSpPr>
              <a:spLocks noChangeArrowheads="1"/>
            </p:cNvSpPr>
            <p:nvPr/>
          </p:nvSpPr>
          <p:spPr bwMode="auto">
            <a:xfrm>
              <a:off x="1543" y="249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7</a:t>
              </a:r>
              <a:endParaRPr lang="zh-CN" altLang="en-US" sz="1000" b="1">
                <a:solidFill>
                  <a:srgbClr val="0000FF"/>
                </a:solidFill>
                <a:latin typeface="Times New Roman" panose="02020603050405020304" pitchFamily="18" charset="0"/>
                <a:ea typeface="楷体_GB2312" pitchFamily="1" charset="-122"/>
              </a:endParaRPr>
            </a:p>
          </p:txBody>
        </p:sp>
        <p:sp>
          <p:nvSpPr>
            <p:cNvPr id="95271" name="未知"/>
            <p:cNvSpPr>
              <a:spLocks/>
            </p:cNvSpPr>
            <p:nvPr/>
          </p:nvSpPr>
          <p:spPr bwMode="auto">
            <a:xfrm>
              <a:off x="2400" y="450"/>
              <a:ext cx="170" cy="263"/>
            </a:xfrm>
            <a:custGeom>
              <a:avLst/>
              <a:gdLst>
                <a:gd name="T0" fmla="*/ 0 w 84"/>
                <a:gd name="T1" fmla="*/ 267492688 h 127"/>
                <a:gd name="T2" fmla="*/ 55768383 w 84"/>
                <a:gd name="T3" fmla="*/ 0 h 127"/>
                <a:gd name="T4" fmla="*/ 111604895 w 84"/>
                <a:gd name="T5" fmla="*/ 267492688 h 127"/>
                <a:gd name="T6" fmla="*/ 0 w 84"/>
                <a:gd name="T7" fmla="*/ 267492688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95272" name="Rectangle 204"/>
            <p:cNvSpPr>
              <a:spLocks noChangeArrowheads="1"/>
            </p:cNvSpPr>
            <p:nvPr/>
          </p:nvSpPr>
          <p:spPr bwMode="auto">
            <a:xfrm>
              <a:off x="2215" y="1308"/>
              <a:ext cx="20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000FF"/>
                  </a:solidFill>
                  <a:latin typeface="宋体" panose="02010600030101010101" pitchFamily="2" charset="-122"/>
                </a:rPr>
                <a:t>15</a:t>
              </a:r>
              <a:endParaRPr lang="zh-CN" altLang="en-US" sz="1000" b="1">
                <a:solidFill>
                  <a:srgbClr val="0000FF"/>
                </a:solidFill>
                <a:latin typeface="Times New Roman" panose="02020603050405020304" pitchFamily="18" charset="0"/>
                <a:ea typeface="楷体_GB2312" pitchFamily="1" charset="-122"/>
              </a:endParaRPr>
            </a:p>
          </p:txBody>
        </p:sp>
        <p:sp>
          <p:nvSpPr>
            <p:cNvPr id="95273" name="Rectangle 205"/>
            <p:cNvSpPr>
              <a:spLocks noChangeArrowheads="1"/>
            </p:cNvSpPr>
            <p:nvPr/>
          </p:nvSpPr>
          <p:spPr bwMode="auto">
            <a:xfrm>
              <a:off x="1185" y="3325"/>
              <a:ext cx="30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pPr>
              <a:r>
                <a:rPr lang="zh-CN" altLang="en-US" sz="1000" b="1">
                  <a:solidFill>
                    <a:srgbClr val="080808"/>
                  </a:solidFill>
                  <a:latin typeface="宋体" panose="02010600030101010101" pitchFamily="2" charset="-122"/>
                </a:rPr>
                <a:t>(</a:t>
              </a:r>
              <a:r>
                <a:rPr lang="en-US" altLang="zh-CN" sz="1000" b="1">
                  <a:solidFill>
                    <a:srgbClr val="080808"/>
                  </a:solidFill>
                  <a:latin typeface="宋体" panose="02010600030101010101" pitchFamily="2" charset="-122"/>
                </a:rPr>
                <a:t>d)</a:t>
              </a:r>
              <a:endParaRPr lang="en-US" altLang="zh-CN" sz="1000" b="1">
                <a:solidFill>
                  <a:srgbClr val="080808"/>
                </a:solidFill>
                <a:latin typeface="Times New Roman" panose="02020603050405020304" pitchFamily="18" charset="0"/>
                <a:ea typeface="楷体_GB2312" pitchFamily="1" charset="-122"/>
              </a:endParaRPr>
            </a:p>
          </p:txBody>
        </p:sp>
        <p:sp>
          <p:nvSpPr>
            <p:cNvPr id="95274" name="Line 206"/>
            <p:cNvSpPr>
              <a:spLocks noChangeShapeType="1"/>
            </p:cNvSpPr>
            <p:nvPr/>
          </p:nvSpPr>
          <p:spPr bwMode="auto">
            <a:xfrm flipV="1">
              <a:off x="2520" y="690"/>
              <a:ext cx="5" cy="15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5" name="未知"/>
            <p:cNvSpPr>
              <a:spLocks noEditPoints="1"/>
            </p:cNvSpPr>
            <p:nvPr/>
          </p:nvSpPr>
          <p:spPr bwMode="auto">
            <a:xfrm>
              <a:off x="480" y="1770"/>
              <a:ext cx="430" cy="543"/>
            </a:xfrm>
            <a:custGeom>
              <a:avLst/>
              <a:gdLst>
                <a:gd name="T0" fmla="*/ 2921139 w 211"/>
                <a:gd name="T1" fmla="*/ 689630439 h 259"/>
                <a:gd name="T2" fmla="*/ 4351858 w 211"/>
                <a:gd name="T3" fmla="*/ 696857241 h 259"/>
                <a:gd name="T4" fmla="*/ 0 w 211"/>
                <a:gd name="T5" fmla="*/ 696857241 h 259"/>
                <a:gd name="T6" fmla="*/ 0 w 211"/>
                <a:gd name="T7" fmla="*/ 689630439 h 259"/>
                <a:gd name="T8" fmla="*/ 33692304 w 211"/>
                <a:gd name="T9" fmla="*/ 621521918 h 259"/>
                <a:gd name="T10" fmla="*/ 36832624 w 211"/>
                <a:gd name="T11" fmla="*/ 626498832 h 259"/>
                <a:gd name="T12" fmla="*/ 33692304 w 211"/>
                <a:gd name="T13" fmla="*/ 633212002 h 259"/>
                <a:gd name="T14" fmla="*/ 30799607 w 211"/>
                <a:gd name="T15" fmla="*/ 623836212 h 259"/>
                <a:gd name="T16" fmla="*/ 64448838 w 211"/>
                <a:gd name="T17" fmla="*/ 554611469 h 259"/>
                <a:gd name="T18" fmla="*/ 65828783 w 211"/>
                <a:gd name="T19" fmla="*/ 552390025 h 259"/>
                <a:gd name="T20" fmla="*/ 68662021 w 211"/>
                <a:gd name="T21" fmla="*/ 559644737 h 259"/>
                <a:gd name="T22" fmla="*/ 65828783 w 211"/>
                <a:gd name="T23" fmla="*/ 562306282 h 259"/>
                <a:gd name="T24" fmla="*/ 64448838 w 211"/>
                <a:gd name="T25" fmla="*/ 554611469 h 259"/>
                <a:gd name="T26" fmla="*/ 94513272 w 211"/>
                <a:gd name="T27" fmla="*/ 486884549 h 259"/>
                <a:gd name="T28" fmla="*/ 98838867 w 211"/>
                <a:gd name="T29" fmla="*/ 486884549 h 259"/>
                <a:gd name="T30" fmla="*/ 97366351 w 211"/>
                <a:gd name="T31" fmla="*/ 495408043 h 259"/>
                <a:gd name="T32" fmla="*/ 94513272 w 211"/>
                <a:gd name="T33" fmla="*/ 486884549 h 259"/>
                <a:gd name="T34" fmla="*/ 126460983 w 211"/>
                <a:gd name="T35" fmla="*/ 417110616 h 259"/>
                <a:gd name="T36" fmla="*/ 132763517 w 211"/>
                <a:gd name="T37" fmla="*/ 417110616 h 259"/>
                <a:gd name="T38" fmla="*/ 129679322 w 211"/>
                <a:gd name="T39" fmla="*/ 424883253 h 259"/>
                <a:gd name="T40" fmla="*/ 126460983 w 211"/>
                <a:gd name="T41" fmla="*/ 422691329 h 259"/>
                <a:gd name="T42" fmla="*/ 126460983 w 211"/>
                <a:gd name="T43" fmla="*/ 417110616 h 259"/>
                <a:gd name="T44" fmla="*/ 160380840 w 211"/>
                <a:gd name="T45" fmla="*/ 344091197 h 259"/>
                <a:gd name="T46" fmla="*/ 163197661 w 211"/>
                <a:gd name="T47" fmla="*/ 346753280 h 259"/>
                <a:gd name="T48" fmla="*/ 160380840 w 211"/>
                <a:gd name="T49" fmla="*/ 355850786 h 259"/>
                <a:gd name="T50" fmla="*/ 158698599 w 211"/>
                <a:gd name="T51" fmla="*/ 346753280 h 259"/>
                <a:gd name="T52" fmla="*/ 189756932 w 211"/>
                <a:gd name="T53" fmla="*/ 279748436 h 259"/>
                <a:gd name="T54" fmla="*/ 195530391 w 211"/>
                <a:gd name="T55" fmla="*/ 279748436 h 259"/>
                <a:gd name="T56" fmla="*/ 194077831 w 211"/>
                <a:gd name="T57" fmla="*/ 282089902 h 259"/>
                <a:gd name="T58" fmla="*/ 189756932 w 211"/>
                <a:gd name="T59" fmla="*/ 282089902 h 259"/>
                <a:gd name="T60" fmla="*/ 220929909 w 211"/>
                <a:gd name="T61" fmla="*/ 210658541 h 259"/>
                <a:gd name="T62" fmla="*/ 224527594 w 211"/>
                <a:gd name="T63" fmla="*/ 207001532 h 259"/>
                <a:gd name="T64" fmla="*/ 228011807 w 211"/>
                <a:gd name="T65" fmla="*/ 215498325 h 259"/>
                <a:gd name="T66" fmla="*/ 223147812 w 211"/>
                <a:gd name="T67" fmla="*/ 217911374 h 259"/>
                <a:gd name="T68" fmla="*/ 220929909 w 211"/>
                <a:gd name="T69" fmla="*/ 210658541 h 259"/>
                <a:gd name="T70" fmla="*/ 256162803 w 211"/>
                <a:gd name="T71" fmla="*/ 137213813 h 259"/>
                <a:gd name="T72" fmla="*/ 257716704 w 211"/>
                <a:gd name="T73" fmla="*/ 142534590 h 259"/>
                <a:gd name="T74" fmla="*/ 256162803 w 211"/>
                <a:gd name="T75" fmla="*/ 147512308 h 259"/>
                <a:gd name="T76" fmla="*/ 253192600 w 211"/>
                <a:gd name="T77" fmla="*/ 142534590 h 259"/>
                <a:gd name="T78" fmla="*/ 283779506 w 211"/>
                <a:gd name="T79" fmla="*/ 73568708 h 259"/>
                <a:gd name="T80" fmla="*/ 288643632 w 211"/>
                <a:gd name="T81" fmla="*/ 70360389 h 259"/>
                <a:gd name="T82" fmla="*/ 288643632 w 211"/>
                <a:gd name="T83" fmla="*/ 75941101 h 259"/>
                <a:gd name="T84" fmla="*/ 283779506 w 211"/>
                <a:gd name="T85" fmla="*/ 80959543 h 259"/>
                <a:gd name="T86" fmla="*/ 283779506 w 211"/>
                <a:gd name="T87" fmla="*/ 73568708 h 259"/>
                <a:gd name="T88" fmla="*/ 317640835 w 211"/>
                <a:gd name="T89" fmla="*/ 0 h 259"/>
                <a:gd name="T90" fmla="*/ 321986646 w 211"/>
                <a:gd name="T91" fmla="*/ 7983490 h 259"/>
                <a:gd name="T92" fmla="*/ 317640835 w 211"/>
                <a:gd name="T93" fmla="*/ 10435738 h 259"/>
                <a:gd name="T94" fmla="*/ 316122409 w 211"/>
                <a:gd name="T95" fmla="*/ 2374233 h 2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1"/>
                <a:gd name="T145" fmla="*/ 0 h 259"/>
                <a:gd name="T146" fmla="*/ 211 w 211"/>
                <a:gd name="T147" fmla="*/ 259 h 2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1" h="259">
                  <a:moveTo>
                    <a:pt x="0" y="256"/>
                  </a:moveTo>
                  <a:lnTo>
                    <a:pt x="0" y="256"/>
                  </a:lnTo>
                  <a:lnTo>
                    <a:pt x="2" y="256"/>
                  </a:lnTo>
                  <a:lnTo>
                    <a:pt x="3" y="256"/>
                  </a:lnTo>
                  <a:lnTo>
                    <a:pt x="3" y="258"/>
                  </a:lnTo>
                  <a:lnTo>
                    <a:pt x="3" y="259"/>
                  </a:lnTo>
                  <a:lnTo>
                    <a:pt x="2" y="259"/>
                  </a:lnTo>
                  <a:lnTo>
                    <a:pt x="0" y="259"/>
                  </a:lnTo>
                  <a:lnTo>
                    <a:pt x="0" y="258"/>
                  </a:lnTo>
                  <a:lnTo>
                    <a:pt x="0" y="256"/>
                  </a:lnTo>
                  <a:close/>
                  <a:moveTo>
                    <a:pt x="20" y="231"/>
                  </a:moveTo>
                  <a:lnTo>
                    <a:pt x="20" y="231"/>
                  </a:lnTo>
                  <a:lnTo>
                    <a:pt x="22" y="231"/>
                  </a:lnTo>
                  <a:lnTo>
                    <a:pt x="23" y="231"/>
                  </a:lnTo>
                  <a:lnTo>
                    <a:pt x="24" y="232"/>
                  </a:lnTo>
                  <a:lnTo>
                    <a:pt x="24" y="233"/>
                  </a:lnTo>
                  <a:lnTo>
                    <a:pt x="23" y="235"/>
                  </a:lnTo>
                  <a:lnTo>
                    <a:pt x="22" y="235"/>
                  </a:lnTo>
                  <a:lnTo>
                    <a:pt x="22" y="233"/>
                  </a:lnTo>
                  <a:lnTo>
                    <a:pt x="20" y="232"/>
                  </a:lnTo>
                  <a:lnTo>
                    <a:pt x="20" y="231"/>
                  </a:lnTo>
                  <a:close/>
                  <a:moveTo>
                    <a:pt x="42" y="206"/>
                  </a:moveTo>
                  <a:lnTo>
                    <a:pt x="42" y="206"/>
                  </a:lnTo>
                  <a:lnTo>
                    <a:pt x="43" y="205"/>
                  </a:lnTo>
                  <a:lnTo>
                    <a:pt x="45" y="205"/>
                  </a:lnTo>
                  <a:lnTo>
                    <a:pt x="45" y="206"/>
                  </a:lnTo>
                  <a:lnTo>
                    <a:pt x="45" y="208"/>
                  </a:lnTo>
                  <a:lnTo>
                    <a:pt x="43" y="209"/>
                  </a:lnTo>
                  <a:lnTo>
                    <a:pt x="42" y="208"/>
                  </a:lnTo>
                  <a:lnTo>
                    <a:pt x="41" y="208"/>
                  </a:lnTo>
                  <a:lnTo>
                    <a:pt x="42" y="206"/>
                  </a:lnTo>
                  <a:close/>
                  <a:moveTo>
                    <a:pt x="62" y="181"/>
                  </a:moveTo>
                  <a:lnTo>
                    <a:pt x="62" y="181"/>
                  </a:lnTo>
                  <a:lnTo>
                    <a:pt x="64" y="179"/>
                  </a:lnTo>
                  <a:lnTo>
                    <a:pt x="65" y="179"/>
                  </a:lnTo>
                  <a:lnTo>
                    <a:pt x="65" y="181"/>
                  </a:lnTo>
                  <a:lnTo>
                    <a:pt x="65" y="182"/>
                  </a:lnTo>
                  <a:lnTo>
                    <a:pt x="64" y="184"/>
                  </a:lnTo>
                  <a:lnTo>
                    <a:pt x="62" y="182"/>
                  </a:lnTo>
                  <a:lnTo>
                    <a:pt x="62" y="181"/>
                  </a:lnTo>
                  <a:close/>
                  <a:moveTo>
                    <a:pt x="83" y="155"/>
                  </a:moveTo>
                  <a:lnTo>
                    <a:pt x="83" y="155"/>
                  </a:lnTo>
                  <a:lnTo>
                    <a:pt x="84" y="154"/>
                  </a:lnTo>
                  <a:lnTo>
                    <a:pt x="85" y="154"/>
                  </a:lnTo>
                  <a:lnTo>
                    <a:pt x="87" y="155"/>
                  </a:lnTo>
                  <a:lnTo>
                    <a:pt x="87" y="157"/>
                  </a:lnTo>
                  <a:lnTo>
                    <a:pt x="85" y="158"/>
                  </a:lnTo>
                  <a:lnTo>
                    <a:pt x="84" y="158"/>
                  </a:lnTo>
                  <a:lnTo>
                    <a:pt x="84" y="157"/>
                  </a:lnTo>
                  <a:lnTo>
                    <a:pt x="83" y="157"/>
                  </a:lnTo>
                  <a:lnTo>
                    <a:pt x="83" y="155"/>
                  </a:lnTo>
                  <a:close/>
                  <a:moveTo>
                    <a:pt x="104" y="129"/>
                  </a:moveTo>
                  <a:lnTo>
                    <a:pt x="104" y="129"/>
                  </a:lnTo>
                  <a:lnTo>
                    <a:pt x="105" y="128"/>
                  </a:lnTo>
                  <a:lnTo>
                    <a:pt x="107" y="128"/>
                  </a:lnTo>
                  <a:lnTo>
                    <a:pt x="107" y="129"/>
                  </a:lnTo>
                  <a:lnTo>
                    <a:pt x="107" y="131"/>
                  </a:lnTo>
                  <a:lnTo>
                    <a:pt x="105" y="132"/>
                  </a:lnTo>
                  <a:lnTo>
                    <a:pt x="104" y="132"/>
                  </a:lnTo>
                  <a:lnTo>
                    <a:pt x="103" y="131"/>
                  </a:lnTo>
                  <a:lnTo>
                    <a:pt x="104" y="129"/>
                  </a:lnTo>
                  <a:close/>
                  <a:moveTo>
                    <a:pt x="124" y="104"/>
                  </a:moveTo>
                  <a:lnTo>
                    <a:pt x="124" y="104"/>
                  </a:lnTo>
                  <a:lnTo>
                    <a:pt x="126" y="102"/>
                  </a:lnTo>
                  <a:lnTo>
                    <a:pt x="127" y="102"/>
                  </a:lnTo>
                  <a:lnTo>
                    <a:pt x="128" y="104"/>
                  </a:lnTo>
                  <a:lnTo>
                    <a:pt x="128" y="105"/>
                  </a:lnTo>
                  <a:lnTo>
                    <a:pt x="127" y="105"/>
                  </a:lnTo>
                  <a:lnTo>
                    <a:pt x="126" y="107"/>
                  </a:lnTo>
                  <a:lnTo>
                    <a:pt x="124" y="107"/>
                  </a:lnTo>
                  <a:lnTo>
                    <a:pt x="124" y="105"/>
                  </a:lnTo>
                  <a:lnTo>
                    <a:pt x="124" y="104"/>
                  </a:lnTo>
                  <a:close/>
                  <a:moveTo>
                    <a:pt x="145" y="78"/>
                  </a:moveTo>
                  <a:lnTo>
                    <a:pt x="145" y="78"/>
                  </a:lnTo>
                  <a:lnTo>
                    <a:pt x="146" y="77"/>
                  </a:lnTo>
                  <a:lnTo>
                    <a:pt x="147" y="77"/>
                  </a:lnTo>
                  <a:lnTo>
                    <a:pt x="149" y="78"/>
                  </a:lnTo>
                  <a:lnTo>
                    <a:pt x="149" y="80"/>
                  </a:lnTo>
                  <a:lnTo>
                    <a:pt x="147" y="81"/>
                  </a:lnTo>
                  <a:lnTo>
                    <a:pt x="146" y="81"/>
                  </a:lnTo>
                  <a:lnTo>
                    <a:pt x="145" y="80"/>
                  </a:lnTo>
                  <a:lnTo>
                    <a:pt x="145" y="78"/>
                  </a:lnTo>
                  <a:close/>
                  <a:moveTo>
                    <a:pt x="166" y="53"/>
                  </a:moveTo>
                  <a:lnTo>
                    <a:pt x="166" y="53"/>
                  </a:lnTo>
                  <a:lnTo>
                    <a:pt x="168" y="51"/>
                  </a:lnTo>
                  <a:lnTo>
                    <a:pt x="169" y="51"/>
                  </a:lnTo>
                  <a:lnTo>
                    <a:pt x="169" y="53"/>
                  </a:lnTo>
                  <a:lnTo>
                    <a:pt x="169" y="54"/>
                  </a:lnTo>
                  <a:lnTo>
                    <a:pt x="168" y="55"/>
                  </a:lnTo>
                  <a:lnTo>
                    <a:pt x="166" y="55"/>
                  </a:lnTo>
                  <a:lnTo>
                    <a:pt x="166" y="54"/>
                  </a:lnTo>
                  <a:lnTo>
                    <a:pt x="166" y="53"/>
                  </a:lnTo>
                  <a:close/>
                  <a:moveTo>
                    <a:pt x="186" y="27"/>
                  </a:moveTo>
                  <a:lnTo>
                    <a:pt x="186" y="27"/>
                  </a:lnTo>
                  <a:lnTo>
                    <a:pt x="188" y="26"/>
                  </a:lnTo>
                  <a:lnTo>
                    <a:pt x="189" y="26"/>
                  </a:lnTo>
                  <a:lnTo>
                    <a:pt x="191" y="27"/>
                  </a:lnTo>
                  <a:lnTo>
                    <a:pt x="191" y="28"/>
                  </a:lnTo>
                  <a:lnTo>
                    <a:pt x="189" y="28"/>
                  </a:lnTo>
                  <a:lnTo>
                    <a:pt x="188" y="30"/>
                  </a:lnTo>
                  <a:lnTo>
                    <a:pt x="186" y="30"/>
                  </a:lnTo>
                  <a:lnTo>
                    <a:pt x="186" y="28"/>
                  </a:lnTo>
                  <a:lnTo>
                    <a:pt x="186" y="27"/>
                  </a:lnTo>
                  <a:close/>
                  <a:moveTo>
                    <a:pt x="207" y="1"/>
                  </a:moveTo>
                  <a:lnTo>
                    <a:pt x="207" y="1"/>
                  </a:lnTo>
                  <a:lnTo>
                    <a:pt x="208" y="0"/>
                  </a:lnTo>
                  <a:lnTo>
                    <a:pt x="209" y="0"/>
                  </a:lnTo>
                  <a:lnTo>
                    <a:pt x="211" y="1"/>
                  </a:lnTo>
                  <a:lnTo>
                    <a:pt x="211" y="3"/>
                  </a:lnTo>
                  <a:lnTo>
                    <a:pt x="209" y="4"/>
                  </a:lnTo>
                  <a:lnTo>
                    <a:pt x="208" y="4"/>
                  </a:lnTo>
                  <a:lnTo>
                    <a:pt x="207" y="3"/>
                  </a:lnTo>
                  <a:lnTo>
                    <a:pt x="207" y="1"/>
                  </a:lnTo>
                  <a:close/>
                </a:path>
              </a:pathLst>
            </a:custGeom>
            <a:solidFill>
              <a:srgbClr val="000000"/>
            </a:solidFill>
            <a:ln w="1588">
              <a:solidFill>
                <a:srgbClr val="000000"/>
              </a:solidFill>
              <a:round/>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33350" y="19177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二、</a:t>
            </a:r>
            <a:r>
              <a:rPr lang="en-US" altLang="zh-CN" sz="3200">
                <a:latin typeface="黑体" panose="02010609060101010101" pitchFamily="49" charset="-122"/>
                <a:ea typeface="黑体" panose="02010609060101010101" pitchFamily="49" charset="-122"/>
              </a:rPr>
              <a:t>Dijkstra</a:t>
            </a:r>
            <a:r>
              <a:rPr lang="zh-CN" altLang="en-US" sz="3200">
                <a:latin typeface="黑体" panose="02010609060101010101" pitchFamily="49" charset="-122"/>
                <a:ea typeface="黑体" panose="02010609060101010101" pitchFamily="49" charset="-122"/>
              </a:rPr>
              <a:t>算法</a:t>
            </a:r>
          </a:p>
        </p:txBody>
      </p:sp>
      <p:sp>
        <p:nvSpPr>
          <p:cNvPr id="9625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E35E4A01-5953-4605-BF3B-28FF74941921}" type="slidenum">
              <a:rPr lang="zh-CN" altLang="en-US"/>
              <a:pPr algn="r" eaLnBrk="1" hangingPunct="1">
                <a:spcBef>
                  <a:spcPct val="50000"/>
                </a:spcBef>
                <a:buFont typeface="Arial" panose="020B0604020202020204" pitchFamily="34" charset="0"/>
                <a:buNone/>
              </a:pPr>
              <a:t>92</a:t>
            </a:fld>
            <a:endParaRPr lang="en-US" altLang="zh-CN"/>
          </a:p>
        </p:txBody>
      </p:sp>
      <p:sp>
        <p:nvSpPr>
          <p:cNvPr id="9626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第五节　最短路径</a:t>
            </a:r>
          </a:p>
        </p:txBody>
      </p:sp>
      <p:sp>
        <p:nvSpPr>
          <p:cNvPr id="96261" name="Rectangle 5"/>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在</a:t>
            </a:r>
            <a:r>
              <a:rPr lang="en-US" altLang="zh-CN" b="1">
                <a:latin typeface="黑体" panose="02010609060101010101" pitchFamily="49" charset="-122"/>
                <a:ea typeface="黑体" panose="02010609060101010101" pitchFamily="49" charset="-122"/>
              </a:rPr>
              <a:t>Dijkstra</a:t>
            </a:r>
            <a:r>
              <a:rPr lang="zh-CN" altLang="en-US" b="1">
                <a:latin typeface="黑体" panose="02010609060101010101" pitchFamily="49" charset="-122"/>
                <a:ea typeface="黑体" panose="02010609060101010101" pitchFamily="49" charset="-122"/>
              </a:rPr>
              <a:t>算法中，引进了一个辅助向量</a:t>
            </a:r>
            <a:r>
              <a:rPr lang="en-US" altLang="zh-CN" b="1">
                <a:latin typeface="黑体" panose="02010609060101010101" pitchFamily="49" charset="-122"/>
                <a:ea typeface="黑体" panose="02010609060101010101" pitchFamily="49" charset="-122"/>
              </a:rPr>
              <a:t>D</a:t>
            </a:r>
          </a:p>
          <a:p>
            <a:pPr eaLnBrk="1" hangingPunct="1">
              <a:spcBef>
                <a:spcPct val="50000"/>
              </a:spcBef>
            </a:pPr>
            <a:r>
              <a:rPr lang="zh-CN" altLang="en-US" b="1">
                <a:latin typeface="黑体" panose="02010609060101010101" pitchFamily="49" charset="-122"/>
                <a:ea typeface="黑体" panose="02010609060101010101" pitchFamily="49" charset="-122"/>
              </a:rPr>
              <a:t>每个分量</a:t>
            </a:r>
            <a:r>
              <a:rPr lang="en-US" altLang="zh-CN" b="1">
                <a:latin typeface="黑体" panose="02010609060101010101" pitchFamily="49" charset="-122"/>
                <a:ea typeface="黑体" panose="02010609060101010101" pitchFamily="49" charset="-122"/>
              </a:rPr>
              <a:t>D[i]</a:t>
            </a:r>
            <a:r>
              <a:rPr lang="zh-CN" altLang="en-US" b="1">
                <a:latin typeface="黑体" panose="02010609060101010101" pitchFamily="49" charset="-122"/>
                <a:ea typeface="黑体" panose="02010609060101010101" pitchFamily="49" charset="-122"/>
              </a:rPr>
              <a:t>表示当前所找到的从始点到每个终点</a:t>
            </a:r>
            <a:r>
              <a:rPr lang="en-US" altLang="zh-CN" b="1">
                <a:latin typeface="黑体" panose="02010609060101010101" pitchFamily="49" charset="-122"/>
                <a:ea typeface="黑体" panose="02010609060101010101" pitchFamily="49" charset="-122"/>
              </a:rPr>
              <a:t>v</a:t>
            </a:r>
            <a:r>
              <a:rPr lang="en-US" altLang="zh-CN" b="1" baseline="-25000">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的最短路径长度</a:t>
            </a:r>
          </a:p>
          <a:p>
            <a:pPr eaLnBrk="1" hangingPunct="1">
              <a:spcBef>
                <a:spcPct val="50000"/>
              </a:spcBef>
            </a:pPr>
            <a:r>
              <a:rPr lang="en-US" altLang="zh-CN" b="1">
                <a:latin typeface="黑体" panose="02010609060101010101" pitchFamily="49" charset="-122"/>
                <a:ea typeface="黑体" panose="02010609060101010101" pitchFamily="49" charset="-122"/>
              </a:rPr>
              <a:t>D[i]</a:t>
            </a:r>
            <a:r>
              <a:rPr lang="zh-CN" altLang="en-US" b="1">
                <a:latin typeface="黑体" panose="02010609060101010101" pitchFamily="49" charset="-122"/>
                <a:ea typeface="黑体" panose="02010609060101010101" pitchFamily="49" charset="-122"/>
              </a:rPr>
              <a:t>初值为始点</a:t>
            </a:r>
            <a:r>
              <a:rPr lang="en-US" altLang="zh-CN" b="1">
                <a:latin typeface="黑体" panose="02010609060101010101" pitchFamily="49" charset="-122"/>
                <a:ea typeface="黑体" panose="02010609060101010101" pitchFamily="49" charset="-122"/>
              </a:rPr>
              <a:t>v</a:t>
            </a:r>
            <a:r>
              <a:rPr lang="en-US" altLang="zh-CN" b="1" baseline="-25000">
                <a:latin typeface="黑体" panose="02010609060101010101" pitchFamily="49" charset="-122"/>
                <a:ea typeface="黑体" panose="02010609060101010101" pitchFamily="49" charset="-122"/>
              </a:rPr>
              <a:t>0</a:t>
            </a:r>
            <a:r>
              <a:rPr lang="zh-CN" altLang="en-US" b="1">
                <a:latin typeface="黑体" panose="02010609060101010101" pitchFamily="49" charset="-122"/>
                <a:ea typeface="黑体" panose="02010609060101010101" pitchFamily="49" charset="-122"/>
              </a:rPr>
              <a:t>到各终点</a:t>
            </a:r>
            <a:r>
              <a:rPr lang="en-US" altLang="zh-CN" b="1">
                <a:latin typeface="黑体" panose="02010609060101010101" pitchFamily="49" charset="-122"/>
                <a:ea typeface="黑体" panose="02010609060101010101" pitchFamily="49" charset="-122"/>
              </a:rPr>
              <a:t>v</a:t>
            </a:r>
            <a:r>
              <a:rPr lang="en-US" altLang="zh-CN" b="1" baseline="-25000">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的直接距离，即若从始点到某终点有(出)弧，则为弧上的权值，否则为∞</a:t>
            </a:r>
          </a:p>
        </p:txBody>
      </p:sp>
      <p:sp>
        <p:nvSpPr>
          <p:cNvPr id="96262"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19812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二、</a:t>
            </a:r>
            <a:r>
              <a:rPr lang="en-US" altLang="zh-CN" sz="3200">
                <a:latin typeface="黑体" panose="02010609060101010101" pitchFamily="49" charset="-122"/>
                <a:ea typeface="黑体" panose="02010609060101010101" pitchFamily="49" charset="-122"/>
              </a:rPr>
              <a:t>Dijkstra</a:t>
            </a:r>
            <a:r>
              <a:rPr lang="zh-CN" altLang="en-US" sz="3200">
                <a:latin typeface="黑体" panose="02010609060101010101" pitchFamily="49" charset="-122"/>
                <a:ea typeface="黑体" panose="02010609060101010101" pitchFamily="49" charset="-122"/>
              </a:rPr>
              <a:t>算法</a:t>
            </a:r>
          </a:p>
        </p:txBody>
      </p:sp>
      <p:sp>
        <p:nvSpPr>
          <p:cNvPr id="9728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Font typeface="Arial" panose="020B0604020202020204" pitchFamily="34" charset="0"/>
              <a:buNone/>
            </a:pPr>
            <a:fld id="{810C722D-9EEF-43CE-B46F-97AF0CCF9338}" type="slidenum">
              <a:rPr lang="zh-CN" altLang="en-US"/>
              <a:pPr algn="r" eaLnBrk="1" hangingPunct="1">
                <a:spcBef>
                  <a:spcPct val="50000"/>
                </a:spcBef>
                <a:buFont typeface="Arial" panose="020B0604020202020204" pitchFamily="34" charset="0"/>
                <a:buNone/>
              </a:pPr>
              <a:t>93</a:t>
            </a:fld>
            <a:endParaRPr lang="en-US" altLang="zh-CN"/>
          </a:p>
        </p:txBody>
      </p:sp>
      <p:sp>
        <p:nvSpPr>
          <p:cNvPr id="9728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3600" b="1">
                <a:solidFill>
                  <a:srgbClr val="333399"/>
                </a:solidFill>
                <a:ea typeface="仿宋_GB2312" pitchFamily="1" charset="-122"/>
              </a:rPr>
              <a:t>第五节　最短路径</a:t>
            </a:r>
          </a:p>
        </p:txBody>
      </p:sp>
      <p:sp>
        <p:nvSpPr>
          <p:cNvPr id="97285" name="Rectangle 5"/>
          <p:cNvSpPr>
            <a:spLocks noGrp="1" noChangeArrowheads="1"/>
          </p:cNvSpPr>
          <p:nvPr>
            <p:ph type="body" idx="1"/>
          </p:nvPr>
        </p:nvSpPr>
        <p:spPr>
          <a:xfrm>
            <a:off x="381000" y="2819400"/>
            <a:ext cx="8763000" cy="4038600"/>
          </a:xfrm>
        </p:spPr>
        <p:txBody>
          <a:bodyPr/>
          <a:lstStyle/>
          <a:p>
            <a:pPr eaLnBrk="1" hangingPunct="1">
              <a:lnSpc>
                <a:spcPct val="60000"/>
              </a:lnSpc>
              <a:spcBef>
                <a:spcPct val="50000"/>
              </a:spcBef>
            </a:pPr>
            <a:r>
              <a:rPr lang="zh-CN" altLang="en-US" sz="2800" b="1">
                <a:latin typeface="黑体" panose="02010609060101010101" pitchFamily="49" charset="-122"/>
                <a:ea typeface="黑体" panose="02010609060101010101" pitchFamily="49" charset="-122"/>
              </a:rPr>
              <a:t> 如何得出从开始点到各个顶点的最短路径？</a:t>
            </a:r>
          </a:p>
          <a:p>
            <a:pPr eaLnBrk="1" hangingPunct="1">
              <a:lnSpc>
                <a:spcPct val="60000"/>
              </a:lnSpc>
              <a:spcBef>
                <a:spcPct val="5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  （经过哪些顶点）</a:t>
            </a:r>
          </a:p>
          <a:p>
            <a:pPr eaLnBrk="1" hangingPunct="1">
              <a:spcBef>
                <a:spcPct val="50000"/>
              </a:spcBef>
            </a:pPr>
            <a:r>
              <a:rPr lang="zh-CN" altLang="en-US" sz="2800" b="1">
                <a:latin typeface="黑体" panose="02010609060101010101" pitchFamily="49" charset="-122"/>
                <a:ea typeface="黑体" panose="02010609060101010101" pitchFamily="49" charset="-122"/>
              </a:rPr>
              <a:t> 设置另一个辅助向量</a:t>
            </a:r>
            <a:r>
              <a:rPr lang="en-US" altLang="zh-CN" sz="2800" b="1">
                <a:latin typeface="黑体" panose="02010609060101010101" pitchFamily="49" charset="-122"/>
                <a:ea typeface="黑体" panose="02010609060101010101" pitchFamily="49" charset="-122"/>
              </a:rPr>
              <a:t>path[]，</a:t>
            </a:r>
            <a:r>
              <a:rPr lang="zh-CN" altLang="en-US" sz="2800" b="1">
                <a:latin typeface="黑体" panose="02010609060101010101" pitchFamily="49" charset="-122"/>
                <a:ea typeface="黑体" panose="02010609060101010101" pitchFamily="49" charset="-122"/>
              </a:rPr>
              <a:t>用来存放得到的从源点</a:t>
            </a:r>
            <a:r>
              <a:rPr lang="en-US" altLang="zh-CN" sz="2800" b="1">
                <a:latin typeface="黑体" panose="02010609060101010101" pitchFamily="49" charset="-122"/>
                <a:ea typeface="黑体" panose="02010609060101010101" pitchFamily="49" charset="-122"/>
              </a:rPr>
              <a:t>v0</a:t>
            </a:r>
            <a:r>
              <a:rPr lang="zh-CN" altLang="en-US" sz="2800" b="1">
                <a:latin typeface="黑体" panose="02010609060101010101" pitchFamily="49" charset="-122"/>
                <a:ea typeface="黑体" panose="02010609060101010101" pitchFamily="49" charset="-122"/>
              </a:rPr>
              <a:t>到其余各顶点的最短路径上到达目标顶点的前一顶点下标。</a:t>
            </a:r>
          </a:p>
          <a:p>
            <a:pPr eaLnBrk="1" hangingPunct="1">
              <a:spcBef>
                <a:spcPct val="50000"/>
              </a:spcBef>
              <a:buFont typeface="Wingdings" panose="05000000000000000000" pitchFamily="2" charset="2"/>
              <a:buNone/>
            </a:pPr>
            <a:endParaRPr lang="zh-CN" altLang="en-US" b="1">
              <a:latin typeface="黑体" panose="02010609060101010101" pitchFamily="49" charset="-122"/>
              <a:ea typeface="黑体" panose="02010609060101010101" pitchFamily="49" charset="-122"/>
            </a:endParaRPr>
          </a:p>
        </p:txBody>
      </p:sp>
      <p:sp>
        <p:nvSpPr>
          <p:cNvPr id="97286"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97287" name="Group 7"/>
          <p:cNvGrpSpPr>
            <a:grpSpLocks/>
          </p:cNvGrpSpPr>
          <p:nvPr/>
        </p:nvGrpSpPr>
        <p:grpSpPr bwMode="auto">
          <a:xfrm>
            <a:off x="6781800" y="4946650"/>
            <a:ext cx="2362200" cy="1905000"/>
            <a:chOff x="0" y="0"/>
            <a:chExt cx="1488" cy="1200"/>
          </a:xfrm>
        </p:grpSpPr>
        <p:grpSp>
          <p:nvGrpSpPr>
            <p:cNvPr id="97309" name="Group 8"/>
            <p:cNvGrpSpPr>
              <a:grpSpLocks/>
            </p:cNvGrpSpPr>
            <p:nvPr/>
          </p:nvGrpSpPr>
          <p:grpSpPr bwMode="auto">
            <a:xfrm>
              <a:off x="0" y="0"/>
              <a:ext cx="1488" cy="1200"/>
              <a:chOff x="0" y="0"/>
              <a:chExt cx="1488" cy="1200"/>
            </a:xfrm>
          </p:grpSpPr>
          <p:sp>
            <p:nvSpPr>
              <p:cNvPr id="97316" name="Line 9"/>
              <p:cNvSpPr>
                <a:spLocks noChangeShapeType="1"/>
              </p:cNvSpPr>
              <p:nvPr/>
            </p:nvSpPr>
            <p:spPr bwMode="auto">
              <a:xfrm flipH="1" flipV="1">
                <a:off x="818" y="150"/>
                <a:ext cx="484" cy="30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7317" name="Line 10"/>
              <p:cNvSpPr>
                <a:spLocks noChangeShapeType="1"/>
              </p:cNvSpPr>
              <p:nvPr/>
            </p:nvSpPr>
            <p:spPr bwMode="auto">
              <a:xfrm>
                <a:off x="149" y="563"/>
                <a:ext cx="186" cy="45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7318" name="Line 11"/>
              <p:cNvSpPr>
                <a:spLocks noChangeShapeType="1"/>
              </p:cNvSpPr>
              <p:nvPr/>
            </p:nvSpPr>
            <p:spPr bwMode="auto">
              <a:xfrm flipH="1">
                <a:off x="186" y="113"/>
                <a:ext cx="521" cy="3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7319" name="Line 12"/>
              <p:cNvSpPr>
                <a:spLocks noChangeShapeType="1"/>
              </p:cNvSpPr>
              <p:nvPr/>
            </p:nvSpPr>
            <p:spPr bwMode="auto">
              <a:xfrm flipH="1" flipV="1">
                <a:off x="781" y="150"/>
                <a:ext cx="298" cy="825"/>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7320" name="Line 13"/>
              <p:cNvSpPr>
                <a:spLocks noChangeShapeType="1"/>
              </p:cNvSpPr>
              <p:nvPr/>
            </p:nvSpPr>
            <p:spPr bwMode="auto">
              <a:xfrm flipH="1">
                <a:off x="446" y="1088"/>
                <a:ext cx="558"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7321" name="Line 14"/>
              <p:cNvSpPr>
                <a:spLocks noChangeShapeType="1"/>
              </p:cNvSpPr>
              <p:nvPr/>
            </p:nvSpPr>
            <p:spPr bwMode="auto">
              <a:xfrm flipH="1">
                <a:off x="446" y="600"/>
                <a:ext cx="893" cy="450"/>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7322" name="Oval 15"/>
              <p:cNvSpPr>
                <a:spLocks noChangeArrowheads="1"/>
              </p:cNvSpPr>
              <p:nvPr/>
            </p:nvSpPr>
            <p:spPr bwMode="auto">
              <a:xfrm>
                <a:off x="0" y="375"/>
                <a:ext cx="223" cy="21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97323" name="Oval 16"/>
              <p:cNvSpPr>
                <a:spLocks noChangeArrowheads="1"/>
              </p:cNvSpPr>
              <p:nvPr/>
            </p:nvSpPr>
            <p:spPr bwMode="auto">
              <a:xfrm>
                <a:off x="1004" y="988"/>
                <a:ext cx="224" cy="21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97324" name="Oval 17"/>
              <p:cNvSpPr>
                <a:spLocks noChangeArrowheads="1"/>
              </p:cNvSpPr>
              <p:nvPr/>
            </p:nvSpPr>
            <p:spPr bwMode="auto">
              <a:xfrm>
                <a:off x="260" y="988"/>
                <a:ext cx="224" cy="21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97325" name="Oval 18"/>
              <p:cNvSpPr>
                <a:spLocks noChangeArrowheads="1"/>
              </p:cNvSpPr>
              <p:nvPr/>
            </p:nvSpPr>
            <p:spPr bwMode="auto">
              <a:xfrm>
                <a:off x="1265" y="413"/>
                <a:ext cx="223" cy="21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97326" name="Oval 19"/>
              <p:cNvSpPr>
                <a:spLocks noChangeArrowheads="1"/>
              </p:cNvSpPr>
              <p:nvPr/>
            </p:nvSpPr>
            <p:spPr bwMode="auto">
              <a:xfrm>
                <a:off x="632" y="0"/>
                <a:ext cx="224" cy="21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97310" name="Text Box 20"/>
            <p:cNvSpPr txBox="1">
              <a:spLocks noChangeArrowheads="1"/>
            </p:cNvSpPr>
            <p:nvPr/>
          </p:nvSpPr>
          <p:spPr bwMode="auto">
            <a:xfrm>
              <a:off x="220" y="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5</a:t>
              </a:r>
            </a:p>
          </p:txBody>
        </p:sp>
        <p:sp>
          <p:nvSpPr>
            <p:cNvPr id="97311" name="Text Box 21"/>
            <p:cNvSpPr txBox="1">
              <a:spLocks noChangeArrowheads="1"/>
            </p:cNvSpPr>
            <p:nvPr/>
          </p:nvSpPr>
          <p:spPr bwMode="auto">
            <a:xfrm>
              <a:off x="0" y="66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5</a:t>
              </a:r>
            </a:p>
          </p:txBody>
        </p:sp>
        <p:sp>
          <p:nvSpPr>
            <p:cNvPr id="97312" name="Text Box 22"/>
            <p:cNvSpPr txBox="1">
              <a:spLocks noChangeArrowheads="1"/>
            </p:cNvSpPr>
            <p:nvPr/>
          </p:nvSpPr>
          <p:spPr bwMode="auto">
            <a:xfrm>
              <a:off x="937" y="6"/>
              <a:ext cx="4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15</a:t>
              </a:r>
            </a:p>
          </p:txBody>
        </p:sp>
        <p:sp>
          <p:nvSpPr>
            <p:cNvPr id="97313" name="Text Box 23"/>
            <p:cNvSpPr txBox="1">
              <a:spLocks noChangeArrowheads="1"/>
            </p:cNvSpPr>
            <p:nvPr/>
          </p:nvSpPr>
          <p:spPr bwMode="auto">
            <a:xfrm>
              <a:off x="606" y="66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1</a:t>
              </a:r>
            </a:p>
          </p:txBody>
        </p:sp>
        <p:sp>
          <p:nvSpPr>
            <p:cNvPr id="97314" name="Text Box 24"/>
            <p:cNvSpPr txBox="1">
              <a:spLocks noChangeArrowheads="1"/>
            </p:cNvSpPr>
            <p:nvPr/>
          </p:nvSpPr>
          <p:spPr bwMode="auto">
            <a:xfrm>
              <a:off x="661" y="33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7</a:t>
              </a:r>
            </a:p>
          </p:txBody>
        </p:sp>
        <p:sp>
          <p:nvSpPr>
            <p:cNvPr id="97315" name="Text Box 25"/>
            <p:cNvSpPr txBox="1">
              <a:spLocks noChangeArrowheads="1"/>
            </p:cNvSpPr>
            <p:nvPr/>
          </p:nvSpPr>
          <p:spPr bwMode="auto">
            <a:xfrm>
              <a:off x="716" y="83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2</a:t>
              </a:r>
            </a:p>
          </p:txBody>
        </p:sp>
      </p:grpSp>
      <p:graphicFrame>
        <p:nvGraphicFramePr>
          <p:cNvPr id="94234" name="Group 26"/>
          <p:cNvGraphicFramePr>
            <a:graphicFrameLocks noGrp="1"/>
          </p:cNvGraphicFramePr>
          <p:nvPr/>
        </p:nvGraphicFramePr>
        <p:xfrm>
          <a:off x="609600" y="5334000"/>
          <a:ext cx="6096000" cy="1038690"/>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35" marB="45635"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path</a:t>
                      </a:r>
                    </a:p>
                  </a:txBody>
                  <a:tcPr marT="45635" marB="4563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a:solidFill>
                  <a:srgbClr val="333399"/>
                </a:solidFill>
                <a:ea typeface="仿宋_GB2312" pitchFamily="1" charset="-122"/>
              </a:rPr>
              <a:t>最短路径的路径保存方法二</a:t>
            </a:r>
            <a:endParaRPr lang="zh-CN" altLang="en-US"/>
          </a:p>
        </p:txBody>
      </p:sp>
      <p:sp>
        <p:nvSpPr>
          <p:cNvPr id="3" name="内容占位符 2"/>
          <p:cNvSpPr>
            <a:spLocks noGrp="1"/>
          </p:cNvSpPr>
          <p:nvPr>
            <p:ph idx="1"/>
          </p:nvPr>
        </p:nvSpPr>
        <p:spPr>
          <a:xfrm>
            <a:off x="349250" y="1109663"/>
            <a:ext cx="8497888" cy="4724400"/>
          </a:xfrm>
        </p:spPr>
        <p:txBody>
          <a:bodyPr/>
          <a:lstStyle/>
          <a:p>
            <a:r>
              <a:rPr lang="zh-CN" altLang="en-US" b="1">
                <a:latin typeface="黑体" panose="02010609060101010101" pitchFamily="49" charset="-122"/>
                <a:ea typeface="黑体" panose="02010609060101010101" pitchFamily="49" charset="-122"/>
              </a:rPr>
              <a:t>为每一个顶点</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设置辅助向量</a:t>
            </a:r>
            <a:r>
              <a:rPr lang="en-US" altLang="zh-CN" b="1">
                <a:latin typeface="黑体" panose="02010609060101010101" pitchFamily="49" charset="-122"/>
                <a:ea typeface="黑体" panose="02010609060101010101" pitchFamily="49" charset="-122"/>
              </a:rPr>
              <a:t>path[i][]，</a:t>
            </a:r>
            <a:r>
              <a:rPr lang="zh-CN" altLang="en-US" b="1">
                <a:latin typeface="黑体" panose="02010609060101010101" pitchFamily="49" charset="-122"/>
                <a:ea typeface="黑体" panose="02010609060101010101" pitchFamily="49" charset="-122"/>
              </a:rPr>
              <a:t>用来存放得到的从源点</a:t>
            </a:r>
            <a:r>
              <a:rPr lang="en-US" altLang="zh-CN" b="1">
                <a:latin typeface="黑体" panose="02010609060101010101" pitchFamily="49" charset="-122"/>
                <a:ea typeface="黑体" panose="02010609060101010101" pitchFamily="49" charset="-122"/>
              </a:rPr>
              <a:t>v0</a:t>
            </a:r>
            <a:r>
              <a:rPr lang="zh-CN" altLang="en-US" b="1">
                <a:latin typeface="黑体" panose="02010609060101010101" pitchFamily="49" charset="-122"/>
                <a:ea typeface="黑体" panose="02010609060101010101" pitchFamily="49" charset="-122"/>
              </a:rPr>
              <a:t>到该顶点的最短路径中依次访问过的顶点。</a:t>
            </a:r>
            <a:endParaRPr lang="en-US" altLang="zh-CN" b="1">
              <a:latin typeface="黑体" panose="02010609060101010101" pitchFamily="49" charset="-122"/>
              <a:ea typeface="黑体" panose="02010609060101010101" pitchFamily="49" charset="-122"/>
            </a:endParaRPr>
          </a:p>
          <a:p>
            <a:r>
              <a:rPr lang="zh-CN" altLang="en-US" b="1">
                <a:latin typeface="黑体" panose="02010609060101010101" pitchFamily="49" charset="-122"/>
                <a:ea typeface="黑体" panose="02010609060101010101" pitchFamily="49" charset="-122"/>
              </a:rPr>
              <a:t>第一个值是路径上的顶点数。</a:t>
            </a:r>
            <a:endParaRPr lang="zh-CN" altLang="en-US"/>
          </a:p>
        </p:txBody>
      </p:sp>
      <p:grpSp>
        <p:nvGrpSpPr>
          <p:cNvPr id="2" name="Group 7"/>
          <p:cNvGrpSpPr>
            <a:grpSpLocks/>
          </p:cNvGrpSpPr>
          <p:nvPr/>
        </p:nvGrpSpPr>
        <p:grpSpPr bwMode="auto">
          <a:xfrm>
            <a:off x="6372225" y="2205038"/>
            <a:ext cx="2362200" cy="1905000"/>
            <a:chOff x="0" y="0"/>
            <a:chExt cx="1488" cy="1200"/>
          </a:xfrm>
        </p:grpSpPr>
        <p:grpSp>
          <p:nvGrpSpPr>
            <p:cNvPr id="98390" name="Group 8"/>
            <p:cNvGrpSpPr>
              <a:grpSpLocks/>
            </p:cNvGrpSpPr>
            <p:nvPr/>
          </p:nvGrpSpPr>
          <p:grpSpPr bwMode="auto">
            <a:xfrm>
              <a:off x="0" y="0"/>
              <a:ext cx="1488" cy="1200"/>
              <a:chOff x="0" y="0"/>
              <a:chExt cx="1488" cy="1200"/>
            </a:xfrm>
          </p:grpSpPr>
          <p:sp>
            <p:nvSpPr>
              <p:cNvPr id="98397" name="Line 9"/>
              <p:cNvSpPr>
                <a:spLocks noChangeShapeType="1"/>
              </p:cNvSpPr>
              <p:nvPr/>
            </p:nvSpPr>
            <p:spPr bwMode="auto">
              <a:xfrm flipH="1" flipV="1">
                <a:off x="818" y="150"/>
                <a:ext cx="484" cy="30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8398" name="Line 10"/>
              <p:cNvSpPr>
                <a:spLocks noChangeShapeType="1"/>
              </p:cNvSpPr>
              <p:nvPr/>
            </p:nvSpPr>
            <p:spPr bwMode="auto">
              <a:xfrm>
                <a:off x="149" y="563"/>
                <a:ext cx="186" cy="45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8399" name="Line 11"/>
              <p:cNvSpPr>
                <a:spLocks noChangeShapeType="1"/>
              </p:cNvSpPr>
              <p:nvPr/>
            </p:nvSpPr>
            <p:spPr bwMode="auto">
              <a:xfrm flipH="1">
                <a:off x="186" y="113"/>
                <a:ext cx="521" cy="3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8400" name="Line 12"/>
              <p:cNvSpPr>
                <a:spLocks noChangeShapeType="1"/>
              </p:cNvSpPr>
              <p:nvPr/>
            </p:nvSpPr>
            <p:spPr bwMode="auto">
              <a:xfrm flipH="1" flipV="1">
                <a:off x="781" y="150"/>
                <a:ext cx="298" cy="825"/>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8401" name="Line 13"/>
              <p:cNvSpPr>
                <a:spLocks noChangeShapeType="1"/>
              </p:cNvSpPr>
              <p:nvPr/>
            </p:nvSpPr>
            <p:spPr bwMode="auto">
              <a:xfrm flipH="1">
                <a:off x="446" y="1088"/>
                <a:ext cx="558"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8402" name="Line 14"/>
              <p:cNvSpPr>
                <a:spLocks noChangeShapeType="1"/>
              </p:cNvSpPr>
              <p:nvPr/>
            </p:nvSpPr>
            <p:spPr bwMode="auto">
              <a:xfrm flipH="1">
                <a:off x="446" y="600"/>
                <a:ext cx="893" cy="450"/>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8403" name="Oval 15"/>
              <p:cNvSpPr>
                <a:spLocks noChangeArrowheads="1"/>
              </p:cNvSpPr>
              <p:nvPr/>
            </p:nvSpPr>
            <p:spPr bwMode="auto">
              <a:xfrm>
                <a:off x="0" y="375"/>
                <a:ext cx="223" cy="21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1</a:t>
                </a:r>
              </a:p>
            </p:txBody>
          </p:sp>
          <p:sp>
            <p:nvSpPr>
              <p:cNvPr id="98404" name="Oval 16"/>
              <p:cNvSpPr>
                <a:spLocks noChangeArrowheads="1"/>
              </p:cNvSpPr>
              <p:nvPr/>
            </p:nvSpPr>
            <p:spPr bwMode="auto">
              <a:xfrm>
                <a:off x="1004" y="988"/>
                <a:ext cx="224" cy="21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3</a:t>
                </a:r>
              </a:p>
            </p:txBody>
          </p:sp>
          <p:sp>
            <p:nvSpPr>
              <p:cNvPr id="98405" name="Oval 17"/>
              <p:cNvSpPr>
                <a:spLocks noChangeArrowheads="1"/>
              </p:cNvSpPr>
              <p:nvPr/>
            </p:nvSpPr>
            <p:spPr bwMode="auto">
              <a:xfrm>
                <a:off x="260" y="988"/>
                <a:ext cx="224" cy="212"/>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2</a:t>
                </a:r>
              </a:p>
            </p:txBody>
          </p:sp>
          <p:sp>
            <p:nvSpPr>
              <p:cNvPr id="98406" name="Oval 18"/>
              <p:cNvSpPr>
                <a:spLocks noChangeArrowheads="1"/>
              </p:cNvSpPr>
              <p:nvPr/>
            </p:nvSpPr>
            <p:spPr bwMode="auto">
              <a:xfrm>
                <a:off x="1265" y="413"/>
                <a:ext cx="223" cy="21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4</a:t>
                </a:r>
              </a:p>
            </p:txBody>
          </p:sp>
          <p:sp>
            <p:nvSpPr>
              <p:cNvPr id="98407" name="Oval 19"/>
              <p:cNvSpPr>
                <a:spLocks noChangeArrowheads="1"/>
              </p:cNvSpPr>
              <p:nvPr/>
            </p:nvSpPr>
            <p:spPr bwMode="auto">
              <a:xfrm>
                <a:off x="632" y="0"/>
                <a:ext cx="224" cy="21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a:solidFill>
                      <a:schemeClr val="bg1"/>
                    </a:solidFill>
                  </a:rPr>
                  <a:t>0</a:t>
                </a:r>
              </a:p>
            </p:txBody>
          </p:sp>
        </p:grpSp>
        <p:sp>
          <p:nvSpPr>
            <p:cNvPr id="98391" name="Text Box 20"/>
            <p:cNvSpPr txBox="1">
              <a:spLocks noChangeArrowheads="1"/>
            </p:cNvSpPr>
            <p:nvPr/>
          </p:nvSpPr>
          <p:spPr bwMode="auto">
            <a:xfrm>
              <a:off x="220" y="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5</a:t>
              </a:r>
            </a:p>
          </p:txBody>
        </p:sp>
        <p:sp>
          <p:nvSpPr>
            <p:cNvPr id="98392" name="Text Box 21"/>
            <p:cNvSpPr txBox="1">
              <a:spLocks noChangeArrowheads="1"/>
            </p:cNvSpPr>
            <p:nvPr/>
          </p:nvSpPr>
          <p:spPr bwMode="auto">
            <a:xfrm>
              <a:off x="0" y="66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5</a:t>
              </a:r>
            </a:p>
          </p:txBody>
        </p:sp>
        <p:sp>
          <p:nvSpPr>
            <p:cNvPr id="98393" name="Text Box 22"/>
            <p:cNvSpPr txBox="1">
              <a:spLocks noChangeArrowheads="1"/>
            </p:cNvSpPr>
            <p:nvPr/>
          </p:nvSpPr>
          <p:spPr bwMode="auto">
            <a:xfrm>
              <a:off x="937" y="6"/>
              <a:ext cx="4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15</a:t>
              </a:r>
            </a:p>
          </p:txBody>
        </p:sp>
        <p:sp>
          <p:nvSpPr>
            <p:cNvPr id="98394" name="Text Box 23"/>
            <p:cNvSpPr txBox="1">
              <a:spLocks noChangeArrowheads="1"/>
            </p:cNvSpPr>
            <p:nvPr/>
          </p:nvSpPr>
          <p:spPr bwMode="auto">
            <a:xfrm>
              <a:off x="606" y="66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1</a:t>
              </a:r>
            </a:p>
          </p:txBody>
        </p:sp>
        <p:sp>
          <p:nvSpPr>
            <p:cNvPr id="98395" name="Text Box 24"/>
            <p:cNvSpPr txBox="1">
              <a:spLocks noChangeArrowheads="1"/>
            </p:cNvSpPr>
            <p:nvPr/>
          </p:nvSpPr>
          <p:spPr bwMode="auto">
            <a:xfrm>
              <a:off x="661" y="33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7</a:t>
              </a:r>
            </a:p>
          </p:txBody>
        </p:sp>
        <p:sp>
          <p:nvSpPr>
            <p:cNvPr id="98396" name="Text Box 25"/>
            <p:cNvSpPr txBox="1">
              <a:spLocks noChangeArrowheads="1"/>
            </p:cNvSpPr>
            <p:nvPr/>
          </p:nvSpPr>
          <p:spPr bwMode="auto">
            <a:xfrm>
              <a:off x="716" y="83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000">
                  <a:solidFill>
                    <a:schemeClr val="hlink"/>
                  </a:solidFill>
                </a:rPr>
                <a:t>2</a:t>
              </a:r>
            </a:p>
          </p:txBody>
        </p:sp>
      </p:grpSp>
      <p:graphicFrame>
        <p:nvGraphicFramePr>
          <p:cNvPr id="23" name="Group 26"/>
          <p:cNvGraphicFramePr>
            <a:graphicFrameLocks noGrp="1"/>
          </p:cNvGraphicFramePr>
          <p:nvPr/>
        </p:nvGraphicFramePr>
        <p:xfrm>
          <a:off x="79375" y="3762375"/>
          <a:ext cx="6878638" cy="1038690"/>
        </p:xfrm>
        <a:graphic>
          <a:graphicData uri="http://schemas.openxmlformats.org/drawingml/2006/table">
            <a:tbl>
              <a:tblPr/>
              <a:tblGrid>
                <a:gridCol w="2032000">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960438">
                  <a:extLst>
                    <a:ext uri="{9D8B030D-6E8A-4147-A177-3AD203B41FA5}">
                      <a16:colId xmlns:a16="http://schemas.microsoft.com/office/drawing/2014/main" val="20002"/>
                    </a:ext>
                  </a:extLst>
                </a:gridCol>
                <a:gridCol w="982662">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896938">
                  <a:extLst>
                    <a:ext uri="{9D8B030D-6E8A-4147-A177-3AD203B41FA5}">
                      <a16:colId xmlns:a16="http://schemas.microsoft.com/office/drawing/2014/main" val="20005"/>
                    </a:ext>
                  </a:extLst>
                </a:gridCol>
              </a:tblGrid>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45" marR="91445" marT="45635" marB="45635"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5" marR="91445"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L="91445" marR="91445"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91445" marR="91445"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91445" marR="91445"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1445" marR="91445" marT="45635" marB="45635"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path[0][]</a:t>
                      </a:r>
                    </a:p>
                  </a:txBody>
                  <a:tcPr marL="91445" marR="91445" marT="45635" marB="4563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91445" marR="91445"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5" marR="91445"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5" marR="91445"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5" marR="91445" marT="45635" marB="456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5" marR="91445" marT="45635" marB="456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4" name="Group 26"/>
          <p:cNvGraphicFramePr>
            <a:graphicFrameLocks noGrp="1"/>
          </p:cNvGraphicFramePr>
          <p:nvPr/>
        </p:nvGraphicFramePr>
        <p:xfrm>
          <a:off x="128588" y="4797425"/>
          <a:ext cx="6834187" cy="517860"/>
        </p:xfrm>
        <a:graphic>
          <a:graphicData uri="http://schemas.openxmlformats.org/drawingml/2006/table">
            <a:tbl>
              <a:tblPr/>
              <a:tblGrid>
                <a:gridCol w="1995487">
                  <a:extLst>
                    <a:ext uri="{9D8B030D-6E8A-4147-A177-3AD203B41FA5}">
                      <a16:colId xmlns:a16="http://schemas.microsoft.com/office/drawing/2014/main" val="20000"/>
                    </a:ext>
                  </a:extLst>
                </a:gridCol>
                <a:gridCol w="1017588">
                  <a:extLst>
                    <a:ext uri="{9D8B030D-6E8A-4147-A177-3AD203B41FA5}">
                      <a16:colId xmlns:a16="http://schemas.microsoft.com/office/drawing/2014/main" val="20001"/>
                    </a:ext>
                  </a:extLst>
                </a:gridCol>
                <a:gridCol w="925512">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954088">
                  <a:extLst>
                    <a:ext uri="{9D8B030D-6E8A-4147-A177-3AD203B41FA5}">
                      <a16:colId xmlns:a16="http://schemas.microsoft.com/office/drawing/2014/main" val="20004"/>
                    </a:ext>
                  </a:extLst>
                </a:gridCol>
                <a:gridCol w="960437">
                  <a:extLst>
                    <a:ext uri="{9D8B030D-6E8A-4147-A177-3AD203B41FA5}">
                      <a16:colId xmlns:a16="http://schemas.microsoft.com/office/drawing/2014/main" val="20005"/>
                    </a:ext>
                  </a:extLst>
                </a:gridCol>
              </a:tblGrid>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path[1][]</a:t>
                      </a:r>
                    </a:p>
                  </a:txBody>
                  <a:tcPr marL="91449" marR="91449" marT="45570" marB="4557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91449" marR="91449"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9" marR="91449"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L="91449" marR="91449"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9" marR="91449"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9" marR="91449" marT="45570" marB="455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 name="Group 26"/>
          <p:cNvGraphicFramePr>
            <a:graphicFrameLocks noGrp="1"/>
          </p:cNvGraphicFramePr>
          <p:nvPr/>
        </p:nvGraphicFramePr>
        <p:xfrm>
          <a:off x="69850" y="5819775"/>
          <a:ext cx="6883400" cy="519113"/>
        </p:xfrm>
        <a:graphic>
          <a:graphicData uri="http://schemas.openxmlformats.org/drawingml/2006/table">
            <a:tbl>
              <a:tblPr/>
              <a:tblGrid>
                <a:gridCol w="2033588">
                  <a:extLst>
                    <a:ext uri="{9D8B030D-6E8A-4147-A177-3AD203B41FA5}">
                      <a16:colId xmlns:a16="http://schemas.microsoft.com/office/drawing/2014/main" val="20000"/>
                    </a:ext>
                  </a:extLst>
                </a:gridCol>
                <a:gridCol w="1036637">
                  <a:extLst>
                    <a:ext uri="{9D8B030D-6E8A-4147-A177-3AD203B41FA5}">
                      <a16:colId xmlns:a16="http://schemas.microsoft.com/office/drawing/2014/main" val="20001"/>
                    </a:ext>
                  </a:extLst>
                </a:gridCol>
                <a:gridCol w="960438">
                  <a:extLst>
                    <a:ext uri="{9D8B030D-6E8A-4147-A177-3AD203B41FA5}">
                      <a16:colId xmlns:a16="http://schemas.microsoft.com/office/drawing/2014/main" val="20002"/>
                    </a:ext>
                  </a:extLst>
                </a:gridCol>
                <a:gridCol w="982662">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tblGrid>
              <a:tr h="5191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path[3][]</a:t>
                      </a:r>
                    </a:p>
                  </a:txBody>
                  <a:tcPr marL="91445" marR="91445" marT="45745" marB="4574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91445" marR="91445"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5" marR="91445"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91445" marR="91445"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5" marR="91445" marT="45745" marB="457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5" marR="91445" marT="45745" marB="45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 name="Group 26"/>
          <p:cNvGraphicFramePr>
            <a:graphicFrameLocks noGrp="1"/>
          </p:cNvGraphicFramePr>
          <p:nvPr/>
        </p:nvGraphicFramePr>
        <p:xfrm>
          <a:off x="57150" y="5319713"/>
          <a:ext cx="6883400" cy="517860"/>
        </p:xfrm>
        <a:graphic>
          <a:graphicData uri="http://schemas.openxmlformats.org/drawingml/2006/table">
            <a:tbl>
              <a:tblPr/>
              <a:tblGrid>
                <a:gridCol w="2033588">
                  <a:extLst>
                    <a:ext uri="{9D8B030D-6E8A-4147-A177-3AD203B41FA5}">
                      <a16:colId xmlns:a16="http://schemas.microsoft.com/office/drawing/2014/main" val="20000"/>
                    </a:ext>
                  </a:extLst>
                </a:gridCol>
                <a:gridCol w="1036637">
                  <a:extLst>
                    <a:ext uri="{9D8B030D-6E8A-4147-A177-3AD203B41FA5}">
                      <a16:colId xmlns:a16="http://schemas.microsoft.com/office/drawing/2014/main" val="20001"/>
                    </a:ext>
                  </a:extLst>
                </a:gridCol>
                <a:gridCol w="960438">
                  <a:extLst>
                    <a:ext uri="{9D8B030D-6E8A-4147-A177-3AD203B41FA5}">
                      <a16:colId xmlns:a16="http://schemas.microsoft.com/office/drawing/2014/main" val="20002"/>
                    </a:ext>
                  </a:extLst>
                </a:gridCol>
                <a:gridCol w="982662">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tblGrid>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path[2][]</a:t>
                      </a:r>
                    </a:p>
                  </a:txBody>
                  <a:tcPr marL="91445" marR="91445" marT="45570" marB="4557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5" marR="91445" marT="45570" marB="455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 name="Group 26"/>
          <p:cNvGraphicFramePr>
            <a:graphicFrameLocks noGrp="1"/>
          </p:cNvGraphicFramePr>
          <p:nvPr/>
        </p:nvGraphicFramePr>
        <p:xfrm>
          <a:off x="61913" y="6327775"/>
          <a:ext cx="6883400" cy="517860"/>
        </p:xfrm>
        <a:graphic>
          <a:graphicData uri="http://schemas.openxmlformats.org/drawingml/2006/table">
            <a:tbl>
              <a:tblPr/>
              <a:tblGrid>
                <a:gridCol w="2033587">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960437">
                  <a:extLst>
                    <a:ext uri="{9D8B030D-6E8A-4147-A177-3AD203B41FA5}">
                      <a16:colId xmlns:a16="http://schemas.microsoft.com/office/drawing/2014/main" val="20002"/>
                    </a:ext>
                  </a:extLst>
                </a:gridCol>
                <a:gridCol w="982663">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tblGrid>
              <a:tr h="5175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path[4][]</a:t>
                      </a:r>
                    </a:p>
                  </a:txBody>
                  <a:tcPr marL="91445" marR="91445" marT="45570" marB="4557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91445" marR="91445" marT="45570" marB="455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1445" marR="91445" marT="45570" marB="455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79388" y="44450"/>
            <a:ext cx="8856662"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class ALGraph {</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private:</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VexNode	*vertices;</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ArcNum;</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VexNum;</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GKind;</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int		GetLocVex(char  vex[]);</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BFS(char vex[],bool visited[]);</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DFS(char vex[],bool visited[]);</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public:</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ALGraph(){};</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CreateALGraph();</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BFSTraverse( );</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DFTraverse( );</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Prim(char vex[]);</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a:t>
            </a:r>
            <a:r>
              <a:rPr lang="en-US" altLang="zh-CN" b="1">
                <a:latin typeface="黑体" panose="02010609060101010101" pitchFamily="49" charset="-122"/>
                <a:ea typeface="黑体" panose="02010609060101010101" pitchFamily="49" charset="-122"/>
                <a:sym typeface="Arial" panose="020B0604020202020204" pitchFamily="34" charset="0"/>
              </a:rPr>
              <a:t>Kruskal</a:t>
            </a:r>
            <a:r>
              <a:rPr lang="zh-CN" altLang="en-US" b="1">
                <a:latin typeface="黑体" panose="02010609060101010101" pitchFamily="49" charset="-122"/>
                <a:ea typeface="黑体" panose="02010609060101010101" pitchFamily="49" charset="-122"/>
                <a:sym typeface="Arial" panose="020B0604020202020204" pitchFamily="34" charset="0"/>
              </a:rPr>
              <a:t>();</a:t>
            </a:r>
            <a:r>
              <a:rPr lang="en-US" altLang="zh-CN" b="1">
                <a:latin typeface="黑体" panose="02010609060101010101" pitchFamily="49" charset="-122"/>
                <a:ea typeface="黑体" panose="02010609060101010101" pitchFamily="49" charset="-122"/>
                <a:sym typeface="Arial" panose="020B0604020202020204" pitchFamily="34" charset="0"/>
              </a:rPr>
              <a:t>    </a:t>
            </a:r>
            <a:endParaRPr lang="zh-CN" altLang="en-US" b="1">
              <a:latin typeface="黑体" panose="02010609060101010101" pitchFamily="49" charset="-122"/>
              <a:ea typeface="黑体" panose="02010609060101010101" pitchFamily="49" charset="-122"/>
              <a:sym typeface="Arial" panose="020B0604020202020204" pitchFamily="34" charset="0"/>
            </a:endParaRP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void </a:t>
            </a:r>
            <a:r>
              <a:rPr lang="en-US" altLang="zh-CN" b="1">
                <a:latin typeface="黑体" panose="02010609060101010101" pitchFamily="49" charset="-122"/>
                <a:ea typeface="黑体" panose="02010609060101010101" pitchFamily="49" charset="-122"/>
                <a:sym typeface="Arial" panose="020B0604020202020204" pitchFamily="34" charset="0"/>
              </a:rPr>
              <a:t>Dijkstra</a:t>
            </a:r>
            <a:r>
              <a:rPr lang="zh-CN" altLang="en-US" b="1">
                <a:latin typeface="黑体" panose="02010609060101010101" pitchFamily="49" charset="-122"/>
                <a:ea typeface="黑体" panose="02010609060101010101" pitchFamily="49" charset="-122"/>
                <a:sym typeface="Arial" panose="020B0604020202020204" pitchFamily="34" charset="0"/>
              </a:rPr>
              <a:t>(char var[])</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      //从顶点var出发到各顶点的最短路径及路径值,</a:t>
            </a:r>
          </a:p>
          <a:p>
            <a:pPr eaLnBrk="1" hangingPunct="1">
              <a:lnSpc>
                <a:spcPct val="90000"/>
              </a:lnSpc>
            </a:pPr>
            <a:r>
              <a:rPr lang="zh-CN" altLang="en-US" b="1">
                <a:latin typeface="黑体" panose="02010609060101010101" pitchFamily="49" charset="-122"/>
                <a:ea typeface="黑体" panose="02010609060101010101" pitchFamily="49" charset="-122"/>
                <a:sym typeface="Arial" panose="020B0604020202020204" pitchFamily="34" charset="0"/>
              </a:rPr>
              <a:t>};</a:t>
            </a:r>
            <a:endParaRPr lang="zh-CN" altLang="en-US">
              <a:latin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34925" y="260350"/>
            <a:ext cx="903605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hlink"/>
              </a:buClr>
              <a:buSzPct val="75000"/>
              <a:buFont typeface="Wingdings" panose="05000000000000000000" pitchFamily="2" charset="2"/>
              <a:buNone/>
            </a:pPr>
            <a:r>
              <a:rPr lang="zh-CN" altLang="en-US" sz="2800" b="1">
                <a:solidFill>
                  <a:srgbClr val="FF00FF"/>
                </a:solidFill>
              </a:rPr>
              <a:t>迪杰斯特拉</a:t>
            </a:r>
            <a:r>
              <a:rPr lang="zh-CN" altLang="en-US" sz="2800" b="1">
                <a:solidFill>
                  <a:srgbClr val="FF00FF"/>
                </a:solidFill>
                <a:sym typeface="Arial" panose="020B0604020202020204" pitchFamily="34" charset="0"/>
              </a:rPr>
              <a:t>算法描述：</a:t>
            </a:r>
          </a:p>
          <a:p>
            <a:pPr eaLnBrk="1" hangingPunct="1">
              <a:buClr>
                <a:schemeClr val="hlink"/>
              </a:buClr>
              <a:buSzPct val="75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(1) 初始：final[0]=1(U={V</a:t>
            </a:r>
            <a:r>
              <a:rPr lang="zh-CN" altLang="en-US" sz="2800" b="1" baseline="-25000">
                <a:latin typeface="黑体" panose="02010609060101010101" pitchFamily="49" charset="-122"/>
                <a:ea typeface="黑体" panose="02010609060101010101" pitchFamily="49" charset="-122"/>
                <a:sym typeface="Arial" panose="020B0604020202020204" pitchFamily="34" charset="0"/>
              </a:rPr>
              <a:t>0</a:t>
            </a:r>
            <a:r>
              <a:rPr lang="zh-CN" altLang="en-US" sz="2800" b="1">
                <a:latin typeface="黑体" panose="02010609060101010101" pitchFamily="49" charset="-122"/>
                <a:ea typeface="黑体" panose="02010609060101010101" pitchFamily="49" charset="-122"/>
                <a:sym typeface="Arial" panose="020B0604020202020204" pitchFamily="34" charset="0"/>
              </a:rPr>
              <a:t>})   final[i]=0(T=V-U) </a:t>
            </a:r>
          </a:p>
          <a:p>
            <a:pPr eaLnBrk="1" hangingPunct="1">
              <a:buClr>
                <a:schemeClr val="hlink"/>
              </a:buClr>
              <a:buSzPct val="75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D[i]=∞。修改从v0出发的邻接点vi的D值和path</a:t>
            </a:r>
          </a:p>
          <a:p>
            <a:pPr eaLnBrk="1" hangingPunct="1">
              <a:buClr>
                <a:schemeClr val="hlink"/>
              </a:buClr>
              <a:buSzPct val="75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D[i]= c</a:t>
            </a:r>
            <a:r>
              <a:rPr lang="zh-CN" altLang="en-US" sz="2800" b="1" baseline="-25000">
                <a:latin typeface="黑体" panose="02010609060101010101" pitchFamily="49" charset="-122"/>
                <a:ea typeface="黑体" panose="02010609060101010101" pitchFamily="49" charset="-122"/>
                <a:sym typeface="Arial" panose="020B0604020202020204" pitchFamily="34" charset="0"/>
              </a:rPr>
              <a:t>0i</a:t>
            </a:r>
            <a:r>
              <a:rPr lang="zh-CN" altLang="en-US" sz="2800" b="1">
                <a:latin typeface="黑体" panose="02010609060101010101" pitchFamily="49" charset="-122"/>
                <a:ea typeface="黑体" panose="02010609060101010101" pitchFamily="49" charset="-122"/>
                <a:sym typeface="Arial" panose="020B0604020202020204" pitchFamily="34" charset="0"/>
              </a:rPr>
              <a:t>  path[i]={2,0,i};</a:t>
            </a:r>
          </a:p>
          <a:p>
            <a:pPr eaLnBrk="1" hangingPunct="1">
              <a:buClr>
                <a:schemeClr val="hlink"/>
              </a:buClr>
              <a:buSzPct val="75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(2) 求最短路径，令：D[j] = min{D[i]|final[i]=0}</a:t>
            </a:r>
          </a:p>
          <a:p>
            <a:pPr eaLnBrk="1" hangingPunct="1">
              <a:buClr>
                <a:schemeClr val="hlink"/>
              </a:buClr>
              <a:buSzPct val="75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(3) 输出：</a:t>
            </a:r>
            <a:r>
              <a:rPr lang="en-US" altLang="zh-CN" sz="2800" b="1">
                <a:latin typeface="黑体" panose="02010609060101010101" pitchFamily="49" charset="-122"/>
                <a:ea typeface="黑体" panose="02010609060101010101" pitchFamily="49" charset="-122"/>
                <a:sym typeface="Arial" panose="020B0604020202020204" pitchFamily="34" charset="0"/>
              </a:rPr>
              <a:t>v</a:t>
            </a:r>
            <a:r>
              <a:rPr lang="zh-CN" altLang="en-US" sz="2800" b="1" baseline="-25000">
                <a:latin typeface="黑体" panose="02010609060101010101" pitchFamily="49" charset="-122"/>
                <a:ea typeface="黑体" panose="02010609060101010101" pitchFamily="49" charset="-122"/>
                <a:sym typeface="Arial" panose="020B0604020202020204" pitchFamily="34" charset="0"/>
              </a:rPr>
              <a:t>j</a:t>
            </a:r>
            <a:r>
              <a:rPr lang="zh-CN" altLang="en-US" sz="2800" b="1">
                <a:latin typeface="黑体" panose="02010609060101010101" pitchFamily="49" charset="-122"/>
                <a:ea typeface="黑体" panose="02010609060101010101" pitchFamily="49" charset="-122"/>
                <a:sym typeface="Arial" panose="020B0604020202020204" pitchFamily="34" charset="0"/>
              </a:rPr>
              <a:t>: path[j][1]---path[j][path[j][0]]，</a:t>
            </a:r>
          </a:p>
          <a:p>
            <a:pPr eaLnBrk="1" hangingPunct="1">
              <a:buClr>
                <a:schemeClr val="hlink"/>
              </a:buClr>
              <a:buSzPct val="75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D[j]</a:t>
            </a:r>
          </a:p>
          <a:p>
            <a:pPr eaLnBrk="1" hangingPunct="1">
              <a:buClr>
                <a:schemeClr val="hlink"/>
              </a:buClr>
              <a:buSzPct val="75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final[j]=1(U=U+{v</a:t>
            </a:r>
            <a:r>
              <a:rPr lang="zh-CN" altLang="en-US" sz="2800" b="1" baseline="-25000">
                <a:latin typeface="黑体" panose="02010609060101010101" pitchFamily="49" charset="-122"/>
                <a:ea typeface="黑体" panose="02010609060101010101" pitchFamily="49" charset="-122"/>
                <a:sym typeface="Arial" panose="020B0604020202020204" pitchFamily="34" charset="0"/>
              </a:rPr>
              <a:t>j</a:t>
            </a:r>
            <a:r>
              <a:rPr lang="zh-CN" altLang="en-US" sz="2800" b="1">
                <a:latin typeface="黑体" panose="02010609060101010101" pitchFamily="49" charset="-122"/>
                <a:ea typeface="黑体" panose="02010609060101010101" pitchFamily="49" charset="-122"/>
                <a:sym typeface="Arial" panose="020B0604020202020204" pitchFamily="34" charset="0"/>
              </a:rPr>
              <a:t>})</a:t>
            </a:r>
          </a:p>
          <a:p>
            <a:pPr eaLnBrk="1" hangingPunct="1">
              <a:buClr>
                <a:schemeClr val="hlink"/>
              </a:buClr>
              <a:buSzPct val="75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(4) 修改v</a:t>
            </a:r>
            <a:r>
              <a:rPr lang="zh-CN" altLang="en-US" sz="2800" b="1" baseline="-25000">
                <a:latin typeface="黑体" panose="02010609060101010101" pitchFamily="49" charset="-122"/>
                <a:ea typeface="黑体" panose="02010609060101010101" pitchFamily="49" charset="-122"/>
                <a:sym typeface="Arial" panose="020B0604020202020204" pitchFamily="34" charset="0"/>
              </a:rPr>
              <a:t>j</a:t>
            </a:r>
            <a:r>
              <a:rPr lang="zh-CN" altLang="en-US" sz="2800" b="1">
                <a:latin typeface="黑体" panose="02010609060101010101" pitchFamily="49" charset="-122"/>
                <a:ea typeface="黑体" panose="02010609060101010101" pitchFamily="49" charset="-122"/>
                <a:sym typeface="Arial" panose="020B0604020202020204" pitchFamily="34" charset="0"/>
              </a:rPr>
              <a:t>的邻接点v</a:t>
            </a:r>
            <a:r>
              <a:rPr lang="zh-CN" altLang="en-US" sz="2800" b="1" baseline="-25000">
                <a:latin typeface="黑体" panose="02010609060101010101" pitchFamily="49" charset="-122"/>
                <a:ea typeface="黑体" panose="02010609060101010101" pitchFamily="49" charset="-122"/>
                <a:sym typeface="Arial" panose="020B0604020202020204" pitchFamily="34" charset="0"/>
              </a:rPr>
              <a:t>k</a:t>
            </a:r>
            <a:r>
              <a:rPr lang="zh-CN" altLang="en-US" sz="2800" b="1">
                <a:latin typeface="黑体" panose="02010609060101010101" pitchFamily="49" charset="-122"/>
                <a:ea typeface="黑体" panose="02010609060101010101" pitchFamily="49" charset="-122"/>
                <a:sym typeface="Arial" panose="020B0604020202020204" pitchFamily="34" charset="0"/>
              </a:rPr>
              <a:t>的D值和path</a:t>
            </a:r>
          </a:p>
          <a:p>
            <a:pPr eaLnBrk="1" hangingPunct="1">
              <a:buClr>
                <a:schemeClr val="hlink"/>
              </a:buClr>
              <a:buSzPct val="75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若final(k)=0且D[j]+c</a:t>
            </a:r>
            <a:r>
              <a:rPr lang="zh-CN" altLang="en-US" sz="2800" b="1" baseline="-25000">
                <a:latin typeface="黑体" panose="02010609060101010101" pitchFamily="49" charset="-122"/>
                <a:ea typeface="黑体" panose="02010609060101010101" pitchFamily="49" charset="-122"/>
                <a:sym typeface="Arial" panose="020B0604020202020204" pitchFamily="34" charset="0"/>
              </a:rPr>
              <a:t>jk</a:t>
            </a:r>
            <a:r>
              <a:rPr lang="zh-CN" altLang="en-US" sz="2800" b="1">
                <a:latin typeface="黑体" panose="02010609060101010101" pitchFamily="49" charset="-122"/>
                <a:ea typeface="黑体" panose="02010609060101010101" pitchFamily="49" charset="-122"/>
                <a:sym typeface="Arial" panose="020B0604020202020204" pitchFamily="34" charset="0"/>
              </a:rPr>
              <a:t>&lt;D[k],则</a:t>
            </a:r>
          </a:p>
          <a:p>
            <a:pPr eaLnBrk="1" hangingPunct="1">
              <a:buClr>
                <a:schemeClr val="hlink"/>
              </a:buClr>
              <a:buSzPct val="75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D[k] = D[j]+c</a:t>
            </a:r>
            <a:r>
              <a:rPr lang="zh-CN" altLang="en-US" sz="2800" b="1" baseline="-25000">
                <a:latin typeface="黑体" panose="02010609060101010101" pitchFamily="49" charset="-122"/>
                <a:ea typeface="黑体" panose="02010609060101010101" pitchFamily="49" charset="-122"/>
                <a:sym typeface="Arial" panose="020B0604020202020204" pitchFamily="34" charset="0"/>
              </a:rPr>
              <a:t>jk</a:t>
            </a:r>
          </a:p>
          <a:p>
            <a:pPr eaLnBrk="1" hangingPunct="1">
              <a:buClr>
                <a:schemeClr val="hlink"/>
              </a:buClr>
              <a:buSzPct val="75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path[k] = path[j]</a:t>
            </a:r>
          </a:p>
          <a:p>
            <a:pPr eaLnBrk="1" hangingPunct="1">
              <a:buClr>
                <a:schemeClr val="hlink"/>
              </a:buClr>
              <a:buSzPct val="75000"/>
              <a:buFont typeface="Wingdings" panose="05000000000000000000" pitchFamily="2" charset="2"/>
              <a:buNone/>
            </a:pPr>
            <a:r>
              <a:rPr lang="zh-CN" altLang="en-US" sz="2800" b="1">
                <a:latin typeface="黑体" panose="02010609060101010101" pitchFamily="49" charset="-122"/>
                <a:ea typeface="黑体" panose="02010609060101010101" pitchFamily="49" charset="-122"/>
                <a:sym typeface="Arial" panose="020B0604020202020204" pitchFamily="34" charset="0"/>
              </a:rPr>
              <a:t>             path[k][0]++; path[k][path[k][0]]=k; </a:t>
            </a:r>
            <a:r>
              <a:rPr lang="zh-CN" altLang="en-US" sz="2800">
                <a:latin typeface="宋体" panose="02010600030101010101" pitchFamily="2" charset="-122"/>
              </a:rPr>
              <a:t>    </a:t>
            </a:r>
          </a:p>
        </p:txBody>
      </p:sp>
      <p:sp>
        <p:nvSpPr>
          <p:cNvPr id="100355" name="Rectangle 3"/>
          <p:cNvSpPr>
            <a:spLocks noGrp="1" noRot="1" noChangeArrowheads="1"/>
          </p:cNvSpPr>
          <p:nvPr>
            <p:ph type="body" sz="half" idx="1"/>
          </p:nvPr>
        </p:nvSpPr>
        <p:spPr>
          <a:xfrm>
            <a:off x="0" y="5949950"/>
            <a:ext cx="8820150" cy="576263"/>
          </a:xfrm>
        </p:spPr>
        <p:txBody>
          <a:bodyPr/>
          <a:lstStyle/>
          <a:p>
            <a:pPr eaLnBrk="1" hangingPunct="1">
              <a:buFontTx/>
              <a:buNone/>
            </a:pPr>
            <a:r>
              <a:rPr lang="en-US" altLang="zh-CN" sz="2800"/>
              <a:t> </a:t>
            </a:r>
            <a:r>
              <a:rPr lang="en-US" altLang="zh-CN" sz="2800" b="1"/>
              <a:t>(5) </a:t>
            </a:r>
            <a:r>
              <a:rPr lang="zh-CN" altLang="en-US" sz="2800" b="1"/>
              <a:t>重复（</a:t>
            </a:r>
            <a:r>
              <a:rPr lang="en-US" altLang="zh-CN" sz="2800" b="1"/>
              <a:t>2</a:t>
            </a:r>
            <a:r>
              <a:rPr lang="zh-CN" altLang="en-US" sz="2800" b="1"/>
              <a:t>）直到</a:t>
            </a:r>
            <a:r>
              <a:rPr lang="en-US" altLang="zh-CN" sz="2800" b="1"/>
              <a:t>U=V</a:t>
            </a:r>
            <a:r>
              <a:rPr lang="zh-CN" altLang="en-US" sz="2800" b="1"/>
              <a:t>或无最小值。</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50825" y="1196975"/>
            <a:ext cx="8518525" cy="685800"/>
          </a:xfrm>
        </p:spPr>
        <p:txBody>
          <a:bodyPr/>
          <a:lstStyle/>
          <a:p>
            <a:pPr algn="l" eaLnBrk="1" hangingPunct="1"/>
            <a:r>
              <a:rPr lang="zh-CN" altLang="en-US" sz="2800">
                <a:latin typeface="黑体" panose="02010609060101010101" pitchFamily="49" charset="-122"/>
                <a:ea typeface="黑体" panose="02010609060101010101" pitchFamily="49" charset="-122"/>
              </a:rPr>
              <a:t>练习：</a:t>
            </a:r>
            <a:r>
              <a:rPr lang="zh-CN" altLang="en-US" sz="2800">
                <a:solidFill>
                  <a:schemeClr val="tx1"/>
                </a:solidFill>
                <a:latin typeface="黑体" panose="02010609060101010101" pitchFamily="49" charset="-122"/>
                <a:ea typeface="黑体" panose="02010609060101010101" pitchFamily="49" charset="-122"/>
              </a:rPr>
              <a:t>对下图求从V</a:t>
            </a:r>
            <a:r>
              <a:rPr lang="zh-CN" altLang="en-US" sz="2800" baseline="-25000">
                <a:solidFill>
                  <a:schemeClr val="tx1"/>
                </a:solidFill>
                <a:latin typeface="黑体" panose="02010609060101010101" pitchFamily="49" charset="-122"/>
                <a:ea typeface="黑体" panose="02010609060101010101" pitchFamily="49" charset="-122"/>
              </a:rPr>
              <a:t>0</a:t>
            </a:r>
            <a:r>
              <a:rPr lang="zh-CN" altLang="en-US" sz="2800">
                <a:solidFill>
                  <a:schemeClr val="tx1"/>
                </a:solidFill>
                <a:latin typeface="黑体" panose="02010609060101010101" pitchFamily="49" charset="-122"/>
                <a:ea typeface="黑体" panose="02010609060101010101" pitchFamily="49" charset="-122"/>
              </a:rPr>
              <a:t>出发到各顶点的最短路径。</a:t>
            </a:r>
          </a:p>
        </p:txBody>
      </p:sp>
      <p:sp>
        <p:nvSpPr>
          <p:cNvPr id="10244" name="Rectangle 3"/>
          <p:cNvSpPr>
            <a:spLocks noChangeArrowheads="1"/>
          </p:cNvSpPr>
          <p:nvPr/>
        </p:nvSpPr>
        <p:spPr bwMode="auto">
          <a:xfrm>
            <a:off x="611188" y="117475"/>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10242" name="Object 4"/>
          <p:cNvGraphicFramePr>
            <a:graphicFrameLocks noChangeAspect="1"/>
          </p:cNvGraphicFramePr>
          <p:nvPr/>
        </p:nvGraphicFramePr>
        <p:xfrm>
          <a:off x="3132138" y="2060575"/>
          <a:ext cx="4006850" cy="3544888"/>
        </p:xfrm>
        <a:graphic>
          <a:graphicData uri="http://schemas.openxmlformats.org/presentationml/2006/ole">
            <mc:AlternateContent xmlns:mc="http://schemas.openxmlformats.org/markup-compatibility/2006">
              <mc:Choice xmlns:v="urn:schemas-microsoft-com:vml" Requires="v">
                <p:oleObj r:id="rId2" imgW="4025900" imgH="3556000" progId="Visio.Drawing.11">
                  <p:embed/>
                </p:oleObj>
              </mc:Choice>
              <mc:Fallback>
                <p:oleObj r:id="rId2" imgW="4025900" imgH="355600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060575"/>
                        <a:ext cx="4006850" cy="354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0245" name="Text Box 5"/>
          <p:cNvSpPr txBox="1">
            <a:spLocks noChangeArrowheads="1"/>
          </p:cNvSpPr>
          <p:nvPr/>
        </p:nvSpPr>
        <p:spPr bwMode="auto">
          <a:xfrm>
            <a:off x="0" y="5556250"/>
            <a:ext cx="90360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buClr>
                <a:schemeClr val="hlink"/>
              </a:buClr>
              <a:buSzPct val="75000"/>
              <a:buFont typeface="Wingdings" panose="05000000000000000000" pitchFamily="2" charset="2"/>
              <a:buNone/>
            </a:pPr>
            <a:r>
              <a:rPr lang="zh-CN" altLang="en-US" sz="2800">
                <a:solidFill>
                  <a:srgbClr val="D60629"/>
                </a:solidFill>
                <a:latin typeface="Arial" panose="020B0604020202020204" pitchFamily="34" charset="0"/>
              </a:rPr>
              <a:t>    </a:t>
            </a:r>
            <a:r>
              <a:rPr lang="zh-CN" altLang="en-US" b="1">
                <a:latin typeface="Arial" panose="020B0604020202020204" pitchFamily="34" charset="0"/>
              </a:rPr>
              <a:t>求解过程见下表。其中每一列代表一个选择D、修改D的过程。单元格内的第一行是final、第二行是D值、第三行是path值。</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ph/>
          </p:nvPr>
        </p:nvGraphicFramePr>
        <p:xfrm>
          <a:off x="36513" y="44450"/>
          <a:ext cx="9072562" cy="6769102"/>
        </p:xfrm>
        <a:graphic>
          <a:graphicData uri="http://schemas.openxmlformats.org/drawingml/2006/table">
            <a:tbl>
              <a:tblPr/>
              <a:tblGrid>
                <a:gridCol w="1512887">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1512888">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2197100">
                  <a:extLst>
                    <a:ext uri="{9D8B030D-6E8A-4147-A177-3AD203B41FA5}">
                      <a16:colId xmlns:a16="http://schemas.microsoft.com/office/drawing/2014/main" val="20004"/>
                    </a:ext>
                  </a:extLst>
                </a:gridCol>
                <a:gridCol w="827087">
                  <a:extLst>
                    <a:ext uri="{9D8B030D-6E8A-4147-A177-3AD203B41FA5}">
                      <a16:colId xmlns:a16="http://schemas.microsoft.com/office/drawing/2014/main" val="20005"/>
                    </a:ext>
                  </a:extLst>
                </a:gridCol>
              </a:tblGrid>
              <a:tr h="469900">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5">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从</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到各终点的</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值和最短路径的求解过程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15925">
                <a:tc v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36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无</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59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59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75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175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90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00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j</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524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0</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,v</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ChangeArrowheads="1"/>
          </p:cNvSpPr>
          <p:nvPr/>
        </p:nvSpPr>
        <p:spPr bwMode="auto">
          <a:xfrm>
            <a:off x="611188" y="117475"/>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20000"/>
              </a:spcBef>
              <a:buClr>
                <a:srgbClr val="3333CC"/>
              </a:buClr>
              <a:buSzPct val="60000"/>
              <a:buFont typeface="Wingdings" panose="05000000000000000000" pitchFamily="2" charset="2"/>
              <a:buNone/>
            </a:pPr>
            <a:r>
              <a:rPr lang="zh-CN" altLang="en-US" sz="4800" b="1">
                <a:solidFill>
                  <a:srgbClr val="333399"/>
                </a:solidFill>
                <a:latin typeface="Times New Roman" panose="02020603050405020304" pitchFamily="18" charset="0"/>
                <a:ea typeface="黑体" panose="02010609060101010101" pitchFamily="49" charset="-122"/>
              </a:rPr>
              <a:t>作业</a:t>
            </a:r>
            <a:r>
              <a:rPr lang="en-US" altLang="zh-CN" sz="4800" b="1">
                <a:solidFill>
                  <a:srgbClr val="333399"/>
                </a:solidFill>
                <a:latin typeface="Times New Roman" panose="02020603050405020304" pitchFamily="18" charset="0"/>
                <a:ea typeface="黑体" panose="02010609060101010101" pitchFamily="49" charset="-122"/>
              </a:rPr>
              <a:t>3</a:t>
            </a:r>
            <a:endParaRPr lang="zh-CN" altLang="en-US" sz="4800" b="1">
              <a:solidFill>
                <a:srgbClr val="333399"/>
              </a:solidFill>
              <a:latin typeface="Times New Roman" panose="02020603050405020304" pitchFamily="18" charset="0"/>
              <a:ea typeface="黑体" panose="02010609060101010101" pitchFamily="49" charset="-122"/>
            </a:endParaRPr>
          </a:p>
        </p:txBody>
      </p:sp>
      <p:sp>
        <p:nvSpPr>
          <p:cNvPr id="102403" name="矩形 6"/>
          <p:cNvSpPr>
            <a:spLocks noChangeArrowheads="1"/>
          </p:cNvSpPr>
          <p:nvPr/>
        </p:nvSpPr>
        <p:spPr bwMode="auto">
          <a:xfrm>
            <a:off x="539750" y="981075"/>
            <a:ext cx="8135938"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just">
              <a:lnSpc>
                <a:spcPct val="150000"/>
              </a:lnSpc>
            </a:pPr>
            <a:r>
              <a:rPr lang="zh-CN" altLang="zh-CN" sz="2800">
                <a:latin typeface="Times New Roman" panose="02020603050405020304" pitchFamily="18" charset="0"/>
                <a:ea typeface="华文楷体" panose="02010600040101010101" pitchFamily="2" charset="-122"/>
              </a:rPr>
              <a:t>有向网</a:t>
            </a:r>
            <a:r>
              <a:rPr lang="en-US" altLang="zh-CN" sz="2800">
                <a:latin typeface="Times New Roman" panose="02020603050405020304" pitchFamily="18" charset="0"/>
                <a:ea typeface="华文楷体" panose="02010600040101010101" pitchFamily="2" charset="-122"/>
              </a:rPr>
              <a:t>N={V,E}</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V={0,1,2,3,4}</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E={&lt;0,1,1&gt;</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&lt;0,3,3&gt;</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&lt;0,4,10&gt;</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&lt;1,2,5&gt;</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&lt;2,4,1&gt;</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&lt;3,2,2&gt;</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&lt;3,4,6&gt;}</a:t>
            </a:r>
            <a:r>
              <a:rPr lang="zh-CN" altLang="zh-CN" sz="2800">
                <a:latin typeface="Times New Roman" panose="02020603050405020304" pitchFamily="18" charset="0"/>
                <a:ea typeface="华文楷体" panose="02010600040101010101" pitchFamily="2" charset="-122"/>
              </a:rPr>
              <a:t>，</a:t>
            </a:r>
            <a:r>
              <a:rPr lang="en-US" altLang="zh-CN" sz="2800">
                <a:latin typeface="Times New Roman" panose="02020603050405020304" pitchFamily="18" charset="0"/>
                <a:ea typeface="华文楷体" panose="02010600040101010101" pitchFamily="2" charset="-122"/>
              </a:rPr>
              <a:t>E</a:t>
            </a:r>
            <a:r>
              <a:rPr lang="zh-CN" altLang="zh-CN" sz="2800">
                <a:latin typeface="Times New Roman" panose="02020603050405020304" pitchFamily="18" charset="0"/>
                <a:ea typeface="华文楷体" panose="02010600040101010101" pitchFamily="2" charset="-122"/>
              </a:rPr>
              <a:t>中每个元组的第三个元素表示权。</a:t>
            </a:r>
            <a:endParaRPr lang="zh-CN" altLang="zh-CN" sz="2800">
              <a:latin typeface="Times New Roman" panose="02020603050405020304" pitchFamily="18" charset="0"/>
            </a:endParaRPr>
          </a:p>
          <a:p>
            <a:pPr algn="just">
              <a:lnSpc>
                <a:spcPct val="150000"/>
              </a:lnSpc>
            </a:pPr>
            <a:r>
              <a:rPr lang="zh-CN" altLang="zh-CN" sz="2800">
                <a:latin typeface="Times New Roman" panose="02020603050405020304" pitchFamily="18" charset="0"/>
                <a:ea typeface="华文楷体" panose="02010600040101010101" pitchFamily="2" charset="-122"/>
              </a:rPr>
              <a:t>　</a:t>
            </a:r>
            <a:r>
              <a:rPr lang="en-US" altLang="zh-CN" sz="2800">
                <a:latin typeface="Times New Roman" panose="02020603050405020304" pitchFamily="18" charset="0"/>
                <a:ea typeface="华文楷体" panose="02010600040101010101" pitchFamily="2" charset="-122"/>
              </a:rPr>
              <a:t>1</a:t>
            </a:r>
            <a:r>
              <a:rPr lang="zh-CN" altLang="zh-CN" sz="2800">
                <a:latin typeface="Times New Roman" panose="02020603050405020304" pitchFamily="18" charset="0"/>
                <a:ea typeface="华文楷体" panose="02010600040101010101" pitchFamily="2" charset="-122"/>
              </a:rPr>
              <a:t>、画出该网。</a:t>
            </a:r>
            <a:endParaRPr lang="zh-CN" altLang="zh-CN" sz="2800">
              <a:latin typeface="Times New Roman" panose="02020603050405020304" pitchFamily="18" charset="0"/>
            </a:endParaRPr>
          </a:p>
          <a:p>
            <a:pPr algn="just">
              <a:lnSpc>
                <a:spcPct val="150000"/>
              </a:lnSpc>
            </a:pPr>
            <a:r>
              <a:rPr lang="zh-CN" altLang="zh-CN" sz="2800">
                <a:latin typeface="Times New Roman" panose="02020603050405020304" pitchFamily="18" charset="0"/>
                <a:ea typeface="华文楷体" panose="02010600040101010101" pitchFamily="2" charset="-122"/>
              </a:rPr>
              <a:t>　</a:t>
            </a:r>
            <a:r>
              <a:rPr lang="en-US" altLang="zh-CN" sz="2800">
                <a:latin typeface="Times New Roman" panose="02020603050405020304" pitchFamily="18" charset="0"/>
                <a:ea typeface="华文楷体" panose="02010600040101010101" pitchFamily="2" charset="-122"/>
              </a:rPr>
              <a:t>2</a:t>
            </a:r>
            <a:r>
              <a:rPr lang="zh-CN" altLang="zh-CN" sz="2800">
                <a:latin typeface="Times New Roman" panose="02020603050405020304" pitchFamily="18" charset="0"/>
                <a:ea typeface="华文楷体" panose="02010600040101010101" pitchFamily="2" charset="-122"/>
              </a:rPr>
              <a:t>、写出该网的邻接矩阵。</a:t>
            </a:r>
            <a:endParaRPr lang="zh-CN" altLang="zh-CN" sz="2800">
              <a:latin typeface="Times New Roman" panose="02020603050405020304" pitchFamily="18" charset="0"/>
            </a:endParaRPr>
          </a:p>
          <a:p>
            <a:pPr algn="just">
              <a:lnSpc>
                <a:spcPct val="150000"/>
              </a:lnSpc>
            </a:pPr>
            <a:r>
              <a:rPr lang="en-US" altLang="zh-CN" sz="2800">
                <a:latin typeface="华文楷体" panose="02010600040101010101" pitchFamily="2" charset="-122"/>
              </a:rPr>
              <a:t>    3</a:t>
            </a:r>
            <a:r>
              <a:rPr lang="zh-CN" altLang="zh-CN" sz="2800">
                <a:latin typeface="Times New Roman" panose="02020603050405020304" pitchFamily="18" charset="0"/>
                <a:ea typeface="华文楷体" panose="02010600040101010101" pitchFamily="2" charset="-122"/>
              </a:rPr>
              <a:t>、用</a:t>
            </a:r>
            <a:r>
              <a:rPr lang="en-US" altLang="zh-CN" sz="2800">
                <a:latin typeface="Times New Roman" panose="02020603050405020304" pitchFamily="18" charset="0"/>
                <a:ea typeface="华文楷体" panose="02010600040101010101" pitchFamily="2" charset="-122"/>
              </a:rPr>
              <a:t>Dijkstra</a:t>
            </a:r>
            <a:r>
              <a:rPr lang="zh-CN" altLang="zh-CN" sz="2800">
                <a:latin typeface="Times New Roman" panose="02020603050405020304" pitchFamily="18" charset="0"/>
                <a:ea typeface="华文楷体" panose="02010600040101010101" pitchFamily="2" charset="-122"/>
              </a:rPr>
              <a:t>算法求最短路径，写出顶点</a:t>
            </a:r>
            <a:r>
              <a:rPr lang="en-US" altLang="zh-CN" sz="2800">
                <a:latin typeface="Times New Roman" panose="02020603050405020304" pitchFamily="18" charset="0"/>
                <a:ea typeface="华文楷体" panose="02010600040101010101" pitchFamily="2" charset="-122"/>
              </a:rPr>
              <a:t>0</a:t>
            </a:r>
            <a:r>
              <a:rPr lang="zh-CN" altLang="zh-CN" sz="2800">
                <a:latin typeface="Times New Roman" panose="02020603050405020304" pitchFamily="18" charset="0"/>
                <a:ea typeface="华文楷体" panose="02010600040101010101" pitchFamily="2" charset="-122"/>
              </a:rPr>
              <a:t>到其它各顶点的最短路径长度、路径及产生过程。</a:t>
            </a:r>
            <a:endParaRPr lang="zh-CN" altLang="zh-CN" sz="280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空白设计模板">
  <a:themeElements>
    <a:clrScheme name="空白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空白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空白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白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白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白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白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白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白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白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白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白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白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白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1668</TotalTime>
  <Pages>0</Pages>
  <Words>11466</Words>
  <Characters>0</Characters>
  <Application>Microsoft Office PowerPoint</Application>
  <DocSecurity>0</DocSecurity>
  <PresentationFormat>全屏显示(4:3)</PresentationFormat>
  <Lines>0</Lines>
  <Paragraphs>2405</Paragraphs>
  <Slides>139</Slides>
  <Notes>4</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4</vt:i4>
      </vt:variant>
      <vt:variant>
        <vt:lpstr>幻灯片标题</vt:lpstr>
      </vt:variant>
      <vt:variant>
        <vt:i4>139</vt:i4>
      </vt:variant>
    </vt:vector>
  </HeadingPairs>
  <TitlesOfParts>
    <vt:vector size="159" baseType="lpstr">
      <vt:lpstr>仿宋_GB2312</vt:lpstr>
      <vt:lpstr>黑体</vt:lpstr>
      <vt:lpstr>华文彩云</vt:lpstr>
      <vt:lpstr>华文楷体</vt:lpstr>
      <vt:lpstr>华文行楷</vt:lpstr>
      <vt:lpstr>楷体_GB2312</vt:lpstr>
      <vt:lpstr>隶书</vt:lpstr>
      <vt:lpstr>宋体</vt:lpstr>
      <vt:lpstr>Arial</vt:lpstr>
      <vt:lpstr>Garamond</vt:lpstr>
      <vt:lpstr>Symbol</vt:lpstr>
      <vt:lpstr>Tahoma</vt:lpstr>
      <vt:lpstr>Times New Roman</vt:lpstr>
      <vt:lpstr>Wingdings</vt:lpstr>
      <vt:lpstr>数字图像处理</vt:lpstr>
      <vt:lpstr>空白设计模板</vt:lpstr>
      <vt:lpstr>Paintbrush Picture</vt:lpstr>
      <vt:lpstr>Microsoft Word 97 - 2003 Document</vt:lpstr>
      <vt:lpstr>Visio.Drawing.11</vt:lpstr>
      <vt:lpstr>Visio.Drawing.6</vt:lpstr>
      <vt:lpstr>第七章 图</vt:lpstr>
      <vt:lpstr>第７章　图</vt:lpstr>
      <vt:lpstr>一、图的定义(Graph)</vt:lpstr>
      <vt:lpstr>二、无向图(Undigraph)</vt:lpstr>
      <vt:lpstr>二、无向图(完全图)</vt:lpstr>
      <vt:lpstr>二、无向图</vt:lpstr>
      <vt:lpstr>三、有向图(Digraph)</vt:lpstr>
      <vt:lpstr>三、有向图(完全图)</vt:lpstr>
      <vt:lpstr>三、有向图</vt:lpstr>
      <vt:lpstr>四、路径(Path)</vt:lpstr>
      <vt:lpstr>五、回路</vt:lpstr>
      <vt:lpstr>六、连通</vt:lpstr>
      <vt:lpstr>七、子图</vt:lpstr>
      <vt:lpstr>八、生成树</vt:lpstr>
      <vt:lpstr>一、邻接矩阵(Adjacency Matrix)</vt:lpstr>
      <vt:lpstr>一、邻接矩阵</vt:lpstr>
      <vt:lpstr>PowerPoint 演示文稿</vt:lpstr>
      <vt:lpstr>PowerPoint 演示文稿</vt:lpstr>
      <vt:lpstr>一、邻接矩阵(性质)</vt:lpstr>
      <vt:lpstr>一、邻接矩阵(网络)</vt:lpstr>
      <vt:lpstr>一、邻接矩阵(网络)</vt:lpstr>
      <vt:lpstr>PowerPoint 演示文稿</vt:lpstr>
      <vt:lpstr>图的邻接矩阵存储</vt:lpstr>
      <vt:lpstr>二、邻接表(Adjacency List)</vt:lpstr>
      <vt:lpstr>二、邻接表(无向图)</vt:lpstr>
      <vt:lpstr>PowerPoint 演示文稿</vt:lpstr>
      <vt:lpstr>二、邻接表(有向图)</vt:lpstr>
      <vt:lpstr>PowerPoint 演示文稿</vt:lpstr>
      <vt:lpstr>二、邻接表(网络)</vt:lpstr>
      <vt:lpstr>二、邻接表(结点结构)</vt:lpstr>
      <vt:lpstr>PowerPoint 演示文稿</vt:lpstr>
      <vt:lpstr>PowerPoint 演示文稿</vt:lpstr>
      <vt:lpstr>PowerPoint 演示文稿</vt:lpstr>
      <vt:lpstr>二、邻接表(性质)</vt:lpstr>
      <vt:lpstr>二、邻接表(有向图的逆邻接表)</vt:lpstr>
      <vt:lpstr>PowerPoint 演示文稿</vt:lpstr>
      <vt:lpstr>三、十字链表(Orthogonal List)</vt:lpstr>
      <vt:lpstr>三、十字链表(结点结构)</vt:lpstr>
      <vt:lpstr>三、十字链表(结点结构)</vt:lpstr>
      <vt:lpstr>三、十字链表(举例)</vt:lpstr>
      <vt:lpstr>四、邻接多重表(Adjacency Multilist)</vt:lpstr>
      <vt:lpstr>四、邻接多重表(结点结构)</vt:lpstr>
      <vt:lpstr>四、邻接多重表(举例)</vt:lpstr>
      <vt:lpstr>一、图的遍历</vt:lpstr>
      <vt:lpstr>二、深度优先搜索(DFS)</vt:lpstr>
      <vt:lpstr>二、深度优先搜索(DFS算法)</vt:lpstr>
      <vt:lpstr>PowerPoint 演示文稿</vt:lpstr>
      <vt:lpstr>二、深度优先搜索(举例)</vt:lpstr>
      <vt:lpstr>二、深度优先搜索(举例)</vt:lpstr>
      <vt:lpstr>二、深度优先搜索(举例)</vt:lpstr>
      <vt:lpstr>三、广度优先搜索(BFS)</vt:lpstr>
      <vt:lpstr>三、广度优先搜索(BFS算法)</vt:lpstr>
      <vt:lpstr>三、广度优先搜索(举例)</vt:lpstr>
      <vt:lpstr>结论</vt:lpstr>
      <vt:lpstr>PowerPoint 演示文稿</vt:lpstr>
      <vt:lpstr>PowerPoint 演示文稿</vt:lpstr>
      <vt:lpstr>PowerPoint 演示文稿</vt:lpstr>
      <vt:lpstr>PowerPoint 演示文稿</vt:lpstr>
      <vt:lpstr>PowerPoint 演示文稿</vt:lpstr>
      <vt:lpstr>时间复杂度</vt:lpstr>
      <vt:lpstr>练习：假设无向网G的邻接表表示如下图,写出深度、 广度优先遍历结果。</vt:lpstr>
      <vt:lpstr>作业1：假设用邻接表存储，下图中边上序号表示边 输入顺序(链表头插入)，画出该图邻接表，写出用该邻接表存储时其深度优先顺序和广度优先顺序。</vt:lpstr>
      <vt:lpstr>一、无向图的连通性</vt:lpstr>
      <vt:lpstr>二、无向图的连通分量</vt:lpstr>
      <vt:lpstr>二、无向图的生成树</vt:lpstr>
      <vt:lpstr>PowerPoint 演示文稿</vt:lpstr>
      <vt:lpstr>PowerPoint 演示文稿</vt:lpstr>
      <vt:lpstr>PowerPoint 演示文稿</vt:lpstr>
      <vt:lpstr>三、最小生成树</vt:lpstr>
      <vt:lpstr>三、最小生成树(准则)</vt:lpstr>
      <vt:lpstr>四、普里姆(Prim)算法生成最小生成树</vt:lpstr>
      <vt:lpstr>四、普里姆(Prim)算法举例</vt:lpstr>
      <vt:lpstr>PowerPoint 演示文稿</vt:lpstr>
      <vt:lpstr>作业2：用Prim算法求下图的最小生成树，给出生成过程（参见p71页的图），画出计算表格（参见p75） 给出克鲁斯卡尔算法的生成过程(见p79)</vt:lpstr>
      <vt:lpstr>PowerPoint 演示文稿</vt:lpstr>
      <vt:lpstr>PowerPoint 演示文稿</vt:lpstr>
      <vt:lpstr>PowerPoint 演示文稿</vt:lpstr>
      <vt:lpstr>PowerPoint 演示文稿</vt:lpstr>
      <vt:lpstr>五、克鲁斯卡尔(Kruskal)算法生成最小生成树</vt:lpstr>
      <vt:lpstr>五、克鲁斯卡尔(Kruskal)算法举例</vt:lpstr>
      <vt:lpstr>练习：用Kruskal算法求下图的最小生成树，给出生成过程。</vt:lpstr>
      <vt:lpstr>PowerPoint 演示文稿</vt:lpstr>
      <vt:lpstr>克鲁斯卡尔算法需考虑的问题</vt:lpstr>
      <vt:lpstr>PowerPoint 演示文稿</vt:lpstr>
      <vt:lpstr>PowerPoint 演示文稿</vt:lpstr>
      <vt:lpstr>一、最短路径</vt:lpstr>
      <vt:lpstr>二、Dijkstra算法</vt:lpstr>
      <vt:lpstr> 基本概念</vt:lpstr>
      <vt:lpstr>PowerPoint 演示文稿</vt:lpstr>
      <vt:lpstr>例：求下图A顶点到各顶点的最短路径。</vt:lpstr>
      <vt:lpstr>PowerPoint 演示文稿</vt:lpstr>
      <vt:lpstr>二、Dijkstra算法</vt:lpstr>
      <vt:lpstr>二、Dijkstra算法</vt:lpstr>
      <vt:lpstr>最短路径的路径保存方法二</vt:lpstr>
      <vt:lpstr>PowerPoint 演示文稿</vt:lpstr>
      <vt:lpstr>PowerPoint 演示文稿</vt:lpstr>
      <vt:lpstr>练习：对下图求从V0出发到各顶点的最短路径。</vt:lpstr>
      <vt:lpstr>PowerPoint 演示文稿</vt:lpstr>
      <vt:lpstr>PowerPoint 演示文稿</vt:lpstr>
      <vt:lpstr>求n个顶点之间的最短路径</vt:lpstr>
      <vt:lpstr>求n个顶点之间的最短路径</vt:lpstr>
      <vt:lpstr>弗罗伊德算法思想</vt:lpstr>
      <vt:lpstr>弗罗伊德算法实现(1)</vt:lpstr>
      <vt:lpstr>弗罗伊德算法实现(2)</vt:lpstr>
      <vt:lpstr>弗罗伊德算法实现举例</vt:lpstr>
      <vt:lpstr>PowerPoint 演示文稿</vt:lpstr>
      <vt:lpstr>PowerPoint 演示文稿</vt:lpstr>
      <vt:lpstr>PowerPoint 演示文稿</vt:lpstr>
      <vt:lpstr>一、AOV-网</vt:lpstr>
      <vt:lpstr>二、有向无环图(DAG)</vt:lpstr>
      <vt:lpstr>PowerPoint 演示文稿</vt:lpstr>
      <vt:lpstr>PowerPoint 演示文稿</vt:lpstr>
      <vt:lpstr>三、拓扑排序</vt:lpstr>
      <vt:lpstr>三、拓扑排序</vt:lpstr>
      <vt:lpstr>三、拓扑排序</vt:lpstr>
      <vt:lpstr>三、拓扑排序</vt:lpstr>
      <vt:lpstr>三、拓扑排序(举例)</vt:lpstr>
      <vt:lpstr>拓扑排序与AOV网</vt:lpstr>
      <vt:lpstr>PowerPoint 演示文稿</vt:lpstr>
      <vt:lpstr>PowerPoint 演示文稿</vt:lpstr>
      <vt:lpstr>PowerPoint 演示文稿</vt:lpstr>
      <vt:lpstr>拓扑排序实现</vt:lpstr>
      <vt:lpstr>实现所涉及的三个问题</vt:lpstr>
      <vt:lpstr>PowerPoint 演示文稿</vt:lpstr>
      <vt:lpstr>PowerPoint 演示文稿</vt:lpstr>
      <vt:lpstr>PowerPoint 演示文稿</vt:lpstr>
      <vt:lpstr>PowerPoint 演示文稿</vt:lpstr>
      <vt:lpstr>PowerPoint 演示文稿</vt:lpstr>
      <vt:lpstr>四、AOE-网</vt:lpstr>
      <vt:lpstr>五、关键路径</vt:lpstr>
      <vt:lpstr>五、关键路径</vt:lpstr>
      <vt:lpstr>五、关键路径</vt:lpstr>
      <vt:lpstr>五、关键路径</vt:lpstr>
      <vt:lpstr>五、关键路径</vt:lpstr>
      <vt:lpstr>五、关键路径</vt:lpstr>
      <vt:lpstr>五、关键路径</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yanhong li</cp:lastModifiedBy>
  <cp:revision>706</cp:revision>
  <dcterms:created xsi:type="dcterms:W3CDTF">2002-05-23T03:32:32Z</dcterms:created>
  <dcterms:modified xsi:type="dcterms:W3CDTF">2024-11-12T14:52:59Z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