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Lst>
  <p:notesMasterIdLst>
    <p:notesMasterId r:id="rId8"/>
  </p:notesMasterIdLst>
  <p:handoutMasterIdLst>
    <p:handoutMasterId r:id="rId54"/>
  </p:handoutMasterIdLst>
  <p:sldIdLst>
    <p:sldId id="283" r:id="rId4"/>
    <p:sldId id="302" r:id="rId5"/>
    <p:sldId id="301" r:id="rId6"/>
    <p:sldId id="257" r:id="rId7"/>
    <p:sldId id="258" r:id="rId9"/>
    <p:sldId id="259" r:id="rId10"/>
    <p:sldId id="307" r:id="rId11"/>
    <p:sldId id="347" r:id="rId12"/>
    <p:sldId id="260" r:id="rId13"/>
    <p:sldId id="261" r:id="rId14"/>
    <p:sldId id="387" r:id="rId15"/>
    <p:sldId id="262" r:id="rId16"/>
    <p:sldId id="263" r:id="rId17"/>
    <p:sldId id="388" r:id="rId18"/>
    <p:sldId id="264" r:id="rId19"/>
    <p:sldId id="265" r:id="rId20"/>
    <p:sldId id="284" r:id="rId21"/>
    <p:sldId id="266" r:id="rId22"/>
    <p:sldId id="267" r:id="rId23"/>
    <p:sldId id="288" r:id="rId24"/>
    <p:sldId id="270" r:id="rId25"/>
    <p:sldId id="271" r:id="rId26"/>
    <p:sldId id="287" r:id="rId27"/>
    <p:sldId id="268" r:id="rId28"/>
    <p:sldId id="269" r:id="rId29"/>
    <p:sldId id="289" r:id="rId30"/>
    <p:sldId id="272" r:id="rId31"/>
    <p:sldId id="273" r:id="rId32"/>
    <p:sldId id="274" r:id="rId33"/>
    <p:sldId id="290" r:id="rId34"/>
    <p:sldId id="306" r:id="rId35"/>
    <p:sldId id="291" r:id="rId36"/>
    <p:sldId id="275" r:id="rId37"/>
    <p:sldId id="305" r:id="rId38"/>
    <p:sldId id="276" r:id="rId39"/>
    <p:sldId id="296" r:id="rId40"/>
    <p:sldId id="303" r:id="rId41"/>
    <p:sldId id="295" r:id="rId42"/>
    <p:sldId id="277" r:id="rId43"/>
    <p:sldId id="297" r:id="rId44"/>
    <p:sldId id="298" r:id="rId45"/>
    <p:sldId id="299" r:id="rId46"/>
    <p:sldId id="300" r:id="rId47"/>
    <p:sldId id="278" r:id="rId48"/>
    <p:sldId id="279" r:id="rId49"/>
    <p:sldId id="280" r:id="rId50"/>
    <p:sldId id="281" r:id="rId51"/>
    <p:sldId id="282" r:id="rId52"/>
    <p:sldId id="304" r:id="rId53"/>
  </p:sldIdLst>
  <p:sldSz cx="9144000" cy="6858000" type="screen4x3"/>
  <p:notesSz cx="7315200" cy="9601200"/>
  <p:custDataLst>
    <p:tags r:id="rId58"/>
  </p:custDataLst>
  <p:defaultTextStyle>
    <a:defPPr>
      <a:defRPr lang="en-US"/>
    </a:defPPr>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720" userDrawn="1">
          <p15:clr>
            <a:srgbClr val="A4A3A4"/>
          </p15:clr>
        </p15:guide>
        <p15:guide id="2" pos="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0000"/>
    <a:srgbClr val="FF7C80"/>
    <a:srgbClr val="336699"/>
    <a:srgbClr val="6699FF"/>
    <a:srgbClr val="DDDDDD"/>
    <a:srgbClr val="EAEAEA"/>
    <a:srgbClr val="4D4D4D"/>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2786"/>
    <p:restoredTop sz="90929"/>
  </p:normalViewPr>
  <p:slideViewPr>
    <p:cSldViewPr showGuides="1">
      <p:cViewPr varScale="1">
        <p:scale>
          <a:sx n="66" d="100"/>
          <a:sy n="66" d="100"/>
        </p:scale>
        <p:origin x="-270" y="-96"/>
      </p:cViewPr>
      <p:guideLst>
        <p:guide orient="horz" pos="720"/>
        <p:guide pos="16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8" Type="http://schemas.openxmlformats.org/officeDocument/2006/relationships/tags" Target="tags/tag5.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handoutMaster" Target="handoutMasters/handoutMaster1.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2770" name="Rectangle 2"/>
          <p:cNvSpPr>
            <a:spLocks noGrp="1" noChangeArrowheads="1"/>
          </p:cNvSpPr>
          <p:nvPr>
            <p:ph type="hdr" sz="quarter"/>
          </p:nvPr>
        </p:nvSpPr>
        <p:spPr bwMode="auto">
          <a:xfrm>
            <a:off x="0" y="0"/>
            <a:ext cx="3170238" cy="479425"/>
          </a:xfrm>
          <a:prstGeom prst="rect">
            <a:avLst/>
          </a:prstGeom>
          <a:noFill/>
          <a:ln w="9525">
            <a:noFill/>
            <a:miter lim="800000"/>
          </a:ln>
          <a:effectLst/>
        </p:spPr>
        <p:txBody>
          <a:bodyPr vert="horz" wrap="square" lIns="96654" tIns="48327" rIns="96654" bIns="48327" numCol="1" anchor="t" anchorCtr="0" compatLnSpc="1"/>
          <a:lstStyle>
            <a:lvl1pPr defTabSz="967105">
              <a:defRPr sz="1200">
                <a:latin typeface="Tahoma" panose="020B0604030504040204" pitchFamily="34" charset="0"/>
              </a:defRPr>
            </a:lvl1pPr>
          </a:lstStyle>
          <a:p>
            <a:pPr marL="0" marR="0" lvl="0" indent="0" algn="l" defTabSz="967105"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32771" name="Rectangle 3"/>
          <p:cNvSpPr>
            <a:spLocks noGrp="1" noChangeArrowheads="1"/>
          </p:cNvSpPr>
          <p:nvPr>
            <p:ph type="dt" sz="quarter" idx="1"/>
          </p:nvPr>
        </p:nvSpPr>
        <p:spPr bwMode="auto">
          <a:xfrm>
            <a:off x="4144963" y="0"/>
            <a:ext cx="3170238" cy="479425"/>
          </a:xfrm>
          <a:prstGeom prst="rect">
            <a:avLst/>
          </a:prstGeom>
          <a:noFill/>
          <a:ln w="9525">
            <a:noFill/>
            <a:miter lim="800000"/>
          </a:ln>
          <a:effectLst/>
        </p:spPr>
        <p:txBody>
          <a:bodyPr vert="horz" wrap="square" lIns="96654" tIns="48327" rIns="96654" bIns="48327" numCol="1" anchor="t" anchorCtr="0" compatLnSpc="1"/>
          <a:lstStyle>
            <a:lvl1pPr algn="r" defTabSz="967105">
              <a:defRPr sz="1200">
                <a:latin typeface="Tahoma" panose="020B0604030504040204" pitchFamily="34" charset="0"/>
              </a:defRPr>
            </a:lvl1pPr>
          </a:lstStyle>
          <a:p>
            <a:pPr marL="0" marR="0" lvl="0" indent="0" algn="r" defTabSz="967105"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32772" name="Rectangle 4"/>
          <p:cNvSpPr>
            <a:spLocks noGrp="1" noChangeArrowheads="1"/>
          </p:cNvSpPr>
          <p:nvPr>
            <p:ph type="ftr" sz="quarter" idx="2"/>
          </p:nvPr>
        </p:nvSpPr>
        <p:spPr bwMode="auto">
          <a:xfrm>
            <a:off x="0" y="9121775"/>
            <a:ext cx="3170238" cy="479425"/>
          </a:xfrm>
          <a:prstGeom prst="rect">
            <a:avLst/>
          </a:prstGeom>
          <a:noFill/>
          <a:ln w="9525">
            <a:noFill/>
            <a:miter lim="800000"/>
          </a:ln>
          <a:effectLst/>
        </p:spPr>
        <p:txBody>
          <a:bodyPr vert="horz" wrap="square" lIns="96654" tIns="48327" rIns="96654" bIns="48327" numCol="1" anchor="b" anchorCtr="0" compatLnSpc="1"/>
          <a:lstStyle>
            <a:lvl1pPr defTabSz="967105">
              <a:defRPr sz="1200">
                <a:latin typeface="Tahoma" panose="020B0604030504040204" pitchFamily="34" charset="0"/>
              </a:defRPr>
            </a:lvl1pPr>
          </a:lstStyle>
          <a:p>
            <a:pPr marL="0" marR="0" lvl="0" indent="0" algn="l" defTabSz="967105"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32773" name="Rectangle 5"/>
          <p:cNvSpPr>
            <a:spLocks noGrp="1" noChangeArrowheads="1"/>
          </p:cNvSpPr>
          <p:nvPr>
            <p:ph type="sldNum" sz="quarter" idx="3"/>
          </p:nvPr>
        </p:nvSpPr>
        <p:spPr bwMode="auto">
          <a:xfrm>
            <a:off x="4144963" y="9121775"/>
            <a:ext cx="3170238" cy="479425"/>
          </a:xfrm>
          <a:prstGeom prst="rect">
            <a:avLst/>
          </a:prstGeom>
          <a:noFill/>
          <a:ln w="9525">
            <a:noFill/>
            <a:miter lim="800000"/>
          </a:ln>
          <a:effectLst/>
        </p:spPr>
        <p:txBody>
          <a:bodyPr vert="horz" wrap="square" lIns="96654" tIns="48327" rIns="96654" bIns="48327" numCol="1" anchor="b" anchorCtr="0" compatLnSpc="1"/>
          <a:p>
            <a:pPr lvl="0" algn="r" defTabSz="967105">
              <a:buNone/>
            </a:pPr>
            <a:fld id="{9A0DB2DC-4C9A-4742-B13C-FB6460FD3503}" type="slidenum">
              <a:rPr lang="en-US" altLang="zh-CN" sz="1200" dirty="0">
                <a:latin typeface="Tahoma" panose="020B0604030504040204" pitchFamily="34" charset="0"/>
                <a:ea typeface="宋体" panose="02010600030101010101" pitchFamily="2" charset="-122"/>
              </a:rPr>
            </a:fld>
            <a:endParaRPr lang="en-US" altLang="zh-CN" sz="1200" dirty="0">
              <a:latin typeface="Tahoma" panose="020B060403050404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ln>
          <a:effectLst/>
        </p:spPr>
        <p:txBody>
          <a:bodyPr vert="horz" wrap="square" lIns="96654" tIns="48327" rIns="96654" bIns="48327" numCol="1" anchor="t" anchorCtr="0" compatLnSpc="1"/>
          <a:lstStyle>
            <a:lvl1pPr defTabSz="967105">
              <a:defRPr sz="1200">
                <a:latin typeface="Garamond" panose="02020404030301010803" pitchFamily="18" charset="0"/>
              </a:defRPr>
            </a:lvl1pPr>
          </a:lstStyle>
          <a:p>
            <a:pPr marL="0" marR="0" lvl="0" indent="0" algn="l" defTabSz="967105"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4099" name="Rectangle 3"/>
          <p:cNvSpPr>
            <a:spLocks noGrp="1" noChangeArrowheads="1"/>
          </p:cNvSpPr>
          <p:nvPr>
            <p:ph type="dt" idx="1"/>
          </p:nvPr>
        </p:nvSpPr>
        <p:spPr bwMode="auto">
          <a:xfrm>
            <a:off x="4144963" y="0"/>
            <a:ext cx="3170238" cy="479425"/>
          </a:xfrm>
          <a:prstGeom prst="rect">
            <a:avLst/>
          </a:prstGeom>
          <a:noFill/>
          <a:ln w="9525">
            <a:noFill/>
            <a:miter lim="800000"/>
          </a:ln>
          <a:effectLst/>
        </p:spPr>
        <p:txBody>
          <a:bodyPr vert="horz" wrap="square" lIns="96654" tIns="48327" rIns="96654" bIns="48327" numCol="1" anchor="t" anchorCtr="0" compatLnSpc="1"/>
          <a:lstStyle>
            <a:lvl1pPr algn="r" defTabSz="967105">
              <a:defRPr sz="1200">
                <a:latin typeface="Garamond" panose="02020404030301010803" pitchFamily="18" charset="0"/>
              </a:defRPr>
            </a:lvl1pPr>
          </a:lstStyle>
          <a:p>
            <a:pPr marL="0" marR="0" lvl="0" indent="0" algn="r" defTabSz="967105"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50180" name="Rectangle 4"/>
          <p:cNvSpPr>
            <a:spLocks noTextEdit="1"/>
          </p:cNvSpPr>
          <p:nvPr>
            <p:ph type="sldImg" idx="2"/>
          </p:nvPr>
        </p:nvSpPr>
        <p:spPr>
          <a:xfrm>
            <a:off x="1257300" y="720725"/>
            <a:ext cx="4800600" cy="3600450"/>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974725" y="4560888"/>
            <a:ext cx="5365750" cy="4319588"/>
          </a:xfrm>
          <a:prstGeom prst="rect">
            <a:avLst/>
          </a:prstGeom>
          <a:noFill/>
          <a:ln w="9525">
            <a:noFill/>
            <a:miter lim="800000"/>
          </a:ln>
          <a:effectLst/>
        </p:spPr>
        <p:txBody>
          <a:bodyPr vert="horz" wrap="square" lIns="96654" tIns="48327" rIns="96654" bIns="48327"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Click to edit Master text styles</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Second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Third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Fourth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Fifth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ln>
          <a:effectLst/>
        </p:spPr>
        <p:txBody>
          <a:bodyPr vert="horz" wrap="square" lIns="96654" tIns="48327" rIns="96654" bIns="48327" numCol="1" anchor="b" anchorCtr="0" compatLnSpc="1"/>
          <a:lstStyle>
            <a:lvl1pPr defTabSz="967105">
              <a:defRPr sz="1200">
                <a:latin typeface="Garamond" panose="02020404030301010803" pitchFamily="18" charset="0"/>
              </a:defRPr>
            </a:lvl1pPr>
          </a:lstStyle>
          <a:p>
            <a:pPr marL="0" marR="0" lvl="0" indent="0" algn="l" defTabSz="967105"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4103" name="Rectangle 7"/>
          <p:cNvSpPr>
            <a:spLocks noGrp="1" noChangeArrowheads="1"/>
          </p:cNvSpPr>
          <p:nvPr>
            <p:ph type="sldNum" sz="quarter" idx="5"/>
          </p:nvPr>
        </p:nvSpPr>
        <p:spPr bwMode="auto">
          <a:xfrm>
            <a:off x="4144963" y="9121775"/>
            <a:ext cx="3170238" cy="479425"/>
          </a:xfrm>
          <a:prstGeom prst="rect">
            <a:avLst/>
          </a:prstGeom>
          <a:noFill/>
          <a:ln w="9525">
            <a:noFill/>
            <a:miter lim="800000"/>
          </a:ln>
          <a:effectLst/>
        </p:spPr>
        <p:txBody>
          <a:bodyPr vert="horz" wrap="square" lIns="96654" tIns="48327" rIns="96654" bIns="48327" numCol="1" anchor="b" anchorCtr="0" compatLnSpc="1"/>
          <a:p>
            <a:pPr lvl="0" algn="r" defTabSz="967105">
              <a:buNone/>
            </a:pPr>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7"/>
          <p:cNvSpPr txBox="1">
            <a:spLocks noGrp="1"/>
          </p:cNvSpPr>
          <p:nvPr>
            <p:ph type="sldNum" sz="quarter"/>
          </p:nvPr>
        </p:nvSpPr>
        <p:spPr>
          <a:xfrm>
            <a:off x="4144963" y="9121775"/>
            <a:ext cx="3170237" cy="479425"/>
          </a:xfrm>
          <a:prstGeom prst="rect">
            <a:avLst/>
          </a:prstGeom>
          <a:noFill/>
          <a:ln w="9525">
            <a:noFill/>
          </a:ln>
        </p:spPr>
        <p:txBody>
          <a:bodyPr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51203" name="Rectangle 2"/>
          <p:cNvSpPr>
            <a:spLocks noTextEdit="1"/>
          </p:cNvSpPr>
          <p:nvPr>
            <p:ph type="sldImg"/>
          </p:nvPr>
        </p:nvSpPr>
        <p:spPr/>
      </p:sp>
      <p:sp>
        <p:nvSpPr>
          <p:cNvPr id="51204" name="Rectangle 3"/>
          <p:cNvSpPr>
            <a:spLocks noGrp="1"/>
          </p:cNvSpPr>
          <p:nvPr>
            <p:ph type="body" idx="1"/>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7"/>
          <p:cNvSpPr txBox="1">
            <a:spLocks noGrp="1"/>
          </p:cNvSpPr>
          <p:nvPr>
            <p:ph type="sldNum" sz="quarter"/>
          </p:nvPr>
        </p:nvSpPr>
        <p:spPr>
          <a:xfrm>
            <a:off x="4144963" y="9121775"/>
            <a:ext cx="3170237" cy="479425"/>
          </a:xfrm>
          <a:prstGeom prst="rect">
            <a:avLst/>
          </a:prstGeom>
          <a:noFill/>
          <a:ln w="9525">
            <a:noFill/>
          </a:ln>
        </p:spPr>
        <p:txBody>
          <a:bodyPr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58371" name="Rectangle 2"/>
          <p:cNvSpPr>
            <a:spLocks noTextEdit="1"/>
          </p:cNvSpPr>
          <p:nvPr>
            <p:ph type="sldImg"/>
          </p:nvPr>
        </p:nvSpPr>
        <p:spPr/>
      </p:sp>
      <p:sp>
        <p:nvSpPr>
          <p:cNvPr id="58372" name="Rectangle 3"/>
          <p:cNvSpPr>
            <a:spLocks noGrp="1"/>
          </p:cNvSpPr>
          <p:nvPr>
            <p:ph type="body" idx="1"/>
          </p:nvPr>
        </p:nvSpPr>
        <p:spPr>
          <a:xfrm>
            <a:off x="974725" y="4560888"/>
            <a:ext cx="5365750" cy="4319587"/>
          </a:xfrm>
        </p:spPr>
        <p:txBody>
          <a:bodyPr wrap="square" lIns="96654" tIns="48327" rIns="96654" bIns="48327" anchor="t" anchorCtr="0"/>
          <a:p>
            <a:pPr lvl="0"/>
            <a:r>
              <a:rPr lang="en-US" altLang="zh-CN" dirty="0">
                <a:ea typeface="宋体" panose="02010600030101010101" pitchFamily="2" charset="-122"/>
              </a:rPr>
              <a:t>Subtract: R3 = R1 - R2</a:t>
            </a:r>
            <a:endParaRPr lang="en-US" altLang="zh-CN" dirty="0">
              <a:ea typeface="宋体" panose="02010600030101010101" pitchFamily="2" charset="-122"/>
            </a:endParaRPr>
          </a:p>
          <a:p>
            <a:pPr lvl="0"/>
            <a:r>
              <a:rPr lang="en-US" altLang="zh-CN" dirty="0">
                <a:ea typeface="宋体" panose="02010600030101010101" pitchFamily="2" charset="-122"/>
              </a:rPr>
              <a:t>Take 2’s complement of R2, then add to R1.</a:t>
            </a:r>
            <a:endParaRPr lang="en-US" altLang="zh-CN" dirty="0">
              <a:ea typeface="宋体" panose="02010600030101010101" pitchFamily="2" charset="-122"/>
            </a:endParaRPr>
          </a:p>
          <a:p>
            <a:pPr lvl="0"/>
            <a:r>
              <a:rPr lang="en-US" altLang="zh-CN" dirty="0">
                <a:ea typeface="宋体" panose="02010600030101010101" pitchFamily="2" charset="-122"/>
              </a:rPr>
              <a:t>(1) R2 = NOT(R2)</a:t>
            </a:r>
            <a:endParaRPr lang="en-US" altLang="zh-CN" dirty="0">
              <a:ea typeface="宋体" panose="02010600030101010101" pitchFamily="2" charset="-122"/>
            </a:endParaRPr>
          </a:p>
          <a:p>
            <a:pPr lvl="0"/>
            <a:r>
              <a:rPr lang="en-US" altLang="zh-CN" dirty="0">
                <a:ea typeface="宋体" panose="02010600030101010101" pitchFamily="2" charset="-122"/>
              </a:rPr>
              <a:t>(2) R2 = R2 + 1</a:t>
            </a:r>
            <a:endParaRPr lang="en-US" altLang="zh-CN" dirty="0">
              <a:ea typeface="宋体" panose="02010600030101010101" pitchFamily="2" charset="-122"/>
            </a:endParaRPr>
          </a:p>
          <a:p>
            <a:pPr lvl="0"/>
            <a:r>
              <a:rPr lang="en-US" altLang="zh-CN" dirty="0">
                <a:ea typeface="宋体" panose="02010600030101010101" pitchFamily="2" charset="-122"/>
              </a:rPr>
              <a:t>(3) R3 = R1 + R2</a:t>
            </a:r>
            <a:endParaRPr lang="en-US" altLang="zh-CN" dirty="0">
              <a:ea typeface="宋体" panose="02010600030101010101" pitchFamily="2" charset="-122"/>
            </a:endParaRPr>
          </a:p>
          <a:p>
            <a:pPr lvl="0"/>
            <a:endParaRPr lang="en-US" altLang="zh-CN" dirty="0">
              <a:ea typeface="宋体" panose="02010600030101010101" pitchFamily="2" charset="-122"/>
            </a:endParaRPr>
          </a:p>
          <a:p>
            <a:pPr lvl="0"/>
            <a:r>
              <a:rPr lang="en-US" altLang="zh-CN" dirty="0">
                <a:ea typeface="宋体" panose="02010600030101010101" pitchFamily="2" charset="-122"/>
              </a:rPr>
              <a:t>OR: R3 = R1 OR R2</a:t>
            </a:r>
            <a:endParaRPr lang="en-US" altLang="zh-CN" dirty="0">
              <a:ea typeface="宋体" panose="02010600030101010101" pitchFamily="2" charset="-122"/>
            </a:endParaRPr>
          </a:p>
          <a:p>
            <a:pPr lvl="0"/>
            <a:r>
              <a:rPr lang="en-US" altLang="zh-CN" dirty="0">
                <a:ea typeface="宋体" panose="02010600030101010101" pitchFamily="2" charset="-122"/>
              </a:rPr>
              <a:t>Use DeMorgan’s Law -- invert R1 and R2, AND, then invert result.</a:t>
            </a:r>
            <a:endParaRPr lang="en-US" altLang="zh-CN" dirty="0">
              <a:ea typeface="宋体" panose="02010600030101010101" pitchFamily="2" charset="-122"/>
            </a:endParaRPr>
          </a:p>
          <a:p>
            <a:pPr lvl="0"/>
            <a:r>
              <a:rPr lang="en-US" altLang="zh-CN" dirty="0">
                <a:ea typeface="宋体" panose="02010600030101010101" pitchFamily="2" charset="-122"/>
              </a:rPr>
              <a:t>(1) R1 = NOT(R1)</a:t>
            </a:r>
            <a:endParaRPr lang="en-US" altLang="zh-CN" dirty="0">
              <a:ea typeface="宋体" panose="02010600030101010101" pitchFamily="2" charset="-122"/>
            </a:endParaRPr>
          </a:p>
          <a:p>
            <a:pPr lvl="0"/>
            <a:r>
              <a:rPr lang="en-US" altLang="zh-CN" dirty="0">
                <a:ea typeface="宋体" panose="02010600030101010101" pitchFamily="2" charset="-122"/>
              </a:rPr>
              <a:t>(2) R2 = NOT(R2)</a:t>
            </a:r>
            <a:endParaRPr lang="en-US" altLang="zh-CN" dirty="0">
              <a:ea typeface="宋体" panose="02010600030101010101" pitchFamily="2" charset="-122"/>
            </a:endParaRPr>
          </a:p>
          <a:p>
            <a:pPr lvl="0"/>
            <a:r>
              <a:rPr lang="en-US" altLang="zh-CN" dirty="0">
                <a:ea typeface="宋体" panose="02010600030101010101" pitchFamily="2" charset="-122"/>
              </a:rPr>
              <a:t>(3) R3 = R1 AND R2</a:t>
            </a:r>
            <a:endParaRPr lang="en-US" altLang="zh-CN" dirty="0">
              <a:ea typeface="宋体" panose="02010600030101010101" pitchFamily="2" charset="-122"/>
            </a:endParaRPr>
          </a:p>
          <a:p>
            <a:pPr lvl="0"/>
            <a:r>
              <a:rPr lang="en-US" altLang="zh-CN" dirty="0">
                <a:ea typeface="宋体" panose="02010600030101010101" pitchFamily="2" charset="-122"/>
              </a:rPr>
              <a:t>(4) R3 = NOT(R3)</a:t>
            </a:r>
            <a:endParaRPr lang="en-US" altLang="zh-CN" dirty="0">
              <a:ea typeface="宋体" panose="02010600030101010101" pitchFamily="2" charset="-122"/>
            </a:endParaRPr>
          </a:p>
          <a:p>
            <a:pPr lvl="0"/>
            <a:endParaRPr lang="en-US" altLang="zh-CN" dirty="0">
              <a:ea typeface="宋体" panose="02010600030101010101" pitchFamily="2" charset="-122"/>
            </a:endParaRPr>
          </a:p>
          <a:p>
            <a:pPr lvl="0"/>
            <a:r>
              <a:rPr lang="en-US" altLang="zh-CN" dirty="0">
                <a:ea typeface="宋体" panose="02010600030101010101" pitchFamily="2" charset="-122"/>
              </a:rPr>
              <a:t>Register-to-register copy: R3 = R2</a:t>
            </a:r>
            <a:endParaRPr lang="en-US" altLang="zh-CN" dirty="0">
              <a:ea typeface="宋体" panose="02010600030101010101" pitchFamily="2" charset="-122"/>
            </a:endParaRPr>
          </a:p>
          <a:p>
            <a:pPr lvl="0"/>
            <a:r>
              <a:rPr lang="en-US" altLang="zh-CN" dirty="0">
                <a:ea typeface="宋体" panose="02010600030101010101" pitchFamily="2" charset="-122"/>
              </a:rPr>
              <a:t>R3 = R2 + 0 (Add-immediate)</a:t>
            </a:r>
            <a:endParaRPr lang="en-US" altLang="zh-CN" dirty="0">
              <a:ea typeface="宋体" panose="02010600030101010101" pitchFamily="2" charset="-122"/>
            </a:endParaRPr>
          </a:p>
          <a:p>
            <a:pPr lvl="0"/>
            <a:endParaRPr lang="en-US" altLang="zh-CN" dirty="0">
              <a:ea typeface="宋体" panose="02010600030101010101" pitchFamily="2" charset="-122"/>
            </a:endParaRPr>
          </a:p>
          <a:p>
            <a:pPr lvl="0"/>
            <a:r>
              <a:rPr lang="en-US" altLang="zh-CN" dirty="0">
                <a:ea typeface="宋体" panose="02010600030101010101" pitchFamily="2" charset="-122"/>
              </a:rPr>
              <a:t>Initialize to zero: R1 = 0</a:t>
            </a:r>
            <a:endParaRPr lang="en-US" altLang="zh-CN" dirty="0">
              <a:ea typeface="宋体" panose="02010600030101010101" pitchFamily="2" charset="-122"/>
            </a:endParaRPr>
          </a:p>
          <a:p>
            <a:pPr lvl="0"/>
            <a:r>
              <a:rPr lang="en-US" altLang="zh-CN" dirty="0">
                <a:ea typeface="宋体" panose="02010600030101010101" pitchFamily="2" charset="-122"/>
              </a:rPr>
              <a:t>R1 = R1 AND 0 (And-immediate)</a:t>
            </a:r>
            <a:endParaRPr lang="en-US" altLang="zh-CN" dirty="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7"/>
          <p:cNvSpPr txBox="1">
            <a:spLocks noGrp="1"/>
          </p:cNvSpPr>
          <p:nvPr>
            <p:ph type="sldNum" sz="quarter"/>
          </p:nvPr>
        </p:nvSpPr>
        <p:spPr>
          <a:xfrm>
            <a:off x="4144963" y="9121775"/>
            <a:ext cx="3170237" cy="479425"/>
          </a:xfrm>
          <a:prstGeom prst="rect">
            <a:avLst/>
          </a:prstGeom>
          <a:noFill/>
          <a:ln w="9525">
            <a:noFill/>
          </a:ln>
        </p:spPr>
        <p:txBody>
          <a:bodyPr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59395" name="Rectangle 2"/>
          <p:cNvSpPr>
            <a:spLocks noTextEdit="1"/>
          </p:cNvSpPr>
          <p:nvPr>
            <p:ph type="sldImg"/>
          </p:nvPr>
        </p:nvSpPr>
        <p:spPr/>
      </p:sp>
      <p:sp>
        <p:nvSpPr>
          <p:cNvPr id="59396" name="Rectangle 3"/>
          <p:cNvSpPr>
            <a:spLocks noGrp="1"/>
          </p:cNvSpPr>
          <p:nvPr>
            <p:ph type="body" idx="1"/>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7"/>
          <p:cNvSpPr txBox="1">
            <a:spLocks noGrp="1"/>
          </p:cNvSpPr>
          <p:nvPr>
            <p:ph type="sldNum" sz="quarter"/>
          </p:nvPr>
        </p:nvSpPr>
        <p:spPr>
          <a:xfrm>
            <a:off x="4144963" y="9121775"/>
            <a:ext cx="3170237" cy="479425"/>
          </a:xfrm>
          <a:prstGeom prst="rect">
            <a:avLst/>
          </a:prstGeom>
          <a:noFill/>
          <a:ln w="9525">
            <a:noFill/>
          </a:ln>
        </p:spPr>
        <p:txBody>
          <a:bodyPr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60419" name="Rectangle 2"/>
          <p:cNvSpPr>
            <a:spLocks noTextEdit="1"/>
          </p:cNvSpPr>
          <p:nvPr>
            <p:ph type="sldImg"/>
          </p:nvPr>
        </p:nvSpPr>
        <p:spPr/>
      </p:sp>
      <p:sp>
        <p:nvSpPr>
          <p:cNvPr id="60420" name="Rectangle 3"/>
          <p:cNvSpPr>
            <a:spLocks noGrp="1"/>
          </p:cNvSpPr>
          <p:nvPr>
            <p:ph type="body" idx="1"/>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7"/>
          <p:cNvSpPr txBox="1">
            <a:spLocks noGrp="1"/>
          </p:cNvSpPr>
          <p:nvPr>
            <p:ph type="sldNum" sz="quarter"/>
          </p:nvPr>
        </p:nvSpPr>
        <p:spPr>
          <a:xfrm>
            <a:off x="4144963" y="9121775"/>
            <a:ext cx="3170237" cy="479425"/>
          </a:xfrm>
          <a:prstGeom prst="rect">
            <a:avLst/>
          </a:prstGeom>
          <a:noFill/>
          <a:ln w="9525">
            <a:noFill/>
          </a:ln>
        </p:spPr>
        <p:txBody>
          <a:bodyPr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61443" name="Rectangle 2"/>
          <p:cNvSpPr>
            <a:spLocks noTextEdit="1"/>
          </p:cNvSpPr>
          <p:nvPr>
            <p:ph type="sldImg"/>
          </p:nvPr>
        </p:nvSpPr>
        <p:spPr/>
      </p:sp>
      <p:sp>
        <p:nvSpPr>
          <p:cNvPr id="61444" name="Rectangle 3"/>
          <p:cNvSpPr>
            <a:spLocks noGrp="1"/>
          </p:cNvSpPr>
          <p:nvPr>
            <p:ph type="body" idx="1"/>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7"/>
          <p:cNvSpPr txBox="1">
            <a:spLocks noGrp="1"/>
          </p:cNvSpPr>
          <p:nvPr>
            <p:ph type="sldNum" sz="quarter"/>
          </p:nvPr>
        </p:nvSpPr>
        <p:spPr>
          <a:xfrm>
            <a:off x="4144963" y="9121775"/>
            <a:ext cx="3170237" cy="479425"/>
          </a:xfrm>
          <a:prstGeom prst="rect">
            <a:avLst/>
          </a:prstGeom>
          <a:noFill/>
          <a:ln w="9525">
            <a:noFill/>
          </a:ln>
        </p:spPr>
        <p:txBody>
          <a:bodyPr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62467" name="Rectangle 2"/>
          <p:cNvSpPr>
            <a:spLocks noTextEdit="1"/>
          </p:cNvSpPr>
          <p:nvPr>
            <p:ph type="sldImg"/>
          </p:nvPr>
        </p:nvSpPr>
        <p:spPr/>
      </p:sp>
      <p:sp>
        <p:nvSpPr>
          <p:cNvPr id="62468" name="Rectangle 3"/>
          <p:cNvSpPr>
            <a:spLocks noGrp="1"/>
          </p:cNvSpPr>
          <p:nvPr>
            <p:ph type="body" idx="1"/>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7"/>
          <p:cNvSpPr txBox="1">
            <a:spLocks noGrp="1"/>
          </p:cNvSpPr>
          <p:nvPr>
            <p:ph type="sldNum" sz="quarter"/>
          </p:nvPr>
        </p:nvSpPr>
        <p:spPr>
          <a:xfrm>
            <a:off x="4144963" y="9121775"/>
            <a:ext cx="3170237" cy="479425"/>
          </a:xfrm>
          <a:prstGeom prst="rect">
            <a:avLst/>
          </a:prstGeom>
          <a:noFill/>
          <a:ln w="9525">
            <a:noFill/>
          </a:ln>
        </p:spPr>
        <p:txBody>
          <a:bodyPr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63491" name="Rectangle 2"/>
          <p:cNvSpPr>
            <a:spLocks noTextEdit="1"/>
          </p:cNvSpPr>
          <p:nvPr>
            <p:ph type="sldImg"/>
          </p:nvPr>
        </p:nvSpPr>
        <p:spPr/>
      </p:sp>
      <p:sp>
        <p:nvSpPr>
          <p:cNvPr id="63492" name="Rectangle 3"/>
          <p:cNvSpPr>
            <a:spLocks noGrp="1"/>
          </p:cNvSpPr>
          <p:nvPr>
            <p:ph type="body" idx="1"/>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7"/>
          <p:cNvSpPr txBox="1">
            <a:spLocks noGrp="1"/>
          </p:cNvSpPr>
          <p:nvPr>
            <p:ph type="sldNum" sz="quarter"/>
          </p:nvPr>
        </p:nvSpPr>
        <p:spPr>
          <a:xfrm>
            <a:off x="4144963" y="9121775"/>
            <a:ext cx="3170237" cy="479425"/>
          </a:xfrm>
          <a:prstGeom prst="rect">
            <a:avLst/>
          </a:prstGeom>
          <a:noFill/>
          <a:ln w="9525">
            <a:noFill/>
          </a:ln>
        </p:spPr>
        <p:txBody>
          <a:bodyPr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64515" name="Rectangle 2"/>
          <p:cNvSpPr>
            <a:spLocks noTextEdit="1"/>
          </p:cNvSpPr>
          <p:nvPr>
            <p:ph type="sldImg"/>
          </p:nvPr>
        </p:nvSpPr>
        <p:spPr/>
      </p:sp>
      <p:sp>
        <p:nvSpPr>
          <p:cNvPr id="64516" name="Rectangle 3"/>
          <p:cNvSpPr>
            <a:spLocks noGrp="1"/>
          </p:cNvSpPr>
          <p:nvPr>
            <p:ph type="body" idx="1"/>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7"/>
          <p:cNvSpPr txBox="1">
            <a:spLocks noGrp="1"/>
          </p:cNvSpPr>
          <p:nvPr>
            <p:ph type="sldNum" sz="quarter"/>
          </p:nvPr>
        </p:nvSpPr>
        <p:spPr>
          <a:xfrm>
            <a:off x="4144963" y="9121775"/>
            <a:ext cx="3170237" cy="479425"/>
          </a:xfrm>
          <a:prstGeom prst="rect">
            <a:avLst/>
          </a:prstGeom>
          <a:noFill/>
          <a:ln w="9525">
            <a:noFill/>
          </a:ln>
        </p:spPr>
        <p:txBody>
          <a:bodyPr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65539" name="Rectangle 2"/>
          <p:cNvSpPr>
            <a:spLocks noTextEdit="1"/>
          </p:cNvSpPr>
          <p:nvPr>
            <p:ph type="sldImg"/>
          </p:nvPr>
        </p:nvSpPr>
        <p:spPr/>
      </p:sp>
      <p:sp>
        <p:nvSpPr>
          <p:cNvPr id="65540" name="Rectangle 3"/>
          <p:cNvSpPr>
            <a:spLocks noGrp="1"/>
          </p:cNvSpPr>
          <p:nvPr>
            <p:ph type="body" idx="1"/>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7"/>
          <p:cNvSpPr txBox="1">
            <a:spLocks noGrp="1"/>
          </p:cNvSpPr>
          <p:nvPr>
            <p:ph type="sldNum" sz="quarter"/>
          </p:nvPr>
        </p:nvSpPr>
        <p:spPr>
          <a:xfrm>
            <a:off x="4144963" y="9121775"/>
            <a:ext cx="3170237" cy="479425"/>
          </a:xfrm>
          <a:prstGeom prst="rect">
            <a:avLst/>
          </a:prstGeom>
          <a:noFill/>
          <a:ln w="9525">
            <a:noFill/>
          </a:ln>
        </p:spPr>
        <p:txBody>
          <a:bodyPr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66563" name="Rectangle 2"/>
          <p:cNvSpPr>
            <a:spLocks noTextEdit="1"/>
          </p:cNvSpPr>
          <p:nvPr>
            <p:ph type="sldImg"/>
          </p:nvPr>
        </p:nvSpPr>
        <p:spPr/>
      </p:sp>
      <p:sp>
        <p:nvSpPr>
          <p:cNvPr id="66564" name="Rectangle 3"/>
          <p:cNvSpPr>
            <a:spLocks noGrp="1"/>
          </p:cNvSpPr>
          <p:nvPr>
            <p:ph type="body" idx="1"/>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7"/>
          <p:cNvSpPr txBox="1">
            <a:spLocks noGrp="1"/>
          </p:cNvSpPr>
          <p:nvPr>
            <p:ph type="sldNum" sz="quarter"/>
          </p:nvPr>
        </p:nvSpPr>
        <p:spPr>
          <a:xfrm>
            <a:off x="4144963" y="9121775"/>
            <a:ext cx="3170237" cy="479425"/>
          </a:xfrm>
          <a:prstGeom prst="rect">
            <a:avLst/>
          </a:prstGeom>
          <a:noFill/>
          <a:ln w="9525">
            <a:noFill/>
          </a:ln>
        </p:spPr>
        <p:txBody>
          <a:bodyPr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67587" name="Rectangle 2"/>
          <p:cNvSpPr>
            <a:spLocks noTextEdit="1"/>
          </p:cNvSpPr>
          <p:nvPr>
            <p:ph type="sldImg"/>
          </p:nvPr>
        </p:nvSpPr>
        <p:spPr/>
      </p:sp>
      <p:sp>
        <p:nvSpPr>
          <p:cNvPr id="67588" name="Rectangle 3"/>
          <p:cNvSpPr>
            <a:spLocks noGrp="1"/>
          </p:cNvSpPr>
          <p:nvPr>
            <p:ph type="body" idx="1"/>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7"/>
          <p:cNvSpPr txBox="1">
            <a:spLocks noGrp="1"/>
          </p:cNvSpPr>
          <p:nvPr>
            <p:ph type="sldNum" sz="quarter"/>
          </p:nvPr>
        </p:nvSpPr>
        <p:spPr>
          <a:xfrm>
            <a:off x="4144963" y="9121775"/>
            <a:ext cx="3170237" cy="479425"/>
          </a:xfrm>
          <a:prstGeom prst="rect">
            <a:avLst/>
          </a:prstGeom>
          <a:noFill/>
          <a:ln w="9525">
            <a:noFill/>
          </a:ln>
        </p:spPr>
        <p:txBody>
          <a:bodyPr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52227" name="Rectangle 2"/>
          <p:cNvSpPr>
            <a:spLocks noTextEdit="1"/>
          </p:cNvSpPr>
          <p:nvPr>
            <p:ph type="sldImg"/>
          </p:nvPr>
        </p:nvSpPr>
        <p:spPr/>
      </p:sp>
      <p:sp>
        <p:nvSpPr>
          <p:cNvPr id="52228" name="Rectangle 3"/>
          <p:cNvSpPr>
            <a:spLocks noGrp="1"/>
          </p:cNvSpPr>
          <p:nvPr>
            <p:ph type="body" idx="1"/>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7"/>
          <p:cNvSpPr txBox="1">
            <a:spLocks noGrp="1"/>
          </p:cNvSpPr>
          <p:nvPr>
            <p:ph type="sldNum" sz="quarter"/>
          </p:nvPr>
        </p:nvSpPr>
        <p:spPr>
          <a:xfrm>
            <a:off x="4144963" y="9121775"/>
            <a:ext cx="3170237" cy="479425"/>
          </a:xfrm>
          <a:prstGeom prst="rect">
            <a:avLst/>
          </a:prstGeom>
          <a:noFill/>
          <a:ln w="9525">
            <a:noFill/>
          </a:ln>
        </p:spPr>
        <p:txBody>
          <a:bodyPr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68611" name="Rectangle 2"/>
          <p:cNvSpPr>
            <a:spLocks noTextEdit="1"/>
          </p:cNvSpPr>
          <p:nvPr>
            <p:ph type="sldImg"/>
          </p:nvPr>
        </p:nvSpPr>
        <p:spPr/>
      </p:sp>
      <p:sp>
        <p:nvSpPr>
          <p:cNvPr id="68612" name="Rectangle 3"/>
          <p:cNvSpPr>
            <a:spLocks noGrp="1"/>
          </p:cNvSpPr>
          <p:nvPr>
            <p:ph type="body" idx="1"/>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7"/>
          <p:cNvSpPr txBox="1">
            <a:spLocks noGrp="1"/>
          </p:cNvSpPr>
          <p:nvPr>
            <p:ph type="sldNum" sz="quarter"/>
          </p:nvPr>
        </p:nvSpPr>
        <p:spPr>
          <a:xfrm>
            <a:off x="4144963" y="9121775"/>
            <a:ext cx="3170237" cy="479425"/>
          </a:xfrm>
          <a:prstGeom prst="rect">
            <a:avLst/>
          </a:prstGeom>
          <a:noFill/>
          <a:ln w="9525">
            <a:noFill/>
          </a:ln>
        </p:spPr>
        <p:txBody>
          <a:bodyPr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69635" name="Rectangle 2"/>
          <p:cNvSpPr>
            <a:spLocks noTextEdit="1"/>
          </p:cNvSpPr>
          <p:nvPr>
            <p:ph type="sldImg"/>
          </p:nvPr>
        </p:nvSpPr>
        <p:spPr/>
      </p:sp>
      <p:sp>
        <p:nvSpPr>
          <p:cNvPr id="69636" name="Rectangle 3"/>
          <p:cNvSpPr>
            <a:spLocks noGrp="1"/>
          </p:cNvSpPr>
          <p:nvPr>
            <p:ph type="body" idx="1"/>
          </p:nvPr>
        </p:nvSpPr>
        <p:spPr>
          <a:xfrm>
            <a:off x="974725" y="4560888"/>
            <a:ext cx="5365750" cy="4319587"/>
          </a:xfrm>
        </p:spPr>
        <p:txBody>
          <a:bodyPr wrap="square" lIns="96654" tIns="48327" rIns="96654" bIns="48327" anchor="t" anchorCtr="0"/>
          <a:p>
            <a:pPr lvl="0"/>
            <a:r>
              <a:rPr lang="en-US" altLang="zh-CN" dirty="0">
                <a:ea typeface="宋体" panose="02010600030101010101" pitchFamily="2" charset="-122"/>
              </a:rPr>
              <a:t>If all zero, no CC is tested, so branch is never taken. (See Appendix B.)</a:t>
            </a:r>
            <a:endParaRPr lang="en-US" altLang="zh-CN" dirty="0">
              <a:ea typeface="宋体" panose="02010600030101010101" pitchFamily="2" charset="-122"/>
            </a:endParaRPr>
          </a:p>
          <a:p>
            <a:pPr lvl="0"/>
            <a:r>
              <a:rPr lang="en-US" altLang="zh-CN" dirty="0">
                <a:ea typeface="宋体" panose="02010600030101010101" pitchFamily="2" charset="-122"/>
              </a:rPr>
              <a:t>If all one, then all are tested.  Since at least one of the CC bits is set to one after each operate/load instruction, then branch is always taken.  (Assumes some instruction has set CC before branch instruction, otherwise undefined.)</a:t>
            </a:r>
            <a:endParaRPr lang="en-US" altLang="zh-CN" dirty="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7"/>
          <p:cNvSpPr txBox="1">
            <a:spLocks noGrp="1"/>
          </p:cNvSpPr>
          <p:nvPr>
            <p:ph type="sldNum" sz="quarter"/>
          </p:nvPr>
        </p:nvSpPr>
        <p:spPr>
          <a:xfrm>
            <a:off x="4144963" y="9121775"/>
            <a:ext cx="3170237" cy="479425"/>
          </a:xfrm>
          <a:prstGeom prst="rect">
            <a:avLst/>
          </a:prstGeom>
          <a:noFill/>
          <a:ln w="9525">
            <a:noFill/>
          </a:ln>
        </p:spPr>
        <p:txBody>
          <a:bodyPr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70659" name="Rectangle 2"/>
          <p:cNvSpPr>
            <a:spLocks noTextEdit="1"/>
          </p:cNvSpPr>
          <p:nvPr>
            <p:ph type="sldImg"/>
          </p:nvPr>
        </p:nvSpPr>
        <p:spPr/>
      </p:sp>
      <p:sp>
        <p:nvSpPr>
          <p:cNvPr id="70660" name="Rectangle 3"/>
          <p:cNvSpPr>
            <a:spLocks noGrp="1"/>
          </p:cNvSpPr>
          <p:nvPr>
            <p:ph type="body" idx="1"/>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7"/>
          <p:cNvSpPr txBox="1">
            <a:spLocks noGrp="1"/>
          </p:cNvSpPr>
          <p:nvPr>
            <p:ph type="sldNum" sz="quarter"/>
          </p:nvPr>
        </p:nvSpPr>
        <p:spPr>
          <a:xfrm>
            <a:off x="4144963" y="9121775"/>
            <a:ext cx="3170237" cy="479425"/>
          </a:xfrm>
          <a:prstGeom prst="rect">
            <a:avLst/>
          </a:prstGeom>
          <a:noFill/>
          <a:ln w="9525">
            <a:noFill/>
          </a:ln>
        </p:spPr>
        <p:txBody>
          <a:bodyPr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71683" name="Rectangle 2"/>
          <p:cNvSpPr>
            <a:spLocks noTextEdit="1"/>
          </p:cNvSpPr>
          <p:nvPr>
            <p:ph type="sldImg"/>
          </p:nvPr>
        </p:nvSpPr>
        <p:spPr/>
      </p:sp>
      <p:sp>
        <p:nvSpPr>
          <p:cNvPr id="71684" name="Rectangle 3"/>
          <p:cNvSpPr>
            <a:spLocks noGrp="1"/>
          </p:cNvSpPr>
          <p:nvPr>
            <p:ph type="body" idx="1"/>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7"/>
          <p:cNvSpPr txBox="1">
            <a:spLocks noGrp="1"/>
          </p:cNvSpPr>
          <p:nvPr>
            <p:ph type="sldNum" sz="quarter"/>
          </p:nvPr>
        </p:nvSpPr>
        <p:spPr>
          <a:xfrm>
            <a:off x="4144963" y="9121775"/>
            <a:ext cx="3170237" cy="479425"/>
          </a:xfrm>
          <a:prstGeom prst="rect">
            <a:avLst/>
          </a:prstGeom>
          <a:noFill/>
          <a:ln w="9525">
            <a:noFill/>
          </a:ln>
        </p:spPr>
        <p:txBody>
          <a:bodyPr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72707" name="Rectangle 2"/>
          <p:cNvSpPr>
            <a:spLocks noTextEdit="1"/>
          </p:cNvSpPr>
          <p:nvPr>
            <p:ph type="sldImg"/>
          </p:nvPr>
        </p:nvSpPr>
        <p:spPr/>
      </p:sp>
      <p:sp>
        <p:nvSpPr>
          <p:cNvPr id="72708" name="Rectangle 3"/>
          <p:cNvSpPr>
            <a:spLocks noGrp="1"/>
          </p:cNvSpPr>
          <p:nvPr>
            <p:ph type="body" idx="1"/>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7"/>
          <p:cNvSpPr txBox="1">
            <a:spLocks noGrp="1"/>
          </p:cNvSpPr>
          <p:nvPr>
            <p:ph type="sldNum" sz="quarter"/>
          </p:nvPr>
        </p:nvSpPr>
        <p:spPr>
          <a:xfrm>
            <a:off x="4144963" y="9121775"/>
            <a:ext cx="3170237" cy="479425"/>
          </a:xfrm>
          <a:prstGeom prst="rect">
            <a:avLst/>
          </a:prstGeom>
          <a:noFill/>
          <a:ln w="9525">
            <a:noFill/>
          </a:ln>
        </p:spPr>
        <p:txBody>
          <a:bodyPr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73731" name="Rectangle 2"/>
          <p:cNvSpPr>
            <a:spLocks noTextEdit="1"/>
          </p:cNvSpPr>
          <p:nvPr>
            <p:ph type="sldImg"/>
          </p:nvPr>
        </p:nvSpPr>
        <p:spPr/>
      </p:sp>
      <p:sp>
        <p:nvSpPr>
          <p:cNvPr id="73732" name="Rectangle 3"/>
          <p:cNvSpPr>
            <a:spLocks noGrp="1"/>
          </p:cNvSpPr>
          <p:nvPr>
            <p:ph type="body" idx="1"/>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7"/>
          <p:cNvSpPr txBox="1">
            <a:spLocks noGrp="1"/>
          </p:cNvSpPr>
          <p:nvPr>
            <p:ph type="sldNum" sz="quarter"/>
          </p:nvPr>
        </p:nvSpPr>
        <p:spPr>
          <a:xfrm>
            <a:off x="4144963" y="9121775"/>
            <a:ext cx="3170237" cy="479425"/>
          </a:xfrm>
          <a:prstGeom prst="rect">
            <a:avLst/>
          </a:prstGeom>
          <a:noFill/>
          <a:ln w="9525">
            <a:noFill/>
          </a:ln>
        </p:spPr>
        <p:txBody>
          <a:bodyPr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74755" name="Rectangle 2"/>
          <p:cNvSpPr>
            <a:spLocks noTextEdit="1"/>
          </p:cNvSpPr>
          <p:nvPr>
            <p:ph type="sldImg"/>
          </p:nvPr>
        </p:nvSpPr>
        <p:spPr/>
      </p:sp>
      <p:sp>
        <p:nvSpPr>
          <p:cNvPr id="74756" name="Rectangle 3"/>
          <p:cNvSpPr>
            <a:spLocks noGrp="1"/>
          </p:cNvSpPr>
          <p:nvPr>
            <p:ph type="body" idx="1"/>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7"/>
          <p:cNvSpPr txBox="1">
            <a:spLocks noGrp="1"/>
          </p:cNvSpPr>
          <p:nvPr>
            <p:ph type="sldNum" sz="quarter"/>
          </p:nvPr>
        </p:nvSpPr>
        <p:spPr>
          <a:xfrm>
            <a:off x="4144963" y="9121775"/>
            <a:ext cx="3170237" cy="479425"/>
          </a:xfrm>
          <a:prstGeom prst="rect">
            <a:avLst/>
          </a:prstGeom>
          <a:noFill/>
          <a:ln w="9525">
            <a:noFill/>
          </a:ln>
        </p:spPr>
        <p:txBody>
          <a:bodyPr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75779" name="Rectangle 2"/>
          <p:cNvSpPr>
            <a:spLocks noTextEdit="1"/>
          </p:cNvSpPr>
          <p:nvPr>
            <p:ph type="sldImg"/>
          </p:nvPr>
        </p:nvSpPr>
        <p:spPr/>
      </p:sp>
      <p:sp>
        <p:nvSpPr>
          <p:cNvPr id="75780" name="Rectangle 3"/>
          <p:cNvSpPr>
            <a:spLocks noGrp="1"/>
          </p:cNvSpPr>
          <p:nvPr>
            <p:ph type="body" idx="1"/>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7"/>
          <p:cNvSpPr txBox="1">
            <a:spLocks noGrp="1"/>
          </p:cNvSpPr>
          <p:nvPr>
            <p:ph type="sldNum" sz="quarter"/>
          </p:nvPr>
        </p:nvSpPr>
        <p:spPr>
          <a:xfrm>
            <a:off x="4144963" y="9121775"/>
            <a:ext cx="3170237" cy="479425"/>
          </a:xfrm>
          <a:prstGeom prst="rect">
            <a:avLst/>
          </a:prstGeom>
          <a:noFill/>
          <a:ln w="9525">
            <a:noFill/>
          </a:ln>
        </p:spPr>
        <p:txBody>
          <a:bodyPr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76803" name="Rectangle 2"/>
          <p:cNvSpPr>
            <a:spLocks noTextEdit="1"/>
          </p:cNvSpPr>
          <p:nvPr>
            <p:ph type="sldImg"/>
          </p:nvPr>
        </p:nvSpPr>
        <p:spPr/>
      </p:sp>
      <p:sp>
        <p:nvSpPr>
          <p:cNvPr id="76804" name="Rectangle 3"/>
          <p:cNvSpPr>
            <a:spLocks noGrp="1"/>
          </p:cNvSpPr>
          <p:nvPr>
            <p:ph type="body" idx="1"/>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4144963" y="9121775"/>
            <a:ext cx="3170237" cy="479425"/>
          </a:xfrm>
          <a:prstGeom prst="rect">
            <a:avLst/>
          </a:prstGeom>
          <a:noFill/>
          <a:ln w="9525">
            <a:noFill/>
          </a:ln>
        </p:spPr>
        <p:txBody>
          <a:bodyPr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53251" name="Rectangle 2"/>
          <p:cNvSpPr>
            <a:spLocks noTextEdit="1"/>
          </p:cNvSpPr>
          <p:nvPr>
            <p:ph type="sldImg"/>
          </p:nvPr>
        </p:nvSpPr>
        <p:spPr/>
      </p:sp>
      <p:sp>
        <p:nvSpPr>
          <p:cNvPr id="53252" name="Rectangle 3"/>
          <p:cNvSpPr>
            <a:spLocks noGrp="1"/>
          </p:cNvSpPr>
          <p:nvPr>
            <p:ph type="body" idx="1"/>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7"/>
          <p:cNvSpPr txBox="1">
            <a:spLocks noGrp="1"/>
          </p:cNvSpPr>
          <p:nvPr>
            <p:ph type="sldNum" sz="quarter"/>
          </p:nvPr>
        </p:nvSpPr>
        <p:spPr>
          <a:xfrm>
            <a:off x="4144963" y="9121775"/>
            <a:ext cx="3170237" cy="479425"/>
          </a:xfrm>
          <a:prstGeom prst="rect">
            <a:avLst/>
          </a:prstGeom>
          <a:noFill/>
          <a:ln w="9525">
            <a:noFill/>
          </a:ln>
        </p:spPr>
        <p:txBody>
          <a:bodyPr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54275" name="Rectangle 2"/>
          <p:cNvSpPr>
            <a:spLocks noTextEdit="1"/>
          </p:cNvSpPr>
          <p:nvPr>
            <p:ph type="sldImg"/>
          </p:nvPr>
        </p:nvSpPr>
        <p:spPr/>
      </p:sp>
      <p:sp>
        <p:nvSpPr>
          <p:cNvPr id="54276" name="Rectangle 3"/>
          <p:cNvSpPr>
            <a:spLocks noGrp="1"/>
          </p:cNvSpPr>
          <p:nvPr>
            <p:ph type="body" idx="1"/>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7"/>
          <p:cNvSpPr txBox="1">
            <a:spLocks noGrp="1"/>
          </p:cNvSpPr>
          <p:nvPr>
            <p:ph type="sldNum" sz="quarter"/>
          </p:nvPr>
        </p:nvSpPr>
        <p:spPr>
          <a:xfrm>
            <a:off x="4144963" y="9121775"/>
            <a:ext cx="3170237" cy="479425"/>
          </a:xfrm>
          <a:prstGeom prst="rect">
            <a:avLst/>
          </a:prstGeom>
          <a:noFill/>
          <a:ln w="9525">
            <a:noFill/>
          </a:ln>
        </p:spPr>
        <p:txBody>
          <a:bodyPr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55299" name="Rectangle 2"/>
          <p:cNvSpPr>
            <a:spLocks noTextEdit="1"/>
          </p:cNvSpPr>
          <p:nvPr>
            <p:ph type="sldImg"/>
          </p:nvPr>
        </p:nvSpPr>
        <p:spPr/>
      </p:sp>
      <p:sp>
        <p:nvSpPr>
          <p:cNvPr id="55300" name="Rectangle 3"/>
          <p:cNvSpPr>
            <a:spLocks noGrp="1"/>
          </p:cNvSpPr>
          <p:nvPr>
            <p:ph type="body" idx="1"/>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7"/>
          <p:cNvSpPr txBox="1">
            <a:spLocks noGrp="1"/>
          </p:cNvSpPr>
          <p:nvPr>
            <p:ph type="sldNum" sz="quarter"/>
          </p:nvPr>
        </p:nvSpPr>
        <p:spPr>
          <a:xfrm>
            <a:off x="4144963" y="9121775"/>
            <a:ext cx="3170237" cy="479425"/>
          </a:xfrm>
          <a:prstGeom prst="rect">
            <a:avLst/>
          </a:prstGeom>
          <a:noFill/>
          <a:ln w="9525">
            <a:noFill/>
          </a:ln>
        </p:spPr>
        <p:txBody>
          <a:bodyPr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56323" name="Rectangle 1026"/>
          <p:cNvSpPr>
            <a:spLocks noTextEdit="1"/>
          </p:cNvSpPr>
          <p:nvPr>
            <p:ph type="sldImg"/>
          </p:nvPr>
        </p:nvSpPr>
        <p:spPr/>
      </p:sp>
      <p:sp>
        <p:nvSpPr>
          <p:cNvPr id="56324" name="Rectangle 1027"/>
          <p:cNvSpPr>
            <a:spLocks noGrp="1"/>
          </p:cNvSpPr>
          <p:nvPr>
            <p:ph type="body" idx="1"/>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7"/>
          <p:cNvSpPr txBox="1">
            <a:spLocks noGrp="1"/>
          </p:cNvSpPr>
          <p:nvPr>
            <p:ph type="sldNum" sz="quarter"/>
          </p:nvPr>
        </p:nvSpPr>
        <p:spPr>
          <a:xfrm>
            <a:off x="4144963" y="9121775"/>
            <a:ext cx="3170237" cy="479425"/>
          </a:xfrm>
          <a:prstGeom prst="rect">
            <a:avLst/>
          </a:prstGeom>
          <a:noFill/>
          <a:ln w="9525">
            <a:noFill/>
          </a:ln>
        </p:spPr>
        <p:txBody>
          <a:bodyPr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56323" name="Rectangle 1026"/>
          <p:cNvSpPr>
            <a:spLocks noTextEdit="1"/>
          </p:cNvSpPr>
          <p:nvPr>
            <p:ph type="sldImg"/>
          </p:nvPr>
        </p:nvSpPr>
        <p:spPr/>
      </p:sp>
      <p:sp>
        <p:nvSpPr>
          <p:cNvPr id="56324" name="Rectangle 1027"/>
          <p:cNvSpPr>
            <a:spLocks noGrp="1"/>
          </p:cNvSpPr>
          <p:nvPr>
            <p:ph type="body" idx="1"/>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7"/>
          <p:cNvSpPr txBox="1">
            <a:spLocks noGrp="1"/>
          </p:cNvSpPr>
          <p:nvPr>
            <p:ph type="sldNum" sz="quarter"/>
          </p:nvPr>
        </p:nvSpPr>
        <p:spPr>
          <a:xfrm>
            <a:off x="4144963" y="9121775"/>
            <a:ext cx="3170237" cy="479425"/>
          </a:xfrm>
          <a:prstGeom prst="rect">
            <a:avLst/>
          </a:prstGeom>
          <a:noFill/>
          <a:ln w="9525">
            <a:noFill/>
          </a:ln>
        </p:spPr>
        <p:txBody>
          <a:bodyPr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57347" name="Rectangle 2"/>
          <p:cNvSpPr>
            <a:spLocks noTextEdit="1"/>
          </p:cNvSpPr>
          <p:nvPr>
            <p:ph type="sldImg"/>
          </p:nvPr>
        </p:nvSpPr>
        <p:spPr/>
      </p:sp>
      <p:sp>
        <p:nvSpPr>
          <p:cNvPr id="57348" name="Rectangle 3"/>
          <p:cNvSpPr>
            <a:spLocks noGrp="1"/>
          </p:cNvSpPr>
          <p:nvPr>
            <p:ph type="body" idx="1"/>
          </p:nvPr>
        </p:nvSpPr>
        <p:spPr>
          <a:xfrm>
            <a:off x="974725" y="4560888"/>
            <a:ext cx="5365750" cy="4319587"/>
          </a:xfrm>
        </p:spPr>
        <p:txBody>
          <a:bodyPr wrap="square" lIns="96654" tIns="48327" rIns="96654" bIns="48327" anchor="t" anchorCtr="0"/>
          <a:p>
            <a:pPr lvl="0"/>
            <a:r>
              <a:rPr lang="en-US" altLang="zh-CN" dirty="0">
                <a:ea typeface="宋体" panose="02010600030101010101" pitchFamily="2" charset="-122"/>
              </a:rPr>
              <a:t>.</a:t>
            </a:r>
            <a:endParaRPr lang="en-US" altLang="zh-CN" dirty="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7"/>
          <p:cNvSpPr txBox="1">
            <a:spLocks noGrp="1"/>
          </p:cNvSpPr>
          <p:nvPr>
            <p:ph type="sldNum" sz="quarter"/>
          </p:nvPr>
        </p:nvSpPr>
        <p:spPr>
          <a:xfrm>
            <a:off x="4144963" y="9121775"/>
            <a:ext cx="3170237" cy="479425"/>
          </a:xfrm>
          <a:prstGeom prst="rect">
            <a:avLst/>
          </a:prstGeom>
          <a:noFill/>
          <a:ln w="9525">
            <a:noFill/>
          </a:ln>
        </p:spPr>
        <p:txBody>
          <a:bodyPr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56323" name="Rectangle 1026"/>
          <p:cNvSpPr>
            <a:spLocks noTextEdit="1"/>
          </p:cNvSpPr>
          <p:nvPr>
            <p:ph type="sldImg"/>
          </p:nvPr>
        </p:nvSpPr>
        <p:spPr/>
      </p:sp>
      <p:sp>
        <p:nvSpPr>
          <p:cNvPr id="56324" name="Rectangle 1027"/>
          <p:cNvSpPr>
            <a:spLocks noGrp="1"/>
          </p:cNvSpPr>
          <p:nvPr>
            <p:ph type="body" idx="1"/>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6" name="Text Box 1027"/>
          <p:cNvSpPr txBox="1">
            <a:spLocks noChangeArrowheads="1"/>
          </p:cNvSpPr>
          <p:nvPr/>
        </p:nvSpPr>
        <p:spPr bwMode="auto">
          <a:xfrm>
            <a:off x="1219200" y="533400"/>
            <a:ext cx="7086600" cy="274638"/>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5123" name="Picture 1028" descr="C:\Documents and Settings\Greg Byrd\My Documents\ece206\mh-slides\title.jpg"/>
          <p:cNvPicPr>
            <a:picLocks noChangeAspect="1"/>
          </p:cNvPicPr>
          <p:nvPr/>
        </p:nvPicPr>
        <p:blipFill>
          <a:blip r:embed="rId2"/>
          <a:stretch>
            <a:fillRect/>
          </a:stretch>
        </p:blipFill>
        <p:spPr>
          <a:xfrm>
            <a:off x="0" y="0"/>
            <a:ext cx="3425825" cy="6858000"/>
          </a:xfrm>
          <a:prstGeom prst="rect">
            <a:avLst/>
          </a:prstGeom>
          <a:noFill/>
          <a:ln w="9525">
            <a:noFill/>
          </a:ln>
        </p:spPr>
      </p:pic>
      <p:sp>
        <p:nvSpPr>
          <p:cNvPr id="96258" name="Rectangle 1026"/>
          <p:cNvSpPr>
            <a:spLocks noGrp="1" noChangeArrowheads="1"/>
          </p:cNvSpPr>
          <p:nvPr>
            <p:ph type="ctrTitle"/>
          </p:nvPr>
        </p:nvSpPr>
        <p:spPr>
          <a:xfrm>
            <a:off x="3505200" y="2286000"/>
            <a:ext cx="5181600" cy="2133600"/>
          </a:xfrm>
        </p:spPr>
        <p:txBody>
          <a:bodyPr/>
          <a:lstStyle>
            <a:lvl1pPr>
              <a:defRPr sz="4000"/>
            </a:lvl1pPr>
          </a:lstStyle>
          <a:p>
            <a:r>
              <a:rPr lang="en-US" altLang="zh-CN"/>
              <a:t>Click to edit Master title style</a:t>
            </a: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a:buNone/>
            </a:pPr>
            <a:r>
              <a:rPr lang="en-US" altLang="zh-CN" dirty="0">
                <a:latin typeface="Arial" panose="020B0604020202020204" pitchFamily="34" charset="0"/>
              </a:rPr>
              <a:t>5-</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609600"/>
            <a:ext cx="21717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609600"/>
            <a:ext cx="63627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a:buNone/>
            </a:pPr>
            <a:r>
              <a:rPr lang="en-US" altLang="zh-CN" dirty="0">
                <a:latin typeface="Arial" panose="020B0604020202020204" pitchFamily="34" charset="0"/>
              </a:rPr>
              <a:t>5-</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6" name="Text Box 1027"/>
          <p:cNvSpPr txBox="1">
            <a:spLocks noChangeArrowheads="1"/>
          </p:cNvSpPr>
          <p:nvPr/>
        </p:nvSpPr>
        <p:spPr bwMode="auto">
          <a:xfrm>
            <a:off x="1219200" y="533400"/>
            <a:ext cx="7086600" cy="274638"/>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5123" name="Picture 1028" descr="C:\Documents and Settings\Greg Byrd\My Documents\ece206\mh-slides\title.jpg"/>
          <p:cNvPicPr>
            <a:picLocks noChangeAspect="1"/>
          </p:cNvPicPr>
          <p:nvPr/>
        </p:nvPicPr>
        <p:blipFill>
          <a:blip r:embed="rId2"/>
          <a:stretch>
            <a:fillRect/>
          </a:stretch>
        </p:blipFill>
        <p:spPr>
          <a:xfrm>
            <a:off x="0" y="0"/>
            <a:ext cx="3425825" cy="6858000"/>
          </a:xfrm>
          <a:prstGeom prst="rect">
            <a:avLst/>
          </a:prstGeom>
          <a:noFill/>
          <a:ln w="9525">
            <a:noFill/>
          </a:ln>
        </p:spPr>
      </p:pic>
      <p:sp>
        <p:nvSpPr>
          <p:cNvPr id="96258" name="Rectangle 1026"/>
          <p:cNvSpPr>
            <a:spLocks noGrp="1" noChangeArrowheads="1"/>
          </p:cNvSpPr>
          <p:nvPr>
            <p:ph type="ctrTitle"/>
          </p:nvPr>
        </p:nvSpPr>
        <p:spPr>
          <a:xfrm>
            <a:off x="3505200" y="2286000"/>
            <a:ext cx="5181600" cy="2133600"/>
          </a:xfrm>
        </p:spPr>
        <p:txBody>
          <a:bodyPr/>
          <a:lstStyle>
            <a:lvl1pPr>
              <a:defRPr sz="4000"/>
            </a:lvl1pPr>
          </a:lstStyle>
          <a:p>
            <a:r>
              <a:rPr lang="en-US" altLang="zh-CN"/>
              <a:t>Click to edit Master title style</a:t>
            </a: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a:buNone/>
            </a:pPr>
            <a:r>
              <a:rPr lang="en-US" altLang="zh-CN" dirty="0">
                <a:latin typeface="Arial" panose="020B0604020202020204" pitchFamily="34" charset="0"/>
              </a:rPr>
              <a:t>5-</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p:txBody>
          <a:bodyPr/>
          <a:p>
            <a:pPr lvl="0">
              <a:buNone/>
            </a:pPr>
            <a:r>
              <a:rPr lang="en-US" altLang="zh-CN" dirty="0">
                <a:latin typeface="Arial" panose="020B0604020202020204" pitchFamily="34" charset="0"/>
              </a:rPr>
              <a:t>5-</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1430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1430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p>
            <a:pPr lvl="0">
              <a:buNone/>
            </a:pPr>
            <a:r>
              <a:rPr lang="en-US" altLang="zh-CN" dirty="0">
                <a:latin typeface="Arial" panose="020B0604020202020204" pitchFamily="34" charset="0"/>
              </a:rPr>
              <a:t>5-</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p>
            <a:pPr lvl="0">
              <a:buNone/>
            </a:pPr>
            <a:r>
              <a:rPr lang="en-US" altLang="zh-CN" dirty="0">
                <a:latin typeface="Arial" panose="020B0604020202020204" pitchFamily="34" charset="0"/>
              </a:rPr>
              <a:t>5-</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lvl="0">
              <a:buNone/>
            </a:pPr>
            <a:r>
              <a:rPr lang="en-US" altLang="zh-CN" dirty="0">
                <a:latin typeface="Arial" panose="020B0604020202020204" pitchFamily="34" charset="0"/>
              </a:rPr>
              <a:t>5-</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a:buNone/>
            </a:pPr>
            <a:r>
              <a:rPr lang="en-US" altLang="zh-CN" dirty="0">
                <a:latin typeface="Arial" panose="020B0604020202020204" pitchFamily="34" charset="0"/>
              </a:rPr>
              <a:t>5-</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a:buNone/>
            </a:pPr>
            <a:r>
              <a:rPr lang="en-US" altLang="zh-CN" dirty="0">
                <a:latin typeface="Arial" panose="020B0604020202020204" pitchFamily="34" charset="0"/>
              </a:rPr>
              <a:t>5-</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a:buNone/>
            </a:pPr>
            <a:r>
              <a:rPr lang="en-US" altLang="zh-CN" dirty="0">
                <a:latin typeface="Arial" panose="020B0604020202020204" pitchFamily="34" charset="0"/>
              </a:rPr>
              <a:t>5-</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a:buNone/>
            </a:pPr>
            <a:r>
              <a:rPr lang="en-US" altLang="zh-CN" dirty="0">
                <a:latin typeface="Arial" panose="020B0604020202020204" pitchFamily="34" charset="0"/>
              </a:rPr>
              <a:t>5-</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a:buNone/>
            </a:pPr>
            <a:r>
              <a:rPr lang="en-US" altLang="zh-CN" dirty="0">
                <a:latin typeface="Arial" panose="020B0604020202020204" pitchFamily="34" charset="0"/>
              </a:rPr>
              <a:t>5-</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609600"/>
            <a:ext cx="21717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609600"/>
            <a:ext cx="63627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a:buNone/>
            </a:pPr>
            <a:r>
              <a:rPr lang="en-US" altLang="zh-CN" dirty="0">
                <a:latin typeface="Arial" panose="020B0604020202020204" pitchFamily="34" charset="0"/>
              </a:rPr>
              <a:t>5-</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p:txBody>
          <a:bodyPr/>
          <a:p>
            <a:pPr lvl="0">
              <a:buNone/>
            </a:pPr>
            <a:r>
              <a:rPr lang="en-US" altLang="zh-CN" dirty="0">
                <a:latin typeface="Arial" panose="020B0604020202020204" pitchFamily="34" charset="0"/>
              </a:rPr>
              <a:t>5-</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1430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1430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p>
            <a:pPr lvl="0">
              <a:buNone/>
            </a:pPr>
            <a:r>
              <a:rPr lang="en-US" altLang="zh-CN" dirty="0">
                <a:latin typeface="Arial" panose="020B0604020202020204" pitchFamily="34" charset="0"/>
              </a:rPr>
              <a:t>5-</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p>
            <a:pPr lvl="0">
              <a:buNone/>
            </a:pPr>
            <a:r>
              <a:rPr lang="en-US" altLang="zh-CN" dirty="0">
                <a:latin typeface="Arial" panose="020B0604020202020204" pitchFamily="34" charset="0"/>
              </a:rPr>
              <a:t>5-</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lvl="0">
              <a:buNone/>
            </a:pPr>
            <a:r>
              <a:rPr lang="en-US" altLang="zh-CN" dirty="0">
                <a:latin typeface="Arial" panose="020B0604020202020204" pitchFamily="34" charset="0"/>
              </a:rPr>
              <a:t>5-</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a:buNone/>
            </a:pPr>
            <a:r>
              <a:rPr lang="en-US" altLang="zh-CN" dirty="0">
                <a:latin typeface="Arial" panose="020B0604020202020204" pitchFamily="34" charset="0"/>
              </a:rPr>
              <a:t>5-</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a:buNone/>
            </a:pPr>
            <a:r>
              <a:rPr lang="en-US" altLang="zh-CN" dirty="0">
                <a:latin typeface="Arial" panose="020B0604020202020204" pitchFamily="34" charset="0"/>
              </a:rPr>
              <a:t>5-</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a:buNone/>
            </a:pPr>
            <a:r>
              <a:rPr lang="en-US" altLang="zh-CN" dirty="0">
                <a:latin typeface="Arial" panose="020B0604020202020204" pitchFamily="34" charset="0"/>
              </a:rPr>
              <a:t>5-</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050"/>
          <p:cNvSpPr>
            <a:spLocks noGrp="1"/>
          </p:cNvSpPr>
          <p:nvPr>
            <p:ph type="title"/>
          </p:nvPr>
        </p:nvSpPr>
        <p:spPr>
          <a:xfrm>
            <a:off x="228600" y="609600"/>
            <a:ext cx="8686800" cy="5334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4099" name="Rectangle 2051"/>
          <p:cNvSpPr>
            <a:spLocks noGrp="1"/>
          </p:cNvSpPr>
          <p:nvPr>
            <p:ph type="body" idx="1"/>
          </p:nvPr>
        </p:nvSpPr>
        <p:spPr>
          <a:xfrm>
            <a:off x="228600" y="1143000"/>
            <a:ext cx="8686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95236" name="Rectangle 2052"/>
          <p:cNvSpPr>
            <a:spLocks noGrp="1" noChangeArrowheads="1"/>
          </p:cNvSpPr>
          <p:nvPr>
            <p:ph type="sldNum" sz="quarter" idx="4"/>
          </p:nvPr>
        </p:nvSpPr>
        <p:spPr bwMode="auto">
          <a:xfrm>
            <a:off x="6553200" y="6324600"/>
            <a:ext cx="2362200" cy="381000"/>
          </a:xfrm>
          <a:prstGeom prst="rect">
            <a:avLst/>
          </a:prstGeom>
          <a:noFill/>
          <a:ln w="9525">
            <a:noFill/>
            <a:miter lim="800000"/>
          </a:ln>
          <a:effectLst/>
        </p:spPr>
        <p:txBody>
          <a:bodyPr vert="horz" wrap="square" lIns="91440" tIns="45720" rIns="91440" bIns="45720" numCol="1" anchor="t" anchorCtr="0" compatLnSpc="1"/>
          <a:lstStyle>
            <a:lvl1pPr algn="r">
              <a:defRPr>
                <a:ea typeface="宋体" panose="02010600030101010101" pitchFamily="2" charset="-122"/>
              </a:defRPr>
            </a:lvl1pPr>
          </a:lstStyle>
          <a:p>
            <a:pPr lvl="0">
              <a:buNone/>
            </a:pPr>
            <a:r>
              <a:rPr lang="en-US" altLang="zh-CN" dirty="0">
                <a:latin typeface="Arial" panose="020B0604020202020204" pitchFamily="34" charset="0"/>
              </a:rPr>
              <a:t>5-</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
        <p:nvSpPr>
          <p:cNvPr id="95237" name="Text Box 2053"/>
          <p:cNvSpPr txBox="1">
            <a:spLocks noChangeArrowheads="1"/>
          </p:cNvSpPr>
          <p:nvPr/>
        </p:nvSpPr>
        <p:spPr bwMode="auto">
          <a:xfrm>
            <a:off x="609600" y="228600"/>
            <a:ext cx="7924800" cy="214313"/>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2800" b="1">
          <a:solidFill>
            <a:schemeClr val="accent2"/>
          </a:solidFill>
          <a:latin typeface="+mj-lt"/>
          <a:ea typeface="+mj-ea"/>
          <a:cs typeface="+mj-cs"/>
        </a:defRPr>
      </a:lvl1pPr>
      <a:lvl2pPr algn="l" rtl="0" eaLnBrk="0" fontAlgn="base" hangingPunct="0">
        <a:spcBef>
          <a:spcPct val="0"/>
        </a:spcBef>
        <a:spcAft>
          <a:spcPct val="0"/>
        </a:spcAft>
        <a:defRPr sz="2800" b="1">
          <a:solidFill>
            <a:schemeClr val="accent2"/>
          </a:solidFill>
          <a:latin typeface="Arial" panose="020B0604020202020204" pitchFamily="34" charset="0"/>
        </a:defRPr>
      </a:lvl2pPr>
      <a:lvl3pPr algn="l" rtl="0" eaLnBrk="0" fontAlgn="base" hangingPunct="0">
        <a:spcBef>
          <a:spcPct val="0"/>
        </a:spcBef>
        <a:spcAft>
          <a:spcPct val="0"/>
        </a:spcAft>
        <a:defRPr sz="2800" b="1">
          <a:solidFill>
            <a:schemeClr val="accent2"/>
          </a:solidFill>
          <a:latin typeface="Arial" panose="020B0604020202020204" pitchFamily="34" charset="0"/>
        </a:defRPr>
      </a:lvl3pPr>
      <a:lvl4pPr algn="l" rtl="0" eaLnBrk="0" fontAlgn="base" hangingPunct="0">
        <a:spcBef>
          <a:spcPct val="0"/>
        </a:spcBef>
        <a:spcAft>
          <a:spcPct val="0"/>
        </a:spcAft>
        <a:defRPr sz="2800" b="1">
          <a:solidFill>
            <a:schemeClr val="accent2"/>
          </a:solidFill>
          <a:latin typeface="Arial" panose="020B0604020202020204" pitchFamily="34" charset="0"/>
        </a:defRPr>
      </a:lvl4pPr>
      <a:lvl5pPr algn="l" rtl="0" eaLnBrk="0" fontAlgn="base" hangingPunct="0">
        <a:spcBef>
          <a:spcPct val="0"/>
        </a:spcBef>
        <a:spcAft>
          <a:spcPct val="0"/>
        </a:spcAft>
        <a:defRPr sz="2800" b="1">
          <a:solidFill>
            <a:schemeClr val="accent2"/>
          </a:solidFill>
          <a:latin typeface="Arial" panose="020B0604020202020204" pitchFamily="34" charset="0"/>
        </a:defRPr>
      </a:lvl5pPr>
      <a:lvl6pPr marL="457200" algn="l" rtl="0" eaLnBrk="0" fontAlgn="base" hangingPunct="0">
        <a:spcBef>
          <a:spcPct val="0"/>
        </a:spcBef>
        <a:spcAft>
          <a:spcPct val="0"/>
        </a:spcAft>
        <a:defRPr sz="2800" b="1">
          <a:solidFill>
            <a:schemeClr val="accent2"/>
          </a:solidFill>
          <a:latin typeface="Arial" panose="020B0604020202020204" pitchFamily="34" charset="0"/>
        </a:defRPr>
      </a:lvl6pPr>
      <a:lvl7pPr marL="914400" algn="l" rtl="0" eaLnBrk="0" fontAlgn="base" hangingPunct="0">
        <a:spcBef>
          <a:spcPct val="0"/>
        </a:spcBef>
        <a:spcAft>
          <a:spcPct val="0"/>
        </a:spcAft>
        <a:defRPr sz="2800" b="1">
          <a:solidFill>
            <a:schemeClr val="accent2"/>
          </a:solidFill>
          <a:latin typeface="Arial" panose="020B0604020202020204" pitchFamily="34" charset="0"/>
        </a:defRPr>
      </a:lvl7pPr>
      <a:lvl8pPr marL="1371600" algn="l" rtl="0" eaLnBrk="0" fontAlgn="base" hangingPunct="0">
        <a:spcBef>
          <a:spcPct val="0"/>
        </a:spcBef>
        <a:spcAft>
          <a:spcPct val="0"/>
        </a:spcAft>
        <a:defRPr sz="2800" b="1">
          <a:solidFill>
            <a:schemeClr val="accent2"/>
          </a:solidFill>
          <a:latin typeface="Arial" panose="020B0604020202020204" pitchFamily="34" charset="0"/>
        </a:defRPr>
      </a:lvl8pPr>
      <a:lvl9pPr marL="1828800" algn="l" rtl="0" eaLnBrk="0" fontAlgn="base" hangingPunct="0">
        <a:spcBef>
          <a:spcPct val="0"/>
        </a:spcBef>
        <a:spcAft>
          <a:spcPct val="0"/>
        </a:spcAft>
        <a:defRPr sz="2800" b="1">
          <a:solidFill>
            <a:schemeClr val="accent2"/>
          </a:solidFill>
          <a:latin typeface="Arial" panose="020B0604020202020204" pitchFamily="34" charset="0"/>
        </a:defRPr>
      </a:lvl9pPr>
    </p:titleStyle>
    <p:bodyStyle>
      <a:lvl1pPr algn="l" rtl="0" eaLnBrk="0" fontAlgn="base" hangingPunct="0">
        <a:spcBef>
          <a:spcPct val="20000"/>
        </a:spcBef>
        <a:spcAft>
          <a:spcPct val="0"/>
        </a:spcAft>
        <a:defRPr sz="2400" b="1">
          <a:solidFill>
            <a:schemeClr val="tx1"/>
          </a:solidFill>
          <a:latin typeface="+mn-lt"/>
          <a:ea typeface="+mn-ea"/>
          <a:cs typeface="+mn-cs"/>
        </a:defRPr>
      </a:lvl1pPr>
      <a:lvl2pPr marL="576580" indent="-234950" algn="l" rtl="0" eaLnBrk="0" fontAlgn="base" hangingPunct="0">
        <a:spcBef>
          <a:spcPct val="20000"/>
        </a:spcBef>
        <a:spcAft>
          <a:spcPct val="0"/>
        </a:spcAft>
        <a:buChar char="•"/>
        <a:defRPr sz="2000" b="1">
          <a:solidFill>
            <a:schemeClr val="tx1"/>
          </a:solidFill>
          <a:latin typeface="+mn-lt"/>
        </a:defRPr>
      </a:lvl2pPr>
      <a:lvl3pPr marL="1022350" indent="-222250" algn="l" rtl="0" eaLnBrk="0" fontAlgn="base" hangingPunct="0">
        <a:spcBef>
          <a:spcPct val="20000"/>
        </a:spcBef>
        <a:spcAft>
          <a:spcPct val="0"/>
        </a:spcAft>
        <a:buFont typeface="Wingdings" panose="05000000000000000000" pitchFamily="2" charset="2"/>
        <a:buChar char="Ø"/>
        <a:defRPr sz="2000" b="1">
          <a:solidFill>
            <a:schemeClr val="tx1"/>
          </a:solidFill>
          <a:latin typeface="+mn-lt"/>
        </a:defRPr>
      </a:lvl3pPr>
      <a:lvl4pPr marL="1367155" indent="-176530" algn="l" rtl="0" eaLnBrk="0" fontAlgn="base" hangingPunct="0">
        <a:spcBef>
          <a:spcPct val="20000"/>
        </a:spcBef>
        <a:spcAft>
          <a:spcPct val="0"/>
        </a:spcAft>
        <a:buChar char="–"/>
        <a:defRPr b="1">
          <a:solidFill>
            <a:schemeClr val="tx1"/>
          </a:solidFill>
          <a:latin typeface="+mn-lt"/>
        </a:defRPr>
      </a:lvl4pPr>
      <a:lvl5pPr marL="1716405" indent="-176530" algn="l" rtl="0" eaLnBrk="0" fontAlgn="base" hangingPunct="0">
        <a:spcBef>
          <a:spcPct val="20000"/>
        </a:spcBef>
        <a:spcAft>
          <a:spcPct val="0"/>
        </a:spcAft>
        <a:buChar char="•"/>
        <a:defRPr b="1">
          <a:solidFill>
            <a:schemeClr val="tx1"/>
          </a:solidFill>
          <a:latin typeface="+mn-lt"/>
        </a:defRPr>
      </a:lvl5pPr>
      <a:lvl6pPr marL="2173605" indent="-176530" algn="l" rtl="0" eaLnBrk="0" fontAlgn="base" hangingPunct="0">
        <a:spcBef>
          <a:spcPct val="20000"/>
        </a:spcBef>
        <a:spcAft>
          <a:spcPct val="0"/>
        </a:spcAft>
        <a:buChar char="•"/>
        <a:defRPr b="1">
          <a:solidFill>
            <a:schemeClr val="tx1"/>
          </a:solidFill>
          <a:latin typeface="+mn-lt"/>
        </a:defRPr>
      </a:lvl6pPr>
      <a:lvl7pPr marL="2630805" indent="-176530" algn="l" rtl="0" eaLnBrk="0" fontAlgn="base" hangingPunct="0">
        <a:spcBef>
          <a:spcPct val="20000"/>
        </a:spcBef>
        <a:spcAft>
          <a:spcPct val="0"/>
        </a:spcAft>
        <a:buChar char="•"/>
        <a:defRPr b="1">
          <a:solidFill>
            <a:schemeClr val="tx1"/>
          </a:solidFill>
          <a:latin typeface="+mn-lt"/>
        </a:defRPr>
      </a:lvl7pPr>
      <a:lvl8pPr marL="3088005" indent="-176530" algn="l" rtl="0" eaLnBrk="0" fontAlgn="base" hangingPunct="0">
        <a:spcBef>
          <a:spcPct val="20000"/>
        </a:spcBef>
        <a:spcAft>
          <a:spcPct val="0"/>
        </a:spcAft>
        <a:buChar char="•"/>
        <a:defRPr b="1">
          <a:solidFill>
            <a:schemeClr val="tx1"/>
          </a:solidFill>
          <a:latin typeface="+mn-lt"/>
        </a:defRPr>
      </a:lvl8pPr>
      <a:lvl9pPr marL="3545205" indent="-176530" algn="l" rtl="0" eaLnBrk="0" fontAlgn="base" hangingPunct="0">
        <a:spcBef>
          <a:spcPct val="20000"/>
        </a:spcBef>
        <a:spcAft>
          <a:spcPct val="0"/>
        </a:spcAft>
        <a:buChar char="•"/>
        <a:defRPr b="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050"/>
          <p:cNvSpPr>
            <a:spLocks noGrp="1"/>
          </p:cNvSpPr>
          <p:nvPr>
            <p:ph type="title"/>
          </p:nvPr>
        </p:nvSpPr>
        <p:spPr>
          <a:xfrm>
            <a:off x="228600" y="609600"/>
            <a:ext cx="8686800" cy="5334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4099" name="Rectangle 2051"/>
          <p:cNvSpPr>
            <a:spLocks noGrp="1"/>
          </p:cNvSpPr>
          <p:nvPr>
            <p:ph type="body" idx="1"/>
          </p:nvPr>
        </p:nvSpPr>
        <p:spPr>
          <a:xfrm>
            <a:off x="228600" y="1143000"/>
            <a:ext cx="8686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95236" name="Rectangle 2052"/>
          <p:cNvSpPr>
            <a:spLocks noGrp="1" noChangeArrowheads="1"/>
          </p:cNvSpPr>
          <p:nvPr>
            <p:ph type="sldNum" sz="quarter" idx="4"/>
          </p:nvPr>
        </p:nvSpPr>
        <p:spPr bwMode="auto">
          <a:xfrm>
            <a:off x="6553200" y="6324600"/>
            <a:ext cx="2362200" cy="381000"/>
          </a:xfrm>
          <a:prstGeom prst="rect">
            <a:avLst/>
          </a:prstGeom>
          <a:noFill/>
          <a:ln w="9525">
            <a:noFill/>
            <a:miter lim="800000"/>
          </a:ln>
          <a:effectLst/>
        </p:spPr>
        <p:txBody>
          <a:bodyPr vert="horz" wrap="square" lIns="91440" tIns="45720" rIns="91440" bIns="45720" numCol="1" anchor="t" anchorCtr="0" compatLnSpc="1"/>
          <a:lstStyle>
            <a:lvl1pPr algn="r">
              <a:defRPr>
                <a:ea typeface="宋体" panose="02010600030101010101" pitchFamily="2" charset="-122"/>
              </a:defRPr>
            </a:lvl1pPr>
          </a:lstStyle>
          <a:p>
            <a:pPr lvl="0">
              <a:buNone/>
            </a:pPr>
            <a:r>
              <a:rPr lang="en-US" altLang="zh-CN" dirty="0">
                <a:latin typeface="Arial" panose="020B0604020202020204" pitchFamily="34" charset="0"/>
              </a:rPr>
              <a:t>5-</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
        <p:nvSpPr>
          <p:cNvPr id="95237" name="Text Box 2053"/>
          <p:cNvSpPr txBox="1">
            <a:spLocks noChangeArrowheads="1"/>
          </p:cNvSpPr>
          <p:nvPr/>
        </p:nvSpPr>
        <p:spPr bwMode="auto">
          <a:xfrm>
            <a:off x="609600" y="228600"/>
            <a:ext cx="7924800" cy="214313"/>
          </a:xfrm>
          <a:prstGeom prst="rect">
            <a:avLst/>
          </a:prstGeom>
          <a:noFill/>
          <a:ln w="9525">
            <a:noFill/>
            <a:miter lim="800000"/>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spcBef>
          <a:spcPct val="0"/>
        </a:spcBef>
        <a:spcAft>
          <a:spcPct val="0"/>
        </a:spcAft>
        <a:defRPr sz="2800" b="1">
          <a:solidFill>
            <a:schemeClr val="accent2"/>
          </a:solidFill>
          <a:latin typeface="+mj-lt"/>
          <a:ea typeface="+mj-ea"/>
          <a:cs typeface="+mj-cs"/>
        </a:defRPr>
      </a:lvl1pPr>
      <a:lvl2pPr algn="l" rtl="0" eaLnBrk="0" fontAlgn="base" hangingPunct="0">
        <a:spcBef>
          <a:spcPct val="0"/>
        </a:spcBef>
        <a:spcAft>
          <a:spcPct val="0"/>
        </a:spcAft>
        <a:defRPr sz="2800" b="1">
          <a:solidFill>
            <a:schemeClr val="accent2"/>
          </a:solidFill>
          <a:latin typeface="Arial" panose="020B0604020202020204" pitchFamily="34" charset="0"/>
        </a:defRPr>
      </a:lvl2pPr>
      <a:lvl3pPr algn="l" rtl="0" eaLnBrk="0" fontAlgn="base" hangingPunct="0">
        <a:spcBef>
          <a:spcPct val="0"/>
        </a:spcBef>
        <a:spcAft>
          <a:spcPct val="0"/>
        </a:spcAft>
        <a:defRPr sz="2800" b="1">
          <a:solidFill>
            <a:schemeClr val="accent2"/>
          </a:solidFill>
          <a:latin typeface="Arial" panose="020B0604020202020204" pitchFamily="34" charset="0"/>
        </a:defRPr>
      </a:lvl3pPr>
      <a:lvl4pPr algn="l" rtl="0" eaLnBrk="0" fontAlgn="base" hangingPunct="0">
        <a:spcBef>
          <a:spcPct val="0"/>
        </a:spcBef>
        <a:spcAft>
          <a:spcPct val="0"/>
        </a:spcAft>
        <a:defRPr sz="2800" b="1">
          <a:solidFill>
            <a:schemeClr val="accent2"/>
          </a:solidFill>
          <a:latin typeface="Arial" panose="020B0604020202020204" pitchFamily="34" charset="0"/>
        </a:defRPr>
      </a:lvl4pPr>
      <a:lvl5pPr algn="l" rtl="0" eaLnBrk="0" fontAlgn="base" hangingPunct="0">
        <a:spcBef>
          <a:spcPct val="0"/>
        </a:spcBef>
        <a:spcAft>
          <a:spcPct val="0"/>
        </a:spcAft>
        <a:defRPr sz="2800" b="1">
          <a:solidFill>
            <a:schemeClr val="accent2"/>
          </a:solidFill>
          <a:latin typeface="Arial" panose="020B0604020202020204" pitchFamily="34" charset="0"/>
        </a:defRPr>
      </a:lvl5pPr>
      <a:lvl6pPr marL="457200" algn="l" rtl="0" eaLnBrk="0" fontAlgn="base" hangingPunct="0">
        <a:spcBef>
          <a:spcPct val="0"/>
        </a:spcBef>
        <a:spcAft>
          <a:spcPct val="0"/>
        </a:spcAft>
        <a:defRPr sz="2800" b="1">
          <a:solidFill>
            <a:schemeClr val="accent2"/>
          </a:solidFill>
          <a:latin typeface="Arial" panose="020B0604020202020204" pitchFamily="34" charset="0"/>
        </a:defRPr>
      </a:lvl6pPr>
      <a:lvl7pPr marL="914400" algn="l" rtl="0" eaLnBrk="0" fontAlgn="base" hangingPunct="0">
        <a:spcBef>
          <a:spcPct val="0"/>
        </a:spcBef>
        <a:spcAft>
          <a:spcPct val="0"/>
        </a:spcAft>
        <a:defRPr sz="2800" b="1">
          <a:solidFill>
            <a:schemeClr val="accent2"/>
          </a:solidFill>
          <a:latin typeface="Arial" panose="020B0604020202020204" pitchFamily="34" charset="0"/>
        </a:defRPr>
      </a:lvl7pPr>
      <a:lvl8pPr marL="1371600" algn="l" rtl="0" eaLnBrk="0" fontAlgn="base" hangingPunct="0">
        <a:spcBef>
          <a:spcPct val="0"/>
        </a:spcBef>
        <a:spcAft>
          <a:spcPct val="0"/>
        </a:spcAft>
        <a:defRPr sz="2800" b="1">
          <a:solidFill>
            <a:schemeClr val="accent2"/>
          </a:solidFill>
          <a:latin typeface="Arial" panose="020B0604020202020204" pitchFamily="34" charset="0"/>
        </a:defRPr>
      </a:lvl8pPr>
      <a:lvl9pPr marL="1828800" algn="l" rtl="0" eaLnBrk="0" fontAlgn="base" hangingPunct="0">
        <a:spcBef>
          <a:spcPct val="0"/>
        </a:spcBef>
        <a:spcAft>
          <a:spcPct val="0"/>
        </a:spcAft>
        <a:defRPr sz="2800" b="1">
          <a:solidFill>
            <a:schemeClr val="accent2"/>
          </a:solidFill>
          <a:latin typeface="Arial" panose="020B0604020202020204" pitchFamily="34" charset="0"/>
        </a:defRPr>
      </a:lvl9pPr>
    </p:titleStyle>
    <p:bodyStyle>
      <a:lvl1pPr algn="l" rtl="0" eaLnBrk="0" fontAlgn="base" hangingPunct="0">
        <a:spcBef>
          <a:spcPct val="20000"/>
        </a:spcBef>
        <a:spcAft>
          <a:spcPct val="0"/>
        </a:spcAft>
        <a:defRPr sz="2400" b="1">
          <a:solidFill>
            <a:schemeClr val="tx1"/>
          </a:solidFill>
          <a:latin typeface="+mn-lt"/>
          <a:ea typeface="+mn-ea"/>
          <a:cs typeface="+mn-cs"/>
        </a:defRPr>
      </a:lvl1pPr>
      <a:lvl2pPr marL="576580" indent="-234950" algn="l" rtl="0" eaLnBrk="0" fontAlgn="base" hangingPunct="0">
        <a:spcBef>
          <a:spcPct val="20000"/>
        </a:spcBef>
        <a:spcAft>
          <a:spcPct val="0"/>
        </a:spcAft>
        <a:buChar char="•"/>
        <a:defRPr sz="2000" b="1">
          <a:solidFill>
            <a:schemeClr val="tx1"/>
          </a:solidFill>
          <a:latin typeface="+mn-lt"/>
        </a:defRPr>
      </a:lvl2pPr>
      <a:lvl3pPr marL="1022350" indent="-222250" algn="l" rtl="0" eaLnBrk="0" fontAlgn="base" hangingPunct="0">
        <a:spcBef>
          <a:spcPct val="20000"/>
        </a:spcBef>
        <a:spcAft>
          <a:spcPct val="0"/>
        </a:spcAft>
        <a:buFont typeface="Wingdings" panose="05000000000000000000" pitchFamily="2" charset="2"/>
        <a:buChar char="Ø"/>
        <a:defRPr sz="2000" b="1">
          <a:solidFill>
            <a:schemeClr val="tx1"/>
          </a:solidFill>
          <a:latin typeface="+mn-lt"/>
        </a:defRPr>
      </a:lvl3pPr>
      <a:lvl4pPr marL="1367155" indent="-176530" algn="l" rtl="0" eaLnBrk="0" fontAlgn="base" hangingPunct="0">
        <a:spcBef>
          <a:spcPct val="20000"/>
        </a:spcBef>
        <a:spcAft>
          <a:spcPct val="0"/>
        </a:spcAft>
        <a:buChar char="–"/>
        <a:defRPr b="1">
          <a:solidFill>
            <a:schemeClr val="tx1"/>
          </a:solidFill>
          <a:latin typeface="+mn-lt"/>
        </a:defRPr>
      </a:lvl4pPr>
      <a:lvl5pPr marL="1716405" indent="-176530" algn="l" rtl="0" eaLnBrk="0" fontAlgn="base" hangingPunct="0">
        <a:spcBef>
          <a:spcPct val="20000"/>
        </a:spcBef>
        <a:spcAft>
          <a:spcPct val="0"/>
        </a:spcAft>
        <a:buChar char="•"/>
        <a:defRPr b="1">
          <a:solidFill>
            <a:schemeClr val="tx1"/>
          </a:solidFill>
          <a:latin typeface="+mn-lt"/>
        </a:defRPr>
      </a:lvl5pPr>
      <a:lvl6pPr marL="2173605" indent="-176530" algn="l" rtl="0" eaLnBrk="0" fontAlgn="base" hangingPunct="0">
        <a:spcBef>
          <a:spcPct val="20000"/>
        </a:spcBef>
        <a:spcAft>
          <a:spcPct val="0"/>
        </a:spcAft>
        <a:buChar char="•"/>
        <a:defRPr b="1">
          <a:solidFill>
            <a:schemeClr val="tx1"/>
          </a:solidFill>
          <a:latin typeface="+mn-lt"/>
        </a:defRPr>
      </a:lvl6pPr>
      <a:lvl7pPr marL="2630805" indent="-176530" algn="l" rtl="0" eaLnBrk="0" fontAlgn="base" hangingPunct="0">
        <a:spcBef>
          <a:spcPct val="20000"/>
        </a:spcBef>
        <a:spcAft>
          <a:spcPct val="0"/>
        </a:spcAft>
        <a:buChar char="•"/>
        <a:defRPr b="1">
          <a:solidFill>
            <a:schemeClr val="tx1"/>
          </a:solidFill>
          <a:latin typeface="+mn-lt"/>
        </a:defRPr>
      </a:lvl7pPr>
      <a:lvl8pPr marL="3088005" indent="-176530" algn="l" rtl="0" eaLnBrk="0" fontAlgn="base" hangingPunct="0">
        <a:spcBef>
          <a:spcPct val="20000"/>
        </a:spcBef>
        <a:spcAft>
          <a:spcPct val="0"/>
        </a:spcAft>
        <a:buChar char="•"/>
        <a:defRPr b="1">
          <a:solidFill>
            <a:schemeClr val="tx1"/>
          </a:solidFill>
          <a:latin typeface="+mn-lt"/>
        </a:defRPr>
      </a:lvl8pPr>
      <a:lvl9pPr marL="3545205" indent="-176530" algn="l" rtl="0" eaLnBrk="0" fontAlgn="base" hangingPunct="0">
        <a:spcBef>
          <a:spcPct val="20000"/>
        </a:spcBef>
        <a:spcAft>
          <a:spcPct val="0"/>
        </a:spcAft>
        <a:buChar char="•"/>
        <a:defRPr b="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11.wmf"/><Relationship Id="rId3" Type="http://schemas.openxmlformats.org/officeDocument/2006/relationships/oleObject" Target="../embeddings/oleObject3.bin"/><Relationship Id="rId2" Type="http://schemas.openxmlformats.org/officeDocument/2006/relationships/image" Target="../media/image10.wmf"/><Relationship Id="rId1"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6.xml"/><Relationship Id="rId3" Type="http://schemas.openxmlformats.org/officeDocument/2006/relationships/tags" Target="../tags/tag3.xml"/><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6.xml"/><Relationship Id="rId3" Type="http://schemas.openxmlformats.org/officeDocument/2006/relationships/tags" Target="../tags/tag4.xml"/><Relationship Id="rId2" Type="http://schemas.openxmlformats.org/officeDocument/2006/relationships/image" Target="../media/image15.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6.xml"/><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6.xml"/><Relationship Id="rId2" Type="http://schemas.openxmlformats.org/officeDocument/2006/relationships/image" Target="../media/image19.png"/><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20.wmf"/><Relationship Id="rId1"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6.xml"/><Relationship Id="rId2" Type="http://schemas.openxmlformats.org/officeDocument/2006/relationships/image" Target="../media/image22.png"/><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6.xml"/><Relationship Id="rId2" Type="http://schemas.openxmlformats.org/officeDocument/2006/relationships/image" Target="../media/image24.png"/><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6.xml"/><Relationship Id="rId2" Type="http://schemas.openxmlformats.org/officeDocument/2006/relationships/image" Target="../media/image26.png"/><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6.xml"/><Relationship Id="rId2" Type="http://schemas.openxmlformats.org/officeDocument/2006/relationships/image" Target="../media/image29.png"/><Relationship Id="rId1"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6.xml"/><Relationship Id="rId2" Type="http://schemas.openxmlformats.org/officeDocument/2006/relationships/image" Target="../media/image33.wmf"/><Relationship Id="rId1" Type="http://schemas.openxmlformats.org/officeDocument/2006/relationships/oleObject" Target="../embeddings/oleObject5.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image" Target="../media/image34.jpe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050"/>
          <p:cNvSpPr>
            <a:spLocks noGrp="1"/>
          </p:cNvSpPr>
          <p:nvPr>
            <p:ph type="ctrTitle"/>
          </p:nvPr>
        </p:nvSpPr>
        <p:spPr/>
        <p:txBody>
          <a:bodyPr vert="horz" wrap="square" lIns="91440" tIns="45720" rIns="91440" bIns="45720" anchor="ctr" anchorCtr="0"/>
          <a:p>
            <a:pPr>
              <a:buClrTx/>
              <a:buSzTx/>
              <a:buFontTx/>
            </a:pPr>
            <a:r>
              <a:rPr lang="zh-CN" altLang="en-US" dirty="0">
                <a:latin typeface="+mj-lt"/>
                <a:ea typeface="宋体" panose="02010600030101010101" pitchFamily="2" charset="-122"/>
                <a:cs typeface="+mj-cs"/>
              </a:rPr>
              <a:t>第五章</a:t>
            </a:r>
            <a:br>
              <a:rPr lang="en-US" altLang="zh-CN" dirty="0">
                <a:latin typeface="+mj-lt"/>
                <a:ea typeface="宋体" panose="02010600030101010101" pitchFamily="2" charset="-122"/>
                <a:cs typeface="+mj-cs"/>
              </a:rPr>
            </a:br>
            <a:r>
              <a:rPr lang="en-US" altLang="zh-CN" dirty="0">
                <a:latin typeface="+mj-lt"/>
                <a:ea typeface="宋体" panose="02010600030101010101" pitchFamily="2" charset="-122"/>
                <a:cs typeface="+mj-cs"/>
              </a:rPr>
              <a:t>LC-3</a:t>
            </a:r>
            <a:r>
              <a:rPr lang="zh-CN" altLang="en-US" dirty="0">
                <a:latin typeface="+mj-lt"/>
                <a:ea typeface="宋体" panose="02010600030101010101" pitchFamily="2" charset="-122"/>
                <a:cs typeface="+mj-cs"/>
              </a:rPr>
              <a:t>结构</a:t>
            </a:r>
            <a:endParaRPr lang="en-US" altLang="zh-CN" b="0" dirty="0">
              <a:latin typeface="+mj-lt"/>
              <a:ea typeface="宋体" panose="02010600030101010101" pitchFamily="2"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14339"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NOT (SRC/DST</a:t>
            </a:r>
            <a:r>
              <a:rPr lang="zh-CN" altLang="en-US" dirty="0">
                <a:ea typeface="宋体" panose="02010600030101010101" pitchFamily="2" charset="-122"/>
              </a:rPr>
              <a:t>两个操作数必须是寄存器</a:t>
            </a:r>
            <a:r>
              <a:rPr lang="en-US" altLang="zh-CN" dirty="0">
                <a:ea typeface="宋体" panose="02010600030101010101" pitchFamily="2" charset="-122"/>
              </a:rPr>
              <a:t>)</a:t>
            </a:r>
            <a:endParaRPr lang="en-US" altLang="zh-CN" dirty="0">
              <a:ea typeface="宋体" panose="02010600030101010101" pitchFamily="2" charset="-122"/>
            </a:endParaRPr>
          </a:p>
        </p:txBody>
      </p:sp>
      <p:sp>
        <p:nvSpPr>
          <p:cNvPr id="14340" name="Text Box 15"/>
          <p:cNvSpPr txBox="1"/>
          <p:nvPr/>
        </p:nvSpPr>
        <p:spPr>
          <a:xfrm>
            <a:off x="179388" y="2133600"/>
            <a:ext cx="3243262" cy="706438"/>
          </a:xfrm>
          <a:prstGeom prst="rect">
            <a:avLst/>
          </a:prstGeom>
          <a:noFill/>
          <a:ln w="9525">
            <a:noFill/>
          </a:ln>
        </p:spPr>
        <p:txBody>
          <a:bodyPr>
            <a:spAutoFit/>
          </a:bodyPr>
          <a:p>
            <a:r>
              <a:rPr lang="en-US" altLang="zh-CN" i="1" dirty="0">
                <a:latin typeface="Arial" panose="020B0604020202020204" pitchFamily="34" charset="0"/>
                <a:ea typeface="宋体" panose="02010600030101010101" pitchFamily="2" charset="-122"/>
              </a:rPr>
              <a:t>Note: Src </a:t>
            </a:r>
            <a:r>
              <a:rPr lang="zh-CN" altLang="en-US" i="1" dirty="0">
                <a:latin typeface="Arial" panose="020B0604020202020204" pitchFamily="34" charset="0"/>
                <a:ea typeface="宋体" panose="02010600030101010101" pitchFamily="2" charset="-122"/>
              </a:rPr>
              <a:t>和</a:t>
            </a:r>
            <a:r>
              <a:rPr lang="en-US" altLang="zh-CN" i="1" dirty="0">
                <a:latin typeface="Arial" panose="020B0604020202020204" pitchFamily="34" charset="0"/>
                <a:ea typeface="宋体" panose="02010600030101010101" pitchFamily="2" charset="-122"/>
              </a:rPr>
              <a:t> Dst</a:t>
            </a:r>
            <a:br>
              <a:rPr lang="en-US" altLang="zh-CN" i="1" dirty="0">
                <a:latin typeface="Arial" panose="020B0604020202020204" pitchFamily="34" charset="0"/>
                <a:ea typeface="宋体" panose="02010600030101010101" pitchFamily="2" charset="-122"/>
              </a:rPr>
            </a:br>
            <a:r>
              <a:rPr lang="zh-CN" altLang="en-US" i="1" dirty="0">
                <a:latin typeface="Arial" panose="020B0604020202020204" pitchFamily="34" charset="0"/>
                <a:ea typeface="宋体" panose="02010600030101010101" pitchFamily="2" charset="-122"/>
              </a:rPr>
              <a:t>可以是同一个寄存器</a:t>
            </a:r>
            <a:endParaRPr lang="en-US" altLang="zh-CN" i="1" dirty="0">
              <a:latin typeface="Arial" panose="020B0604020202020204" pitchFamily="34" charset="0"/>
              <a:ea typeface="宋体" panose="02010600030101010101" pitchFamily="2" charset="-122"/>
            </a:endParaRPr>
          </a:p>
        </p:txBody>
      </p:sp>
      <p:pic>
        <p:nvPicPr>
          <p:cNvPr id="14341" name="Picture 19" descr="C:\Documents and Settings\gbyrd\My Documents\ece206\mh-slides\e2\ch05-figures\ch05-06.png"/>
          <p:cNvPicPr>
            <a:picLocks noChangeAspect="1"/>
          </p:cNvPicPr>
          <p:nvPr/>
        </p:nvPicPr>
        <p:blipFill>
          <a:blip r:embed="rId1"/>
          <a:stretch>
            <a:fillRect/>
          </a:stretch>
        </p:blipFill>
        <p:spPr>
          <a:xfrm>
            <a:off x="304800" y="1143000"/>
            <a:ext cx="7313613" cy="663575"/>
          </a:xfrm>
          <a:prstGeom prst="rect">
            <a:avLst/>
          </a:prstGeom>
          <a:noFill/>
          <a:ln w="9525">
            <a:noFill/>
          </a:ln>
        </p:spPr>
      </p:pic>
      <p:pic>
        <p:nvPicPr>
          <p:cNvPr id="14342" name="Picture 22" descr="C:\Documents and Settings\gbyrd\My Documents\ece206\mh-slides\e2\ch05-figures\ch05-06a.png"/>
          <p:cNvPicPr>
            <a:picLocks noChangeAspect="1"/>
          </p:cNvPicPr>
          <p:nvPr/>
        </p:nvPicPr>
        <p:blipFill>
          <a:blip r:embed="rId2"/>
          <a:stretch>
            <a:fillRect/>
          </a:stretch>
        </p:blipFill>
        <p:spPr>
          <a:xfrm>
            <a:off x="3505200" y="2057400"/>
            <a:ext cx="2413000" cy="4117975"/>
          </a:xfrm>
          <a:prstGeom prst="rect">
            <a:avLst/>
          </a:prstGeom>
          <a:noFill/>
          <a:ln w="9525">
            <a:noFill/>
          </a:ln>
        </p:spPr>
      </p:pic>
      <p:sp>
        <p:nvSpPr>
          <p:cNvPr id="14343" name="Text Box 15"/>
          <p:cNvSpPr txBox="1"/>
          <p:nvPr/>
        </p:nvSpPr>
        <p:spPr>
          <a:xfrm>
            <a:off x="323850" y="3068638"/>
            <a:ext cx="3243263" cy="400050"/>
          </a:xfrm>
          <a:prstGeom prst="rect">
            <a:avLst/>
          </a:prstGeom>
          <a:noFill/>
          <a:ln w="9525">
            <a:noFill/>
          </a:ln>
        </p:spPr>
        <p:txBody>
          <a:bodyPr>
            <a:spAutoFit/>
          </a:bodyPr>
          <a:p>
            <a:r>
              <a:rPr lang="en-US" altLang="zh-CN" i="1" dirty="0">
                <a:latin typeface="Arial" panose="020B0604020202020204" pitchFamily="34" charset="0"/>
                <a:ea typeface="宋体" panose="02010600030101010101" pitchFamily="2" charset="-122"/>
              </a:rPr>
              <a:t>NOT  R2,R3</a:t>
            </a:r>
            <a:endParaRPr lang="en-US" altLang="zh-CN" i="1" dirty="0">
              <a:latin typeface="Arial" panose="020B0604020202020204" pitchFamily="34" charset="0"/>
              <a:ea typeface="宋体" panose="02010600030101010101" pitchFamily="2" charset="-122"/>
            </a:endParaRPr>
          </a:p>
        </p:txBody>
      </p:sp>
      <p:sp>
        <p:nvSpPr>
          <p:cNvPr id="14344" name="Text Box 15"/>
          <p:cNvSpPr txBox="1"/>
          <p:nvPr/>
        </p:nvSpPr>
        <p:spPr>
          <a:xfrm>
            <a:off x="250825" y="4221163"/>
            <a:ext cx="3243263" cy="400050"/>
          </a:xfrm>
          <a:prstGeom prst="rect">
            <a:avLst/>
          </a:prstGeom>
          <a:noFill/>
          <a:ln w="9525">
            <a:noFill/>
          </a:ln>
        </p:spPr>
        <p:txBody>
          <a:bodyPr>
            <a:spAutoFit/>
          </a:bodyPr>
          <a:p>
            <a:r>
              <a:rPr lang="en-US" altLang="zh-CN" i="1" dirty="0">
                <a:latin typeface="Arial" panose="020B0604020202020204" pitchFamily="34" charset="0"/>
                <a:ea typeface="宋体" panose="02010600030101010101" pitchFamily="2" charset="-122"/>
              </a:rPr>
              <a:t>NOT  R2,R2</a:t>
            </a:r>
            <a:endParaRPr lang="en-US" altLang="zh-CN" i="1" dirty="0">
              <a:latin typeface="Arial" panose="020B0604020202020204" pitchFamily="34" charset="0"/>
              <a:ea typeface="宋体" panose="02010600030101010101" pitchFamily="2" charset="-122"/>
            </a:endParaRPr>
          </a:p>
        </p:txBody>
      </p:sp>
      <p:sp>
        <p:nvSpPr>
          <p:cNvPr id="14345" name="Text Box 15"/>
          <p:cNvSpPr txBox="1"/>
          <p:nvPr/>
        </p:nvSpPr>
        <p:spPr>
          <a:xfrm>
            <a:off x="323850" y="3500438"/>
            <a:ext cx="3243263" cy="400050"/>
          </a:xfrm>
          <a:prstGeom prst="rect">
            <a:avLst/>
          </a:prstGeom>
          <a:noFill/>
          <a:ln w="9525">
            <a:noFill/>
          </a:ln>
        </p:spPr>
        <p:txBody>
          <a:bodyPr>
            <a:spAutoFit/>
          </a:bodyPr>
          <a:p>
            <a:r>
              <a:rPr lang="en-US" altLang="zh-CN" i="1" dirty="0">
                <a:latin typeface="Arial" panose="020B0604020202020204" pitchFamily="34" charset="0"/>
                <a:ea typeface="宋体" panose="02010600030101010101" pitchFamily="2" charset="-122"/>
              </a:rPr>
              <a:t>1001</a:t>
            </a:r>
            <a:r>
              <a:rPr lang="zh-CN" altLang="en-US" i="1" dirty="0">
                <a:latin typeface="Arial" panose="020B0604020202020204" pitchFamily="34" charset="0"/>
                <a:ea typeface="宋体" panose="02010600030101010101" pitchFamily="2" charset="-122"/>
              </a:rPr>
              <a:t>  </a:t>
            </a:r>
            <a:r>
              <a:rPr lang="en-US" altLang="zh-CN" i="1" dirty="0">
                <a:latin typeface="Arial" panose="020B0604020202020204" pitchFamily="34" charset="0"/>
                <a:ea typeface="宋体" panose="02010600030101010101" pitchFamily="2" charset="-122"/>
              </a:rPr>
              <a:t>010</a:t>
            </a:r>
            <a:r>
              <a:rPr lang="zh-CN" altLang="en-US" i="1" dirty="0">
                <a:latin typeface="Arial" panose="020B0604020202020204" pitchFamily="34" charset="0"/>
                <a:ea typeface="宋体" panose="02010600030101010101" pitchFamily="2" charset="-122"/>
              </a:rPr>
              <a:t> </a:t>
            </a:r>
            <a:r>
              <a:rPr lang="en-US" altLang="zh-CN" i="1" dirty="0">
                <a:latin typeface="Arial" panose="020B0604020202020204" pitchFamily="34" charset="0"/>
                <a:ea typeface="宋体" panose="02010600030101010101" pitchFamily="2" charset="-122"/>
              </a:rPr>
              <a:t>011</a:t>
            </a:r>
            <a:r>
              <a:rPr lang="zh-CN" altLang="en-US" i="1" dirty="0">
                <a:latin typeface="Arial" panose="020B0604020202020204" pitchFamily="34" charset="0"/>
                <a:ea typeface="宋体" panose="02010600030101010101" pitchFamily="2" charset="-122"/>
              </a:rPr>
              <a:t> </a:t>
            </a:r>
            <a:r>
              <a:rPr lang="en-US" altLang="zh-CN" i="1" dirty="0">
                <a:latin typeface="Arial" panose="020B0604020202020204" pitchFamily="34" charset="0"/>
                <a:ea typeface="宋体" panose="02010600030101010101" pitchFamily="2" charset="-122"/>
              </a:rPr>
              <a:t>111111</a:t>
            </a:r>
            <a:endParaRPr lang="en-US" altLang="zh-CN" i="1" dirty="0">
              <a:latin typeface="Arial" panose="020B0604020202020204" pitchFamily="34" charset="0"/>
              <a:ea typeface="宋体" panose="02010600030101010101" pitchFamily="2" charset="-122"/>
            </a:endParaRPr>
          </a:p>
        </p:txBody>
      </p:sp>
      <p:sp>
        <p:nvSpPr>
          <p:cNvPr id="14346" name="Text Box 15"/>
          <p:cNvSpPr txBox="1"/>
          <p:nvPr/>
        </p:nvSpPr>
        <p:spPr>
          <a:xfrm>
            <a:off x="250825" y="4652963"/>
            <a:ext cx="3243263" cy="400050"/>
          </a:xfrm>
          <a:prstGeom prst="rect">
            <a:avLst/>
          </a:prstGeom>
          <a:noFill/>
          <a:ln w="9525">
            <a:noFill/>
          </a:ln>
        </p:spPr>
        <p:txBody>
          <a:bodyPr>
            <a:spAutoFit/>
          </a:bodyPr>
          <a:p>
            <a:r>
              <a:rPr lang="en-US" altLang="zh-CN" i="1" dirty="0">
                <a:latin typeface="Arial" panose="020B0604020202020204" pitchFamily="34" charset="0"/>
                <a:ea typeface="宋体" panose="02010600030101010101" pitchFamily="2" charset="-122"/>
              </a:rPr>
              <a:t>1001</a:t>
            </a:r>
            <a:r>
              <a:rPr lang="zh-CN" altLang="en-US" i="1" dirty="0">
                <a:latin typeface="Arial" panose="020B0604020202020204" pitchFamily="34" charset="0"/>
                <a:ea typeface="宋体" panose="02010600030101010101" pitchFamily="2" charset="-122"/>
              </a:rPr>
              <a:t>  </a:t>
            </a:r>
            <a:r>
              <a:rPr lang="en-US" altLang="zh-CN" i="1" dirty="0">
                <a:latin typeface="Arial" panose="020B0604020202020204" pitchFamily="34" charset="0"/>
                <a:ea typeface="宋体" panose="02010600030101010101" pitchFamily="2" charset="-122"/>
              </a:rPr>
              <a:t>010</a:t>
            </a:r>
            <a:r>
              <a:rPr lang="zh-CN" altLang="en-US" i="1" dirty="0">
                <a:latin typeface="Arial" panose="020B0604020202020204" pitchFamily="34" charset="0"/>
                <a:ea typeface="宋体" panose="02010600030101010101" pitchFamily="2" charset="-122"/>
              </a:rPr>
              <a:t> </a:t>
            </a:r>
            <a:r>
              <a:rPr lang="en-US" altLang="zh-CN" i="1" dirty="0">
                <a:latin typeface="Arial" panose="020B0604020202020204" pitchFamily="34" charset="0"/>
                <a:ea typeface="宋体" panose="02010600030101010101" pitchFamily="2" charset="-122"/>
              </a:rPr>
              <a:t>010</a:t>
            </a:r>
            <a:r>
              <a:rPr lang="zh-CN" altLang="en-US" i="1" dirty="0">
                <a:latin typeface="Arial" panose="020B0604020202020204" pitchFamily="34" charset="0"/>
                <a:ea typeface="宋体" panose="02010600030101010101" pitchFamily="2" charset="-122"/>
              </a:rPr>
              <a:t> </a:t>
            </a:r>
            <a:r>
              <a:rPr lang="en-US" altLang="zh-CN" i="1" dirty="0">
                <a:latin typeface="Arial" panose="020B0604020202020204" pitchFamily="34" charset="0"/>
                <a:ea typeface="宋体" panose="02010600030101010101" pitchFamily="2" charset="-122"/>
              </a:rPr>
              <a:t>111111</a:t>
            </a:r>
            <a:endParaRPr lang="en-US" altLang="zh-CN" i="1" dirty="0">
              <a:latin typeface="Arial" panose="020B060402020202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2"/>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15363"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ADD/AND (</a:t>
            </a:r>
            <a:r>
              <a:rPr lang="zh-CN" altLang="en-US" dirty="0">
                <a:ea typeface="宋体" panose="02010600030101010101" pitchFamily="2" charset="-122"/>
              </a:rPr>
              <a:t>寄存器模式</a:t>
            </a:r>
            <a:r>
              <a:rPr lang="en-US" altLang="zh-CN" dirty="0">
                <a:ea typeface="宋体" panose="02010600030101010101" pitchFamily="2" charset="-122"/>
              </a:rPr>
              <a:t>)</a:t>
            </a:r>
            <a:endParaRPr lang="en-US" altLang="zh-CN" dirty="0">
              <a:ea typeface="宋体" panose="02010600030101010101" pitchFamily="2" charset="-122"/>
            </a:endParaRPr>
          </a:p>
        </p:txBody>
      </p:sp>
      <p:sp>
        <p:nvSpPr>
          <p:cNvPr id="15364" name="Text Box 8"/>
          <p:cNvSpPr txBox="1"/>
          <p:nvPr/>
        </p:nvSpPr>
        <p:spPr>
          <a:xfrm>
            <a:off x="5292725" y="476250"/>
            <a:ext cx="2568575" cy="369888"/>
          </a:xfrm>
          <a:prstGeom prst="rect">
            <a:avLst/>
          </a:prstGeom>
          <a:noFill/>
          <a:ln w="9525">
            <a:noFill/>
          </a:ln>
        </p:spPr>
        <p:txBody>
          <a:bodyPr wrap="none">
            <a:spAutoFit/>
          </a:bodyPr>
          <a:p>
            <a:pPr algn="ctr"/>
            <a:r>
              <a:rPr lang="zh-CN" altLang="en-US" sz="1800" i="1" dirty="0">
                <a:solidFill>
                  <a:schemeClr val="accent2"/>
                </a:solidFill>
                <a:latin typeface="Franklin Gothic Book" panose="020B0503020102020204" pitchFamily="34" charset="0"/>
                <a:ea typeface="宋体" panose="02010600030101010101" pitchFamily="2" charset="-122"/>
              </a:rPr>
              <a:t>为</a:t>
            </a:r>
            <a:r>
              <a:rPr lang="en-US" altLang="zh-CN" sz="1800" i="1" dirty="0">
                <a:solidFill>
                  <a:schemeClr val="accent2"/>
                </a:solidFill>
                <a:latin typeface="Franklin Gothic Book" panose="020B0503020102020204" pitchFamily="34" charset="0"/>
                <a:ea typeface="宋体" panose="02010600030101010101" pitchFamily="2" charset="-122"/>
              </a:rPr>
              <a:t>0</a:t>
            </a:r>
            <a:r>
              <a:rPr lang="zh-CN" altLang="en-US" sz="1800" i="1" dirty="0">
                <a:solidFill>
                  <a:schemeClr val="accent2"/>
                </a:solidFill>
                <a:latin typeface="Franklin Gothic Book" panose="020B0503020102020204" pitchFamily="34" charset="0"/>
                <a:ea typeface="宋体" panose="02010600030101010101" pitchFamily="2" charset="-122"/>
              </a:rPr>
              <a:t>指示</a:t>
            </a:r>
            <a:r>
              <a:rPr lang="en-US" altLang="zh-CN" sz="1800" i="1" dirty="0">
                <a:solidFill>
                  <a:schemeClr val="accent2"/>
                </a:solidFill>
                <a:latin typeface="Franklin Gothic Book" panose="020B0503020102020204" pitchFamily="34" charset="0"/>
                <a:ea typeface="宋体" panose="02010600030101010101" pitchFamily="2" charset="-122"/>
              </a:rPr>
              <a:t>“register mode”</a:t>
            </a:r>
            <a:endParaRPr lang="en-US" altLang="zh-CN" sz="1800" i="1" dirty="0">
              <a:solidFill>
                <a:schemeClr val="accent2"/>
              </a:solidFill>
              <a:latin typeface="Franklin Gothic Book" panose="020B0503020102020204" pitchFamily="34" charset="0"/>
              <a:ea typeface="宋体" panose="02010600030101010101" pitchFamily="2" charset="-122"/>
            </a:endParaRPr>
          </a:p>
        </p:txBody>
      </p:sp>
      <p:pic>
        <p:nvPicPr>
          <p:cNvPr id="15365" name="Picture 14" descr="C:\Documents and Settings\gbyrd\My Documents\ece206\mh-slides\e2\ch05-figures\ch05-07.png"/>
          <p:cNvPicPr>
            <a:picLocks noChangeAspect="1"/>
          </p:cNvPicPr>
          <p:nvPr/>
        </p:nvPicPr>
        <p:blipFill>
          <a:blip r:embed="rId1"/>
          <a:stretch>
            <a:fillRect/>
          </a:stretch>
        </p:blipFill>
        <p:spPr>
          <a:xfrm>
            <a:off x="304800" y="1143000"/>
            <a:ext cx="7313613" cy="1498600"/>
          </a:xfrm>
          <a:prstGeom prst="rect">
            <a:avLst/>
          </a:prstGeom>
          <a:noFill/>
          <a:ln w="9525">
            <a:noFill/>
          </a:ln>
        </p:spPr>
      </p:pic>
      <p:sp>
        <p:nvSpPr>
          <p:cNvPr id="15366" name="Line 6"/>
          <p:cNvSpPr/>
          <p:nvPr/>
        </p:nvSpPr>
        <p:spPr>
          <a:xfrm>
            <a:off x="5410200" y="876300"/>
            <a:ext cx="0" cy="381000"/>
          </a:xfrm>
          <a:prstGeom prst="line">
            <a:avLst/>
          </a:prstGeom>
          <a:ln w="9525" cap="flat" cmpd="sng">
            <a:solidFill>
              <a:schemeClr val="accent2"/>
            </a:solidFill>
            <a:prstDash val="solid"/>
            <a:headEnd type="none" w="med" len="med"/>
            <a:tailEnd type="triangle" w="med" len="med"/>
          </a:ln>
        </p:spPr>
      </p:sp>
      <p:pic>
        <p:nvPicPr>
          <p:cNvPr id="15367" name="Picture 15" descr="C:\Documents and Settings\gbyrd\My Documents\ece206\mh-slides\e2\ch05-figures\ch05-07a.png"/>
          <p:cNvPicPr>
            <a:picLocks noChangeAspect="1"/>
          </p:cNvPicPr>
          <p:nvPr/>
        </p:nvPicPr>
        <p:blipFill>
          <a:blip r:embed="rId2"/>
          <a:stretch>
            <a:fillRect/>
          </a:stretch>
        </p:blipFill>
        <p:spPr>
          <a:xfrm>
            <a:off x="3640455" y="2781300"/>
            <a:ext cx="2293938" cy="3679825"/>
          </a:xfrm>
          <a:prstGeom prst="rect">
            <a:avLst/>
          </a:prstGeom>
          <a:noFill/>
          <a:ln w="9525">
            <a:noFill/>
          </a:ln>
        </p:spPr>
      </p:pic>
      <p:sp>
        <p:nvSpPr>
          <p:cNvPr id="15368" name="Text Box 15"/>
          <p:cNvSpPr txBox="1"/>
          <p:nvPr/>
        </p:nvSpPr>
        <p:spPr>
          <a:xfrm>
            <a:off x="250825" y="3789363"/>
            <a:ext cx="3243263" cy="706437"/>
          </a:xfrm>
          <a:prstGeom prst="rect">
            <a:avLst/>
          </a:prstGeom>
          <a:noFill/>
          <a:ln w="9525">
            <a:noFill/>
          </a:ln>
        </p:spPr>
        <p:txBody>
          <a:bodyPr>
            <a:spAutoFit/>
          </a:bodyPr>
          <a:p>
            <a:r>
              <a:rPr lang="en-US" altLang="zh-CN" i="1" dirty="0">
                <a:latin typeface="Arial" panose="020B0604020202020204" pitchFamily="34" charset="0"/>
                <a:ea typeface="宋体" panose="02010600030101010101" pitchFamily="2" charset="-122"/>
              </a:rPr>
              <a:t>Note: Src1/2 </a:t>
            </a:r>
            <a:r>
              <a:rPr lang="zh-CN" altLang="en-US" i="1" dirty="0">
                <a:latin typeface="Arial" panose="020B0604020202020204" pitchFamily="34" charset="0"/>
                <a:ea typeface="宋体" panose="02010600030101010101" pitchFamily="2" charset="-122"/>
              </a:rPr>
              <a:t>和</a:t>
            </a:r>
            <a:r>
              <a:rPr lang="en-US" altLang="zh-CN" i="1" dirty="0">
                <a:latin typeface="Arial" panose="020B0604020202020204" pitchFamily="34" charset="0"/>
                <a:ea typeface="宋体" panose="02010600030101010101" pitchFamily="2" charset="-122"/>
              </a:rPr>
              <a:t> Dst</a:t>
            </a:r>
            <a:br>
              <a:rPr lang="en-US" altLang="zh-CN" i="1" dirty="0">
                <a:latin typeface="Arial" panose="020B0604020202020204" pitchFamily="34" charset="0"/>
                <a:ea typeface="宋体" panose="02010600030101010101" pitchFamily="2" charset="-122"/>
              </a:rPr>
            </a:br>
            <a:r>
              <a:rPr lang="zh-CN" altLang="en-US" i="1" dirty="0">
                <a:latin typeface="Arial" panose="020B0604020202020204" pitchFamily="34" charset="0"/>
                <a:ea typeface="宋体" panose="02010600030101010101" pitchFamily="2" charset="-122"/>
              </a:rPr>
              <a:t>可以是同一个寄存器</a:t>
            </a:r>
            <a:endParaRPr lang="en-US" altLang="zh-CN" i="1" dirty="0">
              <a:latin typeface="Arial" panose="020B0604020202020204" pitchFamily="34" charset="0"/>
              <a:ea typeface="宋体" panose="02010600030101010101" pitchFamily="2" charset="-122"/>
            </a:endParaRPr>
          </a:p>
        </p:txBody>
      </p:sp>
      <p:sp>
        <p:nvSpPr>
          <p:cNvPr id="15370" name="Text Box 15"/>
          <p:cNvSpPr txBox="1"/>
          <p:nvPr/>
        </p:nvSpPr>
        <p:spPr>
          <a:xfrm>
            <a:off x="179388" y="2708275"/>
            <a:ext cx="2952750" cy="1016000"/>
          </a:xfrm>
          <a:prstGeom prst="rect">
            <a:avLst/>
          </a:prstGeom>
          <a:noFill/>
          <a:ln w="9525">
            <a:noFill/>
          </a:ln>
        </p:spPr>
        <p:txBody>
          <a:bodyPr>
            <a:spAutoFit/>
          </a:bodyPr>
          <a:p>
            <a:r>
              <a:rPr lang="en-US" altLang="zh-CN" i="1" dirty="0">
                <a:latin typeface="Arial" panose="020B0604020202020204" pitchFamily="34" charset="0"/>
                <a:ea typeface="宋体" panose="02010600030101010101" pitchFamily="2" charset="-122"/>
              </a:rPr>
              <a:t>Note: </a:t>
            </a:r>
            <a:r>
              <a:rPr lang="zh-CN" altLang="en-US" i="1" dirty="0">
                <a:latin typeface="Arial" panose="020B0604020202020204" pitchFamily="34" charset="0"/>
                <a:ea typeface="宋体" panose="02010600030101010101" pitchFamily="2" charset="-122"/>
              </a:rPr>
              <a:t>寄存器模式，两个源操作数和</a:t>
            </a:r>
            <a:r>
              <a:rPr lang="en-US" altLang="zh-CN" i="1" dirty="0">
                <a:latin typeface="Arial" panose="020B0604020202020204" pitchFamily="34" charset="0"/>
                <a:ea typeface="宋体" panose="02010600030101010101" pitchFamily="2" charset="-122"/>
              </a:rPr>
              <a:t>1</a:t>
            </a:r>
            <a:r>
              <a:rPr lang="zh-CN" altLang="en-US" i="1" dirty="0">
                <a:latin typeface="Arial" panose="020B0604020202020204" pitchFamily="34" charset="0"/>
                <a:ea typeface="宋体" panose="02010600030101010101" pitchFamily="2" charset="-122"/>
              </a:rPr>
              <a:t>个目的操作数都为寄存器。</a:t>
            </a:r>
            <a:endParaRPr lang="en-US" altLang="zh-CN" i="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2"/>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15363"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ADD/AND (</a:t>
            </a:r>
            <a:r>
              <a:rPr lang="zh-CN" altLang="en-US" dirty="0">
                <a:ea typeface="宋体" panose="02010600030101010101" pitchFamily="2" charset="-122"/>
              </a:rPr>
              <a:t>寄存器模式</a:t>
            </a:r>
            <a:r>
              <a:rPr lang="en-US" altLang="zh-CN" dirty="0">
                <a:ea typeface="宋体" panose="02010600030101010101" pitchFamily="2" charset="-122"/>
              </a:rPr>
              <a:t>)</a:t>
            </a:r>
            <a:endParaRPr lang="en-US" altLang="zh-CN" dirty="0">
              <a:ea typeface="宋体" panose="02010600030101010101" pitchFamily="2" charset="-122"/>
            </a:endParaRPr>
          </a:p>
        </p:txBody>
      </p:sp>
      <p:sp>
        <p:nvSpPr>
          <p:cNvPr id="15369" name="Text Box 15"/>
          <p:cNvSpPr txBox="1"/>
          <p:nvPr/>
        </p:nvSpPr>
        <p:spPr>
          <a:xfrm>
            <a:off x="611505" y="1411923"/>
            <a:ext cx="3243263" cy="401637"/>
          </a:xfrm>
          <a:prstGeom prst="rect">
            <a:avLst/>
          </a:prstGeom>
          <a:noFill/>
          <a:ln w="9525">
            <a:noFill/>
          </a:ln>
        </p:spPr>
        <p:txBody>
          <a:bodyPr>
            <a:spAutoFit/>
          </a:bodyPr>
          <a:p>
            <a:r>
              <a:rPr lang="en-US" altLang="zh-CN" i="1" dirty="0">
                <a:latin typeface="Arial" panose="020B0604020202020204" pitchFamily="34" charset="0"/>
                <a:ea typeface="宋体" panose="02010600030101010101" pitchFamily="2" charset="-122"/>
              </a:rPr>
              <a:t>ADD R1,R2,R3</a:t>
            </a:r>
            <a:endParaRPr lang="en-US" altLang="zh-CN" i="1" dirty="0">
              <a:latin typeface="Arial" panose="020B0604020202020204" pitchFamily="34" charset="0"/>
              <a:ea typeface="宋体" panose="02010600030101010101" pitchFamily="2" charset="-122"/>
            </a:endParaRPr>
          </a:p>
        </p:txBody>
      </p:sp>
      <p:sp>
        <p:nvSpPr>
          <p:cNvPr id="15371" name="Text Box 15"/>
          <p:cNvSpPr txBox="1"/>
          <p:nvPr/>
        </p:nvSpPr>
        <p:spPr>
          <a:xfrm>
            <a:off x="611505" y="2269808"/>
            <a:ext cx="3243263" cy="400050"/>
          </a:xfrm>
          <a:prstGeom prst="rect">
            <a:avLst/>
          </a:prstGeom>
          <a:noFill/>
          <a:ln w="9525">
            <a:noFill/>
          </a:ln>
        </p:spPr>
        <p:txBody>
          <a:bodyPr>
            <a:spAutoFit/>
          </a:bodyPr>
          <a:p>
            <a:r>
              <a:rPr lang="en-US" altLang="zh-CN" i="1" dirty="0">
                <a:latin typeface="Arial" panose="020B0604020202020204" pitchFamily="34" charset="0"/>
                <a:ea typeface="宋体" panose="02010600030101010101" pitchFamily="2" charset="-122"/>
              </a:rPr>
              <a:t>ADD R1,R1,R3</a:t>
            </a:r>
            <a:endParaRPr lang="en-US" altLang="zh-CN" i="1" dirty="0">
              <a:latin typeface="Arial" panose="020B0604020202020204" pitchFamily="34" charset="0"/>
              <a:ea typeface="宋体" panose="02010600030101010101" pitchFamily="2" charset="-122"/>
            </a:endParaRPr>
          </a:p>
        </p:txBody>
      </p:sp>
      <p:sp>
        <p:nvSpPr>
          <p:cNvPr id="15372" name="Text Box 15"/>
          <p:cNvSpPr txBox="1"/>
          <p:nvPr/>
        </p:nvSpPr>
        <p:spPr>
          <a:xfrm>
            <a:off x="611823" y="3212465"/>
            <a:ext cx="3243262" cy="400050"/>
          </a:xfrm>
          <a:prstGeom prst="rect">
            <a:avLst/>
          </a:prstGeom>
          <a:noFill/>
          <a:ln w="9525">
            <a:noFill/>
          </a:ln>
        </p:spPr>
        <p:txBody>
          <a:bodyPr>
            <a:spAutoFit/>
          </a:bodyPr>
          <a:p>
            <a:r>
              <a:rPr lang="en-US" altLang="zh-CN" i="1" dirty="0">
                <a:latin typeface="Arial" panose="020B0604020202020204" pitchFamily="34" charset="0"/>
                <a:ea typeface="宋体" panose="02010600030101010101" pitchFamily="2" charset="-122"/>
              </a:rPr>
              <a:t>ADD R1,R1,R1</a:t>
            </a:r>
            <a:endParaRPr lang="en-US" altLang="zh-CN" i="1" dirty="0">
              <a:latin typeface="Arial" panose="020B0604020202020204" pitchFamily="34" charset="0"/>
              <a:ea typeface="宋体" panose="02010600030101010101" pitchFamily="2" charset="-122"/>
            </a:endParaRPr>
          </a:p>
        </p:txBody>
      </p:sp>
      <p:sp>
        <p:nvSpPr>
          <p:cNvPr id="15373" name="Text Box 15"/>
          <p:cNvSpPr txBox="1"/>
          <p:nvPr/>
        </p:nvSpPr>
        <p:spPr>
          <a:xfrm>
            <a:off x="611505" y="1771968"/>
            <a:ext cx="3243263" cy="400050"/>
          </a:xfrm>
          <a:prstGeom prst="rect">
            <a:avLst/>
          </a:prstGeom>
          <a:noFill/>
          <a:ln w="9525">
            <a:noFill/>
          </a:ln>
        </p:spPr>
        <p:txBody>
          <a:bodyPr>
            <a:spAutoFit/>
          </a:bodyPr>
          <a:p>
            <a:r>
              <a:rPr lang="en-US" altLang="zh-CN" i="1" dirty="0">
                <a:latin typeface="Arial" panose="020B0604020202020204" pitchFamily="34" charset="0"/>
                <a:ea typeface="宋体" panose="02010600030101010101" pitchFamily="2" charset="-122"/>
              </a:rPr>
              <a:t>0001 001 010 000 011</a:t>
            </a:r>
            <a:endParaRPr lang="en-US" altLang="zh-CN" i="1" dirty="0">
              <a:latin typeface="Arial" panose="020B0604020202020204" pitchFamily="34" charset="0"/>
              <a:ea typeface="宋体" panose="02010600030101010101" pitchFamily="2" charset="-122"/>
            </a:endParaRPr>
          </a:p>
        </p:txBody>
      </p:sp>
      <p:sp>
        <p:nvSpPr>
          <p:cNvPr id="2" name="Text Box 15"/>
          <p:cNvSpPr txBox="1"/>
          <p:nvPr/>
        </p:nvSpPr>
        <p:spPr>
          <a:xfrm>
            <a:off x="539750" y="2669858"/>
            <a:ext cx="3243263" cy="398780"/>
          </a:xfrm>
          <a:prstGeom prst="rect">
            <a:avLst/>
          </a:prstGeom>
          <a:noFill/>
          <a:ln w="9525">
            <a:noFill/>
          </a:ln>
        </p:spPr>
        <p:txBody>
          <a:bodyPr>
            <a:spAutoFit/>
          </a:bodyPr>
          <a:p>
            <a:r>
              <a:rPr lang="en-US" altLang="zh-CN" i="1" dirty="0">
                <a:latin typeface="Arial" panose="020B0604020202020204" pitchFamily="34" charset="0"/>
                <a:ea typeface="宋体" panose="02010600030101010101" pitchFamily="2" charset="-122"/>
              </a:rPr>
              <a:t>0001 001 001 000 011</a:t>
            </a:r>
            <a:endParaRPr lang="en-US" altLang="zh-CN" i="1" dirty="0">
              <a:latin typeface="Arial" panose="020B0604020202020204" pitchFamily="34" charset="0"/>
              <a:ea typeface="宋体" panose="02010600030101010101" pitchFamily="2" charset="-122"/>
            </a:endParaRPr>
          </a:p>
        </p:txBody>
      </p:sp>
      <p:sp>
        <p:nvSpPr>
          <p:cNvPr id="3" name="Text Box 15"/>
          <p:cNvSpPr txBox="1"/>
          <p:nvPr/>
        </p:nvSpPr>
        <p:spPr>
          <a:xfrm>
            <a:off x="610870" y="3500438"/>
            <a:ext cx="3243263" cy="398780"/>
          </a:xfrm>
          <a:prstGeom prst="rect">
            <a:avLst/>
          </a:prstGeom>
          <a:noFill/>
          <a:ln w="9525">
            <a:noFill/>
          </a:ln>
        </p:spPr>
        <p:txBody>
          <a:bodyPr>
            <a:spAutoFit/>
          </a:bodyPr>
          <a:p>
            <a:r>
              <a:rPr lang="en-US" altLang="zh-CN" i="1" dirty="0">
                <a:latin typeface="Arial" panose="020B0604020202020204" pitchFamily="34" charset="0"/>
                <a:ea typeface="宋体" panose="02010600030101010101" pitchFamily="2" charset="-122"/>
              </a:rPr>
              <a:t>0001 001 001 000 001</a:t>
            </a:r>
            <a:endParaRPr lang="en-US" altLang="zh-CN" i="1" dirty="0">
              <a:latin typeface="Arial" panose="020B0604020202020204" pitchFamily="34" charset="0"/>
              <a:ea typeface="宋体" panose="02010600030101010101" pitchFamily="2" charset="-122"/>
            </a:endParaRPr>
          </a:p>
        </p:txBody>
      </p:sp>
      <p:sp>
        <p:nvSpPr>
          <p:cNvPr id="4" name="Text Box 15"/>
          <p:cNvSpPr txBox="1"/>
          <p:nvPr/>
        </p:nvSpPr>
        <p:spPr>
          <a:xfrm>
            <a:off x="683578" y="4004945"/>
            <a:ext cx="3243262" cy="398780"/>
          </a:xfrm>
          <a:prstGeom prst="rect">
            <a:avLst/>
          </a:prstGeom>
          <a:noFill/>
          <a:ln w="9525">
            <a:noFill/>
          </a:ln>
        </p:spPr>
        <p:txBody>
          <a:bodyPr>
            <a:spAutoFit/>
          </a:bodyPr>
          <a:p>
            <a:r>
              <a:rPr lang="en-US" altLang="zh-CN" i="1" dirty="0">
                <a:latin typeface="Arial" panose="020B0604020202020204" pitchFamily="34" charset="0"/>
                <a:ea typeface="宋体" panose="02010600030101010101" pitchFamily="2" charset="-122"/>
              </a:rPr>
              <a:t>ADD R6,R2,R6</a:t>
            </a:r>
            <a:endParaRPr lang="en-US" altLang="zh-CN" i="1" dirty="0">
              <a:latin typeface="Arial" panose="020B0604020202020204" pitchFamily="34" charset="0"/>
              <a:ea typeface="宋体" panose="02010600030101010101" pitchFamily="2" charset="-122"/>
            </a:endParaRPr>
          </a:p>
        </p:txBody>
      </p:sp>
      <p:sp>
        <p:nvSpPr>
          <p:cNvPr id="6" name="Text Box 15"/>
          <p:cNvSpPr txBox="1"/>
          <p:nvPr/>
        </p:nvSpPr>
        <p:spPr>
          <a:xfrm>
            <a:off x="683260" y="4436428"/>
            <a:ext cx="3243263" cy="398780"/>
          </a:xfrm>
          <a:prstGeom prst="rect">
            <a:avLst/>
          </a:prstGeom>
          <a:noFill/>
          <a:ln w="9525">
            <a:noFill/>
          </a:ln>
        </p:spPr>
        <p:txBody>
          <a:bodyPr>
            <a:spAutoFit/>
          </a:bodyPr>
          <a:p>
            <a:r>
              <a:rPr lang="en-US" altLang="zh-CN" i="1" dirty="0">
                <a:latin typeface="Arial" panose="020B0604020202020204" pitchFamily="34" charset="0"/>
                <a:ea typeface="宋体" panose="02010600030101010101" pitchFamily="2" charset="-122"/>
              </a:rPr>
              <a:t>0001 110 010 000 110</a:t>
            </a:r>
            <a:endParaRPr lang="en-US" altLang="zh-CN" i="1" dirty="0">
              <a:latin typeface="Arial" panose="020B0604020202020204" pitchFamily="34" charset="0"/>
              <a:ea typeface="宋体" panose="02010600030101010101" pitchFamily="2" charset="-122"/>
            </a:endParaRPr>
          </a:p>
        </p:txBody>
      </p:sp>
      <p:sp>
        <p:nvSpPr>
          <p:cNvPr id="7" name="Text Box 15"/>
          <p:cNvSpPr txBox="1"/>
          <p:nvPr/>
        </p:nvSpPr>
        <p:spPr>
          <a:xfrm>
            <a:off x="4787900" y="1484313"/>
            <a:ext cx="3243263" cy="398780"/>
          </a:xfrm>
          <a:prstGeom prst="rect">
            <a:avLst/>
          </a:prstGeom>
          <a:noFill/>
          <a:ln w="9525">
            <a:noFill/>
          </a:ln>
        </p:spPr>
        <p:txBody>
          <a:bodyPr>
            <a:spAutoFit/>
          </a:bodyPr>
          <a:p>
            <a:r>
              <a:rPr lang="en-US" altLang="zh-CN" i="1" dirty="0">
                <a:latin typeface="Arial" panose="020B0604020202020204" pitchFamily="34" charset="0"/>
                <a:ea typeface="宋体" panose="02010600030101010101" pitchFamily="2" charset="-122"/>
              </a:rPr>
              <a:t>AND R1,R2,R3</a:t>
            </a:r>
            <a:endParaRPr lang="en-US" altLang="zh-CN" i="1" dirty="0">
              <a:latin typeface="Arial" panose="020B0604020202020204" pitchFamily="34" charset="0"/>
              <a:ea typeface="宋体" panose="02010600030101010101" pitchFamily="2" charset="-122"/>
            </a:endParaRPr>
          </a:p>
        </p:txBody>
      </p:sp>
      <p:sp>
        <p:nvSpPr>
          <p:cNvPr id="8" name="Text Box 15"/>
          <p:cNvSpPr txBox="1"/>
          <p:nvPr/>
        </p:nvSpPr>
        <p:spPr>
          <a:xfrm>
            <a:off x="4716145" y="2276158"/>
            <a:ext cx="3243263" cy="398780"/>
          </a:xfrm>
          <a:prstGeom prst="rect">
            <a:avLst/>
          </a:prstGeom>
          <a:noFill/>
          <a:ln w="9525">
            <a:noFill/>
          </a:ln>
        </p:spPr>
        <p:txBody>
          <a:bodyPr>
            <a:spAutoFit/>
          </a:bodyPr>
          <a:p>
            <a:r>
              <a:rPr lang="en-US" altLang="zh-CN" i="1" dirty="0">
                <a:latin typeface="Arial" panose="020B0604020202020204" pitchFamily="34" charset="0"/>
                <a:ea typeface="宋体" panose="02010600030101010101" pitchFamily="2" charset="-122"/>
              </a:rPr>
              <a:t>AND R1,R1,R3</a:t>
            </a:r>
            <a:endParaRPr lang="en-US" altLang="zh-CN" i="1" dirty="0">
              <a:latin typeface="Arial" panose="020B0604020202020204" pitchFamily="34" charset="0"/>
              <a:ea typeface="宋体" panose="02010600030101010101" pitchFamily="2" charset="-122"/>
            </a:endParaRPr>
          </a:p>
        </p:txBody>
      </p:sp>
      <p:sp>
        <p:nvSpPr>
          <p:cNvPr id="9" name="Text Box 15"/>
          <p:cNvSpPr txBox="1"/>
          <p:nvPr/>
        </p:nvSpPr>
        <p:spPr>
          <a:xfrm>
            <a:off x="4716145" y="3213418"/>
            <a:ext cx="3243263" cy="398780"/>
          </a:xfrm>
          <a:prstGeom prst="rect">
            <a:avLst/>
          </a:prstGeom>
          <a:noFill/>
          <a:ln w="9525">
            <a:noFill/>
          </a:ln>
        </p:spPr>
        <p:txBody>
          <a:bodyPr>
            <a:spAutoFit/>
          </a:bodyPr>
          <a:p>
            <a:r>
              <a:rPr lang="en-US" altLang="zh-CN" i="1" dirty="0">
                <a:latin typeface="Arial" panose="020B0604020202020204" pitchFamily="34" charset="0"/>
                <a:ea typeface="宋体" panose="02010600030101010101" pitchFamily="2" charset="-122"/>
              </a:rPr>
              <a:t>AND R1,R1,R1</a:t>
            </a:r>
            <a:endParaRPr lang="en-US" altLang="zh-CN" i="1" dirty="0">
              <a:latin typeface="Arial" panose="020B0604020202020204" pitchFamily="34" charset="0"/>
              <a:ea typeface="宋体" panose="02010600030101010101" pitchFamily="2" charset="-122"/>
            </a:endParaRPr>
          </a:p>
        </p:txBody>
      </p:sp>
      <p:sp>
        <p:nvSpPr>
          <p:cNvPr id="11" name="Text Box 15"/>
          <p:cNvSpPr txBox="1"/>
          <p:nvPr/>
        </p:nvSpPr>
        <p:spPr>
          <a:xfrm>
            <a:off x="4643438" y="4004945"/>
            <a:ext cx="3243262" cy="398780"/>
          </a:xfrm>
          <a:prstGeom prst="rect">
            <a:avLst/>
          </a:prstGeom>
          <a:noFill/>
          <a:ln w="9525">
            <a:noFill/>
          </a:ln>
        </p:spPr>
        <p:txBody>
          <a:bodyPr>
            <a:spAutoFit/>
          </a:bodyPr>
          <a:p>
            <a:r>
              <a:rPr lang="en-US" altLang="zh-CN" i="1" dirty="0">
                <a:latin typeface="Arial" panose="020B0604020202020204" pitchFamily="34" charset="0"/>
                <a:ea typeface="宋体" panose="02010600030101010101" pitchFamily="2" charset="-122"/>
              </a:rPr>
              <a:t>ADD R6,R2,R6</a:t>
            </a:r>
            <a:endParaRPr lang="en-US" altLang="zh-CN" i="1" dirty="0">
              <a:latin typeface="Arial" panose="020B0604020202020204" pitchFamily="34" charset="0"/>
              <a:ea typeface="宋体" panose="02010600030101010101" pitchFamily="2" charset="-122"/>
            </a:endParaRPr>
          </a:p>
        </p:txBody>
      </p:sp>
      <p:sp>
        <p:nvSpPr>
          <p:cNvPr id="12" name="Text Box 15"/>
          <p:cNvSpPr txBox="1"/>
          <p:nvPr/>
        </p:nvSpPr>
        <p:spPr>
          <a:xfrm>
            <a:off x="4787900" y="1844358"/>
            <a:ext cx="3243263" cy="398780"/>
          </a:xfrm>
          <a:prstGeom prst="rect">
            <a:avLst/>
          </a:prstGeom>
          <a:noFill/>
          <a:ln w="9525">
            <a:noFill/>
          </a:ln>
        </p:spPr>
        <p:txBody>
          <a:bodyPr>
            <a:spAutoFit/>
          </a:bodyPr>
          <a:p>
            <a:r>
              <a:rPr lang="en-US" altLang="zh-CN" i="1" dirty="0">
                <a:latin typeface="Arial" panose="020B0604020202020204" pitchFamily="34" charset="0"/>
                <a:ea typeface="宋体" panose="02010600030101010101" pitchFamily="2" charset="-122"/>
              </a:rPr>
              <a:t>0101 001 010 000 011</a:t>
            </a:r>
            <a:endParaRPr lang="en-US" altLang="zh-CN" i="1" dirty="0">
              <a:latin typeface="Arial" panose="020B0604020202020204" pitchFamily="34" charset="0"/>
              <a:ea typeface="宋体" panose="02010600030101010101" pitchFamily="2" charset="-122"/>
            </a:endParaRPr>
          </a:p>
        </p:txBody>
      </p:sp>
      <p:sp>
        <p:nvSpPr>
          <p:cNvPr id="13" name="Text Box 15"/>
          <p:cNvSpPr txBox="1"/>
          <p:nvPr/>
        </p:nvSpPr>
        <p:spPr>
          <a:xfrm>
            <a:off x="4644390" y="2636203"/>
            <a:ext cx="3243263" cy="398780"/>
          </a:xfrm>
          <a:prstGeom prst="rect">
            <a:avLst/>
          </a:prstGeom>
          <a:noFill/>
          <a:ln w="9525">
            <a:noFill/>
          </a:ln>
        </p:spPr>
        <p:txBody>
          <a:bodyPr>
            <a:spAutoFit/>
          </a:bodyPr>
          <a:p>
            <a:r>
              <a:rPr lang="en-US" altLang="zh-CN" i="1" dirty="0">
                <a:latin typeface="Arial" panose="020B0604020202020204" pitchFamily="34" charset="0"/>
                <a:ea typeface="宋体" panose="02010600030101010101" pitchFamily="2" charset="-122"/>
              </a:rPr>
              <a:t>0101 001 001 000 011</a:t>
            </a:r>
            <a:endParaRPr lang="en-US" altLang="zh-CN" i="1" dirty="0">
              <a:latin typeface="Arial" panose="020B0604020202020204" pitchFamily="34" charset="0"/>
              <a:ea typeface="宋体" panose="02010600030101010101" pitchFamily="2" charset="-122"/>
            </a:endParaRPr>
          </a:p>
        </p:txBody>
      </p:sp>
      <p:sp>
        <p:nvSpPr>
          <p:cNvPr id="14" name="Text Box 15"/>
          <p:cNvSpPr txBox="1"/>
          <p:nvPr/>
        </p:nvSpPr>
        <p:spPr>
          <a:xfrm>
            <a:off x="4644390" y="3572193"/>
            <a:ext cx="3243263" cy="398780"/>
          </a:xfrm>
          <a:prstGeom prst="rect">
            <a:avLst/>
          </a:prstGeom>
          <a:noFill/>
          <a:ln w="9525">
            <a:noFill/>
          </a:ln>
        </p:spPr>
        <p:txBody>
          <a:bodyPr>
            <a:spAutoFit/>
          </a:bodyPr>
          <a:p>
            <a:r>
              <a:rPr lang="en-US" altLang="zh-CN" i="1" dirty="0">
                <a:latin typeface="Arial" panose="020B0604020202020204" pitchFamily="34" charset="0"/>
                <a:ea typeface="宋体" panose="02010600030101010101" pitchFamily="2" charset="-122"/>
              </a:rPr>
              <a:t>0101 001 001 000 001</a:t>
            </a:r>
            <a:endParaRPr lang="en-US" altLang="zh-CN" i="1" dirty="0">
              <a:latin typeface="Arial" panose="020B0604020202020204" pitchFamily="34" charset="0"/>
              <a:ea typeface="宋体" panose="02010600030101010101" pitchFamily="2" charset="-122"/>
            </a:endParaRPr>
          </a:p>
        </p:txBody>
      </p:sp>
      <p:sp>
        <p:nvSpPr>
          <p:cNvPr id="15" name="Text Box 15"/>
          <p:cNvSpPr txBox="1"/>
          <p:nvPr/>
        </p:nvSpPr>
        <p:spPr>
          <a:xfrm>
            <a:off x="4643120" y="4437063"/>
            <a:ext cx="3243263" cy="398780"/>
          </a:xfrm>
          <a:prstGeom prst="rect">
            <a:avLst/>
          </a:prstGeom>
          <a:noFill/>
          <a:ln w="9525">
            <a:noFill/>
          </a:ln>
        </p:spPr>
        <p:txBody>
          <a:bodyPr>
            <a:spAutoFit/>
          </a:bodyPr>
          <a:p>
            <a:r>
              <a:rPr lang="en-US" altLang="zh-CN" i="1" dirty="0">
                <a:latin typeface="Arial" panose="020B0604020202020204" pitchFamily="34" charset="0"/>
                <a:ea typeface="宋体" panose="02010600030101010101" pitchFamily="2" charset="-122"/>
              </a:rPr>
              <a:t>0101 110 010 000 110</a:t>
            </a:r>
            <a:endParaRPr lang="en-US" altLang="zh-CN" i="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3" grpId="0"/>
      <p:bldP spid="15373" grpId="1"/>
      <p:bldP spid="2" grpId="0"/>
      <p:bldP spid="2" grpId="1"/>
      <p:bldP spid="3" grpId="0"/>
      <p:bldP spid="3" grpId="1"/>
      <p:bldP spid="6" grpId="0"/>
      <p:bldP spid="6" grpId="1"/>
      <p:bldP spid="12" grpId="0"/>
      <p:bldP spid="12" grpId="1"/>
      <p:bldP spid="13" grpId="0"/>
      <p:bldP spid="13" grpId="1"/>
      <p:bldP spid="14" grpId="0"/>
      <p:bldP spid="14" grpId="1"/>
      <p:bldP spid="15" grpId="0"/>
      <p:bldP spid="1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2"/>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pic>
        <p:nvPicPr>
          <p:cNvPr id="16387" name="Picture 20" descr="C:\Documents and Settings\gbyrd\My Documents\ece206\mh-slides\e2\ch05-figures\ch05-08a.png"/>
          <p:cNvPicPr>
            <a:picLocks noChangeAspect="1"/>
          </p:cNvPicPr>
          <p:nvPr/>
        </p:nvPicPr>
        <p:blipFill>
          <a:blip r:embed="rId1"/>
          <a:stretch>
            <a:fillRect/>
          </a:stretch>
        </p:blipFill>
        <p:spPr>
          <a:xfrm>
            <a:off x="1219200" y="2743200"/>
            <a:ext cx="6015038" cy="3733800"/>
          </a:xfrm>
          <a:prstGeom prst="rect">
            <a:avLst/>
          </a:prstGeom>
          <a:noFill/>
          <a:ln w="9525">
            <a:noFill/>
          </a:ln>
        </p:spPr>
      </p:pic>
      <p:sp>
        <p:nvSpPr>
          <p:cNvPr id="16388"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ADD/AND (</a:t>
            </a:r>
            <a:r>
              <a:rPr lang="zh-CN" altLang="en-US" dirty="0">
                <a:ea typeface="宋体" panose="02010600030101010101" pitchFamily="2" charset="-122"/>
              </a:rPr>
              <a:t>立即数模式</a:t>
            </a:r>
            <a:r>
              <a:rPr lang="en-US" altLang="zh-CN" dirty="0">
                <a:ea typeface="宋体" panose="02010600030101010101" pitchFamily="2" charset="-122"/>
              </a:rPr>
              <a:t>)</a:t>
            </a:r>
            <a:endParaRPr lang="en-US" altLang="zh-CN" dirty="0">
              <a:ea typeface="宋体" panose="02010600030101010101" pitchFamily="2" charset="-122"/>
            </a:endParaRPr>
          </a:p>
        </p:txBody>
      </p:sp>
      <p:sp>
        <p:nvSpPr>
          <p:cNvPr id="16389" name="Text Box 15"/>
          <p:cNvSpPr txBox="1"/>
          <p:nvPr/>
        </p:nvSpPr>
        <p:spPr>
          <a:xfrm>
            <a:off x="395288" y="3789363"/>
            <a:ext cx="3832225" cy="708025"/>
          </a:xfrm>
          <a:prstGeom prst="rect">
            <a:avLst/>
          </a:prstGeom>
          <a:noFill/>
          <a:ln w="9525">
            <a:noFill/>
          </a:ln>
        </p:spPr>
        <p:txBody>
          <a:bodyPr wrap="none">
            <a:spAutoFit/>
          </a:bodyPr>
          <a:p>
            <a:r>
              <a:rPr lang="en-US" altLang="zh-CN" i="1" dirty="0">
                <a:latin typeface="Arial" panose="020B0604020202020204" pitchFamily="34" charset="0"/>
                <a:ea typeface="宋体" panose="02010600030101010101" pitchFamily="2" charset="-122"/>
              </a:rPr>
              <a:t>Note: </a:t>
            </a:r>
            <a:r>
              <a:rPr lang="zh-CN" altLang="en-US" i="1" dirty="0">
                <a:latin typeface="Arial" panose="020B0604020202020204" pitchFamily="34" charset="0"/>
                <a:ea typeface="宋体" panose="02010600030101010101" pitchFamily="2" charset="-122"/>
              </a:rPr>
              <a:t>指令提供的立即数为</a:t>
            </a:r>
            <a:r>
              <a:rPr lang="en-US" altLang="zh-CN" i="1" dirty="0">
                <a:latin typeface="Arial" panose="020B0604020202020204" pitchFamily="34" charset="0"/>
                <a:ea typeface="宋体" panose="02010600030101010101" pitchFamily="2" charset="-122"/>
              </a:rPr>
              <a:t>5</a:t>
            </a:r>
            <a:r>
              <a:rPr lang="zh-CN" altLang="en-US" i="1" dirty="0">
                <a:latin typeface="Arial" panose="020B0604020202020204" pitchFamily="34" charset="0"/>
                <a:ea typeface="宋体" panose="02010600030101010101" pitchFamily="2" charset="-122"/>
              </a:rPr>
              <a:t>位，</a:t>
            </a:r>
            <a:endParaRPr lang="en-US" altLang="zh-CN" i="1" dirty="0">
              <a:latin typeface="Arial" panose="020B0604020202020204" pitchFamily="34" charset="0"/>
              <a:ea typeface="宋体" panose="02010600030101010101" pitchFamily="2" charset="-122"/>
            </a:endParaRPr>
          </a:p>
          <a:p>
            <a:r>
              <a:rPr lang="zh-CN" altLang="en-US" i="1" dirty="0">
                <a:latin typeface="Arial" panose="020B0604020202020204" pitchFamily="34" charset="0"/>
                <a:ea typeface="宋体" panose="02010600030101010101" pitchFamily="2" charset="-122"/>
              </a:rPr>
              <a:t>参与运算需要</a:t>
            </a:r>
            <a:r>
              <a:rPr lang="zh-CN" altLang="en-US" i="1" dirty="0">
                <a:solidFill>
                  <a:srgbClr val="FF0000"/>
                </a:solidFill>
                <a:latin typeface="Arial" panose="020B0604020202020204" pitchFamily="34" charset="0"/>
                <a:ea typeface="宋体" panose="02010600030101010101" pitchFamily="2" charset="-122"/>
              </a:rPr>
              <a:t>符号扩展到</a:t>
            </a:r>
            <a:r>
              <a:rPr lang="en-US" altLang="zh-CN" i="1" dirty="0">
                <a:solidFill>
                  <a:srgbClr val="FF0000"/>
                </a:solidFill>
                <a:latin typeface="Arial" panose="020B0604020202020204" pitchFamily="34" charset="0"/>
                <a:ea typeface="宋体" panose="02010600030101010101" pitchFamily="2" charset="-122"/>
              </a:rPr>
              <a:t>16</a:t>
            </a:r>
            <a:r>
              <a:rPr lang="zh-CN" altLang="en-US" i="1" dirty="0">
                <a:solidFill>
                  <a:srgbClr val="FF0000"/>
                </a:solidFill>
                <a:latin typeface="Arial" panose="020B0604020202020204" pitchFamily="34" charset="0"/>
                <a:ea typeface="宋体" panose="02010600030101010101" pitchFamily="2" charset="-122"/>
              </a:rPr>
              <a:t>位</a:t>
            </a:r>
            <a:endParaRPr lang="zh-CN" altLang="en-US" i="1" dirty="0">
              <a:solidFill>
                <a:srgbClr val="FF0000"/>
              </a:solidFill>
              <a:latin typeface="Arial" panose="020B0604020202020204" pitchFamily="34" charset="0"/>
              <a:ea typeface="宋体" panose="02010600030101010101" pitchFamily="2" charset="-122"/>
            </a:endParaRPr>
          </a:p>
        </p:txBody>
      </p:sp>
      <p:pic>
        <p:nvPicPr>
          <p:cNvPr id="16390" name="Picture 17" descr="C:\Documents and Settings\gbyrd\My Documents\ece206\mh-slides\e2\ch05-figures\ch05-08.png"/>
          <p:cNvPicPr>
            <a:picLocks noChangeAspect="1"/>
          </p:cNvPicPr>
          <p:nvPr/>
        </p:nvPicPr>
        <p:blipFill>
          <a:blip r:embed="rId2"/>
          <a:stretch>
            <a:fillRect/>
          </a:stretch>
        </p:blipFill>
        <p:spPr>
          <a:xfrm>
            <a:off x="304800" y="1143000"/>
            <a:ext cx="7313613" cy="1463675"/>
          </a:xfrm>
          <a:prstGeom prst="rect">
            <a:avLst/>
          </a:prstGeom>
          <a:noFill/>
          <a:ln w="9525">
            <a:noFill/>
          </a:ln>
        </p:spPr>
      </p:pic>
      <p:sp>
        <p:nvSpPr>
          <p:cNvPr id="16391" name="Text Box 18"/>
          <p:cNvSpPr txBox="1"/>
          <p:nvPr/>
        </p:nvSpPr>
        <p:spPr>
          <a:xfrm>
            <a:off x="5268913" y="533400"/>
            <a:ext cx="2930525" cy="369888"/>
          </a:xfrm>
          <a:prstGeom prst="rect">
            <a:avLst/>
          </a:prstGeom>
          <a:noFill/>
          <a:ln w="9525">
            <a:noFill/>
          </a:ln>
        </p:spPr>
        <p:txBody>
          <a:bodyPr wrap="none">
            <a:spAutoFit/>
          </a:bodyPr>
          <a:p>
            <a:pPr algn="ctr"/>
            <a:r>
              <a:rPr lang="zh-CN" altLang="en-US" sz="1800" i="1" dirty="0">
                <a:solidFill>
                  <a:schemeClr val="accent2"/>
                </a:solidFill>
                <a:latin typeface="Franklin Gothic Book" panose="020B0503020102020204" pitchFamily="34" charset="0"/>
                <a:ea typeface="宋体" panose="02010600030101010101" pitchFamily="2" charset="-122"/>
              </a:rPr>
              <a:t>为</a:t>
            </a:r>
            <a:r>
              <a:rPr lang="en-US" altLang="zh-CN" sz="1800" i="1" dirty="0">
                <a:solidFill>
                  <a:schemeClr val="accent2"/>
                </a:solidFill>
                <a:latin typeface="Franklin Gothic Book" panose="020B0503020102020204" pitchFamily="34" charset="0"/>
                <a:ea typeface="宋体" panose="02010600030101010101" pitchFamily="2" charset="-122"/>
              </a:rPr>
              <a:t>1</a:t>
            </a:r>
            <a:r>
              <a:rPr lang="zh-CN" altLang="en-US" sz="1800" i="1" dirty="0">
                <a:solidFill>
                  <a:schemeClr val="accent2"/>
                </a:solidFill>
                <a:latin typeface="Franklin Gothic Book" panose="020B0503020102020204" pitchFamily="34" charset="0"/>
                <a:ea typeface="宋体" panose="02010600030101010101" pitchFamily="2" charset="-122"/>
              </a:rPr>
              <a:t>指示</a:t>
            </a:r>
            <a:r>
              <a:rPr lang="en-US" altLang="zh-CN" sz="1800" i="1" dirty="0">
                <a:solidFill>
                  <a:schemeClr val="accent2"/>
                </a:solidFill>
                <a:latin typeface="Franklin Gothic Book" panose="020B0503020102020204" pitchFamily="34" charset="0"/>
                <a:ea typeface="宋体" panose="02010600030101010101" pitchFamily="2" charset="-122"/>
              </a:rPr>
              <a:t> “immediate mode”</a:t>
            </a:r>
            <a:endParaRPr lang="en-US" altLang="zh-CN" sz="1800" i="1" dirty="0">
              <a:solidFill>
                <a:schemeClr val="accent2"/>
              </a:solidFill>
              <a:latin typeface="Franklin Gothic Book" panose="020B0503020102020204" pitchFamily="34" charset="0"/>
              <a:ea typeface="宋体" panose="02010600030101010101" pitchFamily="2" charset="-122"/>
            </a:endParaRPr>
          </a:p>
        </p:txBody>
      </p:sp>
      <p:sp>
        <p:nvSpPr>
          <p:cNvPr id="16392" name="Line 19"/>
          <p:cNvSpPr/>
          <p:nvPr/>
        </p:nvSpPr>
        <p:spPr>
          <a:xfrm>
            <a:off x="5410200" y="876300"/>
            <a:ext cx="0" cy="381000"/>
          </a:xfrm>
          <a:prstGeom prst="line">
            <a:avLst/>
          </a:prstGeom>
          <a:ln w="9525" cap="flat" cmpd="sng">
            <a:solidFill>
              <a:schemeClr val="accent2"/>
            </a:solidFill>
            <a:prstDash val="solid"/>
            <a:headEnd type="none" w="med" len="med"/>
            <a:tailEnd type="triangle" w="med" len="med"/>
          </a:ln>
        </p:spPr>
      </p:sp>
      <p:sp>
        <p:nvSpPr>
          <p:cNvPr id="16393" name="Text Box 15"/>
          <p:cNvSpPr txBox="1"/>
          <p:nvPr/>
        </p:nvSpPr>
        <p:spPr>
          <a:xfrm>
            <a:off x="395288" y="2781300"/>
            <a:ext cx="3243262" cy="1322388"/>
          </a:xfrm>
          <a:prstGeom prst="rect">
            <a:avLst/>
          </a:prstGeom>
          <a:noFill/>
          <a:ln w="9525">
            <a:noFill/>
          </a:ln>
        </p:spPr>
        <p:txBody>
          <a:bodyPr>
            <a:spAutoFit/>
          </a:bodyPr>
          <a:p>
            <a:r>
              <a:rPr lang="en-US" altLang="zh-CN" i="1" dirty="0">
                <a:latin typeface="Arial" panose="020B0604020202020204" pitchFamily="34" charset="0"/>
                <a:ea typeface="宋体" panose="02010600030101010101" pitchFamily="2" charset="-122"/>
              </a:rPr>
              <a:t>Note: </a:t>
            </a:r>
            <a:r>
              <a:rPr lang="zh-CN" altLang="en-US" i="1" dirty="0">
                <a:latin typeface="Arial" panose="020B0604020202020204" pitchFamily="34" charset="0"/>
                <a:ea typeface="宋体" panose="02010600030101010101" pitchFamily="2" charset="-122"/>
              </a:rPr>
              <a:t>立即数模式，</a:t>
            </a:r>
            <a:r>
              <a:rPr lang="en-US" altLang="zh-CN" i="1" dirty="0">
                <a:latin typeface="Arial" panose="020B0604020202020204" pitchFamily="34" charset="0"/>
                <a:ea typeface="宋体" panose="02010600030101010101" pitchFamily="2" charset="-122"/>
              </a:rPr>
              <a:t>src2</a:t>
            </a:r>
            <a:r>
              <a:rPr lang="zh-CN" altLang="en-US" i="1" dirty="0">
                <a:latin typeface="Arial" panose="020B0604020202020204" pitchFamily="34" charset="0"/>
                <a:ea typeface="宋体" panose="02010600030101010101" pitchFamily="2" charset="-122"/>
              </a:rPr>
              <a:t>为在指令中直接提供的</a:t>
            </a:r>
            <a:r>
              <a:rPr lang="en-US" altLang="zh-CN" i="1" dirty="0">
                <a:solidFill>
                  <a:srgbClr val="FF0000"/>
                </a:solidFill>
                <a:latin typeface="Arial" panose="020B0604020202020204" pitchFamily="34" charset="0"/>
                <a:ea typeface="宋体" panose="02010600030101010101" pitchFamily="2" charset="-122"/>
              </a:rPr>
              <a:t>5</a:t>
            </a:r>
            <a:r>
              <a:rPr lang="zh-CN" altLang="en-US" i="1" dirty="0">
                <a:solidFill>
                  <a:srgbClr val="FF0000"/>
                </a:solidFill>
                <a:latin typeface="Arial" panose="020B0604020202020204" pitchFamily="34" charset="0"/>
                <a:ea typeface="宋体" panose="02010600030101010101" pitchFamily="2" charset="-122"/>
              </a:rPr>
              <a:t>位补码整数</a:t>
            </a:r>
            <a:r>
              <a:rPr lang="zh-CN" altLang="en-US" i="1" dirty="0">
                <a:latin typeface="Arial" panose="020B0604020202020204" pitchFamily="34" charset="0"/>
                <a:ea typeface="宋体" panose="02010600030101010101" pitchFamily="2" charset="-122"/>
              </a:rPr>
              <a:t>。</a:t>
            </a:r>
            <a:br>
              <a:rPr lang="en-US" altLang="zh-CN" i="1" dirty="0">
                <a:latin typeface="Arial" panose="020B0604020202020204" pitchFamily="34" charset="0"/>
                <a:ea typeface="宋体" panose="02010600030101010101" pitchFamily="2" charset="-122"/>
              </a:rPr>
            </a:br>
            <a:endParaRPr lang="en-US" altLang="zh-CN" i="1" dirty="0">
              <a:latin typeface="Arial" panose="020B0604020202020204" pitchFamily="34" charset="0"/>
              <a:ea typeface="宋体" panose="02010600030101010101" pitchFamily="2" charset="-122"/>
            </a:endParaRPr>
          </a:p>
        </p:txBody>
      </p:sp>
      <p:sp>
        <p:nvSpPr>
          <p:cNvPr id="16394" name="Text Box 15"/>
          <p:cNvSpPr txBox="1"/>
          <p:nvPr/>
        </p:nvSpPr>
        <p:spPr>
          <a:xfrm>
            <a:off x="323850" y="4581525"/>
            <a:ext cx="1881188" cy="400050"/>
          </a:xfrm>
          <a:prstGeom prst="rect">
            <a:avLst/>
          </a:prstGeom>
          <a:noFill/>
          <a:ln w="9525">
            <a:noFill/>
          </a:ln>
        </p:spPr>
        <p:txBody>
          <a:bodyPr wrap="none">
            <a:spAutoFit/>
          </a:bodyPr>
          <a:p>
            <a:r>
              <a:rPr lang="en-US" altLang="zh-CN" i="1" dirty="0">
                <a:latin typeface="Arial" panose="020B0604020202020204" pitchFamily="34" charset="0"/>
                <a:ea typeface="宋体" panose="02010600030101010101" pitchFamily="2" charset="-122"/>
              </a:rPr>
              <a:t>ADD R1,R2,#5</a:t>
            </a:r>
            <a:endParaRPr lang="en-US" altLang="zh-CN" i="1" dirty="0">
              <a:latin typeface="Arial" panose="020B0604020202020204" pitchFamily="34" charset="0"/>
              <a:ea typeface="宋体" panose="02010600030101010101" pitchFamily="2" charset="-122"/>
            </a:endParaRPr>
          </a:p>
        </p:txBody>
      </p:sp>
      <p:sp>
        <p:nvSpPr>
          <p:cNvPr id="16395" name="Text Box 15"/>
          <p:cNvSpPr txBox="1"/>
          <p:nvPr/>
        </p:nvSpPr>
        <p:spPr>
          <a:xfrm>
            <a:off x="323850" y="5157788"/>
            <a:ext cx="1881188" cy="400050"/>
          </a:xfrm>
          <a:prstGeom prst="rect">
            <a:avLst/>
          </a:prstGeom>
          <a:noFill/>
          <a:ln w="9525">
            <a:noFill/>
          </a:ln>
        </p:spPr>
        <p:txBody>
          <a:bodyPr wrap="none">
            <a:spAutoFit/>
          </a:bodyPr>
          <a:p>
            <a:r>
              <a:rPr lang="en-US" altLang="zh-CN" i="1" dirty="0">
                <a:latin typeface="Arial" panose="020B0604020202020204" pitchFamily="34" charset="0"/>
                <a:ea typeface="宋体" panose="02010600030101010101" pitchFamily="2" charset="-122"/>
              </a:rPr>
              <a:t>AND R1,R1,#1</a:t>
            </a:r>
            <a:endParaRPr lang="en-US" altLang="zh-CN" i="1" dirty="0">
              <a:latin typeface="Arial" panose="020B0604020202020204" pitchFamily="34"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2"/>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15363"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ADD/AND (</a:t>
            </a:r>
            <a:r>
              <a:rPr lang="zh-CN" altLang="en-US" dirty="0">
                <a:ea typeface="宋体" panose="02010600030101010101" pitchFamily="2" charset="-122"/>
                <a:sym typeface="+mn-ea"/>
              </a:rPr>
              <a:t>立即数模式</a:t>
            </a:r>
            <a:r>
              <a:rPr lang="en-US" altLang="zh-CN" dirty="0">
                <a:ea typeface="宋体" panose="02010600030101010101" pitchFamily="2" charset="-122"/>
              </a:rPr>
              <a:t>)</a:t>
            </a:r>
            <a:endParaRPr lang="en-US" altLang="zh-CN" dirty="0">
              <a:ea typeface="宋体" panose="02010600030101010101" pitchFamily="2" charset="-122"/>
            </a:endParaRPr>
          </a:p>
        </p:txBody>
      </p:sp>
      <p:sp>
        <p:nvSpPr>
          <p:cNvPr id="16394" name="Text Box 15"/>
          <p:cNvSpPr txBox="1"/>
          <p:nvPr/>
        </p:nvSpPr>
        <p:spPr>
          <a:xfrm>
            <a:off x="611505" y="1484630"/>
            <a:ext cx="1881188" cy="400050"/>
          </a:xfrm>
          <a:prstGeom prst="rect">
            <a:avLst/>
          </a:prstGeom>
          <a:noFill/>
          <a:ln w="9525">
            <a:noFill/>
          </a:ln>
        </p:spPr>
        <p:txBody>
          <a:bodyPr wrap="none">
            <a:spAutoFit/>
          </a:bodyPr>
          <a:p>
            <a:r>
              <a:rPr lang="en-US" altLang="zh-CN" i="1" dirty="0">
                <a:latin typeface="Arial" panose="020B0604020202020204" pitchFamily="34" charset="0"/>
                <a:ea typeface="宋体" panose="02010600030101010101" pitchFamily="2" charset="-122"/>
              </a:rPr>
              <a:t>ADD R1,R2,#5</a:t>
            </a:r>
            <a:endParaRPr lang="en-US" altLang="zh-CN" i="1" dirty="0">
              <a:latin typeface="Arial" panose="020B0604020202020204" pitchFamily="34" charset="0"/>
              <a:ea typeface="宋体" panose="02010600030101010101" pitchFamily="2" charset="-122"/>
            </a:endParaRPr>
          </a:p>
        </p:txBody>
      </p:sp>
      <p:sp>
        <p:nvSpPr>
          <p:cNvPr id="16395" name="Text Box 15"/>
          <p:cNvSpPr txBox="1"/>
          <p:nvPr/>
        </p:nvSpPr>
        <p:spPr>
          <a:xfrm>
            <a:off x="611505" y="2564448"/>
            <a:ext cx="1861820" cy="398780"/>
          </a:xfrm>
          <a:prstGeom prst="rect">
            <a:avLst/>
          </a:prstGeom>
          <a:noFill/>
          <a:ln w="9525">
            <a:noFill/>
          </a:ln>
        </p:spPr>
        <p:txBody>
          <a:bodyPr wrap="none">
            <a:spAutoFit/>
          </a:bodyPr>
          <a:p>
            <a:r>
              <a:rPr lang="en-US" altLang="zh-CN" i="1" dirty="0">
                <a:latin typeface="Arial" panose="020B0604020202020204" pitchFamily="34" charset="0"/>
                <a:ea typeface="宋体" panose="02010600030101010101" pitchFamily="2" charset="-122"/>
              </a:rPr>
              <a:t>ADD R1,R1,#1</a:t>
            </a:r>
            <a:endParaRPr lang="en-US" altLang="zh-CN" i="1" dirty="0">
              <a:latin typeface="Arial" panose="020B0604020202020204" pitchFamily="34" charset="0"/>
              <a:ea typeface="宋体" panose="02010600030101010101" pitchFamily="2" charset="-122"/>
            </a:endParaRPr>
          </a:p>
        </p:txBody>
      </p:sp>
      <p:sp>
        <p:nvSpPr>
          <p:cNvPr id="5" name="Text Box 15"/>
          <p:cNvSpPr txBox="1"/>
          <p:nvPr/>
        </p:nvSpPr>
        <p:spPr>
          <a:xfrm>
            <a:off x="611505" y="1771968"/>
            <a:ext cx="3243263" cy="398780"/>
          </a:xfrm>
          <a:prstGeom prst="rect">
            <a:avLst/>
          </a:prstGeom>
          <a:noFill/>
          <a:ln w="9525">
            <a:noFill/>
          </a:ln>
        </p:spPr>
        <p:txBody>
          <a:bodyPr>
            <a:spAutoFit/>
          </a:bodyPr>
          <a:p>
            <a:r>
              <a:rPr lang="en-US" altLang="zh-CN" i="1" dirty="0">
                <a:latin typeface="Arial" panose="020B0604020202020204" pitchFamily="34" charset="0"/>
                <a:ea typeface="宋体" panose="02010600030101010101" pitchFamily="2" charset="-122"/>
              </a:rPr>
              <a:t>0001 001 010 1 00101</a:t>
            </a:r>
            <a:endParaRPr lang="en-US" altLang="zh-CN" i="1" dirty="0">
              <a:latin typeface="Arial" panose="020B0604020202020204" pitchFamily="34" charset="0"/>
              <a:ea typeface="宋体" panose="02010600030101010101" pitchFamily="2" charset="-122"/>
            </a:endParaRPr>
          </a:p>
        </p:txBody>
      </p:sp>
      <p:sp>
        <p:nvSpPr>
          <p:cNvPr id="10" name="Text Box 15"/>
          <p:cNvSpPr txBox="1"/>
          <p:nvPr/>
        </p:nvSpPr>
        <p:spPr>
          <a:xfrm>
            <a:off x="611505" y="2996248"/>
            <a:ext cx="3243263" cy="398780"/>
          </a:xfrm>
          <a:prstGeom prst="rect">
            <a:avLst/>
          </a:prstGeom>
          <a:noFill/>
          <a:ln w="9525">
            <a:noFill/>
          </a:ln>
        </p:spPr>
        <p:txBody>
          <a:bodyPr>
            <a:spAutoFit/>
          </a:bodyPr>
          <a:p>
            <a:r>
              <a:rPr lang="en-US" altLang="zh-CN" i="1" dirty="0">
                <a:latin typeface="Arial" panose="020B0604020202020204" pitchFamily="34" charset="0"/>
                <a:ea typeface="宋体" panose="02010600030101010101" pitchFamily="2" charset="-122"/>
              </a:rPr>
              <a:t>0001 001 001 1 00001</a:t>
            </a:r>
            <a:endParaRPr lang="en-US" altLang="zh-CN" i="1" dirty="0">
              <a:latin typeface="Arial" panose="020B0604020202020204" pitchFamily="34" charset="0"/>
              <a:ea typeface="宋体" panose="02010600030101010101" pitchFamily="2" charset="-122"/>
            </a:endParaRPr>
          </a:p>
        </p:txBody>
      </p:sp>
      <p:sp>
        <p:nvSpPr>
          <p:cNvPr id="16" name="Text Box 15"/>
          <p:cNvSpPr txBox="1"/>
          <p:nvPr/>
        </p:nvSpPr>
        <p:spPr>
          <a:xfrm>
            <a:off x="611505" y="3572193"/>
            <a:ext cx="2002790" cy="398780"/>
          </a:xfrm>
          <a:prstGeom prst="rect">
            <a:avLst/>
          </a:prstGeom>
          <a:noFill/>
          <a:ln w="9525">
            <a:noFill/>
          </a:ln>
        </p:spPr>
        <p:txBody>
          <a:bodyPr wrap="none">
            <a:spAutoFit/>
          </a:bodyPr>
          <a:p>
            <a:r>
              <a:rPr lang="en-US" altLang="zh-CN" i="1" dirty="0">
                <a:latin typeface="Arial" panose="020B0604020202020204" pitchFamily="34" charset="0"/>
                <a:ea typeface="宋体" panose="02010600030101010101" pitchFamily="2" charset="-122"/>
              </a:rPr>
              <a:t>ADD R1,R1,#20</a:t>
            </a:r>
            <a:endParaRPr lang="en-US" altLang="zh-CN" i="1" dirty="0">
              <a:latin typeface="Arial" panose="020B0604020202020204" pitchFamily="34" charset="0"/>
              <a:ea typeface="宋体" panose="02010600030101010101" pitchFamily="2" charset="-122"/>
            </a:endParaRPr>
          </a:p>
        </p:txBody>
      </p:sp>
      <p:sp>
        <p:nvSpPr>
          <p:cNvPr id="18" name="乘号 17"/>
          <p:cNvSpPr/>
          <p:nvPr/>
        </p:nvSpPr>
        <p:spPr>
          <a:xfrm>
            <a:off x="1547495" y="4076700"/>
            <a:ext cx="269240" cy="184785"/>
          </a:xfrm>
          <a:prstGeom prst="mathMultiply">
            <a:avLst/>
          </a:prstGeom>
          <a:solidFill>
            <a:srgbClr val="CE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19" name="Text Box 15"/>
          <p:cNvSpPr txBox="1"/>
          <p:nvPr/>
        </p:nvSpPr>
        <p:spPr>
          <a:xfrm>
            <a:off x="4613275" y="1468120"/>
            <a:ext cx="1861820" cy="398780"/>
          </a:xfrm>
          <a:prstGeom prst="rect">
            <a:avLst/>
          </a:prstGeom>
          <a:noFill/>
          <a:ln w="9525">
            <a:noFill/>
          </a:ln>
        </p:spPr>
        <p:txBody>
          <a:bodyPr wrap="none">
            <a:spAutoFit/>
          </a:bodyPr>
          <a:p>
            <a:r>
              <a:rPr lang="en-US" altLang="zh-CN" i="1" dirty="0">
                <a:latin typeface="Arial" panose="020B0604020202020204" pitchFamily="34" charset="0"/>
                <a:ea typeface="宋体" panose="02010600030101010101" pitchFamily="2" charset="-122"/>
              </a:rPr>
              <a:t>AND R1,R1,#0</a:t>
            </a:r>
            <a:endParaRPr lang="en-US" altLang="zh-CN" i="1" dirty="0">
              <a:latin typeface="Arial" panose="020B0604020202020204" pitchFamily="34" charset="0"/>
              <a:ea typeface="宋体" panose="02010600030101010101" pitchFamily="2" charset="-122"/>
            </a:endParaRPr>
          </a:p>
        </p:txBody>
      </p:sp>
      <p:sp>
        <p:nvSpPr>
          <p:cNvPr id="23" name="Text Box 15"/>
          <p:cNvSpPr txBox="1"/>
          <p:nvPr/>
        </p:nvSpPr>
        <p:spPr>
          <a:xfrm>
            <a:off x="4572000" y="1884363"/>
            <a:ext cx="3243263" cy="398780"/>
          </a:xfrm>
          <a:prstGeom prst="rect">
            <a:avLst/>
          </a:prstGeom>
          <a:noFill/>
          <a:ln w="9525">
            <a:noFill/>
          </a:ln>
        </p:spPr>
        <p:txBody>
          <a:bodyPr>
            <a:spAutoFit/>
          </a:bodyPr>
          <a:p>
            <a:r>
              <a:rPr lang="en-US" altLang="zh-CN" i="1" dirty="0">
                <a:latin typeface="Arial" panose="020B0604020202020204" pitchFamily="34" charset="0"/>
                <a:ea typeface="宋体" panose="02010600030101010101" pitchFamily="2" charset="-122"/>
              </a:rPr>
              <a:t>0101 001 001 1 00000</a:t>
            </a:r>
            <a:endParaRPr lang="en-US" altLang="zh-CN" i="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10" grpId="0"/>
      <p:bldP spid="10" grpId="1"/>
      <p:bldP spid="18" grpId="0" animBg="1"/>
      <p:bldP spid="18" grpId="1" animBg="1"/>
      <p:bldP spid="23" grpId="0"/>
      <p:bldP spid="23"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17411"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运算指令的使用</a:t>
            </a:r>
            <a:endParaRPr lang="en-US" altLang="zh-CN" dirty="0">
              <a:ea typeface="宋体" panose="02010600030101010101" pitchFamily="2" charset="-122"/>
            </a:endParaRPr>
          </a:p>
        </p:txBody>
      </p:sp>
      <p:sp>
        <p:nvSpPr>
          <p:cNvPr id="17412" name="Rectangle 3"/>
          <p:cNvSpPr>
            <a:spLocks noGrp="1"/>
          </p:cNvSpPr>
          <p:nvPr>
            <p:ph idx="1"/>
          </p:nvPr>
        </p:nvSpPr>
        <p:spPr/>
        <p:txBody>
          <a:bodyPr vert="horz" wrap="square" lIns="91440" tIns="45720" rIns="91440" bIns="45720" anchor="t" anchorCtr="0"/>
          <a:p>
            <a:r>
              <a:rPr lang="zh-CN" altLang="en-US" dirty="0">
                <a:ea typeface="宋体" panose="02010600030101010101" pitchFamily="2" charset="-122"/>
              </a:rPr>
              <a:t>只使用</a:t>
            </a:r>
            <a:r>
              <a:rPr lang="en-US" altLang="zh-CN" dirty="0">
                <a:ea typeface="宋体" panose="02010600030101010101" pitchFamily="2" charset="-122"/>
              </a:rPr>
              <a:t>ADD, AND, NOT…</a:t>
            </a:r>
            <a:endParaRPr lang="en-US" altLang="zh-CN" dirty="0">
              <a:ea typeface="宋体" panose="02010600030101010101" pitchFamily="2" charset="-122"/>
            </a:endParaRPr>
          </a:p>
          <a:p>
            <a:pPr lvl="1">
              <a:spcBef>
                <a:spcPct val="50000"/>
              </a:spcBef>
            </a:pPr>
            <a:r>
              <a:rPr lang="zh-CN" altLang="en-US" dirty="0">
                <a:ea typeface="宋体" panose="02010600030101010101" pitchFamily="2" charset="-122"/>
              </a:rPr>
              <a:t>怎么做减法</a:t>
            </a:r>
            <a:r>
              <a:rPr lang="en-US" altLang="zh-CN" dirty="0">
                <a:ea typeface="宋体" panose="02010600030101010101" pitchFamily="2" charset="-122"/>
              </a:rPr>
              <a:t>?</a:t>
            </a:r>
            <a:endParaRPr lang="en-US" altLang="zh-CN" dirty="0">
              <a:ea typeface="宋体" panose="02010600030101010101" pitchFamily="2" charset="-122"/>
            </a:endParaRPr>
          </a:p>
          <a:p>
            <a:pPr lvl="1">
              <a:buNone/>
            </a:pPr>
            <a:r>
              <a:rPr lang="en-US" altLang="zh-CN" dirty="0">
                <a:ea typeface="宋体" panose="02010600030101010101" pitchFamily="2" charset="-122"/>
              </a:rPr>
              <a:t>   </a:t>
            </a:r>
            <a:endParaRPr lang="en-US" altLang="zh-CN" dirty="0">
              <a:ea typeface="宋体" panose="02010600030101010101" pitchFamily="2" charset="-122"/>
            </a:endParaRPr>
          </a:p>
          <a:p>
            <a:pPr marL="341630" lvl="1" indent="0">
              <a:buNone/>
            </a:pPr>
            <a:endParaRPr lang="en-US" altLang="zh-CN" dirty="0">
              <a:ea typeface="宋体" panose="02010600030101010101" pitchFamily="2" charset="-122"/>
            </a:endParaRPr>
          </a:p>
          <a:p>
            <a:pPr lvl="1"/>
            <a:r>
              <a:rPr lang="zh-CN" altLang="en-US" dirty="0">
                <a:ea typeface="宋体" panose="02010600030101010101" pitchFamily="2" charset="-122"/>
              </a:rPr>
              <a:t>怎么实现</a:t>
            </a:r>
            <a:r>
              <a:rPr lang="en-US" altLang="zh-CN" dirty="0">
                <a:ea typeface="宋体" panose="02010600030101010101" pitchFamily="2" charset="-122"/>
              </a:rPr>
              <a:t> OR</a:t>
            </a:r>
            <a:r>
              <a:rPr lang="zh-CN" altLang="en-US" dirty="0">
                <a:ea typeface="宋体" panose="02010600030101010101" pitchFamily="2" charset="-122"/>
              </a:rPr>
              <a:t>操作</a:t>
            </a:r>
            <a:r>
              <a:rPr lang="en-US" altLang="zh-CN" dirty="0">
                <a:ea typeface="宋体" panose="02010600030101010101" pitchFamily="2" charset="-122"/>
              </a:rPr>
              <a:t>?</a:t>
            </a:r>
            <a:endParaRPr lang="en-US" altLang="zh-CN" dirty="0">
              <a:ea typeface="宋体" panose="02010600030101010101" pitchFamily="2" charset="-122"/>
            </a:endParaRPr>
          </a:p>
          <a:p>
            <a:pPr marL="341630" lvl="1" indent="0">
              <a:buNone/>
            </a:pPr>
            <a:endParaRPr lang="en-US" altLang="zh-CN" dirty="0">
              <a:ea typeface="宋体" panose="02010600030101010101" pitchFamily="2" charset="-122"/>
            </a:endParaRPr>
          </a:p>
          <a:p>
            <a:pPr marL="341630" lvl="1" indent="0">
              <a:buNone/>
            </a:pPr>
            <a:r>
              <a:rPr lang="en-US" altLang="zh-CN" dirty="0">
                <a:ea typeface="宋体" panose="02010600030101010101" pitchFamily="2" charset="-122"/>
              </a:rPr>
              <a:t> </a:t>
            </a:r>
            <a:endParaRPr lang="en-US" altLang="zh-CN" dirty="0">
              <a:ea typeface="宋体" panose="02010600030101010101" pitchFamily="2" charset="-122"/>
            </a:endParaRPr>
          </a:p>
          <a:p>
            <a:pPr lvl="1"/>
            <a:endParaRPr lang="en-US" altLang="zh-CN" dirty="0">
              <a:ea typeface="宋体" panose="02010600030101010101" pitchFamily="2" charset="-122"/>
            </a:endParaRPr>
          </a:p>
          <a:p>
            <a:pPr lvl="1"/>
            <a:r>
              <a:rPr lang="zh-CN" altLang="en-US" dirty="0">
                <a:ea typeface="宋体" panose="02010600030101010101" pitchFamily="2" charset="-122"/>
              </a:rPr>
              <a:t>怎么把一个寄存器的值赋给另外一个</a:t>
            </a:r>
            <a:r>
              <a:rPr lang="en-US" altLang="zh-CN" dirty="0">
                <a:ea typeface="宋体" panose="02010600030101010101" pitchFamily="2" charset="-122"/>
              </a:rPr>
              <a:t>?</a:t>
            </a:r>
            <a:endParaRPr lang="en-US" altLang="zh-CN" dirty="0">
              <a:ea typeface="宋体" panose="02010600030101010101" pitchFamily="2" charset="-122"/>
            </a:endParaRPr>
          </a:p>
          <a:p>
            <a:pPr lvl="1"/>
            <a:endParaRPr lang="en-US" altLang="zh-CN" dirty="0">
              <a:ea typeface="宋体" panose="02010600030101010101" pitchFamily="2" charset="-122"/>
            </a:endParaRPr>
          </a:p>
          <a:p>
            <a:pPr lvl="1"/>
            <a:endParaRPr lang="en-US" altLang="zh-CN" dirty="0">
              <a:ea typeface="宋体" panose="02010600030101010101" pitchFamily="2" charset="-122"/>
            </a:endParaRPr>
          </a:p>
          <a:p>
            <a:pPr lvl="1"/>
            <a:r>
              <a:rPr lang="zh-CN" altLang="en-US" dirty="0">
                <a:ea typeface="宋体" panose="02010600030101010101" pitchFamily="2" charset="-122"/>
              </a:rPr>
              <a:t>怎么初始化一个寄存器的值为</a:t>
            </a:r>
            <a:r>
              <a:rPr lang="en-US" altLang="zh-CN" dirty="0">
                <a:ea typeface="宋体" panose="02010600030101010101" pitchFamily="2" charset="-122"/>
              </a:rPr>
              <a:t>0?</a:t>
            </a:r>
            <a:endParaRPr lang="en-US" altLang="zh-CN" dirty="0">
              <a:ea typeface="宋体" panose="02010600030101010101" pitchFamily="2" charset="-122"/>
            </a:endParaRPr>
          </a:p>
        </p:txBody>
      </p:sp>
      <p:sp>
        <p:nvSpPr>
          <p:cNvPr id="23" name="Text Box 15"/>
          <p:cNvSpPr txBox="1"/>
          <p:nvPr/>
        </p:nvSpPr>
        <p:spPr>
          <a:xfrm>
            <a:off x="971550" y="2204403"/>
            <a:ext cx="3243263" cy="398780"/>
          </a:xfrm>
          <a:prstGeom prst="rect">
            <a:avLst/>
          </a:prstGeom>
          <a:noFill/>
          <a:ln w="9525">
            <a:noFill/>
          </a:ln>
        </p:spPr>
        <p:txBody>
          <a:bodyPr>
            <a:spAutoFit/>
          </a:bodyPr>
          <a:p>
            <a:r>
              <a:rPr lang="zh-CN" altLang="en-US" i="1" dirty="0">
                <a:latin typeface="Arial" panose="020B0604020202020204" pitchFamily="34" charset="0"/>
                <a:ea typeface="宋体" panose="02010600030101010101" pitchFamily="2" charset="-122"/>
              </a:rPr>
              <a:t>取反</a:t>
            </a:r>
            <a:r>
              <a:rPr lang="en-US" altLang="zh-CN" i="1" dirty="0">
                <a:latin typeface="Arial" panose="020B0604020202020204" pitchFamily="34" charset="0"/>
                <a:ea typeface="宋体" panose="02010600030101010101" pitchFamily="2" charset="-122"/>
              </a:rPr>
              <a:t>+1  NOT ADD ADD</a:t>
            </a:r>
            <a:endParaRPr lang="en-US" altLang="zh-CN" i="1" dirty="0">
              <a:latin typeface="Arial" panose="020B0604020202020204" pitchFamily="34" charset="0"/>
              <a:ea typeface="宋体" panose="02010600030101010101" pitchFamily="2" charset="-122"/>
            </a:endParaRPr>
          </a:p>
        </p:txBody>
      </p:sp>
      <p:graphicFrame>
        <p:nvGraphicFramePr>
          <p:cNvPr id="2" name="对象 1">
            <a:hlinkClick r:id="" action="ppaction://ole?verb="/>
          </p:cNvPr>
          <p:cNvGraphicFramePr>
            <a:graphicFrameLocks noChangeAspect="1"/>
          </p:cNvGraphicFramePr>
          <p:nvPr/>
        </p:nvGraphicFramePr>
        <p:xfrm>
          <a:off x="1619885" y="3284855"/>
          <a:ext cx="1575435" cy="443230"/>
        </p:xfrm>
        <a:graphic>
          <a:graphicData uri="http://schemas.openxmlformats.org/presentationml/2006/ole">
            <mc:AlternateContent xmlns:mc="http://schemas.openxmlformats.org/markup-compatibility/2006">
              <mc:Choice xmlns:v="urn:schemas-microsoft-com:vml" Requires="v">
                <p:oleObj spid="_x0000_s1025" name="" r:id="rId1" imgW="812800" imgH="228600" progId="Equation.KSEE3">
                  <p:embed/>
                </p:oleObj>
              </mc:Choice>
              <mc:Fallback>
                <p:oleObj name="" r:id="rId1" imgW="812800" imgH="228600" progId="Equation.KSEE3">
                  <p:embed/>
                  <p:pic>
                    <p:nvPicPr>
                      <p:cNvPr id="0" name="图片 1024"/>
                      <p:cNvPicPr/>
                      <p:nvPr/>
                    </p:nvPicPr>
                    <p:blipFill>
                      <a:blip r:embed="rId2"/>
                      <a:stretch>
                        <a:fillRect/>
                      </a:stretch>
                    </p:blipFill>
                    <p:spPr>
                      <a:xfrm>
                        <a:off x="1619885" y="3284855"/>
                        <a:ext cx="1575435" cy="443230"/>
                      </a:xfrm>
                      <a:prstGeom prst="rect">
                        <a:avLst/>
                      </a:prstGeom>
                    </p:spPr>
                  </p:pic>
                </p:oleObj>
              </mc:Fallback>
            </mc:AlternateContent>
          </a:graphicData>
        </a:graphic>
      </p:graphicFrame>
      <p:sp>
        <p:nvSpPr>
          <p:cNvPr id="19" name="Text Box 15"/>
          <p:cNvSpPr txBox="1"/>
          <p:nvPr/>
        </p:nvSpPr>
        <p:spPr>
          <a:xfrm>
            <a:off x="1331595" y="4796790"/>
            <a:ext cx="1861820" cy="398780"/>
          </a:xfrm>
          <a:prstGeom prst="rect">
            <a:avLst/>
          </a:prstGeom>
          <a:noFill/>
          <a:ln w="9525">
            <a:noFill/>
          </a:ln>
        </p:spPr>
        <p:txBody>
          <a:bodyPr wrap="none">
            <a:spAutoFit/>
          </a:bodyPr>
          <a:p>
            <a:r>
              <a:rPr lang="en-US" altLang="zh-CN" i="1" dirty="0">
                <a:latin typeface="Arial" panose="020B0604020202020204" pitchFamily="34" charset="0"/>
                <a:ea typeface="宋体" panose="02010600030101010101" pitchFamily="2" charset="-122"/>
              </a:rPr>
              <a:t>ADD R2,R1,#0</a:t>
            </a:r>
            <a:endParaRPr lang="en-US" altLang="zh-CN" i="1" dirty="0">
              <a:latin typeface="Arial" panose="020B0604020202020204" pitchFamily="34" charset="0"/>
              <a:ea typeface="宋体" panose="02010600030101010101" pitchFamily="2" charset="-122"/>
            </a:endParaRPr>
          </a:p>
        </p:txBody>
      </p:sp>
      <p:sp>
        <p:nvSpPr>
          <p:cNvPr id="3" name="Text Box 15"/>
          <p:cNvSpPr txBox="1"/>
          <p:nvPr/>
        </p:nvSpPr>
        <p:spPr>
          <a:xfrm>
            <a:off x="3563620" y="4796473"/>
            <a:ext cx="3243263" cy="398780"/>
          </a:xfrm>
          <a:prstGeom prst="rect">
            <a:avLst/>
          </a:prstGeom>
          <a:noFill/>
          <a:ln w="9525">
            <a:noFill/>
          </a:ln>
        </p:spPr>
        <p:txBody>
          <a:bodyPr>
            <a:spAutoFit/>
          </a:bodyPr>
          <a:p>
            <a:r>
              <a:rPr lang="en-US" altLang="zh-CN" i="1" dirty="0">
                <a:latin typeface="Arial" panose="020B0604020202020204" pitchFamily="34" charset="0"/>
                <a:ea typeface="宋体" panose="02010600030101010101" pitchFamily="2" charset="-122"/>
              </a:rPr>
              <a:t>0001 010 001 1 00000</a:t>
            </a:r>
            <a:endParaRPr lang="en-US" altLang="zh-CN" i="1" dirty="0">
              <a:latin typeface="Arial" panose="020B0604020202020204" pitchFamily="34" charset="0"/>
              <a:ea typeface="宋体" panose="02010600030101010101" pitchFamily="2" charset="-122"/>
            </a:endParaRPr>
          </a:p>
        </p:txBody>
      </p:sp>
      <p:sp>
        <p:nvSpPr>
          <p:cNvPr id="4" name="Text Box 15"/>
          <p:cNvSpPr txBox="1"/>
          <p:nvPr/>
        </p:nvSpPr>
        <p:spPr>
          <a:xfrm>
            <a:off x="1331595" y="5869940"/>
            <a:ext cx="1861820" cy="398780"/>
          </a:xfrm>
          <a:prstGeom prst="rect">
            <a:avLst/>
          </a:prstGeom>
          <a:noFill/>
          <a:ln w="9525">
            <a:noFill/>
          </a:ln>
        </p:spPr>
        <p:txBody>
          <a:bodyPr wrap="none">
            <a:spAutoFit/>
          </a:bodyPr>
          <a:p>
            <a:r>
              <a:rPr lang="en-US" altLang="zh-CN" i="1" dirty="0">
                <a:latin typeface="Arial" panose="020B0604020202020204" pitchFamily="34" charset="0"/>
                <a:ea typeface="宋体" panose="02010600030101010101" pitchFamily="2" charset="-122"/>
              </a:rPr>
              <a:t>AND R1,R1,#0</a:t>
            </a:r>
            <a:endParaRPr lang="en-US" altLang="zh-CN" i="1" dirty="0">
              <a:latin typeface="Arial" panose="020B0604020202020204" pitchFamily="34" charset="0"/>
              <a:ea typeface="宋体" panose="02010600030101010101" pitchFamily="2" charset="-122"/>
            </a:endParaRPr>
          </a:p>
        </p:txBody>
      </p:sp>
      <p:sp>
        <p:nvSpPr>
          <p:cNvPr id="5" name="Text Box 15"/>
          <p:cNvSpPr txBox="1"/>
          <p:nvPr/>
        </p:nvSpPr>
        <p:spPr>
          <a:xfrm>
            <a:off x="3563620" y="5804853"/>
            <a:ext cx="3243263" cy="398780"/>
          </a:xfrm>
          <a:prstGeom prst="rect">
            <a:avLst/>
          </a:prstGeom>
          <a:noFill/>
          <a:ln w="9525">
            <a:noFill/>
          </a:ln>
        </p:spPr>
        <p:txBody>
          <a:bodyPr>
            <a:spAutoFit/>
          </a:bodyPr>
          <a:p>
            <a:r>
              <a:rPr lang="en-US" altLang="zh-CN" i="1" dirty="0">
                <a:latin typeface="Arial" panose="020B0604020202020204" pitchFamily="34" charset="0"/>
                <a:ea typeface="宋体" panose="02010600030101010101" pitchFamily="2" charset="-122"/>
              </a:rPr>
              <a:t>0101 001 001 1 00000</a:t>
            </a:r>
            <a:endParaRPr lang="en-US" altLang="zh-CN" i="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3" grpId="0"/>
      <p:bldP spid="3" grpId="1"/>
      <p:bldP spid="19" grpId="0"/>
      <p:bldP spid="19" grpId="1"/>
      <p:bldP spid="5" grpId="0"/>
      <p:bldP spid="5" grpId="1"/>
      <p:bldP spid="4" grpId="0"/>
      <p:bldP spid="4"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18435"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数据搬移指令</a:t>
            </a:r>
            <a:endParaRPr lang="en-US" altLang="zh-CN" dirty="0">
              <a:ea typeface="宋体" panose="02010600030101010101" pitchFamily="2" charset="-122"/>
            </a:endParaRPr>
          </a:p>
        </p:txBody>
      </p:sp>
      <p:sp>
        <p:nvSpPr>
          <p:cNvPr id="18436" name="Rectangle 3"/>
          <p:cNvSpPr>
            <a:spLocks noGrp="1"/>
          </p:cNvSpPr>
          <p:nvPr>
            <p:ph idx="1"/>
          </p:nvPr>
        </p:nvSpPr>
        <p:spPr>
          <a:xfrm>
            <a:off x="228600" y="1143000"/>
            <a:ext cx="8763000" cy="5454650"/>
          </a:xfrm>
        </p:spPr>
        <p:txBody>
          <a:bodyPr vert="horz" wrap="square" lIns="91440" tIns="45720" rIns="91440" bIns="45720" anchor="t" anchorCtr="0"/>
          <a:p>
            <a:pPr>
              <a:lnSpc>
                <a:spcPct val="90000"/>
              </a:lnSpc>
            </a:pPr>
            <a:r>
              <a:rPr lang="en-US" altLang="zh-CN" dirty="0">
                <a:ea typeface="宋体" panose="02010600030101010101" pitchFamily="2" charset="-122"/>
              </a:rPr>
              <a:t>Load – </a:t>
            </a:r>
            <a:r>
              <a:rPr lang="zh-CN" altLang="en-US" dirty="0">
                <a:ea typeface="宋体" panose="02010600030101010101" pitchFamily="2" charset="-122"/>
              </a:rPr>
              <a:t>从内存中读数据到寄存器中</a:t>
            </a:r>
            <a:endParaRPr lang="en-US" altLang="zh-CN" dirty="0">
              <a:ea typeface="宋体" panose="02010600030101010101" pitchFamily="2" charset="-122"/>
            </a:endParaRPr>
          </a:p>
          <a:p>
            <a:pPr>
              <a:lnSpc>
                <a:spcPct val="90000"/>
              </a:lnSpc>
            </a:pPr>
            <a:r>
              <a:rPr lang="zh-CN" altLang="en-US" dirty="0">
                <a:solidFill>
                  <a:srgbClr val="009900"/>
                </a:solidFill>
                <a:ea typeface="宋体" panose="02010600030101010101" pitchFamily="2" charset="-122"/>
              </a:rPr>
              <a:t>     按内存数的寻址方式不同可分为：</a:t>
            </a:r>
            <a:endParaRPr lang="en-US" altLang="zh-CN" dirty="0">
              <a:solidFill>
                <a:srgbClr val="009900"/>
              </a:solidFill>
              <a:ea typeface="宋体" panose="02010600030101010101" pitchFamily="2" charset="-122"/>
            </a:endParaRPr>
          </a:p>
          <a:p>
            <a:pPr lvl="1">
              <a:lnSpc>
                <a:spcPct val="90000"/>
              </a:lnSpc>
            </a:pPr>
            <a:r>
              <a:rPr lang="en-US" altLang="zh-CN" dirty="0">
                <a:solidFill>
                  <a:srgbClr val="CE0000"/>
                </a:solidFill>
                <a:ea typeface="宋体" panose="02010600030101010101" pitchFamily="2" charset="-122"/>
              </a:rPr>
              <a:t>LD:</a:t>
            </a:r>
            <a:r>
              <a:rPr lang="en-US" altLang="zh-CN" dirty="0">
                <a:ea typeface="宋体" panose="02010600030101010101" pitchFamily="2" charset="-122"/>
              </a:rPr>
              <a:t> </a:t>
            </a:r>
            <a:r>
              <a:rPr lang="zh-CN" altLang="en-US" dirty="0">
                <a:ea typeface="宋体" panose="02010600030101010101" pitchFamily="2" charset="-122"/>
              </a:rPr>
              <a:t>   </a:t>
            </a:r>
            <a:r>
              <a:rPr lang="en-US" altLang="zh-CN" dirty="0">
                <a:ea typeface="宋体" panose="02010600030101010101" pitchFamily="2" charset="-122"/>
              </a:rPr>
              <a:t>PC-</a:t>
            </a:r>
            <a:r>
              <a:rPr lang="zh-CN" altLang="en-US" dirty="0">
                <a:ea typeface="宋体" panose="02010600030101010101" pitchFamily="2" charset="-122"/>
              </a:rPr>
              <a:t>相对寻址模式</a:t>
            </a:r>
            <a:endParaRPr lang="en-US" altLang="zh-CN" dirty="0">
              <a:ea typeface="宋体" panose="02010600030101010101" pitchFamily="2" charset="-122"/>
            </a:endParaRPr>
          </a:p>
          <a:p>
            <a:pPr lvl="1">
              <a:lnSpc>
                <a:spcPct val="90000"/>
              </a:lnSpc>
            </a:pPr>
            <a:r>
              <a:rPr lang="en-US" altLang="zh-CN" dirty="0">
                <a:solidFill>
                  <a:srgbClr val="CE0000"/>
                </a:solidFill>
                <a:ea typeface="宋体" panose="02010600030101010101" pitchFamily="2" charset="-122"/>
              </a:rPr>
              <a:t>LDR:</a:t>
            </a:r>
            <a:r>
              <a:rPr lang="en-US" altLang="zh-CN" dirty="0">
                <a:ea typeface="宋体" panose="02010600030101010101" pitchFamily="2" charset="-122"/>
              </a:rPr>
              <a:t> </a:t>
            </a:r>
            <a:r>
              <a:rPr lang="zh-CN" altLang="en-US" dirty="0">
                <a:ea typeface="宋体" panose="02010600030101010101" pitchFamily="2" charset="-122"/>
              </a:rPr>
              <a:t>寄存器基址</a:t>
            </a:r>
            <a:r>
              <a:rPr lang="en-US" altLang="zh-CN" dirty="0">
                <a:ea typeface="宋体" panose="02010600030101010101" pitchFamily="2" charset="-122"/>
              </a:rPr>
              <a:t>+</a:t>
            </a:r>
            <a:r>
              <a:rPr lang="zh-CN" altLang="en-US" dirty="0">
                <a:ea typeface="宋体" panose="02010600030101010101" pitchFamily="2" charset="-122"/>
              </a:rPr>
              <a:t>偏移模式</a:t>
            </a:r>
            <a:endParaRPr lang="en-US" altLang="zh-CN" dirty="0">
              <a:ea typeface="宋体" panose="02010600030101010101" pitchFamily="2" charset="-122"/>
            </a:endParaRPr>
          </a:p>
          <a:p>
            <a:pPr lvl="1">
              <a:lnSpc>
                <a:spcPct val="90000"/>
              </a:lnSpc>
            </a:pPr>
            <a:r>
              <a:rPr lang="en-US" altLang="zh-CN" dirty="0">
                <a:solidFill>
                  <a:srgbClr val="CE0000"/>
                </a:solidFill>
                <a:ea typeface="宋体" panose="02010600030101010101" pitchFamily="2" charset="-122"/>
              </a:rPr>
              <a:t>LDI:</a:t>
            </a:r>
            <a:r>
              <a:rPr lang="en-US" altLang="zh-CN" dirty="0">
                <a:ea typeface="宋体" panose="02010600030101010101" pitchFamily="2" charset="-122"/>
              </a:rPr>
              <a:t> </a:t>
            </a:r>
            <a:r>
              <a:rPr lang="zh-CN" altLang="en-US" dirty="0">
                <a:ea typeface="宋体" panose="02010600030101010101" pitchFamily="2" charset="-122"/>
              </a:rPr>
              <a:t>  间接寻址模式</a:t>
            </a:r>
            <a:endParaRPr lang="en-US" altLang="zh-CN" dirty="0">
              <a:ea typeface="宋体" panose="02010600030101010101" pitchFamily="2" charset="-122"/>
            </a:endParaRPr>
          </a:p>
          <a:p>
            <a:pPr>
              <a:lnSpc>
                <a:spcPct val="90000"/>
              </a:lnSpc>
            </a:pPr>
            <a:endParaRPr lang="en-US" altLang="zh-CN" dirty="0">
              <a:ea typeface="宋体" panose="02010600030101010101" pitchFamily="2" charset="-122"/>
            </a:endParaRPr>
          </a:p>
          <a:p>
            <a:pPr>
              <a:lnSpc>
                <a:spcPct val="90000"/>
              </a:lnSpc>
            </a:pPr>
            <a:r>
              <a:rPr lang="en-US" altLang="zh-CN" dirty="0">
                <a:ea typeface="宋体" panose="02010600030101010101" pitchFamily="2" charset="-122"/>
              </a:rPr>
              <a:t>Store – </a:t>
            </a:r>
            <a:r>
              <a:rPr lang="zh-CN" altLang="en-US" dirty="0">
                <a:ea typeface="宋体" panose="02010600030101010101" pitchFamily="2" charset="-122"/>
              </a:rPr>
              <a:t>写寄存器值到内存</a:t>
            </a:r>
            <a:endParaRPr lang="en-US" altLang="zh-CN" dirty="0">
              <a:ea typeface="宋体" panose="02010600030101010101" pitchFamily="2" charset="-122"/>
            </a:endParaRPr>
          </a:p>
          <a:p>
            <a:pPr>
              <a:lnSpc>
                <a:spcPct val="90000"/>
              </a:lnSpc>
            </a:pPr>
            <a:r>
              <a:rPr lang="zh-CN" altLang="en-US" dirty="0">
                <a:solidFill>
                  <a:srgbClr val="009900"/>
                </a:solidFill>
                <a:ea typeface="宋体" panose="02010600030101010101" pitchFamily="2" charset="-122"/>
              </a:rPr>
              <a:t>    按内存数的寻址方式不同可分为：</a:t>
            </a:r>
            <a:endParaRPr lang="en-US" altLang="zh-CN" dirty="0">
              <a:solidFill>
                <a:srgbClr val="009900"/>
              </a:solidFill>
              <a:ea typeface="宋体" panose="02010600030101010101" pitchFamily="2" charset="-122"/>
            </a:endParaRPr>
          </a:p>
          <a:p>
            <a:pPr lvl="1">
              <a:lnSpc>
                <a:spcPct val="90000"/>
              </a:lnSpc>
            </a:pPr>
            <a:r>
              <a:rPr lang="en-US" altLang="zh-CN" dirty="0">
                <a:solidFill>
                  <a:srgbClr val="CE0000"/>
                </a:solidFill>
                <a:ea typeface="宋体" panose="02010600030101010101" pitchFamily="2" charset="-122"/>
              </a:rPr>
              <a:t>ST:</a:t>
            </a:r>
            <a:r>
              <a:rPr lang="en-US" altLang="zh-CN" dirty="0">
                <a:ea typeface="宋体" panose="02010600030101010101" pitchFamily="2" charset="-122"/>
              </a:rPr>
              <a:t> </a:t>
            </a:r>
            <a:r>
              <a:rPr lang="zh-CN" altLang="en-US" dirty="0">
                <a:ea typeface="宋体" panose="02010600030101010101" pitchFamily="2" charset="-122"/>
              </a:rPr>
              <a:t>  </a:t>
            </a:r>
            <a:r>
              <a:rPr lang="en-US" altLang="zh-CN" dirty="0">
                <a:ea typeface="宋体" panose="02010600030101010101" pitchFamily="2" charset="-122"/>
              </a:rPr>
              <a:t>PC-</a:t>
            </a:r>
            <a:r>
              <a:rPr lang="zh-CN" altLang="en-US" dirty="0">
                <a:ea typeface="宋体" panose="02010600030101010101" pitchFamily="2" charset="-122"/>
              </a:rPr>
              <a:t>相对寻址模式</a:t>
            </a:r>
            <a:endParaRPr lang="en-US" altLang="zh-CN" dirty="0">
              <a:ea typeface="宋体" panose="02010600030101010101" pitchFamily="2" charset="-122"/>
            </a:endParaRPr>
          </a:p>
          <a:p>
            <a:pPr lvl="1">
              <a:lnSpc>
                <a:spcPct val="90000"/>
              </a:lnSpc>
            </a:pPr>
            <a:r>
              <a:rPr lang="en-US" altLang="zh-CN" dirty="0">
                <a:solidFill>
                  <a:srgbClr val="CE0000"/>
                </a:solidFill>
                <a:ea typeface="宋体" panose="02010600030101010101" pitchFamily="2" charset="-122"/>
              </a:rPr>
              <a:t>STR:</a:t>
            </a:r>
            <a:r>
              <a:rPr lang="zh-CN" altLang="en-US" dirty="0">
                <a:ea typeface="宋体" panose="02010600030101010101" pitchFamily="2" charset="-122"/>
              </a:rPr>
              <a:t>寄存器基址</a:t>
            </a:r>
            <a:r>
              <a:rPr lang="en-US" altLang="zh-CN" dirty="0">
                <a:ea typeface="宋体" panose="02010600030101010101" pitchFamily="2" charset="-122"/>
              </a:rPr>
              <a:t>+</a:t>
            </a:r>
            <a:r>
              <a:rPr lang="zh-CN" altLang="en-US" dirty="0">
                <a:ea typeface="宋体" panose="02010600030101010101" pitchFamily="2" charset="-122"/>
              </a:rPr>
              <a:t>偏移模式</a:t>
            </a:r>
            <a:endParaRPr lang="en-US" altLang="zh-CN" dirty="0">
              <a:ea typeface="宋体" panose="02010600030101010101" pitchFamily="2" charset="-122"/>
            </a:endParaRPr>
          </a:p>
          <a:p>
            <a:pPr lvl="1">
              <a:lnSpc>
                <a:spcPct val="90000"/>
              </a:lnSpc>
            </a:pPr>
            <a:r>
              <a:rPr lang="en-US" altLang="zh-CN" dirty="0">
                <a:solidFill>
                  <a:srgbClr val="CE0000"/>
                </a:solidFill>
                <a:ea typeface="宋体" panose="02010600030101010101" pitchFamily="2" charset="-122"/>
              </a:rPr>
              <a:t>STI:</a:t>
            </a:r>
            <a:r>
              <a:rPr lang="zh-CN" altLang="en-US" dirty="0">
                <a:solidFill>
                  <a:srgbClr val="CE0000"/>
                </a:solidFill>
                <a:ea typeface="宋体" panose="02010600030101010101" pitchFamily="2" charset="-122"/>
              </a:rPr>
              <a:t>  </a:t>
            </a:r>
            <a:r>
              <a:rPr lang="zh-CN" altLang="en-US" dirty="0">
                <a:ea typeface="宋体" panose="02010600030101010101" pitchFamily="2" charset="-122"/>
              </a:rPr>
              <a:t>间接寻址模式</a:t>
            </a:r>
            <a:endParaRPr lang="en-US" altLang="zh-CN" dirty="0">
              <a:ea typeface="宋体" panose="02010600030101010101" pitchFamily="2" charset="-122"/>
            </a:endParaRPr>
          </a:p>
          <a:p>
            <a:pPr lvl="1">
              <a:lnSpc>
                <a:spcPct val="90000"/>
              </a:lnSpc>
            </a:pPr>
            <a:endParaRPr lang="en-US" altLang="zh-CN" dirty="0">
              <a:ea typeface="宋体" panose="02010600030101010101" pitchFamily="2" charset="-122"/>
            </a:endParaRPr>
          </a:p>
          <a:p>
            <a:pPr>
              <a:lnSpc>
                <a:spcPct val="90000"/>
              </a:lnSpc>
            </a:pPr>
            <a:r>
              <a:rPr lang="en-US" altLang="zh-CN" dirty="0">
                <a:ea typeface="宋体" panose="02010600030101010101" pitchFamily="2" charset="-122"/>
              </a:rPr>
              <a:t>LEA   -  </a:t>
            </a:r>
            <a:r>
              <a:rPr lang="zh-CN" altLang="en-US" dirty="0">
                <a:ea typeface="宋体" panose="02010600030101010101" pitchFamily="2" charset="-122"/>
              </a:rPr>
              <a:t>计算操作数的有效地址，存放到寄存器</a:t>
            </a:r>
            <a:endParaRPr lang="en-US" altLang="zh-CN" dirty="0">
              <a:ea typeface="宋体" panose="02010600030101010101" pitchFamily="2" charset="-122"/>
            </a:endParaRPr>
          </a:p>
          <a:p>
            <a:pPr lvl="1">
              <a:lnSpc>
                <a:spcPct val="90000"/>
              </a:lnSpc>
            </a:pPr>
            <a:r>
              <a:rPr lang="en-US" altLang="zh-CN" dirty="0">
                <a:solidFill>
                  <a:srgbClr val="CE0000"/>
                </a:solidFill>
                <a:ea typeface="宋体" panose="02010600030101010101" pitchFamily="2" charset="-122"/>
              </a:rPr>
              <a:t>LEA:</a:t>
            </a:r>
            <a:r>
              <a:rPr lang="en-US" altLang="zh-CN" dirty="0">
                <a:ea typeface="宋体" panose="02010600030101010101" pitchFamily="2" charset="-122"/>
              </a:rPr>
              <a:t> </a:t>
            </a:r>
            <a:r>
              <a:rPr lang="zh-CN" altLang="en-US" dirty="0">
                <a:ea typeface="宋体" panose="02010600030101010101" pitchFamily="2" charset="-122"/>
              </a:rPr>
              <a:t>用立即数的方式给出操作数相对</a:t>
            </a:r>
            <a:r>
              <a:rPr lang="en-US" altLang="zh-CN" dirty="0">
                <a:ea typeface="宋体" panose="02010600030101010101" pitchFamily="2" charset="-122"/>
              </a:rPr>
              <a:t>PC</a:t>
            </a:r>
            <a:r>
              <a:rPr lang="zh-CN" altLang="en-US" dirty="0">
                <a:ea typeface="宋体" panose="02010600030101010101" pitchFamily="2" charset="-122"/>
              </a:rPr>
              <a:t>的偏移</a:t>
            </a:r>
            <a:endParaRPr lang="en-US" altLang="zh-CN" dirty="0">
              <a:ea typeface="宋体" panose="02010600030101010101" pitchFamily="2" charset="-122"/>
            </a:endParaRPr>
          </a:p>
          <a:p>
            <a:pPr lvl="1">
              <a:lnSpc>
                <a:spcPct val="90000"/>
              </a:lnSpc>
            </a:pPr>
            <a:r>
              <a:rPr lang="en-US" altLang="zh-CN" i="1" dirty="0">
                <a:ea typeface="宋体" panose="02010600030101010101" pitchFamily="2" charset="-122"/>
              </a:rPr>
              <a:t>LEA</a:t>
            </a:r>
            <a:r>
              <a:rPr lang="zh-CN" altLang="en-US" i="1" dirty="0">
                <a:ea typeface="宋体" panose="02010600030101010101" pitchFamily="2" charset="-122"/>
              </a:rPr>
              <a:t>指令不访存 </a:t>
            </a:r>
            <a:endParaRPr lang="en-US" altLang="zh-CN" i="1" dirty="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8"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1029"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PC</a:t>
            </a:r>
            <a:r>
              <a:rPr lang="zh-CN" altLang="en-US" dirty="0">
                <a:ea typeface="宋体" panose="02010600030101010101" pitchFamily="2" charset="-122"/>
              </a:rPr>
              <a:t>相对寻址模式</a:t>
            </a:r>
            <a:endParaRPr lang="en-US" altLang="zh-CN" dirty="0">
              <a:ea typeface="宋体" panose="02010600030101010101" pitchFamily="2" charset="-122"/>
            </a:endParaRPr>
          </a:p>
        </p:txBody>
      </p:sp>
      <p:sp>
        <p:nvSpPr>
          <p:cNvPr id="1030" name="Rectangle 3"/>
          <p:cNvSpPr>
            <a:spLocks noGrp="1"/>
          </p:cNvSpPr>
          <p:nvPr>
            <p:ph idx="1"/>
          </p:nvPr>
        </p:nvSpPr>
        <p:spPr>
          <a:xfrm>
            <a:off x="228600" y="1143000"/>
            <a:ext cx="8686800" cy="5486400"/>
          </a:xfrm>
        </p:spPr>
        <p:txBody>
          <a:bodyPr vert="horz" wrap="square" lIns="91440" tIns="45720" rIns="91440" bIns="45720" anchor="t" anchorCtr="0"/>
          <a:p>
            <a:r>
              <a:rPr lang="zh-CN" altLang="en-US" dirty="0">
                <a:ea typeface="宋体" panose="02010600030101010101" pitchFamily="2" charset="-122"/>
              </a:rPr>
              <a:t>       </a:t>
            </a:r>
            <a:r>
              <a:rPr lang="en-US" altLang="zh-CN" dirty="0">
                <a:ea typeface="宋体" panose="02010600030101010101" pitchFamily="2" charset="-122"/>
              </a:rPr>
              <a:t>LC-3</a:t>
            </a:r>
            <a:r>
              <a:rPr lang="zh-CN" altLang="en-US" dirty="0">
                <a:ea typeface="宋体" panose="02010600030101010101" pitchFamily="2" charset="-122"/>
              </a:rPr>
              <a:t>指令长度</a:t>
            </a:r>
            <a:r>
              <a:rPr lang="en-US" altLang="zh-CN" dirty="0">
                <a:ea typeface="宋体" panose="02010600030101010101" pitchFamily="2" charset="-122"/>
              </a:rPr>
              <a:t>16</a:t>
            </a:r>
            <a:r>
              <a:rPr lang="zh-CN" altLang="en-US" dirty="0">
                <a:ea typeface="宋体" panose="02010600030101010101" pitchFamily="2" charset="-122"/>
              </a:rPr>
              <a:t>位，内存地址长度</a:t>
            </a:r>
            <a:r>
              <a:rPr lang="en-US" altLang="zh-CN" dirty="0">
                <a:ea typeface="宋体" panose="02010600030101010101" pitchFamily="2" charset="-122"/>
              </a:rPr>
              <a:t>16</a:t>
            </a:r>
            <a:r>
              <a:rPr lang="zh-CN" altLang="en-US" dirty="0">
                <a:ea typeface="宋体" panose="02010600030101010101" pitchFamily="2" charset="-122"/>
              </a:rPr>
              <a:t>位，能在指令中直接给出内存数的有效地址吗？</a:t>
            </a:r>
            <a:endParaRPr lang="en-US" altLang="zh-CN" dirty="0">
              <a:ea typeface="宋体" panose="02010600030101010101" pitchFamily="2" charset="-122"/>
            </a:endParaRPr>
          </a:p>
          <a:p>
            <a:pPr lvl="1"/>
            <a:r>
              <a:rPr lang="en-US" altLang="zh-CN" dirty="0">
                <a:ea typeface="宋体" panose="02010600030101010101" pitchFamily="2" charset="-122"/>
              </a:rPr>
              <a:t>16</a:t>
            </a:r>
            <a:r>
              <a:rPr lang="zh-CN" altLang="en-US" dirty="0">
                <a:ea typeface="宋体" panose="02010600030101010101" pitchFamily="2" charset="-122"/>
              </a:rPr>
              <a:t>位指令中操作码占用</a:t>
            </a:r>
            <a:r>
              <a:rPr lang="en-US" altLang="zh-CN" dirty="0">
                <a:ea typeface="宋体" panose="02010600030101010101" pitchFamily="2" charset="-122"/>
              </a:rPr>
              <a:t>4 bits</a:t>
            </a:r>
            <a:r>
              <a:rPr lang="zh-CN" altLang="en-US" dirty="0">
                <a:ea typeface="宋体" panose="02010600030101010101" pitchFamily="2" charset="-122"/>
              </a:rPr>
              <a:t>，一个目的寄存器需要占用</a:t>
            </a:r>
            <a:r>
              <a:rPr lang="en-US" altLang="zh-CN" dirty="0">
                <a:ea typeface="宋体" panose="02010600030101010101" pitchFamily="2" charset="-122"/>
              </a:rPr>
              <a:t> 3 bits </a:t>
            </a:r>
            <a:r>
              <a:rPr lang="zh-CN" altLang="en-US" dirty="0">
                <a:ea typeface="宋体" panose="02010600030101010101" pitchFamily="2" charset="-122"/>
              </a:rPr>
              <a:t>，只剩下</a:t>
            </a:r>
            <a:r>
              <a:rPr lang="en-US" altLang="zh-CN" dirty="0">
                <a:ea typeface="宋体" panose="02010600030101010101" pitchFamily="2" charset="-122"/>
              </a:rPr>
              <a:t>9</a:t>
            </a:r>
            <a:r>
              <a:rPr lang="zh-CN" altLang="en-US" dirty="0">
                <a:ea typeface="宋体" panose="02010600030101010101" pitchFamily="2" charset="-122"/>
              </a:rPr>
              <a:t>位来编码地址了</a:t>
            </a:r>
            <a:endParaRPr lang="en-US" altLang="zh-CN" dirty="0">
              <a:ea typeface="宋体" panose="02010600030101010101" pitchFamily="2" charset="-122"/>
            </a:endParaRPr>
          </a:p>
          <a:p>
            <a:pPr lvl="1"/>
            <a:r>
              <a:rPr lang="zh-CN" altLang="en-US" dirty="0">
                <a:ea typeface="宋体" panose="02010600030101010101" pitchFamily="2" charset="-122"/>
              </a:rPr>
              <a:t>不可能直接给出</a:t>
            </a:r>
            <a:r>
              <a:rPr lang="en-US" altLang="zh-CN" dirty="0">
                <a:ea typeface="宋体" panose="02010600030101010101" pitchFamily="2" charset="-122"/>
              </a:rPr>
              <a:t>16</a:t>
            </a:r>
            <a:r>
              <a:rPr lang="zh-CN" altLang="en-US" dirty="0">
                <a:ea typeface="宋体" panose="02010600030101010101" pitchFamily="2" charset="-122"/>
              </a:rPr>
              <a:t>位地址</a:t>
            </a:r>
            <a:r>
              <a:rPr lang="en-US" altLang="zh-CN" dirty="0">
                <a:ea typeface="宋体" panose="02010600030101010101" pitchFamily="2" charset="-122"/>
              </a:rPr>
              <a:t>!</a:t>
            </a:r>
            <a:r>
              <a:rPr lang="zh-CN" altLang="en-US" dirty="0">
                <a:ea typeface="宋体" panose="02010600030101010101" pitchFamily="2" charset="-122"/>
              </a:rPr>
              <a:t> 怎么解决</a:t>
            </a:r>
            <a:endParaRPr lang="en-US" altLang="zh-CN" dirty="0">
              <a:ea typeface="宋体" panose="02010600030101010101" pitchFamily="2" charset="-122"/>
            </a:endParaRPr>
          </a:p>
          <a:p>
            <a:r>
              <a:rPr lang="zh-CN" altLang="en-US" dirty="0">
                <a:solidFill>
                  <a:srgbClr val="009900"/>
                </a:solidFill>
                <a:ea typeface="宋体" panose="02010600030101010101" pitchFamily="2" charset="-122"/>
              </a:rPr>
              <a:t>解决方法</a:t>
            </a:r>
            <a:r>
              <a:rPr lang="en-US" altLang="zh-CN" dirty="0">
                <a:solidFill>
                  <a:srgbClr val="009900"/>
                </a:solidFill>
                <a:ea typeface="宋体" panose="02010600030101010101" pitchFamily="2" charset="-122"/>
              </a:rPr>
              <a:t>:</a:t>
            </a:r>
            <a:endParaRPr lang="en-US" altLang="zh-CN" dirty="0">
              <a:solidFill>
                <a:srgbClr val="009900"/>
              </a:solidFill>
              <a:ea typeface="宋体" panose="02010600030101010101" pitchFamily="2" charset="-122"/>
            </a:endParaRPr>
          </a:p>
          <a:p>
            <a:pPr lvl="1"/>
            <a:r>
              <a:rPr lang="zh-CN" altLang="en-US" sz="2400" dirty="0">
                <a:solidFill>
                  <a:srgbClr val="009900"/>
                </a:solidFill>
                <a:ea typeface="宋体" panose="02010600030101010101" pitchFamily="2" charset="-122"/>
              </a:rPr>
              <a:t>利用</a:t>
            </a:r>
            <a:r>
              <a:rPr lang="en-US" altLang="zh-CN" sz="2400" dirty="0">
                <a:solidFill>
                  <a:srgbClr val="009900"/>
                </a:solidFill>
                <a:ea typeface="宋体" panose="02010600030101010101" pitchFamily="2" charset="-122"/>
              </a:rPr>
              <a:t>PC</a:t>
            </a:r>
            <a:r>
              <a:rPr lang="zh-CN" altLang="en-US" sz="2400" dirty="0">
                <a:solidFill>
                  <a:srgbClr val="009900"/>
                </a:solidFill>
                <a:ea typeface="宋体" panose="02010600030101010101" pitchFamily="2" charset="-122"/>
              </a:rPr>
              <a:t>寄存器</a:t>
            </a:r>
            <a:endParaRPr lang="en-US" altLang="zh-CN" sz="2400" dirty="0">
              <a:solidFill>
                <a:srgbClr val="009900"/>
              </a:solidFill>
              <a:ea typeface="宋体" panose="02010600030101010101" pitchFamily="2" charset="-122"/>
            </a:endParaRPr>
          </a:p>
          <a:p>
            <a:pPr lvl="1"/>
            <a:r>
              <a:rPr lang="zh-CN" altLang="en-US" sz="2400" dirty="0">
                <a:solidFill>
                  <a:srgbClr val="009900"/>
                </a:solidFill>
                <a:ea typeface="宋体" panose="02010600030101010101" pitchFamily="2" charset="-122"/>
              </a:rPr>
              <a:t>剩下的</a:t>
            </a:r>
            <a:r>
              <a:rPr lang="en-US" altLang="zh-CN" sz="2400" dirty="0">
                <a:solidFill>
                  <a:srgbClr val="009900"/>
                </a:solidFill>
                <a:ea typeface="宋体" panose="02010600030101010101" pitchFamily="2" charset="-122"/>
              </a:rPr>
              <a:t> 9 bits </a:t>
            </a:r>
            <a:r>
              <a:rPr lang="zh-CN" altLang="en-US" sz="2400" dirty="0">
                <a:solidFill>
                  <a:srgbClr val="009900"/>
                </a:solidFill>
                <a:ea typeface="宋体" panose="02010600030101010101" pitchFamily="2" charset="-122"/>
              </a:rPr>
              <a:t>用来表示数据地址和</a:t>
            </a:r>
            <a:r>
              <a:rPr lang="en-US" altLang="zh-CN" sz="2400" dirty="0">
                <a:solidFill>
                  <a:srgbClr val="009900"/>
                </a:solidFill>
                <a:ea typeface="宋体" panose="02010600030101010101" pitchFamily="2" charset="-122"/>
              </a:rPr>
              <a:t> PC</a:t>
            </a:r>
            <a:r>
              <a:rPr lang="zh-CN" altLang="en-US" sz="2400" dirty="0">
                <a:solidFill>
                  <a:srgbClr val="009900"/>
                </a:solidFill>
                <a:ea typeface="宋体" panose="02010600030101010101" pitchFamily="2" charset="-122"/>
              </a:rPr>
              <a:t>的偏移量</a:t>
            </a:r>
            <a:r>
              <a:rPr lang="en-US" altLang="zh-CN" sz="2400" dirty="0">
                <a:solidFill>
                  <a:srgbClr val="009900"/>
                </a:solidFill>
                <a:ea typeface="宋体" panose="02010600030101010101" pitchFamily="2" charset="-122"/>
              </a:rPr>
              <a:t>(offset).</a:t>
            </a:r>
            <a:endParaRPr lang="en-US" altLang="zh-CN" sz="2400" dirty="0">
              <a:solidFill>
                <a:srgbClr val="009900"/>
              </a:solidFill>
              <a:ea typeface="宋体" panose="02010600030101010101" pitchFamily="2" charset="-122"/>
            </a:endParaRPr>
          </a:p>
          <a:p>
            <a:pPr lvl="1"/>
            <a:r>
              <a:rPr lang="zh-CN" altLang="en-US" sz="2400" dirty="0">
                <a:solidFill>
                  <a:srgbClr val="009900"/>
                </a:solidFill>
                <a:ea typeface="宋体" panose="02010600030101010101" pitchFamily="2" charset="-122"/>
              </a:rPr>
              <a:t>数据有效地址为</a:t>
            </a:r>
            <a:r>
              <a:rPr lang="en-US" altLang="zh-CN" sz="2400" dirty="0">
                <a:solidFill>
                  <a:srgbClr val="009900"/>
                </a:solidFill>
                <a:ea typeface="宋体" panose="02010600030101010101" pitchFamily="2" charset="-122"/>
              </a:rPr>
              <a:t>PC+offset</a:t>
            </a:r>
            <a:endParaRPr lang="en-US" altLang="zh-CN" sz="2400" dirty="0">
              <a:solidFill>
                <a:srgbClr val="009900"/>
              </a:solidFill>
              <a:ea typeface="宋体" panose="02010600030101010101" pitchFamily="2" charset="-122"/>
            </a:endParaRPr>
          </a:p>
          <a:p>
            <a:pPr lvl="1"/>
            <a:r>
              <a:rPr lang="zh-CN" altLang="en-US" sz="2400" dirty="0">
                <a:solidFill>
                  <a:srgbClr val="009900"/>
                </a:solidFill>
                <a:ea typeface="宋体" panose="02010600030101010101" pitchFamily="2" charset="-122"/>
              </a:rPr>
              <a:t>局限性：</a:t>
            </a:r>
            <a:r>
              <a:rPr lang="en-US" altLang="zh-CN" sz="2400" dirty="0">
                <a:ea typeface="宋体" panose="02010600030101010101" pitchFamily="2" charset="-122"/>
              </a:rPr>
              <a:t>9 bits:</a:t>
            </a:r>
            <a:endParaRPr lang="en-US" altLang="zh-CN" sz="2400" dirty="0">
              <a:ea typeface="宋体" panose="02010600030101010101" pitchFamily="2" charset="-122"/>
            </a:endParaRPr>
          </a:p>
          <a:p>
            <a:r>
              <a:rPr lang="zh-CN" altLang="en-US" dirty="0">
                <a:ea typeface="宋体" panose="02010600030101010101" pitchFamily="2" charset="-122"/>
              </a:rPr>
              <a:t>数据的地址范围为：</a:t>
            </a:r>
            <a:endParaRPr lang="en-US" altLang="zh-CN" dirty="0">
              <a:ea typeface="宋体" panose="02010600030101010101" pitchFamily="2" charset="-122"/>
            </a:endParaRPr>
          </a:p>
          <a:p>
            <a:r>
              <a:rPr lang="zh-CN" altLang="en-US" dirty="0">
                <a:ea typeface="宋体" panose="02010600030101010101" pitchFamily="2" charset="-122"/>
              </a:rPr>
              <a:t>  注意：</a:t>
            </a:r>
            <a:r>
              <a:rPr lang="en-US" altLang="zh-CN" dirty="0">
                <a:ea typeface="宋体" panose="02010600030101010101" pitchFamily="2" charset="-122"/>
              </a:rPr>
              <a:t>PC</a:t>
            </a:r>
            <a:r>
              <a:rPr lang="zh-CN" altLang="en-US" dirty="0">
                <a:ea typeface="宋体" panose="02010600030101010101" pitchFamily="2" charset="-122"/>
              </a:rPr>
              <a:t>不是当前指令的地址，而是下一条指令的地址</a:t>
            </a:r>
            <a:endParaRPr lang="en-US" altLang="zh-CN" dirty="0">
              <a:ea typeface="宋体" panose="02010600030101010101" pitchFamily="2" charset="-122"/>
            </a:endParaRPr>
          </a:p>
        </p:txBody>
      </p:sp>
      <p:graphicFrame>
        <p:nvGraphicFramePr>
          <p:cNvPr id="1026" name="Object 4"/>
          <p:cNvGraphicFramePr/>
          <p:nvPr/>
        </p:nvGraphicFramePr>
        <p:xfrm>
          <a:off x="3276600" y="4797425"/>
          <a:ext cx="2832100" cy="355600"/>
        </p:xfrm>
        <a:graphic>
          <a:graphicData uri="http://schemas.openxmlformats.org/presentationml/2006/ole">
            <mc:AlternateContent xmlns:mc="http://schemas.openxmlformats.org/markup-compatibility/2006">
              <mc:Choice xmlns:v="urn:schemas-microsoft-com:vml" Requires="v">
                <p:oleObj spid="_x0000_s3078" name="" r:id="rId1" imgW="2829560" imgH="355600" progId="Equation.3">
                  <p:embed/>
                </p:oleObj>
              </mc:Choice>
              <mc:Fallback>
                <p:oleObj name="" r:id="rId1" imgW="2829560" imgH="355600" progId="Equation.3">
                  <p:embed/>
                  <p:pic>
                    <p:nvPicPr>
                      <p:cNvPr id="0" name="图片 3077"/>
                      <p:cNvPicPr/>
                      <p:nvPr/>
                    </p:nvPicPr>
                    <p:blipFill>
                      <a:blip r:embed="rId2"/>
                      <a:stretch>
                        <a:fillRect/>
                      </a:stretch>
                    </p:blipFill>
                    <p:spPr>
                      <a:xfrm>
                        <a:off x="3276600" y="4797425"/>
                        <a:ext cx="2832100" cy="355600"/>
                      </a:xfrm>
                      <a:prstGeom prst="rect">
                        <a:avLst/>
                      </a:prstGeom>
                      <a:noFill/>
                      <a:ln w="38100">
                        <a:noFill/>
                        <a:miter/>
                      </a:ln>
                    </p:spPr>
                  </p:pic>
                </p:oleObj>
              </mc:Fallback>
            </mc:AlternateContent>
          </a:graphicData>
        </a:graphic>
      </p:graphicFrame>
      <p:graphicFrame>
        <p:nvGraphicFramePr>
          <p:cNvPr id="1027" name="Object 5"/>
          <p:cNvGraphicFramePr/>
          <p:nvPr/>
        </p:nvGraphicFramePr>
        <p:xfrm>
          <a:off x="3132138" y="5300663"/>
          <a:ext cx="3213100" cy="355600"/>
        </p:xfrm>
        <a:graphic>
          <a:graphicData uri="http://schemas.openxmlformats.org/presentationml/2006/ole">
            <mc:AlternateContent xmlns:mc="http://schemas.openxmlformats.org/markup-compatibility/2006">
              <mc:Choice xmlns:v="urn:schemas-microsoft-com:vml" Requires="v">
                <p:oleObj spid="_x0000_s3077" name="" r:id="rId3" imgW="3210560" imgH="355600" progId="Equation.3">
                  <p:embed/>
                </p:oleObj>
              </mc:Choice>
              <mc:Fallback>
                <p:oleObj name="" r:id="rId3" imgW="3210560" imgH="355600" progId="Equation.3">
                  <p:embed/>
                  <p:pic>
                    <p:nvPicPr>
                      <p:cNvPr id="0" name="图片 3076"/>
                      <p:cNvPicPr/>
                      <p:nvPr/>
                    </p:nvPicPr>
                    <p:blipFill>
                      <a:blip r:embed="rId4"/>
                      <a:stretch>
                        <a:fillRect/>
                      </a:stretch>
                    </p:blipFill>
                    <p:spPr>
                      <a:xfrm>
                        <a:off x="3132138" y="5300663"/>
                        <a:ext cx="3213100" cy="355600"/>
                      </a:xfrm>
                      <a:prstGeom prst="rect">
                        <a:avLst/>
                      </a:prstGeom>
                      <a:noFill/>
                      <a:ln w="38100">
                        <a:noFill/>
                        <a:miter/>
                      </a:ln>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2"/>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19459" name="Rectangle 2"/>
          <p:cNvSpPr>
            <a:spLocks noGrp="1"/>
          </p:cNvSpPr>
          <p:nvPr>
            <p:ph type="title"/>
          </p:nvPr>
        </p:nvSpPr>
        <p:spPr>
          <a:xfrm>
            <a:off x="250825" y="260350"/>
            <a:ext cx="8686800" cy="533400"/>
          </a:xfrm>
        </p:spPr>
        <p:txBody>
          <a:bodyPr vert="horz" wrap="square" lIns="91440" tIns="45720" rIns="91440" bIns="45720" anchor="ctr" anchorCtr="0"/>
          <a:p>
            <a:r>
              <a:rPr lang="en-US" altLang="zh-CN" dirty="0">
                <a:ea typeface="宋体" panose="02010600030101010101" pitchFamily="2" charset="-122"/>
              </a:rPr>
              <a:t>LD (PC-Relative)</a:t>
            </a:r>
            <a:endParaRPr lang="en-US" altLang="zh-CN" dirty="0">
              <a:ea typeface="宋体" panose="02010600030101010101" pitchFamily="2" charset="-122"/>
            </a:endParaRPr>
          </a:p>
        </p:txBody>
      </p:sp>
      <p:pic>
        <p:nvPicPr>
          <p:cNvPr id="19460" name="Picture 20" descr="C:\Documents and Settings\gbyrd\My Documents\ece206\mh-slides\e2\ch05-figures\ch05-12.png"/>
          <p:cNvPicPr>
            <a:picLocks noChangeAspect="1"/>
          </p:cNvPicPr>
          <p:nvPr/>
        </p:nvPicPr>
        <p:blipFill>
          <a:blip r:embed="rId1"/>
          <a:stretch>
            <a:fillRect/>
          </a:stretch>
        </p:blipFill>
        <p:spPr>
          <a:xfrm>
            <a:off x="304800" y="1143000"/>
            <a:ext cx="7212013" cy="677863"/>
          </a:xfrm>
          <a:prstGeom prst="rect">
            <a:avLst/>
          </a:prstGeom>
          <a:noFill/>
          <a:ln w="9525">
            <a:noFill/>
          </a:ln>
        </p:spPr>
      </p:pic>
      <p:pic>
        <p:nvPicPr>
          <p:cNvPr id="19461" name="Picture 22" descr="C:\Documents and Settings\gbyrd\My Documents\ece206\mh-slides\e2\ch05-figures\ch05-12a.png"/>
          <p:cNvPicPr>
            <a:picLocks noChangeAspect="1"/>
          </p:cNvPicPr>
          <p:nvPr/>
        </p:nvPicPr>
        <p:blipFill>
          <a:blip r:embed="rId2"/>
          <a:stretch>
            <a:fillRect/>
          </a:stretch>
        </p:blipFill>
        <p:spPr>
          <a:xfrm>
            <a:off x="468313" y="1844675"/>
            <a:ext cx="7431087" cy="4498975"/>
          </a:xfrm>
          <a:prstGeom prst="rect">
            <a:avLst/>
          </a:prstGeom>
          <a:noFill/>
          <a:ln w="9525">
            <a:noFill/>
          </a:ln>
        </p:spPr>
      </p:pic>
      <p:graphicFrame>
        <p:nvGraphicFramePr>
          <p:cNvPr id="8" name="表格 7"/>
          <p:cNvGraphicFramePr>
            <a:graphicFrameLocks noGrp="1"/>
          </p:cNvGraphicFramePr>
          <p:nvPr>
            <p:custDataLst>
              <p:tags r:id="rId3"/>
            </p:custDataLst>
          </p:nvPr>
        </p:nvGraphicFramePr>
        <p:xfrm>
          <a:off x="0" y="6308725"/>
          <a:ext cx="8103870" cy="487680"/>
        </p:xfrm>
        <a:graphic>
          <a:graphicData uri="http://schemas.openxmlformats.org/drawingml/2006/table">
            <a:tbl>
              <a:tblPr/>
              <a:tblGrid>
                <a:gridCol w="1066800"/>
                <a:gridCol w="4598670"/>
                <a:gridCol w="2438400"/>
              </a:tblGrid>
              <a:tr h="48768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x30F6</a:t>
                      </a:r>
                      <a:endPar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endParaRPr>
                    </a:p>
                  </a:txBody>
                  <a:tcPr marR="0" marT="91440" marB="9144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FF0000"/>
                          </a:solidFill>
                          <a:effectLst/>
                          <a:latin typeface="CourierPS" pitchFamily="49" charset="0"/>
                          <a:ea typeface="宋体" panose="02010600030101010101" pitchFamily="2" charset="-122"/>
                        </a:rPr>
                        <a:t>0 0 1 0</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dirty="0" smtClean="0">
                          <a:ln>
                            <a:noFill/>
                          </a:ln>
                          <a:solidFill>
                            <a:srgbClr val="7030A0"/>
                          </a:solidFill>
                          <a:effectLst/>
                          <a:latin typeface="CourierPS" pitchFamily="49" charset="0"/>
                          <a:ea typeface="宋体" panose="02010600030101010101" pitchFamily="2" charset="-122"/>
                        </a:rPr>
                        <a:t>0 0 1</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1 1 1 1 1 1 1 0 1</a:t>
                      </a:r>
                      <a:endPar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endParaRPr>
                    </a:p>
                  </a:txBody>
                  <a:tcPr marR="0" marT="91440" marB="9144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rPr>
                        <a:t>R1 &lt;- M[X30F4]</a:t>
                      </a:r>
                      <a:endParaRPr kumimoji="0" lang="zh-CN" altLang="en-US"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endParaRPr>
                    </a:p>
                  </a:txBody>
                  <a:tcPr marR="0" marT="91440" marB="9144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2"/>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20483"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ST (PC-Relative)</a:t>
            </a:r>
            <a:endParaRPr lang="en-US" altLang="zh-CN" dirty="0">
              <a:ea typeface="宋体" panose="02010600030101010101" pitchFamily="2" charset="-122"/>
            </a:endParaRPr>
          </a:p>
        </p:txBody>
      </p:sp>
      <p:pic>
        <p:nvPicPr>
          <p:cNvPr id="20484" name="Picture 10" descr="C:\Documents and Settings\gbyrd\My Documents\ece206\mh-slides\e2\ch05-figures\ch05-13.png"/>
          <p:cNvPicPr>
            <a:picLocks noChangeAspect="1"/>
          </p:cNvPicPr>
          <p:nvPr/>
        </p:nvPicPr>
        <p:blipFill>
          <a:blip r:embed="rId1"/>
          <a:stretch>
            <a:fillRect/>
          </a:stretch>
        </p:blipFill>
        <p:spPr>
          <a:xfrm>
            <a:off x="304800" y="1143000"/>
            <a:ext cx="7212013" cy="677863"/>
          </a:xfrm>
          <a:prstGeom prst="rect">
            <a:avLst/>
          </a:prstGeom>
          <a:noFill/>
          <a:ln w="9525">
            <a:noFill/>
          </a:ln>
        </p:spPr>
      </p:pic>
      <p:pic>
        <p:nvPicPr>
          <p:cNvPr id="20485" name="Picture 11" descr="C:\Documents and Settings\gbyrd\My Documents\ece206\mh-slides\e2\ch05-figures\ch05-13a.png"/>
          <p:cNvPicPr>
            <a:picLocks noChangeAspect="1"/>
          </p:cNvPicPr>
          <p:nvPr/>
        </p:nvPicPr>
        <p:blipFill>
          <a:blip r:embed="rId2"/>
          <a:stretch>
            <a:fillRect/>
          </a:stretch>
        </p:blipFill>
        <p:spPr>
          <a:xfrm>
            <a:off x="539750" y="1844675"/>
            <a:ext cx="7431088" cy="4498975"/>
          </a:xfrm>
          <a:prstGeom prst="rect">
            <a:avLst/>
          </a:prstGeom>
          <a:noFill/>
          <a:ln w="9525">
            <a:noFill/>
          </a:ln>
        </p:spPr>
      </p:pic>
      <p:graphicFrame>
        <p:nvGraphicFramePr>
          <p:cNvPr id="6" name="表格 5"/>
          <p:cNvGraphicFramePr>
            <a:graphicFrameLocks noGrp="1"/>
          </p:cNvGraphicFramePr>
          <p:nvPr>
            <p:custDataLst>
              <p:tags r:id="rId3"/>
            </p:custDataLst>
          </p:nvPr>
        </p:nvGraphicFramePr>
        <p:xfrm>
          <a:off x="0" y="6308725"/>
          <a:ext cx="8087995" cy="487680"/>
        </p:xfrm>
        <a:graphic>
          <a:graphicData uri="http://schemas.openxmlformats.org/drawingml/2006/table">
            <a:tbl>
              <a:tblPr/>
              <a:tblGrid>
                <a:gridCol w="1064895"/>
                <a:gridCol w="4589780"/>
                <a:gridCol w="2433320"/>
              </a:tblGrid>
              <a:tr h="48768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x30F6</a:t>
                      </a:r>
                      <a:endPar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endParaRPr>
                    </a:p>
                  </a:txBody>
                  <a:tcPr marR="0" marT="91440" marB="9144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FF0000"/>
                          </a:solidFill>
                          <a:effectLst/>
                          <a:latin typeface="CourierPS" pitchFamily="49" charset="0"/>
                          <a:ea typeface="宋体" panose="02010600030101010101" pitchFamily="2" charset="-122"/>
                        </a:rPr>
                        <a:t>0 0 1 1</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dirty="0" smtClean="0">
                          <a:ln>
                            <a:noFill/>
                          </a:ln>
                          <a:solidFill>
                            <a:srgbClr val="7030A0"/>
                          </a:solidFill>
                          <a:effectLst/>
                          <a:latin typeface="CourierPS" pitchFamily="49" charset="0"/>
                          <a:ea typeface="宋体" panose="02010600030101010101" pitchFamily="2" charset="-122"/>
                        </a:rPr>
                        <a:t>0 0 1</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0 0 0 0 0 0 0 0 1</a:t>
                      </a:r>
                      <a:endPar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endParaRPr>
                    </a:p>
                  </a:txBody>
                  <a:tcPr marR="0" marT="91440" marB="9144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rPr>
                        <a:t>M[30F8] &lt;- R1</a:t>
                      </a:r>
                      <a:endPar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endParaRPr>
                    </a:p>
                  </a:txBody>
                  <a:tcPr marR="0" marT="91440" marB="9144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2"/>
          <p:cNvSpPr txBox="1">
            <a:spLocks noGrp="1"/>
          </p:cNvSpPr>
          <p:nvPr>
            <p:ph type="sldNum" sz="quarter" idx="10"/>
          </p:nvPr>
        </p:nvSpPr>
        <p:spPr>
          <a:xfrm>
            <a:off x="4379913" y="6408738"/>
            <a:ext cx="2351087" cy="365125"/>
          </a:xfrm>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en-US" altLang="zh-CN" dirty="0">
                <a:latin typeface="Times New Roman" panose="02020603050405020304" pitchFamily="18" charset="0"/>
                <a:ea typeface="宋体" panose="02010600030101010101" pitchFamily="2" charset="-122"/>
              </a:rPr>
            </a:fld>
            <a:endParaRPr lang="en-US" altLang="zh-CN" dirty="0">
              <a:latin typeface="Times New Roman" panose="02020603050405020304" pitchFamily="18" charset="0"/>
              <a:ea typeface="宋体" panose="02010600030101010101" pitchFamily="2" charset="-122"/>
            </a:endParaRPr>
          </a:p>
        </p:txBody>
      </p:sp>
      <p:sp>
        <p:nvSpPr>
          <p:cNvPr id="7171" name="Rectangle 2"/>
          <p:cNvSpPr/>
          <p:nvPr/>
        </p:nvSpPr>
        <p:spPr>
          <a:xfrm>
            <a:off x="685800" y="1136650"/>
            <a:ext cx="8001000" cy="635000"/>
          </a:xfrm>
          <a:prstGeom prst="rect">
            <a:avLst/>
          </a:prstGeom>
          <a:solidFill>
            <a:schemeClr val="bg1"/>
          </a:solidFill>
          <a:ln w="9525">
            <a:noFill/>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172" name="Text Box 3"/>
          <p:cNvSpPr txBox="1"/>
          <p:nvPr/>
        </p:nvSpPr>
        <p:spPr>
          <a:xfrm>
            <a:off x="684213" y="981075"/>
            <a:ext cx="3163887" cy="830263"/>
          </a:xfrm>
          <a:prstGeom prst="rect">
            <a:avLst/>
          </a:prstGeom>
          <a:noFill/>
          <a:ln w="9525">
            <a:noFill/>
          </a:ln>
        </p:spPr>
        <p:txBody>
          <a:bodyPr wrap="none">
            <a:spAutoFit/>
          </a:bodyPr>
          <a:p>
            <a:r>
              <a:rPr lang="en-US" altLang="zh-CN" sz="2400" dirty="0">
                <a:solidFill>
                  <a:srgbClr val="CC0000"/>
                </a:solidFill>
                <a:latin typeface="Arial" panose="020B0604020202020204" pitchFamily="34" charset="0"/>
                <a:ea typeface="宋体" panose="02010600030101010101" pitchFamily="2" charset="-122"/>
              </a:rPr>
              <a:t>Problem Specification</a:t>
            </a:r>
            <a:endParaRPr lang="en-US" altLang="zh-CN" sz="2400" dirty="0">
              <a:solidFill>
                <a:srgbClr val="CC0000"/>
              </a:solidFill>
              <a:latin typeface="Arial" panose="020B0604020202020204" pitchFamily="34" charset="0"/>
              <a:ea typeface="宋体" panose="02010600030101010101" pitchFamily="2" charset="-122"/>
            </a:endParaRPr>
          </a:p>
          <a:p>
            <a:endParaRPr lang="en-US" altLang="zh-CN" sz="2400" dirty="0">
              <a:solidFill>
                <a:srgbClr val="CC0000"/>
              </a:solidFill>
              <a:latin typeface="Arial" panose="020B0604020202020204" pitchFamily="34" charset="0"/>
              <a:ea typeface="宋体" panose="02010600030101010101" pitchFamily="2" charset="-122"/>
            </a:endParaRPr>
          </a:p>
        </p:txBody>
      </p:sp>
      <p:sp>
        <p:nvSpPr>
          <p:cNvPr id="7173" name="Text Box 4"/>
          <p:cNvSpPr txBox="1"/>
          <p:nvPr/>
        </p:nvSpPr>
        <p:spPr>
          <a:xfrm>
            <a:off x="900430" y="1435100"/>
            <a:ext cx="1555115" cy="914400"/>
          </a:xfrm>
          <a:prstGeom prst="rect">
            <a:avLst/>
          </a:prstGeom>
          <a:noFill/>
          <a:ln w="9525">
            <a:noFill/>
          </a:ln>
        </p:spPr>
        <p:txBody>
          <a:bodyPr wrap="none">
            <a:noAutofit/>
          </a:bodyPr>
          <a:p>
            <a:r>
              <a:rPr lang="en-US" altLang="zh-CN" sz="2400" dirty="0">
                <a:solidFill>
                  <a:srgbClr val="CC0000"/>
                </a:solidFill>
                <a:latin typeface="Arial" panose="020B0604020202020204" pitchFamily="34" charset="0"/>
                <a:ea typeface="宋体" panose="02010600030101010101" pitchFamily="2" charset="-122"/>
              </a:rPr>
              <a:t>Algorithm </a:t>
            </a:r>
            <a:endParaRPr lang="en-US" altLang="zh-CN" sz="2400" dirty="0">
              <a:solidFill>
                <a:srgbClr val="CC0000"/>
              </a:solidFill>
              <a:latin typeface="Arial" panose="020B0604020202020204" pitchFamily="34" charset="0"/>
              <a:ea typeface="宋体" panose="02010600030101010101" pitchFamily="2" charset="-122"/>
            </a:endParaRPr>
          </a:p>
          <a:p>
            <a:r>
              <a:rPr lang="en-US" altLang="zh-CN" sz="2400" dirty="0">
                <a:solidFill>
                  <a:srgbClr val="CC0000"/>
                </a:solidFill>
                <a:latin typeface="Arial" panose="020B0604020202020204" pitchFamily="34" charset="0"/>
                <a:ea typeface="宋体" panose="02010600030101010101" pitchFamily="2" charset="-122"/>
              </a:rPr>
              <a:t>Program</a:t>
            </a:r>
            <a:endParaRPr lang="en-US" altLang="zh-CN" sz="2400" dirty="0">
              <a:solidFill>
                <a:srgbClr val="CC0000"/>
              </a:solidFill>
              <a:latin typeface="Arial" panose="020B0604020202020204" pitchFamily="34" charset="0"/>
              <a:ea typeface="宋体" panose="02010600030101010101" pitchFamily="2" charset="-122"/>
            </a:endParaRPr>
          </a:p>
          <a:p>
            <a:endParaRPr lang="en-US" altLang="zh-CN" sz="2400" dirty="0">
              <a:solidFill>
                <a:srgbClr val="CC0000"/>
              </a:solidFill>
              <a:latin typeface="Arial" panose="020B0604020202020204" pitchFamily="34" charset="0"/>
              <a:ea typeface="宋体" panose="02010600030101010101" pitchFamily="2" charset="-122"/>
            </a:endParaRPr>
          </a:p>
        </p:txBody>
      </p:sp>
      <p:sp>
        <p:nvSpPr>
          <p:cNvPr id="7174" name="Text Box 5"/>
          <p:cNvSpPr txBox="1"/>
          <p:nvPr/>
        </p:nvSpPr>
        <p:spPr>
          <a:xfrm>
            <a:off x="323850" y="2349500"/>
            <a:ext cx="4630738" cy="460375"/>
          </a:xfrm>
          <a:prstGeom prst="rect">
            <a:avLst/>
          </a:prstGeom>
          <a:noFill/>
          <a:ln w="9525">
            <a:noFill/>
          </a:ln>
        </p:spPr>
        <p:txBody>
          <a:bodyPr wrap="none">
            <a:spAutoFit/>
          </a:bodyPr>
          <a:p>
            <a:r>
              <a:rPr lang="en-US" altLang="zh-CN" sz="2400" dirty="0">
                <a:solidFill>
                  <a:srgbClr val="00B050"/>
                </a:solidFill>
                <a:latin typeface="Arial" panose="020B0604020202020204" pitchFamily="34" charset="0"/>
                <a:ea typeface="宋体" panose="02010600030101010101" pitchFamily="2" charset="-122"/>
              </a:rPr>
              <a:t>ISA (Instruction Set Architecture)</a:t>
            </a:r>
            <a:endParaRPr lang="en-US" altLang="zh-CN" sz="2400" dirty="0">
              <a:solidFill>
                <a:srgbClr val="00B050"/>
              </a:solidFill>
              <a:latin typeface="Arial" panose="020B0604020202020204" pitchFamily="34" charset="0"/>
              <a:ea typeface="宋体" panose="02010600030101010101" pitchFamily="2" charset="-122"/>
            </a:endParaRPr>
          </a:p>
        </p:txBody>
      </p:sp>
      <p:sp>
        <p:nvSpPr>
          <p:cNvPr id="7175" name="Text Box 6"/>
          <p:cNvSpPr txBox="1"/>
          <p:nvPr/>
        </p:nvSpPr>
        <p:spPr>
          <a:xfrm>
            <a:off x="1068388" y="3213100"/>
            <a:ext cx="2581275" cy="461963"/>
          </a:xfrm>
          <a:prstGeom prst="rect">
            <a:avLst/>
          </a:prstGeom>
          <a:noFill/>
          <a:ln w="9525">
            <a:noFill/>
          </a:ln>
        </p:spPr>
        <p:txBody>
          <a:bodyPr wrap="none">
            <a:spAutoFit/>
          </a:bodyPr>
          <a:p>
            <a:r>
              <a:rPr lang="en-US" altLang="zh-CN" sz="2400" dirty="0">
                <a:solidFill>
                  <a:srgbClr val="FF0000"/>
                </a:solidFill>
                <a:latin typeface="Arial" panose="020B0604020202020204" pitchFamily="34" charset="0"/>
                <a:ea typeface="宋体" panose="02010600030101010101" pitchFamily="2" charset="-122"/>
              </a:rPr>
              <a:t>microArchitecture</a:t>
            </a:r>
            <a:endParaRPr lang="en-US" altLang="zh-CN" sz="2400" dirty="0">
              <a:solidFill>
                <a:srgbClr val="FF0000"/>
              </a:solidFill>
              <a:latin typeface="Arial" panose="020B0604020202020204" pitchFamily="34" charset="0"/>
              <a:ea typeface="宋体" panose="02010600030101010101" pitchFamily="2" charset="-122"/>
            </a:endParaRPr>
          </a:p>
        </p:txBody>
      </p:sp>
      <p:sp>
        <p:nvSpPr>
          <p:cNvPr id="7176" name="Text Box 7"/>
          <p:cNvSpPr txBox="1"/>
          <p:nvPr/>
        </p:nvSpPr>
        <p:spPr>
          <a:xfrm>
            <a:off x="1828800" y="4559300"/>
            <a:ext cx="673100" cy="338138"/>
          </a:xfrm>
          <a:prstGeom prst="rect">
            <a:avLst/>
          </a:prstGeom>
          <a:noFill/>
          <a:ln w="9525">
            <a:noFill/>
          </a:ln>
        </p:spPr>
        <p:txBody>
          <a:bodyPr wrap="none">
            <a:spAutoFit/>
          </a:bodyPr>
          <a:p>
            <a:r>
              <a:rPr lang="en-US" altLang="zh-CN" sz="2400" dirty="0">
                <a:solidFill>
                  <a:srgbClr val="CC0000"/>
                </a:solidFill>
                <a:latin typeface="Arial" panose="020B0604020202020204" pitchFamily="34" charset="0"/>
                <a:ea typeface="宋体" panose="02010600030101010101" pitchFamily="2" charset="-122"/>
              </a:rPr>
              <a:t>Logic</a:t>
            </a:r>
            <a:endParaRPr lang="en-US" altLang="zh-CN" sz="2400" dirty="0">
              <a:solidFill>
                <a:srgbClr val="CC0000"/>
              </a:solidFill>
              <a:latin typeface="Arial" panose="020B0604020202020204" pitchFamily="34" charset="0"/>
              <a:ea typeface="宋体" panose="02010600030101010101" pitchFamily="2" charset="-122"/>
            </a:endParaRPr>
          </a:p>
        </p:txBody>
      </p:sp>
      <p:sp>
        <p:nvSpPr>
          <p:cNvPr id="7177" name="Text Box 8"/>
          <p:cNvSpPr txBox="1"/>
          <p:nvPr/>
        </p:nvSpPr>
        <p:spPr>
          <a:xfrm>
            <a:off x="1506538" y="5435600"/>
            <a:ext cx="1192212" cy="338138"/>
          </a:xfrm>
          <a:prstGeom prst="rect">
            <a:avLst/>
          </a:prstGeom>
          <a:noFill/>
          <a:ln w="9525">
            <a:noFill/>
          </a:ln>
        </p:spPr>
        <p:txBody>
          <a:bodyPr wrap="none">
            <a:spAutoFit/>
          </a:bodyPr>
          <a:p>
            <a:r>
              <a:rPr lang="en-US" altLang="zh-CN" sz="2400" dirty="0">
                <a:solidFill>
                  <a:srgbClr val="CC0000"/>
                </a:solidFill>
                <a:latin typeface="Arial" panose="020B0604020202020204" pitchFamily="34" charset="0"/>
                <a:ea typeface="宋体" panose="02010600030101010101" pitchFamily="2" charset="-122"/>
              </a:rPr>
              <a:t>Transistors</a:t>
            </a:r>
            <a:endParaRPr lang="en-US" altLang="zh-CN" sz="2400" dirty="0">
              <a:solidFill>
                <a:srgbClr val="CC0000"/>
              </a:solidFill>
              <a:latin typeface="Arial" panose="020B0604020202020204" pitchFamily="34" charset="0"/>
              <a:ea typeface="宋体" panose="02010600030101010101" pitchFamily="2" charset="-122"/>
            </a:endParaRPr>
          </a:p>
        </p:txBody>
      </p:sp>
      <p:sp>
        <p:nvSpPr>
          <p:cNvPr id="7178" name="Text Box 9"/>
          <p:cNvSpPr txBox="1"/>
          <p:nvPr/>
        </p:nvSpPr>
        <p:spPr>
          <a:xfrm>
            <a:off x="1041400" y="5981700"/>
            <a:ext cx="1871663" cy="338138"/>
          </a:xfrm>
          <a:prstGeom prst="rect">
            <a:avLst/>
          </a:prstGeom>
          <a:noFill/>
          <a:ln w="9525">
            <a:noFill/>
          </a:ln>
        </p:spPr>
        <p:txBody>
          <a:bodyPr wrap="none">
            <a:spAutoFit/>
          </a:bodyPr>
          <a:p>
            <a:r>
              <a:rPr lang="en-US" altLang="zh-CN" sz="2400" dirty="0">
                <a:solidFill>
                  <a:srgbClr val="CC0000"/>
                </a:solidFill>
                <a:latin typeface="Arial" panose="020B0604020202020204" pitchFamily="34" charset="0"/>
                <a:ea typeface="宋体" panose="02010600030101010101" pitchFamily="2" charset="-122"/>
              </a:rPr>
              <a:t>Physics/Chemistry</a:t>
            </a:r>
            <a:endParaRPr lang="en-US" altLang="zh-CN" sz="2400" dirty="0">
              <a:solidFill>
                <a:srgbClr val="CC0000"/>
              </a:solidFill>
              <a:latin typeface="Arial" panose="020B0604020202020204" pitchFamily="34" charset="0"/>
              <a:ea typeface="宋体" panose="02010600030101010101" pitchFamily="2" charset="-122"/>
            </a:endParaRPr>
          </a:p>
        </p:txBody>
      </p:sp>
      <p:sp>
        <p:nvSpPr>
          <p:cNvPr id="381962" name="Text Box 10"/>
          <p:cNvSpPr txBox="1"/>
          <p:nvPr/>
        </p:nvSpPr>
        <p:spPr>
          <a:xfrm>
            <a:off x="3924300" y="1125538"/>
            <a:ext cx="3109913" cy="366712"/>
          </a:xfrm>
          <a:prstGeom prst="rect">
            <a:avLst/>
          </a:prstGeom>
          <a:noFill/>
          <a:ln w="9525">
            <a:noFill/>
          </a:ln>
        </p:spPr>
        <p:txBody>
          <a:bodyPr wrap="none">
            <a:spAutoFit/>
          </a:bodyPr>
          <a:p>
            <a:r>
              <a:rPr lang="en-US" altLang="zh-CN" sz="1800" dirty="0">
                <a:latin typeface="Arial" panose="020B0604020202020204" pitchFamily="34" charset="0"/>
                <a:ea typeface="宋体" panose="02010600030101010101" pitchFamily="2" charset="-122"/>
              </a:rPr>
              <a:t>compute the fibonacci sequence</a:t>
            </a:r>
            <a:endParaRPr lang="en-US" altLang="zh-CN" dirty="0">
              <a:latin typeface="Arial" panose="020B0604020202020204" pitchFamily="34" charset="0"/>
              <a:ea typeface="宋体" panose="02010600030101010101" pitchFamily="2" charset="-122"/>
            </a:endParaRPr>
          </a:p>
        </p:txBody>
      </p:sp>
      <p:sp>
        <p:nvSpPr>
          <p:cNvPr id="381963" name="Text Box 11"/>
          <p:cNvSpPr txBox="1"/>
          <p:nvPr/>
        </p:nvSpPr>
        <p:spPr>
          <a:xfrm>
            <a:off x="3898900" y="1612900"/>
            <a:ext cx="3476625" cy="641350"/>
          </a:xfrm>
          <a:prstGeom prst="rect">
            <a:avLst/>
          </a:prstGeom>
          <a:noFill/>
          <a:ln w="9525">
            <a:noFill/>
          </a:ln>
        </p:spPr>
        <p:txBody>
          <a:bodyPr wrap="none">
            <a:spAutoFit/>
          </a:bodyPr>
          <a:p>
            <a:r>
              <a:rPr lang="en-US" altLang="zh-CN" sz="1800" b="1" dirty="0">
                <a:latin typeface="Courier"/>
                <a:ea typeface="宋体" panose="02010600030101010101" pitchFamily="2" charset="-122"/>
              </a:rPr>
              <a:t>for(i=2; i&lt;100; i++) {</a:t>
            </a:r>
            <a:endParaRPr lang="en-US" altLang="zh-CN" sz="1800" b="1" dirty="0">
              <a:latin typeface="Courier"/>
              <a:ea typeface="宋体" panose="02010600030101010101" pitchFamily="2" charset="-122"/>
            </a:endParaRPr>
          </a:p>
          <a:p>
            <a:r>
              <a:rPr lang="en-US" altLang="zh-CN" sz="1800" b="1" dirty="0">
                <a:latin typeface="Courier"/>
                <a:ea typeface="宋体" panose="02010600030101010101" pitchFamily="2" charset="-122"/>
              </a:rPr>
              <a:t>  a[i] = a[i-1]+a[i-2];}</a:t>
            </a:r>
            <a:endParaRPr lang="en-US" altLang="zh-CN" sz="1800" b="1" dirty="0">
              <a:latin typeface="Courier"/>
              <a:ea typeface="宋体" panose="02010600030101010101" pitchFamily="2" charset="-122"/>
            </a:endParaRPr>
          </a:p>
        </p:txBody>
      </p:sp>
      <p:sp>
        <p:nvSpPr>
          <p:cNvPr id="381964" name="Text Box 12"/>
          <p:cNvSpPr txBox="1"/>
          <p:nvPr/>
        </p:nvSpPr>
        <p:spPr>
          <a:xfrm>
            <a:off x="6146800" y="2362200"/>
            <a:ext cx="2379663" cy="641350"/>
          </a:xfrm>
          <a:prstGeom prst="rect">
            <a:avLst/>
          </a:prstGeom>
          <a:noFill/>
          <a:ln w="9525">
            <a:noFill/>
          </a:ln>
        </p:spPr>
        <p:txBody>
          <a:bodyPr wrap="none">
            <a:spAutoFit/>
          </a:bodyPr>
          <a:p>
            <a:r>
              <a:rPr lang="en-US" altLang="zh-CN" sz="1800" b="1" dirty="0">
                <a:latin typeface="Courier"/>
                <a:ea typeface="宋体" panose="02010600030101010101" pitchFamily="2" charset="-122"/>
              </a:rPr>
              <a:t>load r1, a[i];</a:t>
            </a:r>
            <a:endParaRPr lang="en-US" altLang="zh-CN" sz="1800" b="1" dirty="0">
              <a:latin typeface="Courier"/>
              <a:ea typeface="宋体" panose="02010600030101010101" pitchFamily="2" charset="-122"/>
            </a:endParaRPr>
          </a:p>
          <a:p>
            <a:r>
              <a:rPr lang="en-US" altLang="zh-CN" sz="1800" b="1" dirty="0">
                <a:latin typeface="Courier"/>
                <a:ea typeface="宋体" panose="02010600030101010101" pitchFamily="2" charset="-122"/>
              </a:rPr>
              <a:t>add  r2, r2, r1;</a:t>
            </a:r>
            <a:endParaRPr lang="en-US" altLang="zh-CN" sz="1800" b="1" dirty="0">
              <a:latin typeface="Courier"/>
              <a:ea typeface="宋体" panose="02010600030101010101" pitchFamily="2" charset="-122"/>
            </a:endParaRPr>
          </a:p>
        </p:txBody>
      </p:sp>
      <p:grpSp>
        <p:nvGrpSpPr>
          <p:cNvPr id="2" name="Group 13"/>
          <p:cNvGrpSpPr/>
          <p:nvPr/>
        </p:nvGrpSpPr>
        <p:grpSpPr>
          <a:xfrm>
            <a:off x="4002088" y="2895600"/>
            <a:ext cx="2465387" cy="1320800"/>
            <a:chOff x="3168" y="1770"/>
            <a:chExt cx="1680" cy="966"/>
          </a:xfrm>
        </p:grpSpPr>
        <p:sp>
          <p:nvSpPr>
            <p:cNvPr id="7246" name="Freeform 14"/>
            <p:cNvSpPr/>
            <p:nvPr/>
          </p:nvSpPr>
          <p:spPr>
            <a:xfrm>
              <a:off x="4425" y="1818"/>
              <a:ext cx="274" cy="819"/>
            </a:xfrm>
            <a:custGeom>
              <a:avLst/>
              <a:gdLst>
                <a:gd name="txL" fmla="*/ 0 w 193"/>
                <a:gd name="txT" fmla="*/ 0 h 577"/>
                <a:gd name="txR" fmla="*/ 193 w 193"/>
                <a:gd name="txB" fmla="*/ 577 h 577"/>
              </a:gdLst>
              <a:ahLst/>
              <a:cxnLst>
                <a:cxn ang="0">
                  <a:pos x="0" y="0"/>
                </a:cxn>
                <a:cxn ang="0">
                  <a:pos x="0" y="36702"/>
                </a:cxn>
                <a:cxn ang="0">
                  <a:pos x="18361" y="55160"/>
                </a:cxn>
                <a:cxn ang="0">
                  <a:pos x="0" y="73507"/>
                </a:cxn>
                <a:cxn ang="0">
                  <a:pos x="0" y="110187"/>
                </a:cxn>
                <a:cxn ang="0">
                  <a:pos x="36915" y="73507"/>
                </a:cxn>
                <a:cxn ang="0">
                  <a:pos x="36915" y="36702"/>
                </a:cxn>
                <a:cxn ang="0">
                  <a:pos x="0" y="0"/>
                </a:cxn>
              </a:cxnLst>
              <a:rect l="txL" t="txT" r="txR" b="txB"/>
              <a:pathLst>
                <a:path w="193" h="577">
                  <a:moveTo>
                    <a:pt x="0" y="0"/>
                  </a:moveTo>
                  <a:lnTo>
                    <a:pt x="0" y="192"/>
                  </a:lnTo>
                  <a:lnTo>
                    <a:pt x="96" y="288"/>
                  </a:lnTo>
                  <a:lnTo>
                    <a:pt x="0" y="384"/>
                  </a:lnTo>
                  <a:lnTo>
                    <a:pt x="0" y="576"/>
                  </a:lnTo>
                  <a:lnTo>
                    <a:pt x="192" y="384"/>
                  </a:lnTo>
                  <a:lnTo>
                    <a:pt x="192" y="192"/>
                  </a:lnTo>
                  <a:lnTo>
                    <a:pt x="0" y="0"/>
                  </a:lnTo>
                </a:path>
              </a:pathLst>
            </a:custGeom>
            <a:solidFill>
              <a:srgbClr val="CCFFFF">
                <a:alpha val="100000"/>
              </a:srgbClr>
            </a:solidFill>
            <a:ln w="50800" cap="rnd" cmpd="sng">
              <a:solidFill>
                <a:schemeClr val="tx1">
                  <a:alpha val="100000"/>
                </a:schemeClr>
              </a:solidFill>
              <a:prstDash val="solid"/>
              <a:round/>
              <a:headEnd type="none" w="sm" len="sm"/>
              <a:tailEnd type="none" w="sm" len="sm"/>
            </a:ln>
          </p:spPr>
          <p:txBody>
            <a:bodyPr/>
            <a:p>
              <a:endParaRPr lang="zh-CN" altLang="en-US"/>
            </a:p>
          </p:txBody>
        </p:sp>
        <p:grpSp>
          <p:nvGrpSpPr>
            <p:cNvPr id="7247" name="Group 15"/>
            <p:cNvGrpSpPr/>
            <p:nvPr/>
          </p:nvGrpSpPr>
          <p:grpSpPr>
            <a:xfrm>
              <a:off x="3360" y="1770"/>
              <a:ext cx="528" cy="822"/>
              <a:chOff x="2768" y="2576"/>
              <a:chExt cx="528" cy="822"/>
            </a:xfrm>
          </p:grpSpPr>
          <p:sp>
            <p:nvSpPr>
              <p:cNvPr id="7255" name="Rectangle 16"/>
              <p:cNvSpPr/>
              <p:nvPr/>
            </p:nvSpPr>
            <p:spPr>
              <a:xfrm>
                <a:off x="2768" y="2582"/>
                <a:ext cx="528" cy="816"/>
              </a:xfrm>
              <a:prstGeom prst="rect">
                <a:avLst/>
              </a:prstGeom>
              <a:solidFill>
                <a:srgbClr val="FFFF99"/>
              </a:solidFill>
              <a:ln w="38100" cap="flat" cmpd="sng">
                <a:solidFill>
                  <a:schemeClr val="tx1"/>
                </a:solidFill>
                <a:prstDash val="solid"/>
                <a:miter/>
                <a:headEnd type="none" w="sm" len="sm"/>
                <a:tailEnd type="none" w="sm" len="sm"/>
              </a:ln>
            </p:spPr>
            <p:txBody>
              <a:bodyPr wrap="none" anchor="t" anchorCtr="1"/>
              <a:p>
                <a:pPr algn="ctr"/>
                <a:endParaRPr lang="zh-CN" altLang="zh-CN" sz="1600" dirty="0">
                  <a:latin typeface="Arial" panose="020B0604020202020204" pitchFamily="34" charset="0"/>
                  <a:ea typeface="宋体" panose="02010600030101010101" pitchFamily="2" charset="-122"/>
                </a:endParaRPr>
              </a:p>
            </p:txBody>
          </p:sp>
          <p:sp>
            <p:nvSpPr>
              <p:cNvPr id="7256" name="Text Box 17"/>
              <p:cNvSpPr txBox="1"/>
              <p:nvPr/>
            </p:nvSpPr>
            <p:spPr>
              <a:xfrm rot="-5417139">
                <a:off x="2692" y="2805"/>
                <a:ext cx="689" cy="230"/>
              </a:xfrm>
              <a:prstGeom prst="rect">
                <a:avLst/>
              </a:prstGeom>
              <a:noFill/>
              <a:ln w="9525">
                <a:noFill/>
              </a:ln>
            </p:spPr>
            <p:txBody>
              <a:bodyPr>
                <a:spAutoFit/>
              </a:bodyPr>
              <a:p>
                <a:r>
                  <a:rPr lang="en-US" altLang="zh-CN" sz="1600" b="1" dirty="0">
                    <a:latin typeface="Arial" panose="020B0604020202020204" pitchFamily="34" charset="0"/>
                    <a:ea typeface="宋体" panose="02010600030101010101" pitchFamily="2" charset="-122"/>
                  </a:rPr>
                  <a:t>registers</a:t>
                </a:r>
                <a:endParaRPr lang="en-US" altLang="zh-CN" b="1" dirty="0">
                  <a:latin typeface="Arial" panose="020B0604020202020204" pitchFamily="34" charset="0"/>
                  <a:ea typeface="宋体" panose="02010600030101010101" pitchFamily="2" charset="-122"/>
                </a:endParaRPr>
              </a:p>
            </p:txBody>
          </p:sp>
        </p:grpSp>
        <p:sp>
          <p:nvSpPr>
            <p:cNvPr id="7248" name="Line 18"/>
            <p:cNvSpPr/>
            <p:nvPr/>
          </p:nvSpPr>
          <p:spPr>
            <a:xfrm>
              <a:off x="3888" y="1968"/>
              <a:ext cx="528" cy="0"/>
            </a:xfrm>
            <a:prstGeom prst="line">
              <a:avLst/>
            </a:prstGeom>
            <a:ln w="28575" cap="flat" cmpd="sng">
              <a:solidFill>
                <a:schemeClr val="tx1"/>
              </a:solidFill>
              <a:prstDash val="solid"/>
              <a:headEnd type="none" w="med" len="med"/>
              <a:tailEnd type="triangle" w="med" len="med"/>
            </a:ln>
          </p:spPr>
        </p:sp>
        <p:sp>
          <p:nvSpPr>
            <p:cNvPr id="7249" name="Line 19"/>
            <p:cNvSpPr/>
            <p:nvPr/>
          </p:nvSpPr>
          <p:spPr>
            <a:xfrm>
              <a:off x="3888" y="2448"/>
              <a:ext cx="528" cy="0"/>
            </a:xfrm>
            <a:prstGeom prst="line">
              <a:avLst/>
            </a:prstGeom>
            <a:ln w="28575" cap="flat" cmpd="sng">
              <a:solidFill>
                <a:schemeClr val="tx1"/>
              </a:solidFill>
              <a:prstDash val="solid"/>
              <a:headEnd type="none" w="med" len="med"/>
              <a:tailEnd type="triangle" w="med" len="med"/>
            </a:ln>
          </p:spPr>
        </p:sp>
        <p:sp>
          <p:nvSpPr>
            <p:cNvPr id="7250" name="Line 20"/>
            <p:cNvSpPr/>
            <p:nvPr/>
          </p:nvSpPr>
          <p:spPr>
            <a:xfrm>
              <a:off x="4704" y="2208"/>
              <a:ext cx="144" cy="0"/>
            </a:xfrm>
            <a:prstGeom prst="line">
              <a:avLst/>
            </a:prstGeom>
            <a:ln w="28575" cap="flat" cmpd="sng">
              <a:solidFill>
                <a:schemeClr val="tx1"/>
              </a:solidFill>
              <a:prstDash val="solid"/>
              <a:headEnd type="none" w="med" len="med"/>
              <a:tailEnd type="none" w="med" len="med"/>
            </a:ln>
          </p:spPr>
        </p:sp>
        <p:sp>
          <p:nvSpPr>
            <p:cNvPr id="7251" name="Line 21"/>
            <p:cNvSpPr/>
            <p:nvPr/>
          </p:nvSpPr>
          <p:spPr>
            <a:xfrm>
              <a:off x="4848" y="2208"/>
              <a:ext cx="0" cy="528"/>
            </a:xfrm>
            <a:prstGeom prst="line">
              <a:avLst/>
            </a:prstGeom>
            <a:ln w="28575" cap="flat" cmpd="sng">
              <a:solidFill>
                <a:schemeClr val="tx1"/>
              </a:solidFill>
              <a:prstDash val="solid"/>
              <a:headEnd type="none" w="med" len="med"/>
              <a:tailEnd type="none" w="med" len="med"/>
            </a:ln>
          </p:spPr>
        </p:sp>
        <p:sp>
          <p:nvSpPr>
            <p:cNvPr id="7252" name="Line 22"/>
            <p:cNvSpPr/>
            <p:nvPr/>
          </p:nvSpPr>
          <p:spPr>
            <a:xfrm flipH="1">
              <a:off x="3168" y="2736"/>
              <a:ext cx="1680" cy="0"/>
            </a:xfrm>
            <a:prstGeom prst="line">
              <a:avLst/>
            </a:prstGeom>
            <a:ln w="28575" cap="flat" cmpd="sng">
              <a:solidFill>
                <a:schemeClr val="tx1"/>
              </a:solidFill>
              <a:prstDash val="solid"/>
              <a:headEnd type="none" w="med" len="med"/>
              <a:tailEnd type="none" w="med" len="med"/>
            </a:ln>
          </p:spPr>
        </p:sp>
        <p:sp>
          <p:nvSpPr>
            <p:cNvPr id="7253" name="Line 23"/>
            <p:cNvSpPr/>
            <p:nvPr/>
          </p:nvSpPr>
          <p:spPr>
            <a:xfrm flipV="1">
              <a:off x="3168" y="2160"/>
              <a:ext cx="0" cy="576"/>
            </a:xfrm>
            <a:prstGeom prst="line">
              <a:avLst/>
            </a:prstGeom>
            <a:ln w="28575" cap="flat" cmpd="sng">
              <a:solidFill>
                <a:schemeClr val="tx1"/>
              </a:solidFill>
              <a:prstDash val="solid"/>
              <a:headEnd type="none" w="med" len="med"/>
              <a:tailEnd type="none" w="med" len="med"/>
            </a:ln>
          </p:spPr>
        </p:sp>
        <p:sp>
          <p:nvSpPr>
            <p:cNvPr id="7254" name="Line 24"/>
            <p:cNvSpPr/>
            <p:nvPr/>
          </p:nvSpPr>
          <p:spPr>
            <a:xfrm>
              <a:off x="3168" y="2160"/>
              <a:ext cx="192" cy="0"/>
            </a:xfrm>
            <a:prstGeom prst="line">
              <a:avLst/>
            </a:prstGeom>
            <a:ln w="28575" cap="flat" cmpd="sng">
              <a:solidFill>
                <a:schemeClr val="tx1"/>
              </a:solidFill>
              <a:prstDash val="solid"/>
              <a:headEnd type="none" w="med" len="med"/>
              <a:tailEnd type="triangle" w="med" len="med"/>
            </a:ln>
          </p:spPr>
        </p:sp>
      </p:grpSp>
      <p:grpSp>
        <p:nvGrpSpPr>
          <p:cNvPr id="4" name="Group 25"/>
          <p:cNvGrpSpPr/>
          <p:nvPr/>
        </p:nvGrpSpPr>
        <p:grpSpPr>
          <a:xfrm>
            <a:off x="3378200" y="4300538"/>
            <a:ext cx="1731963" cy="1308100"/>
            <a:chOff x="1292" y="3005"/>
            <a:chExt cx="1873" cy="1339"/>
          </a:xfrm>
        </p:grpSpPr>
        <p:grpSp>
          <p:nvGrpSpPr>
            <p:cNvPr id="7215" name="Group 26"/>
            <p:cNvGrpSpPr/>
            <p:nvPr/>
          </p:nvGrpSpPr>
          <p:grpSpPr>
            <a:xfrm>
              <a:off x="1704" y="3572"/>
              <a:ext cx="462" cy="297"/>
              <a:chOff x="855" y="2868"/>
              <a:chExt cx="462" cy="297"/>
            </a:xfrm>
          </p:grpSpPr>
          <p:sp>
            <p:nvSpPr>
              <p:cNvPr id="7242" name="AutoShape 27"/>
              <p:cNvSpPr/>
              <p:nvPr/>
            </p:nvSpPr>
            <p:spPr>
              <a:xfrm>
                <a:off x="933" y="2868"/>
                <a:ext cx="276" cy="297"/>
              </a:xfrm>
              <a:prstGeom prst="flowChartDelay">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243" name="Line 28"/>
              <p:cNvSpPr/>
              <p:nvPr/>
            </p:nvSpPr>
            <p:spPr>
              <a:xfrm>
                <a:off x="1209" y="3017"/>
                <a:ext cx="108" cy="0"/>
              </a:xfrm>
              <a:prstGeom prst="line">
                <a:avLst/>
              </a:prstGeom>
              <a:ln w="28575" cap="flat" cmpd="sng">
                <a:solidFill>
                  <a:schemeClr val="tx1"/>
                </a:solidFill>
                <a:prstDash val="solid"/>
                <a:headEnd type="none" w="med" len="med"/>
                <a:tailEnd type="none" w="med" len="med"/>
              </a:ln>
            </p:spPr>
          </p:sp>
          <p:sp>
            <p:nvSpPr>
              <p:cNvPr id="7244" name="Line 29"/>
              <p:cNvSpPr/>
              <p:nvPr/>
            </p:nvSpPr>
            <p:spPr>
              <a:xfrm flipH="1">
                <a:off x="855" y="3084"/>
                <a:ext cx="78" cy="0"/>
              </a:xfrm>
              <a:prstGeom prst="line">
                <a:avLst/>
              </a:prstGeom>
              <a:ln w="28575" cap="flat" cmpd="sng">
                <a:solidFill>
                  <a:schemeClr val="tx1"/>
                </a:solidFill>
                <a:prstDash val="solid"/>
                <a:headEnd type="none" w="med" len="med"/>
                <a:tailEnd type="none" w="med" len="med"/>
              </a:ln>
            </p:spPr>
          </p:sp>
          <p:sp>
            <p:nvSpPr>
              <p:cNvPr id="7245" name="Line 30"/>
              <p:cNvSpPr/>
              <p:nvPr/>
            </p:nvSpPr>
            <p:spPr>
              <a:xfrm flipH="1">
                <a:off x="855" y="2940"/>
                <a:ext cx="81" cy="0"/>
              </a:xfrm>
              <a:prstGeom prst="line">
                <a:avLst/>
              </a:prstGeom>
              <a:ln w="28575" cap="flat" cmpd="sng">
                <a:solidFill>
                  <a:schemeClr val="tx1"/>
                </a:solidFill>
                <a:prstDash val="solid"/>
                <a:headEnd type="none" w="med" len="med"/>
                <a:tailEnd type="none" w="med" len="med"/>
              </a:ln>
            </p:spPr>
          </p:sp>
        </p:grpSp>
        <p:grpSp>
          <p:nvGrpSpPr>
            <p:cNvPr id="7216" name="Group 31"/>
            <p:cNvGrpSpPr/>
            <p:nvPr/>
          </p:nvGrpSpPr>
          <p:grpSpPr>
            <a:xfrm>
              <a:off x="1642" y="3084"/>
              <a:ext cx="531" cy="297"/>
              <a:chOff x="2602" y="3764"/>
              <a:chExt cx="531" cy="297"/>
            </a:xfrm>
          </p:grpSpPr>
          <p:sp>
            <p:nvSpPr>
              <p:cNvPr id="7237" name="AutoShape 32"/>
              <p:cNvSpPr/>
              <p:nvPr/>
            </p:nvSpPr>
            <p:spPr>
              <a:xfrm>
                <a:off x="2749" y="3764"/>
                <a:ext cx="276" cy="297"/>
              </a:xfrm>
              <a:prstGeom prst="flowChartDelay">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238" name="Line 33"/>
              <p:cNvSpPr/>
              <p:nvPr/>
            </p:nvSpPr>
            <p:spPr>
              <a:xfrm>
                <a:off x="3025" y="3913"/>
                <a:ext cx="108" cy="0"/>
              </a:xfrm>
              <a:prstGeom prst="line">
                <a:avLst/>
              </a:prstGeom>
              <a:ln w="28575" cap="flat" cmpd="sng">
                <a:solidFill>
                  <a:schemeClr val="tx1"/>
                </a:solidFill>
                <a:prstDash val="solid"/>
                <a:headEnd type="none" w="med" len="med"/>
                <a:tailEnd type="none" w="med" len="med"/>
              </a:ln>
            </p:spPr>
          </p:sp>
          <p:sp>
            <p:nvSpPr>
              <p:cNvPr id="7239" name="Line 34"/>
              <p:cNvSpPr/>
              <p:nvPr/>
            </p:nvSpPr>
            <p:spPr>
              <a:xfrm flipH="1">
                <a:off x="2605" y="3980"/>
                <a:ext cx="144" cy="3"/>
              </a:xfrm>
              <a:prstGeom prst="line">
                <a:avLst/>
              </a:prstGeom>
              <a:ln w="28575" cap="flat" cmpd="sng">
                <a:solidFill>
                  <a:schemeClr val="tx1"/>
                </a:solidFill>
                <a:prstDash val="solid"/>
                <a:headEnd type="none" w="med" len="med"/>
                <a:tailEnd type="none" w="med" len="med"/>
              </a:ln>
            </p:spPr>
          </p:sp>
          <p:sp>
            <p:nvSpPr>
              <p:cNvPr id="7240" name="Line 35"/>
              <p:cNvSpPr/>
              <p:nvPr/>
            </p:nvSpPr>
            <p:spPr>
              <a:xfrm flipH="1" flipV="1">
                <a:off x="2602" y="3833"/>
                <a:ext cx="150" cy="3"/>
              </a:xfrm>
              <a:prstGeom prst="line">
                <a:avLst/>
              </a:prstGeom>
              <a:ln w="28575" cap="flat" cmpd="sng">
                <a:solidFill>
                  <a:schemeClr val="tx1"/>
                </a:solidFill>
                <a:prstDash val="solid"/>
                <a:headEnd type="none" w="med" len="med"/>
                <a:tailEnd type="none" w="med" len="med"/>
              </a:ln>
            </p:spPr>
          </p:sp>
          <p:sp>
            <p:nvSpPr>
              <p:cNvPr id="7241" name="Oval 36"/>
              <p:cNvSpPr/>
              <p:nvPr/>
            </p:nvSpPr>
            <p:spPr>
              <a:xfrm>
                <a:off x="2676" y="3945"/>
                <a:ext cx="72" cy="72"/>
              </a:xfrm>
              <a:prstGeom prst="ellipse">
                <a:avLst/>
              </a:prstGeom>
              <a:solidFill>
                <a:schemeClr val="bg1"/>
              </a:solidFill>
              <a:ln w="2857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7217" name="Group 37"/>
            <p:cNvGrpSpPr/>
            <p:nvPr/>
          </p:nvGrpSpPr>
          <p:grpSpPr>
            <a:xfrm>
              <a:off x="2352" y="3301"/>
              <a:ext cx="441" cy="310"/>
              <a:chOff x="864" y="3171"/>
              <a:chExt cx="441" cy="294"/>
            </a:xfrm>
          </p:grpSpPr>
          <p:sp>
            <p:nvSpPr>
              <p:cNvPr id="7233" name="AutoShape 38"/>
              <p:cNvSpPr/>
              <p:nvPr/>
            </p:nvSpPr>
            <p:spPr>
              <a:xfrm flipH="1" flipV="1">
                <a:off x="927" y="3171"/>
                <a:ext cx="267" cy="294"/>
              </a:xfrm>
              <a:prstGeom prst="moon">
                <a:avLst>
                  <a:gd name="adj" fmla="val 80208"/>
                </a:avLst>
              </a:prstGeom>
              <a:no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234" name="Line 39"/>
              <p:cNvSpPr/>
              <p:nvPr/>
            </p:nvSpPr>
            <p:spPr>
              <a:xfrm>
                <a:off x="1194" y="3321"/>
                <a:ext cx="111" cy="0"/>
              </a:xfrm>
              <a:prstGeom prst="line">
                <a:avLst/>
              </a:prstGeom>
              <a:ln w="28575" cap="flat" cmpd="sng">
                <a:solidFill>
                  <a:schemeClr val="tx1"/>
                </a:solidFill>
                <a:prstDash val="solid"/>
                <a:headEnd type="none" w="med" len="med"/>
                <a:tailEnd type="none" w="med" len="med"/>
              </a:ln>
            </p:spPr>
          </p:sp>
          <p:sp>
            <p:nvSpPr>
              <p:cNvPr id="7235" name="Line 40"/>
              <p:cNvSpPr/>
              <p:nvPr/>
            </p:nvSpPr>
            <p:spPr>
              <a:xfrm flipH="1">
                <a:off x="864" y="3405"/>
                <a:ext cx="96" cy="0"/>
              </a:xfrm>
              <a:prstGeom prst="line">
                <a:avLst/>
              </a:prstGeom>
              <a:ln w="28575" cap="flat" cmpd="sng">
                <a:solidFill>
                  <a:schemeClr val="tx1"/>
                </a:solidFill>
                <a:prstDash val="solid"/>
                <a:headEnd type="none" w="med" len="med"/>
                <a:tailEnd type="none" w="med" len="med"/>
              </a:ln>
            </p:spPr>
          </p:sp>
          <p:sp>
            <p:nvSpPr>
              <p:cNvPr id="7236" name="Line 41"/>
              <p:cNvSpPr/>
              <p:nvPr/>
            </p:nvSpPr>
            <p:spPr>
              <a:xfrm flipH="1">
                <a:off x="870" y="3240"/>
                <a:ext cx="96" cy="0"/>
              </a:xfrm>
              <a:prstGeom prst="line">
                <a:avLst/>
              </a:prstGeom>
              <a:ln w="28575" cap="flat" cmpd="sng">
                <a:solidFill>
                  <a:schemeClr val="tx1"/>
                </a:solidFill>
                <a:prstDash val="solid"/>
                <a:headEnd type="none" w="med" len="med"/>
                <a:tailEnd type="none" w="med" len="med"/>
              </a:ln>
            </p:spPr>
          </p:sp>
        </p:grpSp>
        <p:sp>
          <p:nvSpPr>
            <p:cNvPr id="7218" name="Text Box 42"/>
            <p:cNvSpPr txBox="1"/>
            <p:nvPr/>
          </p:nvSpPr>
          <p:spPr>
            <a:xfrm>
              <a:off x="1292" y="3005"/>
              <a:ext cx="378" cy="375"/>
            </a:xfrm>
            <a:prstGeom prst="rect">
              <a:avLst/>
            </a:prstGeom>
            <a:noFill/>
            <a:ln w="12700">
              <a:noFill/>
            </a:ln>
          </p:spPr>
          <p:txBody>
            <a:bodyPr wrap="none">
              <a:spAutoFit/>
            </a:bodyPr>
            <a:p>
              <a:r>
                <a:rPr lang="en-US" altLang="zh-CN" sz="1800" b="1" dirty="0">
                  <a:latin typeface="Times" pitchFamily="18" charset="0"/>
                  <a:ea typeface="宋体" panose="02010600030101010101" pitchFamily="2" charset="-122"/>
                </a:rPr>
                <a:t>A</a:t>
              </a:r>
              <a:endParaRPr lang="en-US" altLang="zh-CN" sz="1800" b="1" dirty="0">
                <a:latin typeface="Times" pitchFamily="18" charset="0"/>
                <a:ea typeface="宋体" panose="02010600030101010101" pitchFamily="2" charset="-122"/>
              </a:endParaRPr>
            </a:p>
          </p:txBody>
        </p:sp>
        <p:sp>
          <p:nvSpPr>
            <p:cNvPr id="7219" name="Text Box 43"/>
            <p:cNvSpPr txBox="1"/>
            <p:nvPr/>
          </p:nvSpPr>
          <p:spPr>
            <a:xfrm>
              <a:off x="1309" y="3519"/>
              <a:ext cx="364" cy="375"/>
            </a:xfrm>
            <a:prstGeom prst="rect">
              <a:avLst/>
            </a:prstGeom>
            <a:noFill/>
            <a:ln w="12700">
              <a:noFill/>
            </a:ln>
          </p:spPr>
          <p:txBody>
            <a:bodyPr wrap="none">
              <a:spAutoFit/>
            </a:bodyPr>
            <a:p>
              <a:r>
                <a:rPr lang="en-US" altLang="zh-CN" sz="1800" b="1" dirty="0">
                  <a:latin typeface="Times" pitchFamily="18" charset="0"/>
                  <a:ea typeface="宋体" panose="02010600030101010101" pitchFamily="2" charset="-122"/>
                </a:rPr>
                <a:t>B</a:t>
              </a:r>
              <a:endParaRPr lang="en-US" altLang="zh-CN" sz="1800" b="1" dirty="0">
                <a:latin typeface="Times" pitchFamily="18" charset="0"/>
                <a:ea typeface="宋体" panose="02010600030101010101" pitchFamily="2" charset="-122"/>
              </a:endParaRPr>
            </a:p>
          </p:txBody>
        </p:sp>
        <p:sp>
          <p:nvSpPr>
            <p:cNvPr id="7220" name="Text Box 44"/>
            <p:cNvSpPr txBox="1"/>
            <p:nvPr/>
          </p:nvSpPr>
          <p:spPr>
            <a:xfrm>
              <a:off x="1544" y="3969"/>
              <a:ext cx="337" cy="375"/>
            </a:xfrm>
            <a:prstGeom prst="rect">
              <a:avLst/>
            </a:prstGeom>
            <a:noFill/>
            <a:ln w="12700">
              <a:noFill/>
            </a:ln>
          </p:spPr>
          <p:txBody>
            <a:bodyPr wrap="none">
              <a:spAutoFit/>
            </a:bodyPr>
            <a:p>
              <a:r>
                <a:rPr lang="en-US" altLang="zh-CN" sz="1800" b="1" dirty="0">
                  <a:latin typeface="Times" pitchFamily="18" charset="0"/>
                  <a:ea typeface="宋体" panose="02010600030101010101" pitchFamily="2" charset="-122"/>
                </a:rPr>
                <a:t>S</a:t>
              </a:r>
              <a:endParaRPr lang="en-US" altLang="zh-CN" sz="1800" b="1" dirty="0">
                <a:latin typeface="Times" pitchFamily="18" charset="0"/>
                <a:ea typeface="宋体" panose="02010600030101010101" pitchFamily="2" charset="-122"/>
              </a:endParaRPr>
            </a:p>
          </p:txBody>
        </p:sp>
        <p:sp>
          <p:nvSpPr>
            <p:cNvPr id="7221" name="Text Box 45"/>
            <p:cNvSpPr txBox="1"/>
            <p:nvPr/>
          </p:nvSpPr>
          <p:spPr>
            <a:xfrm>
              <a:off x="2815" y="3350"/>
              <a:ext cx="350" cy="375"/>
            </a:xfrm>
            <a:prstGeom prst="rect">
              <a:avLst/>
            </a:prstGeom>
            <a:noFill/>
            <a:ln w="12700">
              <a:noFill/>
            </a:ln>
          </p:spPr>
          <p:txBody>
            <a:bodyPr wrap="none">
              <a:spAutoFit/>
            </a:bodyPr>
            <a:p>
              <a:r>
                <a:rPr lang="en-US" altLang="zh-CN" sz="1800" b="1" dirty="0">
                  <a:latin typeface="Times" pitchFamily="18" charset="0"/>
                  <a:ea typeface="宋体" panose="02010600030101010101" pitchFamily="2" charset="-122"/>
                </a:rPr>
                <a:t>F</a:t>
              </a:r>
              <a:endParaRPr lang="en-US" altLang="zh-CN" sz="1800" b="1" dirty="0">
                <a:latin typeface="Times" pitchFamily="18" charset="0"/>
                <a:ea typeface="宋体" panose="02010600030101010101" pitchFamily="2" charset="-122"/>
              </a:endParaRPr>
            </a:p>
          </p:txBody>
        </p:sp>
        <p:sp>
          <p:nvSpPr>
            <p:cNvPr id="7222" name="Line 46"/>
            <p:cNvSpPr/>
            <p:nvPr/>
          </p:nvSpPr>
          <p:spPr>
            <a:xfrm>
              <a:off x="1644" y="3303"/>
              <a:ext cx="0" cy="687"/>
            </a:xfrm>
            <a:prstGeom prst="line">
              <a:avLst/>
            </a:prstGeom>
            <a:ln w="28575" cap="flat" cmpd="sng">
              <a:solidFill>
                <a:schemeClr val="tx1"/>
              </a:solidFill>
              <a:prstDash val="solid"/>
              <a:headEnd type="none" w="med" len="med"/>
              <a:tailEnd type="none" w="med" len="med"/>
            </a:ln>
          </p:spPr>
        </p:sp>
        <p:sp>
          <p:nvSpPr>
            <p:cNvPr id="7223" name="Line 47"/>
            <p:cNvSpPr/>
            <p:nvPr/>
          </p:nvSpPr>
          <p:spPr>
            <a:xfrm flipH="1">
              <a:off x="1644" y="3786"/>
              <a:ext cx="69" cy="0"/>
            </a:xfrm>
            <a:prstGeom prst="line">
              <a:avLst/>
            </a:prstGeom>
            <a:ln w="28575" cap="flat" cmpd="sng">
              <a:solidFill>
                <a:schemeClr val="tx1"/>
              </a:solidFill>
              <a:prstDash val="solid"/>
              <a:headEnd type="none" w="med" len="med"/>
              <a:tailEnd type="none" w="med" len="med"/>
            </a:ln>
          </p:spPr>
        </p:sp>
        <p:sp>
          <p:nvSpPr>
            <p:cNvPr id="7224" name="Oval 48"/>
            <p:cNvSpPr/>
            <p:nvPr/>
          </p:nvSpPr>
          <p:spPr>
            <a:xfrm>
              <a:off x="1620" y="3757"/>
              <a:ext cx="47" cy="47"/>
            </a:xfrm>
            <a:prstGeom prst="ellipse">
              <a:avLst/>
            </a:prstGeom>
            <a:solidFill>
              <a:schemeClr val="tx1"/>
            </a:solidFill>
            <a:ln w="2857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225" name="Line 49"/>
            <p:cNvSpPr/>
            <p:nvPr/>
          </p:nvSpPr>
          <p:spPr>
            <a:xfrm flipH="1">
              <a:off x="1488" y="3645"/>
              <a:ext cx="219" cy="0"/>
            </a:xfrm>
            <a:prstGeom prst="line">
              <a:avLst/>
            </a:prstGeom>
            <a:ln w="28575" cap="flat" cmpd="sng">
              <a:solidFill>
                <a:schemeClr val="tx1"/>
              </a:solidFill>
              <a:prstDash val="solid"/>
              <a:headEnd type="none" w="med" len="med"/>
              <a:tailEnd type="none" w="med" len="med"/>
            </a:ln>
          </p:spPr>
        </p:sp>
        <p:sp>
          <p:nvSpPr>
            <p:cNvPr id="7226" name="Line 50"/>
            <p:cNvSpPr/>
            <p:nvPr/>
          </p:nvSpPr>
          <p:spPr>
            <a:xfrm flipH="1">
              <a:off x="1473" y="3156"/>
              <a:ext cx="168" cy="0"/>
            </a:xfrm>
            <a:prstGeom prst="line">
              <a:avLst/>
            </a:prstGeom>
            <a:ln w="28575" cap="flat" cmpd="sng">
              <a:solidFill>
                <a:schemeClr val="tx1"/>
              </a:solidFill>
              <a:prstDash val="solid"/>
              <a:headEnd type="none" w="med" len="med"/>
              <a:tailEnd type="none" w="med" len="med"/>
            </a:ln>
          </p:spPr>
        </p:sp>
        <p:sp>
          <p:nvSpPr>
            <p:cNvPr id="7227" name="Line 51"/>
            <p:cNvSpPr/>
            <p:nvPr/>
          </p:nvSpPr>
          <p:spPr>
            <a:xfrm>
              <a:off x="2148" y="3720"/>
              <a:ext cx="129" cy="0"/>
            </a:xfrm>
            <a:prstGeom prst="line">
              <a:avLst/>
            </a:prstGeom>
            <a:ln w="28575" cap="flat" cmpd="sng">
              <a:solidFill>
                <a:schemeClr val="tx1"/>
              </a:solidFill>
              <a:prstDash val="solid"/>
              <a:headEnd type="none" w="med" len="med"/>
              <a:tailEnd type="none" w="med" len="med"/>
            </a:ln>
          </p:spPr>
        </p:sp>
        <p:sp>
          <p:nvSpPr>
            <p:cNvPr id="7228" name="Line 52"/>
            <p:cNvSpPr/>
            <p:nvPr/>
          </p:nvSpPr>
          <p:spPr>
            <a:xfrm flipV="1">
              <a:off x="2277" y="3549"/>
              <a:ext cx="0" cy="171"/>
            </a:xfrm>
            <a:prstGeom prst="line">
              <a:avLst/>
            </a:prstGeom>
            <a:ln w="28575" cap="flat" cmpd="sng">
              <a:solidFill>
                <a:schemeClr val="tx1"/>
              </a:solidFill>
              <a:prstDash val="solid"/>
              <a:headEnd type="none" w="med" len="med"/>
              <a:tailEnd type="none" w="med" len="med"/>
            </a:ln>
          </p:spPr>
        </p:sp>
        <p:sp>
          <p:nvSpPr>
            <p:cNvPr id="7229" name="Line 53"/>
            <p:cNvSpPr/>
            <p:nvPr/>
          </p:nvSpPr>
          <p:spPr>
            <a:xfrm>
              <a:off x="2277" y="3549"/>
              <a:ext cx="87" cy="0"/>
            </a:xfrm>
            <a:prstGeom prst="line">
              <a:avLst/>
            </a:prstGeom>
            <a:ln w="28575" cap="flat" cmpd="sng">
              <a:solidFill>
                <a:schemeClr val="tx1"/>
              </a:solidFill>
              <a:prstDash val="solid"/>
              <a:headEnd type="none" w="med" len="med"/>
              <a:tailEnd type="none" w="med" len="med"/>
            </a:ln>
          </p:spPr>
        </p:sp>
        <p:sp>
          <p:nvSpPr>
            <p:cNvPr id="7230" name="Line 54"/>
            <p:cNvSpPr/>
            <p:nvPr/>
          </p:nvSpPr>
          <p:spPr>
            <a:xfrm>
              <a:off x="2163" y="3231"/>
              <a:ext cx="108" cy="0"/>
            </a:xfrm>
            <a:prstGeom prst="line">
              <a:avLst/>
            </a:prstGeom>
            <a:ln w="28575" cap="flat" cmpd="sng">
              <a:solidFill>
                <a:schemeClr val="tx1"/>
              </a:solidFill>
              <a:prstDash val="solid"/>
              <a:headEnd type="none" w="med" len="med"/>
              <a:tailEnd type="none" w="med" len="med"/>
            </a:ln>
          </p:spPr>
        </p:sp>
        <p:sp>
          <p:nvSpPr>
            <p:cNvPr id="7231" name="Line 55"/>
            <p:cNvSpPr/>
            <p:nvPr/>
          </p:nvSpPr>
          <p:spPr>
            <a:xfrm>
              <a:off x="2271" y="3231"/>
              <a:ext cx="0" cy="144"/>
            </a:xfrm>
            <a:prstGeom prst="line">
              <a:avLst/>
            </a:prstGeom>
            <a:ln w="28575" cap="flat" cmpd="sng">
              <a:solidFill>
                <a:schemeClr val="tx1"/>
              </a:solidFill>
              <a:prstDash val="solid"/>
              <a:headEnd type="none" w="med" len="med"/>
              <a:tailEnd type="none" w="med" len="med"/>
            </a:ln>
          </p:spPr>
        </p:sp>
        <p:sp>
          <p:nvSpPr>
            <p:cNvPr id="7232" name="Line 56"/>
            <p:cNvSpPr/>
            <p:nvPr/>
          </p:nvSpPr>
          <p:spPr>
            <a:xfrm>
              <a:off x="2271" y="3375"/>
              <a:ext cx="93" cy="0"/>
            </a:xfrm>
            <a:prstGeom prst="line">
              <a:avLst/>
            </a:prstGeom>
            <a:ln w="28575" cap="flat" cmpd="sng">
              <a:solidFill>
                <a:schemeClr val="tx1"/>
              </a:solidFill>
              <a:prstDash val="solid"/>
              <a:headEnd type="none" w="med" len="med"/>
              <a:tailEnd type="none" w="med" len="med"/>
            </a:ln>
          </p:spPr>
        </p:sp>
      </p:grpSp>
      <p:grpSp>
        <p:nvGrpSpPr>
          <p:cNvPr id="8" name="Group 57"/>
          <p:cNvGrpSpPr/>
          <p:nvPr/>
        </p:nvGrpSpPr>
        <p:grpSpPr>
          <a:xfrm>
            <a:off x="4597400" y="4838700"/>
            <a:ext cx="2855913" cy="1573213"/>
            <a:chOff x="2690" y="1148"/>
            <a:chExt cx="2306" cy="1131"/>
          </a:xfrm>
        </p:grpSpPr>
        <p:grpSp>
          <p:nvGrpSpPr>
            <p:cNvPr id="7186" name="Group 58"/>
            <p:cNvGrpSpPr/>
            <p:nvPr/>
          </p:nvGrpSpPr>
          <p:grpSpPr>
            <a:xfrm>
              <a:off x="2690" y="1148"/>
              <a:ext cx="783" cy="1131"/>
              <a:chOff x="2378" y="1132"/>
              <a:chExt cx="783" cy="1131"/>
            </a:xfrm>
          </p:grpSpPr>
          <p:grpSp>
            <p:nvGrpSpPr>
              <p:cNvPr id="7204" name="Group 59"/>
              <p:cNvGrpSpPr/>
              <p:nvPr/>
            </p:nvGrpSpPr>
            <p:grpSpPr>
              <a:xfrm>
                <a:off x="2787" y="1359"/>
                <a:ext cx="207" cy="591"/>
                <a:chOff x="2787" y="1359"/>
                <a:chExt cx="207" cy="591"/>
              </a:xfrm>
            </p:grpSpPr>
            <p:sp>
              <p:nvSpPr>
                <p:cNvPr id="7209" name="Line 60"/>
                <p:cNvSpPr/>
                <p:nvPr/>
              </p:nvSpPr>
              <p:spPr>
                <a:xfrm>
                  <a:off x="2787" y="1500"/>
                  <a:ext cx="0" cy="303"/>
                </a:xfrm>
                <a:prstGeom prst="line">
                  <a:avLst/>
                </a:prstGeom>
                <a:ln w="28575" cap="flat" cmpd="sng">
                  <a:solidFill>
                    <a:schemeClr val="tx1"/>
                  </a:solidFill>
                  <a:prstDash val="solid"/>
                  <a:headEnd type="none" w="med" len="med"/>
                  <a:tailEnd type="none" w="med" len="med"/>
                </a:ln>
              </p:spPr>
            </p:sp>
            <p:sp>
              <p:nvSpPr>
                <p:cNvPr id="7210" name="Line 61"/>
                <p:cNvSpPr/>
                <p:nvPr/>
              </p:nvSpPr>
              <p:spPr>
                <a:xfrm>
                  <a:off x="2865" y="1500"/>
                  <a:ext cx="0" cy="303"/>
                </a:xfrm>
                <a:prstGeom prst="line">
                  <a:avLst/>
                </a:prstGeom>
                <a:ln w="28575" cap="flat" cmpd="sng">
                  <a:solidFill>
                    <a:schemeClr val="tx1"/>
                  </a:solidFill>
                  <a:prstDash val="solid"/>
                  <a:headEnd type="none" w="med" len="med"/>
                  <a:tailEnd type="none" w="med" len="med"/>
                </a:ln>
              </p:spPr>
            </p:sp>
            <p:sp>
              <p:nvSpPr>
                <p:cNvPr id="7211" name="Line 62"/>
                <p:cNvSpPr/>
                <p:nvPr/>
              </p:nvSpPr>
              <p:spPr>
                <a:xfrm>
                  <a:off x="2865" y="1794"/>
                  <a:ext cx="129" cy="0"/>
                </a:xfrm>
                <a:prstGeom prst="line">
                  <a:avLst/>
                </a:prstGeom>
                <a:ln w="28575" cap="flat" cmpd="sng">
                  <a:solidFill>
                    <a:schemeClr val="tx1"/>
                  </a:solidFill>
                  <a:prstDash val="solid"/>
                  <a:headEnd type="none" w="med" len="med"/>
                  <a:tailEnd type="none" w="med" len="med"/>
                </a:ln>
              </p:spPr>
            </p:sp>
            <p:sp>
              <p:nvSpPr>
                <p:cNvPr id="7212" name="Line 63"/>
                <p:cNvSpPr/>
                <p:nvPr/>
              </p:nvSpPr>
              <p:spPr>
                <a:xfrm>
                  <a:off x="2865" y="1509"/>
                  <a:ext cx="129" cy="0"/>
                </a:xfrm>
                <a:prstGeom prst="line">
                  <a:avLst/>
                </a:prstGeom>
                <a:ln w="28575" cap="flat" cmpd="sng">
                  <a:solidFill>
                    <a:schemeClr val="tx1"/>
                  </a:solidFill>
                  <a:prstDash val="solid"/>
                  <a:headEnd type="none" w="med" len="med"/>
                  <a:tailEnd type="none" w="med" len="med"/>
                </a:ln>
              </p:spPr>
            </p:sp>
            <p:sp>
              <p:nvSpPr>
                <p:cNvPr id="7213" name="Line 64"/>
                <p:cNvSpPr/>
                <p:nvPr/>
              </p:nvSpPr>
              <p:spPr>
                <a:xfrm>
                  <a:off x="2985" y="1791"/>
                  <a:ext cx="0" cy="159"/>
                </a:xfrm>
                <a:prstGeom prst="line">
                  <a:avLst/>
                </a:prstGeom>
                <a:ln w="28575" cap="flat" cmpd="sng">
                  <a:solidFill>
                    <a:schemeClr val="tx1"/>
                  </a:solidFill>
                  <a:prstDash val="solid"/>
                  <a:headEnd type="none" w="med" len="med"/>
                  <a:tailEnd type="none" w="med" len="med"/>
                </a:ln>
              </p:spPr>
            </p:sp>
            <p:sp>
              <p:nvSpPr>
                <p:cNvPr id="7214" name="Line 65"/>
                <p:cNvSpPr/>
                <p:nvPr/>
              </p:nvSpPr>
              <p:spPr>
                <a:xfrm>
                  <a:off x="2985" y="1359"/>
                  <a:ext cx="0" cy="159"/>
                </a:xfrm>
                <a:prstGeom prst="line">
                  <a:avLst/>
                </a:prstGeom>
                <a:ln w="28575" cap="flat" cmpd="sng">
                  <a:solidFill>
                    <a:schemeClr val="tx1"/>
                  </a:solidFill>
                  <a:prstDash val="solid"/>
                  <a:headEnd type="none" w="med" len="med"/>
                  <a:tailEnd type="none" w="med" len="med"/>
                </a:ln>
              </p:spPr>
            </p:sp>
          </p:grpSp>
          <p:sp>
            <p:nvSpPr>
              <p:cNvPr id="7205" name="Line 66"/>
              <p:cNvSpPr/>
              <p:nvPr/>
            </p:nvSpPr>
            <p:spPr>
              <a:xfrm flipH="1">
                <a:off x="2598" y="1656"/>
                <a:ext cx="189" cy="0"/>
              </a:xfrm>
              <a:prstGeom prst="line">
                <a:avLst/>
              </a:prstGeom>
              <a:ln w="28575" cap="flat" cmpd="sng">
                <a:solidFill>
                  <a:schemeClr val="tx1"/>
                </a:solidFill>
                <a:prstDash val="solid"/>
                <a:headEnd type="none" w="med" len="med"/>
                <a:tailEnd type="none" w="med" len="med"/>
              </a:ln>
            </p:spPr>
          </p:sp>
          <p:sp>
            <p:nvSpPr>
              <p:cNvPr id="7206" name="Text Box 67"/>
              <p:cNvSpPr txBox="1"/>
              <p:nvPr/>
            </p:nvSpPr>
            <p:spPr>
              <a:xfrm>
                <a:off x="2378" y="1528"/>
                <a:ext cx="297" cy="285"/>
              </a:xfrm>
              <a:prstGeom prst="rect">
                <a:avLst/>
              </a:prstGeom>
              <a:noFill/>
              <a:ln w="12700">
                <a:noFill/>
              </a:ln>
            </p:spPr>
            <p:txBody>
              <a:bodyPr wrap="none">
                <a:spAutoFit/>
              </a:bodyPr>
              <a:p>
                <a:r>
                  <a:rPr lang="en-US" altLang="zh-CN" dirty="0">
                    <a:latin typeface="Times" pitchFamily="18" charset="0"/>
                    <a:ea typeface="宋体" panose="02010600030101010101" pitchFamily="2" charset="-122"/>
                  </a:rPr>
                  <a:t>G</a:t>
                </a:r>
                <a:endParaRPr lang="en-US" altLang="zh-CN" sz="1800" dirty="0">
                  <a:latin typeface="Times" pitchFamily="18" charset="0"/>
                  <a:ea typeface="宋体" panose="02010600030101010101" pitchFamily="2" charset="-122"/>
                </a:endParaRPr>
              </a:p>
            </p:txBody>
          </p:sp>
          <p:sp>
            <p:nvSpPr>
              <p:cNvPr id="7207" name="Text Box 68"/>
              <p:cNvSpPr txBox="1"/>
              <p:nvPr/>
            </p:nvSpPr>
            <p:spPr>
              <a:xfrm>
                <a:off x="2864" y="1132"/>
                <a:ext cx="297" cy="285"/>
              </a:xfrm>
              <a:prstGeom prst="rect">
                <a:avLst/>
              </a:prstGeom>
              <a:noFill/>
              <a:ln w="12700">
                <a:noFill/>
              </a:ln>
            </p:spPr>
            <p:txBody>
              <a:bodyPr wrap="none">
                <a:spAutoFit/>
              </a:bodyPr>
              <a:p>
                <a:r>
                  <a:rPr lang="en-US" altLang="zh-CN" dirty="0">
                    <a:latin typeface="Times" pitchFamily="18" charset="0"/>
                    <a:ea typeface="宋体" panose="02010600030101010101" pitchFamily="2" charset="-122"/>
                  </a:rPr>
                  <a:t>D</a:t>
                </a:r>
                <a:endParaRPr lang="en-US" altLang="zh-CN" sz="1800" dirty="0">
                  <a:latin typeface="Times" pitchFamily="18" charset="0"/>
                  <a:ea typeface="宋体" panose="02010600030101010101" pitchFamily="2" charset="-122"/>
                </a:endParaRPr>
              </a:p>
            </p:txBody>
          </p:sp>
          <p:sp>
            <p:nvSpPr>
              <p:cNvPr id="7208" name="Text Box 69"/>
              <p:cNvSpPr txBox="1"/>
              <p:nvPr/>
            </p:nvSpPr>
            <p:spPr>
              <a:xfrm>
                <a:off x="2866" y="1978"/>
                <a:ext cx="263" cy="285"/>
              </a:xfrm>
              <a:prstGeom prst="rect">
                <a:avLst/>
              </a:prstGeom>
              <a:noFill/>
              <a:ln w="12700">
                <a:noFill/>
              </a:ln>
            </p:spPr>
            <p:txBody>
              <a:bodyPr wrap="none">
                <a:spAutoFit/>
              </a:bodyPr>
              <a:p>
                <a:r>
                  <a:rPr lang="en-US" altLang="zh-CN" dirty="0">
                    <a:latin typeface="Times" pitchFamily="18" charset="0"/>
                    <a:ea typeface="宋体" panose="02010600030101010101" pitchFamily="2" charset="-122"/>
                  </a:rPr>
                  <a:t>S</a:t>
                </a:r>
                <a:endParaRPr lang="en-US" altLang="zh-CN" sz="1800" dirty="0">
                  <a:latin typeface="Times" pitchFamily="18" charset="0"/>
                  <a:ea typeface="宋体" panose="02010600030101010101" pitchFamily="2" charset="-122"/>
                </a:endParaRPr>
              </a:p>
            </p:txBody>
          </p:sp>
        </p:grpSp>
        <p:grpSp>
          <p:nvGrpSpPr>
            <p:cNvPr id="7187" name="Group 70"/>
            <p:cNvGrpSpPr/>
            <p:nvPr/>
          </p:nvGrpSpPr>
          <p:grpSpPr>
            <a:xfrm>
              <a:off x="4238" y="1625"/>
              <a:ext cx="339" cy="252"/>
              <a:chOff x="3198" y="1647"/>
              <a:chExt cx="339" cy="252"/>
            </a:xfrm>
          </p:grpSpPr>
          <p:sp>
            <p:nvSpPr>
              <p:cNvPr id="7198" name="Line 71"/>
              <p:cNvSpPr/>
              <p:nvPr/>
            </p:nvSpPr>
            <p:spPr>
              <a:xfrm>
                <a:off x="3198" y="1656"/>
                <a:ext cx="291" cy="0"/>
              </a:xfrm>
              <a:prstGeom prst="line">
                <a:avLst/>
              </a:prstGeom>
              <a:ln w="28575" cap="flat" cmpd="sng">
                <a:solidFill>
                  <a:schemeClr val="tx1"/>
                </a:solidFill>
                <a:prstDash val="solid"/>
                <a:headEnd type="none" w="med" len="med"/>
                <a:tailEnd type="none" w="med" len="med"/>
              </a:ln>
            </p:spPr>
          </p:sp>
          <p:sp>
            <p:nvSpPr>
              <p:cNvPr id="7199" name="Line 72"/>
              <p:cNvSpPr/>
              <p:nvPr/>
            </p:nvSpPr>
            <p:spPr>
              <a:xfrm>
                <a:off x="3426" y="1731"/>
                <a:ext cx="111" cy="0"/>
              </a:xfrm>
              <a:prstGeom prst="line">
                <a:avLst/>
              </a:prstGeom>
              <a:ln w="28575" cap="flat" cmpd="sng">
                <a:solidFill>
                  <a:schemeClr val="tx1"/>
                </a:solidFill>
                <a:prstDash val="solid"/>
                <a:headEnd type="none" w="med" len="med"/>
                <a:tailEnd type="none" w="med" len="med"/>
              </a:ln>
            </p:spPr>
          </p:sp>
          <p:sp>
            <p:nvSpPr>
              <p:cNvPr id="7200" name="Line 73"/>
              <p:cNvSpPr/>
              <p:nvPr/>
            </p:nvSpPr>
            <p:spPr>
              <a:xfrm>
                <a:off x="3426" y="1770"/>
                <a:ext cx="111" cy="0"/>
              </a:xfrm>
              <a:prstGeom prst="line">
                <a:avLst/>
              </a:prstGeom>
              <a:ln w="28575" cap="flat" cmpd="sng">
                <a:solidFill>
                  <a:schemeClr val="tx1"/>
                </a:solidFill>
                <a:prstDash val="solid"/>
                <a:headEnd type="none" w="med" len="med"/>
                <a:tailEnd type="none" w="med" len="med"/>
              </a:ln>
            </p:spPr>
          </p:sp>
          <p:sp>
            <p:nvSpPr>
              <p:cNvPr id="7201" name="AutoShape 74"/>
              <p:cNvSpPr/>
              <p:nvPr/>
            </p:nvSpPr>
            <p:spPr>
              <a:xfrm flipV="1">
                <a:off x="3456" y="1851"/>
                <a:ext cx="48" cy="48"/>
              </a:xfrm>
              <a:prstGeom prst="triangle">
                <a:avLst>
                  <a:gd name="adj" fmla="val 50000"/>
                </a:avLst>
              </a:prstGeom>
              <a:solidFill>
                <a:schemeClr val="bg1"/>
              </a:solidFill>
              <a:ln w="2857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202" name="Line 75"/>
              <p:cNvSpPr/>
              <p:nvPr/>
            </p:nvSpPr>
            <p:spPr>
              <a:xfrm>
                <a:off x="3480" y="1647"/>
                <a:ext cx="0" cy="81"/>
              </a:xfrm>
              <a:prstGeom prst="line">
                <a:avLst/>
              </a:prstGeom>
              <a:ln w="28575" cap="flat" cmpd="sng">
                <a:solidFill>
                  <a:schemeClr val="tx1"/>
                </a:solidFill>
                <a:prstDash val="solid"/>
                <a:headEnd type="none" w="med" len="med"/>
                <a:tailEnd type="none" w="med" len="med"/>
              </a:ln>
            </p:spPr>
          </p:sp>
          <p:sp>
            <p:nvSpPr>
              <p:cNvPr id="7203" name="Line 76"/>
              <p:cNvSpPr/>
              <p:nvPr/>
            </p:nvSpPr>
            <p:spPr>
              <a:xfrm>
                <a:off x="3480" y="1773"/>
                <a:ext cx="0" cy="81"/>
              </a:xfrm>
              <a:prstGeom prst="line">
                <a:avLst/>
              </a:prstGeom>
              <a:ln w="28575" cap="flat" cmpd="sng">
                <a:solidFill>
                  <a:schemeClr val="tx1"/>
                </a:solidFill>
                <a:prstDash val="solid"/>
                <a:headEnd type="none" w="med" len="med"/>
                <a:tailEnd type="none" w="med" len="med"/>
              </a:ln>
            </p:spPr>
          </p:sp>
        </p:grpSp>
        <p:grpSp>
          <p:nvGrpSpPr>
            <p:cNvPr id="7188" name="Group 77"/>
            <p:cNvGrpSpPr/>
            <p:nvPr/>
          </p:nvGrpSpPr>
          <p:grpSpPr>
            <a:xfrm>
              <a:off x="4805" y="1412"/>
              <a:ext cx="162" cy="548"/>
              <a:chOff x="4245" y="1539"/>
              <a:chExt cx="162" cy="548"/>
            </a:xfrm>
          </p:grpSpPr>
          <p:sp>
            <p:nvSpPr>
              <p:cNvPr id="7193" name="Line 78"/>
              <p:cNvSpPr/>
              <p:nvPr/>
            </p:nvSpPr>
            <p:spPr>
              <a:xfrm>
                <a:off x="4266" y="1539"/>
                <a:ext cx="3" cy="141"/>
              </a:xfrm>
              <a:prstGeom prst="line">
                <a:avLst/>
              </a:prstGeom>
              <a:ln w="28575" cap="flat" cmpd="sng">
                <a:solidFill>
                  <a:schemeClr val="tx1"/>
                </a:solidFill>
                <a:prstDash val="solid"/>
                <a:headEnd type="none" w="med" len="med"/>
                <a:tailEnd type="none" w="med" len="med"/>
              </a:ln>
            </p:spPr>
          </p:sp>
          <p:sp>
            <p:nvSpPr>
              <p:cNvPr id="7194" name="Oval 79"/>
              <p:cNvSpPr/>
              <p:nvPr/>
            </p:nvSpPr>
            <p:spPr>
              <a:xfrm>
                <a:off x="4245" y="1671"/>
                <a:ext cx="47" cy="47"/>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195" name="Line 80"/>
              <p:cNvSpPr/>
              <p:nvPr/>
            </p:nvSpPr>
            <p:spPr>
              <a:xfrm flipV="1">
                <a:off x="4269" y="1958"/>
                <a:ext cx="0" cy="129"/>
              </a:xfrm>
              <a:prstGeom prst="line">
                <a:avLst/>
              </a:prstGeom>
              <a:ln w="28575" cap="flat" cmpd="sng">
                <a:solidFill>
                  <a:schemeClr val="tx1"/>
                </a:solidFill>
                <a:prstDash val="solid"/>
                <a:headEnd type="none" w="med" len="med"/>
                <a:tailEnd type="none" w="med" len="med"/>
              </a:ln>
            </p:spPr>
          </p:sp>
          <p:sp>
            <p:nvSpPr>
              <p:cNvPr id="7196" name="Oval 81"/>
              <p:cNvSpPr/>
              <p:nvPr/>
            </p:nvSpPr>
            <p:spPr>
              <a:xfrm flipV="1">
                <a:off x="4245" y="1920"/>
                <a:ext cx="47" cy="47"/>
              </a:xfrm>
              <a:prstGeom prst="ellipse">
                <a:avLst/>
              </a:prstGeom>
              <a:solidFill>
                <a:schemeClr val="tx1"/>
              </a:solidFill>
              <a:ln w="12700"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197" name="Line 82"/>
              <p:cNvSpPr/>
              <p:nvPr/>
            </p:nvSpPr>
            <p:spPr>
              <a:xfrm flipV="1">
                <a:off x="4269" y="1725"/>
                <a:ext cx="138" cy="219"/>
              </a:xfrm>
              <a:prstGeom prst="line">
                <a:avLst/>
              </a:prstGeom>
              <a:ln w="28575" cap="flat" cmpd="sng">
                <a:solidFill>
                  <a:schemeClr val="tx1"/>
                </a:solidFill>
                <a:prstDash val="solid"/>
                <a:headEnd type="none" w="med" len="med"/>
                <a:tailEnd type="triangle" w="med" len="med"/>
              </a:ln>
            </p:spPr>
          </p:sp>
        </p:grpSp>
        <p:sp>
          <p:nvSpPr>
            <p:cNvPr id="7189" name="Text Box 83"/>
            <p:cNvSpPr txBox="1"/>
            <p:nvPr/>
          </p:nvSpPr>
          <p:spPr>
            <a:xfrm>
              <a:off x="4023" y="1497"/>
              <a:ext cx="297" cy="286"/>
            </a:xfrm>
            <a:prstGeom prst="rect">
              <a:avLst/>
            </a:prstGeom>
            <a:noFill/>
            <a:ln w="12700">
              <a:noFill/>
            </a:ln>
          </p:spPr>
          <p:txBody>
            <a:bodyPr wrap="none">
              <a:spAutoFit/>
            </a:bodyPr>
            <a:p>
              <a:r>
                <a:rPr lang="en-US" altLang="zh-CN" dirty="0">
                  <a:latin typeface="Times" pitchFamily="18" charset="0"/>
                  <a:ea typeface="宋体" panose="02010600030101010101" pitchFamily="2" charset="-122"/>
                </a:rPr>
                <a:t>G</a:t>
              </a:r>
              <a:endParaRPr lang="en-US" altLang="zh-CN" sz="1800" dirty="0">
                <a:latin typeface="Times" pitchFamily="18" charset="0"/>
                <a:ea typeface="宋体" panose="02010600030101010101" pitchFamily="2" charset="-122"/>
              </a:endParaRPr>
            </a:p>
          </p:txBody>
        </p:sp>
        <p:sp>
          <p:nvSpPr>
            <p:cNvPr id="7190" name="Text Box 84"/>
            <p:cNvSpPr txBox="1"/>
            <p:nvPr/>
          </p:nvSpPr>
          <p:spPr>
            <a:xfrm>
              <a:off x="4723" y="1925"/>
              <a:ext cx="263" cy="286"/>
            </a:xfrm>
            <a:prstGeom prst="rect">
              <a:avLst/>
            </a:prstGeom>
            <a:noFill/>
            <a:ln w="12700">
              <a:noFill/>
            </a:ln>
          </p:spPr>
          <p:txBody>
            <a:bodyPr wrap="none">
              <a:spAutoFit/>
            </a:bodyPr>
            <a:p>
              <a:r>
                <a:rPr lang="en-US" altLang="zh-CN" dirty="0">
                  <a:latin typeface="Times" pitchFamily="18" charset="0"/>
                  <a:ea typeface="宋体" panose="02010600030101010101" pitchFamily="2" charset="-122"/>
                </a:rPr>
                <a:t>S</a:t>
              </a:r>
              <a:endParaRPr lang="en-US" altLang="zh-CN" sz="1800" dirty="0">
                <a:latin typeface="Times" pitchFamily="18" charset="0"/>
                <a:ea typeface="宋体" panose="02010600030101010101" pitchFamily="2" charset="-122"/>
              </a:endParaRPr>
            </a:p>
          </p:txBody>
        </p:sp>
        <p:sp>
          <p:nvSpPr>
            <p:cNvPr id="7191" name="Text Box 85"/>
            <p:cNvSpPr txBox="1"/>
            <p:nvPr/>
          </p:nvSpPr>
          <p:spPr>
            <a:xfrm>
              <a:off x="4699" y="1194"/>
              <a:ext cx="297" cy="285"/>
            </a:xfrm>
            <a:prstGeom prst="rect">
              <a:avLst/>
            </a:prstGeom>
            <a:noFill/>
            <a:ln w="12700">
              <a:noFill/>
            </a:ln>
          </p:spPr>
          <p:txBody>
            <a:bodyPr wrap="none">
              <a:spAutoFit/>
            </a:bodyPr>
            <a:p>
              <a:r>
                <a:rPr lang="en-US" altLang="zh-CN" dirty="0">
                  <a:latin typeface="Times" pitchFamily="18" charset="0"/>
                  <a:ea typeface="宋体" panose="02010600030101010101" pitchFamily="2" charset="-122"/>
                </a:rPr>
                <a:t>D</a:t>
              </a:r>
              <a:endParaRPr lang="en-US" altLang="zh-CN" sz="1800" dirty="0">
                <a:latin typeface="Times" pitchFamily="18" charset="0"/>
                <a:ea typeface="宋体" panose="02010600030101010101" pitchFamily="2" charset="-122"/>
              </a:endParaRPr>
            </a:p>
          </p:txBody>
        </p:sp>
        <p:sp>
          <p:nvSpPr>
            <p:cNvPr id="7192" name="AutoShape 86"/>
            <p:cNvSpPr/>
            <p:nvPr/>
          </p:nvSpPr>
          <p:spPr>
            <a:xfrm>
              <a:off x="3552" y="1520"/>
              <a:ext cx="359" cy="218"/>
            </a:xfrm>
            <a:prstGeom prst="rightArrow">
              <a:avLst>
                <a:gd name="adj1" fmla="val 50000"/>
                <a:gd name="adj2" fmla="val 41169"/>
              </a:avLst>
            </a:prstGeom>
            <a:solidFill>
              <a:schemeClr val="accent1"/>
            </a:solidFill>
            <a:ln w="12700"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sp>
        <p:nvSpPr>
          <p:cNvPr id="7185" name="Text Box 88"/>
          <p:cNvSpPr txBox="1"/>
          <p:nvPr/>
        </p:nvSpPr>
        <p:spPr>
          <a:xfrm>
            <a:off x="395288" y="188913"/>
            <a:ext cx="7345362" cy="708025"/>
          </a:xfrm>
          <a:prstGeom prst="rect">
            <a:avLst/>
          </a:prstGeom>
          <a:noFill/>
          <a:ln w="9525">
            <a:noFill/>
          </a:ln>
        </p:spPr>
        <p:txBody>
          <a:bodyPr>
            <a:spAutoFit/>
          </a:bodyPr>
          <a:p>
            <a:r>
              <a:rPr lang="zh-CN" altLang="en-US" sz="4000" dirty="0">
                <a:latin typeface="Arial" panose="020B0604020202020204" pitchFamily="34" charset="0"/>
                <a:ea typeface="宋体" panose="02010600030101010101" pitchFamily="2" charset="-122"/>
              </a:rPr>
              <a:t>计算机系统的抽象层次</a:t>
            </a:r>
            <a:endParaRPr lang="en-US" altLang="zh-CN" sz="40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19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819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819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62" grpId="0"/>
      <p:bldP spid="381963" grpId="0"/>
      <p:bldP spid="38196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21507"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（基于</a:t>
            </a:r>
            <a:r>
              <a:rPr lang="en-US" altLang="zh-CN" dirty="0">
                <a:ea typeface="宋体" panose="02010600030101010101" pitchFamily="2" charset="-122"/>
              </a:rPr>
              <a:t>PC</a:t>
            </a:r>
            <a:r>
              <a:rPr lang="zh-CN" altLang="en-US" dirty="0">
                <a:ea typeface="宋体" panose="02010600030101010101" pitchFamily="2" charset="-122"/>
              </a:rPr>
              <a:t>的）间接寻址模式</a:t>
            </a:r>
            <a:endParaRPr lang="en-US" altLang="zh-CN" dirty="0">
              <a:ea typeface="宋体" panose="02010600030101010101" pitchFamily="2" charset="-122"/>
            </a:endParaRPr>
          </a:p>
        </p:txBody>
      </p:sp>
      <p:sp>
        <p:nvSpPr>
          <p:cNvPr id="21508" name="Rectangle 3"/>
          <p:cNvSpPr>
            <a:spLocks noGrp="1"/>
          </p:cNvSpPr>
          <p:nvPr>
            <p:ph idx="1"/>
          </p:nvPr>
        </p:nvSpPr>
        <p:spPr/>
        <p:txBody>
          <a:bodyPr vert="horz" wrap="square" lIns="91440" tIns="45720" rIns="91440" bIns="45720" anchor="t" anchorCtr="0"/>
          <a:p>
            <a:r>
              <a:rPr lang="en-US" altLang="zh-CN" sz="2800" dirty="0">
                <a:ea typeface="宋体" panose="02010600030101010101" pitchFamily="2" charset="-122"/>
              </a:rPr>
              <a:t>LC-3</a:t>
            </a:r>
            <a:r>
              <a:rPr lang="zh-CN" altLang="en-US" sz="2800" dirty="0">
                <a:ea typeface="宋体" panose="02010600030101010101" pitchFamily="2" charset="-122"/>
              </a:rPr>
              <a:t>的</a:t>
            </a:r>
            <a:r>
              <a:rPr lang="en-US" altLang="zh-CN" sz="2800" dirty="0">
                <a:ea typeface="宋体" panose="02010600030101010101" pitchFamily="2" charset="-122"/>
              </a:rPr>
              <a:t>PC</a:t>
            </a:r>
            <a:r>
              <a:rPr lang="zh-CN" altLang="en-US" sz="2800" dirty="0">
                <a:ea typeface="宋体" panose="02010600030101010101" pitchFamily="2" charset="-122"/>
              </a:rPr>
              <a:t>相对寻址模式</a:t>
            </a:r>
            <a:r>
              <a:rPr lang="en-US" altLang="zh-CN" sz="2800" dirty="0">
                <a:ea typeface="宋体" panose="02010600030101010101" pitchFamily="2" charset="-122"/>
              </a:rPr>
              <a:t>, </a:t>
            </a:r>
            <a:r>
              <a:rPr lang="zh-CN" altLang="en-US" sz="2800" dirty="0">
                <a:ea typeface="宋体" panose="02010600030101010101" pitchFamily="2" charset="-122"/>
              </a:rPr>
              <a:t>只能访问</a:t>
            </a:r>
            <a:r>
              <a:rPr lang="en-US" altLang="zh-CN" sz="2800" dirty="0">
                <a:ea typeface="宋体" panose="02010600030101010101" pitchFamily="2" charset="-122"/>
              </a:rPr>
              <a:t>PC</a:t>
            </a:r>
            <a:r>
              <a:rPr lang="zh-CN" altLang="en-US" sz="2800" dirty="0">
                <a:ea typeface="宋体" panose="02010600030101010101" pitchFamily="2" charset="-122"/>
              </a:rPr>
              <a:t>前或后</a:t>
            </a:r>
            <a:r>
              <a:rPr lang="en-US" altLang="zh-CN" sz="2800" dirty="0">
                <a:ea typeface="宋体" panose="02010600030101010101" pitchFamily="2" charset="-122"/>
              </a:rPr>
              <a:t>256</a:t>
            </a:r>
            <a:r>
              <a:rPr lang="zh-CN" altLang="en-US" sz="2800" dirty="0">
                <a:ea typeface="宋体" panose="02010600030101010101" pitchFamily="2" charset="-122"/>
              </a:rPr>
              <a:t>的内存单元</a:t>
            </a:r>
            <a:endParaRPr lang="en-US" altLang="zh-CN" sz="2800" dirty="0">
              <a:ea typeface="宋体" panose="02010600030101010101" pitchFamily="2" charset="-122"/>
            </a:endParaRPr>
          </a:p>
          <a:p>
            <a:pPr lvl="1"/>
            <a:r>
              <a:rPr lang="zh-CN" altLang="en-US" sz="2800" dirty="0">
                <a:ea typeface="宋体" panose="02010600030101010101" pitchFamily="2" charset="-122"/>
              </a:rPr>
              <a:t>剩下的内存怎么访问</a:t>
            </a:r>
            <a:r>
              <a:rPr lang="en-US" altLang="zh-CN" sz="2800" dirty="0">
                <a:ea typeface="宋体" panose="02010600030101010101" pitchFamily="2" charset="-122"/>
              </a:rPr>
              <a:t>? </a:t>
            </a:r>
            <a:endParaRPr lang="en-US" altLang="zh-CN" sz="2800" dirty="0">
              <a:ea typeface="宋体" panose="02010600030101010101" pitchFamily="2" charset="-122"/>
            </a:endParaRPr>
          </a:p>
          <a:p>
            <a:endParaRPr lang="en-US" altLang="zh-CN" sz="2800" dirty="0">
              <a:solidFill>
                <a:srgbClr val="009900"/>
              </a:solidFill>
              <a:ea typeface="宋体" panose="02010600030101010101" pitchFamily="2" charset="-122"/>
            </a:endParaRPr>
          </a:p>
          <a:p>
            <a:r>
              <a:rPr lang="zh-CN" altLang="en-US" sz="2800" dirty="0">
                <a:solidFill>
                  <a:srgbClr val="009900"/>
                </a:solidFill>
                <a:ea typeface="宋体" panose="02010600030101010101" pitchFamily="2" charset="-122"/>
              </a:rPr>
              <a:t>解决方案</a:t>
            </a:r>
            <a:r>
              <a:rPr lang="en-US" altLang="zh-CN" sz="2800" dirty="0">
                <a:solidFill>
                  <a:srgbClr val="009900"/>
                </a:solidFill>
                <a:ea typeface="宋体" panose="02010600030101010101" pitchFamily="2" charset="-122"/>
              </a:rPr>
              <a:t> #1:</a:t>
            </a:r>
            <a:endParaRPr lang="en-US" altLang="zh-CN" sz="2800" dirty="0">
              <a:solidFill>
                <a:srgbClr val="009900"/>
              </a:solidFill>
              <a:ea typeface="宋体" panose="02010600030101010101" pitchFamily="2" charset="-122"/>
            </a:endParaRPr>
          </a:p>
          <a:p>
            <a:pPr lvl="1"/>
            <a:r>
              <a:rPr lang="zh-CN" altLang="en-US" sz="2800" dirty="0">
                <a:solidFill>
                  <a:srgbClr val="009900"/>
                </a:solidFill>
                <a:ea typeface="宋体" panose="02010600030101010101" pitchFamily="2" charset="-122"/>
              </a:rPr>
              <a:t>在</a:t>
            </a:r>
            <a:r>
              <a:rPr lang="en-US" altLang="zh-CN" sz="2800" dirty="0">
                <a:solidFill>
                  <a:srgbClr val="009900"/>
                </a:solidFill>
                <a:ea typeface="宋体" panose="02010600030101010101" pitchFamily="2" charset="-122"/>
              </a:rPr>
              <a:t>PC</a:t>
            </a:r>
            <a:r>
              <a:rPr lang="zh-CN" altLang="en-US" sz="2800" dirty="0">
                <a:solidFill>
                  <a:srgbClr val="009900"/>
                </a:solidFill>
                <a:ea typeface="宋体" panose="02010600030101010101" pitchFamily="2" charset="-122"/>
              </a:rPr>
              <a:t>相对寻址能访问到的内存单元存放一个</a:t>
            </a:r>
            <a:r>
              <a:rPr lang="en-US" altLang="zh-CN" sz="2800" dirty="0">
                <a:solidFill>
                  <a:srgbClr val="FF0000"/>
                </a:solidFill>
                <a:ea typeface="宋体" panose="02010600030101010101" pitchFamily="2" charset="-122"/>
              </a:rPr>
              <a:t>16</a:t>
            </a:r>
            <a:r>
              <a:rPr lang="zh-CN" altLang="en-US" sz="2800" dirty="0">
                <a:solidFill>
                  <a:srgbClr val="FF0000"/>
                </a:solidFill>
                <a:ea typeface="宋体" panose="02010600030101010101" pitchFamily="2" charset="-122"/>
              </a:rPr>
              <a:t>位地址</a:t>
            </a:r>
            <a:r>
              <a:rPr lang="zh-CN" altLang="en-US" sz="2800" dirty="0">
                <a:solidFill>
                  <a:srgbClr val="009900"/>
                </a:solidFill>
                <a:ea typeface="宋体" panose="02010600030101010101" pitchFamily="2" charset="-122"/>
              </a:rPr>
              <a:t>（不是数据了）</a:t>
            </a:r>
            <a:r>
              <a:rPr lang="en-US" altLang="zh-CN" sz="2800" dirty="0">
                <a:solidFill>
                  <a:srgbClr val="009900"/>
                </a:solidFill>
                <a:ea typeface="宋体" panose="02010600030101010101" pitchFamily="2" charset="-122"/>
              </a:rPr>
              <a:t>.</a:t>
            </a:r>
            <a:r>
              <a:rPr lang="zh-CN" altLang="en-US" sz="2800" dirty="0">
                <a:solidFill>
                  <a:srgbClr val="009900"/>
                </a:solidFill>
                <a:ea typeface="宋体" panose="02010600030101010101" pitchFamily="2" charset="-122"/>
              </a:rPr>
              <a:t>先读取这个地址，然后以这个地址去访问内存。</a:t>
            </a:r>
            <a:endParaRPr lang="en-US" altLang="zh-CN" sz="2800" dirty="0">
              <a:solidFill>
                <a:srgbClr val="009900"/>
              </a:solidFill>
              <a:ea typeface="宋体" panose="02010600030101010101" pitchFamily="2" charset="-122"/>
            </a:endParaRPr>
          </a:p>
          <a:p>
            <a:pPr lvl="1"/>
            <a:r>
              <a:rPr lang="zh-CN" altLang="en-US" sz="2800" dirty="0">
                <a:solidFill>
                  <a:srgbClr val="009900"/>
                </a:solidFill>
                <a:ea typeface="宋体" panose="02010600030101010101" pitchFamily="2" charset="-122"/>
              </a:rPr>
              <a:t>类似</a:t>
            </a:r>
            <a:r>
              <a:rPr lang="en-US" altLang="zh-CN" sz="2800" dirty="0">
                <a:solidFill>
                  <a:srgbClr val="009900"/>
                </a:solidFill>
                <a:ea typeface="宋体" panose="02010600030101010101" pitchFamily="2" charset="-122"/>
              </a:rPr>
              <a:t>C</a:t>
            </a:r>
            <a:r>
              <a:rPr lang="zh-CN" altLang="en-US" sz="2800" dirty="0">
                <a:solidFill>
                  <a:srgbClr val="009900"/>
                </a:solidFill>
                <a:ea typeface="宋体" panose="02010600030101010101" pitchFamily="2" charset="-122"/>
              </a:rPr>
              <a:t>语言的指针</a:t>
            </a:r>
            <a:endParaRPr lang="en-US" altLang="zh-CN" sz="2800" dirty="0">
              <a:solidFill>
                <a:srgbClr val="009900"/>
              </a:solidFill>
              <a:ea typeface="宋体" panose="02010600030101010101" pitchFamily="2" charset="-122"/>
            </a:endParaRPr>
          </a:p>
          <a:p>
            <a:endParaRPr lang="en-US" altLang="zh-CN" dirty="0">
              <a:solidFill>
                <a:srgbClr val="009900"/>
              </a:solidFill>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2"/>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22531"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LDI (</a:t>
            </a:r>
            <a:r>
              <a:rPr lang="zh-CN" altLang="en-US" dirty="0">
                <a:ea typeface="宋体" panose="02010600030101010101" pitchFamily="2" charset="-122"/>
              </a:rPr>
              <a:t>间接寻址</a:t>
            </a:r>
            <a:r>
              <a:rPr lang="en-US" altLang="zh-CN" dirty="0">
                <a:ea typeface="宋体" panose="02010600030101010101" pitchFamily="2" charset="-122"/>
              </a:rPr>
              <a:t>)</a:t>
            </a:r>
            <a:endParaRPr lang="en-US" altLang="zh-CN" dirty="0">
              <a:ea typeface="宋体" panose="02010600030101010101" pitchFamily="2" charset="-122"/>
            </a:endParaRPr>
          </a:p>
        </p:txBody>
      </p:sp>
      <p:pic>
        <p:nvPicPr>
          <p:cNvPr id="22532" name="Picture 14" descr="C:\Documents and Settings\gbyrd\My Documents\ece206\mh-slides\e2\ch05-figures\ch05-15.png"/>
          <p:cNvPicPr>
            <a:picLocks noChangeAspect="1"/>
          </p:cNvPicPr>
          <p:nvPr/>
        </p:nvPicPr>
        <p:blipFill>
          <a:blip r:embed="rId1"/>
          <a:stretch>
            <a:fillRect/>
          </a:stretch>
        </p:blipFill>
        <p:spPr>
          <a:xfrm>
            <a:off x="304800" y="1143000"/>
            <a:ext cx="7459663" cy="677863"/>
          </a:xfrm>
          <a:prstGeom prst="rect">
            <a:avLst/>
          </a:prstGeom>
          <a:noFill/>
          <a:ln w="9525">
            <a:noFill/>
          </a:ln>
        </p:spPr>
      </p:pic>
      <p:pic>
        <p:nvPicPr>
          <p:cNvPr id="22533" name="Picture 15" descr="C:\Documents and Settings\gbyrd\My Documents\ece206\mh-slides\e2\ch05-figures\ch05-15a.png"/>
          <p:cNvPicPr>
            <a:picLocks noChangeAspect="1"/>
          </p:cNvPicPr>
          <p:nvPr/>
        </p:nvPicPr>
        <p:blipFill>
          <a:blip r:embed="rId2"/>
          <a:stretch>
            <a:fillRect/>
          </a:stretch>
        </p:blipFill>
        <p:spPr>
          <a:xfrm>
            <a:off x="609600" y="2057400"/>
            <a:ext cx="7431088" cy="4503738"/>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2"/>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23555"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STI (</a:t>
            </a:r>
            <a:r>
              <a:rPr lang="zh-CN" altLang="en-US" dirty="0">
                <a:ea typeface="宋体" panose="02010600030101010101" pitchFamily="2" charset="-122"/>
              </a:rPr>
              <a:t>间接寻址</a:t>
            </a:r>
            <a:r>
              <a:rPr lang="en-US" altLang="zh-CN" dirty="0">
                <a:ea typeface="宋体" panose="02010600030101010101" pitchFamily="2" charset="-122"/>
              </a:rPr>
              <a:t>)</a:t>
            </a:r>
            <a:endParaRPr lang="en-US" altLang="zh-CN" dirty="0">
              <a:ea typeface="宋体" panose="02010600030101010101" pitchFamily="2" charset="-122"/>
            </a:endParaRPr>
          </a:p>
        </p:txBody>
      </p:sp>
      <p:pic>
        <p:nvPicPr>
          <p:cNvPr id="23556" name="Picture 9" descr="C:\Documents and Settings\gbyrd\My Documents\ece206\mh-slides\e2\ch05-figures\ch05-16.png"/>
          <p:cNvPicPr>
            <a:picLocks noChangeAspect="1"/>
          </p:cNvPicPr>
          <p:nvPr/>
        </p:nvPicPr>
        <p:blipFill>
          <a:blip r:embed="rId1"/>
          <a:stretch>
            <a:fillRect/>
          </a:stretch>
        </p:blipFill>
        <p:spPr>
          <a:xfrm>
            <a:off x="304800" y="1143000"/>
            <a:ext cx="7459663" cy="677863"/>
          </a:xfrm>
          <a:prstGeom prst="rect">
            <a:avLst/>
          </a:prstGeom>
          <a:noFill/>
          <a:ln w="9525">
            <a:noFill/>
          </a:ln>
        </p:spPr>
      </p:pic>
      <p:pic>
        <p:nvPicPr>
          <p:cNvPr id="23557" name="Picture 10" descr="C:\Documents and Settings\gbyrd\My Documents\ece206\mh-slides\e2\ch05-figures\ch05-16a.png"/>
          <p:cNvPicPr>
            <a:picLocks noChangeAspect="1"/>
          </p:cNvPicPr>
          <p:nvPr/>
        </p:nvPicPr>
        <p:blipFill>
          <a:blip r:embed="rId2"/>
          <a:stretch>
            <a:fillRect/>
          </a:stretch>
        </p:blipFill>
        <p:spPr>
          <a:xfrm>
            <a:off x="609600" y="2057400"/>
            <a:ext cx="7431088" cy="4503738"/>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2052" name="Rectangle 1026"/>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（寄存器）基址偏移寻址模式</a:t>
            </a:r>
            <a:endParaRPr lang="en-US" altLang="zh-CN" dirty="0">
              <a:ea typeface="宋体" panose="02010600030101010101" pitchFamily="2" charset="-122"/>
            </a:endParaRPr>
          </a:p>
        </p:txBody>
      </p:sp>
      <p:sp>
        <p:nvSpPr>
          <p:cNvPr id="2053" name="Rectangle 1027"/>
          <p:cNvSpPr>
            <a:spLocks noGrp="1"/>
          </p:cNvSpPr>
          <p:nvPr>
            <p:ph idx="1"/>
          </p:nvPr>
        </p:nvSpPr>
        <p:spPr>
          <a:xfrm>
            <a:off x="179388" y="1052513"/>
            <a:ext cx="8686800" cy="4953000"/>
          </a:xfrm>
        </p:spPr>
        <p:txBody>
          <a:bodyPr vert="horz" wrap="square" lIns="91440" tIns="45720" rIns="91440" bIns="45720" anchor="t" anchorCtr="0"/>
          <a:p>
            <a:r>
              <a:rPr lang="en-US" altLang="zh-CN" dirty="0">
                <a:ea typeface="宋体" panose="02010600030101010101" pitchFamily="2" charset="-122"/>
              </a:rPr>
              <a:t>LC-3</a:t>
            </a:r>
            <a:r>
              <a:rPr lang="zh-CN" altLang="en-US" dirty="0">
                <a:ea typeface="宋体" panose="02010600030101010101" pitchFamily="2" charset="-122"/>
              </a:rPr>
              <a:t>的</a:t>
            </a:r>
            <a:r>
              <a:rPr lang="en-US" altLang="zh-CN" dirty="0">
                <a:ea typeface="宋体" panose="02010600030101010101" pitchFamily="2" charset="-122"/>
              </a:rPr>
              <a:t>PC</a:t>
            </a:r>
            <a:r>
              <a:rPr lang="zh-CN" altLang="en-US" dirty="0">
                <a:ea typeface="宋体" panose="02010600030101010101" pitchFamily="2" charset="-122"/>
              </a:rPr>
              <a:t>相对寻址模式</a:t>
            </a:r>
            <a:r>
              <a:rPr lang="en-US" altLang="zh-CN" dirty="0">
                <a:ea typeface="宋体" panose="02010600030101010101" pitchFamily="2" charset="-122"/>
              </a:rPr>
              <a:t>, </a:t>
            </a:r>
            <a:r>
              <a:rPr lang="zh-CN" altLang="en-US" dirty="0">
                <a:ea typeface="宋体" panose="02010600030101010101" pitchFamily="2" charset="-122"/>
              </a:rPr>
              <a:t>只能访问</a:t>
            </a:r>
            <a:r>
              <a:rPr lang="en-US" altLang="zh-CN" dirty="0">
                <a:ea typeface="宋体" panose="02010600030101010101" pitchFamily="2" charset="-122"/>
              </a:rPr>
              <a:t>PC</a:t>
            </a:r>
            <a:r>
              <a:rPr lang="zh-CN" altLang="en-US" dirty="0">
                <a:ea typeface="宋体" panose="02010600030101010101" pitchFamily="2" charset="-122"/>
              </a:rPr>
              <a:t>前或后</a:t>
            </a:r>
            <a:r>
              <a:rPr lang="en-US" altLang="zh-CN" dirty="0">
                <a:ea typeface="宋体" panose="02010600030101010101" pitchFamily="2" charset="-122"/>
              </a:rPr>
              <a:t>256</a:t>
            </a:r>
            <a:r>
              <a:rPr lang="zh-CN" altLang="en-US" dirty="0">
                <a:ea typeface="宋体" panose="02010600030101010101" pitchFamily="2" charset="-122"/>
              </a:rPr>
              <a:t>的内存单元</a:t>
            </a:r>
            <a:endParaRPr lang="en-US" altLang="zh-CN" dirty="0">
              <a:ea typeface="宋体" panose="02010600030101010101" pitchFamily="2" charset="-122"/>
            </a:endParaRPr>
          </a:p>
          <a:p>
            <a:pPr lvl="1"/>
            <a:r>
              <a:rPr lang="zh-CN" altLang="en-US" dirty="0">
                <a:ea typeface="宋体" panose="02010600030101010101" pitchFamily="2" charset="-122"/>
              </a:rPr>
              <a:t>剩下的内存怎么访问</a:t>
            </a:r>
            <a:r>
              <a:rPr lang="en-US" altLang="zh-CN" dirty="0">
                <a:ea typeface="宋体" panose="02010600030101010101" pitchFamily="2" charset="-122"/>
              </a:rPr>
              <a:t>? </a:t>
            </a:r>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en-US" dirty="0">
                <a:solidFill>
                  <a:srgbClr val="009900"/>
                </a:solidFill>
                <a:ea typeface="宋体" panose="02010600030101010101" pitchFamily="2" charset="-122"/>
              </a:rPr>
              <a:t>解决方法</a:t>
            </a:r>
            <a:r>
              <a:rPr lang="en-US" altLang="zh-CN" dirty="0">
                <a:solidFill>
                  <a:srgbClr val="009900"/>
                </a:solidFill>
                <a:ea typeface="宋体" panose="02010600030101010101" pitchFamily="2" charset="-122"/>
              </a:rPr>
              <a:t> #2:</a:t>
            </a:r>
            <a:endParaRPr lang="en-US" altLang="zh-CN" dirty="0">
              <a:solidFill>
                <a:srgbClr val="009900"/>
              </a:solidFill>
              <a:ea typeface="宋体" panose="02010600030101010101" pitchFamily="2" charset="-122"/>
            </a:endParaRPr>
          </a:p>
          <a:p>
            <a:pPr lvl="1"/>
            <a:r>
              <a:rPr lang="zh-CN" altLang="en-US" dirty="0">
                <a:solidFill>
                  <a:srgbClr val="009900"/>
                </a:solidFill>
                <a:ea typeface="宋体" panose="02010600030101010101" pitchFamily="2" charset="-122"/>
              </a:rPr>
              <a:t>利用寄存器存放一个</a:t>
            </a:r>
            <a:r>
              <a:rPr lang="en-US" altLang="zh-CN" dirty="0">
                <a:solidFill>
                  <a:srgbClr val="009900"/>
                </a:solidFill>
                <a:ea typeface="宋体" panose="02010600030101010101" pitchFamily="2" charset="-122"/>
              </a:rPr>
              <a:t>16</a:t>
            </a:r>
            <a:r>
              <a:rPr lang="zh-CN" altLang="en-US" dirty="0">
                <a:solidFill>
                  <a:srgbClr val="009900"/>
                </a:solidFill>
                <a:ea typeface="宋体" panose="02010600030101010101" pitchFamily="2" charset="-122"/>
              </a:rPr>
              <a:t>位地址</a:t>
            </a:r>
            <a:r>
              <a:rPr lang="en-US" altLang="zh-CN" dirty="0">
                <a:solidFill>
                  <a:srgbClr val="009900"/>
                </a:solidFill>
                <a:ea typeface="宋体" panose="02010600030101010101" pitchFamily="2" charset="-122"/>
              </a:rPr>
              <a:t>.</a:t>
            </a:r>
            <a:r>
              <a:rPr lang="zh-CN" altLang="en-US" dirty="0">
                <a:solidFill>
                  <a:srgbClr val="009900"/>
                </a:solidFill>
                <a:ea typeface="宋体" panose="02010600030101010101" pitchFamily="2" charset="-122"/>
              </a:rPr>
              <a:t>偏移以立即数形式存放在指令中</a:t>
            </a:r>
            <a:endParaRPr lang="en-US" altLang="zh-CN" dirty="0">
              <a:solidFill>
                <a:srgbClr val="009900"/>
              </a:solidFill>
              <a:ea typeface="宋体" panose="02010600030101010101" pitchFamily="2" charset="-122"/>
            </a:endParaRPr>
          </a:p>
          <a:p>
            <a:pPr lvl="1"/>
            <a:r>
              <a:rPr lang="zh-CN" altLang="en-US" dirty="0">
                <a:solidFill>
                  <a:srgbClr val="009900"/>
                </a:solidFill>
                <a:ea typeface="宋体" panose="02010600030101010101" pitchFamily="2" charset="-122"/>
              </a:rPr>
              <a:t>类似</a:t>
            </a:r>
            <a:r>
              <a:rPr lang="en-US" altLang="zh-CN" dirty="0">
                <a:solidFill>
                  <a:srgbClr val="009900"/>
                </a:solidFill>
                <a:ea typeface="宋体" panose="02010600030101010101" pitchFamily="2" charset="-122"/>
              </a:rPr>
              <a:t>C</a:t>
            </a:r>
            <a:r>
              <a:rPr lang="zh-CN" altLang="en-US" dirty="0">
                <a:solidFill>
                  <a:srgbClr val="009900"/>
                </a:solidFill>
                <a:ea typeface="宋体" panose="02010600030101010101" pitchFamily="2" charset="-122"/>
              </a:rPr>
              <a:t>语言的数组。</a:t>
            </a:r>
            <a:r>
              <a:rPr lang="en-US" altLang="zh-CN" dirty="0">
                <a:solidFill>
                  <a:srgbClr val="009900"/>
                </a:solidFill>
                <a:ea typeface="宋体" panose="02010600030101010101" pitchFamily="2" charset="-122"/>
              </a:rPr>
              <a:t>int  a[10];    *(a+2)</a:t>
            </a:r>
            <a:endParaRPr lang="en-US" altLang="zh-CN" dirty="0">
              <a:solidFill>
                <a:srgbClr val="009900"/>
              </a:solidFill>
              <a:ea typeface="宋体" panose="02010600030101010101" pitchFamily="2" charset="-122"/>
            </a:endParaRPr>
          </a:p>
          <a:p>
            <a:r>
              <a:rPr lang="zh-CN" altLang="en-US" dirty="0">
                <a:ea typeface="宋体" panose="02010600030101010101" pitchFamily="2" charset="-122"/>
              </a:rPr>
              <a:t>指令编码：</a:t>
            </a:r>
            <a:endParaRPr lang="en-US" altLang="zh-CN" dirty="0">
              <a:solidFill>
                <a:srgbClr val="009900"/>
              </a:solidFill>
              <a:ea typeface="宋体" panose="02010600030101010101" pitchFamily="2" charset="-122"/>
            </a:endParaRPr>
          </a:p>
          <a:p>
            <a:r>
              <a:rPr lang="zh-CN" altLang="en-US" dirty="0">
                <a:ea typeface="宋体" panose="02010600030101010101" pitchFamily="2" charset="-122"/>
              </a:rPr>
              <a:t>     操作码占用</a:t>
            </a:r>
            <a:r>
              <a:rPr lang="en-US" altLang="zh-CN" dirty="0">
                <a:ea typeface="宋体" panose="02010600030101010101" pitchFamily="2" charset="-122"/>
              </a:rPr>
              <a:t>4 bits, </a:t>
            </a:r>
            <a:r>
              <a:rPr lang="zh-CN" altLang="en-US" dirty="0">
                <a:ea typeface="宋体" panose="02010600030101010101" pitchFamily="2" charset="-122"/>
              </a:rPr>
              <a:t>寄存器占用</a:t>
            </a:r>
            <a:r>
              <a:rPr lang="en-US" altLang="zh-CN" dirty="0">
                <a:ea typeface="宋体" panose="02010600030101010101" pitchFamily="2" charset="-122"/>
              </a:rPr>
              <a:t>3bits</a:t>
            </a:r>
            <a:r>
              <a:rPr lang="zh-CN" altLang="en-US" dirty="0">
                <a:ea typeface="宋体" panose="02010600030101010101" pitchFamily="2" charset="-122"/>
              </a:rPr>
              <a:t> ，基址寄存器占用</a:t>
            </a:r>
            <a:r>
              <a:rPr lang="en-US" altLang="zh-CN" dirty="0">
                <a:ea typeface="宋体" panose="02010600030101010101" pitchFamily="2" charset="-122"/>
              </a:rPr>
              <a:t>3 bits</a:t>
            </a:r>
            <a:endParaRPr lang="en-US" altLang="zh-CN" dirty="0">
              <a:ea typeface="宋体" panose="02010600030101010101" pitchFamily="2" charset="-122"/>
            </a:endParaRPr>
          </a:p>
          <a:p>
            <a:r>
              <a:rPr lang="zh-CN" altLang="en-US" b="0" dirty="0">
                <a:ea typeface="宋体" panose="02010600030101010101" pitchFamily="2" charset="-122"/>
              </a:rPr>
              <a:t>剩下</a:t>
            </a:r>
            <a:r>
              <a:rPr lang="en-US" altLang="zh-CN" b="0" dirty="0">
                <a:ea typeface="宋体" panose="02010600030101010101" pitchFamily="2" charset="-122"/>
              </a:rPr>
              <a:t>6bits</a:t>
            </a:r>
            <a:r>
              <a:rPr lang="zh-CN" altLang="en-US" b="0" dirty="0">
                <a:ea typeface="宋体" panose="02010600030101010101" pitchFamily="2" charset="-122"/>
              </a:rPr>
              <a:t>可用作偏移。</a:t>
            </a:r>
            <a:endParaRPr lang="en-US" altLang="zh-CN" b="0" dirty="0">
              <a:ea typeface="宋体" panose="02010600030101010101" pitchFamily="2" charset="-122"/>
            </a:endParaRPr>
          </a:p>
          <a:p>
            <a:r>
              <a:rPr lang="zh-CN" altLang="en-US" b="0" dirty="0">
                <a:ea typeface="宋体" panose="02010600030101010101" pitchFamily="2" charset="-122"/>
              </a:rPr>
              <a:t> </a:t>
            </a:r>
            <a:endParaRPr lang="en-US" altLang="zh-CN" b="0" dirty="0">
              <a:ea typeface="宋体" panose="02010600030101010101" pitchFamily="2" charset="-122"/>
            </a:endParaRPr>
          </a:p>
          <a:p>
            <a:r>
              <a:rPr lang="zh-CN" altLang="en-US" dirty="0">
                <a:ea typeface="宋体" panose="02010600030101010101" pitchFamily="2" charset="-122"/>
              </a:rPr>
              <a:t>基址寄存器中如何设置</a:t>
            </a:r>
            <a:r>
              <a:rPr lang="en-US" altLang="zh-CN" dirty="0">
                <a:ea typeface="宋体" panose="02010600030101010101" pitchFamily="2" charset="-122"/>
              </a:rPr>
              <a:t>16</a:t>
            </a:r>
            <a:r>
              <a:rPr lang="zh-CN" altLang="en-US" dirty="0">
                <a:ea typeface="宋体" panose="02010600030101010101" pitchFamily="2" charset="-122"/>
              </a:rPr>
              <a:t>位地址</a:t>
            </a:r>
            <a:r>
              <a:rPr lang="zh-CN" altLang="en-US" b="0" dirty="0">
                <a:ea typeface="宋体" panose="02010600030101010101" pitchFamily="2" charset="-122"/>
              </a:rPr>
              <a:t>？ </a:t>
            </a:r>
            <a:r>
              <a:rPr lang="en-US" altLang="zh-CN" b="0" dirty="0">
                <a:ea typeface="宋体" panose="02010600030101010101" pitchFamily="2" charset="-122"/>
              </a:rPr>
              <a:t>LD</a:t>
            </a:r>
            <a:r>
              <a:rPr lang="zh-CN" altLang="en-US" b="0" dirty="0">
                <a:ea typeface="宋体" panose="02010600030101010101" pitchFamily="2" charset="-122"/>
              </a:rPr>
              <a:t>、</a:t>
            </a:r>
            <a:r>
              <a:rPr lang="en-US" altLang="zh-CN" b="0" dirty="0">
                <a:ea typeface="宋体" panose="02010600030101010101" pitchFamily="2" charset="-122"/>
              </a:rPr>
              <a:t>LEA</a:t>
            </a:r>
            <a:endParaRPr lang="en-US" altLang="zh-CN" b="0" dirty="0">
              <a:ea typeface="宋体" panose="02010600030101010101" pitchFamily="2" charset="-122"/>
            </a:endParaRPr>
          </a:p>
          <a:p>
            <a:endParaRPr lang="en-US" altLang="zh-CN" b="0" dirty="0">
              <a:ea typeface="宋体" panose="02010600030101010101" pitchFamily="2" charset="-122"/>
            </a:endParaRPr>
          </a:p>
          <a:p>
            <a:endParaRPr lang="en-US" altLang="zh-CN" b="0" dirty="0">
              <a:ea typeface="宋体" panose="02010600030101010101" pitchFamily="2" charset="-122"/>
            </a:endParaRPr>
          </a:p>
        </p:txBody>
      </p:sp>
      <p:graphicFrame>
        <p:nvGraphicFramePr>
          <p:cNvPr id="2050" name="Object 4"/>
          <p:cNvGraphicFramePr/>
          <p:nvPr/>
        </p:nvGraphicFramePr>
        <p:xfrm>
          <a:off x="3276600" y="4508500"/>
          <a:ext cx="3487738" cy="758825"/>
        </p:xfrm>
        <a:graphic>
          <a:graphicData uri="http://schemas.openxmlformats.org/presentationml/2006/ole">
            <mc:AlternateContent xmlns:mc="http://schemas.openxmlformats.org/markup-compatibility/2006">
              <mc:Choice xmlns:v="urn:schemas-microsoft-com:vml" Requires="v">
                <p:oleObj spid="_x0000_s3076" name="" r:id="rId1" imgW="1167765" imgH="431800" progId="Equation.3">
                  <p:embed/>
                </p:oleObj>
              </mc:Choice>
              <mc:Fallback>
                <p:oleObj name="" r:id="rId1" imgW="1167765" imgH="431800" progId="Equation.3">
                  <p:embed/>
                  <p:pic>
                    <p:nvPicPr>
                      <p:cNvPr id="0" name="图片 3075"/>
                      <p:cNvPicPr/>
                      <p:nvPr/>
                    </p:nvPicPr>
                    <p:blipFill>
                      <a:blip r:embed="rId2"/>
                      <a:stretch>
                        <a:fillRect/>
                      </a:stretch>
                    </p:blipFill>
                    <p:spPr>
                      <a:xfrm>
                        <a:off x="3276600" y="4508500"/>
                        <a:ext cx="3487738" cy="758825"/>
                      </a:xfrm>
                      <a:prstGeom prst="rect">
                        <a:avLst/>
                      </a:prstGeom>
                      <a:noFill/>
                      <a:ln w="38100">
                        <a:noFill/>
                        <a:miter/>
                      </a:ln>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2"/>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24579"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LDR (</a:t>
            </a:r>
            <a:r>
              <a:rPr lang="zh-CN" altLang="en-US" dirty="0">
                <a:ea typeface="宋体" panose="02010600030101010101" pitchFamily="2" charset="-122"/>
              </a:rPr>
              <a:t>基址偏移寻址模式</a:t>
            </a:r>
            <a:r>
              <a:rPr lang="en-US" altLang="zh-CN" dirty="0">
                <a:ea typeface="宋体" panose="02010600030101010101" pitchFamily="2" charset="-122"/>
              </a:rPr>
              <a:t>)</a:t>
            </a:r>
            <a:endParaRPr lang="en-US" altLang="zh-CN" dirty="0">
              <a:ea typeface="宋体" panose="02010600030101010101" pitchFamily="2" charset="-122"/>
            </a:endParaRPr>
          </a:p>
        </p:txBody>
      </p:sp>
      <p:pic>
        <p:nvPicPr>
          <p:cNvPr id="24580" name="Picture 11" descr="C:\Documents and Settings\gbyrd\My Documents\ece206\mh-slides\e2\ch05-figures\ch05-18.png"/>
          <p:cNvPicPr>
            <a:picLocks noChangeAspect="1"/>
          </p:cNvPicPr>
          <p:nvPr/>
        </p:nvPicPr>
        <p:blipFill>
          <a:blip r:embed="rId1"/>
          <a:stretch>
            <a:fillRect/>
          </a:stretch>
        </p:blipFill>
        <p:spPr>
          <a:xfrm>
            <a:off x="304800" y="1143000"/>
            <a:ext cx="7459663" cy="677863"/>
          </a:xfrm>
          <a:prstGeom prst="rect">
            <a:avLst/>
          </a:prstGeom>
          <a:noFill/>
          <a:ln w="9525">
            <a:noFill/>
          </a:ln>
        </p:spPr>
      </p:pic>
      <p:pic>
        <p:nvPicPr>
          <p:cNvPr id="24581" name="Picture 12" descr="C:\Documents and Settings\gbyrd\My Documents\ece206\mh-slides\e2\ch05-figures\ch05-18a.png"/>
          <p:cNvPicPr>
            <a:picLocks noChangeAspect="1"/>
          </p:cNvPicPr>
          <p:nvPr/>
        </p:nvPicPr>
        <p:blipFill>
          <a:blip r:embed="rId2"/>
          <a:stretch>
            <a:fillRect/>
          </a:stretch>
        </p:blipFill>
        <p:spPr>
          <a:xfrm>
            <a:off x="609600" y="2057400"/>
            <a:ext cx="7431088" cy="449897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2"/>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25603"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STR (</a:t>
            </a:r>
            <a:r>
              <a:rPr lang="zh-CN" altLang="en-US" dirty="0">
                <a:ea typeface="宋体" panose="02010600030101010101" pitchFamily="2" charset="-122"/>
              </a:rPr>
              <a:t>基址偏移寻址模式</a:t>
            </a:r>
            <a:r>
              <a:rPr lang="en-US" altLang="zh-CN" dirty="0">
                <a:ea typeface="宋体" panose="02010600030101010101" pitchFamily="2" charset="-122"/>
              </a:rPr>
              <a:t>)</a:t>
            </a:r>
            <a:endParaRPr lang="en-US" altLang="zh-CN" dirty="0">
              <a:ea typeface="宋体" panose="02010600030101010101" pitchFamily="2" charset="-122"/>
            </a:endParaRPr>
          </a:p>
        </p:txBody>
      </p:sp>
      <p:pic>
        <p:nvPicPr>
          <p:cNvPr id="25604" name="Picture 11" descr="C:\Documents and Settings\gbyrd\My Documents\ece206\mh-slides\e2\ch05-figures\ch05-19.png"/>
          <p:cNvPicPr>
            <a:picLocks noChangeAspect="1"/>
          </p:cNvPicPr>
          <p:nvPr/>
        </p:nvPicPr>
        <p:blipFill>
          <a:blip r:embed="rId1"/>
          <a:stretch>
            <a:fillRect/>
          </a:stretch>
        </p:blipFill>
        <p:spPr>
          <a:xfrm>
            <a:off x="304800" y="1143000"/>
            <a:ext cx="7459663" cy="677863"/>
          </a:xfrm>
          <a:prstGeom prst="rect">
            <a:avLst/>
          </a:prstGeom>
          <a:noFill/>
          <a:ln w="9525">
            <a:noFill/>
          </a:ln>
        </p:spPr>
      </p:pic>
      <p:pic>
        <p:nvPicPr>
          <p:cNvPr id="25605" name="Picture 12" descr="C:\Documents and Settings\gbyrd\My Documents\ece206\mh-slides\e2\ch05-figures\ch05-19a.png"/>
          <p:cNvPicPr>
            <a:picLocks noChangeAspect="1"/>
          </p:cNvPicPr>
          <p:nvPr/>
        </p:nvPicPr>
        <p:blipFill>
          <a:blip r:embed="rId2"/>
          <a:stretch>
            <a:fillRect/>
          </a:stretch>
        </p:blipFill>
        <p:spPr>
          <a:xfrm>
            <a:off x="533400" y="2057400"/>
            <a:ext cx="7431088" cy="4498975"/>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26627" name="Rectangle 2"/>
          <p:cNvSpPr>
            <a:spLocks noGrp="1"/>
          </p:cNvSpPr>
          <p:nvPr>
            <p:ph type="title"/>
          </p:nvPr>
        </p:nvSpPr>
        <p:spPr>
          <a:xfrm>
            <a:off x="250825" y="404813"/>
            <a:ext cx="8686800" cy="533400"/>
          </a:xfrm>
        </p:spPr>
        <p:txBody>
          <a:bodyPr vert="horz" wrap="square" lIns="91440" tIns="45720" rIns="91440" bIns="45720" anchor="ctr" anchorCtr="0"/>
          <a:p>
            <a:r>
              <a:rPr lang="en-US" altLang="zh-CN" dirty="0">
                <a:ea typeface="宋体" panose="02010600030101010101" pitchFamily="2" charset="-122"/>
              </a:rPr>
              <a:t>LEA :Load Effective Address </a:t>
            </a:r>
            <a:r>
              <a:rPr lang="zh-CN" altLang="en-US" dirty="0">
                <a:ea typeface="宋体" panose="02010600030101010101" pitchFamily="2" charset="-122"/>
              </a:rPr>
              <a:t>计算有效地址</a:t>
            </a:r>
            <a:endParaRPr lang="en-US" altLang="zh-CN" dirty="0">
              <a:ea typeface="宋体" panose="02010600030101010101" pitchFamily="2" charset="-122"/>
            </a:endParaRPr>
          </a:p>
        </p:txBody>
      </p:sp>
      <p:sp>
        <p:nvSpPr>
          <p:cNvPr id="26628" name="Rectangle 3"/>
          <p:cNvSpPr>
            <a:spLocks noGrp="1"/>
          </p:cNvSpPr>
          <p:nvPr>
            <p:ph idx="1"/>
          </p:nvPr>
        </p:nvSpPr>
        <p:spPr>
          <a:xfrm>
            <a:off x="228600" y="1143000"/>
            <a:ext cx="8686800" cy="5381625"/>
          </a:xfrm>
        </p:spPr>
        <p:txBody>
          <a:bodyPr vert="horz" wrap="square" lIns="91440" tIns="45720" rIns="91440" bIns="45720" anchor="t" anchorCtr="0"/>
          <a:p>
            <a:pPr>
              <a:lnSpc>
                <a:spcPct val="90000"/>
              </a:lnSpc>
            </a:pPr>
            <a:r>
              <a:rPr lang="zh-CN" altLang="en-US" sz="2800" dirty="0">
                <a:ea typeface="宋体" panose="02010600030101010101" pitchFamily="2" charset="-122"/>
              </a:rPr>
              <a:t>计算操作数的有效地址，存放到寄存器</a:t>
            </a:r>
            <a:endParaRPr lang="en-US" altLang="zh-CN" sz="2800" dirty="0">
              <a:ea typeface="宋体" panose="02010600030101010101" pitchFamily="2" charset="-122"/>
            </a:endParaRPr>
          </a:p>
          <a:p>
            <a:pPr lvl="1">
              <a:lnSpc>
                <a:spcPct val="90000"/>
              </a:lnSpc>
            </a:pPr>
            <a:r>
              <a:rPr lang="en-US" altLang="zh-CN" sz="2800" dirty="0">
                <a:solidFill>
                  <a:srgbClr val="CE0000"/>
                </a:solidFill>
                <a:ea typeface="宋体" panose="02010600030101010101" pitchFamily="2" charset="-122"/>
              </a:rPr>
              <a:t>LEA:</a:t>
            </a:r>
            <a:r>
              <a:rPr lang="en-US" altLang="zh-CN" sz="2800" dirty="0">
                <a:ea typeface="宋体" panose="02010600030101010101" pitchFamily="2" charset="-122"/>
              </a:rPr>
              <a:t> </a:t>
            </a:r>
            <a:r>
              <a:rPr lang="zh-CN" altLang="en-US" sz="2800" dirty="0">
                <a:ea typeface="宋体" panose="02010600030101010101" pitchFamily="2" charset="-122"/>
              </a:rPr>
              <a:t>用立即数的方式给出操作数相对</a:t>
            </a:r>
            <a:r>
              <a:rPr lang="en-US" altLang="zh-CN" sz="2800" dirty="0">
                <a:ea typeface="宋体" panose="02010600030101010101" pitchFamily="2" charset="-122"/>
              </a:rPr>
              <a:t>PC</a:t>
            </a:r>
            <a:r>
              <a:rPr lang="zh-CN" altLang="en-US" sz="2800" dirty="0">
                <a:ea typeface="宋体" panose="02010600030101010101" pitchFamily="2" charset="-122"/>
              </a:rPr>
              <a:t>的偏移</a:t>
            </a:r>
            <a:r>
              <a:rPr lang="en-US" altLang="zh-CN" sz="2800" dirty="0">
                <a:ea typeface="宋体" panose="02010600030101010101" pitchFamily="2" charset="-122"/>
              </a:rPr>
              <a:t>(9bits)</a:t>
            </a:r>
            <a:endParaRPr lang="en-US" altLang="zh-CN" sz="2800" dirty="0">
              <a:ea typeface="宋体" panose="02010600030101010101" pitchFamily="2" charset="-122"/>
            </a:endParaRPr>
          </a:p>
          <a:p>
            <a:pPr lvl="1">
              <a:lnSpc>
                <a:spcPct val="90000"/>
              </a:lnSpc>
            </a:pPr>
            <a:r>
              <a:rPr lang="zh-CN" altLang="en-US" sz="2800" dirty="0">
                <a:ea typeface="宋体" panose="02010600030101010101" pitchFamily="2" charset="-122"/>
              </a:rPr>
              <a:t>计算方法：</a:t>
            </a:r>
            <a:r>
              <a:rPr lang="en-US" altLang="zh-CN" sz="2800" dirty="0">
                <a:ea typeface="宋体" panose="02010600030101010101" pitchFamily="2" charset="-122"/>
              </a:rPr>
              <a:t>PC+offset -&gt;</a:t>
            </a:r>
            <a:r>
              <a:rPr lang="zh-CN" altLang="en-US" sz="2800" dirty="0">
                <a:ea typeface="宋体" panose="02010600030101010101" pitchFamily="2" charset="-122"/>
              </a:rPr>
              <a:t>寄存器</a:t>
            </a:r>
            <a:endParaRPr lang="en-US" altLang="zh-CN" sz="2800" dirty="0">
              <a:ea typeface="宋体" panose="02010600030101010101" pitchFamily="2" charset="-122"/>
            </a:endParaRPr>
          </a:p>
          <a:p>
            <a:pPr lvl="1">
              <a:lnSpc>
                <a:spcPct val="90000"/>
              </a:lnSpc>
            </a:pPr>
            <a:r>
              <a:rPr lang="en-US" altLang="zh-CN" sz="2800" i="1" dirty="0">
                <a:ea typeface="宋体" panose="02010600030101010101" pitchFamily="2" charset="-122"/>
              </a:rPr>
              <a:t>LEA</a:t>
            </a:r>
            <a:r>
              <a:rPr lang="zh-CN" altLang="en-US" sz="2800" i="1" dirty="0">
                <a:ea typeface="宋体" panose="02010600030101010101" pitchFamily="2" charset="-122"/>
              </a:rPr>
              <a:t>指令不访存 </a:t>
            </a:r>
            <a:endParaRPr lang="en-US" altLang="zh-CN" sz="2800" i="1" dirty="0">
              <a:ea typeface="宋体" panose="02010600030101010101" pitchFamily="2" charset="-122"/>
            </a:endParaRPr>
          </a:p>
          <a:p>
            <a:endParaRPr lang="en-US" altLang="zh-CN" sz="2800" dirty="0">
              <a:ea typeface="宋体" panose="02010600030101010101" pitchFamily="2" charset="-122"/>
            </a:endParaRPr>
          </a:p>
          <a:p>
            <a:r>
              <a:rPr lang="en-US" altLang="zh-CN" sz="2800" dirty="0">
                <a:ea typeface="宋体" panose="02010600030101010101" pitchFamily="2" charset="-122"/>
              </a:rPr>
              <a:t>Note: 	</a:t>
            </a:r>
            <a:r>
              <a:rPr lang="zh-CN" altLang="en-US" sz="2800" dirty="0">
                <a:ea typeface="宋体" panose="02010600030101010101" pitchFamily="2" charset="-122"/>
              </a:rPr>
              <a:t>寄存器里面存放的是地址</a:t>
            </a:r>
            <a:r>
              <a:rPr lang="en-US" altLang="zh-CN" sz="2800" dirty="0">
                <a:ea typeface="宋体" panose="02010600030101010101" pitchFamily="2" charset="-122"/>
              </a:rPr>
              <a:t>,</a:t>
            </a:r>
            <a:r>
              <a:rPr lang="zh-CN" altLang="en-US" sz="2800" dirty="0">
                <a:ea typeface="宋体" panose="02010600030101010101" pitchFamily="2" charset="-122"/>
              </a:rPr>
              <a:t>而不是内存单元存放的数据。</a:t>
            </a:r>
            <a:endParaRPr lang="en-US" altLang="zh-CN" sz="2800" dirty="0">
              <a:ea typeface="宋体" panose="02010600030101010101" pitchFamily="2" charset="-122"/>
            </a:endParaRPr>
          </a:p>
          <a:p>
            <a:endParaRPr lang="en-US" altLang="zh-CN" sz="2800" dirty="0">
              <a:ea typeface="宋体" panose="02010600030101010101" pitchFamily="2" charset="-122"/>
            </a:endParaRPr>
          </a:p>
          <a:p>
            <a:r>
              <a:rPr lang="zh-CN" altLang="en-US" sz="2800" dirty="0">
                <a:ea typeface="宋体" panose="02010600030101010101" pitchFamily="2" charset="-122"/>
              </a:rPr>
              <a:t>应用</a:t>
            </a:r>
            <a:r>
              <a:rPr lang="en-US" altLang="zh-CN" sz="2800" dirty="0">
                <a:ea typeface="宋体" panose="02010600030101010101" pitchFamily="2" charset="-122"/>
              </a:rPr>
              <a:t>:</a:t>
            </a:r>
            <a:r>
              <a:rPr lang="zh-CN" altLang="en-US" sz="2800" dirty="0">
                <a:ea typeface="宋体" panose="02010600030101010101" pitchFamily="2" charset="-122"/>
              </a:rPr>
              <a:t>访问连续的数据区域</a:t>
            </a:r>
            <a:r>
              <a:rPr lang="en-US" altLang="zh-CN" sz="2800" dirty="0">
                <a:ea typeface="宋体" panose="02010600030101010101" pitchFamily="2" charset="-122"/>
              </a:rPr>
              <a:t>,</a:t>
            </a:r>
            <a:r>
              <a:rPr lang="zh-CN" altLang="en-US" sz="2800" dirty="0">
                <a:ea typeface="宋体" panose="02010600030101010101" pitchFamily="2" charset="-122"/>
              </a:rPr>
              <a:t>用</a:t>
            </a:r>
            <a:r>
              <a:rPr lang="en-US" altLang="zh-CN" sz="2800" dirty="0">
                <a:ea typeface="宋体" panose="02010600030101010101" pitchFamily="2" charset="-122"/>
              </a:rPr>
              <a:t>LEA </a:t>
            </a:r>
            <a:r>
              <a:rPr lang="zh-CN" altLang="en-US" sz="2800" dirty="0">
                <a:ea typeface="宋体" panose="02010600030101010101" pitchFamily="2" charset="-122"/>
              </a:rPr>
              <a:t>指令得到数据区域的起始地址</a:t>
            </a:r>
            <a:r>
              <a:rPr lang="en-US" altLang="zh-CN" sz="2800" dirty="0">
                <a:ea typeface="宋体" panose="02010600030101010101" pitchFamily="2" charset="-122"/>
              </a:rPr>
              <a:t>,</a:t>
            </a:r>
            <a:r>
              <a:rPr lang="zh-CN" altLang="en-US" sz="2800" dirty="0">
                <a:ea typeface="宋体" panose="02010600030101010101" pitchFamily="2" charset="-122"/>
              </a:rPr>
              <a:t>然后用</a:t>
            </a:r>
            <a:r>
              <a:rPr lang="en-US" altLang="zh-CN" sz="2800" dirty="0">
                <a:ea typeface="宋体" panose="02010600030101010101" pitchFamily="2" charset="-122"/>
              </a:rPr>
              <a:t>LDR</a:t>
            </a:r>
            <a:r>
              <a:rPr lang="zh-CN" altLang="en-US" sz="2800" dirty="0">
                <a:ea typeface="宋体" panose="02010600030101010101" pitchFamily="2" charset="-122"/>
              </a:rPr>
              <a:t>指令访问</a:t>
            </a:r>
            <a:r>
              <a:rPr lang="en-US" altLang="zh-CN" sz="2800" dirty="0">
                <a:ea typeface="宋体" panose="02010600030101010101" pitchFamily="2" charset="-122"/>
              </a:rPr>
              <a:t>.</a:t>
            </a:r>
            <a:endParaRPr lang="en-US" altLang="zh-CN" dirty="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2"/>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27651"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LEA (Immediate)</a:t>
            </a:r>
            <a:endParaRPr lang="en-US" altLang="zh-CN" dirty="0">
              <a:ea typeface="宋体" panose="02010600030101010101" pitchFamily="2" charset="-122"/>
            </a:endParaRPr>
          </a:p>
        </p:txBody>
      </p:sp>
      <p:pic>
        <p:nvPicPr>
          <p:cNvPr id="27652" name="Picture 9" descr="C:\Documents and Settings\gbyrd\My Documents\ece206\mh-slides\e2\ch05-figures\ch05-21.png"/>
          <p:cNvPicPr>
            <a:picLocks noChangeAspect="1"/>
          </p:cNvPicPr>
          <p:nvPr/>
        </p:nvPicPr>
        <p:blipFill>
          <a:blip r:embed="rId1"/>
          <a:stretch>
            <a:fillRect/>
          </a:stretch>
        </p:blipFill>
        <p:spPr>
          <a:xfrm>
            <a:off x="304800" y="1143000"/>
            <a:ext cx="7459663" cy="677863"/>
          </a:xfrm>
          <a:prstGeom prst="rect">
            <a:avLst/>
          </a:prstGeom>
          <a:noFill/>
          <a:ln w="9525">
            <a:noFill/>
          </a:ln>
        </p:spPr>
      </p:pic>
      <p:pic>
        <p:nvPicPr>
          <p:cNvPr id="27653" name="Picture 11" descr="C:\Documents and Settings\gbyrd\My Documents\ece206\mh-slides\e2\ch05-figures\ch05-21a.png"/>
          <p:cNvPicPr>
            <a:picLocks noChangeAspect="1"/>
          </p:cNvPicPr>
          <p:nvPr/>
        </p:nvPicPr>
        <p:blipFill>
          <a:blip r:embed="rId2"/>
          <a:stretch>
            <a:fillRect/>
          </a:stretch>
        </p:blipFill>
        <p:spPr>
          <a:xfrm>
            <a:off x="1676400" y="2209800"/>
            <a:ext cx="4927600" cy="3498850"/>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28675" name="Rectangle 150"/>
          <p:cNvSpPr/>
          <p:nvPr/>
        </p:nvSpPr>
        <p:spPr>
          <a:xfrm>
            <a:off x="1600200" y="1676400"/>
            <a:ext cx="1143000" cy="4495800"/>
          </a:xfrm>
          <a:prstGeom prst="rect">
            <a:avLst/>
          </a:prstGeom>
          <a:solidFill>
            <a:srgbClr val="6699FF">
              <a:alpha val="50195"/>
            </a:srgbClr>
          </a:solidFill>
          <a:ln w="9525">
            <a:noFill/>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8676"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Example</a:t>
            </a:r>
            <a:endParaRPr lang="en-US" altLang="zh-CN" dirty="0">
              <a:ea typeface="宋体" panose="02010600030101010101" pitchFamily="2" charset="-122"/>
            </a:endParaRPr>
          </a:p>
        </p:txBody>
      </p:sp>
      <p:graphicFrame>
        <p:nvGraphicFramePr>
          <p:cNvPr id="28677" name="表格 28676"/>
          <p:cNvGraphicFramePr/>
          <p:nvPr/>
        </p:nvGraphicFramePr>
        <p:xfrm>
          <a:off x="381000" y="1295400"/>
          <a:ext cx="8610600" cy="4760913"/>
        </p:xfrm>
        <a:graphic>
          <a:graphicData uri="http://schemas.openxmlformats.org/drawingml/2006/table">
            <a:tbl>
              <a:tblPr/>
              <a:tblGrid>
                <a:gridCol w="1133475"/>
                <a:gridCol w="4886325"/>
                <a:gridCol w="2590800"/>
              </a:tblGrid>
              <a:tr h="457200">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ctr">
                        <a:spcBef>
                          <a:spcPct val="20000"/>
                        </a:spcBef>
                        <a:buNone/>
                      </a:pPr>
                      <a:r>
                        <a:rPr lang="en-US" altLang="zh-CN" sz="1800" b="1" i="1" dirty="0">
                          <a:latin typeface="Arial" panose="020B0604020202020204" pitchFamily="34" charset="0"/>
                          <a:ea typeface="宋体" panose="02010600030101010101" pitchFamily="2" charset="-122"/>
                        </a:rPr>
                        <a:t>Address</a:t>
                      </a:r>
                      <a:endParaRPr lang="en-US" altLang="zh-CN" sz="1800" b="1" i="1" dirty="0">
                        <a:latin typeface="Arial" panose="020B0604020202020204" pitchFamily="34" charset="0"/>
                        <a:ea typeface="宋体" panose="02010600030101010101" pitchFamily="2" charset="-122"/>
                      </a:endParaRPr>
                    </a:p>
                  </a:txBody>
                  <a:tcPr marR="0" marT="91440" marB="91440" anchor="ctr" anchorCtr="0">
                    <a:lnL>
                      <a:noFill/>
                    </a:lnL>
                    <a:lnR>
                      <a:noFill/>
                    </a:lnR>
                    <a:ln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ctr">
                        <a:spcBef>
                          <a:spcPct val="20000"/>
                        </a:spcBef>
                        <a:buNone/>
                      </a:pPr>
                      <a:r>
                        <a:rPr lang="en-US" altLang="zh-CN" sz="1800" b="1" i="1" dirty="0">
                          <a:latin typeface="Arial" panose="020B0604020202020204" pitchFamily="34" charset="0"/>
                          <a:ea typeface="宋体" panose="02010600030101010101" pitchFamily="2" charset="-122"/>
                        </a:rPr>
                        <a:t>Instruction</a:t>
                      </a:r>
                      <a:endParaRPr lang="en-US" altLang="zh-CN" sz="1800" b="1" i="1" dirty="0">
                        <a:latin typeface="Arial" panose="020B0604020202020204" pitchFamily="34" charset="0"/>
                        <a:ea typeface="宋体" panose="02010600030101010101" pitchFamily="2" charset="-122"/>
                      </a:endParaRPr>
                    </a:p>
                  </a:txBody>
                  <a:tcPr marR="0" marT="91440" marB="91440" anchor="ctr" anchorCtr="0">
                    <a:lnL>
                      <a:noFill/>
                    </a:lnL>
                    <a:lnR>
                      <a:noFill/>
                    </a:lnR>
                    <a:ln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ctr">
                        <a:spcBef>
                          <a:spcPct val="20000"/>
                        </a:spcBef>
                        <a:buNone/>
                      </a:pPr>
                      <a:r>
                        <a:rPr lang="en-US" altLang="zh-CN" sz="1800" b="1" i="1" dirty="0">
                          <a:latin typeface="Arial" panose="020B0604020202020204" pitchFamily="34" charset="0"/>
                          <a:ea typeface="宋体" panose="02010600030101010101" pitchFamily="2" charset="-122"/>
                        </a:rPr>
                        <a:t>Comments</a:t>
                      </a:r>
                      <a:endParaRPr lang="en-US" altLang="zh-CN" sz="1800" b="1" i="1" dirty="0">
                        <a:latin typeface="Arial" panose="020B0604020202020204" pitchFamily="34" charset="0"/>
                        <a:ea typeface="宋体" panose="02010600030101010101" pitchFamily="2" charset="-122"/>
                      </a:endParaRPr>
                    </a:p>
                  </a:txBody>
                  <a:tcPr marR="0" marT="91440" marB="91440" anchor="ctr" anchorCtr="0">
                    <a:lnL>
                      <a:noFill/>
                    </a:lnL>
                    <a:lnR>
                      <a:noFill/>
                    </a:lnR>
                    <a:lnT>
                      <a:noFill/>
                    </a:lnT>
                    <a:lnB w="12700" cap="flat" cmpd="sng">
                      <a:solidFill>
                        <a:schemeClr val="tx1"/>
                      </a:solidFill>
                      <a:prstDash val="solid"/>
                      <a:headEnd type="none" w="med" len="med"/>
                      <a:tailEnd type="none" w="med" len="med"/>
                    </a:lnB>
                    <a:lnTlToBr>
                      <a:noFill/>
                    </a:lnTlToBr>
                    <a:lnBlToTr>
                      <a:noFill/>
                    </a:lnBlToTr>
                    <a:noFill/>
                  </a:tcPr>
                </a:tc>
              </a:tr>
              <a:tr h="487363">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ctr">
                        <a:spcBef>
                          <a:spcPct val="20000"/>
                        </a:spcBef>
                        <a:buNone/>
                      </a:pPr>
                      <a:r>
                        <a:rPr lang="en-US" altLang="zh-CN" b="1" dirty="0">
                          <a:latin typeface="CourierPS" pitchFamily="49" charset="0"/>
                          <a:ea typeface="宋体" panose="02010600030101010101" pitchFamily="2" charset="-122"/>
                        </a:rPr>
                        <a:t>x30F6</a:t>
                      </a:r>
                      <a:endParaRPr lang="en-US" altLang="zh-CN" b="1" dirty="0">
                        <a:latin typeface="CourierPS" pitchFamily="49" charset="0"/>
                        <a:ea typeface="宋体" panose="02010600030101010101" pitchFamily="2" charset="-122"/>
                      </a:endParaRPr>
                    </a:p>
                  </a:txBody>
                  <a:tcPr marR="0" marT="91440" marB="91440" anchor="ctr" anchorCtr="0">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ctr">
                        <a:spcBef>
                          <a:spcPct val="20000"/>
                        </a:spcBef>
                        <a:buNone/>
                      </a:pPr>
                      <a:r>
                        <a:rPr lang="en-US" altLang="zh-CN" b="1" dirty="0">
                          <a:latin typeface="CourierPS" pitchFamily="49" charset="0"/>
                          <a:ea typeface="宋体" panose="02010600030101010101" pitchFamily="2" charset="-122"/>
                        </a:rPr>
                        <a:t>1 1 1 0 0 0 1 1 1 1 1 1 1 1 0 1</a:t>
                      </a:r>
                      <a:endParaRPr lang="en-US" altLang="zh-CN" b="1" dirty="0">
                        <a:latin typeface="CourierPS" pitchFamily="49" charset="0"/>
                        <a:ea typeface="宋体" panose="02010600030101010101" pitchFamily="2" charset="-122"/>
                      </a:endParaRPr>
                    </a:p>
                  </a:txBody>
                  <a:tcPr marR="0" marT="91440" marB="91440" anchor="ctr" anchorCtr="0">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ctr">
                        <a:spcBef>
                          <a:spcPct val="20000"/>
                        </a:spcBef>
                        <a:buNone/>
                      </a:pPr>
                      <a:r>
                        <a:rPr lang="en-US" altLang="zh-CN" sz="1600" i="1" dirty="0">
                          <a:solidFill>
                            <a:srgbClr val="CE0000"/>
                          </a:solidFill>
                          <a:latin typeface="Arial" panose="020B0604020202020204" pitchFamily="34" charset="0"/>
                          <a:ea typeface="宋体" panose="02010600030101010101" pitchFamily="2" charset="-122"/>
                        </a:rPr>
                        <a:t> </a:t>
                      </a:r>
                      <a:endParaRPr lang="en-US" altLang="zh-CN" sz="1600" i="1" dirty="0">
                        <a:solidFill>
                          <a:srgbClr val="CE0000"/>
                        </a:solidFill>
                        <a:latin typeface="Arial" panose="020B0604020202020204" pitchFamily="34" charset="0"/>
                        <a:ea typeface="宋体" panose="02010600030101010101" pitchFamily="2" charset="-122"/>
                      </a:endParaRPr>
                    </a:p>
                  </a:txBody>
                  <a:tcPr marR="0" marT="91440" marB="91440" anchor="ctr" anchorCtr="0">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87362">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ctr">
                        <a:spcBef>
                          <a:spcPct val="20000"/>
                        </a:spcBef>
                        <a:buNone/>
                      </a:pPr>
                      <a:r>
                        <a:rPr lang="en-US" altLang="zh-CN" b="1" dirty="0">
                          <a:latin typeface="CourierPS" pitchFamily="49" charset="0"/>
                          <a:ea typeface="宋体" panose="02010600030101010101" pitchFamily="2" charset="-122"/>
                        </a:rPr>
                        <a:t>x30F7</a:t>
                      </a:r>
                      <a:endParaRPr lang="en-US" altLang="zh-CN" b="1" dirty="0">
                        <a:latin typeface="CourierPS" pitchFamily="49" charset="0"/>
                        <a:ea typeface="宋体" panose="02010600030101010101" pitchFamily="2" charset="-122"/>
                      </a:endParaRPr>
                    </a:p>
                  </a:txBody>
                  <a:tcPr marR="0" marT="91440" marB="91440" anchor="ctr" anchorCtr="0">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ctr">
                        <a:spcBef>
                          <a:spcPct val="20000"/>
                        </a:spcBef>
                        <a:buNone/>
                      </a:pPr>
                      <a:r>
                        <a:rPr lang="en-US" altLang="zh-CN" b="1" dirty="0">
                          <a:latin typeface="CourierPS" pitchFamily="49" charset="0"/>
                          <a:ea typeface="宋体" panose="02010600030101010101" pitchFamily="2" charset="-122"/>
                        </a:rPr>
                        <a:t>0 0 0 1 0 1 0 0 0 1 1 0 1 1 1 0</a:t>
                      </a:r>
                      <a:endParaRPr lang="en-US" altLang="zh-CN" b="1" dirty="0">
                        <a:latin typeface="CourierPS" pitchFamily="49" charset="0"/>
                        <a:ea typeface="宋体" panose="02010600030101010101" pitchFamily="2" charset="-122"/>
                      </a:endParaRPr>
                    </a:p>
                  </a:txBody>
                  <a:tcPr marR="0" marT="91440" marB="91440" anchor="ctr" anchorCtr="0">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ctr">
                        <a:spcBef>
                          <a:spcPct val="20000"/>
                        </a:spcBef>
                        <a:buNone/>
                      </a:pPr>
                      <a:r>
                        <a:rPr lang="en-US" altLang="zh-CN" sz="1600" i="1" dirty="0">
                          <a:solidFill>
                            <a:srgbClr val="CE0000"/>
                          </a:solidFill>
                          <a:latin typeface="Arial" panose="020B0604020202020204" pitchFamily="34" charset="0"/>
                          <a:ea typeface="宋体" panose="02010600030101010101" pitchFamily="2" charset="-122"/>
                        </a:rPr>
                        <a:t> </a:t>
                      </a:r>
                      <a:endParaRPr lang="en-US" altLang="zh-CN" sz="1600" i="1" dirty="0">
                        <a:solidFill>
                          <a:srgbClr val="CE0000"/>
                        </a:solidFill>
                        <a:latin typeface="Arial" panose="020B0604020202020204" pitchFamily="34" charset="0"/>
                        <a:ea typeface="宋体" panose="02010600030101010101" pitchFamily="2" charset="-122"/>
                      </a:endParaRPr>
                    </a:p>
                  </a:txBody>
                  <a:tcPr marR="0" marT="91440" marB="91440" anchor="ctr" anchorCtr="0">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71513">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ctr">
                        <a:spcBef>
                          <a:spcPct val="20000"/>
                        </a:spcBef>
                        <a:buNone/>
                      </a:pPr>
                      <a:r>
                        <a:rPr lang="en-US" altLang="zh-CN" b="1" dirty="0">
                          <a:latin typeface="CourierPS" pitchFamily="49" charset="0"/>
                          <a:ea typeface="宋体" panose="02010600030101010101" pitchFamily="2" charset="-122"/>
                        </a:rPr>
                        <a:t>x30F8</a:t>
                      </a:r>
                      <a:endParaRPr lang="en-US" altLang="zh-CN" b="1" dirty="0">
                        <a:latin typeface="CourierPS" pitchFamily="49" charset="0"/>
                        <a:ea typeface="宋体" panose="02010600030101010101" pitchFamily="2" charset="-122"/>
                      </a:endParaRPr>
                    </a:p>
                  </a:txBody>
                  <a:tcPr marR="0" marT="91440" marB="91440" anchor="ctr" anchorCtr="0">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ctr">
                        <a:spcBef>
                          <a:spcPct val="20000"/>
                        </a:spcBef>
                        <a:buNone/>
                      </a:pPr>
                      <a:r>
                        <a:rPr lang="en-US" altLang="zh-CN" b="1" dirty="0">
                          <a:latin typeface="CourierPS" pitchFamily="49" charset="0"/>
                          <a:ea typeface="宋体" panose="02010600030101010101" pitchFamily="2" charset="-122"/>
                        </a:rPr>
                        <a:t>0 0 1 1 0 1 0 1 1 1 1 1 1 0 1 1</a:t>
                      </a:r>
                      <a:endParaRPr lang="en-US" altLang="zh-CN" b="1" dirty="0">
                        <a:latin typeface="CourierPS" pitchFamily="49" charset="0"/>
                        <a:ea typeface="宋体" panose="02010600030101010101" pitchFamily="2" charset="-122"/>
                      </a:endParaRPr>
                    </a:p>
                  </a:txBody>
                  <a:tcPr marR="0" marT="91440" marB="91440" anchor="ctr" anchorCtr="0">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ctr">
                        <a:spcBef>
                          <a:spcPct val="20000"/>
                        </a:spcBef>
                        <a:buNone/>
                      </a:pPr>
                      <a:r>
                        <a:rPr lang="en-US" altLang="zh-CN" sz="1600" i="1" dirty="0">
                          <a:solidFill>
                            <a:srgbClr val="CE0000"/>
                          </a:solidFill>
                          <a:latin typeface="Arial" panose="020B0604020202020204" pitchFamily="34" charset="0"/>
                          <a:ea typeface="宋体" panose="02010600030101010101" pitchFamily="2" charset="-122"/>
                        </a:rPr>
                        <a:t> </a:t>
                      </a:r>
                      <a:br>
                        <a:rPr lang="en-US" altLang="zh-CN" sz="1600" i="1" dirty="0">
                          <a:solidFill>
                            <a:srgbClr val="CE0000"/>
                          </a:solidFill>
                          <a:latin typeface="Arial" panose="020B0604020202020204" pitchFamily="34" charset="0"/>
                          <a:ea typeface="宋体" panose="02010600030101010101" pitchFamily="2" charset="-122"/>
                        </a:rPr>
                      </a:br>
                      <a:r>
                        <a:rPr lang="en-US" altLang="zh-CN" sz="1600" i="1" dirty="0">
                          <a:solidFill>
                            <a:srgbClr val="CE0000"/>
                          </a:solidFill>
                          <a:latin typeface="Arial" panose="020B0604020202020204" pitchFamily="34" charset="0"/>
                          <a:ea typeface="宋体" panose="02010600030101010101" pitchFamily="2" charset="-122"/>
                        </a:rPr>
                        <a:t> </a:t>
                      </a:r>
                      <a:endParaRPr lang="en-US" altLang="zh-CN" sz="1600" i="1" dirty="0">
                        <a:solidFill>
                          <a:srgbClr val="CE0000"/>
                        </a:solidFill>
                        <a:latin typeface="Arial" panose="020B0604020202020204" pitchFamily="34" charset="0"/>
                        <a:ea typeface="宋体" panose="02010600030101010101" pitchFamily="2" charset="-122"/>
                      </a:endParaRPr>
                    </a:p>
                  </a:txBody>
                  <a:tcPr marR="0" marT="91440" marB="91440" anchor="ctr" anchorCtr="0">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87362">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ctr">
                        <a:spcBef>
                          <a:spcPct val="20000"/>
                        </a:spcBef>
                        <a:buNone/>
                      </a:pPr>
                      <a:r>
                        <a:rPr lang="en-US" altLang="zh-CN" b="1" dirty="0">
                          <a:latin typeface="CourierPS" pitchFamily="49" charset="0"/>
                          <a:ea typeface="宋体" panose="02010600030101010101" pitchFamily="2" charset="-122"/>
                        </a:rPr>
                        <a:t>x30F9</a:t>
                      </a:r>
                      <a:endParaRPr lang="en-US" altLang="zh-CN" b="1" dirty="0">
                        <a:latin typeface="CourierPS" pitchFamily="49" charset="0"/>
                        <a:ea typeface="宋体" panose="02010600030101010101" pitchFamily="2" charset="-122"/>
                      </a:endParaRPr>
                    </a:p>
                  </a:txBody>
                  <a:tcPr marR="0" marT="91440" marB="91440" anchor="ctr" anchorCtr="0">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ctr">
                        <a:spcBef>
                          <a:spcPct val="20000"/>
                        </a:spcBef>
                        <a:buNone/>
                      </a:pPr>
                      <a:r>
                        <a:rPr lang="en-US" altLang="zh-CN" b="1" dirty="0">
                          <a:latin typeface="CourierPS" pitchFamily="49" charset="0"/>
                          <a:ea typeface="宋体" panose="02010600030101010101" pitchFamily="2" charset="-122"/>
                        </a:rPr>
                        <a:t>0 1 0 1 0 1 0 0 1 0 1 0 0 0 0 0</a:t>
                      </a:r>
                      <a:endParaRPr lang="en-US" altLang="zh-CN" b="1" dirty="0">
                        <a:latin typeface="CourierPS" pitchFamily="49" charset="0"/>
                        <a:ea typeface="宋体" panose="02010600030101010101" pitchFamily="2" charset="-122"/>
                      </a:endParaRPr>
                    </a:p>
                  </a:txBody>
                  <a:tcPr marR="0" marT="91440" marB="91440" anchor="ctr" anchorCtr="0">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ctr">
                        <a:spcBef>
                          <a:spcPct val="20000"/>
                        </a:spcBef>
                        <a:buNone/>
                      </a:pPr>
                      <a:r>
                        <a:rPr lang="en-US" altLang="zh-CN" sz="1600" i="1" dirty="0">
                          <a:solidFill>
                            <a:srgbClr val="CE0000"/>
                          </a:solidFill>
                          <a:latin typeface="Arial" panose="020B0604020202020204" pitchFamily="34" charset="0"/>
                          <a:ea typeface="宋体" panose="02010600030101010101" pitchFamily="2" charset="-122"/>
                        </a:rPr>
                        <a:t> </a:t>
                      </a:r>
                      <a:endParaRPr lang="en-US" altLang="zh-CN" sz="1600" i="1" dirty="0">
                        <a:solidFill>
                          <a:srgbClr val="CE0000"/>
                        </a:solidFill>
                        <a:latin typeface="Arial" panose="020B0604020202020204" pitchFamily="34" charset="0"/>
                        <a:ea typeface="宋体" panose="02010600030101010101" pitchFamily="2" charset="-122"/>
                      </a:endParaRPr>
                    </a:p>
                  </a:txBody>
                  <a:tcPr marR="0" marT="91440" marB="91440" anchor="ctr" anchorCtr="0">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87363">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ctr">
                        <a:spcBef>
                          <a:spcPct val="20000"/>
                        </a:spcBef>
                        <a:buNone/>
                      </a:pPr>
                      <a:r>
                        <a:rPr lang="en-US" altLang="zh-CN" b="1" dirty="0">
                          <a:latin typeface="CourierPS" pitchFamily="49" charset="0"/>
                          <a:ea typeface="宋体" panose="02010600030101010101" pitchFamily="2" charset="-122"/>
                        </a:rPr>
                        <a:t>x30FA</a:t>
                      </a:r>
                      <a:endParaRPr lang="en-US" altLang="zh-CN" b="1" dirty="0">
                        <a:latin typeface="CourierPS" pitchFamily="49" charset="0"/>
                        <a:ea typeface="宋体" panose="02010600030101010101" pitchFamily="2" charset="-122"/>
                      </a:endParaRPr>
                    </a:p>
                  </a:txBody>
                  <a:tcPr marR="0" marT="91440" marB="91440" anchor="ctr" anchorCtr="0">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ctr">
                        <a:spcBef>
                          <a:spcPct val="20000"/>
                        </a:spcBef>
                        <a:buNone/>
                      </a:pPr>
                      <a:r>
                        <a:rPr lang="en-US" altLang="zh-CN" b="1" dirty="0">
                          <a:latin typeface="CourierPS" pitchFamily="49" charset="0"/>
                          <a:ea typeface="宋体" panose="02010600030101010101" pitchFamily="2" charset="-122"/>
                        </a:rPr>
                        <a:t>0 0 0 1 0 1 0 0 1 0 1 0 0 1 0 1</a:t>
                      </a:r>
                      <a:endParaRPr lang="en-US" altLang="zh-CN" b="1" dirty="0">
                        <a:latin typeface="CourierPS" pitchFamily="49" charset="0"/>
                        <a:ea typeface="宋体" panose="02010600030101010101" pitchFamily="2" charset="-122"/>
                      </a:endParaRPr>
                    </a:p>
                  </a:txBody>
                  <a:tcPr marR="0" marT="91440" marB="91440" anchor="ctr" anchorCtr="0">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ctr">
                        <a:spcBef>
                          <a:spcPct val="20000"/>
                        </a:spcBef>
                        <a:buNone/>
                      </a:pPr>
                      <a:r>
                        <a:rPr lang="en-US" altLang="zh-CN" sz="1600" i="1" dirty="0">
                          <a:solidFill>
                            <a:srgbClr val="CE0000"/>
                          </a:solidFill>
                          <a:latin typeface="Arial" panose="020B0604020202020204" pitchFamily="34" charset="0"/>
                          <a:ea typeface="宋体" panose="02010600030101010101" pitchFamily="2" charset="-122"/>
                        </a:rPr>
                        <a:t> </a:t>
                      </a:r>
                      <a:endParaRPr lang="en-US" altLang="zh-CN" sz="1600" i="1" dirty="0">
                        <a:solidFill>
                          <a:srgbClr val="CE0000"/>
                        </a:solidFill>
                        <a:latin typeface="Arial" panose="020B0604020202020204" pitchFamily="34" charset="0"/>
                        <a:ea typeface="宋体" panose="02010600030101010101" pitchFamily="2" charset="-122"/>
                      </a:endParaRPr>
                    </a:p>
                  </a:txBody>
                  <a:tcPr marR="0" marT="91440" marB="91440" anchor="ctr" anchorCtr="0">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71512">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ctr">
                        <a:spcBef>
                          <a:spcPct val="20000"/>
                        </a:spcBef>
                        <a:buNone/>
                      </a:pPr>
                      <a:r>
                        <a:rPr lang="en-US" altLang="zh-CN" b="1" dirty="0">
                          <a:latin typeface="CourierPS" pitchFamily="49" charset="0"/>
                          <a:ea typeface="宋体" panose="02010600030101010101" pitchFamily="2" charset="-122"/>
                        </a:rPr>
                        <a:t>x30FB</a:t>
                      </a:r>
                      <a:endParaRPr lang="en-US" altLang="zh-CN" b="1" dirty="0">
                        <a:latin typeface="CourierPS" pitchFamily="49" charset="0"/>
                        <a:ea typeface="宋体" panose="02010600030101010101" pitchFamily="2" charset="-122"/>
                      </a:endParaRPr>
                    </a:p>
                  </a:txBody>
                  <a:tcPr marR="0" marT="91440" marB="91440" anchor="ctr" anchorCtr="0">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ctr">
                        <a:spcBef>
                          <a:spcPct val="20000"/>
                        </a:spcBef>
                        <a:buNone/>
                      </a:pPr>
                      <a:r>
                        <a:rPr lang="en-US" altLang="zh-CN" b="1" dirty="0">
                          <a:latin typeface="CourierPS" pitchFamily="49" charset="0"/>
                          <a:ea typeface="宋体" panose="02010600030101010101" pitchFamily="2" charset="-122"/>
                        </a:rPr>
                        <a:t>0 1 1 1 0 1 0 0 0 1 0 0 1 1 1 0</a:t>
                      </a:r>
                      <a:endParaRPr lang="en-US" altLang="zh-CN" b="1" dirty="0">
                        <a:latin typeface="CourierPS" pitchFamily="49" charset="0"/>
                        <a:ea typeface="宋体" panose="02010600030101010101" pitchFamily="2" charset="-122"/>
                      </a:endParaRPr>
                    </a:p>
                  </a:txBody>
                  <a:tcPr marR="0" marT="91440" marB="91440" anchor="ctr" anchorCtr="0">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ctr">
                        <a:spcBef>
                          <a:spcPct val="20000"/>
                        </a:spcBef>
                        <a:buNone/>
                      </a:pPr>
                      <a:r>
                        <a:rPr lang="en-US" altLang="zh-CN" sz="1600" i="1" dirty="0">
                          <a:solidFill>
                            <a:srgbClr val="CE0000"/>
                          </a:solidFill>
                          <a:latin typeface="Arial" panose="020B0604020202020204" pitchFamily="34" charset="0"/>
                          <a:ea typeface="宋体" panose="02010600030101010101" pitchFamily="2" charset="-122"/>
                        </a:rPr>
                        <a:t> </a:t>
                      </a:r>
                      <a:br>
                        <a:rPr lang="en-US" altLang="zh-CN" sz="1600" i="1" dirty="0">
                          <a:solidFill>
                            <a:srgbClr val="CE0000"/>
                          </a:solidFill>
                          <a:latin typeface="Arial" panose="020B0604020202020204" pitchFamily="34" charset="0"/>
                          <a:ea typeface="宋体" panose="02010600030101010101" pitchFamily="2" charset="-122"/>
                        </a:rPr>
                      </a:br>
                      <a:r>
                        <a:rPr lang="en-US" altLang="zh-CN" sz="1600" i="1" dirty="0">
                          <a:solidFill>
                            <a:srgbClr val="CE0000"/>
                          </a:solidFill>
                          <a:latin typeface="Arial" panose="020B0604020202020204" pitchFamily="34" charset="0"/>
                          <a:ea typeface="宋体" panose="02010600030101010101" pitchFamily="2" charset="-122"/>
                        </a:rPr>
                        <a:t> </a:t>
                      </a:r>
                      <a:endParaRPr lang="en-US" altLang="zh-CN" sz="1600" i="1" dirty="0">
                        <a:solidFill>
                          <a:srgbClr val="CE0000"/>
                        </a:solidFill>
                        <a:latin typeface="Arial" panose="020B0604020202020204" pitchFamily="34" charset="0"/>
                        <a:ea typeface="宋体" panose="02010600030101010101" pitchFamily="2" charset="-122"/>
                      </a:endParaRPr>
                    </a:p>
                  </a:txBody>
                  <a:tcPr marR="0" marT="91440" marB="91440" anchor="ctr" anchorCtr="0">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011238">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ctr">
                        <a:spcBef>
                          <a:spcPct val="20000"/>
                        </a:spcBef>
                        <a:buNone/>
                      </a:pPr>
                      <a:r>
                        <a:rPr lang="en-US" altLang="zh-CN" b="1" dirty="0">
                          <a:latin typeface="CourierPS" pitchFamily="49" charset="0"/>
                          <a:ea typeface="宋体" panose="02010600030101010101" pitchFamily="2" charset="-122"/>
                        </a:rPr>
                        <a:t>x30FC</a:t>
                      </a:r>
                      <a:endParaRPr lang="en-US" altLang="zh-CN" b="1" dirty="0">
                        <a:latin typeface="CourierPS" pitchFamily="49" charset="0"/>
                        <a:ea typeface="宋体" panose="02010600030101010101" pitchFamily="2" charset="-122"/>
                      </a:endParaRPr>
                    </a:p>
                  </a:txBody>
                  <a:tcPr marR="0" marT="91440" marB="91440" anchor="ctr" anchorCtr="0">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ctr">
                        <a:spcBef>
                          <a:spcPct val="20000"/>
                        </a:spcBef>
                        <a:buNone/>
                      </a:pPr>
                      <a:r>
                        <a:rPr lang="en-US" altLang="zh-CN" b="1" dirty="0">
                          <a:latin typeface="CourierPS" pitchFamily="49" charset="0"/>
                          <a:ea typeface="宋体" panose="02010600030101010101" pitchFamily="2" charset="-122"/>
                        </a:rPr>
                        <a:t>1 0 1 0 0 1 1 1 1 1 1 1 0 1 1 1</a:t>
                      </a:r>
                      <a:endParaRPr lang="en-US" altLang="zh-CN" b="1" dirty="0">
                        <a:latin typeface="CourierPS" pitchFamily="49" charset="0"/>
                        <a:ea typeface="宋体" panose="02010600030101010101" pitchFamily="2" charset="-122"/>
                      </a:endParaRPr>
                    </a:p>
                  </a:txBody>
                  <a:tcPr marR="0" marT="91440" marB="91440" anchor="ctr" anchorCtr="0">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ctr">
                        <a:spcBef>
                          <a:spcPct val="20000"/>
                        </a:spcBef>
                        <a:buNone/>
                      </a:pPr>
                      <a:r>
                        <a:rPr lang="en-US" altLang="zh-CN" sz="1600" i="1" dirty="0">
                          <a:solidFill>
                            <a:srgbClr val="CE0000"/>
                          </a:solidFill>
                          <a:latin typeface="Arial" panose="020B0604020202020204" pitchFamily="34" charset="0"/>
                          <a:ea typeface="宋体" panose="02010600030101010101" pitchFamily="2" charset="-122"/>
                        </a:rPr>
                        <a:t> </a:t>
                      </a:r>
                      <a:endParaRPr lang="en-US" altLang="zh-CN" sz="1600" i="1" dirty="0">
                        <a:solidFill>
                          <a:srgbClr val="CE0000"/>
                        </a:solidFill>
                        <a:latin typeface="Arial" panose="020B0604020202020204" pitchFamily="34" charset="0"/>
                        <a:ea typeface="宋体" panose="02010600030101010101" pitchFamily="2" charset="-122"/>
                      </a:endParaRPr>
                    </a:p>
                    <a:p>
                      <a:pPr lvl="0" algn="ctr">
                        <a:spcBef>
                          <a:spcPct val="20000"/>
                        </a:spcBef>
                        <a:buNone/>
                      </a:pPr>
                      <a:r>
                        <a:rPr lang="en-US" altLang="zh-CN" sz="1600" i="1" dirty="0">
                          <a:solidFill>
                            <a:srgbClr val="CE0000"/>
                          </a:solidFill>
                          <a:latin typeface="Arial" panose="020B0604020202020204" pitchFamily="34" charset="0"/>
                          <a:ea typeface="宋体" panose="02010600030101010101" pitchFamily="2" charset="-122"/>
                        </a:rPr>
                        <a:t> </a:t>
                      </a:r>
                      <a:endParaRPr lang="en-US" altLang="zh-CN" sz="1600" i="1" dirty="0">
                        <a:solidFill>
                          <a:srgbClr val="CE0000"/>
                        </a:solidFill>
                        <a:latin typeface="Arial" panose="020B0604020202020204" pitchFamily="34" charset="0"/>
                        <a:ea typeface="宋体" panose="02010600030101010101" pitchFamily="2" charset="-122"/>
                      </a:endParaRPr>
                    </a:p>
                    <a:p>
                      <a:pPr lvl="0" algn="ctr">
                        <a:spcBef>
                          <a:spcPct val="20000"/>
                        </a:spcBef>
                        <a:buNone/>
                      </a:pPr>
                      <a:r>
                        <a:rPr lang="en-US" altLang="zh-CN" sz="1600" i="1" dirty="0">
                          <a:solidFill>
                            <a:srgbClr val="CE0000"/>
                          </a:solidFill>
                          <a:latin typeface="Arial" panose="020B0604020202020204" pitchFamily="34" charset="0"/>
                          <a:ea typeface="宋体" panose="02010600030101010101" pitchFamily="2" charset="-122"/>
                        </a:rPr>
                        <a:t> </a:t>
                      </a:r>
                      <a:endParaRPr lang="en-US" altLang="zh-CN" sz="1600" i="1" dirty="0">
                        <a:solidFill>
                          <a:srgbClr val="CE0000"/>
                        </a:solidFill>
                        <a:latin typeface="Arial" panose="020B0604020202020204" pitchFamily="34" charset="0"/>
                        <a:ea typeface="宋体" panose="02010600030101010101" pitchFamily="2" charset="-122"/>
                      </a:endParaRPr>
                    </a:p>
                  </a:txBody>
                  <a:tcPr marR="0" marT="91440" marB="91440" anchor="ctr" anchorCtr="0">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8710" name="Line 138"/>
          <p:cNvSpPr/>
          <p:nvPr/>
        </p:nvSpPr>
        <p:spPr>
          <a:xfrm>
            <a:off x="2895600" y="2100263"/>
            <a:ext cx="685800" cy="0"/>
          </a:xfrm>
          <a:prstGeom prst="line">
            <a:avLst/>
          </a:prstGeom>
          <a:ln w="9525" cap="flat" cmpd="sng">
            <a:solidFill>
              <a:schemeClr val="accent2"/>
            </a:solidFill>
            <a:prstDash val="solid"/>
            <a:headEnd type="none" w="med" len="med"/>
            <a:tailEnd type="none" w="med" len="med"/>
          </a:ln>
        </p:spPr>
      </p:sp>
      <p:sp>
        <p:nvSpPr>
          <p:cNvPr id="28711" name="Line 139"/>
          <p:cNvSpPr/>
          <p:nvPr/>
        </p:nvSpPr>
        <p:spPr>
          <a:xfrm>
            <a:off x="3810000" y="2101850"/>
            <a:ext cx="2514600" cy="0"/>
          </a:xfrm>
          <a:prstGeom prst="line">
            <a:avLst/>
          </a:prstGeom>
          <a:ln w="9525" cap="flat" cmpd="sng">
            <a:solidFill>
              <a:schemeClr val="accent2"/>
            </a:solidFill>
            <a:prstDash val="solid"/>
            <a:headEnd type="none" w="med" len="med"/>
            <a:tailEnd type="none" w="med" len="med"/>
          </a:ln>
        </p:spPr>
      </p:sp>
      <p:sp>
        <p:nvSpPr>
          <p:cNvPr id="28712" name="Line 170"/>
          <p:cNvSpPr/>
          <p:nvPr/>
        </p:nvSpPr>
        <p:spPr>
          <a:xfrm>
            <a:off x="2895600" y="2590800"/>
            <a:ext cx="685800" cy="0"/>
          </a:xfrm>
          <a:prstGeom prst="line">
            <a:avLst/>
          </a:prstGeom>
          <a:ln w="9525" cap="flat" cmpd="sng">
            <a:solidFill>
              <a:schemeClr val="accent2"/>
            </a:solidFill>
            <a:prstDash val="solid"/>
            <a:headEnd type="none" w="med" len="med"/>
            <a:tailEnd type="none" w="med" len="med"/>
          </a:ln>
        </p:spPr>
      </p:sp>
      <p:sp>
        <p:nvSpPr>
          <p:cNvPr id="28713" name="Line 171"/>
          <p:cNvSpPr/>
          <p:nvPr/>
        </p:nvSpPr>
        <p:spPr>
          <a:xfrm>
            <a:off x="2895600" y="3171825"/>
            <a:ext cx="685800" cy="0"/>
          </a:xfrm>
          <a:prstGeom prst="line">
            <a:avLst/>
          </a:prstGeom>
          <a:ln w="9525" cap="flat" cmpd="sng">
            <a:solidFill>
              <a:schemeClr val="accent2"/>
            </a:solidFill>
            <a:prstDash val="solid"/>
            <a:headEnd type="none" w="med" len="med"/>
            <a:tailEnd type="none" w="med" len="med"/>
          </a:ln>
        </p:spPr>
      </p:sp>
      <p:sp>
        <p:nvSpPr>
          <p:cNvPr id="28714" name="Line 172"/>
          <p:cNvSpPr/>
          <p:nvPr/>
        </p:nvSpPr>
        <p:spPr>
          <a:xfrm>
            <a:off x="2895600" y="3752850"/>
            <a:ext cx="685800" cy="0"/>
          </a:xfrm>
          <a:prstGeom prst="line">
            <a:avLst/>
          </a:prstGeom>
          <a:ln w="9525" cap="flat" cmpd="sng">
            <a:solidFill>
              <a:schemeClr val="accent2"/>
            </a:solidFill>
            <a:prstDash val="solid"/>
            <a:headEnd type="none" w="med" len="med"/>
            <a:tailEnd type="none" w="med" len="med"/>
          </a:ln>
        </p:spPr>
      </p:sp>
      <p:sp>
        <p:nvSpPr>
          <p:cNvPr id="28715" name="Line 173"/>
          <p:cNvSpPr/>
          <p:nvPr/>
        </p:nvSpPr>
        <p:spPr>
          <a:xfrm>
            <a:off x="2895600" y="4267200"/>
            <a:ext cx="685800" cy="0"/>
          </a:xfrm>
          <a:prstGeom prst="line">
            <a:avLst/>
          </a:prstGeom>
          <a:ln w="9525" cap="flat" cmpd="sng">
            <a:solidFill>
              <a:schemeClr val="accent2"/>
            </a:solidFill>
            <a:prstDash val="solid"/>
            <a:headEnd type="none" w="med" len="med"/>
            <a:tailEnd type="none" w="med" len="med"/>
          </a:ln>
        </p:spPr>
      </p:sp>
      <p:sp>
        <p:nvSpPr>
          <p:cNvPr id="28716" name="Line 174"/>
          <p:cNvSpPr/>
          <p:nvPr/>
        </p:nvSpPr>
        <p:spPr>
          <a:xfrm>
            <a:off x="2895600" y="4819650"/>
            <a:ext cx="685800" cy="0"/>
          </a:xfrm>
          <a:prstGeom prst="line">
            <a:avLst/>
          </a:prstGeom>
          <a:ln w="9525" cap="flat" cmpd="sng">
            <a:solidFill>
              <a:schemeClr val="accent2"/>
            </a:solidFill>
            <a:prstDash val="solid"/>
            <a:headEnd type="none" w="med" len="med"/>
            <a:tailEnd type="none" w="med" len="med"/>
          </a:ln>
        </p:spPr>
      </p:sp>
      <p:sp>
        <p:nvSpPr>
          <p:cNvPr id="28717" name="Line 175"/>
          <p:cNvSpPr/>
          <p:nvPr/>
        </p:nvSpPr>
        <p:spPr>
          <a:xfrm>
            <a:off x="2895600" y="5667375"/>
            <a:ext cx="685800" cy="0"/>
          </a:xfrm>
          <a:prstGeom prst="line">
            <a:avLst/>
          </a:prstGeom>
          <a:ln w="9525" cap="flat" cmpd="sng">
            <a:solidFill>
              <a:schemeClr val="accent2"/>
            </a:solidFill>
            <a:prstDash val="solid"/>
            <a:headEnd type="none" w="med" len="med"/>
            <a:tailEnd type="none" w="med" len="med"/>
          </a:ln>
        </p:spPr>
      </p:sp>
      <p:sp>
        <p:nvSpPr>
          <p:cNvPr id="28718" name="Line 176"/>
          <p:cNvSpPr/>
          <p:nvPr/>
        </p:nvSpPr>
        <p:spPr>
          <a:xfrm>
            <a:off x="3810000" y="2590800"/>
            <a:ext cx="685800" cy="0"/>
          </a:xfrm>
          <a:prstGeom prst="line">
            <a:avLst/>
          </a:prstGeom>
          <a:ln w="9525" cap="flat" cmpd="sng">
            <a:solidFill>
              <a:schemeClr val="accent2"/>
            </a:solidFill>
            <a:prstDash val="solid"/>
            <a:headEnd type="none" w="med" len="med"/>
            <a:tailEnd type="none" w="med" len="med"/>
          </a:ln>
        </p:spPr>
      </p:sp>
      <p:sp>
        <p:nvSpPr>
          <p:cNvPr id="28719" name="Line 177"/>
          <p:cNvSpPr/>
          <p:nvPr/>
        </p:nvSpPr>
        <p:spPr>
          <a:xfrm>
            <a:off x="3810000" y="3752850"/>
            <a:ext cx="685800" cy="0"/>
          </a:xfrm>
          <a:prstGeom prst="line">
            <a:avLst/>
          </a:prstGeom>
          <a:ln w="9525" cap="flat" cmpd="sng">
            <a:solidFill>
              <a:schemeClr val="accent2"/>
            </a:solidFill>
            <a:prstDash val="solid"/>
            <a:headEnd type="none" w="med" len="med"/>
            <a:tailEnd type="none" w="med" len="med"/>
          </a:ln>
        </p:spPr>
      </p:sp>
      <p:sp>
        <p:nvSpPr>
          <p:cNvPr id="28720" name="Line 178"/>
          <p:cNvSpPr/>
          <p:nvPr/>
        </p:nvSpPr>
        <p:spPr>
          <a:xfrm>
            <a:off x="3810000" y="4267200"/>
            <a:ext cx="685800" cy="0"/>
          </a:xfrm>
          <a:prstGeom prst="line">
            <a:avLst/>
          </a:prstGeom>
          <a:ln w="9525" cap="flat" cmpd="sng">
            <a:solidFill>
              <a:schemeClr val="accent2"/>
            </a:solidFill>
            <a:prstDash val="solid"/>
            <a:headEnd type="none" w="med" len="med"/>
            <a:tailEnd type="none" w="med" len="med"/>
          </a:ln>
        </p:spPr>
      </p:sp>
      <p:sp>
        <p:nvSpPr>
          <p:cNvPr id="28721" name="Line 179"/>
          <p:cNvSpPr/>
          <p:nvPr/>
        </p:nvSpPr>
        <p:spPr>
          <a:xfrm>
            <a:off x="3810000" y="4819650"/>
            <a:ext cx="685800" cy="0"/>
          </a:xfrm>
          <a:prstGeom prst="line">
            <a:avLst/>
          </a:prstGeom>
          <a:ln w="9525" cap="flat" cmpd="sng">
            <a:solidFill>
              <a:schemeClr val="accent2"/>
            </a:solidFill>
            <a:prstDash val="solid"/>
            <a:headEnd type="none" w="med" len="med"/>
            <a:tailEnd type="none" w="med" len="med"/>
          </a:ln>
        </p:spPr>
      </p:sp>
      <p:sp>
        <p:nvSpPr>
          <p:cNvPr id="28722" name="Line 180"/>
          <p:cNvSpPr/>
          <p:nvPr/>
        </p:nvSpPr>
        <p:spPr>
          <a:xfrm>
            <a:off x="5029200" y="2590800"/>
            <a:ext cx="1295400" cy="0"/>
          </a:xfrm>
          <a:prstGeom prst="line">
            <a:avLst/>
          </a:prstGeom>
          <a:ln w="9525" cap="flat" cmpd="sng">
            <a:solidFill>
              <a:schemeClr val="accent2"/>
            </a:solidFill>
            <a:prstDash val="solid"/>
            <a:headEnd type="none" w="med" len="med"/>
            <a:tailEnd type="none" w="med" len="med"/>
          </a:ln>
        </p:spPr>
      </p:sp>
      <p:sp>
        <p:nvSpPr>
          <p:cNvPr id="28723" name="Line 181"/>
          <p:cNvSpPr/>
          <p:nvPr/>
        </p:nvSpPr>
        <p:spPr>
          <a:xfrm>
            <a:off x="5029200" y="3752850"/>
            <a:ext cx="1295400" cy="0"/>
          </a:xfrm>
          <a:prstGeom prst="line">
            <a:avLst/>
          </a:prstGeom>
          <a:ln w="9525" cap="flat" cmpd="sng">
            <a:solidFill>
              <a:schemeClr val="accent2"/>
            </a:solidFill>
            <a:prstDash val="solid"/>
            <a:headEnd type="none" w="med" len="med"/>
            <a:tailEnd type="none" w="med" len="med"/>
          </a:ln>
        </p:spPr>
      </p:sp>
      <p:sp>
        <p:nvSpPr>
          <p:cNvPr id="28724" name="Line 182"/>
          <p:cNvSpPr/>
          <p:nvPr/>
        </p:nvSpPr>
        <p:spPr>
          <a:xfrm>
            <a:off x="5029200" y="4257675"/>
            <a:ext cx="1295400" cy="0"/>
          </a:xfrm>
          <a:prstGeom prst="line">
            <a:avLst/>
          </a:prstGeom>
          <a:ln w="9525" cap="flat" cmpd="sng">
            <a:solidFill>
              <a:schemeClr val="accent2"/>
            </a:solidFill>
            <a:prstDash val="solid"/>
            <a:headEnd type="none" w="med" len="med"/>
            <a:tailEnd type="none" w="med" len="med"/>
          </a:ln>
        </p:spPr>
      </p:sp>
      <p:sp>
        <p:nvSpPr>
          <p:cNvPr id="28725" name="Line 183"/>
          <p:cNvSpPr/>
          <p:nvPr/>
        </p:nvSpPr>
        <p:spPr>
          <a:xfrm>
            <a:off x="3810000" y="3171825"/>
            <a:ext cx="2514600" cy="0"/>
          </a:xfrm>
          <a:prstGeom prst="line">
            <a:avLst/>
          </a:prstGeom>
          <a:ln w="9525" cap="flat" cmpd="sng">
            <a:solidFill>
              <a:schemeClr val="accent2"/>
            </a:solidFill>
            <a:prstDash val="solid"/>
            <a:headEnd type="none" w="med" len="med"/>
            <a:tailEnd type="none" w="med" len="med"/>
          </a:ln>
        </p:spPr>
      </p:sp>
      <p:sp>
        <p:nvSpPr>
          <p:cNvPr id="28726" name="Line 184"/>
          <p:cNvSpPr/>
          <p:nvPr/>
        </p:nvSpPr>
        <p:spPr>
          <a:xfrm>
            <a:off x="3810000" y="5667375"/>
            <a:ext cx="2514600" cy="0"/>
          </a:xfrm>
          <a:prstGeom prst="line">
            <a:avLst/>
          </a:prstGeom>
          <a:ln w="9525" cap="flat" cmpd="sng">
            <a:solidFill>
              <a:schemeClr val="accent2"/>
            </a:solidFill>
            <a:prstDash val="solid"/>
            <a:headEnd type="none" w="med" len="med"/>
            <a:tailEnd type="none" w="med" len="med"/>
          </a:ln>
        </p:spPr>
      </p:sp>
      <p:sp>
        <p:nvSpPr>
          <p:cNvPr id="28727" name="Line 185"/>
          <p:cNvSpPr/>
          <p:nvPr/>
        </p:nvSpPr>
        <p:spPr>
          <a:xfrm>
            <a:off x="4724400" y="4819650"/>
            <a:ext cx="1600200" cy="0"/>
          </a:xfrm>
          <a:prstGeom prst="line">
            <a:avLst/>
          </a:prstGeom>
          <a:ln w="9525" cap="flat" cmpd="sng">
            <a:solidFill>
              <a:schemeClr val="accent2"/>
            </a:solidFill>
            <a:prstDash val="solid"/>
            <a:headEnd type="none" w="med" len="med"/>
            <a:tailEnd type="none" w="med" len="med"/>
          </a:ln>
        </p:spPr>
      </p:sp>
      <p:sp>
        <p:nvSpPr>
          <p:cNvPr id="28728" name="Text Box 102"/>
          <p:cNvSpPr txBox="1"/>
          <p:nvPr/>
        </p:nvSpPr>
        <p:spPr>
          <a:xfrm>
            <a:off x="1692275" y="1268413"/>
            <a:ext cx="849313" cy="336550"/>
          </a:xfrm>
          <a:prstGeom prst="rect">
            <a:avLst/>
          </a:prstGeom>
          <a:noFill/>
          <a:ln w="9525">
            <a:noFill/>
          </a:ln>
        </p:spPr>
        <p:txBody>
          <a:bodyPr wrap="none">
            <a:spAutoFit/>
          </a:bodyPr>
          <a:p>
            <a:pPr algn="ctr"/>
            <a:r>
              <a:rPr lang="en-US" altLang="zh-CN" sz="1600" i="1" dirty="0">
                <a:solidFill>
                  <a:schemeClr val="accent2"/>
                </a:solidFill>
                <a:latin typeface="Franklin Gothic Book" panose="020B0503020102020204" pitchFamily="34" charset="0"/>
                <a:ea typeface="宋体" panose="02010600030101010101" pitchFamily="2" charset="-122"/>
              </a:rPr>
              <a:t>opcode</a:t>
            </a:r>
            <a:endParaRPr lang="en-US" altLang="zh-CN" sz="1600" i="1" dirty="0">
              <a:solidFill>
                <a:schemeClr val="accent2"/>
              </a:solidFill>
              <a:latin typeface="Franklin Gothic Book" panose="020B0503020102020204" pitchFamily="34" charset="0"/>
              <a:ea typeface="宋体" panose="02010600030101010101" pitchFamily="2" charset="-122"/>
            </a:endParaRPr>
          </a:p>
        </p:txBody>
      </p:sp>
      <p:sp>
        <p:nvSpPr>
          <p:cNvPr id="28729" name="Text Box 102"/>
          <p:cNvSpPr txBox="1"/>
          <p:nvPr/>
        </p:nvSpPr>
        <p:spPr>
          <a:xfrm>
            <a:off x="0" y="1844675"/>
            <a:ext cx="571500" cy="338138"/>
          </a:xfrm>
          <a:prstGeom prst="rect">
            <a:avLst/>
          </a:prstGeom>
          <a:noFill/>
          <a:ln w="9525">
            <a:noFill/>
          </a:ln>
        </p:spPr>
        <p:txBody>
          <a:bodyPr wrap="none">
            <a:spAutoFit/>
          </a:bodyPr>
          <a:p>
            <a:pPr algn="ctr"/>
            <a:r>
              <a:rPr lang="en-US" altLang="zh-CN" sz="1600" i="1" dirty="0">
                <a:solidFill>
                  <a:schemeClr val="accent2"/>
                </a:solidFill>
                <a:latin typeface="Franklin Gothic Book" panose="020B0503020102020204" pitchFamily="34" charset="0"/>
                <a:ea typeface="宋体" panose="02010600030101010101" pitchFamily="2" charset="-122"/>
              </a:rPr>
              <a:t>LEA</a:t>
            </a:r>
            <a:endParaRPr lang="en-US" altLang="zh-CN" sz="1600" i="1" dirty="0">
              <a:solidFill>
                <a:schemeClr val="accent2"/>
              </a:solidFill>
              <a:latin typeface="Franklin Gothic Book" panose="020B0503020102020204" pitchFamily="34" charset="0"/>
              <a:ea typeface="宋体" panose="02010600030101010101" pitchFamily="2" charset="-122"/>
            </a:endParaRPr>
          </a:p>
        </p:txBody>
      </p:sp>
      <p:sp>
        <p:nvSpPr>
          <p:cNvPr id="28730" name="Text Box 102"/>
          <p:cNvSpPr txBox="1"/>
          <p:nvPr/>
        </p:nvSpPr>
        <p:spPr>
          <a:xfrm>
            <a:off x="0" y="2349500"/>
            <a:ext cx="615950" cy="338138"/>
          </a:xfrm>
          <a:prstGeom prst="rect">
            <a:avLst/>
          </a:prstGeom>
          <a:noFill/>
          <a:ln w="9525">
            <a:noFill/>
          </a:ln>
        </p:spPr>
        <p:txBody>
          <a:bodyPr wrap="none">
            <a:spAutoFit/>
          </a:bodyPr>
          <a:p>
            <a:pPr algn="ctr"/>
            <a:r>
              <a:rPr lang="en-US" altLang="zh-CN" sz="1600" i="1" dirty="0">
                <a:solidFill>
                  <a:schemeClr val="accent2"/>
                </a:solidFill>
                <a:latin typeface="Franklin Gothic Book" panose="020B0503020102020204" pitchFamily="34" charset="0"/>
                <a:ea typeface="宋体" panose="02010600030101010101" pitchFamily="2" charset="-122"/>
              </a:rPr>
              <a:t>ADD</a:t>
            </a:r>
            <a:endParaRPr lang="en-US" altLang="zh-CN" sz="1600" i="1" dirty="0">
              <a:solidFill>
                <a:schemeClr val="accent2"/>
              </a:solidFill>
              <a:latin typeface="Franklin Gothic Book" panose="020B0503020102020204" pitchFamily="34" charset="0"/>
              <a:ea typeface="宋体" panose="02010600030101010101" pitchFamily="2" charset="-122"/>
            </a:endParaRPr>
          </a:p>
        </p:txBody>
      </p:sp>
      <p:sp>
        <p:nvSpPr>
          <p:cNvPr id="28731" name="Text Box 102"/>
          <p:cNvSpPr txBox="1"/>
          <p:nvPr/>
        </p:nvSpPr>
        <p:spPr>
          <a:xfrm>
            <a:off x="0" y="2924175"/>
            <a:ext cx="446088" cy="339725"/>
          </a:xfrm>
          <a:prstGeom prst="rect">
            <a:avLst/>
          </a:prstGeom>
          <a:noFill/>
          <a:ln w="9525">
            <a:noFill/>
          </a:ln>
        </p:spPr>
        <p:txBody>
          <a:bodyPr wrap="none">
            <a:spAutoFit/>
          </a:bodyPr>
          <a:p>
            <a:pPr algn="ctr"/>
            <a:r>
              <a:rPr lang="en-US" altLang="zh-CN" sz="1600" i="1" dirty="0">
                <a:solidFill>
                  <a:schemeClr val="accent2"/>
                </a:solidFill>
                <a:latin typeface="Franklin Gothic Book" panose="020B0503020102020204" pitchFamily="34" charset="0"/>
                <a:ea typeface="宋体" panose="02010600030101010101" pitchFamily="2" charset="-122"/>
              </a:rPr>
              <a:t>ST</a:t>
            </a:r>
            <a:endParaRPr lang="en-US" altLang="zh-CN" sz="1600" i="1" dirty="0">
              <a:solidFill>
                <a:schemeClr val="accent2"/>
              </a:solidFill>
              <a:latin typeface="Franklin Gothic Book" panose="020B0503020102020204" pitchFamily="34" charset="0"/>
              <a:ea typeface="宋体" panose="02010600030101010101" pitchFamily="2" charset="-122"/>
            </a:endParaRPr>
          </a:p>
        </p:txBody>
      </p:sp>
      <p:sp>
        <p:nvSpPr>
          <p:cNvPr id="28732" name="Text Box 102"/>
          <p:cNvSpPr txBox="1"/>
          <p:nvPr/>
        </p:nvSpPr>
        <p:spPr>
          <a:xfrm>
            <a:off x="0" y="3500438"/>
            <a:ext cx="615950" cy="339725"/>
          </a:xfrm>
          <a:prstGeom prst="rect">
            <a:avLst/>
          </a:prstGeom>
          <a:noFill/>
          <a:ln w="9525">
            <a:noFill/>
          </a:ln>
        </p:spPr>
        <p:txBody>
          <a:bodyPr wrap="none">
            <a:spAutoFit/>
          </a:bodyPr>
          <a:p>
            <a:pPr algn="ctr"/>
            <a:r>
              <a:rPr lang="en-US" altLang="zh-CN" sz="1600" i="1" dirty="0">
                <a:solidFill>
                  <a:schemeClr val="accent2"/>
                </a:solidFill>
                <a:latin typeface="Franklin Gothic Book" panose="020B0503020102020204" pitchFamily="34" charset="0"/>
                <a:ea typeface="宋体" panose="02010600030101010101" pitchFamily="2" charset="-122"/>
              </a:rPr>
              <a:t>AND</a:t>
            </a:r>
            <a:endParaRPr lang="en-US" altLang="zh-CN" sz="1600" i="1" dirty="0">
              <a:solidFill>
                <a:schemeClr val="accent2"/>
              </a:solidFill>
              <a:latin typeface="Franklin Gothic Book" panose="020B0503020102020204" pitchFamily="34" charset="0"/>
              <a:ea typeface="宋体" panose="02010600030101010101" pitchFamily="2" charset="-122"/>
            </a:endParaRPr>
          </a:p>
        </p:txBody>
      </p:sp>
      <p:sp>
        <p:nvSpPr>
          <p:cNvPr id="28733" name="Text Box 102"/>
          <p:cNvSpPr txBox="1"/>
          <p:nvPr/>
        </p:nvSpPr>
        <p:spPr>
          <a:xfrm>
            <a:off x="0" y="4005263"/>
            <a:ext cx="615950" cy="338137"/>
          </a:xfrm>
          <a:prstGeom prst="rect">
            <a:avLst/>
          </a:prstGeom>
          <a:noFill/>
          <a:ln w="9525">
            <a:noFill/>
          </a:ln>
        </p:spPr>
        <p:txBody>
          <a:bodyPr wrap="none">
            <a:spAutoFit/>
          </a:bodyPr>
          <a:p>
            <a:pPr algn="ctr"/>
            <a:r>
              <a:rPr lang="en-US" altLang="zh-CN" sz="1600" i="1" dirty="0">
                <a:solidFill>
                  <a:schemeClr val="accent2"/>
                </a:solidFill>
                <a:latin typeface="Franklin Gothic Book" panose="020B0503020102020204" pitchFamily="34" charset="0"/>
                <a:ea typeface="宋体" panose="02010600030101010101" pitchFamily="2" charset="-122"/>
              </a:rPr>
              <a:t>ADD</a:t>
            </a:r>
            <a:endParaRPr lang="en-US" altLang="zh-CN" sz="1600" i="1" dirty="0">
              <a:solidFill>
                <a:schemeClr val="accent2"/>
              </a:solidFill>
              <a:latin typeface="Franklin Gothic Book" panose="020B0503020102020204" pitchFamily="34" charset="0"/>
              <a:ea typeface="宋体" panose="02010600030101010101" pitchFamily="2" charset="-122"/>
            </a:endParaRPr>
          </a:p>
        </p:txBody>
      </p:sp>
      <p:sp>
        <p:nvSpPr>
          <p:cNvPr id="28734" name="Text Box 102"/>
          <p:cNvSpPr txBox="1"/>
          <p:nvPr/>
        </p:nvSpPr>
        <p:spPr>
          <a:xfrm>
            <a:off x="0" y="4508500"/>
            <a:ext cx="593725" cy="339725"/>
          </a:xfrm>
          <a:prstGeom prst="rect">
            <a:avLst/>
          </a:prstGeom>
          <a:noFill/>
          <a:ln w="9525">
            <a:noFill/>
          </a:ln>
        </p:spPr>
        <p:txBody>
          <a:bodyPr wrap="none">
            <a:spAutoFit/>
          </a:bodyPr>
          <a:p>
            <a:pPr algn="ctr"/>
            <a:r>
              <a:rPr lang="en-US" altLang="zh-CN" sz="1600" i="1" dirty="0">
                <a:solidFill>
                  <a:schemeClr val="accent2"/>
                </a:solidFill>
                <a:latin typeface="Franklin Gothic Book" panose="020B0503020102020204" pitchFamily="34" charset="0"/>
                <a:ea typeface="宋体" panose="02010600030101010101" pitchFamily="2" charset="-122"/>
              </a:rPr>
              <a:t>STR</a:t>
            </a:r>
            <a:endParaRPr lang="en-US" altLang="zh-CN" sz="1600" i="1" dirty="0">
              <a:solidFill>
                <a:schemeClr val="accent2"/>
              </a:solidFill>
              <a:latin typeface="Franklin Gothic Book" panose="020B0503020102020204" pitchFamily="34" charset="0"/>
              <a:ea typeface="宋体" panose="02010600030101010101" pitchFamily="2" charset="-122"/>
            </a:endParaRPr>
          </a:p>
        </p:txBody>
      </p:sp>
      <p:sp>
        <p:nvSpPr>
          <p:cNvPr id="28735" name="Text Box 102"/>
          <p:cNvSpPr txBox="1"/>
          <p:nvPr/>
        </p:nvSpPr>
        <p:spPr>
          <a:xfrm>
            <a:off x="0" y="5373688"/>
            <a:ext cx="503238" cy="338137"/>
          </a:xfrm>
          <a:prstGeom prst="rect">
            <a:avLst/>
          </a:prstGeom>
          <a:noFill/>
          <a:ln w="9525">
            <a:noFill/>
          </a:ln>
        </p:spPr>
        <p:txBody>
          <a:bodyPr wrap="none">
            <a:spAutoFit/>
          </a:bodyPr>
          <a:p>
            <a:pPr algn="ctr"/>
            <a:r>
              <a:rPr lang="en-US" altLang="zh-CN" sz="1600" i="1" dirty="0">
                <a:solidFill>
                  <a:schemeClr val="accent2"/>
                </a:solidFill>
                <a:latin typeface="Franklin Gothic Book" panose="020B0503020102020204" pitchFamily="34" charset="0"/>
                <a:ea typeface="宋体" panose="02010600030101010101" pitchFamily="2" charset="-122"/>
              </a:rPr>
              <a:t>LDI</a:t>
            </a:r>
            <a:endParaRPr lang="en-US" altLang="zh-CN" sz="1600" i="1" dirty="0">
              <a:solidFill>
                <a:schemeClr val="accent2"/>
              </a:solidFill>
              <a:latin typeface="Franklin Gothic Book" panose="020B0503020102020204" pitchFamily="34" charset="0"/>
              <a:ea typeface="宋体" panose="02010600030101010101" pitchFamily="2" charset="-122"/>
            </a:endParaRPr>
          </a:p>
        </p:txBody>
      </p:sp>
      <p:sp>
        <p:nvSpPr>
          <p:cNvPr id="37" name="Text Box 102"/>
          <p:cNvSpPr txBox="1"/>
          <p:nvPr/>
        </p:nvSpPr>
        <p:spPr>
          <a:xfrm>
            <a:off x="6659563" y="5157788"/>
            <a:ext cx="2305050" cy="1174750"/>
          </a:xfrm>
          <a:prstGeom prst="rect">
            <a:avLst/>
          </a:prstGeom>
          <a:noFill/>
          <a:ln w="9525">
            <a:noFill/>
          </a:ln>
        </p:spPr>
        <p:txBody>
          <a:bodyPr>
            <a:spAutoFit/>
          </a:bodyPr>
          <a:p>
            <a:pPr algn="ctr">
              <a:spcBef>
                <a:spcPct val="20000"/>
              </a:spcBef>
            </a:pPr>
            <a:r>
              <a:rPr lang="en-US" altLang="zh-CN" sz="1600" i="1" dirty="0">
                <a:solidFill>
                  <a:srgbClr val="CE0000"/>
                </a:solidFill>
                <a:latin typeface="Arial" panose="020B0604020202020204" pitchFamily="34" charset="0"/>
                <a:ea typeface="宋体" panose="02010600030101010101" pitchFamily="2" charset="-122"/>
              </a:rPr>
              <a:t>R3 </a:t>
            </a:r>
            <a:r>
              <a:rPr lang="en-US" altLang="zh-CN" sz="1600" i="1" dirty="0">
                <a:solidFill>
                  <a:srgbClr val="CE0000"/>
                </a:solidFill>
                <a:latin typeface="Arial" panose="020B0604020202020204" pitchFamily="34" charset="0"/>
                <a:ea typeface="宋体" panose="02010600030101010101" pitchFamily="2" charset="-122"/>
                <a:sym typeface="Symbol" panose="05050102010706020507" pitchFamily="18" charset="2"/>
              </a:rPr>
              <a:t></a:t>
            </a:r>
            <a:r>
              <a:rPr lang="en-US" altLang="zh-CN" sz="1600" i="1" dirty="0">
                <a:solidFill>
                  <a:srgbClr val="CE0000"/>
                </a:solidFill>
                <a:latin typeface="Arial" panose="020B0604020202020204" pitchFamily="34" charset="0"/>
                <a:ea typeface="宋体" panose="02010600030101010101" pitchFamily="2" charset="-122"/>
              </a:rPr>
              <a:t> M[M[x30F4]]</a:t>
            </a:r>
            <a:endParaRPr lang="en-US" altLang="zh-CN" sz="1600" i="1" dirty="0">
              <a:solidFill>
                <a:srgbClr val="CE0000"/>
              </a:solidFill>
              <a:latin typeface="Arial" panose="020B0604020202020204" pitchFamily="34" charset="0"/>
              <a:ea typeface="宋体" panose="02010600030101010101" pitchFamily="2" charset="-122"/>
            </a:endParaRPr>
          </a:p>
          <a:p>
            <a:pPr algn="ctr">
              <a:spcBef>
                <a:spcPct val="20000"/>
              </a:spcBef>
            </a:pPr>
            <a:r>
              <a:rPr lang="en-US" altLang="zh-CN" sz="1600" i="1" dirty="0">
                <a:solidFill>
                  <a:srgbClr val="CE0000"/>
                </a:solidFill>
                <a:latin typeface="Arial" panose="020B0604020202020204" pitchFamily="34" charset="0"/>
                <a:ea typeface="宋体" panose="02010600030101010101" pitchFamily="2" charset="-122"/>
              </a:rPr>
              <a:t>R3 </a:t>
            </a:r>
            <a:r>
              <a:rPr lang="en-US" altLang="zh-CN" sz="1600" i="1" dirty="0">
                <a:solidFill>
                  <a:srgbClr val="CE0000"/>
                </a:solidFill>
                <a:latin typeface="Arial" panose="020B0604020202020204" pitchFamily="34" charset="0"/>
                <a:ea typeface="宋体" panose="02010600030101010101" pitchFamily="2" charset="-122"/>
                <a:sym typeface="Symbol" panose="05050102010706020507" pitchFamily="18" charset="2"/>
              </a:rPr>
              <a:t></a:t>
            </a:r>
            <a:r>
              <a:rPr lang="en-US" altLang="zh-CN" sz="1600" i="1" dirty="0">
                <a:solidFill>
                  <a:srgbClr val="CE0000"/>
                </a:solidFill>
                <a:latin typeface="Arial" panose="020B0604020202020204" pitchFamily="34" charset="0"/>
                <a:ea typeface="宋体" panose="02010600030101010101" pitchFamily="2" charset="-122"/>
              </a:rPr>
              <a:t> M[x3102]</a:t>
            </a:r>
            <a:endParaRPr lang="en-US" altLang="zh-CN" sz="1600" i="1" dirty="0">
              <a:solidFill>
                <a:srgbClr val="CE0000"/>
              </a:solidFill>
              <a:latin typeface="Arial" panose="020B0604020202020204" pitchFamily="34" charset="0"/>
              <a:ea typeface="宋体" panose="02010600030101010101" pitchFamily="2" charset="-122"/>
            </a:endParaRPr>
          </a:p>
          <a:p>
            <a:pPr algn="ctr">
              <a:spcBef>
                <a:spcPct val="20000"/>
              </a:spcBef>
            </a:pPr>
            <a:r>
              <a:rPr lang="en-US" altLang="zh-CN" sz="1600" i="1" dirty="0">
                <a:solidFill>
                  <a:srgbClr val="CE0000"/>
                </a:solidFill>
                <a:latin typeface="Arial" panose="020B0604020202020204" pitchFamily="34" charset="0"/>
                <a:ea typeface="宋体" panose="02010600030101010101" pitchFamily="2" charset="-122"/>
              </a:rPr>
              <a:t>R3 </a:t>
            </a:r>
            <a:r>
              <a:rPr lang="en-US" altLang="zh-CN" sz="1600" i="1" dirty="0">
                <a:solidFill>
                  <a:srgbClr val="CE0000"/>
                </a:solidFill>
                <a:latin typeface="Arial" panose="020B0604020202020204" pitchFamily="34" charset="0"/>
                <a:ea typeface="宋体" panose="02010600030101010101" pitchFamily="2" charset="-122"/>
                <a:sym typeface="Symbol" panose="05050102010706020507" pitchFamily="18" charset="2"/>
              </a:rPr>
              <a:t></a:t>
            </a:r>
            <a:r>
              <a:rPr lang="en-US" altLang="zh-CN" sz="1600" i="1" dirty="0">
                <a:solidFill>
                  <a:srgbClr val="CE0000"/>
                </a:solidFill>
                <a:latin typeface="Arial" panose="020B0604020202020204" pitchFamily="34" charset="0"/>
                <a:ea typeface="宋体" panose="02010600030101010101" pitchFamily="2" charset="-122"/>
              </a:rPr>
              <a:t> 5</a:t>
            </a:r>
            <a:endParaRPr lang="en-US" altLang="zh-CN" sz="1600" i="1" dirty="0">
              <a:solidFill>
                <a:srgbClr val="CE0000"/>
              </a:solidFill>
              <a:latin typeface="Arial" panose="020B0604020202020204" pitchFamily="34" charset="0"/>
              <a:ea typeface="宋体" panose="02010600030101010101" pitchFamily="2" charset="-122"/>
            </a:endParaRPr>
          </a:p>
          <a:p>
            <a:pPr algn="ctr"/>
            <a:endParaRPr lang="en-US" altLang="zh-CN" sz="1600" i="1" dirty="0">
              <a:solidFill>
                <a:schemeClr val="accent2"/>
              </a:solidFill>
              <a:latin typeface="Franklin Gothic Book" panose="020B0503020102020204" pitchFamily="34" charset="0"/>
              <a:ea typeface="宋体" panose="02010600030101010101" pitchFamily="2" charset="-122"/>
            </a:endParaRPr>
          </a:p>
        </p:txBody>
      </p:sp>
      <p:sp>
        <p:nvSpPr>
          <p:cNvPr id="38" name="Text Box 102"/>
          <p:cNvSpPr txBox="1"/>
          <p:nvPr/>
        </p:nvSpPr>
        <p:spPr>
          <a:xfrm>
            <a:off x="6588125" y="4365625"/>
            <a:ext cx="2305050" cy="830263"/>
          </a:xfrm>
          <a:prstGeom prst="rect">
            <a:avLst/>
          </a:prstGeom>
          <a:noFill/>
          <a:ln w="9525">
            <a:noFill/>
          </a:ln>
        </p:spPr>
        <p:txBody>
          <a:bodyPr>
            <a:spAutoFit/>
          </a:bodyPr>
          <a:p>
            <a:pPr algn="ctr">
              <a:spcBef>
                <a:spcPct val="20000"/>
              </a:spcBef>
            </a:pPr>
            <a:r>
              <a:rPr lang="en-US" altLang="zh-CN" sz="1600" i="1" dirty="0">
                <a:solidFill>
                  <a:srgbClr val="CE0000"/>
                </a:solidFill>
                <a:latin typeface="Arial" panose="020B0604020202020204" pitchFamily="34" charset="0"/>
                <a:ea typeface="宋体" panose="02010600030101010101" pitchFamily="2" charset="-122"/>
              </a:rPr>
              <a:t>M[R1+14] </a:t>
            </a:r>
            <a:r>
              <a:rPr lang="en-US" altLang="zh-CN" sz="1600" i="1" dirty="0">
                <a:solidFill>
                  <a:srgbClr val="CE0000"/>
                </a:solidFill>
                <a:latin typeface="Arial" panose="020B0604020202020204" pitchFamily="34" charset="0"/>
                <a:ea typeface="宋体" panose="02010600030101010101" pitchFamily="2" charset="-122"/>
                <a:sym typeface="Symbol" panose="05050102010706020507" pitchFamily="18" charset="2"/>
              </a:rPr>
              <a:t></a:t>
            </a:r>
            <a:r>
              <a:rPr lang="en-US" altLang="zh-CN" sz="1600" i="1" dirty="0">
                <a:solidFill>
                  <a:srgbClr val="CE0000"/>
                </a:solidFill>
                <a:latin typeface="Arial" panose="020B0604020202020204" pitchFamily="34" charset="0"/>
                <a:ea typeface="宋体" panose="02010600030101010101" pitchFamily="2" charset="-122"/>
              </a:rPr>
              <a:t> R2</a:t>
            </a:r>
            <a:br>
              <a:rPr lang="en-US" altLang="zh-CN" sz="1600" i="1" dirty="0">
                <a:solidFill>
                  <a:srgbClr val="CE0000"/>
                </a:solidFill>
                <a:latin typeface="Arial" panose="020B0604020202020204" pitchFamily="34" charset="0"/>
                <a:ea typeface="宋体" panose="02010600030101010101" pitchFamily="2" charset="-122"/>
              </a:rPr>
            </a:br>
            <a:r>
              <a:rPr lang="en-US" altLang="zh-CN" sz="1600" i="1" dirty="0">
                <a:solidFill>
                  <a:srgbClr val="CE0000"/>
                </a:solidFill>
                <a:latin typeface="Arial" panose="020B0604020202020204" pitchFamily="34" charset="0"/>
                <a:ea typeface="宋体" panose="02010600030101010101" pitchFamily="2" charset="-122"/>
              </a:rPr>
              <a:t>M[x3102] </a:t>
            </a:r>
            <a:r>
              <a:rPr lang="en-US" altLang="zh-CN" sz="1600" i="1" dirty="0">
                <a:solidFill>
                  <a:srgbClr val="CE0000"/>
                </a:solidFill>
                <a:latin typeface="Arial" panose="020B0604020202020204" pitchFamily="34" charset="0"/>
                <a:ea typeface="宋体" panose="02010600030101010101" pitchFamily="2" charset="-122"/>
                <a:sym typeface="Symbol" panose="05050102010706020507" pitchFamily="18" charset="2"/>
              </a:rPr>
              <a:t></a:t>
            </a:r>
            <a:r>
              <a:rPr lang="en-US" altLang="zh-CN" sz="1600" i="1" dirty="0">
                <a:solidFill>
                  <a:srgbClr val="CE0000"/>
                </a:solidFill>
                <a:latin typeface="Arial" panose="020B0604020202020204" pitchFamily="34" charset="0"/>
                <a:ea typeface="宋体" panose="02010600030101010101" pitchFamily="2" charset="-122"/>
              </a:rPr>
              <a:t> 5</a:t>
            </a:r>
            <a:endParaRPr lang="en-US" altLang="zh-CN" sz="1600" i="1" dirty="0">
              <a:solidFill>
                <a:srgbClr val="CE0000"/>
              </a:solidFill>
              <a:latin typeface="Arial" panose="020B0604020202020204" pitchFamily="34" charset="0"/>
              <a:ea typeface="宋体" panose="02010600030101010101" pitchFamily="2" charset="-122"/>
            </a:endParaRPr>
          </a:p>
          <a:p>
            <a:pPr algn="ctr"/>
            <a:endParaRPr lang="en-US" altLang="zh-CN" sz="1600" i="1" dirty="0">
              <a:solidFill>
                <a:schemeClr val="accent2"/>
              </a:solidFill>
              <a:latin typeface="Franklin Gothic Book" panose="020B0503020102020204" pitchFamily="34" charset="0"/>
              <a:ea typeface="宋体" panose="02010600030101010101" pitchFamily="2" charset="-122"/>
            </a:endParaRPr>
          </a:p>
        </p:txBody>
      </p:sp>
      <p:sp>
        <p:nvSpPr>
          <p:cNvPr id="39" name="Text Box 102"/>
          <p:cNvSpPr txBox="1"/>
          <p:nvPr/>
        </p:nvSpPr>
        <p:spPr>
          <a:xfrm>
            <a:off x="6732588" y="1700213"/>
            <a:ext cx="2303462" cy="585787"/>
          </a:xfrm>
          <a:prstGeom prst="rect">
            <a:avLst/>
          </a:prstGeom>
          <a:noFill/>
          <a:ln w="9525">
            <a:noFill/>
          </a:ln>
        </p:spPr>
        <p:txBody>
          <a:bodyPr>
            <a:spAutoFit/>
          </a:bodyPr>
          <a:p>
            <a:pPr algn="ctr">
              <a:spcBef>
                <a:spcPct val="20000"/>
              </a:spcBef>
            </a:pPr>
            <a:r>
              <a:rPr lang="en-US" altLang="zh-CN" sz="1600" i="1" dirty="0">
                <a:solidFill>
                  <a:srgbClr val="CE0000"/>
                </a:solidFill>
                <a:latin typeface="Arial" panose="020B0604020202020204" pitchFamily="34" charset="0"/>
                <a:ea typeface="宋体" panose="02010600030101010101" pitchFamily="2" charset="-122"/>
              </a:rPr>
              <a:t>R1 </a:t>
            </a:r>
            <a:r>
              <a:rPr lang="en-US" altLang="zh-CN" sz="1600" i="1" dirty="0">
                <a:solidFill>
                  <a:srgbClr val="CE0000"/>
                </a:solidFill>
                <a:latin typeface="Arial" panose="020B0604020202020204" pitchFamily="34" charset="0"/>
                <a:ea typeface="宋体" panose="02010600030101010101" pitchFamily="2" charset="-122"/>
                <a:sym typeface="Symbol" panose="05050102010706020507" pitchFamily="18" charset="2"/>
              </a:rPr>
              <a:t></a:t>
            </a:r>
            <a:r>
              <a:rPr lang="en-US" altLang="zh-CN" sz="1600" i="1" dirty="0">
                <a:solidFill>
                  <a:srgbClr val="CE0000"/>
                </a:solidFill>
                <a:latin typeface="Arial" panose="020B0604020202020204" pitchFamily="34" charset="0"/>
                <a:ea typeface="宋体" panose="02010600030101010101" pitchFamily="2" charset="-122"/>
              </a:rPr>
              <a:t> PC – 3 = x30F4</a:t>
            </a:r>
            <a:endParaRPr lang="en-US" altLang="zh-CN" sz="1600" i="1" dirty="0">
              <a:solidFill>
                <a:srgbClr val="CE0000"/>
              </a:solidFill>
              <a:latin typeface="Arial" panose="020B0604020202020204" pitchFamily="34" charset="0"/>
              <a:ea typeface="宋体" panose="02010600030101010101" pitchFamily="2" charset="-122"/>
            </a:endParaRPr>
          </a:p>
          <a:p>
            <a:pPr algn="ctr"/>
            <a:endParaRPr lang="en-US" altLang="zh-CN" sz="1600" i="1" dirty="0">
              <a:solidFill>
                <a:schemeClr val="accent2"/>
              </a:solidFill>
              <a:latin typeface="Franklin Gothic Book" panose="020B0503020102020204" pitchFamily="34" charset="0"/>
              <a:ea typeface="宋体" panose="02010600030101010101" pitchFamily="2" charset="-122"/>
            </a:endParaRPr>
          </a:p>
        </p:txBody>
      </p:sp>
      <p:sp>
        <p:nvSpPr>
          <p:cNvPr id="40" name="Text Box 102"/>
          <p:cNvSpPr txBox="1"/>
          <p:nvPr/>
        </p:nvSpPr>
        <p:spPr>
          <a:xfrm>
            <a:off x="6588125" y="2205038"/>
            <a:ext cx="2305050" cy="584200"/>
          </a:xfrm>
          <a:prstGeom prst="rect">
            <a:avLst/>
          </a:prstGeom>
          <a:noFill/>
          <a:ln w="9525">
            <a:noFill/>
          </a:ln>
        </p:spPr>
        <p:txBody>
          <a:bodyPr>
            <a:spAutoFit/>
          </a:bodyPr>
          <a:p>
            <a:pPr algn="ctr">
              <a:spcBef>
                <a:spcPct val="20000"/>
              </a:spcBef>
            </a:pPr>
            <a:r>
              <a:rPr lang="en-US" altLang="zh-CN" sz="1600" i="1" dirty="0">
                <a:solidFill>
                  <a:srgbClr val="CE0000"/>
                </a:solidFill>
                <a:latin typeface="Arial" panose="020B0604020202020204" pitchFamily="34" charset="0"/>
                <a:ea typeface="宋体" panose="02010600030101010101" pitchFamily="2" charset="-122"/>
              </a:rPr>
              <a:t>R2 </a:t>
            </a:r>
            <a:r>
              <a:rPr lang="en-US" altLang="zh-CN" sz="1600" i="1" dirty="0">
                <a:solidFill>
                  <a:srgbClr val="CE0000"/>
                </a:solidFill>
                <a:latin typeface="Arial" panose="020B0604020202020204" pitchFamily="34" charset="0"/>
                <a:ea typeface="宋体" panose="02010600030101010101" pitchFamily="2" charset="-122"/>
                <a:sym typeface="Symbol" panose="05050102010706020507" pitchFamily="18" charset="2"/>
              </a:rPr>
              <a:t></a:t>
            </a:r>
            <a:r>
              <a:rPr lang="en-US" altLang="zh-CN" sz="1600" i="1" dirty="0">
                <a:solidFill>
                  <a:srgbClr val="CE0000"/>
                </a:solidFill>
                <a:latin typeface="Arial" panose="020B0604020202020204" pitchFamily="34" charset="0"/>
                <a:ea typeface="宋体" panose="02010600030101010101" pitchFamily="2" charset="-122"/>
              </a:rPr>
              <a:t> R1 + 14 = x3102</a:t>
            </a:r>
            <a:endParaRPr lang="en-US" altLang="zh-CN" sz="1600" i="1" dirty="0">
              <a:solidFill>
                <a:srgbClr val="CE0000"/>
              </a:solidFill>
              <a:latin typeface="Arial" panose="020B0604020202020204" pitchFamily="34" charset="0"/>
              <a:ea typeface="宋体" panose="02010600030101010101" pitchFamily="2" charset="-122"/>
            </a:endParaRPr>
          </a:p>
          <a:p>
            <a:pPr algn="ctr"/>
            <a:endParaRPr lang="en-US" altLang="zh-CN" sz="1600" i="1" dirty="0">
              <a:solidFill>
                <a:schemeClr val="accent2"/>
              </a:solidFill>
              <a:latin typeface="Franklin Gothic Book" panose="020B0503020102020204" pitchFamily="34" charset="0"/>
              <a:ea typeface="宋体" panose="02010600030101010101" pitchFamily="2" charset="-122"/>
            </a:endParaRPr>
          </a:p>
        </p:txBody>
      </p:sp>
      <p:sp>
        <p:nvSpPr>
          <p:cNvPr id="41" name="Text Box 102"/>
          <p:cNvSpPr txBox="1"/>
          <p:nvPr/>
        </p:nvSpPr>
        <p:spPr>
          <a:xfrm>
            <a:off x="6588125" y="2708275"/>
            <a:ext cx="2305050" cy="831850"/>
          </a:xfrm>
          <a:prstGeom prst="rect">
            <a:avLst/>
          </a:prstGeom>
          <a:noFill/>
          <a:ln w="9525">
            <a:noFill/>
          </a:ln>
        </p:spPr>
        <p:txBody>
          <a:bodyPr>
            <a:spAutoFit/>
          </a:bodyPr>
          <a:p>
            <a:pPr algn="ctr">
              <a:spcBef>
                <a:spcPct val="20000"/>
              </a:spcBef>
            </a:pPr>
            <a:r>
              <a:rPr lang="en-US" altLang="zh-CN" sz="1600" i="1" dirty="0">
                <a:solidFill>
                  <a:srgbClr val="CE0000"/>
                </a:solidFill>
                <a:latin typeface="Arial" panose="020B0604020202020204" pitchFamily="34" charset="0"/>
                <a:ea typeface="宋体" panose="02010600030101010101" pitchFamily="2" charset="-122"/>
              </a:rPr>
              <a:t>M[PC - 5] </a:t>
            </a:r>
            <a:r>
              <a:rPr lang="en-US" altLang="zh-CN" sz="1600" i="1" dirty="0">
                <a:solidFill>
                  <a:srgbClr val="CE0000"/>
                </a:solidFill>
                <a:latin typeface="Arial" panose="020B0604020202020204" pitchFamily="34" charset="0"/>
                <a:ea typeface="宋体" panose="02010600030101010101" pitchFamily="2" charset="-122"/>
                <a:sym typeface="Symbol" panose="05050102010706020507" pitchFamily="18" charset="2"/>
              </a:rPr>
              <a:t></a:t>
            </a:r>
            <a:r>
              <a:rPr lang="en-US" altLang="zh-CN" sz="1600" i="1" dirty="0">
                <a:solidFill>
                  <a:srgbClr val="CE0000"/>
                </a:solidFill>
                <a:latin typeface="Arial" panose="020B0604020202020204" pitchFamily="34" charset="0"/>
                <a:ea typeface="宋体" panose="02010600030101010101" pitchFamily="2" charset="-122"/>
              </a:rPr>
              <a:t> R2</a:t>
            </a:r>
            <a:br>
              <a:rPr lang="en-US" altLang="zh-CN" sz="1600" i="1" dirty="0">
                <a:solidFill>
                  <a:srgbClr val="CE0000"/>
                </a:solidFill>
                <a:latin typeface="Arial" panose="020B0604020202020204" pitchFamily="34" charset="0"/>
                <a:ea typeface="宋体" panose="02010600030101010101" pitchFamily="2" charset="-122"/>
              </a:rPr>
            </a:br>
            <a:r>
              <a:rPr lang="en-US" altLang="zh-CN" sz="1600" i="1" dirty="0">
                <a:solidFill>
                  <a:srgbClr val="CE0000"/>
                </a:solidFill>
                <a:latin typeface="Arial" panose="020B0604020202020204" pitchFamily="34" charset="0"/>
                <a:ea typeface="宋体" panose="02010600030101010101" pitchFamily="2" charset="-122"/>
              </a:rPr>
              <a:t>M[x30F4] </a:t>
            </a:r>
            <a:r>
              <a:rPr lang="en-US" altLang="zh-CN" sz="1600" i="1" dirty="0">
                <a:solidFill>
                  <a:srgbClr val="CE0000"/>
                </a:solidFill>
                <a:latin typeface="Arial" panose="020B0604020202020204" pitchFamily="34" charset="0"/>
                <a:ea typeface="宋体" panose="02010600030101010101" pitchFamily="2" charset="-122"/>
                <a:sym typeface="Symbol" panose="05050102010706020507" pitchFamily="18" charset="2"/>
              </a:rPr>
              <a:t></a:t>
            </a:r>
            <a:r>
              <a:rPr lang="en-US" altLang="zh-CN" sz="1600" i="1" dirty="0">
                <a:solidFill>
                  <a:srgbClr val="CE0000"/>
                </a:solidFill>
                <a:latin typeface="Arial" panose="020B0604020202020204" pitchFamily="34" charset="0"/>
                <a:ea typeface="宋体" panose="02010600030101010101" pitchFamily="2" charset="-122"/>
              </a:rPr>
              <a:t> x3102</a:t>
            </a:r>
            <a:endParaRPr lang="en-US" altLang="zh-CN" sz="1600" i="1" dirty="0">
              <a:solidFill>
                <a:srgbClr val="CE0000"/>
              </a:solidFill>
              <a:latin typeface="Arial" panose="020B0604020202020204" pitchFamily="34" charset="0"/>
              <a:ea typeface="宋体" panose="02010600030101010101" pitchFamily="2" charset="-122"/>
            </a:endParaRPr>
          </a:p>
          <a:p>
            <a:pPr algn="ctr"/>
            <a:endParaRPr lang="en-US" altLang="zh-CN" sz="1600" i="1" dirty="0">
              <a:solidFill>
                <a:schemeClr val="accent2"/>
              </a:solidFill>
              <a:latin typeface="Franklin Gothic Book" panose="020B0503020102020204" pitchFamily="34" charset="0"/>
              <a:ea typeface="宋体" panose="02010600030101010101" pitchFamily="2" charset="-122"/>
            </a:endParaRPr>
          </a:p>
        </p:txBody>
      </p:sp>
      <p:sp>
        <p:nvSpPr>
          <p:cNvPr id="42" name="Text Box 102"/>
          <p:cNvSpPr txBox="1"/>
          <p:nvPr/>
        </p:nvSpPr>
        <p:spPr>
          <a:xfrm>
            <a:off x="6588125" y="3357563"/>
            <a:ext cx="2305050" cy="584200"/>
          </a:xfrm>
          <a:prstGeom prst="rect">
            <a:avLst/>
          </a:prstGeom>
          <a:noFill/>
          <a:ln w="9525">
            <a:noFill/>
          </a:ln>
        </p:spPr>
        <p:txBody>
          <a:bodyPr>
            <a:spAutoFit/>
          </a:bodyPr>
          <a:p>
            <a:pPr algn="ctr">
              <a:spcBef>
                <a:spcPct val="20000"/>
              </a:spcBef>
            </a:pPr>
            <a:r>
              <a:rPr lang="en-US" altLang="zh-CN" sz="1600" i="1" dirty="0">
                <a:solidFill>
                  <a:srgbClr val="CE0000"/>
                </a:solidFill>
                <a:latin typeface="Arial" panose="020B0604020202020204" pitchFamily="34" charset="0"/>
                <a:ea typeface="宋体" panose="02010600030101010101" pitchFamily="2" charset="-122"/>
              </a:rPr>
              <a:t>R2 </a:t>
            </a:r>
            <a:r>
              <a:rPr lang="en-US" altLang="zh-CN" sz="1600" i="1" dirty="0">
                <a:solidFill>
                  <a:srgbClr val="CE0000"/>
                </a:solidFill>
                <a:latin typeface="Arial" panose="020B0604020202020204" pitchFamily="34" charset="0"/>
                <a:ea typeface="宋体" panose="02010600030101010101" pitchFamily="2" charset="-122"/>
                <a:sym typeface="Symbol" panose="05050102010706020507" pitchFamily="18" charset="2"/>
              </a:rPr>
              <a:t></a:t>
            </a:r>
            <a:r>
              <a:rPr lang="en-US" altLang="zh-CN" sz="1600" i="1" dirty="0">
                <a:solidFill>
                  <a:srgbClr val="CE0000"/>
                </a:solidFill>
                <a:latin typeface="Arial" panose="020B0604020202020204" pitchFamily="34" charset="0"/>
                <a:ea typeface="宋体" panose="02010600030101010101" pitchFamily="2" charset="-122"/>
              </a:rPr>
              <a:t> 0</a:t>
            </a:r>
            <a:endParaRPr lang="en-US" altLang="zh-CN" sz="1600" i="1" dirty="0">
              <a:solidFill>
                <a:srgbClr val="CE0000"/>
              </a:solidFill>
              <a:latin typeface="Arial" panose="020B0604020202020204" pitchFamily="34" charset="0"/>
              <a:ea typeface="宋体" panose="02010600030101010101" pitchFamily="2" charset="-122"/>
            </a:endParaRPr>
          </a:p>
          <a:p>
            <a:pPr algn="ctr"/>
            <a:endParaRPr lang="en-US" altLang="zh-CN" sz="1600" i="1" dirty="0">
              <a:solidFill>
                <a:schemeClr val="accent2"/>
              </a:solidFill>
              <a:latin typeface="Franklin Gothic Book" panose="020B0503020102020204" pitchFamily="34" charset="0"/>
              <a:ea typeface="宋体" panose="02010600030101010101" pitchFamily="2" charset="-122"/>
            </a:endParaRPr>
          </a:p>
        </p:txBody>
      </p:sp>
      <p:sp>
        <p:nvSpPr>
          <p:cNvPr id="43" name="Text Box 102"/>
          <p:cNvSpPr txBox="1"/>
          <p:nvPr/>
        </p:nvSpPr>
        <p:spPr>
          <a:xfrm>
            <a:off x="6588125" y="3933825"/>
            <a:ext cx="2305050" cy="584200"/>
          </a:xfrm>
          <a:prstGeom prst="rect">
            <a:avLst/>
          </a:prstGeom>
          <a:noFill/>
          <a:ln w="9525">
            <a:noFill/>
          </a:ln>
        </p:spPr>
        <p:txBody>
          <a:bodyPr>
            <a:spAutoFit/>
          </a:bodyPr>
          <a:p>
            <a:pPr algn="ctr">
              <a:spcBef>
                <a:spcPct val="20000"/>
              </a:spcBef>
            </a:pPr>
            <a:r>
              <a:rPr lang="en-US" altLang="zh-CN" sz="1600" i="1" dirty="0">
                <a:solidFill>
                  <a:srgbClr val="CE0000"/>
                </a:solidFill>
                <a:latin typeface="Arial" panose="020B0604020202020204" pitchFamily="34" charset="0"/>
                <a:ea typeface="宋体" panose="02010600030101010101" pitchFamily="2" charset="-122"/>
              </a:rPr>
              <a:t>R2 </a:t>
            </a:r>
            <a:r>
              <a:rPr lang="en-US" altLang="zh-CN" sz="1600" i="1" dirty="0">
                <a:solidFill>
                  <a:srgbClr val="CE0000"/>
                </a:solidFill>
                <a:latin typeface="Arial" panose="020B0604020202020204" pitchFamily="34" charset="0"/>
                <a:ea typeface="宋体" panose="02010600030101010101" pitchFamily="2" charset="-122"/>
                <a:sym typeface="Symbol" panose="05050102010706020507" pitchFamily="18" charset="2"/>
              </a:rPr>
              <a:t></a:t>
            </a:r>
            <a:r>
              <a:rPr lang="en-US" altLang="zh-CN" sz="1600" i="1" dirty="0">
                <a:solidFill>
                  <a:srgbClr val="CE0000"/>
                </a:solidFill>
                <a:latin typeface="Arial" panose="020B0604020202020204" pitchFamily="34" charset="0"/>
                <a:ea typeface="宋体" panose="02010600030101010101" pitchFamily="2" charset="-122"/>
              </a:rPr>
              <a:t> R2 + 5 = 5</a:t>
            </a:r>
            <a:endParaRPr lang="en-US" altLang="zh-CN" sz="1600" i="1" dirty="0">
              <a:solidFill>
                <a:srgbClr val="CE0000"/>
              </a:solidFill>
              <a:latin typeface="Arial" panose="020B0604020202020204" pitchFamily="34" charset="0"/>
              <a:ea typeface="宋体" panose="02010600030101010101" pitchFamily="2" charset="-122"/>
            </a:endParaRPr>
          </a:p>
          <a:p>
            <a:pPr algn="ctr"/>
            <a:endParaRPr lang="en-US" altLang="zh-CN" sz="1600" i="1" dirty="0">
              <a:solidFill>
                <a:schemeClr val="accent2"/>
              </a:solidFill>
              <a:latin typeface="Franklin Gothic Book" panose="020B05030201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linds(horizontal)">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blinds(horizontal)">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blinds(horizontal)">
                                      <p:cBhvr>
                                        <p:cTn id="27" dur="500"/>
                                        <p:tgtEl>
                                          <p:spTgt spid="4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blinds(horizontal)">
                                      <p:cBhvr>
                                        <p:cTn id="32" dur="500"/>
                                        <p:tgtEl>
                                          <p:spTgt spid="3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blinds(horizontal)">
                                      <p:cBhvr>
                                        <p:cTn id="3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1" grpId="0"/>
      <p:bldP spid="42" grpId="0"/>
      <p:bldP spid="4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29699"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控制指令</a:t>
            </a:r>
            <a:endParaRPr lang="en-US" altLang="zh-CN" dirty="0">
              <a:ea typeface="宋体" panose="02010600030101010101" pitchFamily="2" charset="-122"/>
            </a:endParaRPr>
          </a:p>
        </p:txBody>
      </p:sp>
      <p:sp>
        <p:nvSpPr>
          <p:cNvPr id="29700" name="Rectangle 3"/>
          <p:cNvSpPr>
            <a:spLocks noGrp="1"/>
          </p:cNvSpPr>
          <p:nvPr>
            <p:ph idx="1"/>
          </p:nvPr>
        </p:nvSpPr>
        <p:spPr>
          <a:xfrm>
            <a:off x="228600" y="1143000"/>
            <a:ext cx="8686800" cy="5486400"/>
          </a:xfrm>
        </p:spPr>
        <p:txBody>
          <a:bodyPr vert="horz" wrap="square" lIns="91440" tIns="45720" rIns="91440" bIns="45720" anchor="t" anchorCtr="0"/>
          <a:p>
            <a:pPr>
              <a:lnSpc>
                <a:spcPct val="90000"/>
              </a:lnSpc>
            </a:pPr>
            <a:r>
              <a:rPr lang="zh-CN" altLang="en-US" dirty="0">
                <a:ea typeface="宋体" panose="02010600030101010101" pitchFamily="2" charset="-122"/>
              </a:rPr>
              <a:t>通过更新</a:t>
            </a:r>
            <a:r>
              <a:rPr lang="en-US" altLang="zh-CN" dirty="0">
                <a:ea typeface="宋体" panose="02010600030101010101" pitchFamily="2" charset="-122"/>
              </a:rPr>
              <a:t>PC</a:t>
            </a:r>
            <a:r>
              <a:rPr lang="zh-CN" altLang="en-US" dirty="0">
                <a:ea typeface="宋体" panose="02010600030101010101" pitchFamily="2" charset="-122"/>
              </a:rPr>
              <a:t>，改变程序执行顺序</a:t>
            </a:r>
            <a:br>
              <a:rPr lang="en-US" altLang="zh-CN" dirty="0">
                <a:ea typeface="宋体" panose="02010600030101010101" pitchFamily="2" charset="-122"/>
              </a:rPr>
            </a:br>
            <a:endParaRPr lang="en-US" altLang="zh-CN" dirty="0">
              <a:ea typeface="宋体" panose="02010600030101010101" pitchFamily="2" charset="-122"/>
            </a:endParaRPr>
          </a:p>
          <a:p>
            <a:pPr>
              <a:lnSpc>
                <a:spcPct val="90000"/>
              </a:lnSpc>
            </a:pPr>
            <a:r>
              <a:rPr lang="zh-CN" altLang="en-US" dirty="0">
                <a:solidFill>
                  <a:srgbClr val="CE0000"/>
                </a:solidFill>
                <a:ea typeface="宋体" panose="02010600030101010101" pitchFamily="2" charset="-122"/>
              </a:rPr>
              <a:t>条件跳转</a:t>
            </a:r>
            <a:endParaRPr lang="en-US" altLang="zh-CN" dirty="0">
              <a:ea typeface="宋体" panose="02010600030101010101" pitchFamily="2" charset="-122"/>
            </a:endParaRPr>
          </a:p>
          <a:p>
            <a:pPr lvl="1">
              <a:lnSpc>
                <a:spcPct val="90000"/>
              </a:lnSpc>
            </a:pPr>
            <a:r>
              <a:rPr lang="zh-CN" altLang="en-US" dirty="0">
                <a:ea typeface="宋体" panose="02010600030101010101" pitchFamily="2" charset="-122"/>
              </a:rPr>
              <a:t>跳转到分支仅当指定的条件成立</a:t>
            </a:r>
            <a:endParaRPr lang="en-US" altLang="zh-CN" dirty="0">
              <a:ea typeface="宋体" panose="02010600030101010101" pitchFamily="2" charset="-122"/>
            </a:endParaRPr>
          </a:p>
          <a:p>
            <a:pPr lvl="2">
              <a:lnSpc>
                <a:spcPct val="90000"/>
              </a:lnSpc>
            </a:pPr>
            <a:r>
              <a:rPr lang="zh-CN" altLang="en-US" dirty="0">
                <a:ea typeface="宋体" panose="02010600030101010101" pitchFamily="2" charset="-122"/>
              </a:rPr>
              <a:t>更新</a:t>
            </a:r>
            <a:r>
              <a:rPr lang="en-US" altLang="zh-CN" dirty="0">
                <a:ea typeface="宋体" panose="02010600030101010101" pitchFamily="2" charset="-122"/>
              </a:rPr>
              <a:t>PC</a:t>
            </a:r>
            <a:r>
              <a:rPr lang="zh-CN" altLang="en-US" dirty="0">
                <a:ea typeface="宋体" panose="02010600030101010101" pitchFamily="2" charset="-122"/>
              </a:rPr>
              <a:t>到分支地址，通过在当前的</a:t>
            </a:r>
            <a:r>
              <a:rPr lang="en-US" altLang="zh-CN" dirty="0">
                <a:ea typeface="宋体" panose="02010600030101010101" pitchFamily="2" charset="-122"/>
              </a:rPr>
              <a:t>PC</a:t>
            </a:r>
            <a:r>
              <a:rPr lang="zh-CN" altLang="en-US" dirty="0">
                <a:ea typeface="宋体" panose="02010600030101010101" pitchFamily="2" charset="-122"/>
              </a:rPr>
              <a:t>值加一个偏移实现</a:t>
            </a:r>
            <a:endParaRPr lang="en-US" altLang="zh-CN" dirty="0">
              <a:ea typeface="宋体" panose="02010600030101010101" pitchFamily="2" charset="-122"/>
            </a:endParaRPr>
          </a:p>
          <a:p>
            <a:pPr lvl="1">
              <a:lnSpc>
                <a:spcPct val="90000"/>
              </a:lnSpc>
            </a:pPr>
            <a:r>
              <a:rPr lang="zh-CN" altLang="en-US" dirty="0">
                <a:ea typeface="宋体" panose="02010600030101010101" pitchFamily="2" charset="-122"/>
              </a:rPr>
              <a:t>否则</a:t>
            </a:r>
            <a:r>
              <a:rPr lang="en-US" altLang="zh-CN" dirty="0">
                <a:ea typeface="宋体" panose="02010600030101010101" pitchFamily="2" charset="-122"/>
              </a:rPr>
              <a:t>, </a:t>
            </a:r>
            <a:r>
              <a:rPr lang="zh-CN" altLang="en-US" dirty="0">
                <a:ea typeface="宋体" panose="02010600030101010101" pitchFamily="2" charset="-122"/>
              </a:rPr>
              <a:t>不跳转到分支</a:t>
            </a:r>
            <a:endParaRPr lang="en-US" altLang="zh-CN" dirty="0">
              <a:ea typeface="宋体" panose="02010600030101010101" pitchFamily="2" charset="-122"/>
            </a:endParaRPr>
          </a:p>
          <a:p>
            <a:pPr lvl="2">
              <a:lnSpc>
                <a:spcPct val="90000"/>
              </a:lnSpc>
            </a:pPr>
            <a:r>
              <a:rPr lang="en-US" altLang="zh-CN" dirty="0">
                <a:ea typeface="宋体" panose="02010600030101010101" pitchFamily="2" charset="-122"/>
              </a:rPr>
              <a:t>PC </a:t>
            </a:r>
            <a:r>
              <a:rPr lang="zh-CN" altLang="en-US" dirty="0">
                <a:ea typeface="宋体" panose="02010600030101010101" pitchFamily="2" charset="-122"/>
              </a:rPr>
              <a:t>不改变，顺序执行下一条指令</a:t>
            </a:r>
            <a:endParaRPr lang="en-US" altLang="zh-CN" dirty="0">
              <a:ea typeface="宋体" panose="02010600030101010101" pitchFamily="2" charset="-122"/>
            </a:endParaRPr>
          </a:p>
          <a:p>
            <a:pPr>
              <a:lnSpc>
                <a:spcPct val="90000"/>
              </a:lnSpc>
              <a:spcBef>
                <a:spcPct val="75000"/>
              </a:spcBef>
            </a:pPr>
            <a:r>
              <a:rPr lang="zh-CN" altLang="en-US" dirty="0">
                <a:solidFill>
                  <a:srgbClr val="CE0000"/>
                </a:solidFill>
                <a:ea typeface="宋体" panose="02010600030101010101" pitchFamily="2" charset="-122"/>
              </a:rPr>
              <a:t>无条件跳转</a:t>
            </a:r>
            <a:r>
              <a:rPr lang="en-US" altLang="zh-CN" dirty="0">
                <a:solidFill>
                  <a:srgbClr val="CE0000"/>
                </a:solidFill>
                <a:ea typeface="宋体" panose="02010600030101010101" pitchFamily="2" charset="-122"/>
              </a:rPr>
              <a:t>(</a:t>
            </a:r>
            <a:r>
              <a:rPr lang="zh-CN" altLang="en-US" dirty="0">
                <a:solidFill>
                  <a:srgbClr val="CE0000"/>
                </a:solidFill>
                <a:ea typeface="宋体" panose="02010600030101010101" pitchFamily="2" charset="-122"/>
              </a:rPr>
              <a:t>直接跳转</a:t>
            </a:r>
            <a:r>
              <a:rPr lang="en-US" altLang="zh-CN" dirty="0">
                <a:solidFill>
                  <a:srgbClr val="CE0000"/>
                </a:solidFill>
                <a:ea typeface="宋体" panose="02010600030101010101" pitchFamily="2" charset="-122"/>
              </a:rPr>
              <a:t>)</a:t>
            </a:r>
            <a:endParaRPr lang="en-US" altLang="zh-CN" dirty="0">
              <a:ea typeface="宋体" panose="02010600030101010101" pitchFamily="2" charset="-122"/>
            </a:endParaRPr>
          </a:p>
          <a:p>
            <a:pPr lvl="1">
              <a:lnSpc>
                <a:spcPct val="90000"/>
              </a:lnSpc>
            </a:pPr>
            <a:r>
              <a:rPr lang="en-US" altLang="zh-CN" dirty="0">
                <a:ea typeface="宋体" panose="02010600030101010101" pitchFamily="2" charset="-122"/>
              </a:rPr>
              <a:t>PC</a:t>
            </a:r>
            <a:r>
              <a:rPr lang="zh-CN" altLang="en-US" dirty="0">
                <a:ea typeface="宋体" panose="02010600030101010101" pitchFamily="2" charset="-122"/>
              </a:rPr>
              <a:t>值肯定被改变到目标地址</a:t>
            </a:r>
            <a:endParaRPr lang="en-US" altLang="zh-CN" dirty="0">
              <a:ea typeface="宋体" panose="02010600030101010101" pitchFamily="2" charset="-122"/>
            </a:endParaRPr>
          </a:p>
          <a:p>
            <a:pPr>
              <a:lnSpc>
                <a:spcPct val="90000"/>
              </a:lnSpc>
              <a:spcBef>
                <a:spcPct val="75000"/>
              </a:spcBef>
            </a:pPr>
            <a:r>
              <a:rPr lang="en-US" altLang="zh-CN" dirty="0">
                <a:solidFill>
                  <a:srgbClr val="CE0000"/>
                </a:solidFill>
                <a:ea typeface="宋体" panose="02010600030101010101" pitchFamily="2" charset="-122"/>
              </a:rPr>
              <a:t>TRAP</a:t>
            </a:r>
            <a:r>
              <a:rPr lang="zh-CN" altLang="en-US" dirty="0">
                <a:solidFill>
                  <a:srgbClr val="CE0000"/>
                </a:solidFill>
                <a:ea typeface="宋体" panose="02010600030101010101" pitchFamily="2" charset="-122"/>
              </a:rPr>
              <a:t>（陷入指令）</a:t>
            </a:r>
            <a:endParaRPr lang="en-US" altLang="zh-CN" dirty="0">
              <a:ea typeface="宋体" panose="02010600030101010101" pitchFamily="2" charset="-122"/>
            </a:endParaRPr>
          </a:p>
          <a:p>
            <a:pPr lvl="1">
              <a:lnSpc>
                <a:spcPct val="90000"/>
              </a:lnSpc>
            </a:pPr>
            <a:r>
              <a:rPr lang="zh-CN" altLang="en-US" dirty="0">
                <a:ea typeface="宋体" panose="02010600030101010101" pitchFamily="2" charset="-122"/>
              </a:rPr>
              <a:t>改变</a:t>
            </a:r>
            <a:r>
              <a:rPr lang="en-US" altLang="zh-CN" dirty="0">
                <a:ea typeface="宋体" panose="02010600030101010101" pitchFamily="2" charset="-122"/>
              </a:rPr>
              <a:t>PC </a:t>
            </a:r>
            <a:r>
              <a:rPr lang="zh-CN" altLang="en-US" dirty="0">
                <a:ea typeface="宋体" panose="02010600030101010101" pitchFamily="2" charset="-122"/>
              </a:rPr>
              <a:t>到操作系统提供的服务子程序的入口地址。</a:t>
            </a:r>
            <a:r>
              <a:rPr lang="en-US" altLang="zh-CN" dirty="0">
                <a:ea typeface="宋体" panose="02010600030101010101" pitchFamily="2" charset="-122"/>
              </a:rPr>
              <a:t> “service routine”</a:t>
            </a:r>
            <a:endParaRPr lang="en-US" altLang="zh-CN" dirty="0">
              <a:ea typeface="宋体" panose="02010600030101010101" pitchFamily="2" charset="-122"/>
            </a:endParaRPr>
          </a:p>
          <a:p>
            <a:pPr lvl="1">
              <a:lnSpc>
                <a:spcPct val="90000"/>
              </a:lnSpc>
            </a:pPr>
            <a:r>
              <a:rPr lang="zh-CN" altLang="en-US" dirty="0">
                <a:ea typeface="宋体" panose="02010600030101010101" pitchFamily="2" charset="-122"/>
              </a:rPr>
              <a:t>服务子程序完成后返回到</a:t>
            </a:r>
            <a:r>
              <a:rPr lang="en-US" altLang="zh-CN" dirty="0">
                <a:ea typeface="宋体" panose="02010600030101010101" pitchFamily="2" charset="-122"/>
              </a:rPr>
              <a:t>TRAP</a:t>
            </a:r>
            <a:r>
              <a:rPr lang="zh-CN" altLang="en-US" dirty="0">
                <a:ea typeface="宋体" panose="02010600030101010101" pitchFamily="2" charset="-122"/>
              </a:rPr>
              <a:t>指令后一条程序代码继续执行。</a:t>
            </a:r>
            <a:endParaRPr lang="en-US" altLang="zh-CN"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1"/>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抽象层次</a:t>
            </a:r>
            <a:endParaRPr lang="zh-CN" altLang="en-US" dirty="0">
              <a:ea typeface="宋体" panose="02010600030101010101" pitchFamily="2" charset="-122"/>
            </a:endParaRPr>
          </a:p>
        </p:txBody>
      </p:sp>
      <p:sp>
        <p:nvSpPr>
          <p:cNvPr id="8195" name="内容占位符 2"/>
          <p:cNvSpPr>
            <a:spLocks noGrp="1"/>
          </p:cNvSpPr>
          <p:nvPr>
            <p:ph idx="1"/>
          </p:nvPr>
        </p:nvSpPr>
        <p:spPr/>
        <p:txBody>
          <a:bodyPr vert="horz" wrap="square" lIns="91440" tIns="45720" rIns="91440" bIns="45720" anchor="t" anchorCtr="0"/>
          <a:p>
            <a:r>
              <a:rPr lang="zh-CN" altLang="en-US" dirty="0">
                <a:ea typeface="宋体" panose="02010600030101010101" pitchFamily="2" charset="-122"/>
              </a:rPr>
              <a:t>       本章通过一个简单的计算机系统实例</a:t>
            </a:r>
            <a:r>
              <a:rPr lang="en-US" altLang="zh-CN" dirty="0">
                <a:ea typeface="宋体" panose="02010600030101010101" pitchFamily="2" charset="-122"/>
              </a:rPr>
              <a:t>LC-3</a:t>
            </a:r>
            <a:r>
              <a:rPr lang="zh-CN" altLang="en-US" dirty="0">
                <a:ea typeface="宋体" panose="02010600030101010101" pitchFamily="2" charset="-122"/>
              </a:rPr>
              <a:t>给大家介绍更高的抽象层次</a:t>
            </a:r>
            <a:r>
              <a:rPr lang="en-US" altLang="zh-CN" dirty="0">
                <a:ea typeface="宋体" panose="02010600030101010101" pitchFamily="2" charset="-122"/>
              </a:rPr>
              <a:t>ISA</a:t>
            </a:r>
            <a:r>
              <a:rPr lang="zh-CN" altLang="en-US" dirty="0">
                <a:ea typeface="宋体" panose="02010600030101010101" pitchFamily="2" charset="-122"/>
              </a:rPr>
              <a:t>（指令集结构）</a:t>
            </a:r>
            <a:r>
              <a:rPr lang="en-US" altLang="zh-CN" dirty="0">
                <a:ea typeface="宋体" panose="02010600030101010101" pitchFamily="2" charset="-122"/>
              </a:rPr>
              <a:t>. </a:t>
            </a:r>
            <a:endParaRPr lang="en-US" altLang="zh-CN" dirty="0">
              <a:ea typeface="宋体" panose="02010600030101010101" pitchFamily="2" charset="-122"/>
            </a:endParaRPr>
          </a:p>
          <a:p>
            <a:r>
              <a:rPr lang="en-US" altLang="zh-CN" dirty="0">
                <a:ea typeface="宋体" panose="02010600030101010101" pitchFamily="2" charset="-122"/>
              </a:rPr>
              <a:t>        </a:t>
            </a:r>
            <a:endParaRPr lang="en-US" altLang="zh-CN" dirty="0">
              <a:ea typeface="宋体" panose="02010600030101010101" pitchFamily="2" charset="-122"/>
            </a:endParaRPr>
          </a:p>
          <a:p>
            <a:r>
              <a:rPr lang="zh-CN" altLang="en-US" dirty="0">
                <a:ea typeface="宋体" panose="02010600030101010101" pitchFamily="2" charset="-122"/>
              </a:rPr>
              <a:t>        </a:t>
            </a:r>
            <a:r>
              <a:rPr lang="en-US" altLang="zh-CN" dirty="0">
                <a:ea typeface="宋体" panose="02010600030101010101" pitchFamily="2" charset="-122"/>
              </a:rPr>
              <a:t>ISA</a:t>
            </a:r>
            <a:r>
              <a:rPr lang="zh-CN" altLang="en-US" dirty="0">
                <a:ea typeface="宋体" panose="02010600030101010101" pitchFamily="2" charset="-122"/>
              </a:rPr>
              <a:t>为</a:t>
            </a:r>
            <a:r>
              <a:rPr lang="zh-CN" altLang="en-US" dirty="0">
                <a:solidFill>
                  <a:srgbClr val="FF0000"/>
                </a:solidFill>
                <a:ea typeface="宋体" panose="02010600030101010101" pitchFamily="2" charset="-122"/>
              </a:rPr>
              <a:t>机器语言程序员</a:t>
            </a:r>
            <a:r>
              <a:rPr lang="zh-CN" altLang="en-US" dirty="0">
                <a:ea typeface="宋体" panose="02010600030101010101" pitchFamily="2" charset="-122"/>
              </a:rPr>
              <a:t>提供了有关控制机器所需要所有必要信息。或给</a:t>
            </a:r>
            <a:r>
              <a:rPr lang="zh-CN" altLang="en-US" dirty="0">
                <a:solidFill>
                  <a:srgbClr val="FF0000"/>
                </a:solidFill>
                <a:ea typeface="宋体" panose="02010600030101010101" pitchFamily="2" charset="-122"/>
              </a:rPr>
              <a:t>高级语言编译器开发者</a:t>
            </a:r>
            <a:r>
              <a:rPr lang="zh-CN" altLang="en-US" dirty="0">
                <a:ea typeface="宋体" panose="02010600030101010101" pitchFamily="2" charset="-122"/>
              </a:rPr>
              <a:t>提供将高级语言转换成机器代码的必要信息。</a:t>
            </a:r>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dirty="0">
                <a:ea typeface="宋体" panose="02010600030101010101" pitchFamily="2" charset="-122"/>
              </a:rPr>
              <a:t>         ISA</a:t>
            </a:r>
            <a:r>
              <a:rPr lang="zh-CN" altLang="en-US" dirty="0">
                <a:ea typeface="宋体" panose="02010600030101010101" pitchFamily="2" charset="-122"/>
              </a:rPr>
              <a:t>是计算机硬件和软件的分界面</a:t>
            </a:r>
            <a:r>
              <a:rPr lang="en-US" altLang="zh-CN" dirty="0">
                <a:ea typeface="宋体" panose="02010600030101010101" pitchFamily="2" charset="-122"/>
              </a:rPr>
              <a:t>.</a:t>
            </a:r>
            <a:endParaRPr lang="en-US" altLang="zh-CN" dirty="0">
              <a:ea typeface="宋体" panose="02010600030101010101" pitchFamily="2" charset="-122"/>
            </a:endParaRPr>
          </a:p>
          <a:p>
            <a:endParaRPr lang="zh-CN" altLang="en-US" dirty="0">
              <a:ea typeface="宋体" panose="02010600030101010101" pitchFamily="2" charset="-122"/>
            </a:endParaRPr>
          </a:p>
        </p:txBody>
      </p:sp>
      <p:sp>
        <p:nvSpPr>
          <p:cNvPr id="8196"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30723"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条件码</a:t>
            </a:r>
            <a:endParaRPr lang="en-US" altLang="zh-CN" dirty="0">
              <a:ea typeface="宋体" panose="02010600030101010101" pitchFamily="2" charset="-122"/>
            </a:endParaRPr>
          </a:p>
        </p:txBody>
      </p:sp>
      <p:sp>
        <p:nvSpPr>
          <p:cNvPr id="30724" name="Rectangle 3"/>
          <p:cNvSpPr>
            <a:spLocks noGrp="1"/>
          </p:cNvSpPr>
          <p:nvPr>
            <p:ph idx="1"/>
          </p:nvPr>
        </p:nvSpPr>
        <p:spPr>
          <a:xfrm>
            <a:off x="228600" y="1143000"/>
            <a:ext cx="8686800" cy="5526088"/>
          </a:xfrm>
        </p:spPr>
        <p:txBody>
          <a:bodyPr vert="horz" wrap="square" lIns="91440" tIns="45720" rIns="91440" bIns="45720" anchor="t" anchorCtr="0"/>
          <a:p>
            <a:pPr defTabSz="914400">
              <a:tabLst>
                <a:tab pos="571500" algn="l"/>
              </a:tabLst>
            </a:pPr>
            <a:r>
              <a:rPr lang="en-US" altLang="zh-CN" dirty="0">
                <a:ea typeface="宋体" panose="02010600030101010101" pitchFamily="2" charset="-122"/>
              </a:rPr>
              <a:t>LC-3 </a:t>
            </a:r>
            <a:r>
              <a:rPr lang="zh-CN" altLang="en-US" dirty="0">
                <a:ea typeface="宋体" panose="02010600030101010101" pitchFamily="2" charset="-122"/>
              </a:rPr>
              <a:t>有</a:t>
            </a:r>
            <a:r>
              <a:rPr lang="en-US" altLang="zh-CN" dirty="0">
                <a:ea typeface="宋体" panose="02010600030101010101" pitchFamily="2" charset="-122"/>
              </a:rPr>
              <a:t>3</a:t>
            </a:r>
            <a:r>
              <a:rPr lang="zh-CN" altLang="en-US" dirty="0">
                <a:ea typeface="宋体" panose="02010600030101010101" pitchFamily="2" charset="-122"/>
              </a:rPr>
              <a:t>个</a:t>
            </a:r>
            <a:r>
              <a:rPr lang="en-US" altLang="zh-CN" dirty="0">
                <a:ea typeface="宋体" panose="02010600030101010101" pitchFamily="2" charset="-122"/>
              </a:rPr>
              <a:t>1</a:t>
            </a:r>
            <a:r>
              <a:rPr lang="zh-CN" altLang="en-US" dirty="0">
                <a:ea typeface="宋体" panose="02010600030101010101" pitchFamily="2" charset="-122"/>
              </a:rPr>
              <a:t>位的条件码寄存器，由最近写入的寄存器值确定</a:t>
            </a:r>
            <a:br>
              <a:rPr lang="en-US" altLang="zh-CN" dirty="0">
                <a:ea typeface="宋体" panose="02010600030101010101" pitchFamily="2" charset="-122"/>
              </a:rPr>
            </a:br>
            <a:r>
              <a:rPr lang="en-US" altLang="zh-CN" dirty="0">
                <a:ea typeface="宋体" panose="02010600030101010101" pitchFamily="2" charset="-122"/>
              </a:rPr>
              <a:t>	</a:t>
            </a:r>
            <a:r>
              <a:rPr lang="en-US" altLang="zh-CN" dirty="0">
                <a:solidFill>
                  <a:srgbClr val="CE0000"/>
                </a:solidFill>
                <a:ea typeface="宋体" panose="02010600030101010101" pitchFamily="2" charset="-122"/>
              </a:rPr>
              <a:t>N</a:t>
            </a:r>
            <a:r>
              <a:rPr lang="en-US" altLang="zh-CN" dirty="0">
                <a:ea typeface="宋体" panose="02010600030101010101" pitchFamily="2" charset="-122"/>
              </a:rPr>
              <a:t> – negative</a:t>
            </a:r>
            <a:r>
              <a:rPr lang="zh-CN" altLang="en-US" dirty="0">
                <a:ea typeface="宋体" panose="02010600030101010101" pitchFamily="2" charset="-122"/>
              </a:rPr>
              <a:t>（</a:t>
            </a:r>
            <a:r>
              <a:rPr lang="en-US" altLang="zh-CN" dirty="0">
                <a:ea typeface="宋体" panose="02010600030101010101" pitchFamily="2" charset="-122"/>
              </a:rPr>
              <a:t>〈0</a:t>
            </a:r>
            <a:r>
              <a:rPr lang="zh-CN" altLang="en-US" dirty="0">
                <a:ea typeface="宋体" panose="02010600030101010101" pitchFamily="2" charset="-122"/>
              </a:rPr>
              <a:t>）</a:t>
            </a:r>
            <a:br>
              <a:rPr lang="en-US" altLang="zh-CN" dirty="0">
                <a:ea typeface="宋体" panose="02010600030101010101" pitchFamily="2" charset="-122"/>
              </a:rPr>
            </a:br>
            <a:r>
              <a:rPr lang="en-US" altLang="zh-CN" dirty="0">
                <a:ea typeface="宋体" panose="02010600030101010101" pitchFamily="2" charset="-122"/>
              </a:rPr>
              <a:t>	</a:t>
            </a:r>
            <a:r>
              <a:rPr lang="en-US" altLang="zh-CN" dirty="0">
                <a:solidFill>
                  <a:srgbClr val="CE0000"/>
                </a:solidFill>
                <a:ea typeface="宋体" panose="02010600030101010101" pitchFamily="2" charset="-122"/>
              </a:rPr>
              <a:t>Z</a:t>
            </a:r>
            <a:r>
              <a:rPr lang="en-US" altLang="zh-CN" dirty="0">
                <a:ea typeface="宋体" panose="02010600030101010101" pitchFamily="2" charset="-122"/>
              </a:rPr>
              <a:t> – zero</a:t>
            </a:r>
            <a:r>
              <a:rPr lang="zh-CN" altLang="en-US" dirty="0">
                <a:ea typeface="宋体" panose="02010600030101010101" pitchFamily="2" charset="-122"/>
              </a:rPr>
              <a:t>          （</a:t>
            </a:r>
            <a:r>
              <a:rPr lang="en-US" altLang="zh-CN" dirty="0">
                <a:ea typeface="宋体" panose="02010600030101010101" pitchFamily="2" charset="-122"/>
              </a:rPr>
              <a:t>=0</a:t>
            </a:r>
            <a:r>
              <a:rPr lang="zh-CN" altLang="en-US" dirty="0">
                <a:ea typeface="宋体" panose="02010600030101010101" pitchFamily="2" charset="-122"/>
              </a:rPr>
              <a:t>）</a:t>
            </a:r>
            <a:br>
              <a:rPr lang="en-US" altLang="zh-CN" dirty="0">
                <a:ea typeface="宋体" panose="02010600030101010101" pitchFamily="2" charset="-122"/>
              </a:rPr>
            </a:br>
            <a:r>
              <a:rPr lang="en-US" altLang="zh-CN" dirty="0">
                <a:ea typeface="宋体" panose="02010600030101010101" pitchFamily="2" charset="-122"/>
              </a:rPr>
              <a:t>	</a:t>
            </a:r>
            <a:r>
              <a:rPr lang="en-US" altLang="zh-CN" dirty="0">
                <a:solidFill>
                  <a:srgbClr val="CE0000"/>
                </a:solidFill>
                <a:ea typeface="宋体" panose="02010600030101010101" pitchFamily="2" charset="-122"/>
              </a:rPr>
              <a:t>P</a:t>
            </a:r>
            <a:r>
              <a:rPr lang="en-US" altLang="zh-CN" dirty="0">
                <a:ea typeface="宋体" panose="02010600030101010101" pitchFamily="2" charset="-122"/>
              </a:rPr>
              <a:t> -- positive </a:t>
            </a:r>
            <a:r>
              <a:rPr lang="zh-CN" altLang="en-US" dirty="0">
                <a:ea typeface="宋体" panose="02010600030101010101" pitchFamily="2" charset="-122"/>
              </a:rPr>
              <a:t>    </a:t>
            </a:r>
            <a:r>
              <a:rPr lang="en-US" altLang="zh-CN" dirty="0">
                <a:ea typeface="宋体" panose="02010600030101010101" pitchFamily="2" charset="-122"/>
              </a:rPr>
              <a:t>(〉0)</a:t>
            </a:r>
            <a:endParaRPr lang="en-US" altLang="zh-CN" dirty="0">
              <a:ea typeface="宋体" panose="02010600030101010101" pitchFamily="2" charset="-122"/>
            </a:endParaRPr>
          </a:p>
          <a:p>
            <a:pPr defTabSz="914400">
              <a:tabLst>
                <a:tab pos="571500" algn="l"/>
              </a:tabLst>
            </a:pPr>
            <a:endParaRPr lang="en-US" altLang="zh-CN" dirty="0">
              <a:ea typeface="宋体" panose="02010600030101010101" pitchFamily="2" charset="-122"/>
            </a:endParaRPr>
          </a:p>
          <a:p>
            <a:pPr defTabSz="914400">
              <a:tabLst>
                <a:tab pos="571500" algn="l"/>
              </a:tabLst>
            </a:pPr>
            <a:r>
              <a:rPr lang="en-US" altLang="zh-CN" dirty="0">
                <a:ea typeface="宋体" panose="02010600030101010101" pitchFamily="2" charset="-122"/>
              </a:rPr>
              <a:t>N Z P </a:t>
            </a:r>
            <a:r>
              <a:rPr lang="zh-CN" altLang="en-US" dirty="0">
                <a:ea typeface="宋体" panose="02010600030101010101" pitchFamily="2" charset="-122"/>
              </a:rPr>
              <a:t>同一时刻只有一个标志位会改变</a:t>
            </a:r>
            <a:endParaRPr lang="en-US" altLang="zh-CN" dirty="0">
              <a:ea typeface="宋体" panose="02010600030101010101" pitchFamily="2" charset="-122"/>
            </a:endParaRPr>
          </a:p>
          <a:p>
            <a:pPr lvl="1" defTabSz="914400">
              <a:tabLst>
                <a:tab pos="571500" algn="l"/>
              </a:tabLst>
            </a:pPr>
            <a:r>
              <a:rPr lang="zh-CN" altLang="en-US" dirty="0">
                <a:ea typeface="宋体" panose="02010600030101010101" pitchFamily="2" charset="-122"/>
              </a:rPr>
              <a:t>由最近写入的寄存器值确定</a:t>
            </a:r>
            <a:endParaRPr lang="en-US" altLang="zh-CN" dirty="0">
              <a:ea typeface="宋体" panose="02010600030101010101" pitchFamily="2" charset="-122"/>
            </a:endParaRPr>
          </a:p>
          <a:p>
            <a:pPr lvl="1" defTabSz="914400">
              <a:tabLst>
                <a:tab pos="571500" algn="l"/>
              </a:tabLst>
            </a:pPr>
            <a:r>
              <a:rPr lang="zh-CN" altLang="en-US" dirty="0">
                <a:ea typeface="宋体" panose="02010600030101010101" pitchFamily="2" charset="-122"/>
              </a:rPr>
              <a:t>任何一条写寄存器的指令都会改变条件码</a:t>
            </a:r>
            <a:br>
              <a:rPr lang="en-US" altLang="zh-CN" dirty="0">
                <a:ea typeface="宋体" panose="02010600030101010101" pitchFamily="2" charset="-122"/>
              </a:rPr>
            </a:br>
            <a:r>
              <a:rPr lang="en-US" altLang="zh-CN" dirty="0">
                <a:ea typeface="宋体" panose="02010600030101010101" pitchFamily="2" charset="-122"/>
              </a:rPr>
              <a:t>(ADD, AND, NOT, LD, LDR, LDI, LEA)</a:t>
            </a:r>
            <a:endParaRPr lang="en-US" altLang="zh-CN" dirty="0">
              <a:ea typeface="宋体" panose="02010600030101010101" pitchFamily="2" charset="-122"/>
            </a:endParaRPr>
          </a:p>
          <a:p>
            <a:pPr lvl="1" defTabSz="914400">
              <a:tabLst>
                <a:tab pos="571500" algn="l"/>
              </a:tabLst>
            </a:pPr>
            <a:r>
              <a:rPr lang="en-US" altLang="zh-CN" dirty="0">
                <a:ea typeface="宋体" panose="02010600030101010101" pitchFamily="2" charset="-122"/>
              </a:rPr>
              <a:t>Store</a:t>
            </a:r>
            <a:r>
              <a:rPr lang="zh-CN" altLang="en-US" dirty="0">
                <a:ea typeface="宋体" panose="02010600030101010101" pitchFamily="2" charset="-122"/>
              </a:rPr>
              <a:t>指令和控制指令不改变条件码</a:t>
            </a:r>
            <a:endParaRPr lang="en-US" altLang="zh-CN" dirty="0">
              <a:ea typeface="宋体" panose="02010600030101010101" pitchFamily="2" charset="-122"/>
            </a:endParaRPr>
          </a:p>
          <a:p>
            <a:pPr lvl="1" defTabSz="914400">
              <a:tabLst>
                <a:tab pos="571500" algn="l"/>
              </a:tabLst>
            </a:pPr>
            <a:endParaRPr lang="en-US" altLang="zh-CN" dirty="0">
              <a:ea typeface="宋体" panose="02010600030101010101" pitchFamily="2" charset="-122"/>
            </a:endParaRPr>
          </a:p>
          <a:p>
            <a:pPr lvl="1" defTabSz="914400">
              <a:buNone/>
              <a:tabLst>
                <a:tab pos="571500" algn="l"/>
              </a:tabLst>
            </a:pPr>
            <a:r>
              <a:rPr lang="en-US" altLang="zh-CN" dirty="0">
                <a:ea typeface="宋体" panose="02010600030101010101" pitchFamily="2" charset="-122"/>
              </a:rPr>
              <a:t>AND R1,R1,#0       NOT</a:t>
            </a:r>
            <a:r>
              <a:rPr lang="zh-CN" altLang="en-US" dirty="0">
                <a:ea typeface="宋体" panose="02010600030101010101" pitchFamily="2" charset="-122"/>
              </a:rPr>
              <a:t>　</a:t>
            </a:r>
            <a:r>
              <a:rPr lang="en-US" altLang="zh-CN" dirty="0">
                <a:ea typeface="宋体" panose="02010600030101010101" pitchFamily="2" charset="-122"/>
              </a:rPr>
              <a:t>R1,R1     </a:t>
            </a:r>
            <a:endParaRPr lang="en-US" altLang="zh-CN" dirty="0">
              <a:ea typeface="宋体" panose="02010600030101010101" pitchFamily="2" charset="-122"/>
            </a:endParaRPr>
          </a:p>
          <a:p>
            <a:pPr lvl="1" defTabSz="914400">
              <a:buNone/>
              <a:tabLst>
                <a:tab pos="571500" algn="l"/>
              </a:tabLst>
            </a:pPr>
            <a:r>
              <a:rPr lang="en-US" altLang="zh-CN" dirty="0">
                <a:ea typeface="宋体" panose="02010600030101010101" pitchFamily="2" charset="-122"/>
              </a:rPr>
              <a:t> x3000:LEA R1,PC+25</a:t>
            </a:r>
            <a:endParaRPr lang="en-US" altLang="zh-CN" dirty="0">
              <a:ea typeface="宋体" panose="02010600030101010101" pitchFamily="2" charset="-122"/>
            </a:endParaRPr>
          </a:p>
          <a:p>
            <a:pPr lvl="1" defTabSz="914400">
              <a:buNone/>
              <a:tabLst>
                <a:tab pos="571500" algn="l"/>
              </a:tabLst>
            </a:pPr>
            <a:r>
              <a:rPr lang="en-US" altLang="zh-CN" dirty="0">
                <a:ea typeface="宋体" panose="02010600030101010101" pitchFamily="2" charset="-122"/>
              </a:rPr>
              <a:t>ADD  R1,R1,#-1</a:t>
            </a:r>
            <a:endParaRPr lang="en-US" altLang="zh-CN" dirty="0">
              <a:ea typeface="宋体" panose="02010600030101010101" pitchFamily="2" charset="-122"/>
            </a:endParaRPr>
          </a:p>
          <a:p>
            <a:pPr lvl="1" defTabSz="914400">
              <a:buNone/>
              <a:tabLst>
                <a:tab pos="571500" algn="l"/>
              </a:tabLst>
            </a:pPr>
            <a:r>
              <a:rPr lang="en-US" altLang="zh-CN" dirty="0">
                <a:ea typeface="宋体" panose="02010600030101010101" pitchFamily="2" charset="-122"/>
              </a:rPr>
              <a:t>ADD  R1,R1,#15</a:t>
            </a:r>
            <a:endParaRPr lang="en-US" altLang="zh-CN" dirty="0">
              <a:ea typeface="宋体" panose="02010600030101010101" pitchFamily="2" charset="-122"/>
            </a:endParaRPr>
          </a:p>
          <a:p>
            <a:pPr lvl="1" defTabSz="914400">
              <a:buNone/>
              <a:tabLst>
                <a:tab pos="571500" algn="l"/>
              </a:tabLst>
            </a:pPr>
            <a:endParaRPr lang="en-US" altLang="zh-CN" dirty="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1"/>
          <p:cNvSpPr>
            <a:spLocks noGrp="1"/>
          </p:cNvSpPr>
          <p:nvPr>
            <p:ph type="title"/>
          </p:nvPr>
        </p:nvSpPr>
        <p:spPr/>
        <p:txBody>
          <a:bodyPr vert="horz" wrap="square" lIns="91440" tIns="45720" rIns="91440" bIns="45720" anchor="ctr" anchorCtr="0"/>
          <a:p>
            <a:endParaRPr lang="zh-CN" altLang="en-US" dirty="0">
              <a:ea typeface="宋体" panose="02010600030101010101" pitchFamily="2" charset="-122"/>
            </a:endParaRPr>
          </a:p>
        </p:txBody>
      </p:sp>
      <p:sp>
        <p:nvSpPr>
          <p:cNvPr id="31747" name="内容占位符 2"/>
          <p:cNvSpPr>
            <a:spLocks noGrp="1"/>
          </p:cNvSpPr>
          <p:nvPr>
            <p:ph idx="1"/>
          </p:nvPr>
        </p:nvSpPr>
        <p:spPr/>
        <p:txBody>
          <a:bodyPr vert="horz" wrap="square" lIns="91440" tIns="45720" rIns="91440" bIns="45720" anchor="t" anchorCtr="0"/>
          <a:p>
            <a:endParaRPr lang="zh-CN" altLang="en-US" dirty="0">
              <a:ea typeface="宋体" panose="02010600030101010101" pitchFamily="2" charset="-122"/>
            </a:endParaRPr>
          </a:p>
        </p:txBody>
      </p:sp>
      <p:sp>
        <p:nvSpPr>
          <p:cNvPr id="31748"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pic>
        <p:nvPicPr>
          <p:cNvPr id="31749" name="Picture 2"/>
          <p:cNvPicPr>
            <a:picLocks noChangeAspect="1"/>
          </p:cNvPicPr>
          <p:nvPr/>
        </p:nvPicPr>
        <p:blipFill>
          <a:blip r:embed="rId1"/>
          <a:stretch>
            <a:fillRect/>
          </a:stretch>
        </p:blipFill>
        <p:spPr>
          <a:xfrm>
            <a:off x="323850" y="339725"/>
            <a:ext cx="7842250" cy="6518275"/>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32771" name="Rectangle 1026"/>
          <p:cNvSpPr>
            <a:spLocks noGrp="1"/>
          </p:cNvSpPr>
          <p:nvPr>
            <p:ph type="title"/>
          </p:nvPr>
        </p:nvSpPr>
        <p:spPr>
          <a:xfrm>
            <a:off x="250825" y="0"/>
            <a:ext cx="8686800" cy="533400"/>
          </a:xfrm>
        </p:spPr>
        <p:txBody>
          <a:bodyPr vert="horz" wrap="square" lIns="91440" tIns="45720" rIns="91440" bIns="45720" anchor="ctr" anchorCtr="0"/>
          <a:p>
            <a:r>
              <a:rPr lang="zh-CN" altLang="en-US" dirty="0">
                <a:ea typeface="宋体" panose="02010600030101010101" pitchFamily="2" charset="-122"/>
              </a:rPr>
              <a:t>条件跳转指令</a:t>
            </a:r>
            <a:endParaRPr lang="en-US" altLang="zh-CN" dirty="0">
              <a:ea typeface="宋体" panose="02010600030101010101" pitchFamily="2" charset="-122"/>
            </a:endParaRPr>
          </a:p>
        </p:txBody>
      </p:sp>
      <p:sp>
        <p:nvSpPr>
          <p:cNvPr id="32772" name="Rectangle 1027"/>
          <p:cNvSpPr>
            <a:spLocks noGrp="1"/>
          </p:cNvSpPr>
          <p:nvPr>
            <p:ph idx="1"/>
          </p:nvPr>
        </p:nvSpPr>
        <p:spPr>
          <a:xfrm>
            <a:off x="228600" y="1143000"/>
            <a:ext cx="8686800" cy="5238750"/>
          </a:xfrm>
        </p:spPr>
        <p:txBody>
          <a:bodyPr vert="horz" wrap="square" lIns="91440" tIns="45720" rIns="91440" bIns="45720" anchor="t" anchorCtr="0"/>
          <a:p>
            <a:r>
              <a:rPr lang="zh-CN" altLang="en-US" dirty="0">
                <a:ea typeface="宋体" panose="02010600030101010101" pitchFamily="2" charset="-122"/>
              </a:rPr>
              <a:t>在跳转指令中指示需要检测哪个条件码</a:t>
            </a:r>
            <a:r>
              <a:rPr lang="en-US" altLang="zh-CN" dirty="0">
                <a:ea typeface="宋体" panose="02010600030101010101" pitchFamily="2" charset="-122"/>
              </a:rPr>
              <a:t>(IR[11:9])</a:t>
            </a:r>
            <a:r>
              <a:rPr lang="zh-CN" altLang="en-US" dirty="0">
                <a:ea typeface="宋体" panose="02010600030101010101" pitchFamily="2" charset="-122"/>
              </a:rPr>
              <a:t>（可以是一个或者多个），如果指定的条件码成立，则跳转，否则不跳转。</a:t>
            </a:r>
            <a:r>
              <a:rPr lang="en-US" altLang="zh-CN" dirty="0">
                <a:ea typeface="宋体" panose="02010600030101010101" pitchFamily="2" charset="-122"/>
              </a:rPr>
              <a:t>  </a:t>
            </a:r>
            <a:r>
              <a:rPr lang="zh-CN" altLang="en-US" dirty="0">
                <a:ea typeface="宋体" panose="02010600030101010101" pitchFamily="2" charset="-122"/>
              </a:rPr>
              <a:t> </a:t>
            </a:r>
            <a:r>
              <a:rPr lang="en-US" altLang="zh-CN" dirty="0">
                <a:ea typeface="宋体" panose="02010600030101010101" pitchFamily="2" charset="-122"/>
              </a:rPr>
              <a:t> </a:t>
            </a:r>
            <a:endParaRPr lang="en-US" altLang="zh-CN" dirty="0">
              <a:ea typeface="宋体" panose="02010600030101010101" pitchFamily="2" charset="-122"/>
            </a:endParaRPr>
          </a:p>
          <a:p>
            <a:pPr lvl="1">
              <a:spcBef>
                <a:spcPct val="50000"/>
              </a:spcBef>
            </a:pPr>
            <a:r>
              <a:rPr lang="zh-CN" altLang="en-US" dirty="0">
                <a:ea typeface="宋体" panose="02010600030101010101" pitchFamily="2" charset="-122"/>
              </a:rPr>
              <a:t>目标地址采用了</a:t>
            </a:r>
            <a:r>
              <a:rPr lang="en-US" altLang="zh-CN" dirty="0">
                <a:ea typeface="宋体" panose="02010600030101010101" pitchFamily="2" charset="-122"/>
              </a:rPr>
              <a:t>PC</a:t>
            </a:r>
            <a:r>
              <a:rPr lang="zh-CN" altLang="en-US" dirty="0">
                <a:ea typeface="宋体" panose="02010600030101010101" pitchFamily="2" charset="-122"/>
              </a:rPr>
              <a:t>相对寻址</a:t>
            </a:r>
            <a:br>
              <a:rPr lang="en-US" altLang="zh-CN" dirty="0">
                <a:ea typeface="宋体" panose="02010600030101010101" pitchFamily="2" charset="-122"/>
              </a:rPr>
            </a:br>
            <a:r>
              <a:rPr lang="en-US" altLang="zh-CN" dirty="0">
                <a:solidFill>
                  <a:srgbClr val="CE0000"/>
                </a:solidFill>
                <a:ea typeface="宋体" panose="02010600030101010101" pitchFamily="2" charset="-122"/>
              </a:rPr>
              <a:t>target address</a:t>
            </a:r>
            <a:r>
              <a:rPr lang="en-US" altLang="zh-CN" dirty="0">
                <a:ea typeface="宋体" panose="02010600030101010101" pitchFamily="2" charset="-122"/>
              </a:rPr>
              <a:t> =</a:t>
            </a:r>
            <a:r>
              <a:rPr lang="zh-CN" altLang="en-US" dirty="0">
                <a:ea typeface="宋体" panose="02010600030101010101" pitchFamily="2" charset="-122"/>
              </a:rPr>
              <a:t> </a:t>
            </a:r>
            <a:r>
              <a:rPr lang="en-US" altLang="zh-CN" dirty="0">
                <a:ea typeface="宋体" panose="02010600030101010101" pitchFamily="2" charset="-122"/>
              </a:rPr>
              <a:t>PC + offset  (IR[8:0]) </a:t>
            </a:r>
            <a:endParaRPr lang="en-US" altLang="zh-CN" dirty="0">
              <a:ea typeface="宋体" panose="02010600030101010101" pitchFamily="2" charset="-122"/>
            </a:endParaRPr>
          </a:p>
          <a:p>
            <a:pPr lvl="1">
              <a:spcBef>
                <a:spcPct val="50000"/>
              </a:spcBef>
            </a:pPr>
            <a:r>
              <a:rPr lang="en-US" altLang="zh-CN" dirty="0">
                <a:ea typeface="宋体" panose="02010600030101010101" pitchFamily="2" charset="-122"/>
              </a:rPr>
              <a:t>Note: PC</a:t>
            </a:r>
            <a:r>
              <a:rPr lang="zh-CN" altLang="en-US" dirty="0">
                <a:ea typeface="宋体" panose="02010600030101010101" pitchFamily="2" charset="-122"/>
              </a:rPr>
              <a:t>不是当前指令地址，而是下一条指令的地址。</a:t>
            </a:r>
            <a:endParaRPr lang="en-US" altLang="zh-CN" dirty="0">
              <a:ea typeface="宋体" panose="02010600030101010101" pitchFamily="2" charset="-122"/>
            </a:endParaRPr>
          </a:p>
          <a:p>
            <a:pPr lvl="1">
              <a:spcBef>
                <a:spcPct val="50000"/>
              </a:spcBef>
            </a:pPr>
            <a:r>
              <a:rPr lang="en-US" altLang="zh-CN" dirty="0">
                <a:ea typeface="宋体" panose="02010600030101010101" pitchFamily="2" charset="-122"/>
              </a:rPr>
              <a:t>Note: </a:t>
            </a:r>
            <a:r>
              <a:rPr lang="zh-CN" altLang="en-US" dirty="0">
                <a:ea typeface="宋体" panose="02010600030101010101" pitchFamily="2" charset="-122"/>
              </a:rPr>
              <a:t>只能跳转到跳转指令的前</a:t>
            </a:r>
            <a:r>
              <a:rPr lang="en-US" altLang="zh-CN" dirty="0">
                <a:ea typeface="宋体" panose="02010600030101010101" pitchFamily="2" charset="-122"/>
              </a:rPr>
              <a:t>255</a:t>
            </a:r>
            <a:r>
              <a:rPr lang="zh-CN" altLang="en-US" dirty="0">
                <a:ea typeface="宋体" panose="02010600030101010101" pitchFamily="2" charset="-122"/>
              </a:rPr>
              <a:t>条指令或后</a:t>
            </a:r>
            <a:r>
              <a:rPr lang="en-US" altLang="zh-CN" dirty="0">
                <a:ea typeface="宋体" panose="02010600030101010101" pitchFamily="2" charset="-122"/>
              </a:rPr>
              <a:t>256</a:t>
            </a:r>
            <a:r>
              <a:rPr lang="zh-CN" altLang="en-US" dirty="0">
                <a:ea typeface="宋体" panose="02010600030101010101" pitchFamily="2" charset="-122"/>
              </a:rPr>
              <a:t>条指令。</a:t>
            </a:r>
            <a:endParaRPr lang="en-US" altLang="zh-CN" dirty="0">
              <a:ea typeface="宋体" panose="02010600030101010101" pitchFamily="2" charset="-122"/>
            </a:endParaRPr>
          </a:p>
          <a:p>
            <a:pPr lvl="1">
              <a:spcBef>
                <a:spcPct val="50000"/>
              </a:spcBef>
            </a:pPr>
            <a:r>
              <a:rPr lang="en-US" altLang="zh-CN" dirty="0">
                <a:ea typeface="宋体" panose="02010600030101010101" pitchFamily="2" charset="-122"/>
              </a:rPr>
              <a:t>Note: </a:t>
            </a:r>
            <a:r>
              <a:rPr lang="zh-CN" altLang="en-US" dirty="0">
                <a:ea typeface="宋体" panose="02010600030101010101" pitchFamily="2" charset="-122"/>
              </a:rPr>
              <a:t>必须和上一条会修改寄存器的指令配合使用</a:t>
            </a:r>
            <a:endParaRPr lang="en-US" altLang="zh-CN" dirty="0">
              <a:ea typeface="宋体" panose="02010600030101010101" pitchFamily="2" charset="-122"/>
            </a:endParaRPr>
          </a:p>
          <a:p>
            <a:pPr lvl="1">
              <a:spcBef>
                <a:spcPct val="50000"/>
              </a:spcBef>
              <a:buNone/>
            </a:pPr>
            <a:r>
              <a:rPr lang="en-US" altLang="zh-CN" dirty="0">
                <a:ea typeface="宋体" panose="02010600030101010101" pitchFamily="2" charset="-122"/>
              </a:rPr>
              <a:t>Ex:</a:t>
            </a:r>
            <a:endParaRPr lang="en-US" altLang="zh-CN" dirty="0">
              <a:ea typeface="宋体" panose="02010600030101010101" pitchFamily="2" charset="-122"/>
            </a:endParaRPr>
          </a:p>
          <a:p>
            <a:pPr lvl="1">
              <a:spcBef>
                <a:spcPct val="50000"/>
              </a:spcBef>
            </a:pPr>
            <a:r>
              <a:rPr lang="en-US" altLang="zh-CN" dirty="0">
                <a:ea typeface="宋体" panose="02010600030101010101" pitchFamily="2" charset="-122"/>
              </a:rPr>
              <a:t>X3100:  0001 001 001 1 11111</a:t>
            </a:r>
            <a:endParaRPr lang="en-US" altLang="zh-CN" dirty="0">
              <a:ea typeface="宋体" panose="02010600030101010101" pitchFamily="2" charset="-122"/>
            </a:endParaRPr>
          </a:p>
          <a:p>
            <a:pPr lvl="1">
              <a:spcBef>
                <a:spcPct val="50000"/>
              </a:spcBef>
            </a:pPr>
            <a:r>
              <a:rPr lang="en-US" altLang="zh-CN" dirty="0">
                <a:ea typeface="宋体" panose="02010600030101010101" pitchFamily="2" charset="-122"/>
              </a:rPr>
              <a:t>X3101 :  0000 010 0000 00100</a:t>
            </a:r>
            <a:endParaRPr lang="en-US" altLang="zh-CN" dirty="0">
              <a:ea typeface="宋体" panose="02010600030101010101" pitchFamily="2" charset="-122"/>
            </a:endParaRPr>
          </a:p>
          <a:p>
            <a:r>
              <a:rPr lang="zh-CN" altLang="en-US" dirty="0">
                <a:ea typeface="宋体" panose="02010600030101010101" pitchFamily="2" charset="-122"/>
              </a:rPr>
              <a:t>  </a:t>
            </a:r>
            <a:endParaRPr lang="en-US" altLang="zh-CN" dirty="0">
              <a:ea typeface="宋体" panose="02010600030101010101" pitchFamily="2" charset="-122"/>
            </a:endParaRPr>
          </a:p>
        </p:txBody>
      </p:sp>
      <p:pic>
        <p:nvPicPr>
          <p:cNvPr id="32773" name="Picture 9" descr="C:\Documents and Settings\gbyrd\My Documents\ece206\mh-slides\e2\ch05-figures\ch05-26.png"/>
          <p:cNvPicPr>
            <a:picLocks noChangeAspect="1"/>
          </p:cNvPicPr>
          <p:nvPr/>
        </p:nvPicPr>
        <p:blipFill>
          <a:blip r:embed="rId1"/>
          <a:stretch>
            <a:fillRect/>
          </a:stretch>
        </p:blipFill>
        <p:spPr>
          <a:xfrm>
            <a:off x="395288" y="476250"/>
            <a:ext cx="7023100" cy="677863"/>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2"/>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33795"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BR (PC</a:t>
            </a:r>
            <a:r>
              <a:rPr lang="zh-CN" altLang="en-US" dirty="0">
                <a:ea typeface="宋体" panose="02010600030101010101" pitchFamily="2" charset="-122"/>
              </a:rPr>
              <a:t>相对寻址</a:t>
            </a:r>
            <a:r>
              <a:rPr lang="en-US" altLang="zh-CN" dirty="0">
                <a:ea typeface="宋体" panose="02010600030101010101" pitchFamily="2" charset="-122"/>
              </a:rPr>
              <a:t>)</a:t>
            </a:r>
            <a:endParaRPr lang="en-US" altLang="zh-CN" dirty="0">
              <a:ea typeface="宋体" panose="02010600030101010101" pitchFamily="2" charset="-122"/>
            </a:endParaRPr>
          </a:p>
        </p:txBody>
      </p:sp>
      <p:sp>
        <p:nvSpPr>
          <p:cNvPr id="33796" name="Text Box 4"/>
          <p:cNvSpPr txBox="1"/>
          <p:nvPr/>
        </p:nvSpPr>
        <p:spPr>
          <a:xfrm>
            <a:off x="179388" y="5732463"/>
            <a:ext cx="4613275" cy="336550"/>
          </a:xfrm>
          <a:prstGeom prst="rect">
            <a:avLst/>
          </a:prstGeom>
          <a:noFill/>
          <a:ln w="9525">
            <a:noFill/>
          </a:ln>
        </p:spPr>
        <p:txBody>
          <a:bodyPr wrap="none">
            <a:spAutoFit/>
          </a:bodyPr>
          <a:p>
            <a:r>
              <a:rPr lang="en-US" altLang="zh-CN" sz="1600" i="1" dirty="0">
                <a:latin typeface="Franklin Gothic Book" panose="020B0503020102020204" pitchFamily="34" charset="0"/>
                <a:ea typeface="宋体" panose="02010600030101010101" pitchFamily="2" charset="-122"/>
              </a:rPr>
              <a:t>What happens if bits [11:9] are all zero?  All one?</a:t>
            </a:r>
            <a:endParaRPr lang="en-US" altLang="zh-CN" sz="1600" i="1" dirty="0">
              <a:latin typeface="Franklin Gothic Book" panose="020B0503020102020204" pitchFamily="34" charset="0"/>
              <a:ea typeface="宋体" panose="02010600030101010101" pitchFamily="2" charset="-122"/>
            </a:endParaRPr>
          </a:p>
        </p:txBody>
      </p:sp>
      <p:pic>
        <p:nvPicPr>
          <p:cNvPr id="33797" name="Picture 9" descr="C:\Documents and Settings\gbyrd\My Documents\ece206\mh-slides\e2\ch05-figures\ch05-26.png"/>
          <p:cNvPicPr>
            <a:picLocks noChangeAspect="1"/>
          </p:cNvPicPr>
          <p:nvPr/>
        </p:nvPicPr>
        <p:blipFill>
          <a:blip r:embed="rId1"/>
          <a:stretch>
            <a:fillRect/>
          </a:stretch>
        </p:blipFill>
        <p:spPr>
          <a:xfrm>
            <a:off x="304800" y="1143000"/>
            <a:ext cx="7202488" cy="677863"/>
          </a:xfrm>
          <a:prstGeom prst="rect">
            <a:avLst/>
          </a:prstGeom>
          <a:noFill/>
          <a:ln w="9525">
            <a:noFill/>
          </a:ln>
        </p:spPr>
      </p:pic>
      <p:pic>
        <p:nvPicPr>
          <p:cNvPr id="33798" name="Picture 10" descr="C:\Documents and Settings\gbyrd\My Documents\ece206\mh-slides\e2\ch05-figures\ch05-26a.png"/>
          <p:cNvPicPr>
            <a:picLocks noChangeAspect="1"/>
          </p:cNvPicPr>
          <p:nvPr/>
        </p:nvPicPr>
        <p:blipFill>
          <a:blip r:embed="rId2"/>
          <a:stretch>
            <a:fillRect/>
          </a:stretch>
        </p:blipFill>
        <p:spPr>
          <a:xfrm>
            <a:off x="1295400" y="2057400"/>
            <a:ext cx="6253163" cy="3557588"/>
          </a:xfrm>
          <a:prstGeom prst="rect">
            <a:avLst/>
          </a:prstGeom>
          <a:noFill/>
          <a:ln w="9525">
            <a:noFill/>
          </a:ln>
        </p:spPr>
      </p:pic>
      <p:sp>
        <p:nvSpPr>
          <p:cNvPr id="33799" name="Text Box 4"/>
          <p:cNvSpPr txBox="1"/>
          <p:nvPr/>
        </p:nvSpPr>
        <p:spPr>
          <a:xfrm>
            <a:off x="250825" y="6308725"/>
            <a:ext cx="5294313" cy="339725"/>
          </a:xfrm>
          <a:prstGeom prst="rect">
            <a:avLst/>
          </a:prstGeom>
          <a:noFill/>
          <a:ln w="9525">
            <a:noFill/>
          </a:ln>
        </p:spPr>
        <p:txBody>
          <a:bodyPr wrap="none">
            <a:spAutoFit/>
          </a:bodyPr>
          <a:p>
            <a:r>
              <a:rPr lang="zh-CN" altLang="en-US" sz="1600" i="1" dirty="0">
                <a:latin typeface="Franklin Gothic Book" panose="020B0503020102020204" pitchFamily="34" charset="0"/>
                <a:ea typeface="宋体" panose="02010600030101010101" pitchFamily="2" charset="-122"/>
              </a:rPr>
              <a:t>指令助记</a:t>
            </a:r>
            <a:r>
              <a:rPr lang="en-US" altLang="zh-CN" sz="1600" i="1" dirty="0">
                <a:latin typeface="Franklin Gothic Book" panose="020B0503020102020204" pitchFamily="34" charset="0"/>
                <a:ea typeface="宋体" panose="02010600030101010101" pitchFamily="2" charset="-122"/>
              </a:rPr>
              <a:t>:</a:t>
            </a:r>
            <a:r>
              <a:rPr lang="zh-CN" altLang="en-US" sz="1600" i="1" dirty="0">
                <a:latin typeface="Franklin Gothic Book" panose="020B0503020102020204" pitchFamily="34" charset="0"/>
                <a:ea typeface="宋体" panose="02010600030101010101" pitchFamily="2" charset="-122"/>
              </a:rPr>
              <a:t>  </a:t>
            </a:r>
            <a:r>
              <a:rPr lang="en-US" altLang="zh-CN" sz="1600" i="1" dirty="0">
                <a:latin typeface="Franklin Gothic Book" panose="020B0503020102020204" pitchFamily="34" charset="0"/>
                <a:ea typeface="宋体" panose="02010600030101010101" pitchFamily="2" charset="-122"/>
              </a:rPr>
              <a:t>BRn  /BRz  /BRp /BRnzp /BRnz /BRnp /BRzp</a:t>
            </a:r>
            <a:endParaRPr lang="en-US" altLang="zh-CN" sz="1600" i="1" dirty="0">
              <a:latin typeface="Franklin Gothic Book" panose="020B0503020102020204" pitchFamily="34"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1"/>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应用</a:t>
            </a:r>
            <a:r>
              <a:rPr lang="en-US" altLang="zh-CN" dirty="0">
                <a:ea typeface="宋体" panose="02010600030101010101" pitchFamily="2" charset="-122"/>
              </a:rPr>
              <a:t>-discussion</a:t>
            </a:r>
            <a:endParaRPr lang="zh-CN" altLang="en-US" dirty="0">
              <a:ea typeface="宋体" panose="02010600030101010101" pitchFamily="2" charset="-122"/>
            </a:endParaRPr>
          </a:p>
        </p:txBody>
      </p:sp>
      <p:sp>
        <p:nvSpPr>
          <p:cNvPr id="34819" name="灯片编号占位符 2"/>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4" name="Rectangle 3"/>
          <p:cNvSpPr txBox="1">
            <a:spLocks noChangeArrowheads="1"/>
          </p:cNvSpPr>
          <p:nvPr/>
        </p:nvSpPr>
        <p:spPr>
          <a:xfrm>
            <a:off x="228600" y="1143000"/>
            <a:ext cx="8686800" cy="4953000"/>
          </a:xfrm>
          <a:prstGeom prst="rect">
            <a:avLst/>
          </a:prstGeom>
        </p:spPr>
        <p:txBody>
          <a:bodyPr/>
          <a:lstStyle/>
          <a:p>
            <a:pPr marR="0" defTabSz="914400">
              <a:spcBef>
                <a:spcPct val="20000"/>
              </a:spcBef>
              <a:buClrTx/>
              <a:buSzTx/>
              <a:buFontTx/>
              <a:buNone/>
              <a:defRPr/>
            </a:pPr>
            <a:r>
              <a:rPr kumimoji="0" lang="en-US" altLang="zh-CN" sz="2400" b="1" kern="0" cap="none" spc="0" normalizeH="0" baseline="0" noProof="0" dirty="0">
                <a:latin typeface="+mn-lt"/>
                <a:ea typeface="宋体" panose="02010600030101010101" pitchFamily="2" charset="-122"/>
                <a:cs typeface="+mn-cs"/>
              </a:rPr>
              <a:t>1</a:t>
            </a:r>
            <a:r>
              <a:rPr kumimoji="0" lang="zh-CN" altLang="en-US" sz="2400" b="1" kern="0" cap="none" spc="0" normalizeH="0" baseline="0" noProof="0" dirty="0">
                <a:latin typeface="+mn-lt"/>
                <a:ea typeface="宋体" panose="02010600030101010101" pitchFamily="2" charset="-122"/>
                <a:cs typeface="+mn-cs"/>
              </a:rPr>
              <a:t>   判断 </a:t>
            </a:r>
            <a:r>
              <a:rPr kumimoji="0" lang="en-US" altLang="zh-CN" sz="2400" b="1" kern="0" cap="none" spc="0" normalizeH="0" baseline="0" noProof="0" dirty="0">
                <a:latin typeface="+mn-lt"/>
                <a:ea typeface="宋体" panose="02010600030101010101" pitchFamily="2" charset="-122"/>
                <a:cs typeface="+mn-cs"/>
              </a:rPr>
              <a:t>r0</a:t>
            </a:r>
            <a:r>
              <a:rPr kumimoji="0" lang="zh-CN" altLang="en-US" sz="2400" b="1" kern="0" cap="none" spc="0" normalizeH="0" baseline="0" noProof="0" dirty="0">
                <a:latin typeface="+mn-lt"/>
                <a:ea typeface="宋体" panose="02010600030101010101" pitchFamily="2" charset="-122"/>
                <a:cs typeface="+mn-cs"/>
              </a:rPr>
              <a:t>的值是否为</a:t>
            </a:r>
            <a:r>
              <a:rPr kumimoji="0" lang="en-US" altLang="zh-CN" sz="2400" b="1" kern="0" cap="none" spc="0" normalizeH="0" baseline="0" noProof="0" dirty="0">
                <a:latin typeface="+mn-lt"/>
                <a:ea typeface="宋体" panose="02010600030101010101" pitchFamily="2" charset="-122"/>
                <a:cs typeface="+mn-cs"/>
              </a:rPr>
              <a:t>5,</a:t>
            </a:r>
            <a:r>
              <a:rPr kumimoji="0" lang="zh-CN" altLang="en-US" sz="2400" b="1" kern="0" cap="none" spc="0" normalizeH="0" baseline="0" noProof="0" dirty="0">
                <a:latin typeface="+mn-lt"/>
                <a:ea typeface="宋体" panose="02010600030101010101" pitchFamily="2" charset="-122"/>
                <a:cs typeface="+mn-cs"/>
              </a:rPr>
              <a:t> 等于</a:t>
            </a:r>
            <a:r>
              <a:rPr kumimoji="0" lang="en-US" altLang="zh-CN" sz="2400" b="1" kern="0" cap="none" spc="0" normalizeH="0" baseline="0" noProof="0" dirty="0">
                <a:latin typeface="+mn-lt"/>
                <a:ea typeface="宋体" panose="02010600030101010101" pitchFamily="2" charset="-122"/>
                <a:cs typeface="+mn-cs"/>
              </a:rPr>
              <a:t>5</a:t>
            </a:r>
            <a:r>
              <a:rPr kumimoji="0" lang="zh-CN" altLang="en-US" sz="2400" b="1" kern="0" cap="none" spc="0" normalizeH="0" baseline="0" noProof="0" dirty="0">
                <a:latin typeface="+mn-lt"/>
                <a:ea typeface="宋体" panose="02010600030101010101" pitchFamily="2" charset="-122"/>
                <a:cs typeface="+mn-cs"/>
              </a:rPr>
              <a:t>则跳转。</a:t>
            </a:r>
            <a:endParaRPr kumimoji="0" lang="en-US" altLang="zh-CN" sz="2400" b="1" kern="0" cap="none" spc="0" normalizeH="0" baseline="0" noProof="0" dirty="0">
              <a:latin typeface="+mn-lt"/>
              <a:ea typeface="宋体" panose="02010600030101010101" pitchFamily="2" charset="-122"/>
              <a:cs typeface="+mn-cs"/>
            </a:endParaRPr>
          </a:p>
          <a:p>
            <a:pPr marL="457200" marR="0" indent="-457200" defTabSz="914400">
              <a:spcBef>
                <a:spcPct val="20000"/>
              </a:spcBef>
              <a:buClrTx/>
              <a:buSzTx/>
              <a:buFontTx/>
              <a:buAutoNum type="arabicPlain" startAt="2"/>
              <a:defRPr/>
            </a:pPr>
            <a:r>
              <a:rPr kumimoji="0" lang="zh-CN" altLang="en-US" sz="2400" b="1" kern="0" cap="none" spc="0" normalizeH="0" baseline="0" noProof="0" dirty="0">
                <a:latin typeface="+mn-lt"/>
                <a:ea typeface="宋体" panose="02010600030101010101" pitchFamily="2" charset="-122"/>
                <a:cs typeface="+mn-cs"/>
              </a:rPr>
              <a:t>判断</a:t>
            </a:r>
            <a:r>
              <a:rPr kumimoji="0" lang="en-US" altLang="zh-CN" sz="2400" b="1" kern="0" cap="none" spc="0" normalizeH="0" baseline="0" noProof="0" dirty="0">
                <a:latin typeface="+mn-lt"/>
                <a:ea typeface="宋体" panose="02010600030101010101" pitchFamily="2" charset="-122"/>
                <a:cs typeface="+mn-cs"/>
              </a:rPr>
              <a:t>R0</a:t>
            </a:r>
            <a:r>
              <a:rPr kumimoji="0" lang="zh-CN" altLang="en-US" sz="2400" b="1" kern="0" cap="none" spc="0" normalizeH="0" baseline="0" noProof="0" dirty="0">
                <a:latin typeface="+mn-lt"/>
                <a:ea typeface="宋体" panose="02010600030101010101" pitchFamily="2" charset="-122"/>
                <a:cs typeface="+mn-cs"/>
              </a:rPr>
              <a:t>的值</a:t>
            </a:r>
            <a:r>
              <a:rPr kumimoji="0" lang="en-US" altLang="zh-CN" sz="2400" b="1" kern="0" cap="none" spc="0" normalizeH="0" baseline="0" noProof="0" dirty="0">
                <a:latin typeface="+mn-lt"/>
                <a:ea typeface="宋体" panose="02010600030101010101" pitchFamily="2" charset="-122"/>
                <a:cs typeface="+mn-cs"/>
              </a:rPr>
              <a:t>&gt;5,&gt;=5,&lt;5 ,&lt;=</a:t>
            </a:r>
            <a:r>
              <a:rPr kumimoji="0" lang="zh-CN" altLang="en-US" sz="2400" b="1" kern="0" cap="none" spc="0" normalizeH="0" baseline="0" noProof="0" dirty="0">
                <a:latin typeface="+mn-lt"/>
                <a:ea typeface="宋体" panose="02010600030101010101" pitchFamily="2" charset="-122"/>
                <a:cs typeface="+mn-cs"/>
              </a:rPr>
              <a:t>跳转</a:t>
            </a:r>
            <a:endParaRPr kumimoji="0" lang="en-US" altLang="zh-CN" sz="2400" b="1" kern="0" cap="none" spc="0" normalizeH="0" baseline="0" noProof="0" dirty="0">
              <a:latin typeface="+mn-lt"/>
              <a:ea typeface="宋体" panose="02010600030101010101" pitchFamily="2" charset="-122"/>
              <a:cs typeface="+mn-cs"/>
            </a:endParaRPr>
          </a:p>
          <a:p>
            <a:pPr marL="457200" marR="0" indent="-457200" defTabSz="914400">
              <a:spcBef>
                <a:spcPct val="20000"/>
              </a:spcBef>
              <a:buClrTx/>
              <a:buSzTx/>
              <a:buFontTx/>
              <a:buAutoNum type="arabicPlain" startAt="2"/>
              <a:defRPr/>
            </a:pPr>
            <a:r>
              <a:rPr kumimoji="0" lang="zh-CN" altLang="en-US" sz="2400" b="1" kern="0" cap="none" spc="0" normalizeH="0" baseline="0" noProof="0" dirty="0">
                <a:latin typeface="+mn-lt"/>
                <a:ea typeface="宋体" panose="02010600030101010101" pitchFamily="2" charset="-122"/>
                <a:cs typeface="+mn-cs"/>
              </a:rPr>
              <a:t>判断</a:t>
            </a:r>
            <a:r>
              <a:rPr kumimoji="0" lang="en-US" altLang="zh-CN" sz="2400" b="1" kern="0" cap="none" spc="0" normalizeH="0" baseline="0" noProof="0" dirty="0">
                <a:latin typeface="+mn-lt"/>
                <a:ea typeface="宋体" panose="02010600030101010101" pitchFamily="2" charset="-122"/>
                <a:cs typeface="+mn-cs"/>
              </a:rPr>
              <a:t>R0</a:t>
            </a:r>
            <a:r>
              <a:rPr kumimoji="0" lang="zh-CN" altLang="en-US" sz="2400" b="1" kern="0" cap="none" spc="0" normalizeH="0" baseline="0" noProof="0" dirty="0">
                <a:latin typeface="+mn-lt"/>
                <a:ea typeface="宋体" panose="02010600030101010101" pitchFamily="2" charset="-122"/>
                <a:cs typeface="+mn-cs"/>
              </a:rPr>
              <a:t>的值</a:t>
            </a:r>
            <a:r>
              <a:rPr kumimoji="0" lang="en-US" altLang="zh-CN" sz="2400" b="1" kern="0" cap="none" spc="0" normalizeH="0" baseline="0" noProof="0" dirty="0">
                <a:latin typeface="+mn-lt"/>
                <a:ea typeface="宋体" panose="02010600030101010101" pitchFamily="2" charset="-122"/>
                <a:cs typeface="+mn-cs"/>
              </a:rPr>
              <a:t>&gt;40</a:t>
            </a:r>
            <a:r>
              <a:rPr kumimoji="0" lang="zh-CN" altLang="en-US" sz="2400" b="1" kern="0" cap="none" spc="0" normalizeH="0" baseline="0" noProof="0" dirty="0">
                <a:latin typeface="+mn-lt"/>
                <a:ea typeface="宋体" panose="02010600030101010101" pitchFamily="2" charset="-122"/>
                <a:cs typeface="+mn-cs"/>
              </a:rPr>
              <a:t>跳转</a:t>
            </a:r>
            <a:endParaRPr kumimoji="0" lang="en-US" altLang="zh-CN" sz="2400" b="1" kern="0" cap="none" spc="0" normalizeH="0" baseline="0" noProof="0" dirty="0">
              <a:latin typeface="+mn-lt"/>
              <a:ea typeface="宋体" panose="02010600030101010101" pitchFamily="2" charset="-122"/>
              <a:cs typeface="+mn-cs"/>
            </a:endParaRPr>
          </a:p>
          <a:p>
            <a:pPr marL="457200" marR="0" indent="-457200" defTabSz="914400">
              <a:spcBef>
                <a:spcPct val="20000"/>
              </a:spcBef>
              <a:buClrTx/>
              <a:buSzTx/>
              <a:buFontTx/>
              <a:buAutoNum type="arabicPlain" startAt="2"/>
              <a:defRPr/>
            </a:pPr>
            <a:r>
              <a:rPr kumimoji="0" lang="zh-CN" altLang="en-US" sz="2400" b="1" kern="0" cap="none" spc="0" normalizeH="0" baseline="0" noProof="0" dirty="0">
                <a:latin typeface="+mn-lt"/>
                <a:ea typeface="宋体" panose="02010600030101010101" pitchFamily="2" charset="-122"/>
                <a:cs typeface="+mn-cs"/>
              </a:rPr>
              <a:t>比较</a:t>
            </a:r>
            <a:r>
              <a:rPr kumimoji="0" lang="en-US" altLang="zh-CN" sz="2400" b="1" kern="0" cap="none" spc="0" normalizeH="0" baseline="0" noProof="0" dirty="0">
                <a:latin typeface="+mn-lt"/>
                <a:ea typeface="宋体" panose="02010600030101010101" pitchFamily="2" charset="-122"/>
                <a:cs typeface="+mn-cs"/>
              </a:rPr>
              <a:t>R0,R1</a:t>
            </a:r>
            <a:r>
              <a:rPr kumimoji="0" lang="zh-CN" altLang="en-US" sz="2400" b="1" kern="0" cap="none" spc="0" normalizeH="0" baseline="0" noProof="0" dirty="0">
                <a:latin typeface="+mn-lt"/>
                <a:ea typeface="宋体" panose="02010600030101010101" pitchFamily="2" charset="-122"/>
                <a:cs typeface="+mn-cs"/>
              </a:rPr>
              <a:t>是否相等跳转</a:t>
            </a:r>
            <a:endParaRPr kumimoji="0" lang="en-US" altLang="zh-CN" sz="2400" b="1" kern="0" cap="none" spc="0" normalizeH="0" baseline="0" noProof="0" dirty="0">
              <a:latin typeface="+mn-lt"/>
              <a:ea typeface="宋体" panose="02010600030101010101" pitchFamily="2" charset="-122"/>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35843"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跳转指令的应用：循环控制</a:t>
            </a:r>
            <a:endParaRPr lang="en-US" altLang="zh-CN" dirty="0">
              <a:ea typeface="宋体" panose="02010600030101010101" pitchFamily="2" charset="-122"/>
            </a:endParaRPr>
          </a:p>
        </p:txBody>
      </p:sp>
      <p:sp>
        <p:nvSpPr>
          <p:cNvPr id="35844" name="Rectangle 3"/>
          <p:cNvSpPr>
            <a:spLocks noGrp="1"/>
          </p:cNvSpPr>
          <p:nvPr>
            <p:ph idx="1"/>
          </p:nvPr>
        </p:nvSpPr>
        <p:spPr/>
        <p:txBody>
          <a:bodyPr vert="horz" wrap="square" lIns="91440" tIns="45720" rIns="91440" bIns="45720" anchor="t" anchorCtr="0"/>
          <a:p>
            <a:r>
              <a:rPr lang="zh-CN" altLang="en-US" dirty="0">
                <a:ea typeface="宋体" panose="02010600030101010101" pitchFamily="2" charset="-122"/>
              </a:rPr>
              <a:t>计算</a:t>
            </a:r>
            <a:r>
              <a:rPr lang="en-US" altLang="zh-CN" dirty="0">
                <a:ea typeface="宋体" panose="02010600030101010101" pitchFamily="2" charset="-122"/>
              </a:rPr>
              <a:t>12</a:t>
            </a:r>
            <a:r>
              <a:rPr lang="zh-CN" altLang="en-US" dirty="0">
                <a:ea typeface="宋体" panose="02010600030101010101" pitchFamily="2" charset="-122"/>
              </a:rPr>
              <a:t>个整数的和：</a:t>
            </a:r>
            <a:br>
              <a:rPr lang="en-US" altLang="zh-CN" dirty="0">
                <a:ea typeface="宋体" panose="02010600030101010101" pitchFamily="2" charset="-122"/>
              </a:rPr>
            </a:br>
            <a:r>
              <a:rPr lang="zh-CN" altLang="en-US" dirty="0">
                <a:ea typeface="宋体" panose="02010600030101010101" pitchFamily="2" charset="-122"/>
              </a:rPr>
              <a:t>整数存放的起始地址：</a:t>
            </a:r>
            <a:r>
              <a:rPr lang="en-US" altLang="zh-CN" dirty="0">
                <a:ea typeface="宋体" panose="02010600030101010101" pitchFamily="2" charset="-122"/>
              </a:rPr>
              <a:t>x3100.  </a:t>
            </a:r>
            <a:r>
              <a:rPr lang="zh-CN" altLang="en-US" dirty="0">
                <a:ea typeface="宋体" panose="02010600030101010101" pitchFamily="2" charset="-122"/>
              </a:rPr>
              <a:t>程序起始地址： </a:t>
            </a:r>
            <a:r>
              <a:rPr lang="en-US" altLang="zh-CN" dirty="0">
                <a:ea typeface="宋体" panose="02010600030101010101" pitchFamily="2" charset="-122"/>
              </a:rPr>
              <a:t>x3000</a:t>
            </a:r>
            <a:r>
              <a:rPr lang="zh-CN" altLang="en-US" dirty="0">
                <a:ea typeface="宋体" panose="02010600030101010101" pitchFamily="2" charset="-122"/>
              </a:rPr>
              <a:t>。</a:t>
            </a:r>
            <a:endParaRPr lang="en-US" altLang="zh-CN" dirty="0">
              <a:ea typeface="宋体" panose="02010600030101010101" pitchFamily="2" charset="-122"/>
            </a:endParaRPr>
          </a:p>
        </p:txBody>
      </p:sp>
      <p:sp>
        <p:nvSpPr>
          <p:cNvPr id="35845" name="Rectangle 12"/>
          <p:cNvSpPr/>
          <p:nvPr/>
        </p:nvSpPr>
        <p:spPr>
          <a:xfrm>
            <a:off x="2057400" y="2362200"/>
            <a:ext cx="1600200" cy="8382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dirty="0">
                <a:latin typeface="CourierPS" pitchFamily="49" charset="0"/>
                <a:ea typeface="宋体" panose="02010600030101010101" pitchFamily="2" charset="-122"/>
              </a:rPr>
              <a:t>R1 </a:t>
            </a:r>
            <a:r>
              <a:rPr lang="en-US" altLang="zh-CN" sz="1600" dirty="0">
                <a:latin typeface="CourierPS" pitchFamily="49" charset="0"/>
                <a:ea typeface="宋体" panose="02010600030101010101" pitchFamily="2" charset="-122"/>
                <a:sym typeface="Symbol" panose="05050102010706020507" pitchFamily="18" charset="2"/>
              </a:rPr>
              <a:t></a:t>
            </a:r>
            <a:r>
              <a:rPr lang="en-US" altLang="zh-CN" sz="1600" dirty="0">
                <a:latin typeface="CourierPS" pitchFamily="49" charset="0"/>
                <a:ea typeface="宋体" panose="02010600030101010101" pitchFamily="2" charset="-122"/>
              </a:rPr>
              <a:t> x3100</a:t>
            </a:r>
            <a:br>
              <a:rPr lang="en-US" altLang="zh-CN" sz="1600" dirty="0">
                <a:latin typeface="CourierPS" pitchFamily="49" charset="0"/>
                <a:ea typeface="宋体" panose="02010600030101010101" pitchFamily="2" charset="-122"/>
              </a:rPr>
            </a:br>
            <a:r>
              <a:rPr lang="en-US" altLang="zh-CN" sz="1600" dirty="0">
                <a:latin typeface="CourierPS" pitchFamily="49" charset="0"/>
                <a:ea typeface="宋体" panose="02010600030101010101" pitchFamily="2" charset="-122"/>
              </a:rPr>
              <a:t>R3 </a:t>
            </a:r>
            <a:r>
              <a:rPr lang="en-US" altLang="zh-CN" sz="1600" dirty="0">
                <a:latin typeface="CourierPS" pitchFamily="49" charset="0"/>
                <a:ea typeface="宋体" panose="02010600030101010101" pitchFamily="2" charset="-122"/>
                <a:sym typeface="Symbol" panose="05050102010706020507" pitchFamily="18" charset="2"/>
              </a:rPr>
              <a:t></a:t>
            </a:r>
            <a:r>
              <a:rPr lang="en-US" altLang="zh-CN" sz="1600" dirty="0">
                <a:latin typeface="CourierPS" pitchFamily="49" charset="0"/>
                <a:ea typeface="宋体" panose="02010600030101010101" pitchFamily="2" charset="-122"/>
              </a:rPr>
              <a:t> 0</a:t>
            </a:r>
            <a:br>
              <a:rPr lang="en-US" altLang="zh-CN" sz="1600" dirty="0">
                <a:latin typeface="CourierPS" pitchFamily="49" charset="0"/>
                <a:ea typeface="宋体" panose="02010600030101010101" pitchFamily="2" charset="-122"/>
              </a:rPr>
            </a:br>
            <a:r>
              <a:rPr lang="en-US" altLang="zh-CN" sz="1600" dirty="0">
                <a:latin typeface="CourierPS" pitchFamily="49" charset="0"/>
                <a:ea typeface="宋体" panose="02010600030101010101" pitchFamily="2" charset="-122"/>
              </a:rPr>
              <a:t>R2 </a:t>
            </a:r>
            <a:r>
              <a:rPr lang="en-US" altLang="zh-CN" sz="1600" dirty="0">
                <a:latin typeface="CourierPS" pitchFamily="49" charset="0"/>
                <a:ea typeface="宋体" panose="02010600030101010101" pitchFamily="2" charset="-122"/>
                <a:sym typeface="Symbol" panose="05050102010706020507" pitchFamily="18" charset="2"/>
              </a:rPr>
              <a:t></a:t>
            </a:r>
            <a:r>
              <a:rPr lang="en-US" altLang="zh-CN" sz="1600" dirty="0">
                <a:latin typeface="CourierPS" pitchFamily="49" charset="0"/>
                <a:ea typeface="宋体" panose="02010600030101010101" pitchFamily="2" charset="-122"/>
              </a:rPr>
              <a:t> 12</a:t>
            </a:r>
            <a:endParaRPr lang="en-US" altLang="zh-CN" sz="1600" dirty="0">
              <a:latin typeface="CourierPS" pitchFamily="49" charset="0"/>
              <a:ea typeface="宋体" panose="02010600030101010101" pitchFamily="2" charset="-122"/>
            </a:endParaRPr>
          </a:p>
        </p:txBody>
      </p:sp>
      <p:sp>
        <p:nvSpPr>
          <p:cNvPr id="35846" name="AutoShape 17"/>
          <p:cNvSpPr/>
          <p:nvPr/>
        </p:nvSpPr>
        <p:spPr>
          <a:xfrm>
            <a:off x="2286000" y="3657600"/>
            <a:ext cx="1143000" cy="1143000"/>
          </a:xfrm>
          <a:prstGeom prst="diamond">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dirty="0">
                <a:latin typeface="CourierPS" pitchFamily="49" charset="0"/>
                <a:ea typeface="宋体" panose="02010600030101010101" pitchFamily="2" charset="-122"/>
              </a:rPr>
              <a:t>R2=0?</a:t>
            </a:r>
            <a:endParaRPr lang="en-US" altLang="zh-CN" sz="1600" dirty="0">
              <a:latin typeface="CourierPS" pitchFamily="49" charset="0"/>
              <a:ea typeface="宋体" panose="02010600030101010101" pitchFamily="2" charset="-122"/>
            </a:endParaRPr>
          </a:p>
        </p:txBody>
      </p:sp>
      <p:sp>
        <p:nvSpPr>
          <p:cNvPr id="35847" name="Rectangle 18"/>
          <p:cNvSpPr/>
          <p:nvPr/>
        </p:nvSpPr>
        <p:spPr>
          <a:xfrm>
            <a:off x="4343400" y="3695700"/>
            <a:ext cx="1600200" cy="10668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dirty="0">
                <a:latin typeface="CourierPS" pitchFamily="49" charset="0"/>
                <a:ea typeface="宋体" panose="02010600030101010101" pitchFamily="2" charset="-122"/>
              </a:rPr>
              <a:t>R4 </a:t>
            </a:r>
            <a:r>
              <a:rPr lang="en-US" altLang="zh-CN" sz="1600" dirty="0">
                <a:latin typeface="CourierPS" pitchFamily="49" charset="0"/>
                <a:ea typeface="宋体" panose="02010600030101010101" pitchFamily="2" charset="-122"/>
                <a:sym typeface="Symbol" panose="05050102010706020507" pitchFamily="18" charset="2"/>
              </a:rPr>
              <a:t> M[R1]</a:t>
            </a:r>
            <a:br>
              <a:rPr lang="en-US" altLang="zh-CN" sz="1600" dirty="0">
                <a:latin typeface="CourierPS" pitchFamily="49" charset="0"/>
                <a:ea typeface="宋体" panose="02010600030101010101" pitchFamily="2" charset="-122"/>
                <a:sym typeface="Symbol" panose="05050102010706020507" pitchFamily="18" charset="2"/>
              </a:rPr>
            </a:br>
            <a:r>
              <a:rPr lang="en-US" altLang="zh-CN" sz="1600" dirty="0">
                <a:latin typeface="CourierPS" pitchFamily="49" charset="0"/>
                <a:ea typeface="宋体" panose="02010600030101010101" pitchFamily="2" charset="-122"/>
                <a:sym typeface="Symbol" panose="05050102010706020507" pitchFamily="18" charset="2"/>
              </a:rPr>
              <a:t>R3  R3+R4</a:t>
            </a:r>
            <a:br>
              <a:rPr lang="en-US" altLang="zh-CN" sz="1600" dirty="0">
                <a:latin typeface="CourierPS" pitchFamily="49" charset="0"/>
                <a:ea typeface="宋体" panose="02010600030101010101" pitchFamily="2" charset="-122"/>
                <a:sym typeface="Symbol" panose="05050102010706020507" pitchFamily="18" charset="2"/>
              </a:rPr>
            </a:br>
            <a:r>
              <a:rPr lang="en-US" altLang="zh-CN" sz="1600" dirty="0">
                <a:latin typeface="CourierPS" pitchFamily="49" charset="0"/>
                <a:ea typeface="宋体" panose="02010600030101010101" pitchFamily="2" charset="-122"/>
                <a:sym typeface="Symbol" panose="05050102010706020507" pitchFamily="18" charset="2"/>
              </a:rPr>
              <a:t>R1  R1+1</a:t>
            </a:r>
            <a:endParaRPr lang="en-US" altLang="zh-CN" sz="1600" dirty="0">
              <a:latin typeface="CourierPS" pitchFamily="49" charset="0"/>
              <a:ea typeface="宋体" panose="02010600030101010101" pitchFamily="2" charset="-122"/>
              <a:sym typeface="Symbol" panose="05050102010706020507" pitchFamily="18" charset="2"/>
            </a:endParaRPr>
          </a:p>
          <a:p>
            <a:pPr algn="ctr"/>
            <a:r>
              <a:rPr lang="en-US" altLang="zh-CN" sz="1600" dirty="0">
                <a:latin typeface="CourierPS" pitchFamily="49" charset="0"/>
                <a:ea typeface="宋体" panose="02010600030101010101" pitchFamily="2" charset="-122"/>
                <a:sym typeface="Symbol" panose="05050102010706020507" pitchFamily="18" charset="2"/>
              </a:rPr>
              <a:t>R2  R2-1</a:t>
            </a:r>
            <a:endParaRPr lang="en-US" altLang="zh-CN" sz="1600" dirty="0">
              <a:latin typeface="CourierPS" pitchFamily="49" charset="0"/>
              <a:ea typeface="宋体" panose="02010600030101010101" pitchFamily="2" charset="-122"/>
              <a:sym typeface="Symbol" panose="05050102010706020507" pitchFamily="18" charset="2"/>
            </a:endParaRPr>
          </a:p>
        </p:txBody>
      </p:sp>
      <p:cxnSp>
        <p:nvCxnSpPr>
          <p:cNvPr id="35848" name="AutoShape 20"/>
          <p:cNvCxnSpPr>
            <a:stCxn id="35845" idx="2"/>
            <a:endCxn id="35846" idx="0"/>
          </p:cNvCxnSpPr>
          <p:nvPr/>
        </p:nvCxnSpPr>
        <p:spPr>
          <a:xfrm>
            <a:off x="2857500" y="3200400"/>
            <a:ext cx="0" cy="457200"/>
          </a:xfrm>
          <a:prstGeom prst="straightConnector1">
            <a:avLst/>
          </a:prstGeom>
          <a:ln w="9525" cap="flat" cmpd="sng">
            <a:solidFill>
              <a:schemeClr val="tx1"/>
            </a:solidFill>
            <a:prstDash val="solid"/>
            <a:headEnd type="none" w="med" len="med"/>
            <a:tailEnd type="triangle" w="med" len="med"/>
          </a:ln>
        </p:spPr>
      </p:cxnSp>
      <p:sp>
        <p:nvSpPr>
          <p:cNvPr id="35849" name="Text Box 31"/>
          <p:cNvSpPr txBox="1"/>
          <p:nvPr/>
        </p:nvSpPr>
        <p:spPr>
          <a:xfrm>
            <a:off x="3429000" y="4191000"/>
            <a:ext cx="396875" cy="304800"/>
          </a:xfrm>
          <a:prstGeom prst="rect">
            <a:avLst/>
          </a:prstGeom>
          <a:noFill/>
          <a:ln w="9525">
            <a:noFill/>
          </a:ln>
        </p:spPr>
        <p:txBody>
          <a:bodyPr wrap="none">
            <a:spAutoFit/>
          </a:bodyPr>
          <a:p>
            <a:pPr algn="ctr"/>
            <a:r>
              <a:rPr lang="en-US" altLang="zh-CN" sz="1400" i="1" dirty="0">
                <a:latin typeface="CourierPS" pitchFamily="49" charset="0"/>
                <a:ea typeface="宋体" panose="02010600030101010101" pitchFamily="2" charset="-122"/>
              </a:rPr>
              <a:t>NO</a:t>
            </a:r>
            <a:endParaRPr lang="en-US" altLang="zh-CN" sz="1400" i="1" dirty="0">
              <a:latin typeface="CourierPS" pitchFamily="49" charset="0"/>
              <a:ea typeface="宋体" panose="02010600030101010101" pitchFamily="2" charset="-122"/>
            </a:endParaRPr>
          </a:p>
        </p:txBody>
      </p:sp>
      <p:sp>
        <p:nvSpPr>
          <p:cNvPr id="35850" name="Text Box 34"/>
          <p:cNvSpPr txBox="1"/>
          <p:nvPr/>
        </p:nvSpPr>
        <p:spPr>
          <a:xfrm>
            <a:off x="2286000" y="4876800"/>
            <a:ext cx="503238" cy="304800"/>
          </a:xfrm>
          <a:prstGeom prst="rect">
            <a:avLst/>
          </a:prstGeom>
          <a:noFill/>
          <a:ln w="9525">
            <a:noFill/>
          </a:ln>
        </p:spPr>
        <p:txBody>
          <a:bodyPr wrap="none">
            <a:spAutoFit/>
          </a:bodyPr>
          <a:p>
            <a:pPr algn="ctr"/>
            <a:r>
              <a:rPr lang="en-US" altLang="zh-CN" sz="1400" i="1" dirty="0">
                <a:latin typeface="CourierPS" pitchFamily="49" charset="0"/>
                <a:ea typeface="宋体" panose="02010600030101010101" pitchFamily="2" charset="-122"/>
              </a:rPr>
              <a:t>YES</a:t>
            </a:r>
            <a:endParaRPr lang="en-US" altLang="zh-CN" sz="1400" i="1" dirty="0">
              <a:latin typeface="CourierPS" pitchFamily="49" charset="0"/>
              <a:ea typeface="宋体" panose="02010600030101010101" pitchFamily="2" charset="-122"/>
            </a:endParaRPr>
          </a:p>
        </p:txBody>
      </p:sp>
      <p:cxnSp>
        <p:nvCxnSpPr>
          <p:cNvPr id="35851" name="AutoShape 36"/>
          <p:cNvCxnSpPr>
            <a:stCxn id="35846" idx="3"/>
            <a:endCxn id="35847" idx="1"/>
          </p:cNvCxnSpPr>
          <p:nvPr/>
        </p:nvCxnSpPr>
        <p:spPr>
          <a:xfrm>
            <a:off x="3429000" y="4229100"/>
            <a:ext cx="914400" cy="0"/>
          </a:xfrm>
          <a:prstGeom prst="straightConnector1">
            <a:avLst/>
          </a:prstGeom>
          <a:ln w="9525" cap="flat" cmpd="sng">
            <a:solidFill>
              <a:schemeClr val="tx1"/>
            </a:solidFill>
            <a:prstDash val="solid"/>
            <a:headEnd type="none" w="med" len="med"/>
            <a:tailEnd type="triangle" w="med" len="med"/>
          </a:ln>
        </p:spPr>
      </p:cxnSp>
      <p:sp>
        <p:nvSpPr>
          <p:cNvPr id="35852" name="Line 38"/>
          <p:cNvSpPr/>
          <p:nvPr/>
        </p:nvSpPr>
        <p:spPr>
          <a:xfrm>
            <a:off x="5105400" y="4800600"/>
            <a:ext cx="0" cy="228600"/>
          </a:xfrm>
          <a:prstGeom prst="line">
            <a:avLst/>
          </a:prstGeom>
          <a:ln w="9525" cap="flat" cmpd="sng">
            <a:solidFill>
              <a:schemeClr val="tx1"/>
            </a:solidFill>
            <a:prstDash val="solid"/>
            <a:headEnd type="none" w="med" len="med"/>
            <a:tailEnd type="none" w="med" len="med"/>
          </a:ln>
        </p:spPr>
      </p:sp>
      <p:sp>
        <p:nvSpPr>
          <p:cNvPr id="35853" name="Line 39"/>
          <p:cNvSpPr/>
          <p:nvPr/>
        </p:nvSpPr>
        <p:spPr>
          <a:xfrm>
            <a:off x="5105400" y="5029200"/>
            <a:ext cx="1295400" cy="0"/>
          </a:xfrm>
          <a:prstGeom prst="line">
            <a:avLst/>
          </a:prstGeom>
          <a:ln w="9525" cap="flat" cmpd="sng">
            <a:solidFill>
              <a:schemeClr val="tx1"/>
            </a:solidFill>
            <a:prstDash val="solid"/>
            <a:headEnd type="none" w="med" len="med"/>
            <a:tailEnd type="none" w="med" len="med"/>
          </a:ln>
        </p:spPr>
      </p:sp>
      <p:sp>
        <p:nvSpPr>
          <p:cNvPr id="35854" name="Line 40"/>
          <p:cNvSpPr/>
          <p:nvPr/>
        </p:nvSpPr>
        <p:spPr>
          <a:xfrm flipV="1">
            <a:off x="6400800" y="3429000"/>
            <a:ext cx="0" cy="1600200"/>
          </a:xfrm>
          <a:prstGeom prst="line">
            <a:avLst/>
          </a:prstGeom>
          <a:ln w="9525" cap="flat" cmpd="sng">
            <a:solidFill>
              <a:schemeClr val="tx1"/>
            </a:solidFill>
            <a:prstDash val="solid"/>
            <a:headEnd type="none" w="med" len="med"/>
            <a:tailEnd type="none" w="med" len="med"/>
          </a:ln>
        </p:spPr>
      </p:sp>
      <p:sp>
        <p:nvSpPr>
          <p:cNvPr id="35855" name="Line 41"/>
          <p:cNvSpPr/>
          <p:nvPr/>
        </p:nvSpPr>
        <p:spPr>
          <a:xfrm flipH="1">
            <a:off x="2895600" y="3429000"/>
            <a:ext cx="3505200" cy="0"/>
          </a:xfrm>
          <a:prstGeom prst="line">
            <a:avLst/>
          </a:prstGeom>
          <a:ln w="9525" cap="flat" cmpd="sng">
            <a:solidFill>
              <a:schemeClr val="tx1"/>
            </a:solidFill>
            <a:prstDash val="solid"/>
            <a:headEnd type="none" w="med" len="med"/>
            <a:tailEnd type="triangle" w="med" len="med"/>
          </a:ln>
        </p:spPr>
      </p:sp>
      <p:sp>
        <p:nvSpPr>
          <p:cNvPr id="35856" name="Line 42"/>
          <p:cNvSpPr/>
          <p:nvPr/>
        </p:nvSpPr>
        <p:spPr>
          <a:xfrm>
            <a:off x="2857500" y="4800600"/>
            <a:ext cx="0" cy="838200"/>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2"/>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36867" name="Rectangle 117"/>
          <p:cNvSpPr/>
          <p:nvPr/>
        </p:nvSpPr>
        <p:spPr>
          <a:xfrm>
            <a:off x="1447800" y="1524000"/>
            <a:ext cx="1143000" cy="4572000"/>
          </a:xfrm>
          <a:prstGeom prst="rect">
            <a:avLst/>
          </a:prstGeom>
          <a:solidFill>
            <a:srgbClr val="6699FF">
              <a:alpha val="50195"/>
            </a:srgbClr>
          </a:solidFill>
          <a:ln w="9525">
            <a:noFill/>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36868"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Sample Program</a:t>
            </a:r>
            <a:endParaRPr lang="en-US" altLang="zh-CN" dirty="0">
              <a:ea typeface="宋体" panose="02010600030101010101" pitchFamily="2" charset="-122"/>
            </a:endParaRPr>
          </a:p>
        </p:txBody>
      </p:sp>
      <p:graphicFrame>
        <p:nvGraphicFramePr>
          <p:cNvPr id="109684" name="Group 116"/>
          <p:cNvGraphicFramePr>
            <a:graphicFrameLocks noGrp="1"/>
          </p:cNvGraphicFramePr>
          <p:nvPr/>
        </p:nvGraphicFramePr>
        <p:xfrm>
          <a:off x="266700" y="1143000"/>
          <a:ext cx="8610600" cy="4902200"/>
        </p:xfrm>
        <a:graphic>
          <a:graphicData uri="http://schemas.openxmlformats.org/drawingml/2006/table">
            <a:tbl>
              <a:tblPr/>
              <a:tblGrid>
                <a:gridCol w="1133475"/>
                <a:gridCol w="4886325"/>
                <a:gridCol w="2590800"/>
              </a:tblGrid>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Address</a:t>
                      </a:r>
                      <a:endParaRPr kumimoji="0" lang="en-US" altLang="zh-CN" sz="18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R="0" marT="91440" marB="91440" anchor="ct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Instruction</a:t>
                      </a:r>
                      <a:endParaRPr kumimoji="0" lang="en-US" altLang="zh-CN" sz="18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R="0" marT="91440" marB="91440"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Comments</a:t>
                      </a:r>
                      <a:endParaRPr kumimoji="0" lang="en-US" altLang="zh-CN" sz="1800" b="1" i="1"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0" marT="91440" marB="91440" anchor="ct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x3000</a:t>
                      </a:r>
                      <a:endPar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1 1 1 0 0 0 1 0 1 1 1 1 1 1 1 1</a:t>
                      </a:r>
                      <a:endPar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rPr>
                        <a:t>R1 </a:t>
                      </a: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rPr>
                        <a:t> x3100 (PC+0xFF)</a:t>
                      </a:r>
                      <a:endPar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x3001</a:t>
                      </a:r>
                      <a:endPar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0 1 0 1 0 1 1 0 1 1 1 0 0 0 0 0</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rPr>
                        <a:t>R3 </a:t>
                      </a: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rPr>
                        <a:t> 0</a:t>
                      </a:r>
                      <a:endPar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x3002</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0 1 0 1 0 1 0 0 1 0 1 0 0 0 0 0</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rPr>
                        <a:t>R2 </a:t>
                      </a: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rPr>
                        <a:t> 0</a:t>
                      </a:r>
                      <a:endPar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x3003</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0 0 0 1 0 1 0 0 1 0 1 0 1 1 0 0</a:t>
                      </a:r>
                      <a:endPar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rPr>
                        <a:t>R2 </a:t>
                      </a: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rPr>
                        <a:t> 12</a:t>
                      </a:r>
                      <a:endPar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x3004</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0 0 0 0 0 1 0 0 0 0 0 0 0 1 0 1</a:t>
                      </a:r>
                      <a:endPar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rPr>
                        <a:t>If Z, </a:t>
                      </a:r>
                      <a:r>
                        <a:rPr kumimoji="0" lang="en-US" altLang="zh-CN" sz="1600" b="0" i="1" u="none" strike="noStrike" cap="none" normalizeH="0" baseline="0" dirty="0" err="1" smtClean="0">
                          <a:ln>
                            <a:noFill/>
                          </a:ln>
                          <a:solidFill>
                            <a:srgbClr val="CE0000"/>
                          </a:solidFill>
                          <a:effectLst/>
                          <a:latin typeface="Arial" panose="020B0604020202020204" pitchFamily="34" charset="0"/>
                          <a:ea typeface="宋体" panose="02010600030101010101" pitchFamily="2" charset="-122"/>
                        </a:rPr>
                        <a:t>goto</a:t>
                      </a: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rPr>
                        <a:t> x300A (PC+5)</a:t>
                      </a:r>
                      <a:endPar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x3005</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0 1 1 0 1 0 0 0 0 1 0 0 0 0 0 0</a:t>
                      </a:r>
                      <a:endPar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rPr>
                        <a:t>Load next value to R4</a:t>
                      </a:r>
                      <a:endPar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x3006</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0 0 0 1 0 1 1 0 1 1 0 0 0 1 0 0</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rPr>
                        <a:t>Add to R3</a:t>
                      </a:r>
                      <a:endPar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x3007</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0 0 0 1 0 0 1 0 0 1 1 0 0 0 0 1</a:t>
                      </a:r>
                      <a:endPar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rPr>
                        <a:t>Increment R1 (pointer)</a:t>
                      </a:r>
                      <a:endPar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X3008</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0 0 0 1 0 1 0 0 1 0 1 1 1 1 1 1</a:t>
                      </a:r>
                      <a:endPar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rPr>
                        <a:t>Decrement R2 (counter)</a:t>
                      </a:r>
                      <a:endPar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x3009</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0 0 0 0 1 1 1 1 1 1 1 1 1 0 1 0</a:t>
                      </a:r>
                      <a:endPar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dirty="0" err="1" smtClean="0">
                          <a:ln>
                            <a:noFill/>
                          </a:ln>
                          <a:solidFill>
                            <a:srgbClr val="CE0000"/>
                          </a:solidFill>
                          <a:effectLst/>
                          <a:latin typeface="Arial" panose="020B0604020202020204" pitchFamily="34" charset="0"/>
                          <a:ea typeface="宋体" panose="02010600030101010101" pitchFamily="2" charset="-122"/>
                        </a:rPr>
                        <a:t>Goto</a:t>
                      </a: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rPr>
                        <a:t> x3004 (PC-6)</a:t>
                      </a:r>
                      <a:endPar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914" name="Line 118"/>
          <p:cNvSpPr/>
          <p:nvPr/>
        </p:nvSpPr>
        <p:spPr>
          <a:xfrm>
            <a:off x="2700338" y="1916113"/>
            <a:ext cx="762000" cy="0"/>
          </a:xfrm>
          <a:prstGeom prst="line">
            <a:avLst/>
          </a:prstGeom>
          <a:ln w="9525" cap="flat" cmpd="sng">
            <a:solidFill>
              <a:schemeClr val="accent2"/>
            </a:solidFill>
            <a:prstDash val="solid"/>
            <a:headEnd type="none" w="med" len="med"/>
            <a:tailEnd type="none" w="med" len="med"/>
          </a:ln>
        </p:spPr>
      </p:sp>
      <p:sp>
        <p:nvSpPr>
          <p:cNvPr id="36915" name="Line 119"/>
          <p:cNvSpPr/>
          <p:nvPr/>
        </p:nvSpPr>
        <p:spPr>
          <a:xfrm>
            <a:off x="2743200" y="2371725"/>
            <a:ext cx="762000" cy="0"/>
          </a:xfrm>
          <a:prstGeom prst="line">
            <a:avLst/>
          </a:prstGeom>
          <a:ln w="9525" cap="flat" cmpd="sng">
            <a:solidFill>
              <a:schemeClr val="accent2"/>
            </a:solidFill>
            <a:prstDash val="solid"/>
            <a:headEnd type="none" w="med" len="med"/>
            <a:tailEnd type="none" w="med" len="med"/>
          </a:ln>
        </p:spPr>
      </p:sp>
      <p:sp>
        <p:nvSpPr>
          <p:cNvPr id="36916" name="Line 120"/>
          <p:cNvSpPr/>
          <p:nvPr/>
        </p:nvSpPr>
        <p:spPr>
          <a:xfrm>
            <a:off x="2743200" y="2819400"/>
            <a:ext cx="762000" cy="0"/>
          </a:xfrm>
          <a:prstGeom prst="line">
            <a:avLst/>
          </a:prstGeom>
          <a:ln w="9525" cap="flat" cmpd="sng">
            <a:solidFill>
              <a:schemeClr val="accent2"/>
            </a:solidFill>
            <a:prstDash val="solid"/>
            <a:headEnd type="none" w="med" len="med"/>
            <a:tailEnd type="none" w="med" len="med"/>
          </a:ln>
        </p:spPr>
      </p:sp>
      <p:sp>
        <p:nvSpPr>
          <p:cNvPr id="36917" name="Line 121"/>
          <p:cNvSpPr/>
          <p:nvPr/>
        </p:nvSpPr>
        <p:spPr>
          <a:xfrm>
            <a:off x="2743200" y="3257550"/>
            <a:ext cx="762000" cy="0"/>
          </a:xfrm>
          <a:prstGeom prst="line">
            <a:avLst/>
          </a:prstGeom>
          <a:ln w="9525" cap="flat" cmpd="sng">
            <a:solidFill>
              <a:schemeClr val="accent2"/>
            </a:solidFill>
            <a:prstDash val="solid"/>
            <a:headEnd type="none" w="med" len="med"/>
            <a:tailEnd type="none" w="med" len="med"/>
          </a:ln>
        </p:spPr>
      </p:sp>
      <p:sp>
        <p:nvSpPr>
          <p:cNvPr id="36918" name="Line 122"/>
          <p:cNvSpPr/>
          <p:nvPr/>
        </p:nvSpPr>
        <p:spPr>
          <a:xfrm>
            <a:off x="2743200" y="3705225"/>
            <a:ext cx="762000" cy="0"/>
          </a:xfrm>
          <a:prstGeom prst="line">
            <a:avLst/>
          </a:prstGeom>
          <a:ln w="9525" cap="flat" cmpd="sng">
            <a:solidFill>
              <a:schemeClr val="accent2"/>
            </a:solidFill>
            <a:prstDash val="solid"/>
            <a:headEnd type="none" w="med" len="med"/>
            <a:tailEnd type="none" w="med" len="med"/>
          </a:ln>
        </p:spPr>
      </p:sp>
      <p:sp>
        <p:nvSpPr>
          <p:cNvPr id="36919" name="Line 123"/>
          <p:cNvSpPr/>
          <p:nvPr/>
        </p:nvSpPr>
        <p:spPr>
          <a:xfrm>
            <a:off x="2743200" y="4143375"/>
            <a:ext cx="762000" cy="0"/>
          </a:xfrm>
          <a:prstGeom prst="line">
            <a:avLst/>
          </a:prstGeom>
          <a:ln w="9525" cap="flat" cmpd="sng">
            <a:solidFill>
              <a:schemeClr val="accent2"/>
            </a:solidFill>
            <a:prstDash val="solid"/>
            <a:headEnd type="none" w="med" len="med"/>
            <a:tailEnd type="none" w="med" len="med"/>
          </a:ln>
        </p:spPr>
      </p:sp>
      <p:sp>
        <p:nvSpPr>
          <p:cNvPr id="36920" name="Line 124"/>
          <p:cNvSpPr/>
          <p:nvPr/>
        </p:nvSpPr>
        <p:spPr>
          <a:xfrm>
            <a:off x="2743200" y="4581525"/>
            <a:ext cx="762000" cy="0"/>
          </a:xfrm>
          <a:prstGeom prst="line">
            <a:avLst/>
          </a:prstGeom>
          <a:ln w="9525" cap="flat" cmpd="sng">
            <a:solidFill>
              <a:schemeClr val="accent2"/>
            </a:solidFill>
            <a:prstDash val="solid"/>
            <a:headEnd type="none" w="med" len="med"/>
            <a:tailEnd type="none" w="med" len="med"/>
          </a:ln>
        </p:spPr>
      </p:sp>
      <p:sp>
        <p:nvSpPr>
          <p:cNvPr id="36921" name="Line 125"/>
          <p:cNvSpPr/>
          <p:nvPr/>
        </p:nvSpPr>
        <p:spPr>
          <a:xfrm>
            <a:off x="2743200" y="5029200"/>
            <a:ext cx="762000" cy="0"/>
          </a:xfrm>
          <a:prstGeom prst="line">
            <a:avLst/>
          </a:prstGeom>
          <a:ln w="9525" cap="flat" cmpd="sng">
            <a:solidFill>
              <a:schemeClr val="accent2"/>
            </a:solidFill>
            <a:prstDash val="solid"/>
            <a:headEnd type="none" w="med" len="med"/>
            <a:tailEnd type="none" w="med" len="med"/>
          </a:ln>
        </p:spPr>
      </p:sp>
      <p:sp>
        <p:nvSpPr>
          <p:cNvPr id="36922" name="Line 126"/>
          <p:cNvSpPr/>
          <p:nvPr/>
        </p:nvSpPr>
        <p:spPr>
          <a:xfrm>
            <a:off x="2743200" y="5486400"/>
            <a:ext cx="762000" cy="0"/>
          </a:xfrm>
          <a:prstGeom prst="line">
            <a:avLst/>
          </a:prstGeom>
          <a:ln w="9525" cap="flat" cmpd="sng">
            <a:solidFill>
              <a:schemeClr val="accent2"/>
            </a:solidFill>
            <a:prstDash val="solid"/>
            <a:headEnd type="none" w="med" len="med"/>
            <a:tailEnd type="none" w="med" len="med"/>
          </a:ln>
        </p:spPr>
      </p:sp>
      <p:sp>
        <p:nvSpPr>
          <p:cNvPr id="36923" name="Line 127"/>
          <p:cNvSpPr/>
          <p:nvPr/>
        </p:nvSpPr>
        <p:spPr>
          <a:xfrm>
            <a:off x="2743200" y="5915025"/>
            <a:ext cx="762000" cy="0"/>
          </a:xfrm>
          <a:prstGeom prst="line">
            <a:avLst/>
          </a:prstGeom>
          <a:ln w="9525" cap="flat" cmpd="sng">
            <a:solidFill>
              <a:schemeClr val="accent2"/>
            </a:solidFill>
            <a:prstDash val="solid"/>
            <a:headEnd type="none" w="med" len="med"/>
            <a:tailEnd type="none" w="med" len="med"/>
          </a:ln>
        </p:spPr>
      </p:sp>
      <p:sp>
        <p:nvSpPr>
          <p:cNvPr id="36924" name="Line 128"/>
          <p:cNvSpPr/>
          <p:nvPr/>
        </p:nvSpPr>
        <p:spPr>
          <a:xfrm>
            <a:off x="3657600" y="1924050"/>
            <a:ext cx="2590800" cy="0"/>
          </a:xfrm>
          <a:prstGeom prst="line">
            <a:avLst/>
          </a:prstGeom>
          <a:ln w="9525" cap="flat" cmpd="sng">
            <a:solidFill>
              <a:schemeClr val="accent2"/>
            </a:solidFill>
            <a:prstDash val="solid"/>
            <a:headEnd type="none" w="med" len="med"/>
            <a:tailEnd type="none" w="med" len="med"/>
          </a:ln>
        </p:spPr>
      </p:sp>
      <p:sp>
        <p:nvSpPr>
          <p:cNvPr id="36925" name="Line 129"/>
          <p:cNvSpPr/>
          <p:nvPr/>
        </p:nvSpPr>
        <p:spPr>
          <a:xfrm>
            <a:off x="3657600" y="2371725"/>
            <a:ext cx="762000" cy="0"/>
          </a:xfrm>
          <a:prstGeom prst="line">
            <a:avLst/>
          </a:prstGeom>
          <a:ln w="9525" cap="flat" cmpd="sng">
            <a:solidFill>
              <a:schemeClr val="accent2"/>
            </a:solidFill>
            <a:prstDash val="solid"/>
            <a:headEnd type="none" w="med" len="med"/>
            <a:tailEnd type="none" w="med" len="med"/>
          </a:ln>
        </p:spPr>
      </p:sp>
      <p:sp>
        <p:nvSpPr>
          <p:cNvPr id="36926" name="Line 130"/>
          <p:cNvSpPr/>
          <p:nvPr/>
        </p:nvSpPr>
        <p:spPr>
          <a:xfrm>
            <a:off x="4876800" y="2371725"/>
            <a:ext cx="1371600" cy="0"/>
          </a:xfrm>
          <a:prstGeom prst="line">
            <a:avLst/>
          </a:prstGeom>
          <a:ln w="9525" cap="flat" cmpd="sng">
            <a:solidFill>
              <a:schemeClr val="accent2"/>
            </a:solidFill>
            <a:prstDash val="solid"/>
            <a:headEnd type="none" w="med" len="med"/>
            <a:tailEnd type="none" w="med" len="med"/>
          </a:ln>
        </p:spPr>
      </p:sp>
      <p:sp>
        <p:nvSpPr>
          <p:cNvPr id="36927" name="Line 131"/>
          <p:cNvSpPr/>
          <p:nvPr/>
        </p:nvSpPr>
        <p:spPr>
          <a:xfrm>
            <a:off x="3657600" y="2819400"/>
            <a:ext cx="762000" cy="0"/>
          </a:xfrm>
          <a:prstGeom prst="line">
            <a:avLst/>
          </a:prstGeom>
          <a:ln w="9525" cap="flat" cmpd="sng">
            <a:solidFill>
              <a:schemeClr val="accent2"/>
            </a:solidFill>
            <a:prstDash val="solid"/>
            <a:headEnd type="none" w="med" len="med"/>
            <a:tailEnd type="none" w="med" len="med"/>
          </a:ln>
        </p:spPr>
      </p:sp>
      <p:sp>
        <p:nvSpPr>
          <p:cNvPr id="36928" name="Line 132"/>
          <p:cNvSpPr/>
          <p:nvPr/>
        </p:nvSpPr>
        <p:spPr>
          <a:xfrm>
            <a:off x="4876800" y="2819400"/>
            <a:ext cx="1371600" cy="0"/>
          </a:xfrm>
          <a:prstGeom prst="line">
            <a:avLst/>
          </a:prstGeom>
          <a:ln w="9525" cap="flat" cmpd="sng">
            <a:solidFill>
              <a:schemeClr val="accent2"/>
            </a:solidFill>
            <a:prstDash val="solid"/>
            <a:headEnd type="none" w="med" len="med"/>
            <a:tailEnd type="none" w="med" len="med"/>
          </a:ln>
        </p:spPr>
      </p:sp>
      <p:sp>
        <p:nvSpPr>
          <p:cNvPr id="36929" name="Line 133"/>
          <p:cNvSpPr/>
          <p:nvPr/>
        </p:nvSpPr>
        <p:spPr>
          <a:xfrm>
            <a:off x="3657600" y="3257550"/>
            <a:ext cx="762000" cy="0"/>
          </a:xfrm>
          <a:prstGeom prst="line">
            <a:avLst/>
          </a:prstGeom>
          <a:ln w="9525" cap="flat" cmpd="sng">
            <a:solidFill>
              <a:schemeClr val="accent2"/>
            </a:solidFill>
            <a:prstDash val="solid"/>
            <a:headEnd type="none" w="med" len="med"/>
            <a:tailEnd type="none" w="med" len="med"/>
          </a:ln>
        </p:spPr>
      </p:sp>
      <p:sp>
        <p:nvSpPr>
          <p:cNvPr id="36930" name="Line 134"/>
          <p:cNvSpPr/>
          <p:nvPr/>
        </p:nvSpPr>
        <p:spPr>
          <a:xfrm>
            <a:off x="4876800" y="3257550"/>
            <a:ext cx="1371600" cy="0"/>
          </a:xfrm>
          <a:prstGeom prst="line">
            <a:avLst/>
          </a:prstGeom>
          <a:ln w="9525" cap="flat" cmpd="sng">
            <a:solidFill>
              <a:schemeClr val="accent2"/>
            </a:solidFill>
            <a:prstDash val="solid"/>
            <a:headEnd type="none" w="med" len="med"/>
            <a:tailEnd type="none" w="med" len="med"/>
          </a:ln>
        </p:spPr>
      </p:sp>
      <p:sp>
        <p:nvSpPr>
          <p:cNvPr id="36931" name="Line 135"/>
          <p:cNvSpPr/>
          <p:nvPr/>
        </p:nvSpPr>
        <p:spPr>
          <a:xfrm>
            <a:off x="3657600" y="3705225"/>
            <a:ext cx="2590800" cy="0"/>
          </a:xfrm>
          <a:prstGeom prst="line">
            <a:avLst/>
          </a:prstGeom>
          <a:ln w="9525" cap="flat" cmpd="sng">
            <a:solidFill>
              <a:schemeClr val="accent2"/>
            </a:solidFill>
            <a:prstDash val="solid"/>
            <a:headEnd type="none" w="med" len="med"/>
            <a:tailEnd type="none" w="med" len="med"/>
          </a:ln>
        </p:spPr>
      </p:sp>
      <p:sp>
        <p:nvSpPr>
          <p:cNvPr id="36932" name="Line 136"/>
          <p:cNvSpPr/>
          <p:nvPr/>
        </p:nvSpPr>
        <p:spPr>
          <a:xfrm flipV="1">
            <a:off x="4572000" y="4143375"/>
            <a:ext cx="1676400" cy="0"/>
          </a:xfrm>
          <a:prstGeom prst="line">
            <a:avLst/>
          </a:prstGeom>
          <a:ln w="9525" cap="flat" cmpd="sng">
            <a:solidFill>
              <a:schemeClr val="accent2"/>
            </a:solidFill>
            <a:prstDash val="solid"/>
            <a:headEnd type="none" w="med" len="med"/>
            <a:tailEnd type="none" w="med" len="med"/>
          </a:ln>
        </p:spPr>
      </p:sp>
      <p:sp>
        <p:nvSpPr>
          <p:cNvPr id="36933" name="Line 137"/>
          <p:cNvSpPr/>
          <p:nvPr/>
        </p:nvSpPr>
        <p:spPr>
          <a:xfrm>
            <a:off x="3657600" y="4143375"/>
            <a:ext cx="762000" cy="0"/>
          </a:xfrm>
          <a:prstGeom prst="line">
            <a:avLst/>
          </a:prstGeom>
          <a:ln w="9525" cap="flat" cmpd="sng">
            <a:solidFill>
              <a:schemeClr val="accent2"/>
            </a:solidFill>
            <a:prstDash val="solid"/>
            <a:headEnd type="none" w="med" len="med"/>
            <a:tailEnd type="none" w="med" len="med"/>
          </a:ln>
        </p:spPr>
      </p:sp>
      <p:sp>
        <p:nvSpPr>
          <p:cNvPr id="36934" name="Line 138"/>
          <p:cNvSpPr/>
          <p:nvPr/>
        </p:nvSpPr>
        <p:spPr>
          <a:xfrm>
            <a:off x="3657600" y="4581525"/>
            <a:ext cx="762000" cy="0"/>
          </a:xfrm>
          <a:prstGeom prst="line">
            <a:avLst/>
          </a:prstGeom>
          <a:ln w="9525" cap="flat" cmpd="sng">
            <a:solidFill>
              <a:schemeClr val="accent2"/>
            </a:solidFill>
            <a:prstDash val="solid"/>
            <a:headEnd type="none" w="med" len="med"/>
            <a:tailEnd type="none" w="med" len="med"/>
          </a:ln>
        </p:spPr>
      </p:sp>
      <p:sp>
        <p:nvSpPr>
          <p:cNvPr id="36935" name="Line 139"/>
          <p:cNvSpPr/>
          <p:nvPr/>
        </p:nvSpPr>
        <p:spPr>
          <a:xfrm>
            <a:off x="5486400" y="4581525"/>
            <a:ext cx="762000" cy="0"/>
          </a:xfrm>
          <a:prstGeom prst="line">
            <a:avLst/>
          </a:prstGeom>
          <a:ln w="9525" cap="flat" cmpd="sng">
            <a:solidFill>
              <a:schemeClr val="accent2"/>
            </a:solidFill>
            <a:prstDash val="solid"/>
            <a:headEnd type="none" w="med" len="med"/>
            <a:tailEnd type="none" w="med" len="med"/>
          </a:ln>
        </p:spPr>
      </p:sp>
      <p:sp>
        <p:nvSpPr>
          <p:cNvPr id="36936" name="Line 140"/>
          <p:cNvSpPr/>
          <p:nvPr/>
        </p:nvSpPr>
        <p:spPr>
          <a:xfrm>
            <a:off x="3657600" y="5029200"/>
            <a:ext cx="762000" cy="0"/>
          </a:xfrm>
          <a:prstGeom prst="line">
            <a:avLst/>
          </a:prstGeom>
          <a:ln w="9525" cap="flat" cmpd="sng">
            <a:solidFill>
              <a:schemeClr val="accent2"/>
            </a:solidFill>
            <a:prstDash val="solid"/>
            <a:headEnd type="none" w="med" len="med"/>
            <a:tailEnd type="none" w="med" len="med"/>
          </a:ln>
        </p:spPr>
      </p:sp>
      <p:sp>
        <p:nvSpPr>
          <p:cNvPr id="36937" name="Line 141"/>
          <p:cNvSpPr/>
          <p:nvPr/>
        </p:nvSpPr>
        <p:spPr>
          <a:xfrm>
            <a:off x="4876800" y="5029200"/>
            <a:ext cx="1371600" cy="0"/>
          </a:xfrm>
          <a:prstGeom prst="line">
            <a:avLst/>
          </a:prstGeom>
          <a:ln w="9525" cap="flat" cmpd="sng">
            <a:solidFill>
              <a:schemeClr val="accent2"/>
            </a:solidFill>
            <a:prstDash val="solid"/>
            <a:headEnd type="none" w="med" len="med"/>
            <a:tailEnd type="none" w="med" len="med"/>
          </a:ln>
        </p:spPr>
      </p:sp>
      <p:sp>
        <p:nvSpPr>
          <p:cNvPr id="36938" name="Line 142"/>
          <p:cNvSpPr/>
          <p:nvPr/>
        </p:nvSpPr>
        <p:spPr>
          <a:xfrm>
            <a:off x="3657600" y="5486400"/>
            <a:ext cx="762000" cy="0"/>
          </a:xfrm>
          <a:prstGeom prst="line">
            <a:avLst/>
          </a:prstGeom>
          <a:ln w="9525" cap="flat" cmpd="sng">
            <a:solidFill>
              <a:schemeClr val="accent2"/>
            </a:solidFill>
            <a:prstDash val="solid"/>
            <a:headEnd type="none" w="med" len="med"/>
            <a:tailEnd type="none" w="med" len="med"/>
          </a:ln>
        </p:spPr>
      </p:sp>
      <p:sp>
        <p:nvSpPr>
          <p:cNvPr id="36939" name="Line 143"/>
          <p:cNvSpPr/>
          <p:nvPr/>
        </p:nvSpPr>
        <p:spPr>
          <a:xfrm>
            <a:off x="4876800" y="5486400"/>
            <a:ext cx="1371600" cy="0"/>
          </a:xfrm>
          <a:prstGeom prst="line">
            <a:avLst/>
          </a:prstGeom>
          <a:ln w="9525" cap="flat" cmpd="sng">
            <a:solidFill>
              <a:schemeClr val="accent2"/>
            </a:solidFill>
            <a:prstDash val="solid"/>
            <a:headEnd type="none" w="med" len="med"/>
            <a:tailEnd type="none" w="med" len="med"/>
          </a:ln>
        </p:spPr>
      </p:sp>
      <p:sp>
        <p:nvSpPr>
          <p:cNvPr id="36940" name="Line 144"/>
          <p:cNvSpPr/>
          <p:nvPr/>
        </p:nvSpPr>
        <p:spPr>
          <a:xfrm>
            <a:off x="3657600" y="5915025"/>
            <a:ext cx="2590800" cy="0"/>
          </a:xfrm>
          <a:prstGeom prst="line">
            <a:avLst/>
          </a:prstGeom>
          <a:ln w="9525" cap="flat" cmpd="sng">
            <a:solidFill>
              <a:schemeClr val="accent2"/>
            </a:solidFill>
            <a:prstDash val="solid"/>
            <a:headEnd type="none" w="med" len="med"/>
            <a:tailEnd type="none" w="med" len="med"/>
          </a:ln>
        </p:spPr>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1"/>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哨兵法：事前不确定循环次数</a:t>
            </a:r>
            <a:endParaRPr lang="zh-CN" altLang="en-US" dirty="0">
              <a:ea typeface="宋体" panose="02010600030101010101" pitchFamily="2" charset="-122"/>
            </a:endParaRPr>
          </a:p>
        </p:txBody>
      </p:sp>
      <p:sp>
        <p:nvSpPr>
          <p:cNvPr id="37891" name="灯片编号占位符 2"/>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5" name="Rectangle 3"/>
          <p:cNvSpPr txBox="1">
            <a:spLocks noChangeArrowheads="1"/>
          </p:cNvSpPr>
          <p:nvPr/>
        </p:nvSpPr>
        <p:spPr>
          <a:xfrm>
            <a:off x="228600" y="1143000"/>
            <a:ext cx="8686800" cy="4953000"/>
          </a:xfrm>
          <a:prstGeom prst="rect">
            <a:avLst/>
          </a:prstGeom>
        </p:spPr>
        <p:txBody>
          <a:bodyPr/>
          <a:lstStyle/>
          <a:p>
            <a:pPr marR="0" defTabSz="914400">
              <a:spcBef>
                <a:spcPct val="20000"/>
              </a:spcBef>
              <a:buClrTx/>
              <a:buSzTx/>
              <a:buFontTx/>
              <a:buNone/>
              <a:defRPr/>
            </a:pPr>
            <a:r>
              <a:rPr kumimoji="0" lang="zh-CN" altLang="en-US" sz="2300" b="1" kern="0" cap="none" spc="0" normalizeH="0" baseline="0" noProof="0" dirty="0">
                <a:latin typeface="+mn-lt"/>
                <a:ea typeface="宋体" panose="02010600030101010101" pitchFamily="2" charset="-122"/>
                <a:cs typeface="+mn-cs"/>
              </a:rPr>
              <a:t>计算若干个正整数的和：</a:t>
            </a:r>
            <a:br>
              <a:rPr kumimoji="0" lang="en-US" altLang="zh-CN" sz="2300" b="1" kern="0" cap="none" spc="0" normalizeH="0" baseline="0" noProof="0" dirty="0">
                <a:latin typeface="+mn-lt"/>
                <a:ea typeface="宋体" panose="02010600030101010101" pitchFamily="2" charset="-122"/>
                <a:cs typeface="+mn-cs"/>
              </a:rPr>
            </a:br>
            <a:r>
              <a:rPr kumimoji="0" lang="zh-CN" altLang="en-US" sz="2300" b="1" kern="0" cap="none" spc="0" normalizeH="0" baseline="0" noProof="0" dirty="0">
                <a:latin typeface="+mn-lt"/>
                <a:ea typeface="宋体" panose="02010600030101010101" pitchFamily="2" charset="-122"/>
                <a:cs typeface="+mn-cs"/>
              </a:rPr>
              <a:t> 整数存放的起始地址：</a:t>
            </a:r>
            <a:r>
              <a:rPr kumimoji="0" lang="en-US" altLang="zh-CN" sz="2300" b="1" kern="0" cap="none" spc="0" normalizeH="0" baseline="0" noProof="0" dirty="0">
                <a:latin typeface="+mn-lt"/>
                <a:ea typeface="宋体" panose="02010600030101010101" pitchFamily="2" charset="-122"/>
                <a:cs typeface="+mn-cs"/>
              </a:rPr>
              <a:t>x3100</a:t>
            </a:r>
            <a:r>
              <a:rPr kumimoji="0" lang="zh-CN" altLang="en-US" sz="2300" b="1" kern="0" cap="none" spc="0" normalizeH="0" baseline="0" noProof="0" dirty="0">
                <a:latin typeface="+mn-lt"/>
                <a:ea typeface="宋体" panose="02010600030101010101" pitchFamily="2" charset="-122"/>
                <a:cs typeface="+mn-cs"/>
              </a:rPr>
              <a:t>，以一个负数结尾。</a:t>
            </a:r>
            <a:endParaRPr kumimoji="0" lang="en-US" altLang="zh-CN" sz="2300" b="1" kern="0" cap="none" spc="0" normalizeH="0" baseline="0" noProof="0" dirty="0">
              <a:latin typeface="+mn-lt"/>
              <a:ea typeface="宋体" panose="02010600030101010101" pitchFamily="2" charset="-122"/>
              <a:cs typeface="+mn-cs"/>
            </a:endParaRPr>
          </a:p>
          <a:p>
            <a:pPr marR="0" defTabSz="914400">
              <a:spcBef>
                <a:spcPct val="20000"/>
              </a:spcBef>
              <a:buClrTx/>
              <a:buSzTx/>
              <a:buFontTx/>
              <a:buNone/>
              <a:defRPr/>
            </a:pPr>
            <a:r>
              <a:rPr kumimoji="0" lang="en-US" altLang="zh-CN" sz="2300" b="1" kern="0" cap="none" spc="0" normalizeH="0" baseline="0" noProof="0" dirty="0">
                <a:latin typeface="+mn-lt"/>
                <a:ea typeface="宋体" panose="02010600030101010101" pitchFamily="2" charset="-122"/>
                <a:cs typeface="+mn-cs"/>
              </a:rPr>
              <a:t> </a:t>
            </a:r>
            <a:r>
              <a:rPr kumimoji="0" lang="zh-CN" altLang="en-US" sz="2300" b="1" kern="0" cap="none" spc="0" normalizeH="0" baseline="0" noProof="0" dirty="0">
                <a:latin typeface="+mn-lt"/>
                <a:ea typeface="宋体" panose="02010600030101010101" pitchFamily="2" charset="-122"/>
                <a:cs typeface="+mn-cs"/>
              </a:rPr>
              <a:t>程序起始地址： </a:t>
            </a:r>
            <a:r>
              <a:rPr kumimoji="0" lang="en-US" altLang="zh-CN" sz="2300" b="1" kern="0" cap="none" spc="0" normalizeH="0" baseline="0" noProof="0" dirty="0">
                <a:latin typeface="+mn-lt"/>
                <a:ea typeface="宋体" panose="02010600030101010101" pitchFamily="2" charset="-122"/>
                <a:cs typeface="+mn-cs"/>
              </a:rPr>
              <a:t>x3000</a:t>
            </a:r>
            <a:r>
              <a:rPr kumimoji="0" lang="zh-CN" altLang="en-US" sz="2300" b="1" kern="0" cap="none" spc="0" normalizeH="0" baseline="0" noProof="0" dirty="0">
                <a:latin typeface="+mn-lt"/>
                <a:ea typeface="宋体" panose="02010600030101010101" pitchFamily="2" charset="-122"/>
                <a:cs typeface="+mn-cs"/>
              </a:rPr>
              <a:t>。</a:t>
            </a:r>
            <a:r>
              <a:rPr kumimoji="0" lang="en-US" altLang="zh-CN" sz="2300" b="1" kern="0" cap="none" spc="0" normalizeH="0" baseline="0" noProof="0" dirty="0">
                <a:latin typeface="+mn-lt"/>
                <a:ea typeface="宋体" panose="02010600030101010101" pitchFamily="2" charset="-122"/>
                <a:cs typeface="+mn-cs"/>
              </a:rPr>
              <a:t>(R3:</a:t>
            </a:r>
            <a:r>
              <a:rPr kumimoji="0" lang="zh-CN" altLang="en-US" sz="2300" b="1" kern="0" cap="none" spc="0" normalizeH="0" baseline="0" noProof="0" dirty="0">
                <a:latin typeface="+mn-lt"/>
                <a:ea typeface="宋体" panose="02010600030101010101" pitchFamily="2" charset="-122"/>
                <a:cs typeface="+mn-cs"/>
              </a:rPr>
              <a:t>和，</a:t>
            </a:r>
            <a:r>
              <a:rPr kumimoji="0" lang="en-US" altLang="zh-CN" sz="2300" b="1" kern="0" cap="none" spc="0" normalizeH="0" baseline="0" noProof="0" dirty="0">
                <a:latin typeface="+mn-lt"/>
                <a:ea typeface="宋体" panose="02010600030101010101" pitchFamily="2" charset="-122"/>
                <a:cs typeface="+mn-cs"/>
              </a:rPr>
              <a:t>R1:</a:t>
            </a:r>
            <a:r>
              <a:rPr kumimoji="0" lang="zh-CN" altLang="en-US" sz="2300" b="1" kern="0" cap="none" spc="0" normalizeH="0" baseline="0" noProof="0" dirty="0">
                <a:latin typeface="+mn-lt"/>
                <a:ea typeface="宋体" panose="02010600030101010101" pitchFamily="2" charset="-122"/>
                <a:cs typeface="+mn-cs"/>
              </a:rPr>
              <a:t>数据起始地址，</a:t>
            </a:r>
            <a:r>
              <a:rPr kumimoji="0" lang="en-US" altLang="zh-CN" sz="2300" b="1" kern="0" cap="none" spc="0" normalizeH="0" baseline="0" noProof="0" dirty="0">
                <a:latin typeface="+mn-lt"/>
                <a:ea typeface="宋体" panose="02010600030101010101" pitchFamily="2" charset="-122"/>
                <a:cs typeface="+mn-cs"/>
              </a:rPr>
              <a:t>R4:</a:t>
            </a:r>
            <a:r>
              <a:rPr kumimoji="0" lang="zh-CN" altLang="en-US" sz="2300" b="1" kern="0" cap="none" spc="0" normalizeH="0" baseline="0" noProof="0" dirty="0">
                <a:latin typeface="+mn-lt"/>
                <a:ea typeface="宋体" panose="02010600030101010101" pitchFamily="2" charset="-122"/>
                <a:cs typeface="+mn-cs"/>
              </a:rPr>
              <a:t>数据</a:t>
            </a:r>
            <a:r>
              <a:rPr kumimoji="0" lang="en-US" altLang="zh-CN" sz="2300" b="1" kern="0" cap="none" spc="0" normalizeH="0" baseline="0" noProof="0" dirty="0">
                <a:latin typeface="+mn-lt"/>
                <a:ea typeface="宋体" panose="02010600030101010101" pitchFamily="2" charset="-122"/>
                <a:cs typeface="+mn-cs"/>
              </a:rPr>
              <a:t>)</a:t>
            </a:r>
            <a:endParaRPr kumimoji="0" lang="en-US" altLang="zh-CN" sz="2300" b="1" kern="0" cap="none" spc="0" normalizeH="0" baseline="0" noProof="0" dirty="0">
              <a:latin typeface="+mn-lt"/>
              <a:ea typeface="宋体" panose="02010600030101010101" pitchFamily="2" charset="-122"/>
              <a:cs typeface="+mn-cs"/>
            </a:endParaRPr>
          </a:p>
        </p:txBody>
      </p:sp>
      <p:graphicFrame>
        <p:nvGraphicFramePr>
          <p:cNvPr id="6" name="Group 116"/>
          <p:cNvGraphicFramePr>
            <a:graphicFrameLocks noGrp="1"/>
          </p:cNvGraphicFramePr>
          <p:nvPr/>
        </p:nvGraphicFramePr>
        <p:xfrm>
          <a:off x="266700" y="2447925"/>
          <a:ext cx="8610600" cy="3597910"/>
        </p:xfrm>
        <a:graphic>
          <a:graphicData uri="http://schemas.openxmlformats.org/drawingml/2006/table">
            <a:tbl>
              <a:tblPr/>
              <a:tblGrid>
                <a:gridCol w="1133475"/>
                <a:gridCol w="4886325"/>
                <a:gridCol w="2590800"/>
              </a:tblGrid>
              <a:tr h="412277">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Address</a:t>
                      </a:r>
                      <a:endParaRPr kumimoji="0" lang="en-US" altLang="zh-CN" sz="18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R="0" marT="91440" marB="91440" anchor="ct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Instruction</a:t>
                      </a:r>
                      <a:endParaRPr kumimoji="0" lang="en-US" altLang="zh-CN" sz="18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R="0" marT="91440" marB="91440"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Comments</a:t>
                      </a:r>
                      <a:endParaRPr kumimoji="0" lang="en-US" altLang="zh-CN" sz="1800" b="1" i="1"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0" marT="91440" marB="91440" anchor="ct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14003">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x3000</a:t>
                      </a:r>
                      <a:endPar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FF0000"/>
                          </a:solidFill>
                          <a:effectLst/>
                          <a:latin typeface="CourierPS" pitchFamily="49" charset="0"/>
                          <a:ea typeface="宋体" panose="02010600030101010101" pitchFamily="2" charset="-122"/>
                        </a:rPr>
                        <a:t>1 1 1</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dirty="0" smtClean="0">
                          <a:ln>
                            <a:noFill/>
                          </a:ln>
                          <a:solidFill>
                            <a:srgbClr val="FF0000"/>
                          </a:solidFill>
                          <a:effectLst/>
                          <a:latin typeface="CourierPS" pitchFamily="49" charset="0"/>
                          <a:ea typeface="宋体" panose="02010600030101010101" pitchFamily="2" charset="-122"/>
                        </a:rPr>
                        <a:t>0</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dirty="0" smtClean="0">
                          <a:ln>
                            <a:noFill/>
                          </a:ln>
                          <a:solidFill>
                            <a:schemeClr val="accent1"/>
                          </a:solidFill>
                          <a:effectLst/>
                          <a:latin typeface="CourierPS" pitchFamily="49" charset="0"/>
                          <a:ea typeface="宋体" panose="02010600030101010101" pitchFamily="2" charset="-122"/>
                        </a:rPr>
                        <a:t>0 1 0</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1 1 1 1 1 1 1 1 1</a:t>
                      </a:r>
                      <a:endPar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rPr>
                        <a:t>R1 </a:t>
                      </a: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rPr>
                        <a:t> x3100 (PC+0xFF)</a:t>
                      </a:r>
                      <a:endPar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003">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x3001</a:t>
                      </a:r>
                      <a:endPar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FF0000"/>
                          </a:solidFill>
                          <a:effectLst/>
                          <a:latin typeface="CourierPS" pitchFamily="49" charset="0"/>
                          <a:ea typeface="宋体" panose="02010600030101010101" pitchFamily="2" charset="-122"/>
                        </a:rPr>
                        <a:t>0 1 0 1</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dirty="0" smtClean="0">
                          <a:ln>
                            <a:noFill/>
                          </a:ln>
                          <a:solidFill>
                            <a:schemeClr val="accent1"/>
                          </a:solidFill>
                          <a:effectLst/>
                          <a:latin typeface="CourierPS" pitchFamily="49" charset="0"/>
                          <a:ea typeface="宋体" panose="02010600030101010101" pitchFamily="2" charset="-122"/>
                        </a:rPr>
                        <a:t>0 1 1</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dirty="0" smtClean="0">
                          <a:ln>
                            <a:noFill/>
                          </a:ln>
                          <a:solidFill>
                            <a:schemeClr val="accent6"/>
                          </a:solidFill>
                          <a:effectLst/>
                          <a:latin typeface="CourierPS" pitchFamily="49" charset="0"/>
                          <a:ea typeface="宋体" panose="02010600030101010101" pitchFamily="2" charset="-122"/>
                        </a:rPr>
                        <a:t>0 1 1</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dirty="0" smtClean="0">
                          <a:ln>
                            <a:noFill/>
                          </a:ln>
                          <a:solidFill>
                            <a:srgbClr val="7030A0"/>
                          </a:solidFill>
                          <a:effectLst/>
                          <a:latin typeface="CourierPS" pitchFamily="49" charset="0"/>
                          <a:ea typeface="宋体" panose="02010600030101010101" pitchFamily="2" charset="-122"/>
                        </a:rPr>
                        <a:t>1</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0 0 0 0 0</a:t>
                      </a:r>
                      <a:endPar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rPr>
                        <a:t>R3 </a:t>
                      </a: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rPr>
                        <a:t> 0</a:t>
                      </a:r>
                      <a:endPar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003">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x3002</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FF0000"/>
                          </a:solidFill>
                          <a:effectLst/>
                          <a:latin typeface="CourierPS" pitchFamily="49" charset="0"/>
                          <a:ea typeface="宋体" panose="02010600030101010101" pitchFamily="2" charset="-122"/>
                        </a:rPr>
                        <a:t>0 1 1 0</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dirty="0" smtClean="0">
                          <a:ln>
                            <a:noFill/>
                          </a:ln>
                          <a:solidFill>
                            <a:schemeClr val="accent1"/>
                          </a:solidFill>
                          <a:effectLst/>
                          <a:latin typeface="CourierPS" pitchFamily="49" charset="0"/>
                          <a:ea typeface="宋体" panose="02010600030101010101" pitchFamily="2" charset="-122"/>
                        </a:rPr>
                        <a:t>1 0 0</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dirty="0" smtClean="0">
                          <a:ln>
                            <a:noFill/>
                          </a:ln>
                          <a:solidFill>
                            <a:schemeClr val="accent6"/>
                          </a:solidFill>
                          <a:effectLst/>
                          <a:latin typeface="CourierPS" pitchFamily="49" charset="0"/>
                          <a:ea typeface="宋体" panose="02010600030101010101" pitchFamily="2" charset="-122"/>
                        </a:rPr>
                        <a:t>0 0 1</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0 0 0 0 0 0</a:t>
                      </a:r>
                      <a:endPar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rPr>
                        <a:t>R4 </a:t>
                      </a: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rPr>
                        <a:t> M[R1]</a:t>
                      </a:r>
                      <a:endPar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003">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x3003</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FF0000"/>
                          </a:solidFill>
                          <a:effectLst/>
                          <a:latin typeface="CourierPS" pitchFamily="49" charset="0"/>
                          <a:ea typeface="宋体" panose="02010600030101010101" pitchFamily="2" charset="-122"/>
                        </a:rPr>
                        <a:t>0 0 0 0</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dirty="0" smtClean="0">
                          <a:ln>
                            <a:noFill/>
                          </a:ln>
                          <a:solidFill>
                            <a:srgbClr val="FFC000"/>
                          </a:solidFill>
                          <a:effectLst/>
                          <a:latin typeface="CourierPS" pitchFamily="49" charset="0"/>
                          <a:ea typeface="宋体" panose="02010600030101010101" pitchFamily="2" charset="-122"/>
                        </a:rPr>
                        <a:t>1 0 0</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0 0 0 0 0 0 1 0 0</a:t>
                      </a:r>
                      <a:endPar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dirty="0" err="1" smtClean="0">
                          <a:ln>
                            <a:noFill/>
                          </a:ln>
                          <a:solidFill>
                            <a:srgbClr val="CE0000"/>
                          </a:solidFill>
                          <a:effectLst/>
                          <a:latin typeface="Arial" panose="020B0604020202020204" pitchFamily="34" charset="0"/>
                          <a:ea typeface="宋体" panose="02010600030101010101" pitchFamily="2" charset="-122"/>
                        </a:rPr>
                        <a:t>BRn</a:t>
                      </a: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rPr>
                        <a:t> 3008;</a:t>
                      </a:r>
                      <a:endPar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325">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x3004</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FF0000"/>
                          </a:solidFill>
                          <a:effectLst/>
                          <a:latin typeface="CourierPS" pitchFamily="49" charset="0"/>
                          <a:ea typeface="宋体" panose="02010600030101010101" pitchFamily="2" charset="-122"/>
                        </a:rPr>
                        <a:t>0 0 0 1</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dirty="0" smtClean="0">
                          <a:ln>
                            <a:noFill/>
                          </a:ln>
                          <a:gradFill>
                            <a:gsLst>
                              <a:gs pos="50000">
                                <a:schemeClr val="accent1"/>
                              </a:gs>
                              <a:gs pos="0">
                                <a:schemeClr val="accent1">
                                  <a:lumMod val="25000"/>
                                  <a:lumOff val="75000"/>
                                </a:schemeClr>
                              </a:gs>
                              <a:gs pos="100000">
                                <a:schemeClr val="accent1">
                                  <a:lumMod val="85000"/>
                                </a:schemeClr>
                              </a:gs>
                            </a:gsLst>
                            <a:lin ang="5400000" scaled="1"/>
                          </a:gradFill>
                          <a:effectLst/>
                          <a:latin typeface="CourierPS" pitchFamily="49" charset="0"/>
                          <a:ea typeface="宋体" panose="02010600030101010101" pitchFamily="2" charset="-122"/>
                        </a:rPr>
                        <a:t>0 1 1</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dirty="0" smtClean="0">
                          <a:ln>
                            <a:noFill/>
                          </a:ln>
                          <a:solidFill>
                            <a:schemeClr val="accent2"/>
                          </a:solidFill>
                          <a:effectLst/>
                          <a:latin typeface="CourierPS" pitchFamily="49" charset="0"/>
                          <a:ea typeface="宋体" panose="02010600030101010101" pitchFamily="2" charset="-122"/>
                        </a:rPr>
                        <a:t>0</a:t>
                      </a:r>
                      <a:r>
                        <a:rPr kumimoji="0" lang="en-US" altLang="zh-CN" sz="2000" b="1" i="0" u="none" strike="noStrike" cap="none" normalizeH="0" baseline="0" dirty="0" smtClean="0">
                          <a:ln>
                            <a:noFill/>
                          </a:ln>
                          <a:solidFill>
                            <a:schemeClr val="accent2"/>
                          </a:solidFill>
                          <a:effectLst/>
                          <a:latin typeface="CourierPS" pitchFamily="49" charset="0"/>
                          <a:ea typeface="宋体" panose="02010600030101010101" pitchFamily="2" charset="-122"/>
                        </a:rPr>
                        <a:t> 1 1</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dirty="0" smtClean="0">
                          <a:ln>
                            <a:noFill/>
                          </a:ln>
                          <a:solidFill>
                            <a:srgbClr val="7030A0"/>
                          </a:solidFill>
                          <a:effectLst/>
                          <a:latin typeface="CourierPS" pitchFamily="49" charset="0"/>
                          <a:ea typeface="宋体" panose="02010600030101010101" pitchFamily="2" charset="-122"/>
                        </a:rPr>
                        <a:t>0</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0 0 </a:t>
                      </a:r>
                      <a:r>
                        <a:rPr kumimoji="0" lang="en-US" altLang="zh-CN" sz="2000" b="1" i="0" u="none" strike="noStrike" cap="none" normalizeH="0" baseline="0" dirty="0" smtClean="0">
                          <a:ln>
                            <a:noFill/>
                          </a:ln>
                          <a:solidFill>
                            <a:schemeClr val="accent2"/>
                          </a:solidFill>
                          <a:effectLst/>
                          <a:latin typeface="CourierPS" pitchFamily="49" charset="0"/>
                          <a:ea typeface="宋体" panose="02010600030101010101" pitchFamily="2" charset="-122"/>
                        </a:rPr>
                        <a:t>1 0 0</a:t>
                      </a:r>
                      <a:endParaRPr kumimoji="0" lang="en-US" altLang="zh-CN" sz="2000" b="1" i="0" u="none" strike="noStrike" cap="none" normalizeH="0" baseline="0" dirty="0" smtClean="0">
                        <a:ln>
                          <a:noFill/>
                        </a:ln>
                        <a:solidFill>
                          <a:schemeClr val="accent2"/>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rPr>
                        <a:t>R3 </a:t>
                      </a: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rPr>
                        <a:t> R3+R4</a:t>
                      </a:r>
                      <a:endPar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003">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x3005</a:t>
                      </a:r>
                      <a:endPar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FF0000"/>
                          </a:solidFill>
                          <a:effectLst/>
                          <a:latin typeface="CourierPS" pitchFamily="49" charset="0"/>
                          <a:ea typeface="宋体" panose="02010600030101010101" pitchFamily="2" charset="-122"/>
                        </a:rPr>
                        <a:t>0 0 0 1</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dirty="0" smtClean="0">
                          <a:ln>
                            <a:noFill/>
                          </a:ln>
                          <a:solidFill>
                            <a:schemeClr val="accent1"/>
                          </a:solidFill>
                          <a:effectLst/>
                          <a:latin typeface="CourierPS" pitchFamily="49" charset="0"/>
                          <a:ea typeface="宋体" panose="02010600030101010101" pitchFamily="2" charset="-122"/>
                        </a:rPr>
                        <a:t>0 0 1</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dirty="0" smtClean="0">
                          <a:ln>
                            <a:noFill/>
                          </a:ln>
                          <a:solidFill>
                            <a:schemeClr val="accent2"/>
                          </a:solidFill>
                          <a:effectLst/>
                          <a:latin typeface="CourierPS" pitchFamily="49" charset="0"/>
                          <a:ea typeface="宋体" panose="02010600030101010101" pitchFamily="2" charset="-122"/>
                        </a:rPr>
                        <a:t>0 0 1</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dirty="0" smtClean="0">
                          <a:ln>
                            <a:noFill/>
                          </a:ln>
                          <a:solidFill>
                            <a:srgbClr val="7030A0"/>
                          </a:solidFill>
                          <a:effectLst/>
                          <a:latin typeface="CourierPS" pitchFamily="49" charset="0"/>
                          <a:ea typeface="宋体" panose="02010600030101010101" pitchFamily="2" charset="-122"/>
                        </a:rPr>
                        <a:t>1</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0 0 0 0 1</a:t>
                      </a:r>
                      <a:endPar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rPr>
                        <a:t>R1</a:t>
                      </a: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rPr>
                        <a:t> R1+1</a:t>
                      </a:r>
                      <a:endPar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003">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x3006</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cap="none" normalizeH="0" baseline="0" dirty="0" smtClean="0">
                          <a:ln>
                            <a:noFill/>
                          </a:ln>
                          <a:solidFill>
                            <a:srgbClr val="FF0000"/>
                          </a:solidFill>
                          <a:effectLst/>
                          <a:latin typeface="CourierPS" pitchFamily="49" charset="0"/>
                          <a:ea typeface="宋体" panose="02010600030101010101" pitchFamily="2" charset="-122"/>
                        </a:rPr>
                        <a:t>0 1 1 0</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dirty="0" smtClean="0">
                          <a:ln>
                            <a:noFill/>
                          </a:ln>
                          <a:solidFill>
                            <a:schemeClr val="accent1"/>
                          </a:solidFill>
                          <a:effectLst/>
                          <a:latin typeface="CourierPS" pitchFamily="49" charset="0"/>
                          <a:ea typeface="宋体" panose="02010600030101010101" pitchFamily="2" charset="-122"/>
                        </a:rPr>
                        <a:t>1 0 0</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dirty="0" smtClean="0">
                          <a:ln>
                            <a:noFill/>
                          </a:ln>
                          <a:solidFill>
                            <a:schemeClr val="accent2"/>
                          </a:solidFill>
                          <a:effectLst/>
                          <a:latin typeface="CourierPS" pitchFamily="49" charset="0"/>
                          <a:ea typeface="宋体" panose="02010600030101010101" pitchFamily="2" charset="-122"/>
                        </a:rPr>
                        <a:t>0 0 1</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0 0 0 0 0 0</a:t>
                      </a:r>
                      <a:endPar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rPr>
                        <a:t>R4 </a:t>
                      </a: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rPr>
                        <a:t> M[R1]</a:t>
                      </a:r>
                      <a:endPar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003">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x3007</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FF0000"/>
                          </a:solidFill>
                          <a:effectLst/>
                          <a:latin typeface="CourierPS" pitchFamily="49" charset="0"/>
                          <a:ea typeface="宋体" panose="02010600030101010101" pitchFamily="2" charset="-122"/>
                        </a:rPr>
                        <a:t>0 0 0 0</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dirty="0" smtClean="0">
                          <a:ln>
                            <a:noFill/>
                          </a:ln>
                          <a:solidFill>
                            <a:srgbClr val="FFC000"/>
                          </a:solidFill>
                          <a:effectLst/>
                          <a:latin typeface="CourierPS" pitchFamily="49" charset="0"/>
                          <a:ea typeface="宋体" panose="02010600030101010101" pitchFamily="2" charset="-122"/>
                        </a:rPr>
                        <a:t>1 1 1</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1 1 1 1 1 1 0 1 1</a:t>
                      </a:r>
                      <a:endPar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dirty="0" err="1" smtClean="0">
                          <a:ln>
                            <a:noFill/>
                          </a:ln>
                          <a:solidFill>
                            <a:srgbClr val="CE0000"/>
                          </a:solidFill>
                          <a:effectLst/>
                          <a:latin typeface="Arial" panose="020B0604020202020204" pitchFamily="34" charset="0"/>
                          <a:ea typeface="宋体" panose="02010600030101010101" pitchFamily="2" charset="-122"/>
                        </a:rPr>
                        <a:t>BRnzp</a:t>
                      </a: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rPr>
                        <a:t> x3003</a:t>
                      </a:r>
                      <a:endPar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003">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X3008</a:t>
                      </a:r>
                      <a:endPar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halt</a:t>
                      </a:r>
                      <a:endPar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4003">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x3009</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38915"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JMP (</a:t>
            </a:r>
            <a:r>
              <a:rPr lang="zh-CN" altLang="en-US" dirty="0">
                <a:ea typeface="宋体" panose="02010600030101010101" pitchFamily="2" charset="-122"/>
              </a:rPr>
              <a:t>寄存器存放跳转地址</a:t>
            </a:r>
            <a:r>
              <a:rPr lang="en-US" altLang="zh-CN" dirty="0">
                <a:ea typeface="宋体" panose="02010600030101010101" pitchFamily="2" charset="-122"/>
              </a:rPr>
              <a:t>)</a:t>
            </a:r>
            <a:endParaRPr lang="en-US" altLang="zh-CN" dirty="0">
              <a:ea typeface="宋体" panose="02010600030101010101" pitchFamily="2" charset="-122"/>
            </a:endParaRPr>
          </a:p>
        </p:txBody>
      </p:sp>
      <p:sp>
        <p:nvSpPr>
          <p:cNvPr id="38916" name="Rectangle 3"/>
          <p:cNvSpPr>
            <a:spLocks noGrp="1"/>
          </p:cNvSpPr>
          <p:nvPr>
            <p:ph idx="1"/>
          </p:nvPr>
        </p:nvSpPr>
        <p:spPr>
          <a:xfrm>
            <a:off x="228600" y="1143000"/>
            <a:ext cx="8686800" cy="5334000"/>
          </a:xfrm>
        </p:spPr>
        <p:txBody>
          <a:bodyPr vert="horz" wrap="square" lIns="91440" tIns="45720" rIns="91440" bIns="45720" anchor="t" anchorCtr="0"/>
          <a:p>
            <a:r>
              <a:rPr lang="en-US" altLang="zh-CN" dirty="0">
                <a:ea typeface="宋体" panose="02010600030101010101" pitchFamily="2" charset="-122"/>
              </a:rPr>
              <a:t>JMP</a:t>
            </a:r>
            <a:r>
              <a:rPr lang="zh-CN" altLang="en-US" dirty="0">
                <a:ea typeface="宋体" panose="02010600030101010101" pitchFamily="2" charset="-122"/>
              </a:rPr>
              <a:t>是一个绝对跳转指令</a:t>
            </a:r>
            <a:r>
              <a:rPr lang="en-US" altLang="zh-CN" dirty="0">
                <a:ea typeface="宋体" panose="02010600030101010101" pitchFamily="2" charset="-122"/>
              </a:rPr>
              <a:t> – </a:t>
            </a:r>
            <a:r>
              <a:rPr lang="zh-CN" altLang="en-US" dirty="0">
                <a:ea typeface="宋体" panose="02010600030101010101" pitchFamily="2" charset="-122"/>
              </a:rPr>
              <a:t>总是跳转</a:t>
            </a:r>
            <a:endParaRPr lang="en-US" altLang="zh-CN" dirty="0">
              <a:ea typeface="宋体" panose="02010600030101010101" pitchFamily="2" charset="-122"/>
            </a:endParaRPr>
          </a:p>
          <a:p>
            <a:pPr lvl="1"/>
            <a:r>
              <a:rPr lang="zh-CN" altLang="en-US" dirty="0">
                <a:ea typeface="宋体" panose="02010600030101010101" pitchFamily="2" charset="-122"/>
              </a:rPr>
              <a:t>跳转的目标地址存放在寄存器中</a:t>
            </a:r>
            <a:endParaRPr lang="en-US" altLang="zh-CN" dirty="0">
              <a:ea typeface="宋体" panose="02010600030101010101" pitchFamily="2" charset="-122"/>
            </a:endParaRPr>
          </a:p>
          <a:p>
            <a:pPr lvl="1"/>
            <a:r>
              <a:rPr lang="zh-CN" altLang="en-US" dirty="0">
                <a:ea typeface="宋体" panose="02010600030101010101" pitchFamily="2" charset="-122"/>
              </a:rPr>
              <a:t>寄存器可以存放</a:t>
            </a:r>
            <a:r>
              <a:rPr lang="en-US" altLang="zh-CN" dirty="0">
                <a:ea typeface="宋体" panose="02010600030101010101" pitchFamily="2" charset="-122"/>
              </a:rPr>
              <a:t>16</a:t>
            </a:r>
            <a:r>
              <a:rPr lang="zh-CN" altLang="en-US" dirty="0">
                <a:ea typeface="宋体" panose="02010600030101010101" pitchFamily="2" charset="-122"/>
              </a:rPr>
              <a:t>位地址。可以跳转到任何地方。</a:t>
            </a:r>
            <a:endParaRPr lang="en-US" altLang="zh-CN" dirty="0">
              <a:ea typeface="宋体" panose="02010600030101010101" pitchFamily="2" charset="-122"/>
            </a:endParaRPr>
          </a:p>
          <a:p>
            <a:pPr lvl="1"/>
            <a:r>
              <a:rPr lang="zh-CN" altLang="en-US" dirty="0">
                <a:ea typeface="宋体" panose="02010600030101010101" pitchFamily="2" charset="-122"/>
              </a:rPr>
              <a:t>条件跳转是有局限性的：</a:t>
            </a:r>
            <a:r>
              <a:rPr lang="en-US" altLang="zh-CN" dirty="0">
                <a:ea typeface="宋体" panose="02010600030101010101" pitchFamily="2" charset="-122"/>
              </a:rPr>
              <a:t>-256</a:t>
            </a:r>
            <a:r>
              <a:rPr lang="zh-CN" altLang="en-US" dirty="0">
                <a:ea typeface="宋体" panose="02010600030101010101" pitchFamily="2" charset="-122"/>
              </a:rPr>
              <a:t>到</a:t>
            </a:r>
            <a:r>
              <a:rPr lang="en-US" altLang="zh-CN" dirty="0">
                <a:ea typeface="宋体" panose="02010600030101010101" pitchFamily="2" charset="-122"/>
              </a:rPr>
              <a:t>+255</a:t>
            </a:r>
            <a:endParaRPr lang="en-US" altLang="zh-CN" dirty="0">
              <a:ea typeface="宋体" panose="02010600030101010101" pitchFamily="2" charset="-122"/>
            </a:endParaRPr>
          </a:p>
          <a:p>
            <a:endParaRPr lang="en-US" altLang="zh-CN" dirty="0">
              <a:ea typeface="宋体" panose="02010600030101010101" pitchFamily="2" charset="-122"/>
            </a:endParaRPr>
          </a:p>
        </p:txBody>
      </p:sp>
      <p:pic>
        <p:nvPicPr>
          <p:cNvPr id="38917" name="Picture 6" descr="C:\Documents and Settings\gbyrd\My Documents\ece206\mh-slides\e2\ch05-figures\ch05-29.png"/>
          <p:cNvPicPr>
            <a:picLocks noChangeAspect="1"/>
          </p:cNvPicPr>
          <p:nvPr/>
        </p:nvPicPr>
        <p:blipFill>
          <a:blip r:embed="rId1"/>
          <a:stretch>
            <a:fillRect/>
          </a:stretch>
        </p:blipFill>
        <p:spPr>
          <a:xfrm>
            <a:off x="468313" y="2924175"/>
            <a:ext cx="7440612" cy="676275"/>
          </a:xfrm>
          <a:prstGeom prst="rect">
            <a:avLst/>
          </a:prstGeom>
          <a:noFill/>
          <a:ln w="9525">
            <a:noFill/>
          </a:ln>
        </p:spPr>
      </p:pic>
      <p:pic>
        <p:nvPicPr>
          <p:cNvPr id="38918" name="Picture 7" descr="C:\Documents and Settings\gbyrd\My Documents\ece206\mh-slides\e2\ch05-figures\ch05-29a.png"/>
          <p:cNvPicPr>
            <a:picLocks noChangeAspect="1"/>
          </p:cNvPicPr>
          <p:nvPr/>
        </p:nvPicPr>
        <p:blipFill>
          <a:blip r:embed="rId2"/>
          <a:stretch>
            <a:fillRect/>
          </a:stretch>
        </p:blipFill>
        <p:spPr>
          <a:xfrm>
            <a:off x="1524000" y="3810000"/>
            <a:ext cx="5365750" cy="1757363"/>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39939"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TRAP</a:t>
            </a:r>
            <a:r>
              <a:rPr lang="zh-CN" altLang="en-US" dirty="0">
                <a:ea typeface="宋体" panose="02010600030101010101" pitchFamily="2" charset="-122"/>
              </a:rPr>
              <a:t>：调用系统服务程序</a:t>
            </a:r>
            <a:endParaRPr lang="en-US" altLang="zh-CN" dirty="0">
              <a:ea typeface="宋体" panose="02010600030101010101" pitchFamily="2" charset="-122"/>
            </a:endParaRPr>
          </a:p>
        </p:txBody>
      </p:sp>
      <p:sp>
        <p:nvSpPr>
          <p:cNvPr id="39940" name="Rectangle 3"/>
          <p:cNvSpPr>
            <a:spLocks noGrp="1"/>
          </p:cNvSpPr>
          <p:nvPr>
            <p:ph idx="1"/>
          </p:nvPr>
        </p:nvSpPr>
        <p:spPr>
          <a:xfrm>
            <a:off x="304800" y="1981200"/>
            <a:ext cx="8458200" cy="4572000"/>
          </a:xfrm>
        </p:spPr>
        <p:txBody>
          <a:bodyPr vert="horz" wrap="square" lIns="91440" tIns="45720" rIns="91440" bIns="45720" anchor="t" anchorCtr="0"/>
          <a:p>
            <a:r>
              <a:rPr lang="zh-CN" altLang="en-US" dirty="0">
                <a:ea typeface="宋体" panose="02010600030101010101" pitchFamily="2" charset="-122"/>
              </a:rPr>
              <a:t>调用系统服务程序</a:t>
            </a:r>
            <a:r>
              <a:rPr lang="en-US" altLang="zh-CN" dirty="0">
                <a:ea typeface="宋体" panose="02010600030101010101" pitchFamily="2" charset="-122"/>
              </a:rPr>
              <a:t>,</a:t>
            </a:r>
            <a:r>
              <a:rPr lang="zh-CN" altLang="en-US" dirty="0">
                <a:ea typeface="宋体" panose="02010600030101010101" pitchFamily="2" charset="-122"/>
              </a:rPr>
              <a:t>服务程序由</a:t>
            </a:r>
            <a:r>
              <a:rPr lang="en-US" altLang="zh-CN" dirty="0">
                <a:ea typeface="宋体" panose="02010600030101010101" pitchFamily="2" charset="-122"/>
              </a:rPr>
              <a:t> 8-bit “trap vector”</a:t>
            </a:r>
            <a:r>
              <a:rPr lang="zh-CN" altLang="en-US" dirty="0">
                <a:ea typeface="宋体" panose="02010600030101010101" pitchFamily="2" charset="-122"/>
              </a:rPr>
              <a:t>指定，总共支持</a:t>
            </a:r>
            <a:r>
              <a:rPr lang="en-US" altLang="zh-CN" dirty="0">
                <a:ea typeface="宋体" panose="02010600030101010101" pitchFamily="2" charset="-122"/>
              </a:rPr>
              <a:t>256</a:t>
            </a:r>
            <a:r>
              <a:rPr lang="zh-CN" altLang="en-US" dirty="0">
                <a:ea typeface="宋体" panose="02010600030101010101" pitchFamily="2" charset="-122"/>
              </a:rPr>
              <a:t>个服务程序。</a:t>
            </a:r>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en-US" dirty="0">
                <a:ea typeface="宋体" panose="02010600030101010101" pitchFamily="2" charset="-122"/>
              </a:rPr>
              <a:t>调用结束后</a:t>
            </a:r>
            <a:r>
              <a:rPr lang="en-US" altLang="zh-CN" dirty="0">
                <a:ea typeface="宋体" panose="02010600030101010101" pitchFamily="2" charset="-122"/>
              </a:rPr>
              <a:t>, PC</a:t>
            </a:r>
            <a:r>
              <a:rPr lang="zh-CN" altLang="en-US" dirty="0">
                <a:ea typeface="宋体" panose="02010600030101010101" pitchFamily="2" charset="-122"/>
              </a:rPr>
              <a:t>被设置成当前</a:t>
            </a:r>
            <a:r>
              <a:rPr lang="en-US" altLang="zh-CN" dirty="0">
                <a:ea typeface="宋体" panose="02010600030101010101" pitchFamily="2" charset="-122"/>
              </a:rPr>
              <a:t>TRAP </a:t>
            </a:r>
            <a:r>
              <a:rPr lang="zh-CN" altLang="en-US" dirty="0">
                <a:ea typeface="宋体" panose="02010600030101010101" pitchFamily="2" charset="-122"/>
              </a:rPr>
              <a:t>指令的下一条。</a:t>
            </a:r>
            <a:endParaRPr lang="en-US" altLang="zh-CN" dirty="0">
              <a:ea typeface="宋体" panose="02010600030101010101" pitchFamily="2" charset="-122"/>
            </a:endParaRPr>
          </a:p>
          <a:p>
            <a:r>
              <a:rPr lang="en-US" altLang="zh-CN" sz="2000" dirty="0">
                <a:ea typeface="宋体" panose="02010600030101010101" pitchFamily="2" charset="-122"/>
              </a:rPr>
              <a:t>(</a:t>
            </a:r>
            <a:r>
              <a:rPr lang="zh-CN" altLang="en-US" sz="2000" dirty="0">
                <a:ea typeface="宋体" panose="02010600030101010101" pitchFamily="2" charset="-122"/>
              </a:rPr>
              <a:t>具体原理后面会讨论</a:t>
            </a:r>
            <a:r>
              <a:rPr lang="en-US" altLang="zh-CN" sz="2000" dirty="0">
                <a:ea typeface="宋体" panose="02010600030101010101" pitchFamily="2" charset="-122"/>
              </a:rPr>
              <a:t>)</a:t>
            </a:r>
            <a:endParaRPr lang="en-US" altLang="zh-CN" sz="2000" dirty="0">
              <a:ea typeface="宋体" panose="02010600030101010101" pitchFamily="2" charset="-122"/>
            </a:endParaRPr>
          </a:p>
          <a:p>
            <a:r>
              <a:rPr lang="zh-CN" altLang="en-US" sz="2000" dirty="0">
                <a:ea typeface="宋体" panose="02010600030101010101" pitchFamily="2" charset="-122"/>
              </a:rPr>
              <a:t>    </a:t>
            </a:r>
            <a:r>
              <a:rPr lang="en-US" altLang="zh-CN" sz="2000" dirty="0">
                <a:ea typeface="宋体" panose="02010600030101010101" pitchFamily="2" charset="-122"/>
              </a:rPr>
              <a:t>x3100: 1111 0000 0010 0101</a:t>
            </a:r>
            <a:endParaRPr lang="en-US" altLang="zh-CN" sz="2000" dirty="0">
              <a:ea typeface="宋体" panose="02010600030101010101" pitchFamily="2" charset="-122"/>
            </a:endParaRPr>
          </a:p>
          <a:p>
            <a:endParaRPr lang="en-US" altLang="zh-CN" sz="2000" dirty="0">
              <a:ea typeface="宋体" panose="02010600030101010101" pitchFamily="2" charset="-122"/>
            </a:endParaRPr>
          </a:p>
        </p:txBody>
      </p:sp>
      <p:graphicFrame>
        <p:nvGraphicFramePr>
          <p:cNvPr id="67634" name="Group 50"/>
          <p:cNvGraphicFramePr>
            <a:graphicFrameLocks noGrp="1"/>
          </p:cNvGraphicFramePr>
          <p:nvPr/>
        </p:nvGraphicFramePr>
        <p:xfrm>
          <a:off x="1547813" y="2924175"/>
          <a:ext cx="5791200" cy="2341563"/>
        </p:xfrm>
        <a:graphic>
          <a:graphicData uri="http://schemas.openxmlformats.org/drawingml/2006/table">
            <a:tbl>
              <a:tblPr/>
              <a:tblGrid>
                <a:gridCol w="1060450"/>
                <a:gridCol w="4730750"/>
              </a:tblGrid>
              <a:tr h="4699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vector</a:t>
                      </a:r>
                      <a:endParaRPr kumimoji="0" lang="en-US" altLang="zh-CN" sz="20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routine</a:t>
                      </a:r>
                      <a:endParaRPr kumimoji="0" lang="en-US" altLang="zh-CN" sz="20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x23</a:t>
                      </a:r>
                      <a:endPar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input a character from the keyboard to R0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x21</a:t>
                      </a:r>
                      <a:endPar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output a character in R0 to the monitor</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x25</a:t>
                      </a:r>
                      <a:endPar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halt the program</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39958" name="Picture 52" descr="C:\Documents and Settings\gbyrd\My Documents\ece206\mh-slides\e2\ch05-figures\ch05-30.png"/>
          <p:cNvPicPr>
            <a:picLocks noChangeAspect="1"/>
          </p:cNvPicPr>
          <p:nvPr/>
        </p:nvPicPr>
        <p:blipFill>
          <a:blip r:embed="rId1"/>
          <a:stretch>
            <a:fillRect/>
          </a:stretch>
        </p:blipFill>
        <p:spPr>
          <a:xfrm>
            <a:off x="304800" y="1143000"/>
            <a:ext cx="7705725" cy="677863"/>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9219"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Instruction Set Architecture(ISA):</a:t>
            </a:r>
            <a:r>
              <a:rPr lang="zh-CN" altLang="en-US" dirty="0">
                <a:ea typeface="宋体" panose="02010600030101010101" pitchFamily="2" charset="-122"/>
              </a:rPr>
              <a:t>指令集结构</a:t>
            </a:r>
            <a:endParaRPr lang="en-US" altLang="zh-CN" dirty="0">
              <a:ea typeface="宋体" panose="02010600030101010101" pitchFamily="2" charset="-122"/>
            </a:endParaRPr>
          </a:p>
        </p:txBody>
      </p:sp>
      <p:sp>
        <p:nvSpPr>
          <p:cNvPr id="9220" name="Rectangle 3"/>
          <p:cNvSpPr>
            <a:spLocks noGrp="1"/>
          </p:cNvSpPr>
          <p:nvPr>
            <p:ph idx="1"/>
          </p:nvPr>
        </p:nvSpPr>
        <p:spPr>
          <a:xfrm>
            <a:off x="228600" y="1295400"/>
            <a:ext cx="7924800" cy="5229225"/>
          </a:xfrm>
        </p:spPr>
        <p:txBody>
          <a:bodyPr vert="horz" wrap="square" lIns="91440" tIns="45720" rIns="91440" bIns="45720" anchor="t" anchorCtr="0"/>
          <a:p>
            <a:pPr defTabSz="914400">
              <a:tabLst>
                <a:tab pos="863600" algn="l"/>
              </a:tabLst>
            </a:pPr>
            <a:r>
              <a:rPr lang="en-US" altLang="zh-CN" dirty="0">
                <a:solidFill>
                  <a:schemeClr val="accent2"/>
                </a:solidFill>
                <a:ea typeface="宋体" panose="02010600030101010101" pitchFamily="2" charset="-122"/>
              </a:rPr>
              <a:t>ISA</a:t>
            </a:r>
            <a:r>
              <a:rPr lang="en-US" altLang="zh-CN" dirty="0">
                <a:ea typeface="宋体" panose="02010600030101010101" pitchFamily="2" charset="-122"/>
              </a:rPr>
              <a:t> = 	</a:t>
            </a:r>
            <a:r>
              <a:rPr lang="zh-CN" altLang="en-US" dirty="0">
                <a:ea typeface="宋体" panose="02010600030101010101" pitchFamily="2" charset="-122"/>
              </a:rPr>
              <a:t>向以机器语言编程的程序员提供有关控制机器所需要的所有必要信息</a:t>
            </a:r>
            <a:r>
              <a:rPr lang="en-US" altLang="zh-CN" dirty="0">
                <a:ea typeface="宋体" panose="02010600030101010101" pitchFamily="2" charset="-122"/>
              </a:rPr>
              <a:t> </a:t>
            </a:r>
            <a:r>
              <a:rPr lang="zh-CN" altLang="en-US" dirty="0">
                <a:ea typeface="宋体" panose="02010600030101010101" pitchFamily="2" charset="-122"/>
              </a:rPr>
              <a:t>。包括内存组织方式、寄存器组、指令集等信息。</a:t>
            </a:r>
            <a:r>
              <a:rPr lang="en-US" altLang="zh-CN" dirty="0">
                <a:ea typeface="宋体" panose="02010600030101010101" pitchFamily="2" charset="-122"/>
              </a:rPr>
              <a:t>	</a:t>
            </a:r>
            <a:endParaRPr lang="en-US" altLang="zh-CN" dirty="0">
              <a:ea typeface="宋体" panose="02010600030101010101" pitchFamily="2" charset="-122"/>
            </a:endParaRPr>
          </a:p>
          <a:p>
            <a:pPr marL="625475" lvl="1" indent="-282575" defTabSz="914400">
              <a:tabLst>
                <a:tab pos="863600" algn="l"/>
              </a:tabLst>
            </a:pPr>
            <a:r>
              <a:rPr lang="zh-CN" altLang="en-US" sz="1800" dirty="0">
                <a:solidFill>
                  <a:srgbClr val="CE0000"/>
                </a:solidFill>
                <a:ea typeface="宋体" panose="02010600030101010101" pitchFamily="2" charset="-122"/>
              </a:rPr>
              <a:t>内存组织方式</a:t>
            </a:r>
            <a:endParaRPr lang="en-US" altLang="zh-CN" sz="1800" dirty="0">
              <a:solidFill>
                <a:srgbClr val="CE0000"/>
              </a:solidFill>
              <a:ea typeface="宋体" panose="02010600030101010101" pitchFamily="2" charset="-122"/>
            </a:endParaRPr>
          </a:p>
          <a:p>
            <a:pPr marL="1085850" lvl="2" indent="-282575" defTabSz="914400">
              <a:tabLst>
                <a:tab pos="863600" algn="l"/>
              </a:tabLst>
            </a:pPr>
            <a:r>
              <a:rPr lang="zh-CN" altLang="en-US" sz="1800" dirty="0">
                <a:ea typeface="宋体" panose="02010600030101010101" pitchFamily="2" charset="-122"/>
              </a:rPr>
              <a:t>寻址空间 </a:t>
            </a:r>
            <a:r>
              <a:rPr lang="en-US" altLang="zh-CN" sz="1800" dirty="0">
                <a:ea typeface="宋体" panose="02010600030101010101" pitchFamily="2" charset="-122"/>
              </a:rPr>
              <a:t>– </a:t>
            </a:r>
            <a:r>
              <a:rPr lang="zh-CN" altLang="en-US" sz="1800" dirty="0">
                <a:ea typeface="宋体" panose="02010600030101010101" pitchFamily="2" charset="-122"/>
              </a:rPr>
              <a:t>有多少个存储空间</a:t>
            </a:r>
            <a:r>
              <a:rPr lang="en-US" altLang="zh-CN" sz="1800" dirty="0">
                <a:ea typeface="宋体" panose="02010600030101010101" pitchFamily="2" charset="-122"/>
              </a:rPr>
              <a:t>?</a:t>
            </a:r>
            <a:endParaRPr lang="en-US" altLang="zh-CN" sz="1800" dirty="0">
              <a:ea typeface="宋体" panose="02010600030101010101" pitchFamily="2" charset="-122"/>
            </a:endParaRPr>
          </a:p>
          <a:p>
            <a:pPr marL="1085850" lvl="2" indent="-282575" defTabSz="914400">
              <a:tabLst>
                <a:tab pos="863600" algn="l"/>
              </a:tabLst>
            </a:pPr>
            <a:r>
              <a:rPr lang="zh-CN" altLang="en-US" sz="1800" dirty="0">
                <a:ea typeface="宋体" panose="02010600030101010101" pitchFamily="2" charset="-122"/>
              </a:rPr>
              <a:t>寻址能力</a:t>
            </a:r>
            <a:r>
              <a:rPr lang="en-US" altLang="zh-CN" sz="1800" dirty="0">
                <a:ea typeface="宋体" panose="02010600030101010101" pitchFamily="2" charset="-122"/>
              </a:rPr>
              <a:t> – </a:t>
            </a:r>
            <a:r>
              <a:rPr lang="zh-CN" altLang="en-US" sz="1800" dirty="0">
                <a:ea typeface="宋体" panose="02010600030101010101" pitchFamily="2" charset="-122"/>
              </a:rPr>
              <a:t>每个存储空间有多少位</a:t>
            </a:r>
            <a:r>
              <a:rPr lang="en-US" altLang="zh-CN" sz="1800" dirty="0">
                <a:ea typeface="宋体" panose="02010600030101010101" pitchFamily="2" charset="-122"/>
              </a:rPr>
              <a:t>?</a:t>
            </a:r>
            <a:endParaRPr lang="en-US" altLang="zh-CN" sz="1800" dirty="0">
              <a:ea typeface="宋体" panose="02010600030101010101" pitchFamily="2" charset="-122"/>
            </a:endParaRPr>
          </a:p>
          <a:p>
            <a:pPr marL="625475" lvl="1" indent="-282575" defTabSz="914400">
              <a:tabLst>
                <a:tab pos="863600" algn="l"/>
              </a:tabLst>
            </a:pPr>
            <a:r>
              <a:rPr lang="zh-CN" altLang="en-US" sz="1800" dirty="0">
                <a:solidFill>
                  <a:srgbClr val="CE0000"/>
                </a:solidFill>
                <a:ea typeface="宋体" panose="02010600030101010101" pitchFamily="2" charset="-122"/>
              </a:rPr>
              <a:t>寄存器组</a:t>
            </a:r>
            <a:endParaRPr lang="en-US" altLang="zh-CN" sz="1800" dirty="0">
              <a:solidFill>
                <a:srgbClr val="CE0000"/>
              </a:solidFill>
              <a:ea typeface="宋体" panose="02010600030101010101" pitchFamily="2" charset="-122"/>
            </a:endParaRPr>
          </a:p>
          <a:p>
            <a:pPr marL="1085850" lvl="2" indent="-282575" defTabSz="914400">
              <a:tabLst>
                <a:tab pos="863600" algn="l"/>
              </a:tabLst>
            </a:pPr>
            <a:r>
              <a:rPr lang="zh-CN" altLang="en-US" sz="1800" dirty="0">
                <a:ea typeface="宋体" panose="02010600030101010101" pitchFamily="2" charset="-122"/>
              </a:rPr>
              <a:t>有多少</a:t>
            </a:r>
            <a:r>
              <a:rPr lang="en-US" altLang="zh-CN" sz="1800" dirty="0">
                <a:ea typeface="宋体" panose="02010600030101010101" pitchFamily="2" charset="-122"/>
              </a:rPr>
              <a:t>?  </a:t>
            </a:r>
            <a:r>
              <a:rPr lang="zh-CN" altLang="en-US" sz="1800" dirty="0">
                <a:ea typeface="宋体" panose="02010600030101010101" pitchFamily="2" charset="-122"/>
              </a:rPr>
              <a:t>存储数据长度</a:t>
            </a:r>
            <a:r>
              <a:rPr lang="en-US" altLang="zh-CN" sz="1800" dirty="0">
                <a:ea typeface="宋体" panose="02010600030101010101" pitchFamily="2" charset="-122"/>
              </a:rPr>
              <a:t>?  </a:t>
            </a:r>
            <a:r>
              <a:rPr lang="zh-CN" altLang="en-US" sz="1800" dirty="0">
                <a:ea typeface="宋体" panose="02010600030101010101" pitchFamily="2" charset="-122"/>
              </a:rPr>
              <a:t>怎么使用</a:t>
            </a:r>
            <a:r>
              <a:rPr lang="en-US" altLang="zh-CN" sz="1800" dirty="0">
                <a:ea typeface="宋体" panose="02010600030101010101" pitchFamily="2" charset="-122"/>
              </a:rPr>
              <a:t>?</a:t>
            </a:r>
            <a:endParaRPr lang="en-US" altLang="zh-CN" sz="1800" dirty="0">
              <a:ea typeface="宋体" panose="02010600030101010101" pitchFamily="2" charset="-122"/>
            </a:endParaRPr>
          </a:p>
          <a:p>
            <a:pPr marL="625475" lvl="1" indent="-282575" defTabSz="914400">
              <a:tabLst>
                <a:tab pos="863600" algn="l"/>
              </a:tabLst>
            </a:pPr>
            <a:r>
              <a:rPr lang="zh-CN" altLang="en-US" sz="1800" dirty="0">
                <a:solidFill>
                  <a:srgbClr val="CE0000"/>
                </a:solidFill>
                <a:ea typeface="宋体" panose="02010600030101010101" pitchFamily="2" charset="-122"/>
              </a:rPr>
              <a:t>指令集</a:t>
            </a:r>
            <a:endParaRPr lang="en-US" altLang="zh-CN" sz="1800" dirty="0">
              <a:solidFill>
                <a:srgbClr val="CE0000"/>
              </a:solidFill>
              <a:ea typeface="宋体" panose="02010600030101010101" pitchFamily="2" charset="-122"/>
            </a:endParaRPr>
          </a:p>
          <a:p>
            <a:pPr marL="1085850" lvl="2" indent="-282575" defTabSz="914400">
              <a:tabLst>
                <a:tab pos="863600" algn="l"/>
              </a:tabLst>
            </a:pPr>
            <a:r>
              <a:rPr lang="zh-CN" altLang="en-US" sz="1800" dirty="0">
                <a:ea typeface="宋体" panose="02010600030101010101" pitchFamily="2" charset="-122"/>
              </a:rPr>
              <a:t>操作码</a:t>
            </a:r>
            <a:endParaRPr lang="en-US" altLang="zh-CN" sz="1800" dirty="0">
              <a:ea typeface="宋体" panose="02010600030101010101" pitchFamily="2" charset="-122"/>
            </a:endParaRPr>
          </a:p>
          <a:p>
            <a:pPr marL="1085850" lvl="2" indent="-282575" defTabSz="914400">
              <a:tabLst>
                <a:tab pos="863600" algn="l"/>
              </a:tabLst>
            </a:pPr>
            <a:r>
              <a:rPr lang="zh-CN" altLang="en-US" sz="1800" dirty="0">
                <a:ea typeface="宋体" panose="02010600030101010101" pitchFamily="2" charset="-122"/>
              </a:rPr>
              <a:t>数据类型</a:t>
            </a:r>
            <a:endParaRPr lang="en-US" altLang="zh-CN" sz="1800" dirty="0">
              <a:ea typeface="宋体" panose="02010600030101010101" pitchFamily="2" charset="-122"/>
            </a:endParaRPr>
          </a:p>
          <a:p>
            <a:pPr marL="1085850" lvl="2" indent="-282575" defTabSz="914400">
              <a:tabLst>
                <a:tab pos="863600" algn="l"/>
              </a:tabLst>
            </a:pPr>
            <a:r>
              <a:rPr lang="zh-CN" altLang="en-US" sz="1800" dirty="0">
                <a:ea typeface="宋体" panose="02010600030101010101" pitchFamily="2" charset="-122"/>
              </a:rPr>
              <a:t>寻址模式</a:t>
            </a:r>
            <a:endParaRPr lang="en-US" altLang="zh-CN" sz="1800" dirty="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40963" name="Rectangle 1026"/>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例子：字符数统计</a:t>
            </a:r>
            <a:endParaRPr lang="en-US" altLang="zh-CN" dirty="0">
              <a:ea typeface="宋体" panose="02010600030101010101" pitchFamily="2" charset="-122"/>
            </a:endParaRPr>
          </a:p>
        </p:txBody>
      </p:sp>
      <p:sp>
        <p:nvSpPr>
          <p:cNvPr id="40964" name="Rectangle 1027"/>
          <p:cNvSpPr>
            <a:spLocks noGrp="1"/>
          </p:cNvSpPr>
          <p:nvPr>
            <p:ph idx="1"/>
          </p:nvPr>
        </p:nvSpPr>
        <p:spPr>
          <a:xfrm>
            <a:off x="228600" y="1143000"/>
            <a:ext cx="8686800" cy="5334000"/>
          </a:xfrm>
        </p:spPr>
        <p:txBody>
          <a:bodyPr vert="horz" wrap="square" lIns="91440" tIns="45720" rIns="91440" bIns="45720" anchor="t" anchorCtr="0"/>
          <a:p>
            <a:pPr>
              <a:lnSpc>
                <a:spcPct val="90000"/>
              </a:lnSpc>
            </a:pPr>
            <a:r>
              <a:rPr lang="zh-CN" altLang="en-US" dirty="0">
                <a:solidFill>
                  <a:srgbClr val="CE0000"/>
                </a:solidFill>
                <a:ea typeface="宋体" panose="02010600030101010101" pitchFamily="2" charset="-122"/>
              </a:rPr>
              <a:t>计算一个文件中特定字符出现的次数</a:t>
            </a:r>
            <a:endParaRPr lang="en-US" altLang="zh-CN" dirty="0">
              <a:solidFill>
                <a:srgbClr val="CE0000"/>
              </a:solidFill>
              <a:ea typeface="宋体" panose="02010600030101010101" pitchFamily="2" charset="-122"/>
            </a:endParaRPr>
          </a:p>
          <a:p>
            <a:pPr lvl="1">
              <a:lnSpc>
                <a:spcPct val="90000"/>
              </a:lnSpc>
            </a:pPr>
            <a:r>
              <a:rPr lang="zh-CN" altLang="en-US" sz="2400" dirty="0">
                <a:ea typeface="宋体" panose="02010600030101010101" pitchFamily="2" charset="-122"/>
              </a:rPr>
              <a:t>程序开始地址</a:t>
            </a:r>
            <a:r>
              <a:rPr lang="en-US" altLang="zh-CN" sz="2400" dirty="0">
                <a:ea typeface="宋体" panose="02010600030101010101" pitchFamily="2" charset="-122"/>
              </a:rPr>
              <a:t>:</a:t>
            </a:r>
            <a:r>
              <a:rPr lang="zh-CN" altLang="en-US" sz="2400" dirty="0">
                <a:ea typeface="宋体" panose="02010600030101010101" pitchFamily="2" charset="-122"/>
              </a:rPr>
              <a:t>    </a:t>
            </a:r>
            <a:r>
              <a:rPr lang="en-US" altLang="zh-CN" sz="2400" dirty="0">
                <a:ea typeface="宋体" panose="02010600030101010101" pitchFamily="2" charset="-122"/>
              </a:rPr>
              <a:t>x3000</a:t>
            </a:r>
            <a:endParaRPr lang="en-US" altLang="zh-CN" sz="2400" dirty="0">
              <a:ea typeface="宋体" panose="02010600030101010101" pitchFamily="2" charset="-122"/>
            </a:endParaRPr>
          </a:p>
          <a:p>
            <a:pPr lvl="1">
              <a:lnSpc>
                <a:spcPct val="90000"/>
              </a:lnSpc>
            </a:pPr>
            <a:r>
              <a:rPr lang="zh-CN" altLang="en-US" sz="2400" dirty="0">
                <a:ea typeface="宋体" panose="02010600030101010101" pitchFamily="2" charset="-122"/>
              </a:rPr>
              <a:t>从键盘读入要统计次数的字符</a:t>
            </a:r>
            <a:endParaRPr lang="en-US" altLang="zh-CN" sz="2400" dirty="0">
              <a:ea typeface="宋体" panose="02010600030101010101" pitchFamily="2" charset="-122"/>
            </a:endParaRPr>
          </a:p>
          <a:p>
            <a:pPr lvl="1">
              <a:lnSpc>
                <a:spcPct val="90000"/>
              </a:lnSpc>
            </a:pPr>
            <a:r>
              <a:rPr lang="zh-CN" altLang="en-US" sz="2400" dirty="0">
                <a:ea typeface="宋体" panose="02010600030101010101" pitchFamily="2" charset="-122"/>
              </a:rPr>
              <a:t>从文件</a:t>
            </a:r>
            <a:r>
              <a:rPr lang="en-US" altLang="zh-CN" sz="2400" dirty="0">
                <a:ea typeface="宋体" panose="02010600030101010101" pitchFamily="2" charset="-122"/>
              </a:rPr>
              <a:t>(</a:t>
            </a:r>
            <a:r>
              <a:rPr lang="zh-CN" altLang="en-US" sz="2400" dirty="0">
                <a:ea typeface="宋体" panose="02010600030101010101" pitchFamily="2" charset="-122"/>
              </a:rPr>
              <a:t> </a:t>
            </a:r>
            <a:r>
              <a:rPr lang="en-US" altLang="zh-CN" sz="2400" dirty="0">
                <a:ea typeface="宋体" panose="02010600030101010101" pitchFamily="2" charset="-122"/>
              </a:rPr>
              <a:t>“file”)</a:t>
            </a:r>
            <a:r>
              <a:rPr lang="zh-CN" altLang="en-US" sz="2400" dirty="0">
                <a:ea typeface="宋体" panose="02010600030101010101" pitchFamily="2" charset="-122"/>
              </a:rPr>
              <a:t>中读取字符</a:t>
            </a:r>
            <a:endParaRPr lang="en-US" altLang="zh-CN" sz="2400" dirty="0">
              <a:ea typeface="宋体" panose="02010600030101010101" pitchFamily="2" charset="-122"/>
            </a:endParaRPr>
          </a:p>
          <a:p>
            <a:pPr lvl="2">
              <a:lnSpc>
                <a:spcPct val="90000"/>
              </a:lnSpc>
            </a:pPr>
            <a:r>
              <a:rPr lang="zh-CN" altLang="en-US" sz="2400" b="0" dirty="0">
                <a:ea typeface="宋体" panose="02010600030101010101" pitchFamily="2" charset="-122"/>
              </a:rPr>
              <a:t>程序中的</a:t>
            </a:r>
            <a:r>
              <a:rPr lang="en-US" altLang="zh-CN" sz="2400" b="0" dirty="0">
                <a:ea typeface="宋体" panose="02010600030101010101" pitchFamily="2" charset="-122"/>
              </a:rPr>
              <a:t>”</a:t>
            </a:r>
            <a:r>
              <a:rPr lang="zh-CN" altLang="en-US" sz="2400" b="0" dirty="0">
                <a:ea typeface="宋体" panose="02010600030101010101" pitchFamily="2" charset="-122"/>
              </a:rPr>
              <a:t>文件</a:t>
            </a:r>
            <a:r>
              <a:rPr lang="en-US" altLang="zh-CN" sz="2400" b="0" dirty="0">
                <a:ea typeface="宋体" panose="02010600030101010101" pitchFamily="2" charset="-122"/>
              </a:rPr>
              <a:t>”</a:t>
            </a:r>
            <a:r>
              <a:rPr lang="zh-CN" altLang="en-US" sz="2400" b="0" dirty="0">
                <a:ea typeface="宋体" panose="02010600030101010101" pitchFamily="2" charset="-122"/>
              </a:rPr>
              <a:t>概念是指一个连续的内存存储区域</a:t>
            </a:r>
            <a:endParaRPr lang="en-US" altLang="zh-CN" sz="2400" b="0" dirty="0">
              <a:ea typeface="宋体" panose="02010600030101010101" pitchFamily="2" charset="-122"/>
            </a:endParaRPr>
          </a:p>
          <a:p>
            <a:pPr lvl="2">
              <a:lnSpc>
                <a:spcPct val="90000"/>
              </a:lnSpc>
            </a:pPr>
            <a:r>
              <a:rPr lang="zh-CN" altLang="en-US" sz="2400" b="0" dirty="0">
                <a:ea typeface="宋体" panose="02010600030101010101" pitchFamily="2" charset="-122"/>
              </a:rPr>
              <a:t>文件的开始地址紧邻在程序代码的存储区域之后</a:t>
            </a:r>
            <a:endParaRPr lang="en-US" altLang="zh-CN" sz="2400" b="0" dirty="0">
              <a:ea typeface="宋体" panose="02010600030101010101" pitchFamily="2" charset="-122"/>
            </a:endParaRPr>
          </a:p>
          <a:p>
            <a:pPr lvl="1">
              <a:lnSpc>
                <a:spcPct val="90000"/>
              </a:lnSpc>
            </a:pPr>
            <a:r>
              <a:rPr lang="zh-CN" altLang="en-US" sz="2400" dirty="0">
                <a:ea typeface="宋体" panose="02010600030101010101" pitchFamily="2" charset="-122"/>
              </a:rPr>
              <a:t>文件中存在和输入字符相同的字符则计数器</a:t>
            </a:r>
            <a:r>
              <a:rPr lang="en-US" altLang="zh-CN" sz="2400" dirty="0">
                <a:ea typeface="宋体" panose="02010600030101010101" pitchFamily="2" charset="-122"/>
              </a:rPr>
              <a:t>+1</a:t>
            </a:r>
            <a:endParaRPr lang="en-US" altLang="zh-CN" sz="2400" dirty="0">
              <a:ea typeface="宋体" panose="02010600030101010101" pitchFamily="2" charset="-122"/>
            </a:endParaRPr>
          </a:p>
          <a:p>
            <a:pPr lvl="1">
              <a:lnSpc>
                <a:spcPct val="90000"/>
              </a:lnSpc>
            </a:pPr>
            <a:r>
              <a:rPr lang="zh-CN" altLang="en-US" sz="2400" dirty="0">
                <a:ea typeface="宋体" panose="02010600030101010101" pitchFamily="2" charset="-122"/>
              </a:rPr>
              <a:t>文件采用哨兵机制</a:t>
            </a:r>
            <a:r>
              <a:rPr lang="en-US" altLang="zh-CN" sz="2400" dirty="0">
                <a:ea typeface="宋体" panose="02010600030101010101" pitchFamily="2" charset="-122"/>
              </a:rPr>
              <a:t>.</a:t>
            </a:r>
            <a:r>
              <a:rPr lang="zh-CN" altLang="en-US" sz="2400" dirty="0">
                <a:ea typeface="宋体" panose="02010600030101010101" pitchFamily="2" charset="-122"/>
              </a:rPr>
              <a:t>结束标志为 一个特殊的</a:t>
            </a:r>
            <a:r>
              <a:rPr lang="en-US" altLang="zh-CN" sz="2400" dirty="0">
                <a:ea typeface="宋体" panose="02010600030101010101" pitchFamily="2" charset="-122"/>
              </a:rPr>
              <a:t>ASCII</a:t>
            </a:r>
            <a:r>
              <a:rPr lang="zh-CN" altLang="en-US" sz="2400" dirty="0">
                <a:ea typeface="宋体" panose="02010600030101010101" pitchFamily="2" charset="-122"/>
              </a:rPr>
              <a:t>码</a:t>
            </a:r>
            <a:r>
              <a:rPr lang="en-US" altLang="zh-CN" sz="2400" dirty="0">
                <a:ea typeface="宋体" panose="02010600030101010101" pitchFamily="2" charset="-122"/>
              </a:rPr>
              <a:t>: </a:t>
            </a:r>
            <a:r>
              <a:rPr lang="en-US" altLang="zh-CN" sz="2400" dirty="0">
                <a:solidFill>
                  <a:srgbClr val="009900"/>
                </a:solidFill>
                <a:ea typeface="宋体" panose="02010600030101010101" pitchFamily="2" charset="-122"/>
              </a:rPr>
              <a:t>EOT (x04)</a:t>
            </a:r>
            <a:endParaRPr lang="en-US" altLang="zh-CN" sz="2400" dirty="0">
              <a:solidFill>
                <a:srgbClr val="009900"/>
              </a:solidFill>
              <a:ea typeface="宋体" panose="02010600030101010101" pitchFamily="2" charset="-122"/>
            </a:endParaRPr>
          </a:p>
          <a:p>
            <a:pPr lvl="1">
              <a:lnSpc>
                <a:spcPct val="90000"/>
              </a:lnSpc>
            </a:pPr>
            <a:r>
              <a:rPr lang="zh-CN" altLang="en-US" sz="2400" dirty="0">
                <a:ea typeface="宋体" panose="02010600030101010101" pitchFamily="2" charset="-122"/>
              </a:rPr>
              <a:t>程序结束输出统计结果</a:t>
            </a:r>
            <a:br>
              <a:rPr lang="en-US" altLang="zh-CN" sz="2400" dirty="0">
                <a:ea typeface="宋体" panose="02010600030101010101" pitchFamily="2" charset="-122"/>
              </a:rPr>
            </a:br>
            <a:r>
              <a:rPr lang="en-US" altLang="zh-CN" sz="2400" b="0" dirty="0">
                <a:ea typeface="宋体" panose="02010600030101010101" pitchFamily="2" charset="-122"/>
              </a:rPr>
              <a:t>(</a:t>
            </a:r>
            <a:r>
              <a:rPr lang="zh-CN" altLang="en-US" sz="2400" b="0" dirty="0">
                <a:ea typeface="宋体" panose="02010600030101010101" pitchFamily="2" charset="-122"/>
              </a:rPr>
              <a:t>假定字符出现次数不超过</a:t>
            </a:r>
            <a:r>
              <a:rPr lang="en-US" altLang="zh-CN" sz="2400" b="0" dirty="0">
                <a:ea typeface="宋体" panose="02010600030101010101" pitchFamily="2" charset="-122"/>
              </a:rPr>
              <a:t>10</a:t>
            </a:r>
            <a:r>
              <a:rPr lang="zh-CN" altLang="en-US" sz="2400" b="0" dirty="0">
                <a:ea typeface="宋体" panose="02010600030101010101" pitchFamily="2" charset="-122"/>
              </a:rPr>
              <a:t>个</a:t>
            </a:r>
            <a:r>
              <a:rPr lang="en-US" altLang="zh-CN" sz="2400" b="0" dirty="0">
                <a:ea typeface="宋体" panose="02010600030101010101" pitchFamily="2" charset="-122"/>
              </a:rPr>
              <a:t>,</a:t>
            </a:r>
            <a:r>
              <a:rPr lang="zh-CN" altLang="en-US" sz="2400" b="0" dirty="0">
                <a:ea typeface="宋体" panose="02010600030101010101" pitchFamily="2" charset="-122"/>
              </a:rPr>
              <a:t> 方便输出</a:t>
            </a:r>
            <a:r>
              <a:rPr lang="en-US" altLang="zh-CN" sz="2400" b="0" dirty="0">
                <a:ea typeface="宋体" panose="02010600030101010101" pitchFamily="2" charset="-122"/>
              </a:rPr>
              <a:t>)</a:t>
            </a:r>
            <a:endParaRPr lang="en-US" altLang="zh-CN" sz="2400" dirty="0">
              <a:ea typeface="宋体" panose="02010600030101010101" pitchFamily="2" charset="-122"/>
            </a:endParaRPr>
          </a:p>
          <a:p>
            <a:pPr>
              <a:lnSpc>
                <a:spcPct val="90000"/>
              </a:lnSpc>
            </a:pPr>
            <a:endParaRPr lang="en-US" altLang="zh-CN" dirty="0">
              <a:solidFill>
                <a:srgbClr val="009900"/>
              </a:solidFill>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灯片编号占位符 2"/>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3076"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Flow Chart</a:t>
            </a:r>
            <a:endParaRPr lang="en-US" altLang="zh-CN" dirty="0">
              <a:ea typeface="宋体" panose="02010600030101010101" pitchFamily="2" charset="-122"/>
            </a:endParaRPr>
          </a:p>
        </p:txBody>
      </p:sp>
      <p:graphicFrame>
        <p:nvGraphicFramePr>
          <p:cNvPr id="3074" name="Object 0"/>
          <p:cNvGraphicFramePr/>
          <p:nvPr/>
        </p:nvGraphicFramePr>
        <p:xfrm>
          <a:off x="211138" y="1295400"/>
          <a:ext cx="8720137" cy="5040313"/>
        </p:xfrm>
        <a:graphic>
          <a:graphicData uri="http://schemas.openxmlformats.org/presentationml/2006/ole">
            <mc:AlternateContent xmlns:mc="http://schemas.openxmlformats.org/markup-compatibility/2006">
              <mc:Choice xmlns:v="urn:schemas-microsoft-com:vml" Requires="v">
                <p:oleObj spid="_x0000_s3079" name="" r:id="rId1" imgW="6537960" imgH="3785235" progId="Visio.Drawing.6">
                  <p:embed/>
                </p:oleObj>
              </mc:Choice>
              <mc:Fallback>
                <p:oleObj name="" r:id="rId1" imgW="6537960" imgH="3785235" progId="Visio.Drawing.6">
                  <p:embed/>
                  <p:pic>
                    <p:nvPicPr>
                      <p:cNvPr id="0" name="图片 3078"/>
                      <p:cNvPicPr/>
                      <p:nvPr/>
                    </p:nvPicPr>
                    <p:blipFill>
                      <a:blip r:embed="rId2"/>
                      <a:stretch>
                        <a:fillRect/>
                      </a:stretch>
                    </p:blipFill>
                    <p:spPr>
                      <a:xfrm>
                        <a:off x="211138" y="1295400"/>
                        <a:ext cx="8720137" cy="5040313"/>
                      </a:xfrm>
                      <a:prstGeom prst="rect">
                        <a:avLst/>
                      </a:prstGeom>
                      <a:noFill/>
                      <a:ln w="38100">
                        <a:noFill/>
                        <a:miter/>
                      </a:ln>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2"/>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41987" name="Rectangle 67"/>
          <p:cNvSpPr/>
          <p:nvPr/>
        </p:nvSpPr>
        <p:spPr>
          <a:xfrm>
            <a:off x="1485900" y="1524000"/>
            <a:ext cx="1143000" cy="4572000"/>
          </a:xfrm>
          <a:prstGeom prst="rect">
            <a:avLst/>
          </a:prstGeom>
          <a:solidFill>
            <a:srgbClr val="6699FF">
              <a:alpha val="50195"/>
            </a:srgbClr>
          </a:solidFill>
          <a:ln w="9525">
            <a:noFill/>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1988"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Program (1 of 2)</a:t>
            </a:r>
            <a:endParaRPr lang="en-US" altLang="zh-CN" dirty="0">
              <a:ea typeface="宋体" panose="02010600030101010101" pitchFamily="2" charset="-122"/>
            </a:endParaRPr>
          </a:p>
        </p:txBody>
      </p:sp>
      <p:graphicFrame>
        <p:nvGraphicFramePr>
          <p:cNvPr id="112643" name="Group 3"/>
          <p:cNvGraphicFramePr>
            <a:graphicFrameLocks noGrp="1"/>
          </p:cNvGraphicFramePr>
          <p:nvPr/>
        </p:nvGraphicFramePr>
        <p:xfrm>
          <a:off x="266700" y="1143000"/>
          <a:ext cx="8610600" cy="4902200"/>
        </p:xfrm>
        <a:graphic>
          <a:graphicData uri="http://schemas.openxmlformats.org/drawingml/2006/table">
            <a:tbl>
              <a:tblPr/>
              <a:tblGrid>
                <a:gridCol w="1133475"/>
                <a:gridCol w="4886325"/>
                <a:gridCol w="2590800"/>
              </a:tblGrid>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Address</a:t>
                      </a:r>
                      <a:endParaRPr kumimoji="0" lang="en-US" altLang="zh-CN" sz="18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R="0" marT="91440" marB="91440" anchor="ct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Instruction</a:t>
                      </a:r>
                      <a:endParaRPr kumimoji="0" lang="en-US" altLang="zh-CN" sz="1800" b="1" i="1"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0" marT="91440" marB="91440"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Comments</a:t>
                      </a:r>
                      <a:endParaRPr kumimoji="0" lang="en-US" altLang="zh-CN" sz="1800" b="1" i="1"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0" marT="91440" marB="91440" anchor="ct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x3000</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CourierPS" pitchFamily="49" charset="0"/>
                          <a:ea typeface="宋体" panose="02010600030101010101" pitchFamily="2" charset="-122"/>
                        </a:rPr>
                        <a:t>0 1 0 1</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smtClean="0">
                          <a:ln>
                            <a:noFill/>
                          </a:ln>
                          <a:solidFill>
                            <a:schemeClr val="accent1"/>
                          </a:solidFill>
                          <a:effectLst/>
                          <a:latin typeface="CourierPS" pitchFamily="49" charset="0"/>
                          <a:ea typeface="宋体" panose="02010600030101010101" pitchFamily="2" charset="-122"/>
                        </a:rPr>
                        <a:t>0 1 0</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smtClean="0">
                          <a:ln>
                            <a:noFill/>
                          </a:ln>
                          <a:solidFill>
                            <a:schemeClr val="accent2"/>
                          </a:solidFill>
                          <a:effectLst/>
                          <a:latin typeface="CourierPS" pitchFamily="49" charset="0"/>
                          <a:ea typeface="宋体" panose="02010600030101010101" pitchFamily="2" charset="-122"/>
                        </a:rPr>
                        <a:t>0 1 0</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smtClean="0">
                          <a:ln>
                            <a:noFill/>
                          </a:ln>
                          <a:solidFill>
                            <a:srgbClr val="7030A0"/>
                          </a:solidFill>
                          <a:effectLst/>
                          <a:latin typeface="CourierPS" pitchFamily="49" charset="0"/>
                          <a:ea typeface="宋体" panose="02010600030101010101" pitchFamily="2" charset="-122"/>
                        </a:rPr>
                        <a:t>1</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0 0 0 0 0</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rPr>
                        <a:t>R2 </a:t>
                      </a: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rPr>
                        <a:t> 0 (counter)</a:t>
                      </a:r>
                      <a:endPar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x3001</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FF0000"/>
                          </a:solidFill>
                          <a:effectLst/>
                          <a:latin typeface="CourierPS" pitchFamily="49" charset="0"/>
                          <a:ea typeface="宋体" panose="02010600030101010101" pitchFamily="2" charset="-122"/>
                        </a:rPr>
                        <a:t>0 0 1 0</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dirty="0" smtClean="0">
                          <a:ln>
                            <a:noFill/>
                          </a:ln>
                          <a:solidFill>
                            <a:schemeClr val="accent1"/>
                          </a:solidFill>
                          <a:effectLst/>
                          <a:latin typeface="CourierPS" pitchFamily="49" charset="0"/>
                          <a:ea typeface="宋体" panose="02010600030101010101" pitchFamily="2" charset="-122"/>
                        </a:rPr>
                        <a:t>0 1 1</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0 0 0 0 1 0 0 0 0</a:t>
                      </a:r>
                      <a:endPar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rPr>
                        <a:t>R3 </a:t>
                      </a: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rPr>
                        <a:t> M[x3102] (</a:t>
                      </a:r>
                      <a:r>
                        <a:rPr kumimoji="0" lang="en-US" altLang="zh-CN" sz="1600" b="0" i="1" u="none" strike="noStrike" cap="none" normalizeH="0" baseline="0" dirty="0" err="1" smtClean="0">
                          <a:ln>
                            <a:noFill/>
                          </a:ln>
                          <a:solidFill>
                            <a:srgbClr val="CE0000"/>
                          </a:solidFill>
                          <a:effectLst/>
                          <a:latin typeface="Arial" panose="020B0604020202020204" pitchFamily="34" charset="0"/>
                          <a:ea typeface="宋体" panose="02010600030101010101" pitchFamily="2" charset="-122"/>
                        </a:rPr>
                        <a:t>ptr</a:t>
                      </a: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rPr>
                        <a:t>)</a:t>
                      </a:r>
                      <a:endPar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x3002</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FF0000"/>
                          </a:solidFill>
                          <a:effectLst/>
                          <a:latin typeface="CourierPS" pitchFamily="49" charset="0"/>
                          <a:ea typeface="宋体" panose="02010600030101010101" pitchFamily="2" charset="-122"/>
                        </a:rPr>
                        <a:t>1 1 1 1</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0 0 0 0 </a:t>
                      </a:r>
                      <a:r>
                        <a:rPr kumimoji="0" lang="en-US" altLang="zh-CN" sz="2000" b="1" i="0" u="none" strike="noStrike" cap="none" normalizeH="0" baseline="0" dirty="0" smtClean="0">
                          <a:ln>
                            <a:noFill/>
                          </a:ln>
                          <a:solidFill>
                            <a:srgbClr val="FFC000"/>
                          </a:solidFill>
                          <a:effectLst/>
                          <a:latin typeface="CourierPS" pitchFamily="49" charset="0"/>
                          <a:ea typeface="宋体" panose="02010600030101010101" pitchFamily="2" charset="-122"/>
                        </a:rPr>
                        <a:t>0 0 1 0 0 0 1 1</a:t>
                      </a:r>
                      <a:endParaRPr kumimoji="0" lang="en-US" altLang="zh-CN" sz="2000" b="1" i="0" u="none" strike="noStrike" cap="none" normalizeH="0" baseline="0" dirty="0" smtClean="0">
                        <a:ln>
                          <a:noFill/>
                        </a:ln>
                        <a:solidFill>
                          <a:srgbClr val="FFC000"/>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rPr>
                        <a:t>Input to R0 (TRAP x23)</a:t>
                      </a:r>
                      <a:endPar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x3003</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CourierPS" pitchFamily="49" charset="0"/>
                          <a:ea typeface="宋体" panose="02010600030101010101" pitchFamily="2" charset="-122"/>
                        </a:rPr>
                        <a:t>0 1 1 0</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smtClean="0">
                          <a:ln>
                            <a:noFill/>
                          </a:ln>
                          <a:solidFill>
                            <a:schemeClr val="accent1"/>
                          </a:solidFill>
                          <a:effectLst/>
                          <a:latin typeface="CourierPS" pitchFamily="49" charset="0"/>
                          <a:ea typeface="宋体" panose="02010600030101010101" pitchFamily="2" charset="-122"/>
                        </a:rPr>
                        <a:t>0 0 1</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smtClean="0">
                          <a:ln>
                            <a:noFill/>
                          </a:ln>
                          <a:solidFill>
                            <a:schemeClr val="accent2"/>
                          </a:solidFill>
                          <a:effectLst/>
                          <a:latin typeface="CourierPS" pitchFamily="49" charset="0"/>
                          <a:ea typeface="宋体" panose="02010600030101010101" pitchFamily="2" charset="-122"/>
                        </a:rPr>
                        <a:t>0 1 1</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0 0 0 0 0 0</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rPr>
                        <a:t>R1 </a:t>
                      </a: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rPr>
                        <a:t> M[R3]</a:t>
                      </a:r>
                      <a:endPar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x3004</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rgbClr val="FF0000"/>
                          </a:solidFill>
                          <a:effectLst/>
                          <a:latin typeface="CourierPS" pitchFamily="49" charset="0"/>
                          <a:ea typeface="宋体" panose="02010600030101010101" pitchFamily="2" charset="-122"/>
                        </a:rPr>
                        <a:t>0 0 0 1</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dirty="0" smtClean="0">
                          <a:ln>
                            <a:noFill/>
                          </a:ln>
                          <a:solidFill>
                            <a:schemeClr val="accent1"/>
                          </a:solidFill>
                          <a:effectLst/>
                          <a:latin typeface="CourierPS" pitchFamily="49" charset="0"/>
                          <a:ea typeface="宋体" panose="02010600030101010101" pitchFamily="2" charset="-122"/>
                        </a:rPr>
                        <a:t>1 0 0</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dirty="0" smtClean="0">
                          <a:ln>
                            <a:noFill/>
                          </a:ln>
                          <a:solidFill>
                            <a:schemeClr val="accent2"/>
                          </a:solidFill>
                          <a:effectLst/>
                          <a:latin typeface="CourierPS" pitchFamily="49" charset="0"/>
                          <a:ea typeface="宋体" panose="02010600030101010101" pitchFamily="2" charset="-122"/>
                        </a:rPr>
                        <a:t>0 0 1</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dirty="0" smtClean="0">
                          <a:ln>
                            <a:noFill/>
                          </a:ln>
                          <a:solidFill>
                            <a:srgbClr val="7030A0"/>
                          </a:solidFill>
                          <a:effectLst/>
                          <a:latin typeface="CourierPS" pitchFamily="49" charset="0"/>
                          <a:ea typeface="宋体" panose="02010600030101010101" pitchFamily="2" charset="-122"/>
                        </a:rPr>
                        <a:t>1</a:t>
                      </a: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 1 1 1 0 0</a:t>
                      </a:r>
                      <a:endPar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rPr>
                        <a:t>R4 </a:t>
                      </a: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rPr>
                        <a:t> R1 – 4 (EOT)</a:t>
                      </a:r>
                      <a:endPar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x3005</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CourierPS" pitchFamily="49" charset="0"/>
                          <a:ea typeface="宋体" panose="02010600030101010101" pitchFamily="2" charset="-122"/>
                        </a:rPr>
                        <a:t>0 0 0 0</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smtClean="0">
                          <a:ln>
                            <a:noFill/>
                          </a:ln>
                          <a:solidFill>
                            <a:srgbClr val="FFC000"/>
                          </a:solidFill>
                          <a:effectLst/>
                          <a:latin typeface="CourierPS" pitchFamily="49" charset="0"/>
                          <a:ea typeface="宋体" panose="02010600030101010101" pitchFamily="2" charset="-122"/>
                        </a:rPr>
                        <a:t>0 1 0</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0 0 0 0 0 1 0 0 0</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rPr>
                        <a:t>If Z, </a:t>
                      </a:r>
                      <a:r>
                        <a:rPr kumimoji="0" lang="en-US" altLang="zh-CN" sz="1600" b="0" i="1" u="none" strike="noStrike" cap="none" normalizeH="0" baseline="0" dirty="0" err="1" smtClean="0">
                          <a:ln>
                            <a:noFill/>
                          </a:ln>
                          <a:solidFill>
                            <a:srgbClr val="CE0000"/>
                          </a:solidFill>
                          <a:effectLst/>
                          <a:latin typeface="Arial" panose="020B0604020202020204" pitchFamily="34" charset="0"/>
                          <a:ea typeface="宋体" panose="02010600030101010101" pitchFamily="2" charset="-122"/>
                        </a:rPr>
                        <a:t>goto</a:t>
                      </a: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rPr>
                        <a:t> x300E</a:t>
                      </a:r>
                      <a:endPar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x3006</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CourierPS" pitchFamily="49" charset="0"/>
                          <a:ea typeface="宋体" panose="02010600030101010101" pitchFamily="2" charset="-122"/>
                        </a:rPr>
                        <a:t>1 0 0 1</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smtClean="0">
                          <a:ln>
                            <a:noFill/>
                          </a:ln>
                          <a:solidFill>
                            <a:schemeClr val="accent1"/>
                          </a:solidFill>
                          <a:effectLst/>
                          <a:latin typeface="CourierPS" pitchFamily="49" charset="0"/>
                          <a:ea typeface="宋体" panose="02010600030101010101" pitchFamily="2" charset="-122"/>
                        </a:rPr>
                        <a:t>0 0 1</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smtClean="0">
                          <a:ln>
                            <a:noFill/>
                          </a:ln>
                          <a:solidFill>
                            <a:schemeClr val="accent6"/>
                          </a:solidFill>
                          <a:effectLst/>
                          <a:latin typeface="CourierPS" pitchFamily="49" charset="0"/>
                          <a:ea typeface="宋体" panose="02010600030101010101" pitchFamily="2" charset="-122"/>
                        </a:rPr>
                        <a:t>0 0 1</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1 1 1 1 1 1</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rPr>
                        <a:t>R1 </a:t>
                      </a: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rPr>
                        <a:t> NOT R1</a:t>
                      </a:r>
                      <a:endPar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x3007</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CourierPS" pitchFamily="49" charset="0"/>
                          <a:ea typeface="宋体" panose="02010600030101010101" pitchFamily="2" charset="-122"/>
                        </a:rPr>
                        <a:t>0 0 0 1</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smtClean="0">
                          <a:ln>
                            <a:noFill/>
                          </a:ln>
                          <a:solidFill>
                            <a:schemeClr val="accent1"/>
                          </a:solidFill>
                          <a:effectLst/>
                          <a:latin typeface="CourierPS" pitchFamily="49" charset="0"/>
                          <a:ea typeface="宋体" panose="02010600030101010101" pitchFamily="2" charset="-122"/>
                        </a:rPr>
                        <a:t>0 0 1</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smtClean="0">
                          <a:ln>
                            <a:noFill/>
                          </a:ln>
                          <a:solidFill>
                            <a:schemeClr val="accent6"/>
                          </a:solidFill>
                          <a:effectLst/>
                          <a:latin typeface="CourierPS" pitchFamily="49" charset="0"/>
                          <a:ea typeface="宋体" panose="02010600030101010101" pitchFamily="2" charset="-122"/>
                        </a:rPr>
                        <a:t>0 0 1</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smtClean="0">
                          <a:ln>
                            <a:noFill/>
                          </a:ln>
                          <a:solidFill>
                            <a:srgbClr val="7030A0"/>
                          </a:solidFill>
                          <a:effectLst/>
                          <a:latin typeface="CourierPS" pitchFamily="49" charset="0"/>
                          <a:ea typeface="宋体" panose="02010600030101010101" pitchFamily="2" charset="-122"/>
                        </a:rPr>
                        <a:t>1</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0 0 0 0 1</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rPr>
                        <a:t>R1 </a:t>
                      </a: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rPr>
                        <a:t> R1 + 1</a:t>
                      </a:r>
                      <a:endPar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X3008</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CourierPS" pitchFamily="49" charset="0"/>
                          <a:ea typeface="宋体" panose="02010600030101010101" pitchFamily="2" charset="-122"/>
                        </a:rPr>
                        <a:t>0 0 0 1</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smtClean="0">
                          <a:ln>
                            <a:noFill/>
                          </a:ln>
                          <a:solidFill>
                            <a:schemeClr val="accent1"/>
                          </a:solidFill>
                          <a:effectLst/>
                          <a:latin typeface="CourierPS" pitchFamily="49" charset="0"/>
                          <a:ea typeface="宋体" panose="02010600030101010101" pitchFamily="2" charset="-122"/>
                        </a:rPr>
                        <a:t>0 0 1</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smtClean="0">
                          <a:ln>
                            <a:noFill/>
                          </a:ln>
                          <a:solidFill>
                            <a:schemeClr val="accent6"/>
                          </a:solidFill>
                          <a:effectLst/>
                          <a:latin typeface="CourierPS" pitchFamily="49" charset="0"/>
                          <a:ea typeface="宋体" panose="02010600030101010101" pitchFamily="2" charset="-122"/>
                        </a:rPr>
                        <a:t>0 0 1</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0 0 0 </a:t>
                      </a:r>
                      <a:r>
                        <a:rPr kumimoji="0" lang="en-US" altLang="zh-CN" sz="2000" b="1" i="0" u="none" strike="noStrike" cap="none" normalizeH="0" baseline="0" smtClean="0">
                          <a:ln>
                            <a:noFill/>
                          </a:ln>
                          <a:solidFill>
                            <a:schemeClr val="accent6"/>
                          </a:solidFill>
                          <a:effectLst/>
                          <a:latin typeface="CourierPS" pitchFamily="49" charset="0"/>
                          <a:ea typeface="宋体" panose="02010600030101010101" pitchFamily="2" charset="-122"/>
                        </a:rPr>
                        <a:t>0 0 0</a:t>
                      </a:r>
                      <a:endParaRPr kumimoji="0" lang="en-US" altLang="zh-CN" sz="2000" b="1" i="0" u="none" strike="noStrike" cap="none" normalizeH="0" baseline="0" smtClean="0">
                        <a:ln>
                          <a:noFill/>
                        </a:ln>
                        <a:solidFill>
                          <a:schemeClr val="accent6"/>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rPr>
                        <a:t>R1 </a:t>
                      </a: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rPr>
                        <a:t> R1 + R0</a:t>
                      </a:r>
                      <a:endPar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x3009</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CourierPS" pitchFamily="49" charset="0"/>
                          <a:ea typeface="宋体" panose="02010600030101010101" pitchFamily="2" charset="-122"/>
                        </a:rPr>
                        <a:t>0 0 0 0</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smtClean="0">
                          <a:ln>
                            <a:noFill/>
                          </a:ln>
                          <a:solidFill>
                            <a:srgbClr val="FFC000"/>
                          </a:solidFill>
                          <a:effectLst/>
                          <a:latin typeface="CourierPS" pitchFamily="49" charset="0"/>
                          <a:ea typeface="宋体" panose="02010600030101010101" pitchFamily="2" charset="-122"/>
                        </a:rPr>
                        <a:t>1 0 1</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0 0 0 0 0 0 0 0 1</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rPr>
                        <a:t>If N or P, </a:t>
                      </a:r>
                      <a:r>
                        <a:rPr kumimoji="0" lang="en-US" altLang="zh-CN" sz="1600" b="0" i="1" u="none" strike="noStrike" cap="none" normalizeH="0" baseline="0" dirty="0" err="1" smtClean="0">
                          <a:ln>
                            <a:noFill/>
                          </a:ln>
                          <a:solidFill>
                            <a:srgbClr val="CE0000"/>
                          </a:solidFill>
                          <a:effectLst/>
                          <a:latin typeface="Arial" panose="020B0604020202020204" pitchFamily="34" charset="0"/>
                          <a:ea typeface="宋体" panose="02010600030101010101" pitchFamily="2" charset="-122"/>
                        </a:rPr>
                        <a:t>goto</a:t>
                      </a:r>
                      <a:r>
                        <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rPr>
                        <a:t> x300B</a:t>
                      </a:r>
                      <a:endParaRPr kumimoji="0" lang="en-US" altLang="zh-CN" sz="1600" b="0" i="1" u="none" strike="noStrike" cap="none" normalizeH="0" baseline="0" dirty="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034" name="Line 66"/>
          <p:cNvSpPr/>
          <p:nvPr/>
        </p:nvSpPr>
        <p:spPr>
          <a:xfrm>
            <a:off x="2743200" y="5934075"/>
            <a:ext cx="762000" cy="0"/>
          </a:xfrm>
          <a:prstGeom prst="line">
            <a:avLst/>
          </a:prstGeom>
          <a:ln w="9525" cap="flat" cmpd="sng">
            <a:solidFill>
              <a:schemeClr val="accent2"/>
            </a:solidFill>
            <a:prstDash val="solid"/>
            <a:headEnd type="none" w="med" len="med"/>
            <a:tailEnd type="none" w="med" len="med"/>
          </a:ln>
        </p:spPr>
      </p:sp>
      <p:sp>
        <p:nvSpPr>
          <p:cNvPr id="42035" name="Line 68"/>
          <p:cNvSpPr/>
          <p:nvPr/>
        </p:nvSpPr>
        <p:spPr>
          <a:xfrm>
            <a:off x="2743200" y="1914525"/>
            <a:ext cx="762000" cy="0"/>
          </a:xfrm>
          <a:prstGeom prst="line">
            <a:avLst/>
          </a:prstGeom>
          <a:ln w="9525" cap="flat" cmpd="sng">
            <a:solidFill>
              <a:schemeClr val="accent2"/>
            </a:solidFill>
            <a:prstDash val="solid"/>
            <a:headEnd type="none" w="med" len="med"/>
            <a:tailEnd type="none" w="med" len="med"/>
          </a:ln>
        </p:spPr>
      </p:sp>
      <p:sp>
        <p:nvSpPr>
          <p:cNvPr id="42036" name="Line 69"/>
          <p:cNvSpPr/>
          <p:nvPr/>
        </p:nvSpPr>
        <p:spPr>
          <a:xfrm>
            <a:off x="2743200" y="2362200"/>
            <a:ext cx="762000" cy="0"/>
          </a:xfrm>
          <a:prstGeom prst="line">
            <a:avLst/>
          </a:prstGeom>
          <a:ln w="9525" cap="flat" cmpd="sng">
            <a:solidFill>
              <a:schemeClr val="accent2"/>
            </a:solidFill>
            <a:prstDash val="solid"/>
            <a:headEnd type="none" w="med" len="med"/>
            <a:tailEnd type="none" w="med" len="med"/>
          </a:ln>
        </p:spPr>
      </p:sp>
      <p:sp>
        <p:nvSpPr>
          <p:cNvPr id="42037" name="Line 70"/>
          <p:cNvSpPr/>
          <p:nvPr/>
        </p:nvSpPr>
        <p:spPr>
          <a:xfrm>
            <a:off x="3962400" y="2819400"/>
            <a:ext cx="2286000" cy="0"/>
          </a:xfrm>
          <a:prstGeom prst="line">
            <a:avLst/>
          </a:prstGeom>
          <a:ln w="9525" cap="flat" cmpd="sng">
            <a:solidFill>
              <a:schemeClr val="accent2"/>
            </a:solidFill>
            <a:prstDash val="solid"/>
            <a:headEnd type="none" w="med" len="med"/>
            <a:tailEnd type="none" w="med" len="med"/>
          </a:ln>
        </p:spPr>
      </p:sp>
      <p:sp>
        <p:nvSpPr>
          <p:cNvPr id="42038" name="Line 71"/>
          <p:cNvSpPr/>
          <p:nvPr/>
        </p:nvSpPr>
        <p:spPr>
          <a:xfrm>
            <a:off x="2743200" y="3257550"/>
            <a:ext cx="762000" cy="0"/>
          </a:xfrm>
          <a:prstGeom prst="line">
            <a:avLst/>
          </a:prstGeom>
          <a:ln w="9525" cap="flat" cmpd="sng">
            <a:solidFill>
              <a:schemeClr val="accent2"/>
            </a:solidFill>
            <a:prstDash val="solid"/>
            <a:headEnd type="none" w="med" len="med"/>
            <a:tailEnd type="none" w="med" len="med"/>
          </a:ln>
        </p:spPr>
      </p:sp>
      <p:sp>
        <p:nvSpPr>
          <p:cNvPr id="42039" name="Line 72"/>
          <p:cNvSpPr/>
          <p:nvPr/>
        </p:nvSpPr>
        <p:spPr>
          <a:xfrm>
            <a:off x="2743200" y="3714750"/>
            <a:ext cx="762000" cy="0"/>
          </a:xfrm>
          <a:prstGeom prst="line">
            <a:avLst/>
          </a:prstGeom>
          <a:ln w="9525" cap="flat" cmpd="sng">
            <a:solidFill>
              <a:schemeClr val="accent2"/>
            </a:solidFill>
            <a:prstDash val="solid"/>
            <a:headEnd type="none" w="med" len="med"/>
            <a:tailEnd type="none" w="med" len="med"/>
          </a:ln>
        </p:spPr>
      </p:sp>
      <p:sp>
        <p:nvSpPr>
          <p:cNvPr id="42040" name="Line 73"/>
          <p:cNvSpPr/>
          <p:nvPr/>
        </p:nvSpPr>
        <p:spPr>
          <a:xfrm>
            <a:off x="2743200" y="4162425"/>
            <a:ext cx="762000" cy="0"/>
          </a:xfrm>
          <a:prstGeom prst="line">
            <a:avLst/>
          </a:prstGeom>
          <a:ln w="9525" cap="flat" cmpd="sng">
            <a:solidFill>
              <a:schemeClr val="accent2"/>
            </a:solidFill>
            <a:prstDash val="solid"/>
            <a:headEnd type="none" w="med" len="med"/>
            <a:tailEnd type="none" w="med" len="med"/>
          </a:ln>
        </p:spPr>
      </p:sp>
      <p:sp>
        <p:nvSpPr>
          <p:cNvPr id="42041" name="Line 74"/>
          <p:cNvSpPr/>
          <p:nvPr/>
        </p:nvSpPr>
        <p:spPr>
          <a:xfrm>
            <a:off x="2743200" y="4591050"/>
            <a:ext cx="762000" cy="0"/>
          </a:xfrm>
          <a:prstGeom prst="line">
            <a:avLst/>
          </a:prstGeom>
          <a:ln w="9525" cap="flat" cmpd="sng">
            <a:solidFill>
              <a:schemeClr val="accent2"/>
            </a:solidFill>
            <a:prstDash val="solid"/>
            <a:headEnd type="none" w="med" len="med"/>
            <a:tailEnd type="none" w="med" len="med"/>
          </a:ln>
        </p:spPr>
      </p:sp>
      <p:sp>
        <p:nvSpPr>
          <p:cNvPr id="42042" name="Line 75"/>
          <p:cNvSpPr/>
          <p:nvPr/>
        </p:nvSpPr>
        <p:spPr>
          <a:xfrm>
            <a:off x="2743200" y="5038725"/>
            <a:ext cx="762000" cy="0"/>
          </a:xfrm>
          <a:prstGeom prst="line">
            <a:avLst/>
          </a:prstGeom>
          <a:ln w="9525" cap="flat" cmpd="sng">
            <a:solidFill>
              <a:schemeClr val="accent2"/>
            </a:solidFill>
            <a:prstDash val="solid"/>
            <a:headEnd type="none" w="med" len="med"/>
            <a:tailEnd type="none" w="med" len="med"/>
          </a:ln>
        </p:spPr>
      </p:sp>
      <p:sp>
        <p:nvSpPr>
          <p:cNvPr id="42043" name="Line 76"/>
          <p:cNvSpPr/>
          <p:nvPr/>
        </p:nvSpPr>
        <p:spPr>
          <a:xfrm>
            <a:off x="2743200" y="5486400"/>
            <a:ext cx="762000" cy="0"/>
          </a:xfrm>
          <a:prstGeom prst="line">
            <a:avLst/>
          </a:prstGeom>
          <a:ln w="9525" cap="flat" cmpd="sng">
            <a:solidFill>
              <a:schemeClr val="accent2"/>
            </a:solidFill>
            <a:prstDash val="solid"/>
            <a:headEnd type="none" w="med" len="med"/>
            <a:tailEnd type="none" w="med" len="med"/>
          </a:ln>
        </p:spPr>
      </p:sp>
      <p:sp>
        <p:nvSpPr>
          <p:cNvPr id="42044" name="Line 77"/>
          <p:cNvSpPr/>
          <p:nvPr/>
        </p:nvSpPr>
        <p:spPr>
          <a:xfrm>
            <a:off x="3657600" y="1914525"/>
            <a:ext cx="762000" cy="0"/>
          </a:xfrm>
          <a:prstGeom prst="line">
            <a:avLst/>
          </a:prstGeom>
          <a:ln w="9525" cap="flat" cmpd="sng">
            <a:solidFill>
              <a:schemeClr val="accent2"/>
            </a:solidFill>
            <a:prstDash val="solid"/>
            <a:headEnd type="none" w="med" len="med"/>
            <a:tailEnd type="none" w="med" len="med"/>
          </a:ln>
        </p:spPr>
      </p:sp>
      <p:sp>
        <p:nvSpPr>
          <p:cNvPr id="42045" name="Line 78"/>
          <p:cNvSpPr/>
          <p:nvPr/>
        </p:nvSpPr>
        <p:spPr>
          <a:xfrm>
            <a:off x="4876800" y="1914525"/>
            <a:ext cx="1371600" cy="0"/>
          </a:xfrm>
          <a:prstGeom prst="line">
            <a:avLst/>
          </a:prstGeom>
          <a:ln w="9525" cap="flat" cmpd="sng">
            <a:solidFill>
              <a:schemeClr val="accent2"/>
            </a:solidFill>
            <a:prstDash val="solid"/>
            <a:headEnd type="none" w="med" len="med"/>
            <a:tailEnd type="none" w="med" len="med"/>
          </a:ln>
        </p:spPr>
      </p:sp>
      <p:sp>
        <p:nvSpPr>
          <p:cNvPr id="42046" name="Line 79"/>
          <p:cNvSpPr/>
          <p:nvPr/>
        </p:nvSpPr>
        <p:spPr>
          <a:xfrm>
            <a:off x="3657600" y="2362200"/>
            <a:ext cx="2590800" cy="0"/>
          </a:xfrm>
          <a:prstGeom prst="line">
            <a:avLst/>
          </a:prstGeom>
          <a:ln w="9525" cap="flat" cmpd="sng">
            <a:solidFill>
              <a:schemeClr val="accent2"/>
            </a:solidFill>
            <a:prstDash val="solid"/>
            <a:headEnd type="none" w="med" len="med"/>
            <a:tailEnd type="none" w="med" len="med"/>
          </a:ln>
        </p:spPr>
      </p:sp>
      <p:sp>
        <p:nvSpPr>
          <p:cNvPr id="42047" name="Line 80"/>
          <p:cNvSpPr/>
          <p:nvPr/>
        </p:nvSpPr>
        <p:spPr>
          <a:xfrm>
            <a:off x="3657600" y="3257550"/>
            <a:ext cx="762000" cy="0"/>
          </a:xfrm>
          <a:prstGeom prst="line">
            <a:avLst/>
          </a:prstGeom>
          <a:ln w="9525" cap="flat" cmpd="sng">
            <a:solidFill>
              <a:schemeClr val="accent2"/>
            </a:solidFill>
            <a:prstDash val="solid"/>
            <a:headEnd type="none" w="med" len="med"/>
            <a:tailEnd type="none" w="med" len="med"/>
          </a:ln>
        </p:spPr>
      </p:sp>
      <p:sp>
        <p:nvSpPr>
          <p:cNvPr id="42048" name="Line 81"/>
          <p:cNvSpPr/>
          <p:nvPr/>
        </p:nvSpPr>
        <p:spPr>
          <a:xfrm>
            <a:off x="4572000" y="3257550"/>
            <a:ext cx="1676400" cy="0"/>
          </a:xfrm>
          <a:prstGeom prst="line">
            <a:avLst/>
          </a:prstGeom>
          <a:ln w="9525" cap="flat" cmpd="sng">
            <a:solidFill>
              <a:schemeClr val="accent2"/>
            </a:solidFill>
            <a:prstDash val="solid"/>
            <a:headEnd type="none" w="med" len="med"/>
            <a:tailEnd type="none" w="med" len="med"/>
          </a:ln>
        </p:spPr>
      </p:sp>
      <p:sp>
        <p:nvSpPr>
          <p:cNvPr id="42049" name="Line 82"/>
          <p:cNvSpPr/>
          <p:nvPr/>
        </p:nvSpPr>
        <p:spPr>
          <a:xfrm>
            <a:off x="3657600" y="3714750"/>
            <a:ext cx="762000" cy="0"/>
          </a:xfrm>
          <a:prstGeom prst="line">
            <a:avLst/>
          </a:prstGeom>
          <a:ln w="9525" cap="flat" cmpd="sng">
            <a:solidFill>
              <a:schemeClr val="accent2"/>
            </a:solidFill>
            <a:prstDash val="solid"/>
            <a:headEnd type="none" w="med" len="med"/>
            <a:tailEnd type="none" w="med" len="med"/>
          </a:ln>
        </p:spPr>
      </p:sp>
      <p:sp>
        <p:nvSpPr>
          <p:cNvPr id="42050" name="Line 83"/>
          <p:cNvSpPr/>
          <p:nvPr/>
        </p:nvSpPr>
        <p:spPr>
          <a:xfrm>
            <a:off x="4572000" y="3714750"/>
            <a:ext cx="1676400" cy="0"/>
          </a:xfrm>
          <a:prstGeom prst="line">
            <a:avLst/>
          </a:prstGeom>
          <a:ln w="9525" cap="flat" cmpd="sng">
            <a:solidFill>
              <a:schemeClr val="accent2"/>
            </a:solidFill>
            <a:prstDash val="solid"/>
            <a:headEnd type="none" w="med" len="med"/>
            <a:tailEnd type="none" w="med" len="med"/>
          </a:ln>
        </p:spPr>
      </p:sp>
      <p:sp>
        <p:nvSpPr>
          <p:cNvPr id="42051" name="Line 84"/>
          <p:cNvSpPr/>
          <p:nvPr/>
        </p:nvSpPr>
        <p:spPr>
          <a:xfrm>
            <a:off x="3657600" y="4162425"/>
            <a:ext cx="2590800" cy="0"/>
          </a:xfrm>
          <a:prstGeom prst="line">
            <a:avLst/>
          </a:prstGeom>
          <a:ln w="9525" cap="flat" cmpd="sng">
            <a:solidFill>
              <a:schemeClr val="accent2"/>
            </a:solidFill>
            <a:prstDash val="solid"/>
            <a:headEnd type="none" w="med" len="med"/>
            <a:tailEnd type="none" w="med" len="med"/>
          </a:ln>
        </p:spPr>
      </p:sp>
      <p:sp>
        <p:nvSpPr>
          <p:cNvPr id="42052" name="Line 85"/>
          <p:cNvSpPr/>
          <p:nvPr/>
        </p:nvSpPr>
        <p:spPr>
          <a:xfrm>
            <a:off x="3657600" y="4591050"/>
            <a:ext cx="762000" cy="0"/>
          </a:xfrm>
          <a:prstGeom prst="line">
            <a:avLst/>
          </a:prstGeom>
          <a:ln w="9525" cap="flat" cmpd="sng">
            <a:solidFill>
              <a:schemeClr val="accent2"/>
            </a:solidFill>
            <a:prstDash val="solid"/>
            <a:headEnd type="none" w="med" len="med"/>
            <a:tailEnd type="none" w="med" len="med"/>
          </a:ln>
        </p:spPr>
      </p:sp>
      <p:sp>
        <p:nvSpPr>
          <p:cNvPr id="42053" name="Line 86"/>
          <p:cNvSpPr/>
          <p:nvPr/>
        </p:nvSpPr>
        <p:spPr>
          <a:xfrm>
            <a:off x="3657600" y="5038725"/>
            <a:ext cx="762000" cy="0"/>
          </a:xfrm>
          <a:prstGeom prst="line">
            <a:avLst/>
          </a:prstGeom>
          <a:ln w="9525" cap="flat" cmpd="sng">
            <a:solidFill>
              <a:schemeClr val="accent2"/>
            </a:solidFill>
            <a:prstDash val="solid"/>
            <a:headEnd type="none" w="med" len="med"/>
            <a:tailEnd type="none" w="med" len="med"/>
          </a:ln>
        </p:spPr>
      </p:sp>
      <p:sp>
        <p:nvSpPr>
          <p:cNvPr id="42054" name="Line 87"/>
          <p:cNvSpPr/>
          <p:nvPr/>
        </p:nvSpPr>
        <p:spPr>
          <a:xfrm>
            <a:off x="4876800" y="5038725"/>
            <a:ext cx="1371600" cy="0"/>
          </a:xfrm>
          <a:prstGeom prst="line">
            <a:avLst/>
          </a:prstGeom>
          <a:ln w="9525" cap="flat" cmpd="sng">
            <a:solidFill>
              <a:schemeClr val="accent2"/>
            </a:solidFill>
            <a:prstDash val="solid"/>
            <a:headEnd type="none" w="med" len="med"/>
            <a:tailEnd type="none" w="med" len="med"/>
          </a:ln>
        </p:spPr>
      </p:sp>
      <p:sp>
        <p:nvSpPr>
          <p:cNvPr id="42055" name="Line 88"/>
          <p:cNvSpPr/>
          <p:nvPr/>
        </p:nvSpPr>
        <p:spPr>
          <a:xfrm>
            <a:off x="3657600" y="5486400"/>
            <a:ext cx="762000" cy="0"/>
          </a:xfrm>
          <a:prstGeom prst="line">
            <a:avLst/>
          </a:prstGeom>
          <a:ln w="9525" cap="flat" cmpd="sng">
            <a:solidFill>
              <a:schemeClr val="accent2"/>
            </a:solidFill>
            <a:prstDash val="solid"/>
            <a:headEnd type="none" w="med" len="med"/>
            <a:tailEnd type="none" w="med" len="med"/>
          </a:ln>
        </p:spPr>
      </p:sp>
      <p:sp>
        <p:nvSpPr>
          <p:cNvPr id="42056" name="Line 89"/>
          <p:cNvSpPr/>
          <p:nvPr/>
        </p:nvSpPr>
        <p:spPr>
          <a:xfrm>
            <a:off x="5486400" y="5486400"/>
            <a:ext cx="762000" cy="0"/>
          </a:xfrm>
          <a:prstGeom prst="line">
            <a:avLst/>
          </a:prstGeom>
          <a:ln w="9525" cap="flat" cmpd="sng">
            <a:solidFill>
              <a:schemeClr val="accent2"/>
            </a:solidFill>
            <a:prstDash val="solid"/>
            <a:headEnd type="none" w="med" len="med"/>
            <a:tailEnd type="none" w="med" len="med"/>
          </a:ln>
        </p:spPr>
      </p:sp>
      <p:sp>
        <p:nvSpPr>
          <p:cNvPr id="42057" name="Line 90"/>
          <p:cNvSpPr/>
          <p:nvPr/>
        </p:nvSpPr>
        <p:spPr>
          <a:xfrm>
            <a:off x="3657600" y="5934075"/>
            <a:ext cx="2590800" cy="0"/>
          </a:xfrm>
          <a:prstGeom prst="line">
            <a:avLst/>
          </a:prstGeom>
          <a:ln w="9525" cap="flat" cmpd="sng">
            <a:solidFill>
              <a:schemeClr val="accent2"/>
            </a:solidFill>
            <a:prstDash val="solid"/>
            <a:headEnd type="none" w="med" len="med"/>
            <a:tailEnd type="none" w="med" len="med"/>
          </a:ln>
        </p:spPr>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2"/>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43011" name="Rectangle 1093"/>
          <p:cNvSpPr/>
          <p:nvPr/>
        </p:nvSpPr>
        <p:spPr>
          <a:xfrm>
            <a:off x="1485900" y="1524000"/>
            <a:ext cx="1143000" cy="3657600"/>
          </a:xfrm>
          <a:prstGeom prst="rect">
            <a:avLst/>
          </a:prstGeom>
          <a:solidFill>
            <a:srgbClr val="6699FF">
              <a:alpha val="50195"/>
            </a:srgbClr>
          </a:solidFill>
          <a:ln w="9525">
            <a:noFill/>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3012" name="Rectangle 1026"/>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Program (2 of 2)</a:t>
            </a:r>
            <a:endParaRPr lang="en-US" altLang="zh-CN" dirty="0">
              <a:ea typeface="宋体" panose="02010600030101010101" pitchFamily="2" charset="-122"/>
            </a:endParaRPr>
          </a:p>
        </p:txBody>
      </p:sp>
      <p:graphicFrame>
        <p:nvGraphicFramePr>
          <p:cNvPr id="113731" name="Group 1091"/>
          <p:cNvGraphicFramePr>
            <a:graphicFrameLocks noGrp="1"/>
          </p:cNvGraphicFramePr>
          <p:nvPr/>
        </p:nvGraphicFramePr>
        <p:xfrm>
          <a:off x="266700" y="1143000"/>
          <a:ext cx="8610600" cy="4902200"/>
        </p:xfrm>
        <a:graphic>
          <a:graphicData uri="http://schemas.openxmlformats.org/drawingml/2006/table">
            <a:tbl>
              <a:tblPr/>
              <a:tblGrid>
                <a:gridCol w="1133475"/>
                <a:gridCol w="4886325"/>
                <a:gridCol w="2590800"/>
              </a:tblGrid>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Address</a:t>
                      </a:r>
                      <a:endParaRPr kumimoji="0" lang="en-US" altLang="zh-CN" sz="18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R="0" marT="91440" marB="9144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Instruction</a:t>
                      </a:r>
                      <a:endParaRPr kumimoji="0" lang="en-US" altLang="zh-CN" sz="1800" b="1" i="1"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0" marT="91440" marB="9144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Comments</a:t>
                      </a:r>
                      <a:endParaRPr kumimoji="0" lang="en-US" altLang="zh-CN" sz="1800" b="1" i="1"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0" marT="91440" marB="9144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x300A</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CourierPS" pitchFamily="49" charset="0"/>
                          <a:ea typeface="宋体" panose="02010600030101010101" pitchFamily="2" charset="-122"/>
                        </a:rPr>
                        <a:t>0 0 0 1</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smtClean="0">
                          <a:ln>
                            <a:noFill/>
                          </a:ln>
                          <a:solidFill>
                            <a:schemeClr val="accent1"/>
                          </a:solidFill>
                          <a:effectLst/>
                          <a:latin typeface="CourierPS" pitchFamily="49" charset="0"/>
                          <a:ea typeface="宋体" panose="02010600030101010101" pitchFamily="2" charset="-122"/>
                        </a:rPr>
                        <a:t>0 1 0</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smtClean="0">
                          <a:ln>
                            <a:noFill/>
                          </a:ln>
                          <a:solidFill>
                            <a:schemeClr val="accent6"/>
                          </a:solidFill>
                          <a:effectLst/>
                          <a:latin typeface="CourierPS" pitchFamily="49" charset="0"/>
                          <a:ea typeface="宋体" panose="02010600030101010101" pitchFamily="2" charset="-122"/>
                        </a:rPr>
                        <a:t>0 1 0</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smtClean="0">
                          <a:ln>
                            <a:noFill/>
                          </a:ln>
                          <a:solidFill>
                            <a:srgbClr val="7030A0"/>
                          </a:solidFill>
                          <a:effectLst/>
                          <a:latin typeface="CourierPS" pitchFamily="49" charset="0"/>
                          <a:ea typeface="宋体" panose="02010600030101010101" pitchFamily="2" charset="-122"/>
                        </a:rPr>
                        <a:t>1</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0 0 0 0 1</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rPr>
                        <a:t>R2 </a:t>
                      </a: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rPr>
                        <a:t> R2 + 1</a:t>
                      </a:r>
                      <a:endPar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x300B</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CourierPS" pitchFamily="49" charset="0"/>
                          <a:ea typeface="宋体" panose="02010600030101010101" pitchFamily="2" charset="-122"/>
                        </a:rPr>
                        <a:t>0 0 0 1</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smtClean="0">
                          <a:ln>
                            <a:noFill/>
                          </a:ln>
                          <a:solidFill>
                            <a:schemeClr val="accent1"/>
                          </a:solidFill>
                          <a:effectLst/>
                          <a:latin typeface="CourierPS" pitchFamily="49" charset="0"/>
                          <a:ea typeface="宋体" panose="02010600030101010101" pitchFamily="2" charset="-122"/>
                        </a:rPr>
                        <a:t>0 1 1</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smtClean="0">
                          <a:ln>
                            <a:noFill/>
                          </a:ln>
                          <a:solidFill>
                            <a:schemeClr val="accent6"/>
                          </a:solidFill>
                          <a:effectLst/>
                          <a:latin typeface="CourierPS" pitchFamily="49" charset="0"/>
                          <a:ea typeface="宋体" panose="02010600030101010101" pitchFamily="2" charset="-122"/>
                        </a:rPr>
                        <a:t>0 1 1</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smtClean="0">
                          <a:ln>
                            <a:noFill/>
                          </a:ln>
                          <a:solidFill>
                            <a:srgbClr val="7030A0"/>
                          </a:solidFill>
                          <a:effectLst/>
                          <a:latin typeface="CourierPS" pitchFamily="49" charset="0"/>
                          <a:ea typeface="宋体" panose="02010600030101010101" pitchFamily="2" charset="-122"/>
                        </a:rPr>
                        <a:t>1</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0 0 0 0 1</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rPr>
                        <a:t>R3 </a:t>
                      </a: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rPr>
                        <a:t> R3 + 1</a:t>
                      </a:r>
                      <a:endPar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x300C</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CourierPS" pitchFamily="49" charset="0"/>
                          <a:ea typeface="宋体" panose="02010600030101010101" pitchFamily="2" charset="-122"/>
                        </a:rPr>
                        <a:t>0 1 1 0</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smtClean="0">
                          <a:ln>
                            <a:noFill/>
                          </a:ln>
                          <a:solidFill>
                            <a:schemeClr val="accent1"/>
                          </a:solidFill>
                          <a:effectLst/>
                          <a:latin typeface="CourierPS" pitchFamily="49" charset="0"/>
                          <a:ea typeface="宋体" panose="02010600030101010101" pitchFamily="2" charset="-122"/>
                        </a:rPr>
                        <a:t>0 0 1</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smtClean="0">
                          <a:ln>
                            <a:noFill/>
                          </a:ln>
                          <a:solidFill>
                            <a:schemeClr val="accent2"/>
                          </a:solidFill>
                          <a:effectLst/>
                          <a:latin typeface="CourierPS" pitchFamily="49" charset="0"/>
                          <a:ea typeface="宋体" panose="02010600030101010101" pitchFamily="2" charset="-122"/>
                        </a:rPr>
                        <a:t>0 1 1</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0 0 0 0 0 0</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rPr>
                        <a:t>R1 </a:t>
                      </a: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rPr>
                        <a:t> M[R3]</a:t>
                      </a:r>
                      <a:endPar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x300D</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CourierPS" pitchFamily="49" charset="0"/>
                          <a:ea typeface="宋体" panose="02010600030101010101" pitchFamily="2" charset="-122"/>
                        </a:rPr>
                        <a:t>0 0 0 0</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smtClean="0">
                          <a:ln>
                            <a:noFill/>
                          </a:ln>
                          <a:solidFill>
                            <a:srgbClr val="FFC000"/>
                          </a:solidFill>
                          <a:effectLst/>
                          <a:latin typeface="CourierPS" pitchFamily="49" charset="0"/>
                          <a:ea typeface="宋体" panose="02010600030101010101" pitchFamily="2" charset="-122"/>
                        </a:rPr>
                        <a:t>1 1 1</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1 1 1 1 1 0 1 1 0</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rPr>
                        <a:t>Goto x3004</a:t>
                      </a:r>
                      <a:endPar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x300E</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CourierPS" pitchFamily="49" charset="0"/>
                          <a:ea typeface="宋体" panose="02010600030101010101" pitchFamily="2" charset="-122"/>
                        </a:rPr>
                        <a:t>0 0 1 0</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smtClean="0">
                          <a:ln>
                            <a:noFill/>
                          </a:ln>
                          <a:solidFill>
                            <a:schemeClr val="accent1"/>
                          </a:solidFill>
                          <a:effectLst/>
                          <a:latin typeface="CourierPS" pitchFamily="49" charset="0"/>
                          <a:ea typeface="宋体" panose="02010600030101010101" pitchFamily="2" charset="-122"/>
                        </a:rPr>
                        <a:t>0 0 0</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smtClean="0">
                          <a:ln>
                            <a:noFill/>
                          </a:ln>
                          <a:solidFill>
                            <a:schemeClr val="accent2"/>
                          </a:solidFill>
                          <a:effectLst/>
                          <a:latin typeface="CourierPS" pitchFamily="49" charset="0"/>
                          <a:ea typeface="宋体" panose="02010600030101010101" pitchFamily="2" charset="-122"/>
                        </a:rPr>
                        <a:t>0 0 0</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smtClean="0">
                          <a:ln>
                            <a:noFill/>
                          </a:ln>
                          <a:solidFill>
                            <a:srgbClr val="7030A0"/>
                          </a:solidFill>
                          <a:effectLst/>
                          <a:latin typeface="CourierPS" pitchFamily="49" charset="0"/>
                          <a:ea typeface="宋体" panose="02010600030101010101" pitchFamily="2" charset="-122"/>
                        </a:rPr>
                        <a:t>0</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0 0 </a:t>
                      </a:r>
                      <a:r>
                        <a:rPr kumimoji="0" lang="en-US" altLang="zh-CN" sz="2000" b="1" i="0" u="none" strike="noStrike" cap="none" normalizeH="0" baseline="0" smtClean="0">
                          <a:ln>
                            <a:noFill/>
                          </a:ln>
                          <a:solidFill>
                            <a:schemeClr val="accent2"/>
                          </a:solidFill>
                          <a:effectLst/>
                          <a:latin typeface="CourierPS" pitchFamily="49" charset="0"/>
                          <a:ea typeface="宋体" panose="02010600030101010101" pitchFamily="2" charset="-122"/>
                        </a:rPr>
                        <a:t>1 0 0</a:t>
                      </a:r>
                      <a:endParaRPr kumimoji="0" lang="en-US" altLang="zh-CN" sz="2000" b="1" i="0" u="none" strike="noStrike" cap="none" normalizeH="0" baseline="0" smtClean="0">
                        <a:ln>
                          <a:noFill/>
                        </a:ln>
                        <a:solidFill>
                          <a:schemeClr val="accent2"/>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rPr>
                        <a:t>R0 </a:t>
                      </a: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rPr>
                        <a:t> M[x3013]</a:t>
                      </a:r>
                      <a:endPar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x300F</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FF0000"/>
                          </a:solidFill>
                          <a:effectLst/>
                          <a:latin typeface="CourierPS" pitchFamily="49" charset="0"/>
                          <a:ea typeface="宋体" panose="02010600030101010101" pitchFamily="2" charset="-122"/>
                        </a:rPr>
                        <a:t>0 0 0 1</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smtClean="0">
                          <a:ln>
                            <a:noFill/>
                          </a:ln>
                          <a:solidFill>
                            <a:schemeClr val="accent1"/>
                          </a:solidFill>
                          <a:effectLst/>
                          <a:latin typeface="CourierPS" pitchFamily="49" charset="0"/>
                          <a:ea typeface="宋体" panose="02010600030101010101" pitchFamily="2" charset="-122"/>
                        </a:rPr>
                        <a:t>0 0 0</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smtClean="0">
                          <a:ln>
                            <a:noFill/>
                          </a:ln>
                          <a:solidFill>
                            <a:schemeClr val="accent6"/>
                          </a:solidFill>
                          <a:effectLst/>
                          <a:latin typeface="CourierPS" pitchFamily="49" charset="0"/>
                          <a:ea typeface="宋体" panose="02010600030101010101" pitchFamily="2" charset="-122"/>
                        </a:rPr>
                        <a:t>0 0 0</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a:t>
                      </a:r>
                      <a:r>
                        <a:rPr kumimoji="0" lang="en-US" altLang="zh-CN" sz="2000" b="1" i="0" u="none" strike="noStrike" cap="none" normalizeH="0" baseline="0" smtClean="0">
                          <a:ln>
                            <a:noFill/>
                          </a:ln>
                          <a:solidFill>
                            <a:srgbClr val="7030A0"/>
                          </a:solidFill>
                          <a:effectLst/>
                          <a:latin typeface="CourierPS" pitchFamily="49" charset="0"/>
                          <a:ea typeface="宋体" panose="02010600030101010101" pitchFamily="2" charset="-122"/>
                        </a:rPr>
                        <a:t>0</a:t>
                      </a: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 0 0 </a:t>
                      </a:r>
                      <a:r>
                        <a:rPr kumimoji="0" lang="en-US" altLang="zh-CN" sz="2000" b="1" i="0" u="none" strike="noStrike" cap="none" normalizeH="0" baseline="0" smtClean="0">
                          <a:ln>
                            <a:noFill/>
                          </a:ln>
                          <a:solidFill>
                            <a:schemeClr val="accent2"/>
                          </a:solidFill>
                          <a:effectLst/>
                          <a:latin typeface="CourierPS" pitchFamily="49" charset="0"/>
                          <a:ea typeface="宋体" panose="02010600030101010101" pitchFamily="2" charset="-122"/>
                        </a:rPr>
                        <a:t>0 1 0</a:t>
                      </a:r>
                      <a:endParaRPr kumimoji="0" lang="en-US" altLang="zh-CN" sz="2000" b="1" i="0" u="none" strike="noStrike" cap="none" normalizeH="0" baseline="0" smtClean="0">
                        <a:ln>
                          <a:noFill/>
                        </a:ln>
                        <a:solidFill>
                          <a:schemeClr val="accent2"/>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rPr>
                        <a:t>R0 </a:t>
                      </a: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rPr>
                        <a:t> R0 + R2</a:t>
                      </a:r>
                      <a:endPar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x3010</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1 1 1 1 0 0 0 0 </a:t>
                      </a:r>
                      <a:r>
                        <a:rPr kumimoji="0" lang="en-US" altLang="zh-CN" sz="2000" b="1" i="0" u="none" strike="noStrike" cap="none" normalizeH="0" baseline="0" smtClean="0">
                          <a:ln>
                            <a:noFill/>
                          </a:ln>
                          <a:solidFill>
                            <a:srgbClr val="FFC000"/>
                          </a:solidFill>
                          <a:effectLst/>
                          <a:latin typeface="CourierPS" pitchFamily="49" charset="0"/>
                          <a:ea typeface="宋体" panose="02010600030101010101" pitchFamily="2" charset="-122"/>
                        </a:rPr>
                        <a:t>0 0 1 0 0 0 0 1</a:t>
                      </a:r>
                      <a:endParaRPr kumimoji="0" lang="en-US" altLang="zh-CN" sz="2000" b="1" i="0" u="none" strike="noStrike" cap="none" normalizeH="0" baseline="0" smtClean="0">
                        <a:ln>
                          <a:noFill/>
                        </a:ln>
                        <a:solidFill>
                          <a:srgbClr val="FFC000"/>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rPr>
                        <a:t>Print R0 (TRAP x21)</a:t>
                      </a:r>
                      <a:endPar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x3011</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1 1 1 1 0 0 0 0 </a:t>
                      </a:r>
                      <a:r>
                        <a:rPr kumimoji="0" lang="en-US" altLang="zh-CN" sz="2000" b="1" i="0" u="none" strike="noStrike" cap="none" normalizeH="0" baseline="0" smtClean="0">
                          <a:ln>
                            <a:noFill/>
                          </a:ln>
                          <a:solidFill>
                            <a:srgbClr val="FFC000"/>
                          </a:solidFill>
                          <a:effectLst/>
                          <a:latin typeface="CourierPS" pitchFamily="49" charset="0"/>
                          <a:ea typeface="宋体" panose="02010600030101010101" pitchFamily="2" charset="-122"/>
                        </a:rPr>
                        <a:t>0 0 1 0 0 1 0 1</a:t>
                      </a:r>
                      <a:endParaRPr kumimoji="0" lang="en-US" altLang="zh-CN" sz="2000" b="1" i="0" u="none" strike="noStrike" cap="none" normalizeH="0" baseline="0" smtClean="0">
                        <a:ln>
                          <a:noFill/>
                        </a:ln>
                        <a:solidFill>
                          <a:srgbClr val="FFC000"/>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rPr>
                        <a:t>HALT (TRAP x25)</a:t>
                      </a:r>
                      <a:endPar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X3012</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rPr>
                        <a:t>Starting Address of File</a:t>
                      </a:r>
                      <a:endParaRPr kumimoji="0" lang="en-US" altLang="zh-CN" sz="2000" b="1" i="0" u="none" strike="noStrike" cap="none" normalizeH="0" baseline="0" dirty="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x3013</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rPr>
                        <a:t>0 0 0 0 0 0 0 0 0 0 1 1 0 0 0 0</a:t>
                      </a:r>
                      <a:endParaRPr kumimoji="0" lang="en-US" altLang="zh-CN" sz="2000" b="1" i="0" u="none" strike="noStrike" cap="none" normalizeH="0" baseline="0" smtClean="0">
                        <a:ln>
                          <a:noFill/>
                        </a:ln>
                        <a:solidFill>
                          <a:schemeClr val="tx1"/>
                        </a:solidFill>
                        <a:effectLst/>
                        <a:latin typeface="CourierPS" pitchFamily="49"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rPr>
                        <a:t>ASCII x30 (‘0’)</a:t>
                      </a:r>
                      <a:endParaRPr kumimoji="0" lang="en-US" altLang="zh-CN" sz="1600" b="0" i="1" u="none" strike="noStrike" cap="none" normalizeH="0" baseline="0" smtClean="0">
                        <a:ln>
                          <a:noFill/>
                        </a:ln>
                        <a:solidFill>
                          <a:srgbClr val="CE0000"/>
                        </a:solidFill>
                        <a:effectLst/>
                        <a:latin typeface="Arial" panose="020B0604020202020204" pitchFamily="34" charset="0"/>
                        <a:ea typeface="宋体" panose="02010600030101010101" pitchFamily="2" charset="-122"/>
                      </a:endParaRPr>
                    </a:p>
                  </a:txBody>
                  <a:tcPr marR="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058" name="Line 1092"/>
          <p:cNvSpPr/>
          <p:nvPr/>
        </p:nvSpPr>
        <p:spPr>
          <a:xfrm>
            <a:off x="2743200" y="1924050"/>
            <a:ext cx="762000" cy="0"/>
          </a:xfrm>
          <a:prstGeom prst="line">
            <a:avLst/>
          </a:prstGeom>
          <a:ln w="9525" cap="flat" cmpd="sng">
            <a:solidFill>
              <a:schemeClr val="accent2"/>
            </a:solidFill>
            <a:prstDash val="solid"/>
            <a:headEnd type="none" w="med" len="med"/>
            <a:tailEnd type="none" w="med" len="med"/>
          </a:ln>
        </p:spPr>
      </p:sp>
      <p:sp>
        <p:nvSpPr>
          <p:cNvPr id="43059" name="Line 1094"/>
          <p:cNvSpPr/>
          <p:nvPr/>
        </p:nvSpPr>
        <p:spPr>
          <a:xfrm>
            <a:off x="2743200" y="2362200"/>
            <a:ext cx="762000" cy="0"/>
          </a:xfrm>
          <a:prstGeom prst="line">
            <a:avLst/>
          </a:prstGeom>
          <a:ln w="9525" cap="flat" cmpd="sng">
            <a:solidFill>
              <a:schemeClr val="accent2"/>
            </a:solidFill>
            <a:prstDash val="solid"/>
            <a:headEnd type="none" w="med" len="med"/>
            <a:tailEnd type="none" w="med" len="med"/>
          </a:ln>
        </p:spPr>
      </p:sp>
      <p:sp>
        <p:nvSpPr>
          <p:cNvPr id="43060" name="Line 1095"/>
          <p:cNvSpPr/>
          <p:nvPr/>
        </p:nvSpPr>
        <p:spPr>
          <a:xfrm>
            <a:off x="2743200" y="2819400"/>
            <a:ext cx="762000" cy="0"/>
          </a:xfrm>
          <a:prstGeom prst="line">
            <a:avLst/>
          </a:prstGeom>
          <a:ln w="9525" cap="flat" cmpd="sng">
            <a:solidFill>
              <a:schemeClr val="accent2"/>
            </a:solidFill>
            <a:prstDash val="solid"/>
            <a:headEnd type="none" w="med" len="med"/>
            <a:tailEnd type="none" w="med" len="med"/>
          </a:ln>
        </p:spPr>
      </p:sp>
      <p:sp>
        <p:nvSpPr>
          <p:cNvPr id="43061" name="Line 1096"/>
          <p:cNvSpPr/>
          <p:nvPr/>
        </p:nvSpPr>
        <p:spPr>
          <a:xfrm>
            <a:off x="2743200" y="3257550"/>
            <a:ext cx="762000" cy="0"/>
          </a:xfrm>
          <a:prstGeom prst="line">
            <a:avLst/>
          </a:prstGeom>
          <a:ln w="9525" cap="flat" cmpd="sng">
            <a:solidFill>
              <a:schemeClr val="accent2"/>
            </a:solidFill>
            <a:prstDash val="solid"/>
            <a:headEnd type="none" w="med" len="med"/>
            <a:tailEnd type="none" w="med" len="med"/>
          </a:ln>
        </p:spPr>
      </p:sp>
      <p:sp>
        <p:nvSpPr>
          <p:cNvPr id="43062" name="Line 1097"/>
          <p:cNvSpPr/>
          <p:nvPr/>
        </p:nvSpPr>
        <p:spPr>
          <a:xfrm>
            <a:off x="2743200" y="3705225"/>
            <a:ext cx="762000" cy="0"/>
          </a:xfrm>
          <a:prstGeom prst="line">
            <a:avLst/>
          </a:prstGeom>
          <a:ln w="9525" cap="flat" cmpd="sng">
            <a:solidFill>
              <a:schemeClr val="accent2"/>
            </a:solidFill>
            <a:prstDash val="solid"/>
            <a:headEnd type="none" w="med" len="med"/>
            <a:tailEnd type="none" w="med" len="med"/>
          </a:ln>
        </p:spPr>
      </p:sp>
      <p:sp>
        <p:nvSpPr>
          <p:cNvPr id="43063" name="Line 1098"/>
          <p:cNvSpPr/>
          <p:nvPr/>
        </p:nvSpPr>
        <p:spPr>
          <a:xfrm>
            <a:off x="2743200" y="4152900"/>
            <a:ext cx="762000" cy="0"/>
          </a:xfrm>
          <a:prstGeom prst="line">
            <a:avLst/>
          </a:prstGeom>
          <a:ln w="9525" cap="flat" cmpd="sng">
            <a:solidFill>
              <a:schemeClr val="accent2"/>
            </a:solidFill>
            <a:prstDash val="solid"/>
            <a:headEnd type="none" w="med" len="med"/>
            <a:tailEnd type="none" w="med" len="med"/>
          </a:ln>
        </p:spPr>
      </p:sp>
      <p:sp>
        <p:nvSpPr>
          <p:cNvPr id="43064" name="Line 1099"/>
          <p:cNvSpPr/>
          <p:nvPr/>
        </p:nvSpPr>
        <p:spPr>
          <a:xfrm>
            <a:off x="3962400" y="4591050"/>
            <a:ext cx="2286000" cy="0"/>
          </a:xfrm>
          <a:prstGeom prst="line">
            <a:avLst/>
          </a:prstGeom>
          <a:ln w="9525" cap="flat" cmpd="sng">
            <a:solidFill>
              <a:schemeClr val="accent2"/>
            </a:solidFill>
            <a:prstDash val="solid"/>
            <a:headEnd type="none" w="med" len="med"/>
            <a:tailEnd type="none" w="med" len="med"/>
          </a:ln>
        </p:spPr>
      </p:sp>
      <p:sp>
        <p:nvSpPr>
          <p:cNvPr id="43065" name="Line 1100"/>
          <p:cNvSpPr/>
          <p:nvPr/>
        </p:nvSpPr>
        <p:spPr>
          <a:xfrm>
            <a:off x="3962400" y="5048250"/>
            <a:ext cx="2286000" cy="0"/>
          </a:xfrm>
          <a:prstGeom prst="line">
            <a:avLst/>
          </a:prstGeom>
          <a:ln w="9525" cap="flat" cmpd="sng">
            <a:solidFill>
              <a:schemeClr val="accent2"/>
            </a:solidFill>
            <a:prstDash val="solid"/>
            <a:headEnd type="none" w="med" len="med"/>
            <a:tailEnd type="none" w="med" len="med"/>
          </a:ln>
        </p:spPr>
      </p:sp>
      <p:sp>
        <p:nvSpPr>
          <p:cNvPr id="43066" name="Line 1102"/>
          <p:cNvSpPr/>
          <p:nvPr/>
        </p:nvSpPr>
        <p:spPr>
          <a:xfrm>
            <a:off x="3657600" y="1924050"/>
            <a:ext cx="762000" cy="0"/>
          </a:xfrm>
          <a:prstGeom prst="line">
            <a:avLst/>
          </a:prstGeom>
          <a:ln w="9525" cap="flat" cmpd="sng">
            <a:solidFill>
              <a:schemeClr val="accent2"/>
            </a:solidFill>
            <a:prstDash val="solid"/>
            <a:headEnd type="none" w="med" len="med"/>
            <a:tailEnd type="none" w="med" len="med"/>
          </a:ln>
        </p:spPr>
      </p:sp>
      <p:sp>
        <p:nvSpPr>
          <p:cNvPr id="43067" name="Line 1103"/>
          <p:cNvSpPr/>
          <p:nvPr/>
        </p:nvSpPr>
        <p:spPr>
          <a:xfrm>
            <a:off x="4876800" y="1924050"/>
            <a:ext cx="1371600" cy="0"/>
          </a:xfrm>
          <a:prstGeom prst="line">
            <a:avLst/>
          </a:prstGeom>
          <a:ln w="9525" cap="flat" cmpd="sng">
            <a:solidFill>
              <a:schemeClr val="accent2"/>
            </a:solidFill>
            <a:prstDash val="solid"/>
            <a:headEnd type="none" w="med" len="med"/>
            <a:tailEnd type="none" w="med" len="med"/>
          </a:ln>
        </p:spPr>
      </p:sp>
      <p:sp>
        <p:nvSpPr>
          <p:cNvPr id="43068" name="Line 1104"/>
          <p:cNvSpPr/>
          <p:nvPr/>
        </p:nvSpPr>
        <p:spPr>
          <a:xfrm>
            <a:off x="3657600" y="2362200"/>
            <a:ext cx="762000" cy="0"/>
          </a:xfrm>
          <a:prstGeom prst="line">
            <a:avLst/>
          </a:prstGeom>
          <a:ln w="9525" cap="flat" cmpd="sng">
            <a:solidFill>
              <a:schemeClr val="accent2"/>
            </a:solidFill>
            <a:prstDash val="solid"/>
            <a:headEnd type="none" w="med" len="med"/>
            <a:tailEnd type="none" w="med" len="med"/>
          </a:ln>
        </p:spPr>
      </p:sp>
      <p:sp>
        <p:nvSpPr>
          <p:cNvPr id="43069" name="Line 1105"/>
          <p:cNvSpPr/>
          <p:nvPr/>
        </p:nvSpPr>
        <p:spPr>
          <a:xfrm>
            <a:off x="4876800" y="2362200"/>
            <a:ext cx="1371600" cy="0"/>
          </a:xfrm>
          <a:prstGeom prst="line">
            <a:avLst/>
          </a:prstGeom>
          <a:ln w="9525" cap="flat" cmpd="sng">
            <a:solidFill>
              <a:schemeClr val="accent2"/>
            </a:solidFill>
            <a:prstDash val="solid"/>
            <a:headEnd type="none" w="med" len="med"/>
            <a:tailEnd type="none" w="med" len="med"/>
          </a:ln>
        </p:spPr>
      </p:sp>
      <p:sp>
        <p:nvSpPr>
          <p:cNvPr id="43070" name="Line 1106"/>
          <p:cNvSpPr/>
          <p:nvPr/>
        </p:nvSpPr>
        <p:spPr>
          <a:xfrm>
            <a:off x="3657600" y="2819400"/>
            <a:ext cx="762000" cy="0"/>
          </a:xfrm>
          <a:prstGeom prst="line">
            <a:avLst/>
          </a:prstGeom>
          <a:ln w="9525" cap="flat" cmpd="sng">
            <a:solidFill>
              <a:schemeClr val="accent2"/>
            </a:solidFill>
            <a:prstDash val="solid"/>
            <a:headEnd type="none" w="med" len="med"/>
            <a:tailEnd type="none" w="med" len="med"/>
          </a:ln>
        </p:spPr>
      </p:sp>
      <p:sp>
        <p:nvSpPr>
          <p:cNvPr id="43071" name="Line 1107"/>
          <p:cNvSpPr/>
          <p:nvPr/>
        </p:nvSpPr>
        <p:spPr>
          <a:xfrm flipV="1">
            <a:off x="4572000" y="2819400"/>
            <a:ext cx="1676400" cy="0"/>
          </a:xfrm>
          <a:prstGeom prst="line">
            <a:avLst/>
          </a:prstGeom>
          <a:ln w="9525" cap="flat" cmpd="sng">
            <a:solidFill>
              <a:schemeClr val="accent2"/>
            </a:solidFill>
            <a:prstDash val="solid"/>
            <a:headEnd type="none" w="med" len="med"/>
            <a:tailEnd type="none" w="med" len="med"/>
          </a:ln>
        </p:spPr>
      </p:sp>
      <p:sp>
        <p:nvSpPr>
          <p:cNvPr id="43072" name="Line 1108"/>
          <p:cNvSpPr/>
          <p:nvPr/>
        </p:nvSpPr>
        <p:spPr>
          <a:xfrm>
            <a:off x="3657600" y="3257550"/>
            <a:ext cx="2590800" cy="0"/>
          </a:xfrm>
          <a:prstGeom prst="line">
            <a:avLst/>
          </a:prstGeom>
          <a:ln w="9525" cap="flat" cmpd="sng">
            <a:solidFill>
              <a:schemeClr val="accent2"/>
            </a:solidFill>
            <a:prstDash val="solid"/>
            <a:headEnd type="none" w="med" len="med"/>
            <a:tailEnd type="none" w="med" len="med"/>
          </a:ln>
        </p:spPr>
      </p:sp>
      <p:sp>
        <p:nvSpPr>
          <p:cNvPr id="43073" name="Line 1109"/>
          <p:cNvSpPr/>
          <p:nvPr/>
        </p:nvSpPr>
        <p:spPr>
          <a:xfrm>
            <a:off x="3657600" y="3705225"/>
            <a:ext cx="2590800" cy="0"/>
          </a:xfrm>
          <a:prstGeom prst="line">
            <a:avLst/>
          </a:prstGeom>
          <a:ln w="9525" cap="flat" cmpd="sng">
            <a:solidFill>
              <a:schemeClr val="accent2"/>
            </a:solidFill>
            <a:prstDash val="solid"/>
            <a:headEnd type="none" w="med" len="med"/>
            <a:tailEnd type="none" w="med" len="med"/>
          </a:ln>
        </p:spPr>
      </p:sp>
      <p:sp>
        <p:nvSpPr>
          <p:cNvPr id="43074" name="Line 1110"/>
          <p:cNvSpPr/>
          <p:nvPr/>
        </p:nvSpPr>
        <p:spPr>
          <a:xfrm>
            <a:off x="3657600" y="4152900"/>
            <a:ext cx="762000" cy="0"/>
          </a:xfrm>
          <a:prstGeom prst="line">
            <a:avLst/>
          </a:prstGeom>
          <a:ln w="9525" cap="flat" cmpd="sng">
            <a:solidFill>
              <a:schemeClr val="accent2"/>
            </a:solidFill>
            <a:prstDash val="solid"/>
            <a:headEnd type="none" w="med" len="med"/>
            <a:tailEnd type="none" w="med" len="med"/>
          </a:ln>
        </p:spPr>
      </p:sp>
      <p:sp>
        <p:nvSpPr>
          <p:cNvPr id="43075" name="Line 1111"/>
          <p:cNvSpPr/>
          <p:nvPr/>
        </p:nvSpPr>
        <p:spPr>
          <a:xfrm>
            <a:off x="5486400" y="4152900"/>
            <a:ext cx="762000" cy="0"/>
          </a:xfrm>
          <a:prstGeom prst="line">
            <a:avLst/>
          </a:prstGeom>
          <a:ln w="9525" cap="flat" cmpd="sng">
            <a:solidFill>
              <a:schemeClr val="accent2"/>
            </a:solidFill>
            <a:prstDash val="solid"/>
            <a:headEnd type="none" w="med" len="med"/>
            <a:tailEnd type="none" w="med" len="med"/>
          </a:ln>
        </p:spPr>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2"/>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44035" name="Rectangle 2"/>
          <p:cNvSpPr>
            <a:spLocks noGrp="1"/>
          </p:cNvSpPr>
          <p:nvPr>
            <p:ph type="title"/>
          </p:nvPr>
        </p:nvSpPr>
        <p:spPr>
          <a:xfrm>
            <a:off x="228600" y="609600"/>
            <a:ext cx="8686800" cy="1371600"/>
          </a:xfrm>
        </p:spPr>
        <p:txBody>
          <a:bodyPr vert="horz" wrap="square" lIns="91440" tIns="45720" rIns="91440" bIns="45720" anchor="ctr" anchorCtr="0"/>
          <a:p>
            <a:r>
              <a:rPr lang="en-US" altLang="zh-CN" dirty="0">
                <a:ea typeface="宋体" panose="02010600030101010101" pitchFamily="2" charset="-122"/>
              </a:rPr>
              <a:t>LC-3 </a:t>
            </a:r>
            <a:br>
              <a:rPr lang="en-US" altLang="zh-CN" dirty="0">
                <a:ea typeface="宋体" panose="02010600030101010101" pitchFamily="2" charset="-122"/>
              </a:rPr>
            </a:br>
            <a:r>
              <a:rPr lang="zh-CN" altLang="en-US" dirty="0">
                <a:ea typeface="宋体" panose="02010600030101010101" pitchFamily="2" charset="-122"/>
              </a:rPr>
              <a:t>总结：数据通路</a:t>
            </a:r>
            <a:endParaRPr lang="en-US" altLang="zh-CN" dirty="0">
              <a:ea typeface="宋体" panose="02010600030101010101" pitchFamily="2" charset="-122"/>
            </a:endParaRPr>
          </a:p>
        </p:txBody>
      </p:sp>
      <p:sp>
        <p:nvSpPr>
          <p:cNvPr id="44036" name="Text Box 8"/>
          <p:cNvSpPr txBox="1"/>
          <p:nvPr/>
        </p:nvSpPr>
        <p:spPr>
          <a:xfrm>
            <a:off x="136525" y="3489325"/>
            <a:ext cx="2236788" cy="584200"/>
          </a:xfrm>
          <a:prstGeom prst="rect">
            <a:avLst/>
          </a:prstGeom>
          <a:noFill/>
          <a:ln w="9525">
            <a:noFill/>
          </a:ln>
        </p:spPr>
        <p:txBody>
          <a:bodyPr wrap="none">
            <a:spAutoFit/>
          </a:bodyPr>
          <a:p>
            <a:r>
              <a:rPr lang="zh-CN" altLang="en-US" sz="1600" dirty="0">
                <a:latin typeface="宋体" panose="02010600030101010101" pitchFamily="2" charset="-122"/>
                <a:ea typeface="宋体" panose="02010600030101010101" pitchFamily="2" charset="-122"/>
              </a:rPr>
              <a:t>实心箭头：待处理信息</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空心箭头：控制信号</a:t>
            </a:r>
            <a:endParaRPr lang="en-US" altLang="zh-CN" sz="1600" dirty="0">
              <a:latin typeface="宋体" panose="02010600030101010101" pitchFamily="2" charset="-122"/>
              <a:ea typeface="宋体" panose="02010600030101010101" pitchFamily="2" charset="-122"/>
            </a:endParaRPr>
          </a:p>
        </p:txBody>
      </p:sp>
      <p:pic>
        <p:nvPicPr>
          <p:cNvPr id="44037" name="Picture 9" descr="C:\common\PattPatel slides\e2\pat67509_0518.jpg"/>
          <p:cNvPicPr>
            <a:picLocks noChangeAspect="1"/>
          </p:cNvPicPr>
          <p:nvPr/>
        </p:nvPicPr>
        <p:blipFill>
          <a:blip r:embed="rId1"/>
          <a:stretch>
            <a:fillRect/>
          </a:stretch>
        </p:blipFill>
        <p:spPr>
          <a:xfrm>
            <a:off x="2895600" y="569913"/>
            <a:ext cx="4856163" cy="6211887"/>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45059"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数据通路的基本部件</a:t>
            </a:r>
            <a:endParaRPr lang="en-US" altLang="zh-CN" dirty="0">
              <a:ea typeface="宋体" panose="02010600030101010101" pitchFamily="2" charset="-122"/>
            </a:endParaRPr>
          </a:p>
        </p:txBody>
      </p:sp>
      <p:sp>
        <p:nvSpPr>
          <p:cNvPr id="45060" name="Rectangle 3"/>
          <p:cNvSpPr>
            <a:spLocks noGrp="1"/>
          </p:cNvSpPr>
          <p:nvPr>
            <p:ph idx="1"/>
          </p:nvPr>
        </p:nvSpPr>
        <p:spPr>
          <a:xfrm>
            <a:off x="228600" y="1143000"/>
            <a:ext cx="8305800" cy="5410200"/>
          </a:xfrm>
        </p:spPr>
        <p:txBody>
          <a:bodyPr vert="horz" wrap="square" lIns="91440" tIns="45720" rIns="91440" bIns="45720" anchor="t" anchorCtr="0"/>
          <a:p>
            <a:r>
              <a:rPr lang="zh-CN" altLang="en-US" dirty="0">
                <a:solidFill>
                  <a:srgbClr val="CE0000"/>
                </a:solidFill>
                <a:ea typeface="宋体" panose="02010600030101010101" pitchFamily="2" charset="-122"/>
              </a:rPr>
              <a:t>全局总线</a:t>
            </a:r>
            <a:endParaRPr lang="en-US" altLang="zh-CN" dirty="0">
              <a:solidFill>
                <a:srgbClr val="CE0000"/>
              </a:solidFill>
              <a:ea typeface="宋体" panose="02010600030101010101" pitchFamily="2" charset="-122"/>
            </a:endParaRPr>
          </a:p>
          <a:p>
            <a:pPr lvl="1"/>
            <a:r>
              <a:rPr lang="zh-CN" altLang="en-US" dirty="0">
                <a:ea typeface="宋体" panose="02010600030101010101" pitchFamily="2" charset="-122"/>
              </a:rPr>
              <a:t>一组</a:t>
            </a:r>
            <a:r>
              <a:rPr lang="en-US" altLang="zh-CN" dirty="0">
                <a:ea typeface="宋体" panose="02010600030101010101" pitchFamily="2" charset="-122"/>
              </a:rPr>
              <a:t>16</a:t>
            </a:r>
            <a:r>
              <a:rPr lang="zh-CN" altLang="en-US" dirty="0">
                <a:ea typeface="宋体" panose="02010600030101010101" pitchFamily="2" charset="-122"/>
              </a:rPr>
              <a:t>位信号线：用于部件之间数据通信</a:t>
            </a:r>
            <a:endParaRPr lang="en-US" altLang="zh-CN" dirty="0">
              <a:ea typeface="宋体" panose="02010600030101010101" pitchFamily="2" charset="-122"/>
            </a:endParaRPr>
          </a:p>
          <a:p>
            <a:pPr lvl="1"/>
            <a:r>
              <a:rPr lang="zh-CN" altLang="en-US" dirty="0">
                <a:ea typeface="宋体" panose="02010600030101010101" pitchFamily="2" charset="-122"/>
              </a:rPr>
              <a:t>只有一个总线，多个部件用。</a:t>
            </a:r>
            <a:endParaRPr lang="en-US" altLang="zh-CN" dirty="0">
              <a:ea typeface="宋体" panose="02010600030101010101" pitchFamily="2" charset="-122"/>
            </a:endParaRPr>
          </a:p>
          <a:p>
            <a:pPr lvl="1"/>
            <a:r>
              <a:rPr lang="zh-CN" altLang="en-US" dirty="0">
                <a:ea typeface="宋体" panose="02010600030101010101" pitchFamily="2" charset="-122"/>
              </a:rPr>
              <a:t>总线连接的输入设备为</a:t>
            </a:r>
            <a:r>
              <a:rPr lang="en-US" altLang="zh-CN" dirty="0">
                <a:ea typeface="宋体" panose="02010600030101010101" pitchFamily="2" charset="-122"/>
              </a:rPr>
              <a:t>“</a:t>
            </a:r>
            <a:r>
              <a:rPr lang="zh-CN" altLang="en-US" dirty="0">
                <a:ea typeface="宋体" panose="02010600030101010101" pitchFamily="2" charset="-122"/>
              </a:rPr>
              <a:t>三态设备</a:t>
            </a:r>
            <a:r>
              <a:rPr lang="en-US" altLang="zh-CN" dirty="0">
                <a:ea typeface="宋体" panose="02010600030101010101" pitchFamily="2" charset="-122"/>
              </a:rPr>
              <a:t>”</a:t>
            </a:r>
            <a:br>
              <a:rPr lang="en-US" altLang="zh-CN" dirty="0">
                <a:ea typeface="宋体" panose="02010600030101010101" pitchFamily="2" charset="-122"/>
              </a:rPr>
            </a:br>
            <a:r>
              <a:rPr lang="zh-CN" altLang="en-US" dirty="0">
                <a:ea typeface="宋体" panose="02010600030101010101" pitchFamily="2" charset="-122"/>
              </a:rPr>
              <a:t>只有被允许时才能使用总线进行传输</a:t>
            </a:r>
            <a:r>
              <a:rPr lang="en-US" altLang="zh-CN" dirty="0">
                <a:ea typeface="宋体" panose="02010600030101010101" pitchFamily="2" charset="-122"/>
              </a:rPr>
              <a:t>,</a:t>
            </a:r>
            <a:r>
              <a:rPr lang="zh-CN" altLang="en-US" dirty="0">
                <a:ea typeface="宋体" panose="02010600030101010101" pitchFamily="2" charset="-122"/>
              </a:rPr>
              <a:t> 平时为悬浮态。</a:t>
            </a:r>
            <a:endParaRPr lang="en-US" altLang="zh-CN" dirty="0">
              <a:ea typeface="宋体" panose="02010600030101010101" pitchFamily="2" charset="-122"/>
            </a:endParaRPr>
          </a:p>
          <a:p>
            <a:pPr lvl="1"/>
            <a:r>
              <a:rPr lang="zh-CN" altLang="en-US" dirty="0">
                <a:ea typeface="宋体" panose="02010600030101010101" pitchFamily="2" charset="-122"/>
              </a:rPr>
              <a:t>任何时刻只有一个输入被“使能”，即被允许使用总线</a:t>
            </a:r>
            <a:endParaRPr lang="en-US" altLang="zh-CN" dirty="0">
              <a:ea typeface="宋体" panose="02010600030101010101" pitchFamily="2" charset="-122"/>
            </a:endParaRPr>
          </a:p>
          <a:p>
            <a:pPr lvl="2"/>
            <a:r>
              <a:rPr lang="zh-CN" altLang="en-US" dirty="0">
                <a:ea typeface="宋体" panose="02010600030101010101" pitchFamily="2" charset="-122"/>
              </a:rPr>
              <a:t>由控制器统一决定当前哪个输入“使能”</a:t>
            </a:r>
            <a:endParaRPr lang="en-US" altLang="zh-CN" dirty="0">
              <a:ea typeface="宋体" panose="02010600030101010101" pitchFamily="2" charset="-122"/>
            </a:endParaRPr>
          </a:p>
          <a:p>
            <a:pPr lvl="1"/>
            <a:r>
              <a:rPr lang="zh-CN" altLang="en-US" dirty="0">
                <a:ea typeface="宋体" panose="02010600030101010101" pitchFamily="2" charset="-122"/>
              </a:rPr>
              <a:t>任何部件都能读取总线的信息。</a:t>
            </a:r>
            <a:endParaRPr lang="en-US" altLang="zh-CN" dirty="0">
              <a:ea typeface="宋体" panose="02010600030101010101" pitchFamily="2" charset="-122"/>
            </a:endParaRPr>
          </a:p>
          <a:p>
            <a:pPr lvl="2"/>
            <a:r>
              <a:rPr lang="zh-CN" altLang="en-US" dirty="0">
                <a:ea typeface="宋体" panose="02010600030101010101" pitchFamily="2" charset="-122"/>
              </a:rPr>
              <a:t>寄存器仅当写操作时被控制器允许从总线获取数据</a:t>
            </a:r>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en-US" dirty="0">
                <a:solidFill>
                  <a:srgbClr val="CE0000"/>
                </a:solidFill>
                <a:ea typeface="宋体" panose="02010600030101010101" pitchFamily="2" charset="-122"/>
              </a:rPr>
              <a:t>内存空间</a:t>
            </a:r>
            <a:endParaRPr lang="en-US" altLang="zh-CN" dirty="0">
              <a:solidFill>
                <a:srgbClr val="CE0000"/>
              </a:solidFill>
              <a:ea typeface="宋体" panose="02010600030101010101" pitchFamily="2" charset="-122"/>
            </a:endParaRPr>
          </a:p>
          <a:p>
            <a:pPr lvl="1"/>
            <a:r>
              <a:rPr lang="en-US" altLang="zh-CN" dirty="0">
                <a:ea typeface="宋体" panose="02010600030101010101" pitchFamily="2" charset="-122"/>
              </a:rPr>
              <a:t>I/O</a:t>
            </a:r>
            <a:r>
              <a:rPr lang="zh-CN" altLang="en-US" dirty="0">
                <a:ea typeface="宋体" panose="02010600030101010101" pitchFamily="2" charset="-122"/>
              </a:rPr>
              <a:t>设备的控制和数据寄存器</a:t>
            </a:r>
            <a:endParaRPr lang="en-US" altLang="zh-CN" dirty="0">
              <a:ea typeface="宋体" panose="02010600030101010101" pitchFamily="2" charset="-122"/>
            </a:endParaRPr>
          </a:p>
          <a:p>
            <a:pPr lvl="1"/>
            <a:r>
              <a:rPr lang="zh-CN" altLang="en-US" dirty="0">
                <a:ea typeface="宋体" panose="02010600030101010101" pitchFamily="2" charset="-122"/>
              </a:rPr>
              <a:t>内存访问寄存器</a:t>
            </a:r>
            <a:r>
              <a:rPr lang="en-US" altLang="zh-CN" dirty="0">
                <a:ea typeface="宋体" panose="02010600030101010101" pitchFamily="2" charset="-122"/>
              </a:rPr>
              <a:t>MAR, MDR </a:t>
            </a:r>
            <a:r>
              <a:rPr lang="zh-CN" altLang="en-US" dirty="0">
                <a:ea typeface="宋体" panose="02010600030101010101" pitchFamily="2" charset="-122"/>
              </a:rPr>
              <a:t>以及读写控制信号</a:t>
            </a:r>
            <a:endParaRPr lang="en-US" altLang="zh-CN" dirty="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46083"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数据通路的基本部件</a:t>
            </a:r>
            <a:endParaRPr lang="en-US" altLang="zh-CN" dirty="0">
              <a:ea typeface="宋体" panose="02010600030101010101" pitchFamily="2" charset="-122"/>
            </a:endParaRPr>
          </a:p>
        </p:txBody>
      </p:sp>
      <p:sp>
        <p:nvSpPr>
          <p:cNvPr id="46084" name="Rectangle 3"/>
          <p:cNvSpPr>
            <a:spLocks noGrp="1"/>
          </p:cNvSpPr>
          <p:nvPr>
            <p:ph idx="1"/>
          </p:nvPr>
        </p:nvSpPr>
        <p:spPr>
          <a:xfrm>
            <a:off x="228600" y="1143000"/>
            <a:ext cx="8736013" cy="5381625"/>
          </a:xfrm>
        </p:spPr>
        <p:txBody>
          <a:bodyPr vert="horz" wrap="square" lIns="91440" tIns="45720" rIns="91440" bIns="45720" anchor="t" anchorCtr="0"/>
          <a:p>
            <a:r>
              <a:rPr lang="en-US" altLang="zh-CN" dirty="0">
                <a:solidFill>
                  <a:srgbClr val="CE0000"/>
                </a:solidFill>
                <a:ea typeface="宋体" panose="02010600030101010101" pitchFamily="2" charset="-122"/>
              </a:rPr>
              <a:t>ALU</a:t>
            </a:r>
            <a:endParaRPr lang="en-US" altLang="zh-CN" dirty="0">
              <a:solidFill>
                <a:srgbClr val="CE0000"/>
              </a:solidFill>
              <a:ea typeface="宋体" panose="02010600030101010101" pitchFamily="2" charset="-122"/>
            </a:endParaRPr>
          </a:p>
          <a:p>
            <a:pPr lvl="1"/>
            <a:r>
              <a:rPr lang="zh-CN" altLang="en-US" dirty="0">
                <a:ea typeface="宋体" panose="02010600030101010101" pitchFamily="2" charset="-122"/>
              </a:rPr>
              <a:t>输入来自寄存器组和指令的立即数（符号扩展到</a:t>
            </a:r>
            <a:r>
              <a:rPr lang="en-US" altLang="zh-CN" dirty="0">
                <a:ea typeface="宋体" panose="02010600030101010101" pitchFamily="2" charset="-122"/>
              </a:rPr>
              <a:t>16</a:t>
            </a:r>
            <a:r>
              <a:rPr lang="zh-CN" altLang="en-US" dirty="0">
                <a:ea typeface="宋体" panose="02010600030101010101" pitchFamily="2" charset="-122"/>
              </a:rPr>
              <a:t>位）</a:t>
            </a:r>
            <a:br>
              <a:rPr lang="en-US" altLang="zh-CN" dirty="0">
                <a:ea typeface="宋体" panose="02010600030101010101" pitchFamily="2" charset="-122"/>
              </a:rPr>
            </a:br>
            <a:endParaRPr lang="en-US" altLang="zh-CN" dirty="0">
              <a:ea typeface="宋体" panose="02010600030101010101" pitchFamily="2" charset="-122"/>
            </a:endParaRPr>
          </a:p>
          <a:p>
            <a:pPr lvl="1"/>
            <a:r>
              <a:rPr lang="zh-CN" altLang="en-US" dirty="0">
                <a:ea typeface="宋体" panose="02010600030101010101" pitchFamily="2" charset="-122"/>
              </a:rPr>
              <a:t>输出结果送到总线</a:t>
            </a:r>
            <a:r>
              <a:rPr lang="en-US" altLang="zh-CN" dirty="0">
                <a:ea typeface="宋体" panose="02010600030101010101" pitchFamily="2" charset="-122"/>
              </a:rPr>
              <a:t>.</a:t>
            </a:r>
            <a:endParaRPr lang="en-US" altLang="zh-CN" dirty="0">
              <a:ea typeface="宋体" panose="02010600030101010101" pitchFamily="2" charset="-122"/>
            </a:endParaRPr>
          </a:p>
          <a:p>
            <a:pPr lvl="2"/>
            <a:r>
              <a:rPr lang="zh-CN" altLang="en-US" dirty="0">
                <a:ea typeface="宋体" panose="02010600030101010101" pitchFamily="2" charset="-122"/>
              </a:rPr>
              <a:t>结果将送到寄存器，内存或送到输出设备</a:t>
            </a:r>
            <a:endParaRPr lang="en-US" altLang="zh-CN" dirty="0">
              <a:ea typeface="宋体" panose="02010600030101010101" pitchFamily="2" charset="-122"/>
            </a:endParaRPr>
          </a:p>
          <a:p>
            <a:pPr lvl="2"/>
            <a:r>
              <a:rPr lang="zh-CN" altLang="en-US" dirty="0">
                <a:ea typeface="宋体" panose="02010600030101010101" pitchFamily="2" charset="-122"/>
              </a:rPr>
              <a:t>状态码逻辑电路产生</a:t>
            </a:r>
            <a:r>
              <a:rPr lang="en-US" altLang="zh-CN" dirty="0">
                <a:ea typeface="宋体" panose="02010600030101010101" pitchFamily="2" charset="-122"/>
              </a:rPr>
              <a:t>N Z P</a:t>
            </a:r>
            <a:r>
              <a:rPr lang="zh-CN" altLang="en-US" dirty="0">
                <a:ea typeface="宋体" panose="02010600030101010101" pitchFamily="2" charset="-122"/>
              </a:rPr>
              <a:t>标志位</a:t>
            </a:r>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en-US" dirty="0">
                <a:solidFill>
                  <a:srgbClr val="CE0000"/>
                </a:solidFill>
                <a:ea typeface="宋体" panose="02010600030101010101" pitchFamily="2" charset="-122"/>
              </a:rPr>
              <a:t>寄存器组</a:t>
            </a:r>
            <a:endParaRPr lang="en-US" altLang="zh-CN" dirty="0">
              <a:solidFill>
                <a:srgbClr val="CE0000"/>
              </a:solidFill>
              <a:ea typeface="宋体" panose="02010600030101010101" pitchFamily="2" charset="-122"/>
            </a:endParaRPr>
          </a:p>
          <a:p>
            <a:pPr lvl="1"/>
            <a:r>
              <a:rPr lang="zh-CN" altLang="en-US" dirty="0">
                <a:ea typeface="宋体" panose="02010600030101010101" pitchFamily="2" charset="-122"/>
              </a:rPr>
              <a:t>两个读地址</a:t>
            </a:r>
            <a:r>
              <a:rPr lang="en-US" altLang="zh-CN" dirty="0">
                <a:ea typeface="宋体" panose="02010600030101010101" pitchFamily="2" charset="-122"/>
              </a:rPr>
              <a:t>(SR1, SR2),</a:t>
            </a:r>
            <a:r>
              <a:rPr lang="zh-CN" altLang="en-US" dirty="0">
                <a:ea typeface="宋体" panose="02010600030101010101" pitchFamily="2" charset="-122"/>
              </a:rPr>
              <a:t>一个写地址</a:t>
            </a:r>
            <a:r>
              <a:rPr lang="en-US" altLang="zh-CN" dirty="0">
                <a:ea typeface="宋体" panose="02010600030101010101" pitchFamily="2" charset="-122"/>
              </a:rPr>
              <a:t> (DR)</a:t>
            </a:r>
            <a:r>
              <a:rPr lang="zh-CN" altLang="en-US" dirty="0">
                <a:ea typeface="宋体" panose="02010600030101010101" pitchFamily="2" charset="-122"/>
              </a:rPr>
              <a:t>，可以相同</a:t>
            </a:r>
            <a:endParaRPr lang="en-US" altLang="zh-CN" dirty="0">
              <a:ea typeface="宋体" panose="02010600030101010101" pitchFamily="2" charset="-122"/>
            </a:endParaRPr>
          </a:p>
          <a:p>
            <a:pPr lvl="1"/>
            <a:r>
              <a:rPr lang="zh-CN" altLang="en-US" dirty="0">
                <a:ea typeface="宋体" panose="02010600030101010101" pitchFamily="2" charset="-122"/>
              </a:rPr>
              <a:t>输入来自总线（</a:t>
            </a:r>
            <a:r>
              <a:rPr lang="en-US" altLang="zh-CN" dirty="0">
                <a:ea typeface="宋体" panose="02010600030101010101" pitchFamily="2" charset="-122"/>
              </a:rPr>
              <a:t>DR</a:t>
            </a:r>
            <a:r>
              <a:rPr lang="zh-CN" altLang="en-US" dirty="0">
                <a:ea typeface="宋体" panose="02010600030101010101" pitchFamily="2" charset="-122"/>
              </a:rPr>
              <a:t>）</a:t>
            </a:r>
            <a:endParaRPr lang="en-US" altLang="zh-CN" dirty="0">
              <a:ea typeface="宋体" panose="02010600030101010101" pitchFamily="2" charset="-122"/>
            </a:endParaRPr>
          </a:p>
          <a:p>
            <a:pPr lvl="2"/>
            <a:r>
              <a:rPr lang="en-US" altLang="zh-CN" dirty="0">
                <a:ea typeface="宋体" panose="02010600030101010101" pitchFamily="2" charset="-122"/>
              </a:rPr>
              <a:t>ALU </a:t>
            </a:r>
            <a:r>
              <a:rPr lang="zh-CN" altLang="en-US" dirty="0">
                <a:ea typeface="宋体" panose="02010600030101010101" pitchFamily="2" charset="-122"/>
              </a:rPr>
              <a:t>算术运算和内存读的结果</a:t>
            </a:r>
            <a:endParaRPr lang="en-US" altLang="zh-CN" dirty="0">
              <a:ea typeface="宋体" panose="02010600030101010101" pitchFamily="2" charset="-122"/>
            </a:endParaRPr>
          </a:p>
          <a:p>
            <a:pPr lvl="1"/>
            <a:r>
              <a:rPr lang="zh-CN" altLang="en-US" dirty="0">
                <a:ea typeface="宋体" panose="02010600030101010101" pitchFamily="2" charset="-122"/>
              </a:rPr>
              <a:t>两个</a:t>
            </a:r>
            <a:r>
              <a:rPr lang="en-US" altLang="zh-CN" dirty="0">
                <a:ea typeface="宋体" panose="02010600030101010101" pitchFamily="2" charset="-122"/>
              </a:rPr>
              <a:t>16</a:t>
            </a:r>
            <a:r>
              <a:rPr lang="zh-CN" altLang="en-US" dirty="0">
                <a:ea typeface="宋体" panose="02010600030101010101" pitchFamily="2" charset="-122"/>
              </a:rPr>
              <a:t>位的输出</a:t>
            </a:r>
            <a:endParaRPr lang="en-US" altLang="zh-CN" dirty="0">
              <a:ea typeface="宋体" panose="02010600030101010101" pitchFamily="2" charset="-122"/>
            </a:endParaRPr>
          </a:p>
          <a:p>
            <a:pPr lvl="2"/>
            <a:r>
              <a:rPr lang="zh-CN" altLang="en-US" dirty="0">
                <a:ea typeface="宋体" panose="02010600030101010101" pitchFamily="2" charset="-122"/>
              </a:rPr>
              <a:t>作为</a:t>
            </a:r>
            <a:r>
              <a:rPr lang="en-US" altLang="zh-CN" dirty="0">
                <a:ea typeface="宋体" panose="02010600030101010101" pitchFamily="2" charset="-122"/>
              </a:rPr>
              <a:t> ALU</a:t>
            </a:r>
            <a:r>
              <a:rPr lang="zh-CN" altLang="en-US" dirty="0">
                <a:ea typeface="宋体" panose="02010600030101010101" pitchFamily="2" charset="-122"/>
              </a:rPr>
              <a:t>的输入</a:t>
            </a:r>
            <a:r>
              <a:rPr lang="en-US" altLang="zh-CN" dirty="0">
                <a:ea typeface="宋体" panose="02010600030101010101" pitchFamily="2" charset="-122"/>
              </a:rPr>
              <a:t>, PC</a:t>
            </a:r>
            <a:r>
              <a:rPr lang="zh-CN" altLang="en-US" dirty="0">
                <a:ea typeface="宋体" panose="02010600030101010101" pitchFamily="2" charset="-122"/>
              </a:rPr>
              <a:t>的改写值</a:t>
            </a:r>
            <a:r>
              <a:rPr lang="en-US" altLang="zh-CN" dirty="0">
                <a:ea typeface="宋体" panose="02010600030101010101" pitchFamily="2" charset="-122"/>
              </a:rPr>
              <a:t>, </a:t>
            </a:r>
            <a:r>
              <a:rPr lang="zh-CN" altLang="en-US" dirty="0">
                <a:ea typeface="宋体" panose="02010600030101010101" pitchFamily="2" charset="-122"/>
              </a:rPr>
              <a:t>间接访问的内存地址</a:t>
            </a:r>
            <a:endParaRPr lang="en-US" altLang="zh-CN" dirty="0">
              <a:ea typeface="宋体" panose="02010600030101010101" pitchFamily="2" charset="-122"/>
            </a:endParaRPr>
          </a:p>
          <a:p>
            <a:pPr lvl="2"/>
            <a:r>
              <a:rPr lang="en-US" altLang="zh-CN" dirty="0">
                <a:ea typeface="宋体" panose="02010600030101010101" pitchFamily="2" charset="-122"/>
              </a:rPr>
              <a:t>data for store instructions passes through ALU</a:t>
            </a:r>
            <a:endParaRPr lang="en-US" altLang="zh-CN" dirty="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47107"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数据通路的基本部件</a:t>
            </a:r>
            <a:endParaRPr lang="en-US" altLang="zh-CN" dirty="0">
              <a:ea typeface="宋体" panose="02010600030101010101" pitchFamily="2" charset="-122"/>
            </a:endParaRPr>
          </a:p>
        </p:txBody>
      </p:sp>
      <p:sp>
        <p:nvSpPr>
          <p:cNvPr id="47108" name="Rectangle 3"/>
          <p:cNvSpPr>
            <a:spLocks noGrp="1"/>
          </p:cNvSpPr>
          <p:nvPr>
            <p:ph idx="1"/>
          </p:nvPr>
        </p:nvSpPr>
        <p:spPr/>
        <p:txBody>
          <a:bodyPr vert="horz" wrap="square" lIns="91440" tIns="45720" rIns="91440" bIns="45720" anchor="t" anchorCtr="0"/>
          <a:p>
            <a:pPr marL="457200" indent="-457200">
              <a:buNone/>
            </a:pPr>
            <a:r>
              <a:rPr lang="en-US" altLang="zh-CN" dirty="0">
                <a:solidFill>
                  <a:srgbClr val="CE0000"/>
                </a:solidFill>
                <a:ea typeface="宋体" panose="02010600030101010101" pitchFamily="2" charset="-122"/>
              </a:rPr>
              <a:t>PC</a:t>
            </a:r>
            <a:r>
              <a:rPr lang="zh-CN" altLang="en-US" dirty="0">
                <a:solidFill>
                  <a:srgbClr val="CE0000"/>
                </a:solidFill>
                <a:ea typeface="宋体" panose="02010600030101010101" pitchFamily="2" charset="-122"/>
              </a:rPr>
              <a:t>、</a:t>
            </a:r>
            <a:r>
              <a:rPr lang="en-US" altLang="zh-CN" dirty="0">
                <a:solidFill>
                  <a:srgbClr val="CE0000"/>
                </a:solidFill>
                <a:ea typeface="宋体" panose="02010600030101010101" pitchFamily="2" charset="-122"/>
              </a:rPr>
              <a:t>PCMUX</a:t>
            </a:r>
            <a:endParaRPr lang="en-US" altLang="zh-CN" dirty="0">
              <a:solidFill>
                <a:srgbClr val="CE0000"/>
              </a:solidFill>
              <a:ea typeface="宋体" panose="02010600030101010101" pitchFamily="2" charset="-122"/>
            </a:endParaRPr>
          </a:p>
          <a:p>
            <a:pPr marL="684530" lvl="1" indent="-342900"/>
            <a:r>
              <a:rPr lang="en-US" altLang="zh-CN" dirty="0">
                <a:ea typeface="宋体" panose="02010600030101010101" pitchFamily="2" charset="-122"/>
              </a:rPr>
              <a:t>PC</a:t>
            </a:r>
            <a:r>
              <a:rPr lang="zh-CN" altLang="en-US" dirty="0">
                <a:ea typeface="宋体" panose="02010600030101010101" pitchFamily="2" charset="-122"/>
              </a:rPr>
              <a:t>三类输入来源，由</a:t>
            </a:r>
            <a:r>
              <a:rPr lang="en-US" altLang="zh-CN" dirty="0">
                <a:ea typeface="宋体" panose="02010600030101010101" pitchFamily="2" charset="-122"/>
              </a:rPr>
              <a:t>PCMUX</a:t>
            </a:r>
            <a:r>
              <a:rPr lang="zh-CN" altLang="en-US" dirty="0">
                <a:ea typeface="宋体" panose="02010600030101010101" pitchFamily="2" charset="-122"/>
              </a:rPr>
              <a:t>控制</a:t>
            </a:r>
            <a:endParaRPr lang="en-US" altLang="zh-CN" dirty="0">
              <a:ea typeface="宋体" panose="02010600030101010101" pitchFamily="2" charset="-122"/>
            </a:endParaRPr>
          </a:p>
          <a:p>
            <a:pPr lvl="2" indent="-342900"/>
            <a:r>
              <a:rPr lang="en-US" altLang="zh-CN" dirty="0">
                <a:ea typeface="宋体" panose="02010600030101010101" pitchFamily="2" charset="-122"/>
              </a:rPr>
              <a:t>PC+1        </a:t>
            </a: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r>
              <a:rPr lang="zh-CN" altLang="en-US" dirty="0">
                <a:ea typeface="宋体" panose="02010600030101010101" pitchFamily="2" charset="-122"/>
              </a:rPr>
              <a:t>取址阶段</a:t>
            </a:r>
            <a:endParaRPr lang="en-US" altLang="zh-CN" dirty="0">
              <a:ea typeface="宋体" panose="02010600030101010101" pitchFamily="2" charset="-122"/>
            </a:endParaRPr>
          </a:p>
          <a:p>
            <a:pPr lvl="2" indent="-342900"/>
            <a:r>
              <a:rPr lang="zh-CN" altLang="en-US" dirty="0">
                <a:latin typeface="宋体" panose="02010600030101010101" pitchFamily="2" charset="-122"/>
                <a:ea typeface="宋体" panose="02010600030101010101" pitchFamily="2" charset="-122"/>
              </a:rPr>
              <a:t>地址加法器</a:t>
            </a: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BR, JMP</a:t>
            </a:r>
            <a:endParaRPr lang="en-US" altLang="zh-CN" dirty="0">
              <a:ea typeface="宋体" panose="02010600030101010101" pitchFamily="2" charset="-122"/>
            </a:endParaRPr>
          </a:p>
          <a:p>
            <a:pPr lvl="2" indent="-342900"/>
            <a:r>
              <a:rPr lang="zh-CN" altLang="en-US" dirty="0">
                <a:ea typeface="宋体" panose="02010600030101010101" pitchFamily="2" charset="-122"/>
              </a:rPr>
              <a:t>总线</a:t>
            </a:r>
            <a:r>
              <a:rPr lang="en-US" altLang="zh-CN" dirty="0">
                <a:ea typeface="宋体" panose="02010600030101010101" pitchFamily="2" charset="-122"/>
              </a:rPr>
              <a:t>          </a:t>
            </a: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TRAP (</a:t>
            </a:r>
            <a:r>
              <a:rPr lang="zh-CN" altLang="en-US" dirty="0">
                <a:ea typeface="宋体" panose="02010600030101010101" pitchFamily="2" charset="-122"/>
              </a:rPr>
              <a:t>后续课程</a:t>
            </a:r>
            <a:r>
              <a:rPr lang="en-US" altLang="zh-CN" dirty="0">
                <a:ea typeface="宋体" panose="02010600030101010101" pitchFamily="2" charset="-122"/>
              </a:rPr>
              <a:t>)</a:t>
            </a:r>
            <a:endParaRPr lang="en-US" altLang="zh-CN" dirty="0">
              <a:ea typeface="宋体" panose="02010600030101010101" pitchFamily="2" charset="-122"/>
            </a:endParaRPr>
          </a:p>
          <a:p>
            <a:pPr marL="457200" indent="-457200">
              <a:buNone/>
            </a:pPr>
            <a:endParaRPr lang="en-US" altLang="zh-CN" dirty="0">
              <a:ea typeface="宋体" panose="02010600030101010101" pitchFamily="2" charset="-122"/>
            </a:endParaRPr>
          </a:p>
          <a:p>
            <a:pPr marL="457200" indent="-457200">
              <a:buNone/>
            </a:pPr>
            <a:r>
              <a:rPr lang="en-US" altLang="zh-CN" dirty="0">
                <a:solidFill>
                  <a:srgbClr val="CE0000"/>
                </a:solidFill>
                <a:ea typeface="宋体" panose="02010600030101010101" pitchFamily="2" charset="-122"/>
              </a:rPr>
              <a:t>MAR</a:t>
            </a:r>
            <a:r>
              <a:rPr lang="zh-CN" altLang="en-US" dirty="0">
                <a:solidFill>
                  <a:srgbClr val="CE0000"/>
                </a:solidFill>
                <a:ea typeface="宋体" panose="02010600030101010101" pitchFamily="2" charset="-122"/>
              </a:rPr>
              <a:t>、</a:t>
            </a:r>
            <a:r>
              <a:rPr lang="en-US" altLang="zh-CN" dirty="0">
                <a:solidFill>
                  <a:srgbClr val="CE0000"/>
                </a:solidFill>
                <a:ea typeface="宋体" panose="02010600030101010101" pitchFamily="2" charset="-122"/>
              </a:rPr>
              <a:t>MARMUX</a:t>
            </a:r>
            <a:endParaRPr lang="en-US" altLang="zh-CN" dirty="0">
              <a:solidFill>
                <a:srgbClr val="CE0000"/>
              </a:solidFill>
              <a:ea typeface="宋体" panose="02010600030101010101" pitchFamily="2" charset="-122"/>
            </a:endParaRPr>
          </a:p>
          <a:p>
            <a:pPr marL="684530" lvl="1" indent="-342900"/>
            <a:r>
              <a:rPr lang="en-US" altLang="zh-CN" dirty="0">
                <a:ea typeface="宋体" panose="02010600030101010101" pitchFamily="2" charset="-122"/>
              </a:rPr>
              <a:t>MAR</a:t>
            </a:r>
            <a:r>
              <a:rPr lang="zh-CN" altLang="en-US" dirty="0">
                <a:ea typeface="宋体" panose="02010600030101010101" pitchFamily="2" charset="-122"/>
              </a:rPr>
              <a:t>两类输入来源，由</a:t>
            </a:r>
            <a:r>
              <a:rPr lang="en-US" altLang="zh-CN" dirty="0">
                <a:ea typeface="宋体" panose="02010600030101010101" pitchFamily="2" charset="-122"/>
              </a:rPr>
              <a:t>MARMUX</a:t>
            </a:r>
            <a:r>
              <a:rPr lang="zh-CN" altLang="en-US" dirty="0">
                <a:ea typeface="宋体" panose="02010600030101010101" pitchFamily="2" charset="-122"/>
              </a:rPr>
              <a:t>控制</a:t>
            </a:r>
            <a:endParaRPr lang="en-US" altLang="zh-CN" dirty="0">
              <a:ea typeface="宋体" panose="02010600030101010101" pitchFamily="2" charset="-122"/>
            </a:endParaRPr>
          </a:p>
          <a:p>
            <a:pPr lvl="2" indent="-342900"/>
            <a:r>
              <a:rPr lang="zh-CN" altLang="en-US" dirty="0">
                <a:ea typeface="宋体" panose="02010600030101010101" pitchFamily="2" charset="-122"/>
              </a:rPr>
              <a:t>地址加法器：</a:t>
            </a:r>
            <a:r>
              <a:rPr lang="en-US" altLang="zh-CN" dirty="0">
                <a:ea typeface="宋体" panose="02010600030101010101" pitchFamily="2" charset="-122"/>
              </a:rPr>
              <a:t>       </a:t>
            </a: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LD/ST, LDR/STR</a:t>
            </a:r>
            <a:endParaRPr lang="en-US" altLang="zh-CN" dirty="0">
              <a:ea typeface="宋体" panose="02010600030101010101" pitchFamily="2" charset="-122"/>
            </a:endParaRPr>
          </a:p>
          <a:p>
            <a:pPr lvl="2" indent="-342900"/>
            <a:r>
              <a:rPr lang="en-US" altLang="zh-CN" dirty="0">
                <a:ea typeface="宋体" panose="02010600030101010101" pitchFamily="2" charset="-122"/>
              </a:rPr>
              <a:t>IR[7:0]</a:t>
            </a:r>
            <a:r>
              <a:rPr lang="zh-CN" altLang="en-US" dirty="0">
                <a:ea typeface="宋体" panose="02010600030101010101" pitchFamily="2" charset="-122"/>
              </a:rPr>
              <a:t>无符号扩展</a:t>
            </a:r>
            <a:r>
              <a:rPr lang="en-US" altLang="zh-CN" dirty="0">
                <a:latin typeface="宋体" panose="02010600030101010101" pitchFamily="2" charset="-122"/>
                <a:ea typeface="宋体" panose="02010600030101010101" pitchFamily="2" charset="-122"/>
              </a:rPr>
              <a:t>– </a:t>
            </a:r>
            <a:r>
              <a:rPr lang="en-US" altLang="zh-CN" dirty="0">
                <a:ea typeface="宋体" panose="02010600030101010101" pitchFamily="2" charset="-122"/>
              </a:rPr>
              <a:t>TRAP</a:t>
            </a:r>
            <a:endParaRPr lang="en-US" altLang="zh-CN" dirty="0">
              <a:ea typeface="宋体" panose="02010600030101010101" pitchFamily="2" charset="-122"/>
            </a:endParaRPr>
          </a:p>
          <a:p>
            <a:pPr lvl="2" indent="-342900">
              <a:buFontTx/>
              <a:buChar char="Ø"/>
            </a:pPr>
            <a:endParaRPr lang="en-US" altLang="zh-CN" dirty="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48131"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数据通路的基本部件</a:t>
            </a:r>
            <a:endParaRPr lang="en-US" altLang="zh-CN" dirty="0">
              <a:ea typeface="宋体" panose="02010600030101010101" pitchFamily="2" charset="-122"/>
            </a:endParaRPr>
          </a:p>
        </p:txBody>
      </p:sp>
      <p:sp>
        <p:nvSpPr>
          <p:cNvPr id="48132" name="Rectangle 3"/>
          <p:cNvSpPr>
            <a:spLocks noGrp="1"/>
          </p:cNvSpPr>
          <p:nvPr>
            <p:ph idx="1"/>
          </p:nvPr>
        </p:nvSpPr>
        <p:spPr>
          <a:xfrm>
            <a:off x="228600" y="1143000"/>
            <a:ext cx="8686800" cy="5410200"/>
          </a:xfrm>
        </p:spPr>
        <p:txBody>
          <a:bodyPr vert="horz" wrap="square" lIns="91440" tIns="45720" rIns="91440" bIns="45720" anchor="t" anchorCtr="0"/>
          <a:p>
            <a:r>
              <a:rPr lang="zh-CN" altLang="en-US" dirty="0">
                <a:solidFill>
                  <a:srgbClr val="CE0000"/>
                </a:solidFill>
                <a:ea typeface="宋体" panose="02010600030101010101" pitchFamily="2" charset="-122"/>
              </a:rPr>
              <a:t>条件寄存器</a:t>
            </a:r>
            <a:endParaRPr lang="en-US" altLang="zh-CN" dirty="0">
              <a:solidFill>
                <a:srgbClr val="CE0000"/>
              </a:solidFill>
              <a:ea typeface="宋体" panose="02010600030101010101" pitchFamily="2" charset="-122"/>
            </a:endParaRPr>
          </a:p>
          <a:p>
            <a:pPr marL="341630" lvl="1" indent="0"/>
            <a:r>
              <a:rPr lang="zh-CN" altLang="en-US" dirty="0">
                <a:ea typeface="宋体" panose="02010600030101010101" pitchFamily="2" charset="-122"/>
              </a:rPr>
              <a:t>查看总线数据，设置</a:t>
            </a:r>
            <a:r>
              <a:rPr lang="en-US" altLang="zh-CN" dirty="0">
                <a:ea typeface="宋体" panose="02010600030101010101" pitchFamily="2" charset="-122"/>
              </a:rPr>
              <a:t>N, Z, P</a:t>
            </a:r>
            <a:endParaRPr lang="en-US" altLang="zh-CN" dirty="0">
              <a:ea typeface="宋体" panose="02010600030101010101" pitchFamily="2" charset="-122"/>
            </a:endParaRPr>
          </a:p>
          <a:p>
            <a:pPr marL="341630" lvl="1" indent="0"/>
            <a:r>
              <a:rPr lang="zh-CN" altLang="en-US" dirty="0">
                <a:ea typeface="宋体" panose="02010600030101010101" pitchFamily="2" charset="-122"/>
              </a:rPr>
              <a:t>需</a:t>
            </a:r>
            <a:r>
              <a:rPr lang="en-US" altLang="zh-CN" dirty="0">
                <a:ea typeface="宋体" panose="02010600030101010101" pitchFamily="2" charset="-122"/>
              </a:rPr>
              <a:t>LD.CC</a:t>
            </a:r>
            <a:r>
              <a:rPr lang="zh-CN" altLang="en-US" dirty="0">
                <a:ea typeface="宋体" panose="02010600030101010101" pitchFamily="2" charset="-122"/>
              </a:rPr>
              <a:t>信号开通后，才进行设置，与指令有关</a:t>
            </a:r>
            <a:r>
              <a:rPr lang="en-US" altLang="zh-CN" b="0" dirty="0">
                <a:ea typeface="宋体" panose="02010600030101010101" pitchFamily="2" charset="-122"/>
              </a:rPr>
              <a:t>(ADD, AND, NOT, LD, LDI, LDR, LEA)</a:t>
            </a:r>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en-US" dirty="0">
                <a:solidFill>
                  <a:srgbClr val="CE0000"/>
                </a:solidFill>
                <a:ea typeface="宋体" panose="02010600030101010101" pitchFamily="2" charset="-122"/>
              </a:rPr>
              <a:t>控制单元 </a:t>
            </a:r>
            <a:r>
              <a:rPr lang="en-US" altLang="zh-CN" dirty="0">
                <a:solidFill>
                  <a:srgbClr val="CE0000"/>
                </a:solidFill>
                <a:ea typeface="宋体" panose="02010600030101010101" pitchFamily="2" charset="-122"/>
              </a:rPr>
              <a:t>– </a:t>
            </a:r>
            <a:r>
              <a:rPr lang="zh-CN" altLang="en-US" dirty="0">
                <a:solidFill>
                  <a:srgbClr val="CE0000"/>
                </a:solidFill>
                <a:ea typeface="宋体" panose="02010600030101010101" pitchFamily="2" charset="-122"/>
              </a:rPr>
              <a:t>有限状态机</a:t>
            </a:r>
            <a:endParaRPr lang="en-US" altLang="zh-CN" dirty="0">
              <a:solidFill>
                <a:srgbClr val="CE0000"/>
              </a:solidFill>
              <a:ea typeface="宋体" panose="02010600030101010101" pitchFamily="2" charset="-122"/>
            </a:endParaRPr>
          </a:p>
          <a:p>
            <a:pPr marL="341630" lvl="1" indent="0"/>
            <a:r>
              <a:rPr lang="zh-CN" altLang="en-US" dirty="0">
                <a:ea typeface="宋体" panose="02010600030101010101" pitchFamily="2" charset="-122"/>
              </a:rPr>
              <a:t>每一个机器周期，发送相关控制信号，包括：</a:t>
            </a:r>
            <a:endParaRPr lang="en-US" altLang="zh-CN" dirty="0">
              <a:ea typeface="宋体" panose="02010600030101010101" pitchFamily="2" charset="-122"/>
            </a:endParaRPr>
          </a:p>
          <a:p>
            <a:pPr marL="800100" lvl="2" indent="0"/>
            <a:r>
              <a:rPr lang="zh-CN" altLang="en-US" dirty="0">
                <a:ea typeface="宋体" panose="02010600030101010101" pitchFamily="2" charset="-122"/>
              </a:rPr>
              <a:t>总线控制信号</a:t>
            </a:r>
            <a:r>
              <a:rPr lang="en-US" altLang="zh-CN" b="0" dirty="0">
                <a:ea typeface="宋体" panose="02010600030101010101" pitchFamily="2" charset="-122"/>
              </a:rPr>
              <a:t>(GatePC, GateALU, </a:t>
            </a:r>
            <a:r>
              <a:rPr lang="en-US" altLang="zh-CN" b="0" dirty="0">
                <a:latin typeface="宋体" panose="02010600030101010101" pitchFamily="2" charset="-122"/>
                <a:ea typeface="宋体" panose="02010600030101010101" pitchFamily="2" charset="-122"/>
              </a:rPr>
              <a:t>…</a:t>
            </a:r>
            <a:r>
              <a:rPr lang="en-US" altLang="zh-CN" b="0" dirty="0">
                <a:ea typeface="宋体" panose="02010600030101010101" pitchFamily="2" charset="-122"/>
              </a:rPr>
              <a:t>)</a:t>
            </a:r>
            <a:endParaRPr lang="en-US" altLang="zh-CN" b="0" dirty="0">
              <a:ea typeface="宋体" panose="02010600030101010101" pitchFamily="2" charset="-122"/>
            </a:endParaRPr>
          </a:p>
          <a:p>
            <a:pPr marL="800100" lvl="2" indent="0"/>
            <a:r>
              <a:rPr lang="zh-CN" altLang="en-US" dirty="0">
                <a:ea typeface="宋体" panose="02010600030101010101" pitchFamily="2" charset="-122"/>
              </a:rPr>
              <a:t>寄存器控制信号</a:t>
            </a:r>
            <a:r>
              <a:rPr lang="en-US" altLang="zh-CN" b="0" dirty="0">
                <a:ea typeface="宋体" panose="02010600030101010101" pitchFamily="2" charset="-122"/>
              </a:rPr>
              <a:t>(LD.IR, LD.REG, </a:t>
            </a:r>
            <a:r>
              <a:rPr lang="en-US" altLang="zh-CN" b="0" dirty="0">
                <a:latin typeface="宋体" panose="02010600030101010101" pitchFamily="2" charset="-122"/>
                <a:ea typeface="宋体" panose="02010600030101010101" pitchFamily="2" charset="-122"/>
              </a:rPr>
              <a:t>…</a:t>
            </a:r>
            <a:r>
              <a:rPr lang="en-US" altLang="zh-CN" b="0" dirty="0">
                <a:ea typeface="宋体" panose="02010600030101010101" pitchFamily="2" charset="-122"/>
              </a:rPr>
              <a:t>)</a:t>
            </a:r>
            <a:endParaRPr lang="en-US" altLang="zh-CN" b="0" dirty="0">
              <a:ea typeface="宋体" panose="02010600030101010101" pitchFamily="2" charset="-122"/>
            </a:endParaRPr>
          </a:p>
          <a:p>
            <a:pPr marL="800100" lvl="2" indent="0"/>
            <a:r>
              <a:rPr lang="en-US" altLang="zh-CN" dirty="0">
                <a:ea typeface="宋体" panose="02010600030101010101" pitchFamily="2" charset="-122"/>
              </a:rPr>
              <a:t>ALU</a:t>
            </a:r>
            <a:r>
              <a:rPr lang="zh-CN" altLang="en-US" dirty="0">
                <a:ea typeface="宋体" panose="02010600030101010101" pitchFamily="2" charset="-122"/>
              </a:rPr>
              <a:t>控制信号</a:t>
            </a:r>
            <a:r>
              <a:rPr lang="en-US" altLang="zh-CN" dirty="0">
                <a:ea typeface="宋体" panose="02010600030101010101" pitchFamily="2" charset="-122"/>
              </a:rPr>
              <a:t>? </a:t>
            </a:r>
            <a:r>
              <a:rPr lang="en-US" altLang="zh-CN" b="0" dirty="0">
                <a:ea typeface="宋体" panose="02010600030101010101" pitchFamily="2" charset="-122"/>
              </a:rPr>
              <a:t>(ALUK)</a:t>
            </a:r>
            <a:endParaRPr lang="en-US" altLang="zh-CN" b="0" dirty="0">
              <a:ea typeface="宋体" panose="02010600030101010101" pitchFamily="2" charset="-122"/>
            </a:endParaRPr>
          </a:p>
          <a:p>
            <a:pPr marL="800100" lvl="2" indent="0"/>
            <a:r>
              <a:rPr lang="en-US" altLang="zh-CN" dirty="0">
                <a:latin typeface="宋体" panose="02010600030101010101" pitchFamily="2" charset="-122"/>
                <a:ea typeface="宋体" panose="02010600030101010101" pitchFamily="2" charset="-122"/>
              </a:rPr>
              <a:t>…</a:t>
            </a:r>
            <a:endParaRPr lang="en-US" altLang="zh-CN" dirty="0">
              <a:ea typeface="宋体" panose="02010600030101010101" pitchFamily="2" charset="-122"/>
            </a:endParaRPr>
          </a:p>
          <a:p>
            <a:pPr marL="341630" lvl="1" indent="0">
              <a:buNone/>
            </a:pPr>
            <a:endParaRPr lang="en-US" altLang="zh-CN" dirty="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1"/>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作业</a:t>
            </a:r>
            <a:endParaRPr lang="zh-CN" altLang="en-US" dirty="0">
              <a:ea typeface="宋体" panose="02010600030101010101" pitchFamily="2" charset="-122"/>
            </a:endParaRPr>
          </a:p>
        </p:txBody>
      </p:sp>
      <p:sp>
        <p:nvSpPr>
          <p:cNvPr id="49155" name="内容占位符 2"/>
          <p:cNvSpPr>
            <a:spLocks noGrp="1"/>
          </p:cNvSpPr>
          <p:nvPr>
            <p:ph idx="1"/>
          </p:nvPr>
        </p:nvSpPr>
        <p:spPr/>
        <p:txBody>
          <a:bodyPr vert="horz" wrap="square" lIns="91440" tIns="45720" rIns="91440" bIns="45720" anchor="t" anchorCtr="0"/>
          <a:p>
            <a:r>
              <a:rPr lang="zh-CN" altLang="en-US" dirty="0">
                <a:ea typeface="宋体" panose="02010600030101010101" pitchFamily="2" charset="-122"/>
              </a:rPr>
              <a:t>􀂄 </a:t>
            </a:r>
            <a:r>
              <a:rPr lang="en-US" altLang="zh-CN" dirty="0">
                <a:ea typeface="宋体" panose="02010600030101010101" pitchFamily="2" charset="-122"/>
              </a:rPr>
              <a:t>Ex 5.4, 5.6, 5.8, 5.9, 5.11, 5.12</a:t>
            </a:r>
            <a:endParaRPr lang="en-US" altLang="zh-CN" dirty="0">
              <a:ea typeface="宋体" panose="02010600030101010101" pitchFamily="2" charset="-122"/>
            </a:endParaRPr>
          </a:p>
          <a:p>
            <a:r>
              <a:rPr lang="zh-CN" altLang="en-US" dirty="0">
                <a:ea typeface="宋体" panose="02010600030101010101" pitchFamily="2" charset="-122"/>
              </a:rPr>
              <a:t>􀂄 </a:t>
            </a:r>
            <a:r>
              <a:rPr lang="en-US" altLang="zh-CN" dirty="0">
                <a:ea typeface="宋体" panose="02010600030101010101" pitchFamily="2" charset="-122"/>
              </a:rPr>
              <a:t>Ex 5.16, 5.30, 5.32, 5.33, 5.40</a:t>
            </a:r>
            <a:endParaRPr lang="en-US" altLang="zh-CN" dirty="0">
              <a:ea typeface="宋体" panose="02010600030101010101" pitchFamily="2" charset="-122"/>
            </a:endParaRPr>
          </a:p>
          <a:p>
            <a:r>
              <a:rPr lang="zh-CN" altLang="en-US" dirty="0">
                <a:ea typeface="宋体" panose="02010600030101010101" pitchFamily="2" charset="-122"/>
              </a:rPr>
              <a:t>       </a:t>
            </a:r>
            <a:r>
              <a:rPr lang="en-US" altLang="zh-CN" dirty="0">
                <a:ea typeface="宋体" panose="02010600030101010101" pitchFamily="2" charset="-122"/>
              </a:rPr>
              <a:t>Ex 5.13, 5.14, 5.15, 5.22, 5.23, 5.25</a:t>
            </a:r>
            <a:endParaRPr lang="zh-CN" altLang="en-US" dirty="0">
              <a:ea typeface="宋体" panose="02010600030101010101" pitchFamily="2" charset="-122"/>
            </a:endParaRPr>
          </a:p>
        </p:txBody>
      </p:sp>
      <p:sp>
        <p:nvSpPr>
          <p:cNvPr id="49156"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10243"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LC-3 Overview: </a:t>
            </a:r>
            <a:r>
              <a:rPr lang="zh-CN" altLang="en-US" dirty="0">
                <a:ea typeface="宋体" panose="02010600030101010101" pitchFamily="2" charset="-122"/>
              </a:rPr>
              <a:t>内存组织和寄存器</a:t>
            </a:r>
            <a:endParaRPr lang="en-US" altLang="zh-CN" dirty="0">
              <a:ea typeface="宋体" panose="02010600030101010101" pitchFamily="2" charset="-122"/>
            </a:endParaRPr>
          </a:p>
        </p:txBody>
      </p:sp>
      <p:sp>
        <p:nvSpPr>
          <p:cNvPr id="9220" name="Rectangle 3"/>
          <p:cNvSpPr>
            <a:spLocks noGrp="1" noChangeArrowheads="1"/>
          </p:cNvSpPr>
          <p:nvPr>
            <p:ph idx="1"/>
          </p:nvPr>
        </p:nvSpPr>
        <p:spPr>
          <a:xfrm>
            <a:off x="228600" y="1143000"/>
            <a:ext cx="8686800" cy="5410200"/>
          </a:xfrm>
        </p:spPr>
        <p:txBody>
          <a:bodyPr vert="horz" wrap="square" lIns="91440" tIns="45720" rIns="91440" bIns="45720" numCol="1" anchor="t" anchorCtr="0" compatLnSpc="1"/>
          <a:lstStyle/>
          <a:p>
            <a:pPr marL="0" marR="0" lvl="1" indent="0" algn="l" defTabSz="914400" rtl="0" eaLnBrk="0" fontAlgn="base" latinLnBrk="0" hangingPunct="0">
              <a:lnSpc>
                <a:spcPct val="90000"/>
              </a:lnSpc>
              <a:spcBef>
                <a:spcPct val="20000"/>
              </a:spcBef>
              <a:spcAft>
                <a:spcPct val="0"/>
              </a:spcAft>
              <a:buClrTx/>
              <a:buSzTx/>
              <a:buFontTx/>
              <a:buNone/>
              <a:defRPr/>
            </a:pPr>
            <a:r>
              <a:rPr kumimoji="0" lang="zh-CN" altLang="en-US" sz="1800" b="1" i="0" u="none" strike="noStrike" kern="0" cap="none" spc="0" normalizeH="0" baseline="0" noProof="0" dirty="0" smtClean="0">
                <a:ln>
                  <a:noFill/>
                </a:ln>
                <a:solidFill>
                  <a:srgbClr val="CE0000"/>
                </a:solidFill>
                <a:effectLst/>
                <a:uLnTx/>
                <a:uFillTx/>
                <a:latin typeface="+mn-lt"/>
                <a:ea typeface="宋体" panose="02010600030101010101" pitchFamily="2" charset="-122"/>
              </a:rPr>
              <a:t>内存组织</a:t>
            </a:r>
            <a:endParaRPr kumimoji="0" lang="en-US" altLang="zh-CN" sz="1800" b="1" i="0" u="none" strike="noStrike" kern="0" cap="none" spc="0" normalizeH="0" baseline="0" noProof="0" dirty="0" smtClean="0">
              <a:ln>
                <a:noFill/>
              </a:ln>
              <a:solidFill>
                <a:srgbClr val="CE0000"/>
              </a:solidFill>
              <a:effectLst/>
              <a:uLnTx/>
              <a:uFillTx/>
              <a:latin typeface="+mn-lt"/>
              <a:ea typeface="宋体" panose="02010600030101010101" pitchFamily="2" charset="-122"/>
            </a:endParaRPr>
          </a:p>
          <a:p>
            <a:pPr marL="576580" marR="0" lvl="1" indent="-234950" algn="l"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寻址空间</a:t>
            </a:r>
            <a:r>
              <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 </a:t>
            </a: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 </a:t>
            </a:r>
            <a:r>
              <a:rPr kumimoji="0" lang="en-US" altLang="zh-CN" sz="2000" b="1" i="0" u="none" strike="noStrike" kern="0" cap="none" spc="0" normalizeH="0" baseline="0" noProof="0" dirty="0" smtClean="0">
                <a:ln>
                  <a:noFill/>
                </a:ln>
                <a:solidFill>
                  <a:srgbClr val="CE0000"/>
                </a:solidFill>
                <a:effectLst/>
                <a:uLnTx/>
                <a:uFillTx/>
                <a:latin typeface="+mn-lt"/>
                <a:ea typeface="宋体" panose="02010600030101010101" pitchFamily="2" charset="-122"/>
              </a:rPr>
              <a:t>2</a:t>
            </a:r>
            <a:r>
              <a:rPr kumimoji="0" lang="en-US" altLang="zh-CN" sz="2000" b="1" i="0" u="none" strike="noStrike" kern="0" cap="none" spc="0" normalizeH="0" baseline="30000" noProof="0" dirty="0" smtClean="0">
                <a:ln>
                  <a:noFill/>
                </a:ln>
                <a:solidFill>
                  <a:srgbClr val="CE0000"/>
                </a:solidFill>
                <a:effectLst/>
                <a:uLnTx/>
                <a:uFillTx/>
                <a:latin typeface="+mn-lt"/>
                <a:ea typeface="宋体" panose="02010600030101010101" pitchFamily="2" charset="-122"/>
              </a:rPr>
              <a:t>16</a:t>
            </a:r>
            <a:r>
              <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 </a:t>
            </a: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个存储单元</a:t>
            </a:r>
            <a:r>
              <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 (16</a:t>
            </a: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位地址</a:t>
            </a:r>
            <a:r>
              <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a:t>
            </a:r>
            <a:endPar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576580" marR="0" lvl="1" indent="-234950" algn="l"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寻址能力</a:t>
            </a:r>
            <a:r>
              <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 </a:t>
            </a:r>
            <a:r>
              <a:rPr kumimoji="0" lang="en-US" altLang="zh-CN" sz="2000" b="1" i="0" u="none" strike="noStrike" kern="0" cap="none" spc="0" normalizeH="0" baseline="0" noProof="0" dirty="0" smtClean="0">
                <a:ln>
                  <a:noFill/>
                </a:ln>
                <a:solidFill>
                  <a:srgbClr val="CE0000"/>
                </a:solidFill>
                <a:effectLst/>
                <a:uLnTx/>
                <a:uFillTx/>
                <a:latin typeface="+mn-lt"/>
                <a:ea typeface="宋体" panose="02010600030101010101" pitchFamily="2" charset="-122"/>
              </a:rPr>
              <a:t>16 bits</a:t>
            </a:r>
            <a:endParaRPr kumimoji="0" lang="en-US" altLang="zh-CN" sz="2000" b="1" i="0" u="none" strike="noStrike" kern="0" cap="none" spc="0" normalizeH="0" baseline="0" noProof="0" dirty="0" smtClean="0">
              <a:ln>
                <a:noFill/>
              </a:ln>
              <a:solidFill>
                <a:srgbClr val="CE0000"/>
              </a:solidFill>
              <a:effectLst/>
              <a:uLnTx/>
              <a:uFillTx/>
              <a:latin typeface="+mn-lt"/>
              <a:ea typeface="宋体" panose="02010600030101010101" pitchFamily="2" charset="-122"/>
            </a:endParaRPr>
          </a:p>
          <a:p>
            <a:pPr marL="0" marR="0" lvl="0" indent="0" algn="l" defTabSz="914400" rtl="0" eaLnBrk="0" fontAlgn="base" latinLnBrk="0" hangingPunct="0">
              <a:lnSpc>
                <a:spcPct val="90000"/>
              </a:lnSpc>
              <a:spcBef>
                <a:spcPct val="20000"/>
              </a:spcBef>
              <a:spcAft>
                <a:spcPct val="0"/>
              </a:spcAft>
              <a:buClrTx/>
              <a:buSzTx/>
              <a:buFontTx/>
              <a:buNone/>
              <a:defRPr/>
            </a:pPr>
            <a:endParaRPr kumimoji="0"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1" indent="0" algn="l" defTabSz="914400" rtl="0" eaLnBrk="0" fontAlgn="base" latinLnBrk="0" hangingPunct="0">
              <a:lnSpc>
                <a:spcPct val="90000"/>
              </a:lnSpc>
              <a:spcBef>
                <a:spcPct val="20000"/>
              </a:spcBef>
              <a:spcAft>
                <a:spcPct val="0"/>
              </a:spcAft>
              <a:buClrTx/>
              <a:buSzTx/>
              <a:buFontTx/>
              <a:buNone/>
              <a:defRPr/>
            </a:pPr>
            <a:r>
              <a:rPr kumimoji="0" lang="zh-CN" altLang="en-US" sz="1800" b="1" i="0" u="none" strike="noStrike" kern="0" cap="none" spc="0" normalizeH="0" baseline="0" noProof="0" dirty="0" smtClean="0">
                <a:ln>
                  <a:noFill/>
                </a:ln>
                <a:solidFill>
                  <a:srgbClr val="CE0000"/>
                </a:solidFill>
                <a:effectLst/>
                <a:uLnTx/>
                <a:uFillTx/>
                <a:latin typeface="+mn-lt"/>
                <a:ea typeface="宋体" panose="02010600030101010101" pitchFamily="2" charset="-122"/>
              </a:rPr>
              <a:t>寄存器组</a:t>
            </a:r>
            <a:endParaRPr kumimoji="0" lang="en-US" altLang="zh-CN" sz="1800" b="1" i="0" u="none" strike="noStrike" kern="0" cap="none" spc="0" normalizeH="0" baseline="0" noProof="0" dirty="0" smtClean="0">
              <a:ln>
                <a:noFill/>
              </a:ln>
              <a:solidFill>
                <a:srgbClr val="CE0000"/>
              </a:solidFill>
              <a:effectLst/>
              <a:uLnTx/>
              <a:uFillTx/>
              <a:latin typeface="+mn-lt"/>
              <a:ea typeface="宋体" panose="02010600030101010101" pitchFamily="2" charset="-122"/>
            </a:endParaRPr>
          </a:p>
          <a:p>
            <a:pPr marL="576580" marR="0" lvl="1" indent="-234950" algn="l" defTabSz="914400" rtl="0" eaLnBrk="0" fontAlgn="base" latinLnBrk="0" hangingPunct="0">
              <a:lnSpc>
                <a:spcPct val="90000"/>
              </a:lnSpc>
              <a:spcBef>
                <a:spcPct val="30000"/>
              </a:spcBef>
              <a:spcAft>
                <a:spcPct val="0"/>
              </a:spcAft>
              <a:buClrTx/>
              <a:buSzTx/>
              <a:buFontTx/>
              <a:buChar char="•"/>
              <a:defRPr/>
            </a:pP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提供一个快速的临时存储空间</a:t>
            </a:r>
            <a:r>
              <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 </a:t>
            </a: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通常可在一个机器周期的时间访问到</a:t>
            </a:r>
            <a:endPar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1022350" marR="0" lvl="2" indent="-222250" algn="l" defTabSz="914400" rtl="0" eaLnBrk="0" fontAlgn="base" latinLnBrk="0" hangingPunct="0">
              <a:lnSpc>
                <a:spcPct val="90000"/>
              </a:lnSpc>
              <a:spcBef>
                <a:spcPct val="30000"/>
              </a:spcBef>
              <a:spcAft>
                <a:spcPct val="0"/>
              </a:spcAft>
              <a:buClrTx/>
              <a:buSzTx/>
              <a:buFont typeface="Wingdings" panose="05000000000000000000" pitchFamily="2" charset="2"/>
              <a:buChar char="Ø"/>
              <a:defRPr/>
            </a:pP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访问存储器的时间往往远大于一个机器周期的时间</a:t>
            </a:r>
            <a:endPar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576580" marR="0" lvl="1" indent="-234950" algn="l" defTabSz="914400" rtl="0" eaLnBrk="0" fontAlgn="base" latinLnBrk="0" hangingPunct="0">
              <a:lnSpc>
                <a:spcPct val="90000"/>
              </a:lnSpc>
              <a:spcBef>
                <a:spcPct val="30000"/>
              </a:spcBef>
              <a:spcAft>
                <a:spcPct val="0"/>
              </a:spcAft>
              <a:buClrTx/>
              <a:buSzTx/>
              <a:buFontTx/>
              <a:buChar char="•"/>
              <a:defRPr/>
            </a:pPr>
            <a:r>
              <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8</a:t>
            </a: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个通用寄存器</a:t>
            </a:r>
            <a:r>
              <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 </a:t>
            </a:r>
            <a:r>
              <a:rPr kumimoji="0" lang="en-US" altLang="zh-CN" sz="2000" b="1" i="0" u="none" strike="noStrike" kern="0" cap="none" spc="0" normalizeH="0" baseline="0" noProof="0" dirty="0" smtClean="0">
                <a:ln>
                  <a:noFill/>
                </a:ln>
                <a:solidFill>
                  <a:srgbClr val="009900"/>
                </a:solidFill>
                <a:effectLst/>
                <a:uLnTx/>
                <a:uFillTx/>
                <a:latin typeface="+mn-lt"/>
                <a:ea typeface="宋体" panose="02010600030101010101" pitchFamily="2" charset="-122"/>
              </a:rPr>
              <a:t>R0 - R7</a:t>
            </a:r>
            <a:endParaRPr kumimoji="0" lang="en-US" altLang="zh-CN" sz="2000" b="1" i="0" u="none" strike="noStrike" kern="0" cap="none" spc="0" normalizeH="0" baseline="0" noProof="0" dirty="0" smtClean="0">
              <a:ln>
                <a:noFill/>
              </a:ln>
              <a:solidFill>
                <a:srgbClr val="009900"/>
              </a:solidFill>
              <a:effectLst/>
              <a:uLnTx/>
              <a:uFillTx/>
              <a:latin typeface="+mn-lt"/>
              <a:ea typeface="宋体" panose="02010600030101010101" pitchFamily="2" charset="-122"/>
            </a:endParaRPr>
          </a:p>
          <a:p>
            <a:pPr marL="1022350" marR="0" lvl="2" indent="-222250" algn="l" defTabSz="914400" rtl="0" eaLnBrk="0" fontAlgn="base" latinLnBrk="0" hangingPunct="0">
              <a:lnSpc>
                <a:spcPct val="90000"/>
              </a:lnSpc>
              <a:spcBef>
                <a:spcPct val="30000"/>
              </a:spcBef>
              <a:spcAft>
                <a:spcPct val="0"/>
              </a:spcAft>
              <a:buClrTx/>
              <a:buSzTx/>
              <a:buFont typeface="Wingdings" panose="05000000000000000000" pitchFamily="2" charset="2"/>
              <a:buChar char="Ø"/>
              <a:defRPr/>
            </a:pP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每个可存储数据宽度为</a:t>
            </a:r>
            <a:r>
              <a:rPr kumimoji="0" lang="en-US" altLang="zh-CN" sz="2000" b="1" i="0" u="none" strike="noStrike" kern="0" cap="none" spc="0" normalizeH="0" baseline="0" noProof="0" dirty="0" smtClean="0">
                <a:ln>
                  <a:noFill/>
                </a:ln>
                <a:solidFill>
                  <a:srgbClr val="CE0000"/>
                </a:solidFill>
                <a:effectLst/>
                <a:uLnTx/>
                <a:uFillTx/>
                <a:latin typeface="+mn-lt"/>
                <a:ea typeface="宋体" panose="02010600030101010101" pitchFamily="2" charset="-122"/>
              </a:rPr>
              <a:t>16 bits</a:t>
            </a:r>
            <a:endParaRPr kumimoji="0" lang="en-US" altLang="zh-CN" sz="2000" b="1" i="0" u="none" strike="noStrike" kern="0" cap="none" spc="0" normalizeH="0" baseline="0" noProof="0" dirty="0" smtClean="0">
              <a:ln>
                <a:noFill/>
              </a:ln>
              <a:solidFill>
                <a:srgbClr val="CE0000"/>
              </a:solidFill>
              <a:effectLst/>
              <a:uLnTx/>
              <a:uFillTx/>
              <a:latin typeface="+mn-lt"/>
              <a:ea typeface="宋体" panose="02010600030101010101" pitchFamily="2" charset="-122"/>
            </a:endParaRPr>
          </a:p>
          <a:p>
            <a:pPr marL="1022350" marR="0" lvl="2" indent="-222250" algn="l" defTabSz="914400" rtl="0" eaLnBrk="0" fontAlgn="base" latinLnBrk="0" hangingPunct="0">
              <a:lnSpc>
                <a:spcPct val="90000"/>
              </a:lnSpc>
              <a:spcBef>
                <a:spcPct val="30000"/>
              </a:spcBef>
              <a:spcAft>
                <a:spcPct val="0"/>
              </a:spcAft>
              <a:buClrTx/>
              <a:buSzTx/>
              <a:buFont typeface="Wingdings" panose="05000000000000000000" pitchFamily="2" charset="2"/>
              <a:buChar char="Ø"/>
              <a:defRPr/>
            </a:pP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寄存器编址需要多少位二进制？</a:t>
            </a:r>
            <a:endPar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576580" marR="0" lvl="1" indent="-234950" algn="l" defTabSz="914400" rtl="0" eaLnBrk="0" fontAlgn="base" latinLnBrk="0" hangingPunct="0">
              <a:lnSpc>
                <a:spcPct val="90000"/>
              </a:lnSpc>
              <a:spcBef>
                <a:spcPct val="30000"/>
              </a:spcBef>
              <a:spcAft>
                <a:spcPct val="0"/>
              </a:spcAft>
              <a:buClrTx/>
              <a:buSzTx/>
              <a:buFontTx/>
              <a:buChar char="•"/>
              <a:defRPr/>
            </a:pP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其它寄存器</a:t>
            </a:r>
            <a:endPar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1022350" marR="0" lvl="2" indent="-222250" algn="l" defTabSz="914400" rtl="0" eaLnBrk="0" fontAlgn="base" latinLnBrk="0" hangingPunct="0">
              <a:lnSpc>
                <a:spcPct val="90000"/>
              </a:lnSpc>
              <a:spcBef>
                <a:spcPct val="30000"/>
              </a:spcBef>
              <a:spcAft>
                <a:spcPct val="0"/>
              </a:spcAft>
              <a:buClrTx/>
              <a:buSzTx/>
              <a:buFont typeface="Wingdings" panose="05000000000000000000" pitchFamily="2" charset="2"/>
              <a:buChar char="Ø"/>
              <a:defRPr/>
            </a:pP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程序员不能直接访问，被指令使用或影响</a:t>
            </a:r>
            <a:endPar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1022350" marR="0" lvl="2" indent="-222250" algn="l" defTabSz="914400" rtl="0" eaLnBrk="0" fontAlgn="base" latinLnBrk="0" hangingPunct="0">
              <a:lnSpc>
                <a:spcPct val="90000"/>
              </a:lnSpc>
              <a:spcBef>
                <a:spcPct val="30000"/>
              </a:spcBef>
              <a:spcAft>
                <a:spcPct val="0"/>
              </a:spcAft>
              <a:buClrTx/>
              <a:buSzTx/>
              <a:buFont typeface="Wingdings" panose="05000000000000000000" pitchFamily="2" charset="2"/>
              <a:buChar char="Ø"/>
              <a:defRPr/>
            </a:pPr>
            <a:r>
              <a:rPr kumimoji="0" lang="en-US" altLang="zh-CN" sz="2000" b="1" i="0" u="none" strike="noStrike" kern="0" cap="none" spc="0" normalizeH="0" baseline="0" noProof="0" dirty="0" smtClean="0">
                <a:ln>
                  <a:noFill/>
                </a:ln>
                <a:solidFill>
                  <a:srgbClr val="009900"/>
                </a:solidFill>
                <a:effectLst/>
                <a:uLnTx/>
                <a:uFillTx/>
                <a:latin typeface="+mn-lt"/>
                <a:ea typeface="宋体" panose="02010600030101010101" pitchFamily="2" charset="-122"/>
              </a:rPr>
              <a:t>PC</a:t>
            </a:r>
            <a:r>
              <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 (program counter), </a:t>
            </a:r>
            <a:r>
              <a:rPr kumimoji="0" lang="en-US" altLang="zh-CN" sz="2000" b="1" i="0" u="none" strike="noStrike" kern="0" cap="none" spc="0" normalizeH="0" baseline="0" noProof="0" dirty="0" smtClean="0">
                <a:ln>
                  <a:noFill/>
                </a:ln>
                <a:solidFill>
                  <a:srgbClr val="009900"/>
                </a:solidFill>
                <a:effectLst/>
                <a:uLnTx/>
                <a:uFillTx/>
                <a:latin typeface="+mn-lt"/>
                <a:ea typeface="宋体" panose="02010600030101010101" pitchFamily="2" charset="-122"/>
              </a:rPr>
              <a:t>condition codes</a:t>
            </a:r>
            <a:r>
              <a:rPr kumimoji="0" lang="zh-CN" altLang="en-US" sz="2000" b="1" i="0" u="none" strike="noStrike" kern="0" cap="none" spc="0" normalizeH="0" baseline="0" noProof="0" dirty="0" smtClean="0">
                <a:ln>
                  <a:noFill/>
                </a:ln>
                <a:solidFill>
                  <a:srgbClr val="009900"/>
                </a:solidFill>
                <a:effectLst/>
                <a:uLnTx/>
                <a:uFillTx/>
                <a:latin typeface="+mn-lt"/>
                <a:ea typeface="宋体" panose="02010600030101010101" pitchFamily="2" charset="-122"/>
              </a:rPr>
              <a:t>，</a:t>
            </a:r>
            <a:r>
              <a:rPr kumimoji="0" lang="en-US" altLang="zh-CN" sz="2000" b="1" i="0" u="none" strike="noStrike" kern="0" cap="none" spc="0" normalizeH="0" baseline="0" noProof="0" dirty="0" smtClean="0">
                <a:ln>
                  <a:noFill/>
                </a:ln>
                <a:solidFill>
                  <a:srgbClr val="009900"/>
                </a:solidFill>
                <a:effectLst/>
                <a:uLnTx/>
                <a:uFillTx/>
                <a:latin typeface="+mn-lt"/>
                <a:ea typeface="宋体" panose="02010600030101010101" pitchFamily="2" charset="-122"/>
              </a:rPr>
              <a:t>MDR</a:t>
            </a:r>
            <a:r>
              <a:rPr kumimoji="0" lang="zh-CN" altLang="en-US" sz="2000" b="1" i="0" u="none" strike="noStrike" kern="0" cap="none" spc="0" normalizeH="0" baseline="0" noProof="0" dirty="0" smtClean="0">
                <a:ln>
                  <a:noFill/>
                </a:ln>
                <a:solidFill>
                  <a:srgbClr val="009900"/>
                </a:solidFill>
                <a:effectLst/>
                <a:uLnTx/>
                <a:uFillTx/>
                <a:latin typeface="+mn-lt"/>
                <a:ea typeface="宋体" panose="02010600030101010101" pitchFamily="2" charset="-122"/>
              </a:rPr>
              <a:t>，</a:t>
            </a:r>
            <a:r>
              <a:rPr kumimoji="0" lang="en-US" altLang="zh-CN" sz="2000" b="1" i="0" u="none" strike="noStrike" kern="0" cap="none" spc="0" normalizeH="0" baseline="0" noProof="0" dirty="0" smtClean="0">
                <a:ln>
                  <a:noFill/>
                </a:ln>
                <a:solidFill>
                  <a:srgbClr val="009900"/>
                </a:solidFill>
                <a:effectLst/>
                <a:uLnTx/>
                <a:uFillTx/>
                <a:latin typeface="+mn-lt"/>
                <a:ea typeface="宋体" panose="02010600030101010101" pitchFamily="2" charset="-122"/>
              </a:rPr>
              <a:t>MAR</a:t>
            </a:r>
            <a:endParaRPr kumimoji="0" lang="en-US" altLang="zh-CN" sz="2000" b="1" i="0" u="none" strike="noStrike" kern="0" cap="none" spc="0" normalizeH="0" baseline="0" noProof="0" dirty="0" smtClean="0">
              <a:ln>
                <a:noFill/>
              </a:ln>
              <a:solidFill>
                <a:srgbClr val="009900"/>
              </a:solidFill>
              <a:effectLst/>
              <a:uLnTx/>
              <a:uFillTx/>
              <a:latin typeface="+mn-lt"/>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11267" name="Rectangle 2"/>
          <p:cNvSpPr>
            <a:spLocks noGrp="1"/>
          </p:cNvSpPr>
          <p:nvPr>
            <p:ph type="title"/>
          </p:nvPr>
        </p:nvSpPr>
        <p:spPr>
          <a:xfrm>
            <a:off x="250825" y="115888"/>
            <a:ext cx="8686800" cy="533400"/>
          </a:xfrm>
        </p:spPr>
        <p:txBody>
          <a:bodyPr vert="horz" wrap="square" lIns="91440" tIns="45720" rIns="91440" bIns="45720" anchor="ctr" anchorCtr="0"/>
          <a:p>
            <a:r>
              <a:rPr lang="en-US" altLang="zh-CN" dirty="0">
                <a:ea typeface="宋体" panose="02010600030101010101" pitchFamily="2" charset="-122"/>
              </a:rPr>
              <a:t>LC-3 Overview: </a:t>
            </a:r>
            <a:r>
              <a:rPr lang="zh-CN" altLang="en-US" dirty="0">
                <a:ea typeface="宋体" panose="02010600030101010101" pitchFamily="2" charset="-122"/>
              </a:rPr>
              <a:t>指令集</a:t>
            </a:r>
            <a:endParaRPr lang="en-US" altLang="zh-CN" dirty="0">
              <a:ea typeface="宋体" panose="02010600030101010101" pitchFamily="2" charset="-122"/>
            </a:endParaRPr>
          </a:p>
        </p:txBody>
      </p:sp>
      <p:sp>
        <p:nvSpPr>
          <p:cNvPr id="11268" name="Rectangle 3"/>
          <p:cNvSpPr>
            <a:spLocks noGrp="1"/>
          </p:cNvSpPr>
          <p:nvPr>
            <p:ph idx="1"/>
          </p:nvPr>
        </p:nvSpPr>
        <p:spPr>
          <a:xfrm>
            <a:off x="323850" y="765175"/>
            <a:ext cx="8686800" cy="5832475"/>
          </a:xfrm>
        </p:spPr>
        <p:txBody>
          <a:bodyPr vert="horz" wrap="square" lIns="91440" tIns="45720" rIns="91440" bIns="45720" anchor="t" anchorCtr="0"/>
          <a:p>
            <a:r>
              <a:rPr lang="zh-CN" altLang="en-US" dirty="0">
                <a:solidFill>
                  <a:srgbClr val="CE0000"/>
                </a:solidFill>
                <a:ea typeface="宋体" panose="02010600030101010101" pitchFamily="2" charset="-122"/>
              </a:rPr>
              <a:t>操作码</a:t>
            </a:r>
            <a:endParaRPr lang="en-US" altLang="zh-CN" dirty="0">
              <a:solidFill>
                <a:srgbClr val="CE0000"/>
              </a:solidFill>
              <a:ea typeface="宋体" panose="02010600030101010101" pitchFamily="2" charset="-122"/>
            </a:endParaRPr>
          </a:p>
          <a:p>
            <a:pPr lvl="1"/>
            <a:r>
              <a:rPr lang="en-US" altLang="zh-CN" dirty="0">
                <a:ea typeface="宋体" panose="02010600030101010101" pitchFamily="2" charset="-122"/>
              </a:rPr>
              <a:t>15 </a:t>
            </a:r>
            <a:r>
              <a:rPr lang="zh-CN" altLang="en-US" dirty="0">
                <a:ea typeface="宋体" panose="02010600030101010101" pitchFamily="2" charset="-122"/>
              </a:rPr>
              <a:t>个操作码</a:t>
            </a:r>
            <a:r>
              <a:rPr lang="en-US" altLang="zh-CN" dirty="0">
                <a:ea typeface="宋体" panose="02010600030101010101" pitchFamily="2" charset="-122"/>
              </a:rPr>
              <a:t>(P79)</a:t>
            </a:r>
            <a:endParaRPr lang="en-US" altLang="zh-CN" dirty="0">
              <a:ea typeface="宋体" panose="02010600030101010101" pitchFamily="2" charset="-122"/>
            </a:endParaRPr>
          </a:p>
          <a:p>
            <a:pPr lvl="1"/>
            <a:r>
              <a:rPr lang="zh-CN" altLang="en-US" dirty="0">
                <a:ea typeface="宋体" panose="02010600030101010101" pitchFamily="2" charset="-122"/>
              </a:rPr>
              <a:t>逻辑和算术运算指令</a:t>
            </a:r>
            <a:r>
              <a:rPr lang="en-US" altLang="zh-CN" dirty="0">
                <a:ea typeface="宋体" panose="02010600030101010101" pitchFamily="2" charset="-122"/>
              </a:rPr>
              <a:t>: ADD(0001), AND(0101), NOT(1001)</a:t>
            </a:r>
            <a:r>
              <a:rPr lang="zh-CN" altLang="en-US" dirty="0">
                <a:ea typeface="宋体" panose="02010600030101010101" pitchFamily="2" charset="-122"/>
              </a:rPr>
              <a:t>（助记符）</a:t>
            </a:r>
            <a:endParaRPr lang="en-US" altLang="zh-CN" dirty="0">
              <a:ea typeface="宋体" panose="02010600030101010101" pitchFamily="2" charset="-122"/>
            </a:endParaRPr>
          </a:p>
          <a:p>
            <a:pPr lvl="1"/>
            <a:r>
              <a:rPr lang="zh-CN" altLang="en-US" dirty="0">
                <a:ea typeface="宋体" panose="02010600030101010101" pitchFamily="2" charset="-122"/>
              </a:rPr>
              <a:t>数据搬移指令</a:t>
            </a:r>
            <a:r>
              <a:rPr lang="en-US" altLang="zh-CN" dirty="0">
                <a:ea typeface="宋体" panose="02010600030101010101" pitchFamily="2" charset="-122"/>
              </a:rPr>
              <a:t>: LD(0010), LDI(1010), LDR(0110), LEA(1110), ST(0011), STR(0111), STI(1011)</a:t>
            </a:r>
            <a:endParaRPr lang="en-US" altLang="zh-CN" dirty="0">
              <a:ea typeface="宋体" panose="02010600030101010101" pitchFamily="2" charset="-122"/>
            </a:endParaRPr>
          </a:p>
          <a:p>
            <a:pPr lvl="1"/>
            <a:r>
              <a:rPr lang="zh-CN" altLang="en-US" dirty="0">
                <a:ea typeface="宋体" panose="02010600030101010101" pitchFamily="2" charset="-122"/>
              </a:rPr>
              <a:t>控制指令</a:t>
            </a:r>
            <a:r>
              <a:rPr lang="en-US" altLang="zh-CN" dirty="0">
                <a:ea typeface="宋体" panose="02010600030101010101" pitchFamily="2" charset="-122"/>
              </a:rPr>
              <a:t>: BR(0000), JSR/JSRR(0100), JMP(1100), RTI(1000), TRAP(1111)</a:t>
            </a:r>
            <a:endParaRPr lang="en-US" altLang="zh-CN" dirty="0">
              <a:ea typeface="宋体" panose="02010600030101010101" pitchFamily="2" charset="-122"/>
            </a:endParaRPr>
          </a:p>
          <a:p>
            <a:pPr lvl="1"/>
            <a:r>
              <a:rPr lang="zh-CN" altLang="en-US" dirty="0">
                <a:solidFill>
                  <a:srgbClr val="FF0000"/>
                </a:solidFill>
                <a:ea typeface="宋体" panose="02010600030101010101" pitchFamily="2" charset="-122"/>
              </a:rPr>
              <a:t>目的操作数为寄存器的指令</a:t>
            </a:r>
            <a:r>
              <a:rPr lang="zh-CN" altLang="en-US" dirty="0">
                <a:ea typeface="宋体" panose="02010600030101010101" pitchFamily="2" charset="-122"/>
              </a:rPr>
              <a:t>会根据写入寄存器的值设置条件码</a:t>
            </a:r>
            <a:endParaRPr lang="en-US" altLang="zh-CN" dirty="0">
              <a:ea typeface="宋体" panose="02010600030101010101" pitchFamily="2" charset="-122"/>
            </a:endParaRPr>
          </a:p>
          <a:p>
            <a:pPr lvl="2"/>
            <a:r>
              <a:rPr lang="en-US" altLang="zh-CN" dirty="0">
                <a:ea typeface="宋体" panose="02010600030101010101" pitchFamily="2" charset="-122"/>
              </a:rPr>
              <a:t>N = </a:t>
            </a:r>
            <a:r>
              <a:rPr lang="zh-CN" altLang="en-US" dirty="0">
                <a:ea typeface="宋体" panose="02010600030101010101" pitchFamily="2" charset="-122"/>
              </a:rPr>
              <a:t>写入值为负</a:t>
            </a:r>
            <a:r>
              <a:rPr lang="en-US" altLang="zh-CN" dirty="0">
                <a:ea typeface="宋体" panose="02010600030101010101" pitchFamily="2" charset="-122"/>
              </a:rPr>
              <a:t>(&lt;0), Z =</a:t>
            </a:r>
            <a:r>
              <a:rPr lang="zh-CN" altLang="en-US" dirty="0">
                <a:ea typeface="宋体" panose="02010600030101010101" pitchFamily="2" charset="-122"/>
              </a:rPr>
              <a:t>写入值为零</a:t>
            </a:r>
            <a:r>
              <a:rPr lang="en-US" altLang="zh-CN" dirty="0">
                <a:ea typeface="宋体" panose="02010600030101010101" pitchFamily="2" charset="-122"/>
              </a:rPr>
              <a:t>(=0), P =</a:t>
            </a:r>
            <a:r>
              <a:rPr lang="zh-CN" altLang="en-US" dirty="0">
                <a:ea typeface="宋体" panose="02010600030101010101" pitchFamily="2" charset="-122"/>
              </a:rPr>
              <a:t>写入值为正</a:t>
            </a:r>
            <a:r>
              <a:rPr lang="en-US" altLang="zh-CN" dirty="0">
                <a:ea typeface="宋体" panose="02010600030101010101" pitchFamily="2" charset="-122"/>
              </a:rPr>
              <a:t>(&gt; 0)</a:t>
            </a:r>
            <a:endParaRPr lang="en-US" altLang="zh-CN" dirty="0">
              <a:ea typeface="宋体" panose="02010600030101010101" pitchFamily="2" charset="-122"/>
            </a:endParaRPr>
          </a:p>
          <a:p>
            <a:pPr lvl="2"/>
            <a:r>
              <a:rPr lang="zh-CN" altLang="en-US" dirty="0">
                <a:ea typeface="宋体" panose="02010600030101010101" pitchFamily="2" charset="-122"/>
              </a:rPr>
              <a:t>组合 </a:t>
            </a:r>
            <a:r>
              <a:rPr lang="en-US" altLang="zh-CN" dirty="0">
                <a:ea typeface="宋体" panose="02010600030101010101" pitchFamily="2" charset="-122"/>
              </a:rPr>
              <a:t>NZ(&lt;=0)/ZP(&gt;=0)/NP(&lt;&gt;0)/NZP(?)</a:t>
            </a:r>
            <a:endParaRPr lang="en-US" altLang="zh-CN" dirty="0">
              <a:ea typeface="宋体" panose="02010600030101010101" pitchFamily="2" charset="-122"/>
            </a:endParaRPr>
          </a:p>
          <a:p>
            <a:r>
              <a:rPr lang="zh-CN" altLang="en-US" dirty="0">
                <a:solidFill>
                  <a:srgbClr val="CE0000"/>
                </a:solidFill>
                <a:ea typeface="宋体" panose="02010600030101010101" pitchFamily="2" charset="-122"/>
              </a:rPr>
              <a:t>数据类型</a:t>
            </a:r>
            <a:r>
              <a:rPr lang="en-US" altLang="zh-CN" dirty="0">
                <a:solidFill>
                  <a:srgbClr val="CE0000"/>
                </a:solidFill>
                <a:ea typeface="宋体" panose="02010600030101010101" pitchFamily="2" charset="-122"/>
              </a:rPr>
              <a:t>:   </a:t>
            </a:r>
            <a:r>
              <a:rPr lang="en-US" altLang="zh-CN" dirty="0">
                <a:ea typeface="宋体" panose="02010600030101010101" pitchFamily="2" charset="-122"/>
              </a:rPr>
              <a:t>16</a:t>
            </a:r>
            <a:r>
              <a:rPr lang="zh-CN" altLang="en-US" dirty="0">
                <a:ea typeface="宋体" panose="02010600030101010101" pitchFamily="2" charset="-122"/>
              </a:rPr>
              <a:t>位定点补码整数</a:t>
            </a:r>
            <a:endParaRPr lang="en-US" altLang="zh-CN" dirty="0">
              <a:ea typeface="宋体" panose="02010600030101010101" pitchFamily="2" charset="-122"/>
            </a:endParaRPr>
          </a:p>
          <a:p>
            <a:r>
              <a:rPr lang="zh-CN" altLang="en-US" dirty="0">
                <a:solidFill>
                  <a:srgbClr val="CE0000"/>
                </a:solidFill>
                <a:ea typeface="宋体" panose="02010600030101010101" pitchFamily="2" charset="-122"/>
              </a:rPr>
              <a:t>寻址方式：</a:t>
            </a:r>
            <a:r>
              <a:rPr lang="zh-CN" altLang="en-US" dirty="0">
                <a:ea typeface="宋体" panose="02010600030101010101" pitchFamily="2" charset="-122"/>
              </a:rPr>
              <a:t>指令中指示参与运算操作数存储位置的方法</a:t>
            </a:r>
            <a:endParaRPr lang="en-US" altLang="zh-CN" dirty="0">
              <a:ea typeface="宋体" panose="02010600030101010101" pitchFamily="2" charset="-122"/>
            </a:endParaRPr>
          </a:p>
          <a:p>
            <a:pPr lvl="1"/>
            <a:r>
              <a:rPr lang="zh-CN" altLang="en-US" dirty="0">
                <a:ea typeface="宋体" panose="02010600030101010101" pitchFamily="2" charset="-122"/>
              </a:rPr>
              <a:t>非内存寻址（操作数不在内存中） </a:t>
            </a:r>
            <a:r>
              <a:rPr lang="en-US" altLang="zh-CN" dirty="0">
                <a:ea typeface="宋体" panose="02010600030101010101" pitchFamily="2" charset="-122"/>
              </a:rPr>
              <a:t>:</a:t>
            </a:r>
            <a:endParaRPr lang="en-US" altLang="zh-CN" dirty="0">
              <a:ea typeface="宋体" panose="02010600030101010101" pitchFamily="2" charset="-122"/>
            </a:endParaRPr>
          </a:p>
          <a:p>
            <a:pPr lvl="1">
              <a:buNone/>
            </a:pPr>
            <a:r>
              <a:rPr lang="zh-CN" altLang="en-US" dirty="0">
                <a:ea typeface="宋体" panose="02010600030101010101" pitchFamily="2" charset="-122"/>
              </a:rPr>
              <a:t>    直接寻址（操作数在指令中）</a:t>
            </a:r>
            <a:r>
              <a:rPr lang="en-US" altLang="zh-CN" dirty="0">
                <a:ea typeface="宋体" panose="02010600030101010101" pitchFamily="2" charset="-122"/>
              </a:rPr>
              <a:t>, </a:t>
            </a:r>
            <a:r>
              <a:rPr lang="zh-CN" altLang="en-US" dirty="0">
                <a:ea typeface="宋体" panose="02010600030101010101" pitchFamily="2" charset="-122"/>
              </a:rPr>
              <a:t>寄存器寻址（操作数在寄存器中）</a:t>
            </a:r>
            <a:endParaRPr lang="en-US" altLang="zh-CN" i="1" dirty="0">
              <a:solidFill>
                <a:srgbClr val="009900"/>
              </a:solidFill>
              <a:ea typeface="宋体" panose="02010600030101010101" pitchFamily="2" charset="-122"/>
            </a:endParaRPr>
          </a:p>
          <a:p>
            <a:pPr lvl="1"/>
            <a:r>
              <a:rPr lang="zh-CN" altLang="en-US" dirty="0">
                <a:ea typeface="宋体" panose="02010600030101010101" pitchFamily="2" charset="-122"/>
              </a:rPr>
              <a:t>内存寻址（操作数在内存中） </a:t>
            </a:r>
            <a:r>
              <a:rPr lang="en-US" altLang="zh-CN" dirty="0">
                <a:ea typeface="宋体" panose="02010600030101010101" pitchFamily="2" charset="-122"/>
              </a:rPr>
              <a:t>: </a:t>
            </a:r>
            <a:r>
              <a:rPr lang="en-US" altLang="zh-CN" i="1" dirty="0">
                <a:solidFill>
                  <a:srgbClr val="009900"/>
                </a:solidFill>
                <a:ea typeface="宋体" panose="02010600030101010101" pitchFamily="2" charset="-122"/>
              </a:rPr>
              <a:t>PC-</a:t>
            </a:r>
            <a:r>
              <a:rPr lang="zh-CN" altLang="en-US" i="1" dirty="0">
                <a:solidFill>
                  <a:srgbClr val="009900"/>
                </a:solidFill>
                <a:ea typeface="宋体" panose="02010600030101010101" pitchFamily="2" charset="-122"/>
              </a:rPr>
              <a:t>相对</a:t>
            </a:r>
            <a:r>
              <a:rPr lang="en-US" altLang="zh-CN" dirty="0">
                <a:ea typeface="宋体" panose="02010600030101010101" pitchFamily="2" charset="-122"/>
              </a:rPr>
              <a:t>, </a:t>
            </a:r>
            <a:r>
              <a:rPr lang="zh-CN" altLang="en-US" dirty="0">
                <a:ea typeface="宋体" panose="02010600030101010101" pitchFamily="2" charset="-122"/>
              </a:rPr>
              <a:t>间接</a:t>
            </a:r>
            <a:r>
              <a:rPr lang="en-US" altLang="zh-CN" dirty="0">
                <a:ea typeface="宋体" panose="02010600030101010101" pitchFamily="2" charset="-122"/>
              </a:rPr>
              <a:t>, </a:t>
            </a:r>
            <a:r>
              <a:rPr lang="zh-CN" altLang="en-US" dirty="0">
                <a:ea typeface="宋体" panose="02010600030101010101" pitchFamily="2" charset="-122"/>
              </a:rPr>
              <a:t>基址</a:t>
            </a:r>
            <a:r>
              <a:rPr lang="en-US" altLang="zh-CN" i="1" dirty="0">
                <a:solidFill>
                  <a:srgbClr val="009900"/>
                </a:solidFill>
                <a:ea typeface="宋体" panose="02010600030101010101" pitchFamily="2" charset="-122"/>
              </a:rPr>
              <a:t>+</a:t>
            </a:r>
            <a:r>
              <a:rPr lang="zh-CN" altLang="en-US" i="1" dirty="0">
                <a:solidFill>
                  <a:srgbClr val="009900"/>
                </a:solidFill>
                <a:ea typeface="宋体" panose="02010600030101010101" pitchFamily="2" charset="-122"/>
              </a:rPr>
              <a:t>偏移 </a:t>
            </a:r>
            <a:endParaRPr lang="en-US" altLang="zh-CN" i="1" dirty="0">
              <a:solidFill>
                <a:srgbClr val="009900"/>
              </a:solidFill>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
          <p:cNvSpPr>
            <a:spLocks noGrp="1"/>
          </p:cNvSpPr>
          <p:nvPr>
            <p:ph type="title"/>
          </p:nvPr>
        </p:nvSpPr>
        <p:spPr>
          <a:xfrm>
            <a:off x="0" y="609600"/>
            <a:ext cx="9144000" cy="533400"/>
          </a:xfrm>
        </p:spPr>
        <p:txBody>
          <a:bodyPr vert="horz" wrap="square" lIns="91440" tIns="45720" rIns="91440" bIns="45720" anchor="ctr" anchorCtr="0"/>
          <a:p>
            <a:r>
              <a:rPr lang="zh-CN" altLang="en-US" dirty="0">
                <a:ea typeface="宋体" panose="02010600030101010101" pitchFamily="2" charset="-122"/>
              </a:rPr>
              <a:t>条件码</a:t>
            </a:r>
            <a:r>
              <a:rPr lang="en-US" altLang="zh-CN" dirty="0">
                <a:ea typeface="宋体" panose="02010600030101010101" pitchFamily="2" charset="-122"/>
              </a:rPr>
              <a:t>(NZP </a:t>
            </a:r>
            <a:r>
              <a:rPr lang="zh-CN" altLang="en-US" dirty="0">
                <a:ea typeface="宋体" panose="02010600030101010101" pitchFamily="2" charset="-122"/>
              </a:rPr>
              <a:t>逻辑：只有写寄存器的指令才影响</a:t>
            </a:r>
            <a:r>
              <a:rPr lang="en-US" altLang="zh-CN" dirty="0">
                <a:ea typeface="宋体" panose="02010600030101010101" pitchFamily="2" charset="-122"/>
              </a:rPr>
              <a:t>NZP</a:t>
            </a:r>
            <a:r>
              <a:rPr lang="zh-CN" altLang="en-US" dirty="0">
                <a:ea typeface="宋体" panose="02010600030101010101" pitchFamily="2" charset="-122"/>
              </a:rPr>
              <a:t>标志</a:t>
            </a:r>
            <a:r>
              <a:rPr lang="en-US" altLang="zh-CN" dirty="0">
                <a:ea typeface="宋体" panose="02010600030101010101" pitchFamily="2" charset="-122"/>
              </a:rPr>
              <a:t>)</a:t>
            </a:r>
            <a:endParaRPr lang="zh-CN" altLang="en-US" dirty="0">
              <a:ea typeface="宋体" panose="02010600030101010101" pitchFamily="2" charset="-122"/>
            </a:endParaRPr>
          </a:p>
        </p:txBody>
      </p:sp>
      <p:sp>
        <p:nvSpPr>
          <p:cNvPr id="12291" name="内容占位符 2"/>
          <p:cNvSpPr>
            <a:spLocks noGrp="1"/>
          </p:cNvSpPr>
          <p:nvPr>
            <p:ph idx="1"/>
          </p:nvPr>
        </p:nvSpPr>
        <p:spPr/>
        <p:txBody>
          <a:bodyPr vert="horz" wrap="square" lIns="91440" tIns="45720" rIns="91440" bIns="45720" anchor="t" anchorCtr="0"/>
          <a:p>
            <a:endParaRPr lang="zh-CN" altLang="en-US" dirty="0">
              <a:ea typeface="宋体" panose="02010600030101010101" pitchFamily="2" charset="-122"/>
            </a:endParaRPr>
          </a:p>
        </p:txBody>
      </p:sp>
      <p:sp>
        <p:nvSpPr>
          <p:cNvPr id="1229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pic>
        <p:nvPicPr>
          <p:cNvPr id="12293" name="Picture 2"/>
          <p:cNvPicPr>
            <a:picLocks noChangeAspect="1"/>
          </p:cNvPicPr>
          <p:nvPr/>
        </p:nvPicPr>
        <p:blipFill>
          <a:blip r:embed="rId1"/>
          <a:stretch>
            <a:fillRect/>
          </a:stretch>
        </p:blipFill>
        <p:spPr>
          <a:xfrm>
            <a:off x="1403350" y="1412875"/>
            <a:ext cx="6048375" cy="4970463"/>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
          <p:cNvSpPr>
            <a:spLocks noGrp="1"/>
          </p:cNvSpPr>
          <p:nvPr>
            <p:ph type="title"/>
          </p:nvPr>
        </p:nvSpPr>
        <p:spPr>
          <a:xfrm>
            <a:off x="107950" y="188595"/>
            <a:ext cx="9144000" cy="533400"/>
          </a:xfrm>
        </p:spPr>
        <p:txBody>
          <a:bodyPr vert="horz" wrap="square" lIns="91440" tIns="45720" rIns="91440" bIns="45720" anchor="ctr" anchorCtr="0"/>
          <a:p>
            <a:r>
              <a:rPr lang="en-US" altLang="zh-CN" dirty="0">
                <a:ea typeface="宋体" panose="02010600030101010101" pitchFamily="2" charset="-122"/>
              </a:rPr>
              <a:t>LC-3</a:t>
            </a:r>
            <a:r>
              <a:rPr lang="zh-CN" altLang="en-US" dirty="0">
                <a:ea typeface="宋体" panose="02010600030101010101" pitchFamily="2" charset="-122"/>
              </a:rPr>
              <a:t>指令</a:t>
            </a:r>
            <a:endParaRPr lang="zh-CN" altLang="en-US" dirty="0">
              <a:ea typeface="宋体" panose="02010600030101010101" pitchFamily="2" charset="-122"/>
            </a:endParaRPr>
          </a:p>
        </p:txBody>
      </p:sp>
      <p:sp>
        <p:nvSpPr>
          <p:cNvPr id="1229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graphicFrame>
        <p:nvGraphicFramePr>
          <p:cNvPr id="2" name="表格 1"/>
          <p:cNvGraphicFramePr/>
          <p:nvPr>
            <p:custDataLst>
              <p:tags r:id="rId1"/>
            </p:custDataLst>
          </p:nvPr>
        </p:nvGraphicFramePr>
        <p:xfrm>
          <a:off x="611505" y="765175"/>
          <a:ext cx="5676900" cy="5852160"/>
        </p:xfrm>
        <a:graphic>
          <a:graphicData uri="http://schemas.openxmlformats.org/drawingml/2006/table">
            <a:tbl>
              <a:tblPr firstRow="1" bandRow="1">
                <a:tableStyleId>{5C22544A-7EE6-4342-B048-85BDC9FD1C3A}</a:tableStyleId>
              </a:tblPr>
              <a:tblGrid>
                <a:gridCol w="2838450"/>
                <a:gridCol w="2838450"/>
              </a:tblGrid>
              <a:tr h="365760">
                <a:tc>
                  <a:txBody>
                    <a:bodyPr/>
                    <a:p>
                      <a:pPr>
                        <a:buNone/>
                      </a:pPr>
                      <a:r>
                        <a:rPr lang="en-US" altLang="zh-CN"/>
                        <a:t>               </a:t>
                      </a:r>
                      <a:r>
                        <a:rPr lang="zh-CN" altLang="en-US">
                          <a:ea typeface="宋体" panose="02010600030101010101" pitchFamily="2" charset="-122"/>
                        </a:rPr>
                        <a:t>指令</a:t>
                      </a:r>
                      <a:endParaRPr lang="zh-CN" altLang="en-US">
                        <a:ea typeface="宋体" panose="02010600030101010101" pitchFamily="2" charset="-122"/>
                      </a:endParaRPr>
                    </a:p>
                  </a:txBody>
                  <a:tcPr/>
                </a:tc>
                <a:tc>
                  <a:txBody>
                    <a:bodyPr/>
                    <a:p>
                      <a:pPr>
                        <a:buNone/>
                      </a:pPr>
                      <a:r>
                        <a:rPr lang="en-US" altLang="zh-CN"/>
                        <a:t>             </a:t>
                      </a:r>
                      <a:r>
                        <a:rPr lang="zh-CN" altLang="en-US">
                          <a:ea typeface="宋体" panose="02010600030101010101" pitchFamily="2" charset="-122"/>
                        </a:rPr>
                        <a:t>操作码</a:t>
                      </a:r>
                      <a:endParaRPr lang="zh-CN" altLang="en-US">
                        <a:ea typeface="宋体" panose="02010600030101010101" pitchFamily="2" charset="-122"/>
                      </a:endParaRPr>
                    </a:p>
                  </a:txBody>
                  <a:tcPr/>
                </a:tc>
              </a:tr>
              <a:tr h="365760">
                <a:tc>
                  <a:txBody>
                    <a:bodyPr/>
                    <a:p>
                      <a:pPr>
                        <a:buNone/>
                      </a:pPr>
                      <a:r>
                        <a:rPr lang="en-US" altLang="zh-CN"/>
                        <a:t>               ADD</a:t>
                      </a:r>
                      <a:endParaRPr lang="en-US" altLang="zh-CN"/>
                    </a:p>
                  </a:txBody>
                  <a:tcPr/>
                </a:tc>
                <a:tc>
                  <a:txBody>
                    <a:bodyPr/>
                    <a:p>
                      <a:pPr>
                        <a:buNone/>
                      </a:pPr>
                      <a:r>
                        <a:rPr lang="en-US" altLang="zh-CN"/>
                        <a:t>              0001</a:t>
                      </a:r>
                      <a:endParaRPr lang="en-US" altLang="zh-CN"/>
                    </a:p>
                  </a:txBody>
                  <a:tcPr/>
                </a:tc>
              </a:tr>
              <a:tr h="365760">
                <a:tc>
                  <a:txBody>
                    <a:bodyPr/>
                    <a:p>
                      <a:pPr>
                        <a:buNone/>
                      </a:pPr>
                      <a:r>
                        <a:rPr lang="en-US" altLang="zh-CN"/>
                        <a:t>               AND</a:t>
                      </a:r>
                      <a:endParaRPr lang="en-US" altLang="zh-CN"/>
                    </a:p>
                  </a:txBody>
                  <a:tcPr/>
                </a:tc>
                <a:tc>
                  <a:txBody>
                    <a:bodyPr/>
                    <a:p>
                      <a:pPr>
                        <a:buNone/>
                      </a:pPr>
                      <a:r>
                        <a:rPr lang="en-US" altLang="zh-CN"/>
                        <a:t>              0101</a:t>
                      </a:r>
                      <a:endParaRPr lang="en-US" altLang="zh-CN"/>
                    </a:p>
                  </a:txBody>
                  <a:tcPr/>
                </a:tc>
              </a:tr>
              <a:tr h="365760">
                <a:tc>
                  <a:txBody>
                    <a:bodyPr/>
                    <a:p>
                      <a:pPr>
                        <a:buNone/>
                      </a:pPr>
                      <a:r>
                        <a:rPr lang="en-US" altLang="zh-CN"/>
                        <a:t>               BR</a:t>
                      </a:r>
                      <a:endParaRPr lang="en-US" altLang="zh-CN"/>
                    </a:p>
                  </a:txBody>
                  <a:tcPr/>
                </a:tc>
                <a:tc>
                  <a:txBody>
                    <a:bodyPr/>
                    <a:p>
                      <a:pPr>
                        <a:buNone/>
                      </a:pPr>
                      <a:r>
                        <a:rPr lang="en-US" altLang="zh-CN"/>
                        <a:t>              0000</a:t>
                      </a:r>
                      <a:endParaRPr lang="en-US" altLang="zh-CN"/>
                    </a:p>
                  </a:txBody>
                  <a:tcPr/>
                </a:tc>
              </a:tr>
              <a:tr h="365760">
                <a:tc>
                  <a:txBody>
                    <a:bodyPr/>
                    <a:p>
                      <a:pPr>
                        <a:buNone/>
                      </a:pPr>
                      <a:r>
                        <a:rPr lang="en-US" altLang="zh-CN"/>
                        <a:t>              JMP</a:t>
                      </a:r>
                      <a:endParaRPr lang="en-US" altLang="zh-CN"/>
                    </a:p>
                  </a:txBody>
                  <a:tcPr/>
                </a:tc>
                <a:tc>
                  <a:txBody>
                    <a:bodyPr/>
                    <a:p>
                      <a:pPr>
                        <a:buNone/>
                      </a:pPr>
                      <a:r>
                        <a:rPr lang="en-US" altLang="zh-CN"/>
                        <a:t>              1100</a:t>
                      </a:r>
                      <a:endParaRPr lang="en-US" altLang="zh-CN"/>
                    </a:p>
                  </a:txBody>
                  <a:tcPr/>
                </a:tc>
              </a:tr>
              <a:tr h="365760">
                <a:tc>
                  <a:txBody>
                    <a:bodyPr/>
                    <a:p>
                      <a:pPr>
                        <a:buNone/>
                      </a:pPr>
                      <a:r>
                        <a:rPr lang="en-US" altLang="zh-CN"/>
                        <a:t>              JSR</a:t>
                      </a:r>
                      <a:endParaRPr lang="en-US" altLang="zh-CN"/>
                    </a:p>
                  </a:txBody>
                  <a:tcPr/>
                </a:tc>
                <a:tc>
                  <a:txBody>
                    <a:bodyPr/>
                    <a:p>
                      <a:pPr>
                        <a:buNone/>
                      </a:pPr>
                      <a:r>
                        <a:rPr lang="en-US" altLang="zh-CN"/>
                        <a:t>              0100</a:t>
                      </a:r>
                      <a:endParaRPr lang="en-US" altLang="zh-CN"/>
                    </a:p>
                  </a:txBody>
                  <a:tcPr/>
                </a:tc>
              </a:tr>
              <a:tr h="365760">
                <a:tc>
                  <a:txBody>
                    <a:bodyPr/>
                    <a:p>
                      <a:pPr>
                        <a:buNone/>
                      </a:pPr>
                      <a:r>
                        <a:rPr lang="en-US" altLang="zh-CN"/>
                        <a:t>               LD</a:t>
                      </a:r>
                      <a:endParaRPr lang="en-US" altLang="zh-CN"/>
                    </a:p>
                  </a:txBody>
                  <a:tcPr/>
                </a:tc>
                <a:tc>
                  <a:txBody>
                    <a:bodyPr/>
                    <a:p>
                      <a:pPr>
                        <a:buNone/>
                      </a:pPr>
                      <a:r>
                        <a:rPr lang="en-US" altLang="zh-CN"/>
                        <a:t>              0010</a:t>
                      </a:r>
                      <a:endParaRPr lang="en-US" altLang="zh-CN"/>
                    </a:p>
                  </a:txBody>
                  <a:tcPr/>
                </a:tc>
              </a:tr>
              <a:tr h="365760">
                <a:tc>
                  <a:txBody>
                    <a:bodyPr/>
                    <a:p>
                      <a:pPr>
                        <a:buNone/>
                      </a:pPr>
                      <a:r>
                        <a:rPr lang="en-US" altLang="zh-CN"/>
                        <a:t>               LDI</a:t>
                      </a:r>
                      <a:endParaRPr lang="en-US" altLang="zh-CN"/>
                    </a:p>
                  </a:txBody>
                  <a:tcPr/>
                </a:tc>
                <a:tc>
                  <a:txBody>
                    <a:bodyPr/>
                    <a:p>
                      <a:pPr>
                        <a:buNone/>
                      </a:pPr>
                      <a:r>
                        <a:rPr lang="en-US" altLang="zh-CN"/>
                        <a:t>              1010</a:t>
                      </a:r>
                      <a:endParaRPr lang="en-US" altLang="zh-CN"/>
                    </a:p>
                  </a:txBody>
                  <a:tcPr/>
                </a:tc>
              </a:tr>
              <a:tr h="365760">
                <a:tc>
                  <a:txBody>
                    <a:bodyPr/>
                    <a:p>
                      <a:pPr>
                        <a:buNone/>
                      </a:pPr>
                      <a:r>
                        <a:rPr lang="en-US" altLang="zh-CN"/>
                        <a:t>              LDR</a:t>
                      </a:r>
                      <a:endParaRPr lang="en-US" altLang="zh-CN"/>
                    </a:p>
                  </a:txBody>
                  <a:tcPr/>
                </a:tc>
                <a:tc>
                  <a:txBody>
                    <a:bodyPr/>
                    <a:p>
                      <a:pPr>
                        <a:buNone/>
                      </a:pPr>
                      <a:r>
                        <a:rPr lang="en-US" altLang="zh-CN"/>
                        <a:t>              0110</a:t>
                      </a:r>
                      <a:endParaRPr lang="en-US" altLang="zh-CN"/>
                    </a:p>
                  </a:txBody>
                  <a:tcPr/>
                </a:tc>
              </a:tr>
              <a:tr h="365760">
                <a:tc>
                  <a:txBody>
                    <a:bodyPr/>
                    <a:p>
                      <a:pPr>
                        <a:buNone/>
                      </a:pPr>
                      <a:r>
                        <a:rPr lang="en-US" altLang="zh-CN"/>
                        <a:t>              LEA</a:t>
                      </a:r>
                      <a:endParaRPr lang="en-US" altLang="zh-CN"/>
                    </a:p>
                  </a:txBody>
                  <a:tcPr/>
                </a:tc>
                <a:tc>
                  <a:txBody>
                    <a:bodyPr/>
                    <a:p>
                      <a:pPr>
                        <a:buNone/>
                      </a:pPr>
                      <a:r>
                        <a:rPr lang="en-US" altLang="zh-CN"/>
                        <a:t>              1110</a:t>
                      </a:r>
                      <a:endParaRPr lang="en-US" altLang="zh-CN"/>
                    </a:p>
                  </a:txBody>
                  <a:tcPr/>
                </a:tc>
              </a:tr>
              <a:tr h="365760">
                <a:tc>
                  <a:txBody>
                    <a:bodyPr/>
                    <a:p>
                      <a:pPr>
                        <a:buNone/>
                      </a:pPr>
                      <a:r>
                        <a:rPr lang="en-US" altLang="zh-CN"/>
                        <a:t>              NOT</a:t>
                      </a:r>
                      <a:endParaRPr lang="en-US" altLang="zh-CN"/>
                    </a:p>
                  </a:txBody>
                  <a:tcPr/>
                </a:tc>
                <a:tc>
                  <a:txBody>
                    <a:bodyPr/>
                    <a:p>
                      <a:pPr>
                        <a:buNone/>
                      </a:pPr>
                      <a:r>
                        <a:rPr lang="en-US" altLang="zh-CN"/>
                        <a:t>              1001</a:t>
                      </a:r>
                      <a:endParaRPr lang="en-US" altLang="zh-CN"/>
                    </a:p>
                  </a:txBody>
                  <a:tcPr/>
                </a:tc>
              </a:tr>
              <a:tr h="365760">
                <a:tc>
                  <a:txBody>
                    <a:bodyPr/>
                    <a:p>
                      <a:pPr>
                        <a:buNone/>
                      </a:pPr>
                      <a:r>
                        <a:rPr lang="en-US" altLang="zh-CN"/>
                        <a:t>              RTI</a:t>
                      </a:r>
                      <a:endParaRPr lang="en-US" altLang="zh-CN"/>
                    </a:p>
                  </a:txBody>
                  <a:tcPr/>
                </a:tc>
                <a:tc>
                  <a:txBody>
                    <a:bodyPr/>
                    <a:p>
                      <a:pPr>
                        <a:buNone/>
                      </a:pPr>
                      <a:r>
                        <a:rPr lang="en-US" altLang="zh-CN"/>
                        <a:t>              1000</a:t>
                      </a:r>
                      <a:endParaRPr lang="en-US" altLang="zh-CN"/>
                    </a:p>
                  </a:txBody>
                  <a:tcPr/>
                </a:tc>
              </a:tr>
              <a:tr h="365760">
                <a:tc>
                  <a:txBody>
                    <a:bodyPr/>
                    <a:p>
                      <a:pPr>
                        <a:buNone/>
                      </a:pPr>
                      <a:r>
                        <a:rPr lang="en-US" altLang="zh-CN"/>
                        <a:t>              ST</a:t>
                      </a:r>
                      <a:endParaRPr lang="en-US" altLang="zh-CN"/>
                    </a:p>
                  </a:txBody>
                  <a:tcPr/>
                </a:tc>
                <a:tc>
                  <a:txBody>
                    <a:bodyPr/>
                    <a:p>
                      <a:pPr>
                        <a:buNone/>
                      </a:pPr>
                      <a:r>
                        <a:rPr lang="en-US" altLang="zh-CN"/>
                        <a:t>              0011</a:t>
                      </a:r>
                      <a:endParaRPr lang="en-US" altLang="zh-CN"/>
                    </a:p>
                  </a:txBody>
                  <a:tcPr/>
                </a:tc>
              </a:tr>
              <a:tr h="365760">
                <a:tc>
                  <a:txBody>
                    <a:bodyPr/>
                    <a:p>
                      <a:pPr>
                        <a:buNone/>
                      </a:pPr>
                      <a:r>
                        <a:rPr lang="en-US" altLang="zh-CN"/>
                        <a:t>              STI</a:t>
                      </a:r>
                      <a:endParaRPr lang="en-US" altLang="zh-CN"/>
                    </a:p>
                  </a:txBody>
                  <a:tcPr/>
                </a:tc>
                <a:tc>
                  <a:txBody>
                    <a:bodyPr/>
                    <a:p>
                      <a:pPr>
                        <a:buNone/>
                      </a:pPr>
                      <a:r>
                        <a:rPr lang="en-US" altLang="zh-CN"/>
                        <a:t>              1011</a:t>
                      </a:r>
                      <a:endParaRPr lang="en-US" altLang="zh-CN"/>
                    </a:p>
                  </a:txBody>
                  <a:tcPr/>
                </a:tc>
              </a:tr>
              <a:tr h="365760">
                <a:tc>
                  <a:txBody>
                    <a:bodyPr/>
                    <a:p>
                      <a:pPr>
                        <a:buNone/>
                      </a:pPr>
                      <a:r>
                        <a:rPr lang="en-US" altLang="zh-CN"/>
                        <a:t>              STR</a:t>
                      </a:r>
                      <a:endParaRPr lang="en-US" altLang="zh-CN"/>
                    </a:p>
                  </a:txBody>
                  <a:tcPr/>
                </a:tc>
                <a:tc>
                  <a:txBody>
                    <a:bodyPr/>
                    <a:p>
                      <a:pPr>
                        <a:buNone/>
                      </a:pPr>
                      <a:r>
                        <a:rPr lang="en-US" altLang="zh-CN"/>
                        <a:t>              0111</a:t>
                      </a:r>
                      <a:endParaRPr lang="en-US" altLang="zh-CN"/>
                    </a:p>
                  </a:txBody>
                  <a:tcPr/>
                </a:tc>
              </a:tr>
              <a:tr h="365760">
                <a:tc>
                  <a:txBody>
                    <a:bodyPr/>
                    <a:p>
                      <a:pPr>
                        <a:buNone/>
                      </a:pPr>
                      <a:r>
                        <a:rPr lang="en-US" altLang="zh-CN"/>
                        <a:t>              TRAP</a:t>
                      </a:r>
                      <a:endParaRPr lang="en-US" altLang="zh-CN"/>
                    </a:p>
                  </a:txBody>
                  <a:tcPr/>
                </a:tc>
                <a:tc>
                  <a:txBody>
                    <a:bodyPr/>
                    <a:p>
                      <a:pPr>
                        <a:buNone/>
                      </a:pPr>
                      <a:r>
                        <a:rPr lang="en-US" altLang="zh-CN"/>
                        <a:t>              1111</a:t>
                      </a:r>
                      <a:endParaRPr lang="en-US" altLang="zh-CN"/>
                    </a:p>
                  </a:txBody>
                  <a:tcPr/>
                </a:tc>
              </a:tr>
            </a:tbl>
          </a:graphicData>
        </a:graphic>
      </p:graphicFrame>
      <p:graphicFrame>
        <p:nvGraphicFramePr>
          <p:cNvPr id="3" name="表格 2"/>
          <p:cNvGraphicFramePr/>
          <p:nvPr>
            <p:custDataLst>
              <p:tags r:id="rId2"/>
            </p:custDataLst>
          </p:nvPr>
        </p:nvGraphicFramePr>
        <p:xfrm>
          <a:off x="6588125" y="1268730"/>
          <a:ext cx="2305050" cy="2194560"/>
        </p:xfrm>
        <a:graphic>
          <a:graphicData uri="http://schemas.openxmlformats.org/drawingml/2006/table">
            <a:tbl>
              <a:tblPr firstRow="1" bandRow="1">
                <a:tableStyleId>{5C22544A-7EE6-4342-B048-85BDC9FD1C3A}</a:tableStyleId>
              </a:tblPr>
              <a:tblGrid>
                <a:gridCol w="2305050"/>
              </a:tblGrid>
              <a:tr h="1463040">
                <a:tc>
                  <a:txBody>
                    <a:bodyPr/>
                    <a:p>
                      <a:pPr>
                        <a:buNone/>
                      </a:pPr>
                      <a:r>
                        <a:rPr lang="en-US" altLang="zh-CN"/>
                        <a:t>BR      0000       0</a:t>
                      </a:r>
                      <a:endParaRPr lang="en-US" altLang="zh-CN"/>
                    </a:p>
                    <a:p>
                      <a:pPr>
                        <a:buNone/>
                      </a:pPr>
                      <a:r>
                        <a:rPr lang="en-US" altLang="zh-CN"/>
                        <a:t>JSR    0100       4</a:t>
                      </a:r>
                      <a:endParaRPr lang="en-US" altLang="zh-CN"/>
                    </a:p>
                    <a:p>
                      <a:pPr>
                        <a:buNone/>
                      </a:pPr>
                      <a:r>
                        <a:rPr lang="en-US" altLang="zh-CN"/>
                        <a:t>RTI     1000       8</a:t>
                      </a:r>
                      <a:endParaRPr lang="en-US" altLang="zh-CN"/>
                    </a:p>
                    <a:p>
                      <a:pPr>
                        <a:buNone/>
                      </a:pPr>
                      <a:r>
                        <a:rPr lang="en-US" altLang="zh-CN"/>
                        <a:t>JMP    1100      12</a:t>
                      </a:r>
                      <a:endParaRPr lang="en-US" altLang="zh-CN"/>
                    </a:p>
                    <a:p>
                      <a:pPr>
                        <a:buNone/>
                      </a:pPr>
                      <a:r>
                        <a:rPr lang="en-US" altLang="zh-CN"/>
                        <a:t>TRAP  1111      15</a:t>
                      </a:r>
                      <a:endParaRPr lang="en-US" altLang="zh-CN"/>
                    </a:p>
                  </a:txBody>
                  <a:tcPr/>
                </a:tc>
              </a:tr>
              <a:tr h="365760">
                <a:tc>
                  <a:txBody>
                    <a:bodyPr/>
                    <a:p>
                      <a:pPr>
                        <a:buNone/>
                      </a:pPr>
                      <a:r>
                        <a:rPr lang="en-US" altLang="zh-CN" sz="1800">
                          <a:solidFill>
                            <a:srgbClr val="FF0000"/>
                          </a:solidFill>
                          <a:sym typeface="+mn-ea"/>
                        </a:rPr>
                        <a:t>ADD    0001      1</a:t>
                      </a:r>
                      <a:endParaRPr lang="en-US" altLang="zh-CN" sz="1800">
                        <a:solidFill>
                          <a:srgbClr val="FF0000"/>
                        </a:solidFill>
                      </a:endParaRPr>
                    </a:p>
                    <a:p>
                      <a:pPr>
                        <a:buNone/>
                      </a:pPr>
                      <a:r>
                        <a:rPr lang="en-US" altLang="zh-CN" sz="1800">
                          <a:solidFill>
                            <a:srgbClr val="FF0000"/>
                          </a:solidFill>
                          <a:sym typeface="+mn-ea"/>
                        </a:rPr>
                        <a:t>AND    0101      5</a:t>
                      </a:r>
                      <a:endParaRPr lang="en-US" altLang="zh-CN" sz="1800">
                        <a:solidFill>
                          <a:srgbClr val="FF0000"/>
                        </a:solidFill>
                      </a:endParaRPr>
                    </a:p>
                    <a:p>
                      <a:pPr>
                        <a:buNone/>
                      </a:pPr>
                      <a:r>
                        <a:rPr lang="en-US" altLang="zh-CN" sz="1800">
                          <a:solidFill>
                            <a:srgbClr val="FF0000"/>
                          </a:solidFill>
                          <a:sym typeface="+mn-ea"/>
                        </a:rPr>
                        <a:t>NOT    1001      9</a:t>
                      </a:r>
                      <a:endParaRPr lang="en-US" altLang="zh-CN" sz="1800">
                        <a:solidFill>
                          <a:srgbClr val="FF0000"/>
                        </a:solidFill>
                        <a:sym typeface="+mn-ea"/>
                      </a:endParaRPr>
                    </a:p>
                  </a:txBody>
                  <a:tcPr/>
                </a:tc>
              </a:tr>
              <a:tr h="365760">
                <a:tc>
                  <a:txBody>
                    <a:bodyPr/>
                    <a:p>
                      <a:pPr>
                        <a:buNone/>
                      </a:pPr>
                      <a:r>
                        <a:rPr lang="en-US" altLang="zh-CN">
                          <a:solidFill>
                            <a:schemeClr val="accent2">
                              <a:lumMod val="60000"/>
                              <a:lumOff val="40000"/>
                            </a:schemeClr>
                          </a:solidFill>
                        </a:rPr>
                        <a:t>LD       0010      2</a:t>
                      </a:r>
                      <a:endParaRPr lang="en-US" altLang="zh-CN">
                        <a:solidFill>
                          <a:schemeClr val="accent2">
                            <a:lumMod val="60000"/>
                            <a:lumOff val="40000"/>
                          </a:schemeClr>
                        </a:solidFill>
                      </a:endParaRPr>
                    </a:p>
                    <a:p>
                      <a:pPr>
                        <a:buNone/>
                      </a:pPr>
                      <a:r>
                        <a:rPr lang="en-US" altLang="zh-CN">
                          <a:solidFill>
                            <a:schemeClr val="accent2">
                              <a:lumMod val="60000"/>
                              <a:lumOff val="40000"/>
                            </a:schemeClr>
                          </a:solidFill>
                        </a:rPr>
                        <a:t>LDR     0110      6</a:t>
                      </a:r>
                      <a:endParaRPr lang="en-US" altLang="zh-CN">
                        <a:solidFill>
                          <a:schemeClr val="accent2">
                            <a:lumMod val="60000"/>
                            <a:lumOff val="40000"/>
                          </a:schemeClr>
                        </a:solidFill>
                      </a:endParaRPr>
                    </a:p>
                    <a:p>
                      <a:pPr>
                        <a:buNone/>
                      </a:pPr>
                      <a:r>
                        <a:rPr lang="en-US" altLang="zh-CN">
                          <a:solidFill>
                            <a:schemeClr val="accent2">
                              <a:lumMod val="60000"/>
                              <a:lumOff val="40000"/>
                            </a:schemeClr>
                          </a:solidFill>
                        </a:rPr>
                        <a:t>LDI      1010      10</a:t>
                      </a:r>
                      <a:endParaRPr lang="en-US" altLang="zh-CN">
                        <a:solidFill>
                          <a:schemeClr val="accent2">
                            <a:lumMod val="60000"/>
                            <a:lumOff val="40000"/>
                          </a:schemeClr>
                        </a:solidFill>
                      </a:endParaRPr>
                    </a:p>
                    <a:p>
                      <a:pPr>
                        <a:buNone/>
                      </a:pPr>
                      <a:r>
                        <a:rPr lang="en-US" altLang="zh-CN">
                          <a:solidFill>
                            <a:schemeClr val="tx2"/>
                          </a:solidFill>
                        </a:rPr>
                        <a:t>LEA     1110       14</a:t>
                      </a:r>
                      <a:endParaRPr lang="en-US" altLang="zh-CN">
                        <a:solidFill>
                          <a:schemeClr val="tx2"/>
                        </a:solidFill>
                      </a:endParaRPr>
                    </a:p>
                    <a:p>
                      <a:pPr>
                        <a:buNone/>
                      </a:pPr>
                      <a:r>
                        <a:rPr lang="en-US" altLang="zh-CN">
                          <a:solidFill>
                            <a:srgbClr val="FFC000"/>
                          </a:solidFill>
                        </a:rPr>
                        <a:t>ST       0011       3</a:t>
                      </a:r>
                      <a:endParaRPr lang="en-US" altLang="zh-CN">
                        <a:solidFill>
                          <a:srgbClr val="FFC000"/>
                        </a:solidFill>
                      </a:endParaRPr>
                    </a:p>
                    <a:p>
                      <a:pPr>
                        <a:buNone/>
                      </a:pPr>
                      <a:r>
                        <a:rPr lang="en-US" altLang="zh-CN">
                          <a:solidFill>
                            <a:srgbClr val="FFC000"/>
                          </a:solidFill>
                        </a:rPr>
                        <a:t>STR     0111       7</a:t>
                      </a:r>
                      <a:endParaRPr lang="en-US" altLang="zh-CN">
                        <a:solidFill>
                          <a:srgbClr val="FFC000"/>
                        </a:solidFill>
                      </a:endParaRPr>
                    </a:p>
                    <a:p>
                      <a:pPr>
                        <a:buNone/>
                      </a:pPr>
                      <a:r>
                        <a:rPr lang="en-US" altLang="zh-CN">
                          <a:solidFill>
                            <a:srgbClr val="FFC000"/>
                          </a:solidFill>
                        </a:rPr>
                        <a:t>STI      1011       11</a:t>
                      </a:r>
                      <a:endParaRPr lang="en-US" altLang="zh-CN">
                        <a:solidFill>
                          <a:srgbClr val="FFC000"/>
                        </a:solidFill>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5-</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13315"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运算指令</a:t>
            </a:r>
            <a:endParaRPr lang="en-US" altLang="zh-CN" dirty="0">
              <a:ea typeface="宋体" panose="02010600030101010101" pitchFamily="2" charset="-122"/>
            </a:endParaRPr>
          </a:p>
        </p:txBody>
      </p:sp>
      <p:sp>
        <p:nvSpPr>
          <p:cNvPr id="13316" name="Rectangle 3"/>
          <p:cNvSpPr>
            <a:spLocks noGrp="1"/>
          </p:cNvSpPr>
          <p:nvPr>
            <p:ph idx="1"/>
          </p:nvPr>
        </p:nvSpPr>
        <p:spPr/>
        <p:txBody>
          <a:bodyPr vert="horz" wrap="square" lIns="91440" tIns="45720" rIns="91440" bIns="45720" anchor="t" anchorCtr="0"/>
          <a:p>
            <a:r>
              <a:rPr lang="en-US" altLang="zh-CN" dirty="0">
                <a:ea typeface="宋体" panose="02010600030101010101" pitchFamily="2" charset="-122"/>
              </a:rPr>
              <a:t>LC-3</a:t>
            </a:r>
            <a:r>
              <a:rPr lang="zh-CN" altLang="en-US" dirty="0">
                <a:ea typeface="宋体" panose="02010600030101010101" pitchFamily="2" charset="-122"/>
              </a:rPr>
              <a:t>只支持三个运算指令</a:t>
            </a:r>
            <a:r>
              <a:rPr lang="en-US" altLang="zh-CN" dirty="0">
                <a:ea typeface="宋体" panose="02010600030101010101" pitchFamily="2" charset="-122"/>
              </a:rPr>
              <a:t>: </a:t>
            </a:r>
            <a:r>
              <a:rPr lang="en-US" altLang="zh-CN" dirty="0">
                <a:solidFill>
                  <a:srgbClr val="009900"/>
                </a:solidFill>
                <a:ea typeface="宋体" panose="02010600030101010101" pitchFamily="2" charset="-122"/>
              </a:rPr>
              <a:t>ADD, AND, NOT</a:t>
            </a:r>
            <a:endParaRPr lang="en-US" altLang="zh-CN" dirty="0">
              <a:solidFill>
                <a:srgbClr val="009900"/>
              </a:solidFill>
              <a:ea typeface="宋体" panose="02010600030101010101" pitchFamily="2" charset="-122"/>
            </a:endParaRPr>
          </a:p>
          <a:p>
            <a:r>
              <a:rPr lang="zh-CN" altLang="en-US" dirty="0">
                <a:ea typeface="宋体" panose="02010600030101010101" pitchFamily="2" charset="-122"/>
              </a:rPr>
              <a:t>实现特点：</a:t>
            </a:r>
            <a:endParaRPr lang="en-US" altLang="zh-CN" dirty="0">
              <a:ea typeface="宋体" panose="02010600030101010101" pitchFamily="2" charset="-122"/>
            </a:endParaRPr>
          </a:p>
          <a:p>
            <a:r>
              <a:rPr lang="zh-CN" altLang="en-US" dirty="0">
                <a:solidFill>
                  <a:srgbClr val="CE0000"/>
                </a:solidFill>
                <a:ea typeface="宋体" panose="02010600030101010101" pitchFamily="2" charset="-122"/>
              </a:rPr>
              <a:t>源操作数和目的操作数都是寄存器</a:t>
            </a:r>
            <a:endParaRPr lang="en-US" altLang="zh-CN" dirty="0">
              <a:solidFill>
                <a:srgbClr val="CE0000"/>
              </a:solidFill>
              <a:ea typeface="宋体" panose="02010600030101010101" pitchFamily="2" charset="-122"/>
            </a:endParaRPr>
          </a:p>
          <a:p>
            <a:pPr lvl="1"/>
            <a:r>
              <a:rPr lang="zh-CN" altLang="en-US" dirty="0">
                <a:ea typeface="宋体" panose="02010600030101010101" pitchFamily="2" charset="-122"/>
              </a:rPr>
              <a:t>这些指令的操作数不能够直接使用在内存的数据</a:t>
            </a:r>
            <a:r>
              <a:rPr lang="en-US" altLang="zh-CN" dirty="0">
                <a:ea typeface="宋体" panose="02010600030101010101" pitchFamily="2" charset="-122"/>
              </a:rPr>
              <a:t>.</a:t>
            </a:r>
            <a:endParaRPr lang="en-US" altLang="zh-CN" dirty="0">
              <a:ea typeface="宋体" panose="02010600030101010101" pitchFamily="2" charset="-122"/>
            </a:endParaRPr>
          </a:p>
          <a:p>
            <a:pPr lvl="1"/>
            <a:r>
              <a:rPr lang="en-US" altLang="zh-CN" dirty="0">
                <a:ea typeface="宋体" panose="02010600030101010101" pitchFamily="2" charset="-122"/>
              </a:rPr>
              <a:t>ADD and AND </a:t>
            </a:r>
            <a:r>
              <a:rPr lang="zh-CN" altLang="en-US" dirty="0">
                <a:ea typeface="宋体" panose="02010600030101010101" pitchFamily="2" charset="-122"/>
              </a:rPr>
              <a:t>可以支持“立即数”模式</a:t>
            </a:r>
            <a:r>
              <a:rPr lang="en-US" altLang="zh-CN" dirty="0">
                <a:ea typeface="宋体" panose="02010600030101010101" pitchFamily="2" charset="-122"/>
              </a:rPr>
              <a:t>,</a:t>
            </a:r>
            <a:br>
              <a:rPr lang="en-US" altLang="zh-CN" dirty="0">
                <a:ea typeface="宋体" panose="02010600030101010101" pitchFamily="2" charset="-122"/>
              </a:rPr>
            </a:br>
            <a:r>
              <a:rPr lang="zh-CN" altLang="en-US" dirty="0">
                <a:ea typeface="宋体" panose="02010600030101010101" pitchFamily="2" charset="-122"/>
              </a:rPr>
              <a:t>一个源操作数可以直接在指令中给出</a:t>
            </a:r>
            <a:r>
              <a:rPr lang="en-US" altLang="zh-CN" dirty="0">
                <a:ea typeface="宋体" panose="02010600030101010101" pitchFamily="2" charset="-122"/>
              </a:rPr>
              <a:t>.</a:t>
            </a:r>
            <a:endParaRPr lang="en-US" altLang="zh-CN" dirty="0">
              <a:ea typeface="宋体" panose="02010600030101010101" pitchFamily="2" charset="-122"/>
            </a:endParaRPr>
          </a:p>
          <a:p>
            <a:pPr lvl="1"/>
            <a:r>
              <a:rPr lang="zh-CN" altLang="en-US" dirty="0">
                <a:ea typeface="宋体" panose="02010600030101010101" pitchFamily="2" charset="-122"/>
              </a:rPr>
              <a:t>内存中的数参与运算需要利用数据搬移指令实现搬移到寄存器中，运算结果也需要利用数据搬移指令搬移回内存中</a:t>
            </a:r>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dirty="0">
                <a:ea typeface="宋体" panose="02010600030101010101" pitchFamily="2" charset="-122"/>
              </a:rPr>
              <a:t>Will show </a:t>
            </a:r>
            <a:r>
              <a:rPr lang="en-US" altLang="zh-CN" dirty="0">
                <a:solidFill>
                  <a:schemeClr val="accent2"/>
                </a:solidFill>
                <a:ea typeface="宋体" panose="02010600030101010101" pitchFamily="2" charset="-122"/>
              </a:rPr>
              <a:t>dataflow diagram</a:t>
            </a:r>
            <a:r>
              <a:rPr lang="en-US" altLang="zh-CN" dirty="0">
                <a:ea typeface="宋体" panose="02010600030101010101" pitchFamily="2" charset="-122"/>
              </a:rPr>
              <a:t> with each instruction.</a:t>
            </a:r>
            <a:endParaRPr lang="en-US" altLang="zh-CN" dirty="0">
              <a:ea typeface="宋体" panose="02010600030101010101" pitchFamily="2" charset="-122"/>
            </a:endParaRPr>
          </a:p>
          <a:p>
            <a:pPr lvl="1"/>
            <a:r>
              <a:rPr lang="en-US" altLang="zh-CN" dirty="0">
                <a:ea typeface="宋体" panose="02010600030101010101" pitchFamily="2" charset="-122"/>
              </a:rPr>
              <a:t>illustrates </a:t>
            </a:r>
            <a:r>
              <a:rPr lang="en-US" altLang="zh-CN" i="1" u="sng" dirty="0">
                <a:ea typeface="宋体" panose="02010600030101010101" pitchFamily="2" charset="-122"/>
              </a:rPr>
              <a:t>when</a:t>
            </a:r>
            <a:r>
              <a:rPr lang="en-US" altLang="zh-CN" dirty="0">
                <a:ea typeface="宋体" panose="02010600030101010101" pitchFamily="2" charset="-122"/>
              </a:rPr>
              <a:t> and </a:t>
            </a:r>
            <a:r>
              <a:rPr lang="en-US" altLang="zh-CN" i="1" u="sng" dirty="0">
                <a:ea typeface="宋体" panose="02010600030101010101" pitchFamily="2" charset="-122"/>
              </a:rPr>
              <a:t>where</a:t>
            </a:r>
            <a:r>
              <a:rPr lang="en-US" altLang="zh-CN" dirty="0">
                <a:ea typeface="宋体" panose="02010600030101010101" pitchFamily="2" charset="-122"/>
              </a:rPr>
              <a:t> data moves </a:t>
            </a:r>
            <a:br>
              <a:rPr lang="en-US" altLang="zh-CN" dirty="0">
                <a:ea typeface="宋体" panose="02010600030101010101" pitchFamily="2" charset="-122"/>
              </a:rPr>
            </a:br>
            <a:r>
              <a:rPr lang="en-US" altLang="zh-CN" dirty="0">
                <a:ea typeface="宋体" panose="02010600030101010101" pitchFamily="2" charset="-122"/>
              </a:rPr>
              <a:t>to accomplish the desired operation</a:t>
            </a:r>
            <a:endParaRPr lang="en-US" altLang="zh-CN" dirty="0">
              <a:ea typeface="宋体" panose="02010600030101010101" pitchFamily="2" charset="-122"/>
            </a:endParaRPr>
          </a:p>
          <a:p>
            <a:endParaRPr lang="en-US" altLang="zh-CN" dirty="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TABLE_ENDDRAG_ORIGIN_RECT" val="446*361"/>
  <p:tag name="TABLE_ENDDRAG_RECT" val="161*146*446*361"/>
</p:tagLst>
</file>

<file path=ppt/tags/tag2.xml><?xml version="1.0" encoding="utf-8"?>
<p:tagLst xmlns:p="http://schemas.openxmlformats.org/presentationml/2006/main">
  <p:tag name="TABLE_ENDDRAG_ORIGIN_RECT" val="181*83"/>
  <p:tag name="TABLE_ENDDRAG_RECT" val="108*225*181*83"/>
</p:tagLst>
</file>

<file path=ppt/tags/tag3.xml><?xml version="1.0" encoding="utf-8"?>
<p:tagLst xmlns:p="http://schemas.openxmlformats.org/presentationml/2006/main">
  <p:tag name="TABLE_ENDDRAG_ORIGIN_RECT" val="638*36"/>
  <p:tag name="TABLE_ENDDRAG_RECT" val="0*496*638*36"/>
</p:tagLst>
</file>

<file path=ppt/tags/tag4.xml><?xml version="1.0" encoding="utf-8"?>
<p:tagLst xmlns:p="http://schemas.openxmlformats.org/presentationml/2006/main">
  <p:tag name="TABLE_ENDDRAG_ORIGIN_RECT" val="636*36"/>
  <p:tag name="TABLE_ENDDRAG_RECT" val="0*496*636*36"/>
</p:tagLst>
</file>

<file path=ppt/tags/tag5.xml><?xml version="1.0" encoding="utf-8"?>
<p:tagLst xmlns:p="http://schemas.openxmlformats.org/presentationml/2006/main">
  <p:tag name="commondata" val="eyJoZGlkIjoiMzMxYjExN2Y1ZGVhYjRlNWU0N2IwZjZlZmRjNWUyY2UifQ=="/>
</p:tagLst>
</file>

<file path=ppt/theme/theme1.xml><?xml version="1.0" encoding="utf-8"?>
<a:theme xmlns:a="http://schemas.openxmlformats.org/drawingml/2006/main" name="PattPatel">
  <a:themeElements>
    <a:clrScheme name="PattPate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ttPat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attPate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ttPate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ttPate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ttPate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ttPate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ttPate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ttPate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attPatel">
  <a:themeElements>
    <a:clrScheme name="PattPate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ttPat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attPate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ttPate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ttPate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ttPate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ttPate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ttPate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ttPate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Settings\Greg Byrd\My Documents\ece206\mh-slides\template\PattPatel.pot</Template>
  <TotalTime>0</TotalTime>
  <Words>9817</Words>
  <Application>WPS 演示</Application>
  <PresentationFormat>全屏显示(4:3)</PresentationFormat>
  <Paragraphs>1052</Paragraphs>
  <Slides>49</Slides>
  <Notes>26</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5</vt:i4>
      </vt:variant>
      <vt:variant>
        <vt:lpstr>幻灯片标题</vt:lpstr>
      </vt:variant>
      <vt:variant>
        <vt:i4>49</vt:i4>
      </vt:variant>
    </vt:vector>
  </HeadingPairs>
  <TitlesOfParts>
    <vt:vector size="72" baseType="lpstr">
      <vt:lpstr>Arial</vt:lpstr>
      <vt:lpstr>宋体</vt:lpstr>
      <vt:lpstr>Wingdings</vt:lpstr>
      <vt:lpstr>Garamond</vt:lpstr>
      <vt:lpstr>Times New Roman</vt:lpstr>
      <vt:lpstr>Tahoma</vt:lpstr>
      <vt:lpstr>Courier</vt:lpstr>
      <vt:lpstr>Courier New</vt:lpstr>
      <vt:lpstr>Times</vt:lpstr>
      <vt:lpstr>微软雅黑</vt:lpstr>
      <vt:lpstr>Arial Unicode MS</vt:lpstr>
      <vt:lpstr>Franklin Gothic Book</vt:lpstr>
      <vt:lpstr>CourierPS</vt:lpstr>
      <vt:lpstr>Segoe Print</vt:lpstr>
      <vt:lpstr>Symbol</vt:lpstr>
      <vt:lpstr>Cambria Math</vt:lpstr>
      <vt:lpstr>PattPatel</vt:lpstr>
      <vt:lpstr>1_PattPatel</vt:lpstr>
      <vt:lpstr>Equation.KSEE3</vt:lpstr>
      <vt:lpstr>Equation.3</vt:lpstr>
      <vt:lpstr>Equation.3</vt:lpstr>
      <vt:lpstr>Equation.3</vt:lpstr>
      <vt:lpstr>Visio.Drawing.6</vt:lpstr>
      <vt:lpstr>第五章 LC-3结构</vt:lpstr>
      <vt:lpstr>PowerPoint 演示文稿</vt:lpstr>
      <vt:lpstr>抽象层次</vt:lpstr>
      <vt:lpstr>Instruction Set Architecture(ISA):指令集结构</vt:lpstr>
      <vt:lpstr>LC-3 Overview: 内存组织和寄存器</vt:lpstr>
      <vt:lpstr>LC-3 Overview: 指令集</vt:lpstr>
      <vt:lpstr>条件码(NZP 逻辑：只有写寄存器的指令才影响NZP标志)</vt:lpstr>
      <vt:lpstr>LC-3指令</vt:lpstr>
      <vt:lpstr>运算指令</vt:lpstr>
      <vt:lpstr>NOT (SRC/DST两个操作数必须是寄存器)</vt:lpstr>
      <vt:lpstr>ADD/AND (寄存器模式)</vt:lpstr>
      <vt:lpstr>ADD/AND (寄存器模式)</vt:lpstr>
      <vt:lpstr>ADD/AND (立即数模式)</vt:lpstr>
      <vt:lpstr>ADD/AND (寄存器模式)</vt:lpstr>
      <vt:lpstr>运算指令的使用</vt:lpstr>
      <vt:lpstr>数据搬移指令</vt:lpstr>
      <vt:lpstr>PC相对寻址模式</vt:lpstr>
      <vt:lpstr>LD (PC-Relative)</vt:lpstr>
      <vt:lpstr>ST (PC-Relative)</vt:lpstr>
      <vt:lpstr>（基于PC的）间接寻址模式</vt:lpstr>
      <vt:lpstr>LDI (间接寻址)</vt:lpstr>
      <vt:lpstr>STI (间接寻址)</vt:lpstr>
      <vt:lpstr>（寄存器）基址偏移寻址模式</vt:lpstr>
      <vt:lpstr>LDR (基址偏移寻址模式)</vt:lpstr>
      <vt:lpstr>STR (基址偏移寻址模式)</vt:lpstr>
      <vt:lpstr>LEA :Load Effective Address 计算有效地址</vt:lpstr>
      <vt:lpstr>LEA (Immediate)</vt:lpstr>
      <vt:lpstr>Example</vt:lpstr>
      <vt:lpstr>控制指令</vt:lpstr>
      <vt:lpstr>条件码</vt:lpstr>
      <vt:lpstr>PowerPoint 演示文稿</vt:lpstr>
      <vt:lpstr>条件跳转指令</vt:lpstr>
      <vt:lpstr>BR (PC相对寻址)</vt:lpstr>
      <vt:lpstr>应用-discussion</vt:lpstr>
      <vt:lpstr>跳转指令的应用：循环控制</vt:lpstr>
      <vt:lpstr>Sample Program</vt:lpstr>
      <vt:lpstr>哨兵法：事前不确定循环次数</vt:lpstr>
      <vt:lpstr>JMP (寄存器存放跳转地址)</vt:lpstr>
      <vt:lpstr>TRAP：调用系统服务程序</vt:lpstr>
      <vt:lpstr>例子：字符数统计</vt:lpstr>
      <vt:lpstr>Flow Chart</vt:lpstr>
      <vt:lpstr>Program (1 of 2)</vt:lpstr>
      <vt:lpstr>Program (2 of 2)</vt:lpstr>
      <vt:lpstr>LC-3  总结：数据通路</vt:lpstr>
      <vt:lpstr>数据通路的基本部件</vt:lpstr>
      <vt:lpstr>数据通路的基本部件</vt:lpstr>
      <vt:lpstr>数据通路的基本部件</vt:lpstr>
      <vt:lpstr>数据通路的基本部件</vt:lpstr>
      <vt:lpstr>作业</vt:lpstr>
    </vt:vector>
  </TitlesOfParts>
  <Company>North Carolina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LC-2 Instruction Set Architecture</dc:title>
  <dc:creator>Greg Byrd</dc:creator>
  <cp:lastModifiedBy>企业用户_647375120</cp:lastModifiedBy>
  <cp:revision>176</cp:revision>
  <cp:lastPrinted>1999-01-05T13:39:00Z</cp:lastPrinted>
  <dcterms:created xsi:type="dcterms:W3CDTF">2000-06-21T18:44:00Z</dcterms:created>
  <dcterms:modified xsi:type="dcterms:W3CDTF">2024-04-02T07:46:00Z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448B837E99D7430489987C41B853813A_12</vt:lpwstr>
  </property>
  <property fmtid="{D5CDD505-2E9C-101B-9397-08002B2CF9AE}" pid="3" name="KSOProductBuildVer">
    <vt:lpwstr>2052-12.1.0.16388</vt:lpwstr>
  </property>
</Properties>
</file>