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29184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1E5"/>
    <a:srgbClr val="279FF5"/>
    <a:srgbClr val="C4434F"/>
    <a:srgbClr val="C71212"/>
    <a:srgbClr val="FCA40A"/>
    <a:srgbClr val="098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A79AC-1CCD-EF46-B51F-87E7C6D375D9}" v="64" dt="2023-09-06T23:27:22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84"/>
  </p:normalViewPr>
  <p:slideViewPr>
    <p:cSldViewPr snapToGrid="0">
      <p:cViewPr>
        <p:scale>
          <a:sx n="40" d="100"/>
          <a:sy n="40" d="100"/>
        </p:scale>
        <p:origin x="17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CF320-0EFF-5A4F-B94B-214E26071F3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BDC3-DAB9-A045-8EE5-249E834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BDC3-DAB9-A045-8EE5-249E83474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3FCC-8E95-7419-6A64-791636CF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284" y="-1460422"/>
            <a:ext cx="32575121" cy="6362702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Gill Sans MT"/>
                <a:cs typeface="Calibri Light"/>
              </a:rPr>
              <a:t>Evaluation of Neonatal Brain Tissue Development Using Diffusion MRI</a:t>
            </a:r>
          </a:p>
        </p:txBody>
      </p:sp>
      <p:pic>
        <p:nvPicPr>
          <p:cNvPr id="17" name="Content Placeholder 16" descr="Logo du CHU Sainte-Justine à télécharger">
            <a:extLst>
              <a:ext uri="{FF2B5EF4-FFF2-40B4-BE49-F238E27FC236}">
                <a16:creationId xmlns:a16="http://schemas.microsoft.com/office/drawing/2014/main" id="{4529E2FB-7203-D515-06BC-B109236C5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265" y="2688968"/>
            <a:ext cx="3496507" cy="2349630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861E8AD-CA0B-60A7-E528-CB3F077DED04}"/>
              </a:ext>
            </a:extLst>
          </p:cNvPr>
          <p:cNvGrpSpPr/>
          <p:nvPr/>
        </p:nvGrpSpPr>
        <p:grpSpPr>
          <a:xfrm>
            <a:off x="0" y="45468"/>
            <a:ext cx="848725" cy="32872932"/>
            <a:chOff x="-1" y="0"/>
            <a:chExt cx="848725" cy="323576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056C52-FBBF-B4D9-7959-C00CE0634A61}"/>
                </a:ext>
              </a:extLst>
            </p:cNvPr>
            <p:cNvSpPr/>
            <p:nvPr/>
          </p:nvSpPr>
          <p:spPr>
            <a:xfrm>
              <a:off x="-1" y="0"/>
              <a:ext cx="848725" cy="4622519"/>
            </a:xfrm>
            <a:prstGeom prst="rect">
              <a:avLst/>
            </a:prstGeom>
            <a:solidFill>
              <a:srgbClr val="279F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D927-917E-4B05-A619-CC0311674384}"/>
                </a:ext>
              </a:extLst>
            </p:cNvPr>
            <p:cNvSpPr/>
            <p:nvPr/>
          </p:nvSpPr>
          <p:spPr>
            <a:xfrm>
              <a:off x="-1" y="4622519"/>
              <a:ext cx="848725" cy="46225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9EE74-6C11-EDC9-E001-6A5F08D8F9C4}"/>
                </a:ext>
              </a:extLst>
            </p:cNvPr>
            <p:cNvSpPr/>
            <p:nvPr/>
          </p:nvSpPr>
          <p:spPr>
            <a:xfrm>
              <a:off x="-1" y="9245038"/>
              <a:ext cx="848725" cy="462251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E197CE-E145-9D5C-FA82-2D69672D3318}"/>
                </a:ext>
              </a:extLst>
            </p:cNvPr>
            <p:cNvSpPr/>
            <p:nvPr/>
          </p:nvSpPr>
          <p:spPr>
            <a:xfrm>
              <a:off x="-1" y="13867558"/>
              <a:ext cx="848725" cy="46225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70BFA1-851B-A8E1-9E40-9A86B9E77701}"/>
                </a:ext>
              </a:extLst>
            </p:cNvPr>
            <p:cNvSpPr/>
            <p:nvPr/>
          </p:nvSpPr>
          <p:spPr>
            <a:xfrm>
              <a:off x="-1" y="18490078"/>
              <a:ext cx="848725" cy="4622519"/>
            </a:xfrm>
            <a:prstGeom prst="rect">
              <a:avLst/>
            </a:prstGeom>
            <a:solidFill>
              <a:srgbClr val="FCA40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151957-11E4-B7A8-E31C-A32DEB2759FE}"/>
                </a:ext>
              </a:extLst>
            </p:cNvPr>
            <p:cNvSpPr/>
            <p:nvPr/>
          </p:nvSpPr>
          <p:spPr>
            <a:xfrm>
              <a:off x="-1" y="23112597"/>
              <a:ext cx="848725" cy="46225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CF9563-181C-50CC-00D4-BD095AB104BA}"/>
                </a:ext>
              </a:extLst>
            </p:cNvPr>
            <p:cNvSpPr/>
            <p:nvPr/>
          </p:nvSpPr>
          <p:spPr>
            <a:xfrm>
              <a:off x="-1" y="27735116"/>
              <a:ext cx="848725" cy="4622519"/>
            </a:xfrm>
            <a:prstGeom prst="rect">
              <a:avLst/>
            </a:prstGeom>
            <a:solidFill>
              <a:srgbClr val="C7121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72B5F9-9B1B-AA67-DA7A-2D584BF72CE7}"/>
              </a:ext>
            </a:extLst>
          </p:cNvPr>
          <p:cNvSpPr txBox="1"/>
          <p:nvPr/>
        </p:nvSpPr>
        <p:spPr>
          <a:xfrm>
            <a:off x="8262551" y="2692816"/>
            <a:ext cx="14534413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Kylie Xu</a:t>
            </a:r>
            <a:r>
              <a:rPr lang="en-US" sz="3200" b="1" baseline="30000" dirty="0">
                <a:cs typeface="Calibri"/>
              </a:rPr>
              <a:t>1*</a:t>
            </a:r>
            <a:r>
              <a:rPr lang="en-US" sz="3200" b="1" dirty="0">
                <a:cs typeface="Calibri"/>
              </a:rPr>
              <a:t>, Sara Hernandez</a:t>
            </a:r>
            <a:r>
              <a:rPr lang="en-US" sz="3200" b="1" baseline="30000" dirty="0">
                <a:cs typeface="Calibri"/>
              </a:rPr>
              <a:t>1*</a:t>
            </a:r>
            <a:r>
              <a:rPr lang="en-US" sz="3200" b="1" dirty="0">
                <a:cs typeface="Calibri"/>
              </a:rPr>
              <a:t>, </a:t>
            </a:r>
            <a:r>
              <a:rPr lang="en-US" sz="3200" b="1" dirty="0" err="1">
                <a:cs typeface="Calibri"/>
              </a:rPr>
              <a:t>Erjun</a:t>
            </a:r>
            <a:r>
              <a:rPr lang="en-US" sz="3200" b="1" dirty="0">
                <a:cs typeface="Calibri"/>
              </a:rPr>
              <a:t> Zhang</a:t>
            </a:r>
            <a:r>
              <a:rPr lang="en-US" sz="3200" b="1" baseline="30000" dirty="0">
                <a:cs typeface="Calibri"/>
              </a:rPr>
              <a:t>2,3</a:t>
            </a:r>
            <a:r>
              <a:rPr lang="en-US" sz="3200" b="1" dirty="0">
                <a:cs typeface="Calibri"/>
              </a:rPr>
              <a:t>, Dr. Benjamin De Leener</a:t>
            </a:r>
            <a:r>
              <a:rPr lang="en-US" sz="3200" b="1" baseline="30000" dirty="0">
                <a:cs typeface="Calibri"/>
              </a:rPr>
              <a:t>2,3</a:t>
            </a:r>
            <a:r>
              <a:rPr lang="en-US" sz="3200" b="1" dirty="0">
                <a:cs typeface="Calibri"/>
              </a:rPr>
              <a:t>, Dr. Lodygensky</a:t>
            </a:r>
            <a:r>
              <a:rPr lang="en-US" sz="3200" b="1" baseline="30000" dirty="0">
                <a:cs typeface="Calibri"/>
              </a:rPr>
              <a:t>3</a:t>
            </a:r>
            <a:r>
              <a:rPr lang="en-US" sz="3200" b="1" dirty="0">
                <a:cs typeface="Calibri"/>
              </a:rPr>
              <a:t>, Dr. Hélène Nadeau</a:t>
            </a:r>
            <a:r>
              <a:rPr lang="en-US" sz="3200" b="1" baseline="30000" dirty="0">
                <a:cs typeface="Calibri"/>
              </a:rPr>
              <a:t>4</a:t>
            </a:r>
            <a:r>
              <a:rPr lang="en-US" sz="3200" b="1" dirty="0">
                <a:cs typeface="Calibri"/>
              </a:rPr>
              <a:t>, Dr. Sylvia Cox</a:t>
            </a:r>
            <a:r>
              <a:rPr lang="en-US" sz="3200" b="1" baseline="30000" dirty="0">
                <a:cs typeface="Calibri"/>
              </a:rPr>
              <a:t>4</a:t>
            </a:r>
          </a:p>
          <a:p>
            <a:pPr algn="ctr"/>
            <a:r>
              <a:rPr lang="en-US" sz="2800" baseline="30000" dirty="0">
                <a:cs typeface="Calibri"/>
              </a:rPr>
              <a:t>1</a:t>
            </a:r>
            <a:r>
              <a:rPr lang="en-US" sz="2800" dirty="0">
                <a:cs typeface="Calibri"/>
              </a:rPr>
              <a:t>Dawson College Health Science Students, Montreal, QC, Canada, </a:t>
            </a:r>
            <a:r>
              <a:rPr lang="en-US" sz="2800" baseline="30000" dirty="0">
                <a:cs typeface="Calibri"/>
              </a:rPr>
              <a:t>2</a:t>
            </a:r>
            <a:r>
              <a:rPr lang="en-US" sz="2800" dirty="0">
                <a:cs typeface="Calibri"/>
              </a:rPr>
              <a:t>NeuroPoly Lab, </a:t>
            </a:r>
            <a:r>
              <a:rPr lang="en-US" sz="2800" dirty="0" err="1">
                <a:cs typeface="Calibri"/>
              </a:rPr>
              <a:t>Institue</a:t>
            </a:r>
            <a:r>
              <a:rPr lang="en-US" sz="2800" dirty="0">
                <a:cs typeface="Calibri"/>
              </a:rPr>
              <a:t> of Biomedical Engineering, Polytechnique Montréal, </a:t>
            </a:r>
            <a:r>
              <a:rPr lang="en-US" sz="2800" baseline="30000" dirty="0">
                <a:cs typeface="Calibri"/>
              </a:rPr>
              <a:t>3</a:t>
            </a:r>
            <a:r>
              <a:rPr lang="en-US" sz="2800" dirty="0">
                <a:cs typeface="Calibri"/>
              </a:rPr>
              <a:t>Research Center, Ste-Justine Hospital University Center, Montreal, QC, Canada, </a:t>
            </a:r>
            <a:r>
              <a:rPr lang="en-US" sz="2800" baseline="30000" dirty="0">
                <a:cs typeface="Calibri"/>
              </a:rPr>
              <a:t>4</a:t>
            </a:r>
            <a:r>
              <a:rPr lang="en-US" sz="2800" dirty="0">
                <a:cs typeface="Calibri"/>
              </a:rPr>
              <a:t>Department of Physics, Dawson College, QC, Canada</a:t>
            </a:r>
          </a:p>
        </p:txBody>
      </p:sp>
      <p:pic>
        <p:nvPicPr>
          <p:cNvPr id="19" name="Picture 18" descr="Dawson College, Canada | Green Gown Awards">
            <a:extLst>
              <a:ext uri="{FF2B5EF4-FFF2-40B4-BE49-F238E27FC236}">
                <a16:creationId xmlns:a16="http://schemas.microsoft.com/office/drawing/2014/main" id="{9B047D74-AB09-D3B8-1A67-A9EDB022B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747" y="2573464"/>
            <a:ext cx="3349432" cy="2451450"/>
          </a:xfrm>
          <a:prstGeom prst="rect">
            <a:avLst/>
          </a:prstGeom>
        </p:spPr>
      </p:pic>
      <p:pic>
        <p:nvPicPr>
          <p:cNvPr id="21" name="Picture 20" descr="Fichier:Logo Polytechnique Montréal (partenariat Wikimédia).png — Wikipédia">
            <a:extLst>
              <a:ext uri="{FF2B5EF4-FFF2-40B4-BE49-F238E27FC236}">
                <a16:creationId xmlns:a16="http://schemas.microsoft.com/office/drawing/2014/main" id="{74452D50-844F-37CE-568F-AE9319569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1311" y="2884181"/>
            <a:ext cx="4623214" cy="1951260"/>
          </a:xfrm>
          <a:prstGeom prst="rect">
            <a:avLst/>
          </a:prstGeom>
        </p:spPr>
      </p:pic>
      <p:pic>
        <p:nvPicPr>
          <p:cNvPr id="23" name="Picture 22" descr="Welcome to NeuroPoly — NeuroPoly documentation">
            <a:extLst>
              <a:ext uri="{FF2B5EF4-FFF2-40B4-BE49-F238E27FC236}">
                <a16:creationId xmlns:a16="http://schemas.microsoft.com/office/drawing/2014/main" id="{E930DBA4-B57B-57B7-ECD0-2526DB7F6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5769" y="2170933"/>
            <a:ext cx="3286819" cy="325650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06F3396-FDFF-8FF2-C41E-E81E26CCFC4D}"/>
              </a:ext>
            </a:extLst>
          </p:cNvPr>
          <p:cNvGrpSpPr/>
          <p:nvPr/>
        </p:nvGrpSpPr>
        <p:grpSpPr>
          <a:xfrm>
            <a:off x="1259979" y="5405421"/>
            <a:ext cx="10013036" cy="7537765"/>
            <a:chOff x="1605592" y="5560173"/>
            <a:chExt cx="10013036" cy="7537765"/>
          </a:xfrm>
        </p:grpSpPr>
        <p:sp>
          <p:nvSpPr>
            <p:cNvPr id="10" name="Google Shape;73;p1">
              <a:extLst>
                <a:ext uri="{FF2B5EF4-FFF2-40B4-BE49-F238E27FC236}">
                  <a16:creationId xmlns:a16="http://schemas.microsoft.com/office/drawing/2014/main" id="{1ADA7772-07C3-221F-CD07-8FE9BDEE8E86}"/>
                </a:ext>
              </a:extLst>
            </p:cNvPr>
            <p:cNvSpPr/>
            <p:nvPr/>
          </p:nvSpPr>
          <p:spPr>
            <a:xfrm>
              <a:off x="1605592" y="5560173"/>
              <a:ext cx="10013036" cy="7537765"/>
            </a:xfrm>
            <a:prstGeom prst="roundRect">
              <a:avLst>
                <a:gd name="adj" fmla="val 5376"/>
              </a:avLst>
            </a:prstGeom>
            <a:solidFill>
              <a:srgbClr val="FFFFFF"/>
            </a:solidFill>
            <a:ln w="114300" cap="flat" cmpd="sng">
              <a:solidFill>
                <a:srgbClr val="43B0E5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190500" dist="190500" dir="27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263347" tIns="263347" rIns="263347" bIns="263347" anchor="t" anchorCtr="0">
              <a:noAutofit/>
            </a:bodyPr>
            <a:lstStyle/>
            <a:p>
              <a:pPr algn="just">
                <a:lnSpc>
                  <a:spcPct val="110000"/>
                </a:lnSpc>
                <a:buClr>
                  <a:srgbClr val="3694C2"/>
                </a:buClr>
                <a:buSzPts val="6000"/>
              </a:pPr>
              <a:r>
                <a:rPr lang="en-US" sz="6221" b="1">
                  <a:solidFill>
                    <a:srgbClr val="3694C2"/>
                  </a:solidFill>
                </a:rPr>
                <a:t>Introduction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3A003E-5B66-551C-3B78-214DE2CACFD1}"/>
                </a:ext>
              </a:extLst>
            </p:cNvPr>
            <p:cNvSpPr txBox="1"/>
            <p:nvPr/>
          </p:nvSpPr>
          <p:spPr>
            <a:xfrm>
              <a:off x="1942176" y="6972883"/>
              <a:ext cx="9171252" cy="60170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 algn="just">
                <a:buFont typeface="Wingdings"/>
                <a:buChar char="Ø"/>
              </a:pPr>
              <a:r>
                <a:rPr lang="en-US" sz="3500" dirty="0">
                  <a:ea typeface="+mn-lt"/>
                  <a:cs typeface="+mn-lt"/>
                </a:rPr>
                <a:t>Between 18 and 39 weeks of gestational age, infants experience significant brain volume growth due to the development of white matter (WM) and gray matter (GM) tissues [1]. </a:t>
              </a:r>
              <a:endParaRPr lang="en-US" sz="3500" dirty="0">
                <a:cs typeface="Calibri" panose="020F0502020204030204"/>
              </a:endParaRPr>
            </a:p>
            <a:p>
              <a:pPr marL="571500" indent="-571500" algn="just">
                <a:buFont typeface="Wingdings"/>
                <a:buChar char="Ø"/>
              </a:pPr>
              <a:r>
                <a:rPr lang="en-US" sz="3500" dirty="0">
                  <a:ea typeface="+mn-lt"/>
                  <a:cs typeface="+mn-lt"/>
                </a:rPr>
                <a:t>It is known that infants born prematurely are at higher risk of developing neurological conditions [2]. </a:t>
              </a:r>
            </a:p>
            <a:p>
              <a:pPr marL="571500" indent="-571500" algn="just">
                <a:buFont typeface="Wingdings"/>
                <a:buChar char="Ø"/>
              </a:pPr>
              <a:r>
                <a:rPr lang="en-US" sz="3500" dirty="0">
                  <a:ea typeface="+mn-lt"/>
                  <a:cs typeface="+mn-lt"/>
                </a:rPr>
                <a:t>Internal structures of the WM and GM can be studied at a microscopic level with diffusion MRI, allowing the characterization of the brain’s anatomy in a non-invasive way. </a:t>
              </a:r>
              <a:endParaRPr lang="en-US" sz="3500" dirty="0">
                <a:cs typeface="Calibri" panose="020F0502020204030204"/>
              </a:endParaRPr>
            </a:p>
          </p:txBody>
        </p:sp>
      </p:grpSp>
      <p:sp>
        <p:nvSpPr>
          <p:cNvPr id="3" name="Google Shape;70;p1">
            <a:extLst>
              <a:ext uri="{FF2B5EF4-FFF2-40B4-BE49-F238E27FC236}">
                <a16:creationId xmlns:a16="http://schemas.microsoft.com/office/drawing/2014/main" id="{64398541-FF29-9F7C-FD1E-E318887E7A5D}"/>
              </a:ext>
            </a:extLst>
          </p:cNvPr>
          <p:cNvSpPr/>
          <p:nvPr/>
        </p:nvSpPr>
        <p:spPr>
          <a:xfrm>
            <a:off x="11939140" y="5405421"/>
            <a:ext cx="19899336" cy="18761201"/>
          </a:xfrm>
          <a:prstGeom prst="roundRect">
            <a:avLst>
              <a:gd name="adj" fmla="val 1619"/>
            </a:avLst>
          </a:prstGeom>
          <a:solidFill>
            <a:srgbClr val="FFFFFF"/>
          </a:solidFill>
          <a:ln w="114300" cap="flat" cmpd="sng">
            <a:solidFill>
              <a:srgbClr val="F79D3E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190500" dir="27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63347" tIns="263347" rIns="263347" bIns="263347" anchor="t" anchorCtr="0">
            <a:noAutofit/>
          </a:bodyPr>
          <a:lstStyle/>
          <a:p>
            <a:pPr algn="just">
              <a:lnSpc>
                <a:spcPct val="110000"/>
              </a:lnSpc>
              <a:buClr>
                <a:srgbClr val="C47B30"/>
              </a:buClr>
              <a:buSzPts val="6000"/>
            </a:pPr>
            <a:r>
              <a:rPr lang="en-US" sz="6221" b="1">
                <a:solidFill>
                  <a:srgbClr val="C47B30"/>
                </a:solidFill>
              </a:rPr>
              <a:t>Results</a:t>
            </a:r>
          </a:p>
          <a:p>
            <a:pPr algn="just">
              <a:lnSpc>
                <a:spcPct val="110000"/>
              </a:lnSpc>
              <a:buClr>
                <a:srgbClr val="C47B30"/>
              </a:buClr>
              <a:buSzPts val="6000"/>
            </a:pPr>
            <a:endParaRPr lang="en-CA" sz="145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1C8787-E7B8-DAE2-180A-70BE0A401B3B}"/>
              </a:ext>
            </a:extLst>
          </p:cNvPr>
          <p:cNvSpPr txBox="1"/>
          <p:nvPr/>
        </p:nvSpPr>
        <p:spPr>
          <a:xfrm>
            <a:off x="12060995" y="13530069"/>
            <a:ext cx="19455897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500" dirty="0">
                <a:ea typeface="+mn-lt"/>
                <a:cs typeface="+mn-lt"/>
              </a:rPr>
              <a:t>Tissue brain development have clear differences between gestational ages:</a:t>
            </a:r>
          </a:p>
          <a:p>
            <a:pPr marL="1485900" lvl="2" indent="-571500" algn="just">
              <a:buFont typeface="+mj-lt"/>
              <a:buAutoNum type="romanLcPeriod"/>
            </a:pPr>
            <a:r>
              <a:rPr lang="en-US" sz="3500" dirty="0">
                <a:ea typeface="+mn-lt"/>
                <a:cs typeface="+mn-lt"/>
              </a:rPr>
              <a:t>Differences can be observed from solely observing the DTI metrics of a 35-week baby compared to a 40 week-baby</a:t>
            </a:r>
          </a:p>
          <a:p>
            <a:pPr marL="1485900" lvl="2" indent="-571500" algn="just">
              <a:buFont typeface="+mj-lt"/>
              <a:buAutoNum type="romanLcPeriod"/>
            </a:pPr>
            <a:r>
              <a:rPr lang="en-US" sz="3500" dirty="0">
                <a:ea typeface="+mn-lt"/>
                <a:cs typeface="+mn-lt"/>
              </a:rPr>
              <a:t>Axial diffusivity (AD metric) decreases as gestational age increases. Similar results are seen in RD and MD metrics</a:t>
            </a:r>
          </a:p>
          <a:p>
            <a:pPr marL="2286000" lvl="4" indent="-457200" algn="just">
              <a:buFont typeface="Courier New" panose="02070309020205020404" pitchFamily="49" charset="0"/>
              <a:buChar char="o"/>
            </a:pPr>
            <a:r>
              <a:rPr lang="en-US" sz="3500" dirty="0">
                <a:ea typeface="+mn-lt"/>
                <a:cs typeface="+mn-lt"/>
              </a:rPr>
              <a:t>That suggest a decrease in water content, hence important tissue growth</a:t>
            </a:r>
          </a:p>
          <a:p>
            <a:pPr marL="1485900" lvl="2" indent="-571500" algn="just">
              <a:buFont typeface="+mj-lt"/>
              <a:buAutoNum type="romanLcPeriod"/>
            </a:pPr>
            <a:r>
              <a:rPr lang="en-US" sz="3500" dirty="0">
                <a:ea typeface="+mn-lt"/>
                <a:cs typeface="+mn-lt"/>
              </a:rPr>
              <a:t>The FA value increase in WM and DGM</a:t>
            </a:r>
          </a:p>
          <a:p>
            <a:pPr marL="2400300" lvl="4" indent="-571500" algn="just">
              <a:buFont typeface="Courier New" panose="02070309020205020404" pitchFamily="49" charset="0"/>
              <a:buChar char="o"/>
            </a:pPr>
            <a:r>
              <a:rPr lang="en-US" sz="3500" dirty="0">
                <a:ea typeface="+mn-lt"/>
                <a:cs typeface="+mn-lt"/>
              </a:rPr>
              <a:t>That suggests a tendency for anisotropic diffusion, caused by myelination development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3500" dirty="0">
              <a:cs typeface="Calibri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AEFEE9-1BDD-5EB1-2B43-67A4428CE605}"/>
              </a:ext>
            </a:extLst>
          </p:cNvPr>
          <p:cNvGrpSpPr/>
          <p:nvPr/>
        </p:nvGrpSpPr>
        <p:grpSpPr>
          <a:xfrm>
            <a:off x="11959449" y="24509353"/>
            <a:ext cx="20073140" cy="3179656"/>
            <a:chOff x="1547512" y="27957580"/>
            <a:chExt cx="8668544" cy="4572201"/>
          </a:xfrm>
        </p:grpSpPr>
        <p:sp>
          <p:nvSpPr>
            <p:cNvPr id="43" name="Google Shape;71;p1">
              <a:extLst>
                <a:ext uri="{FF2B5EF4-FFF2-40B4-BE49-F238E27FC236}">
                  <a16:creationId xmlns:a16="http://schemas.microsoft.com/office/drawing/2014/main" id="{9BF7AC7E-F3AA-DB72-5514-3AF219045AFA}"/>
                </a:ext>
              </a:extLst>
            </p:cNvPr>
            <p:cNvSpPr/>
            <p:nvPr/>
          </p:nvSpPr>
          <p:spPr>
            <a:xfrm>
              <a:off x="1547512" y="27957580"/>
              <a:ext cx="8668544" cy="4394753"/>
            </a:xfrm>
            <a:prstGeom prst="roundRect">
              <a:avLst>
                <a:gd name="adj" fmla="val 8130"/>
              </a:avLst>
            </a:prstGeom>
            <a:solidFill>
              <a:srgbClr val="FFFFFF"/>
            </a:solidFill>
            <a:ln w="114300" cap="flat" cmpd="sng">
              <a:solidFill>
                <a:srgbClr val="C4434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190500" dist="190500" dir="27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263347" tIns="263347" rIns="263347" bIns="263347" anchor="t" anchorCtr="0">
              <a:noAutofit/>
            </a:bodyPr>
            <a:lstStyle/>
            <a:p>
              <a:pPr algn="just">
                <a:lnSpc>
                  <a:spcPct val="110000"/>
                </a:lnSpc>
                <a:buClr>
                  <a:srgbClr val="93313B"/>
                </a:buClr>
                <a:buSzPts val="6000"/>
              </a:pPr>
              <a:r>
                <a:rPr lang="en-US" sz="6221" b="1">
                  <a:solidFill>
                    <a:srgbClr val="93313B"/>
                  </a:solidFill>
                </a:rPr>
                <a:t>Conclusion</a:t>
              </a:r>
              <a:endParaRPr sz="1452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B158EF-F2C2-4488-DBDB-C9F30DC27458}"/>
                </a:ext>
              </a:extLst>
            </p:cNvPr>
            <p:cNvSpPr txBox="1"/>
            <p:nvPr/>
          </p:nvSpPr>
          <p:spPr>
            <a:xfrm>
              <a:off x="1739703" y="29744404"/>
              <a:ext cx="8188359" cy="27853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 algn="just">
                <a:buFont typeface="Wingdings" pitchFamily="2" charset="2"/>
                <a:buChar char="Ø"/>
              </a:pPr>
              <a:r>
                <a:rPr lang="en-US" sz="3500" dirty="0" err="1">
                  <a:ea typeface="+mn-lt"/>
                  <a:cs typeface="+mn-lt"/>
                </a:rPr>
                <a:t>dMRI</a:t>
              </a:r>
              <a:r>
                <a:rPr lang="en-US" sz="3500" dirty="0">
                  <a:ea typeface="+mn-lt"/>
                  <a:cs typeface="+mn-lt"/>
                </a:rPr>
                <a:t> can be used to understand brain development in neonates</a:t>
              </a:r>
            </a:p>
            <a:p>
              <a:pPr marL="457200" indent="-457200" algn="just">
                <a:buFont typeface="Wingdings" pitchFamily="2" charset="2"/>
                <a:buChar char="Ø"/>
              </a:pPr>
              <a:r>
                <a:rPr lang="en-US" sz="3500" dirty="0">
                  <a:ea typeface="+mn-lt"/>
                  <a:cs typeface="+mn-lt"/>
                </a:rPr>
                <a:t>The results of this study are useful in identifying developmental differences in CGM, WM and DGM between infants</a:t>
              </a:r>
              <a:endParaRPr lang="en-US" sz="35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9828C5-DFB0-D122-6524-746AD25035D6}"/>
              </a:ext>
            </a:extLst>
          </p:cNvPr>
          <p:cNvGrpSpPr/>
          <p:nvPr/>
        </p:nvGrpSpPr>
        <p:grpSpPr>
          <a:xfrm>
            <a:off x="1259979" y="19975847"/>
            <a:ext cx="10124176" cy="7537132"/>
            <a:chOff x="20568055" y="5568019"/>
            <a:chExt cx="11371592" cy="7507445"/>
          </a:xfrm>
        </p:grpSpPr>
        <p:sp>
          <p:nvSpPr>
            <p:cNvPr id="14" name="Google Shape;72;p1">
              <a:extLst>
                <a:ext uri="{FF2B5EF4-FFF2-40B4-BE49-F238E27FC236}">
                  <a16:creationId xmlns:a16="http://schemas.microsoft.com/office/drawing/2014/main" id="{12E0C4AD-DD26-03A2-09DA-58CB06E9E3EB}"/>
                </a:ext>
              </a:extLst>
            </p:cNvPr>
            <p:cNvSpPr/>
            <p:nvPr/>
          </p:nvSpPr>
          <p:spPr>
            <a:xfrm>
              <a:off x="20568055" y="5568019"/>
              <a:ext cx="11371592" cy="7507445"/>
            </a:xfrm>
            <a:prstGeom prst="roundRect">
              <a:avLst>
                <a:gd name="adj" fmla="val 5376"/>
              </a:avLst>
            </a:prstGeom>
            <a:solidFill>
              <a:srgbClr val="FFFFFF"/>
            </a:solidFill>
            <a:ln w="114300" cap="flat" cmpd="sng">
              <a:solidFill>
                <a:srgbClr val="73B32C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190500" dist="190500" dir="27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263347" tIns="263347" rIns="263347" bIns="263347" anchor="t" anchorCtr="0">
              <a:noAutofit/>
            </a:bodyPr>
            <a:lstStyle/>
            <a:p>
              <a:pPr algn="just">
                <a:lnSpc>
                  <a:spcPct val="110000"/>
                </a:lnSpc>
                <a:buClr>
                  <a:srgbClr val="73B32C"/>
                </a:buClr>
                <a:buSzPts val="6000"/>
              </a:pPr>
              <a:r>
                <a:rPr lang="en-US" sz="6221" b="1">
                  <a:solidFill>
                    <a:srgbClr val="73B32C"/>
                  </a:solidFill>
                </a:rPr>
                <a:t>Material &amp; Methods</a:t>
              </a:r>
              <a:endParaRPr sz="1452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50C26-DE10-72C4-91C8-39AC1184DF7F}"/>
                </a:ext>
              </a:extLst>
            </p:cNvPr>
            <p:cNvSpPr txBox="1"/>
            <p:nvPr/>
          </p:nvSpPr>
          <p:spPr>
            <a:xfrm>
              <a:off x="20862341" y="6959628"/>
              <a:ext cx="11034904" cy="60170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 algn="just">
                <a:buFont typeface="Wingdings"/>
                <a:buChar char="Ø"/>
              </a:pPr>
              <a:r>
                <a:rPr lang="en-US" sz="3500" dirty="0">
                  <a:ea typeface="+mn-lt"/>
                  <a:cs typeface="+mn-lt"/>
                </a:rPr>
                <a:t>45 babies were acquired from The </a:t>
              </a:r>
              <a:endParaRPr lang="en-US" dirty="0"/>
            </a:p>
            <a:p>
              <a:pPr algn="just"/>
              <a:r>
                <a:rPr lang="en-US" sz="3500" dirty="0">
                  <a:ea typeface="+mn-lt"/>
                  <a:cs typeface="+mn-lt"/>
                </a:rPr>
                <a:t>Developing Human </a:t>
              </a:r>
              <a:r>
                <a:rPr lang="en-US" sz="3500" dirty="0" err="1">
                  <a:ea typeface="+mn-lt"/>
                  <a:cs typeface="+mn-lt"/>
                </a:rPr>
                <a:t>Connectome</a:t>
              </a:r>
              <a:r>
                <a:rPr lang="en-US" sz="3500" dirty="0">
                  <a:ea typeface="+mn-lt"/>
                  <a:cs typeface="+mn-lt"/>
                </a:rPr>
                <a:t> </a:t>
              </a:r>
            </a:p>
            <a:p>
              <a:pPr algn="just"/>
              <a:r>
                <a:rPr lang="en-US" sz="3500" dirty="0">
                  <a:ea typeface="+mn-lt"/>
                  <a:cs typeface="+mn-lt"/>
                </a:rPr>
                <a:t>Project </a:t>
              </a:r>
            </a:p>
            <a:p>
              <a:pPr marL="457200" indent="-457200" algn="just">
                <a:buFont typeface="Wingdings"/>
                <a:buChar char="Ø"/>
              </a:pPr>
              <a:r>
                <a:rPr lang="en-US" sz="3500" dirty="0">
                  <a:ea typeface="+mn-lt"/>
                  <a:cs typeface="+mn-lt"/>
                </a:rPr>
                <a:t>The babies' gestational age ranges </a:t>
              </a:r>
            </a:p>
            <a:p>
              <a:pPr algn="just"/>
              <a:r>
                <a:rPr lang="en-US" sz="3500" dirty="0">
                  <a:ea typeface="+mn-lt"/>
                  <a:cs typeface="+mn-lt"/>
                </a:rPr>
                <a:t>from 34 to 43 weeks (34 ≤ x &lt; 43). </a:t>
              </a:r>
              <a:endParaRPr lang="en-US" dirty="0">
                <a:ea typeface="+mn-lt"/>
                <a:cs typeface="+mn-lt"/>
              </a:endParaRPr>
            </a:p>
            <a:p>
              <a:pPr marL="457200" indent="-457200" algn="just">
                <a:buFont typeface="Wingdings"/>
                <a:buChar char="Ø"/>
              </a:pPr>
              <a:r>
                <a:rPr lang="en-US" sz="3500" dirty="0">
                  <a:ea typeface="+mn-lt"/>
                  <a:cs typeface="+mn-lt"/>
                </a:rPr>
                <a:t> The diffusivity and fractional </a:t>
              </a:r>
            </a:p>
            <a:p>
              <a:pPr algn="just"/>
              <a:r>
                <a:rPr lang="en-US" sz="3500" dirty="0">
                  <a:ea typeface="+mn-lt"/>
                  <a:cs typeface="+mn-lt"/>
                </a:rPr>
                <a:t>anisotropy metrics were extracted </a:t>
              </a:r>
            </a:p>
            <a:p>
              <a:pPr algn="just"/>
              <a:r>
                <a:rPr lang="en-US" sz="3500" dirty="0">
                  <a:ea typeface="+mn-lt"/>
                  <a:cs typeface="+mn-lt"/>
                </a:rPr>
                <a:t>using DIPY. </a:t>
              </a:r>
            </a:p>
            <a:p>
              <a:pPr marL="457200" indent="-457200" algn="just">
                <a:buFont typeface="Wingdings"/>
                <a:buChar char="Ø"/>
              </a:pPr>
              <a:r>
                <a:rPr lang="en-US" sz="3500" dirty="0">
                  <a:ea typeface="+mn-lt"/>
                  <a:cs typeface="+mn-lt"/>
                </a:rPr>
                <a:t>The signal intensities were compared in three regions of interest: cortical gray matter (CGM), white matter (WM) and deep gray matter (DGM).</a:t>
              </a:r>
              <a:endParaRPr lang="en-US" sz="3500" dirty="0">
                <a:cs typeface="Calibri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405362F-64F4-DB9E-FF10-6136FD5A6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21777" y="7016920"/>
              <a:ext cx="2993104" cy="3728360"/>
            </a:xfrm>
            <a:prstGeom prst="rect">
              <a:avLst/>
            </a:prstGeom>
          </p:spPr>
        </p:pic>
      </p:grpSp>
      <p:pic>
        <p:nvPicPr>
          <p:cNvPr id="39" name="Google Shape;78;p1" descr="rbiq_1.jpg">
            <a:extLst>
              <a:ext uri="{FF2B5EF4-FFF2-40B4-BE49-F238E27FC236}">
                <a16:creationId xmlns:a16="http://schemas.microsoft.com/office/drawing/2014/main" id="{51849E8D-F79E-14CF-8CCD-C52A0DF32AF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880849" y="30417120"/>
            <a:ext cx="2644385" cy="148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8" descr="Home - TransMedTech Institute">
            <a:extLst>
              <a:ext uri="{FF2B5EF4-FFF2-40B4-BE49-F238E27FC236}">
                <a16:creationId xmlns:a16="http://schemas.microsoft.com/office/drawing/2014/main" id="{A31652DB-CE29-4AB4-AA95-EC4D2923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80848" y="28660819"/>
            <a:ext cx="2644385" cy="148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6D9C66-33BB-9064-A85B-48025AC92E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" r="82626" b="1851"/>
          <a:stretch/>
        </p:blipFill>
        <p:spPr>
          <a:xfrm>
            <a:off x="15165306" y="6570357"/>
            <a:ext cx="2823027" cy="3262905"/>
          </a:xfrm>
          <a:prstGeom prst="rect">
            <a:avLst/>
          </a:prstGeom>
        </p:spPr>
      </p:pic>
      <p:pic>
        <p:nvPicPr>
          <p:cNvPr id="54" name="Picture 53" descr="A close-up of a brain&#10;&#10;Description automatically generated">
            <a:extLst>
              <a:ext uri="{FF2B5EF4-FFF2-40B4-BE49-F238E27FC236}">
                <a16:creationId xmlns:a16="http://schemas.microsoft.com/office/drawing/2014/main" id="{30215B9B-7A20-3F74-50EF-42CE95FE3A4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29" r="6822" b="3994"/>
          <a:stretch/>
        </p:blipFill>
        <p:spPr>
          <a:xfrm>
            <a:off x="15165306" y="9990343"/>
            <a:ext cx="2823027" cy="3461528"/>
          </a:xfrm>
          <a:prstGeom prst="rect">
            <a:avLst/>
          </a:prstGeom>
        </p:spPr>
      </p:pic>
      <p:pic>
        <p:nvPicPr>
          <p:cNvPr id="55" name="Picture 54" descr="A close up of a brain&#10;&#10;Description automatically generated">
            <a:extLst>
              <a:ext uri="{FF2B5EF4-FFF2-40B4-BE49-F238E27FC236}">
                <a16:creationId xmlns:a16="http://schemas.microsoft.com/office/drawing/2014/main" id="{1BF6E39B-379D-275D-FFCA-43FDFEEDB50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52" r="1842"/>
          <a:stretch/>
        </p:blipFill>
        <p:spPr>
          <a:xfrm>
            <a:off x="24510431" y="9946362"/>
            <a:ext cx="2823027" cy="3449938"/>
          </a:xfrm>
          <a:prstGeom prst="rect">
            <a:avLst/>
          </a:prstGeom>
        </p:spPr>
      </p:pic>
      <p:pic>
        <p:nvPicPr>
          <p:cNvPr id="56" name="Picture 55" descr="A colorful design on a black background&#10;&#10;Description automatically generated">
            <a:extLst>
              <a:ext uri="{FF2B5EF4-FFF2-40B4-BE49-F238E27FC236}">
                <a16:creationId xmlns:a16="http://schemas.microsoft.com/office/drawing/2014/main" id="{972EF46E-CFFD-8A1D-DF42-82C069C5A8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206" t="-61" r="547" b="-457"/>
          <a:stretch/>
        </p:blipFill>
        <p:spPr>
          <a:xfrm>
            <a:off x="27635157" y="9946362"/>
            <a:ext cx="2719765" cy="3455445"/>
          </a:xfrm>
          <a:prstGeom prst="rect">
            <a:avLst/>
          </a:prstGeom>
        </p:spPr>
      </p:pic>
      <p:pic>
        <p:nvPicPr>
          <p:cNvPr id="57" name="Picture 56" descr="A close-up of a brain&#10;&#10;Description automatically generated">
            <a:extLst>
              <a:ext uri="{FF2B5EF4-FFF2-40B4-BE49-F238E27FC236}">
                <a16:creationId xmlns:a16="http://schemas.microsoft.com/office/drawing/2014/main" id="{21870335-79BE-31FB-9773-8EBCB1026BA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151" t="1574" r="5692" b="3890"/>
          <a:stretch/>
        </p:blipFill>
        <p:spPr>
          <a:xfrm>
            <a:off x="21393399" y="9990343"/>
            <a:ext cx="2823028" cy="3449939"/>
          </a:xfrm>
          <a:prstGeom prst="rect">
            <a:avLst/>
          </a:prstGeom>
        </p:spPr>
      </p:pic>
      <p:pic>
        <p:nvPicPr>
          <p:cNvPr id="58" name="Picture 57" descr="A close-up of a brain&#10;&#10;Description automatically generated">
            <a:extLst>
              <a:ext uri="{FF2B5EF4-FFF2-40B4-BE49-F238E27FC236}">
                <a16:creationId xmlns:a16="http://schemas.microsoft.com/office/drawing/2014/main" id="{50FC657A-7142-E8E5-315B-32F6B6488B4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115" t="4557" r="3110" b="2961"/>
          <a:stretch/>
        </p:blipFill>
        <p:spPr>
          <a:xfrm>
            <a:off x="18266597" y="10001932"/>
            <a:ext cx="2823027" cy="34499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DB8499A-FF91-6262-1F89-3E4A0FCD637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7" t="3497" r="61989" b="-462"/>
          <a:stretch/>
        </p:blipFill>
        <p:spPr>
          <a:xfrm>
            <a:off x="18266598" y="6570355"/>
            <a:ext cx="2823027" cy="326290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B6B11BA-1D67-8870-FB0E-8493DCA23AB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6" t="2361" r="41940" b="674"/>
          <a:stretch/>
        </p:blipFill>
        <p:spPr>
          <a:xfrm>
            <a:off x="21393400" y="6570356"/>
            <a:ext cx="2823027" cy="326290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5A1FDC9-B5F7-0830-6F60-DDA5176499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9" t="-187" r="21667" b="3222"/>
          <a:stretch/>
        </p:blipFill>
        <p:spPr>
          <a:xfrm>
            <a:off x="24510431" y="6526711"/>
            <a:ext cx="2823027" cy="326290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91851A9-061D-6B0A-D0FC-7FCDA02EF8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5" t="173" r="1716" b="2862"/>
          <a:stretch/>
        </p:blipFill>
        <p:spPr>
          <a:xfrm>
            <a:off x="27620443" y="6506833"/>
            <a:ext cx="2719765" cy="326290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F804B92-6C4A-C7AD-4417-CA6F5BBD935D}"/>
              </a:ext>
            </a:extLst>
          </p:cNvPr>
          <p:cNvSpPr txBox="1"/>
          <p:nvPr/>
        </p:nvSpPr>
        <p:spPr>
          <a:xfrm>
            <a:off x="14480693" y="5475658"/>
            <a:ext cx="677108" cy="3853964"/>
          </a:xfrm>
          <a:prstGeom prst="rect">
            <a:avLst/>
          </a:prstGeom>
          <a:noFill/>
        </p:spPr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ea typeface="+mn-lt"/>
                <a:cs typeface="+mn-lt"/>
              </a:rPr>
              <a:t>40-week baby</a:t>
            </a:r>
            <a:endParaRPr lang="en-US" sz="3200" b="1" dirty="0">
              <a:cs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ADD05A-37FB-87DB-59E1-4501C45A1145}"/>
              </a:ext>
            </a:extLst>
          </p:cNvPr>
          <p:cNvSpPr txBox="1"/>
          <p:nvPr/>
        </p:nvSpPr>
        <p:spPr>
          <a:xfrm>
            <a:off x="14419227" y="9181779"/>
            <a:ext cx="677108" cy="3853964"/>
          </a:xfrm>
          <a:prstGeom prst="rect">
            <a:avLst/>
          </a:prstGeom>
          <a:noFill/>
        </p:spPr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>
                <a:ea typeface="+mn-lt"/>
                <a:cs typeface="+mn-lt"/>
              </a:rPr>
              <a:t>35-week baby</a:t>
            </a:r>
            <a:endParaRPr lang="en-US" sz="3200" b="1">
              <a:cs typeface="Calibri" panose="020F0502020204030204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A07F999-0015-EE21-9ACF-205E7FD06A2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0816" t="2013" r="4399" b="52349"/>
          <a:stretch/>
        </p:blipFill>
        <p:spPr>
          <a:xfrm>
            <a:off x="22207151" y="18304939"/>
            <a:ext cx="9099972" cy="564492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23248-0DF9-603D-277F-D3304EF1E8E6}"/>
              </a:ext>
            </a:extLst>
          </p:cNvPr>
          <p:cNvGrpSpPr/>
          <p:nvPr/>
        </p:nvGrpSpPr>
        <p:grpSpPr>
          <a:xfrm>
            <a:off x="1204409" y="27839542"/>
            <a:ext cx="6680632" cy="4394753"/>
            <a:chOff x="10687899" y="27956407"/>
            <a:chExt cx="6680632" cy="4394753"/>
          </a:xfrm>
        </p:grpSpPr>
        <p:sp>
          <p:nvSpPr>
            <p:cNvPr id="73" name="Google Shape;71;p1">
              <a:extLst>
                <a:ext uri="{FF2B5EF4-FFF2-40B4-BE49-F238E27FC236}">
                  <a16:creationId xmlns:a16="http://schemas.microsoft.com/office/drawing/2014/main" id="{888C6FD2-D40A-E477-3A8E-03D8F5B15C92}"/>
                </a:ext>
              </a:extLst>
            </p:cNvPr>
            <p:cNvSpPr/>
            <p:nvPr/>
          </p:nvSpPr>
          <p:spPr>
            <a:xfrm>
              <a:off x="10687899" y="27956407"/>
              <a:ext cx="6680632" cy="4394753"/>
            </a:xfrm>
            <a:prstGeom prst="roundRect">
              <a:avLst>
                <a:gd name="adj" fmla="val 8130"/>
              </a:avLst>
            </a:prstGeom>
            <a:solidFill>
              <a:srgbClr val="FFFFFF"/>
            </a:solidFill>
            <a:ln w="114300" cap="flat" cmpd="sng">
              <a:solidFill>
                <a:srgbClr val="42B1E5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190500" dist="190500" dir="27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263347" tIns="263347" rIns="263347" bIns="263347" anchor="t" anchorCtr="0">
              <a:noAutofit/>
            </a:bodyPr>
            <a:lstStyle/>
            <a:p>
              <a:pPr algn="just">
                <a:lnSpc>
                  <a:spcPct val="110000"/>
                </a:lnSpc>
                <a:buClr>
                  <a:srgbClr val="93313B"/>
                </a:buClr>
                <a:buSzPts val="6000"/>
              </a:pPr>
              <a:r>
                <a:rPr lang="en-US" sz="6221" b="1">
                  <a:solidFill>
                    <a:srgbClr val="42B1E5"/>
                  </a:solidFill>
                </a:rPr>
                <a:t>Future directives</a:t>
              </a:r>
              <a:endParaRPr sz="1452">
                <a:solidFill>
                  <a:srgbClr val="42B1E5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32629A-AFFF-E5A7-CDBD-364DDD074D78}"/>
                </a:ext>
              </a:extLst>
            </p:cNvPr>
            <p:cNvSpPr txBox="1"/>
            <p:nvPr/>
          </p:nvSpPr>
          <p:spPr>
            <a:xfrm>
              <a:off x="10933571" y="29351812"/>
              <a:ext cx="6180401" cy="278537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3500" dirty="0"/>
                <a:t>For a deeper understanding of early tissue development, we could investigate:</a:t>
              </a:r>
            </a:p>
            <a:p>
              <a:pPr marL="457200" indent="-457200" algn="just">
                <a:buFont typeface="Wingdings" pitchFamily="2" charset="2"/>
                <a:buChar char="Ø"/>
              </a:pPr>
              <a:r>
                <a:rPr lang="en-US" sz="3500" dirty="0"/>
                <a:t> Different ROIs </a:t>
              </a:r>
            </a:p>
            <a:p>
              <a:pPr marL="457200" indent="-457200" algn="just">
                <a:buFont typeface="Wingdings" pitchFamily="2" charset="2"/>
                <a:buChar char="Ø"/>
              </a:pPr>
              <a:r>
                <a:rPr lang="en-US" sz="3500" dirty="0"/>
                <a:t>With a larger dataset</a:t>
              </a:r>
            </a:p>
          </p:txBody>
        </p:sp>
      </p:grpSp>
      <p:sp>
        <p:nvSpPr>
          <p:cNvPr id="75" name="Google Shape;69;p1">
            <a:extLst>
              <a:ext uri="{FF2B5EF4-FFF2-40B4-BE49-F238E27FC236}">
                <a16:creationId xmlns:a16="http://schemas.microsoft.com/office/drawing/2014/main" id="{9D88A749-A7C9-20CC-1B3A-A0DFA14FD5C1}"/>
              </a:ext>
            </a:extLst>
          </p:cNvPr>
          <p:cNvSpPr txBox="1"/>
          <p:nvPr/>
        </p:nvSpPr>
        <p:spPr>
          <a:xfrm>
            <a:off x="18111832" y="28077140"/>
            <a:ext cx="10020515" cy="447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669" tIns="52669" rIns="52669" bIns="52669" anchor="t" anchorCtr="0">
            <a:spAutoFit/>
          </a:bodyPr>
          <a:lstStyle/>
          <a:p>
            <a:pPr algn="just">
              <a:lnSpc>
                <a:spcPct val="110000"/>
              </a:lnSpc>
              <a:buSzPts val="2400"/>
            </a:pPr>
            <a:r>
              <a:rPr lang="en-US" sz="2488" b="1" dirty="0"/>
              <a:t>Acknowledgements</a:t>
            </a:r>
            <a:endParaRPr sz="1452" dirty="0"/>
          </a:p>
          <a:p>
            <a:pPr algn="just">
              <a:lnSpc>
                <a:spcPct val="110000"/>
              </a:lnSpc>
              <a:spcBef>
                <a:spcPts val="518"/>
              </a:spcBef>
              <a:buSzPts val="1800"/>
            </a:pPr>
            <a:r>
              <a:rPr lang="en-US" sz="1866" dirty="0"/>
              <a:t>We thank </a:t>
            </a:r>
            <a:r>
              <a:rPr lang="en-US" sz="1866" dirty="0" err="1"/>
              <a:t>Erjun</a:t>
            </a:r>
            <a:r>
              <a:rPr lang="en-US" sz="1866" dirty="0"/>
              <a:t> Zhang, Dr. Benjamin De </a:t>
            </a:r>
            <a:r>
              <a:rPr lang="en-US" sz="1866" dirty="0" err="1"/>
              <a:t>Leener</a:t>
            </a:r>
            <a:r>
              <a:rPr lang="en-US" sz="1866" dirty="0"/>
              <a:t> and Dr. </a:t>
            </a:r>
            <a:r>
              <a:rPr lang="en-US" sz="1866" dirty="0" err="1"/>
              <a:t>Lodygensky</a:t>
            </a:r>
            <a:r>
              <a:rPr lang="en-US" sz="1866" dirty="0"/>
              <a:t> from the CHU Saint-</a:t>
            </a:r>
            <a:r>
              <a:rPr lang="en-US" sz="1866" dirty="0" err="1"/>
              <a:t>Jusinte</a:t>
            </a:r>
            <a:r>
              <a:rPr lang="en-US" sz="1866" dirty="0"/>
              <a:t> Hospital and </a:t>
            </a:r>
            <a:r>
              <a:rPr lang="en-US" sz="1866" dirty="0" err="1"/>
              <a:t>TransMedTech</a:t>
            </a:r>
            <a:r>
              <a:rPr lang="en-US" sz="1866" dirty="0"/>
              <a:t> research center for their guidance during this summer as well as Dr. Hélène Nadeau and Dr. Sylvia Cox for their support for this project. Thanks to Quebec Bio-imaging Network for supporting this summer internship 2023.</a:t>
            </a:r>
          </a:p>
          <a:p>
            <a:pPr algn="just">
              <a:lnSpc>
                <a:spcPct val="110000"/>
              </a:lnSpc>
              <a:spcBef>
                <a:spcPts val="518"/>
              </a:spcBef>
              <a:buSzPts val="1800"/>
            </a:pPr>
            <a:r>
              <a:rPr lang="en-US" sz="1866" dirty="0"/>
              <a:t>*Equal contribution from the two first authors of the project</a:t>
            </a:r>
          </a:p>
          <a:p>
            <a:pPr algn="just">
              <a:lnSpc>
                <a:spcPct val="110000"/>
              </a:lnSpc>
              <a:spcBef>
                <a:spcPts val="518"/>
              </a:spcBef>
              <a:buSzPts val="1800"/>
            </a:pPr>
            <a:r>
              <a:rPr lang="en-US" sz="2488" b="1" dirty="0"/>
              <a:t>References</a:t>
            </a:r>
            <a:endParaRPr sz="1452" dirty="0"/>
          </a:p>
          <a:p>
            <a:pPr algn="just">
              <a:lnSpc>
                <a:spcPct val="110000"/>
              </a:lnSpc>
              <a:spcBef>
                <a:spcPts val="518"/>
              </a:spcBef>
              <a:buSzPts val="1800"/>
            </a:pPr>
            <a:r>
              <a:rPr lang="en-US" sz="1866" dirty="0"/>
              <a:t>[</a:t>
            </a:r>
            <a:r>
              <a:rPr lang="en-US" sz="1866" b="1" dirty="0"/>
              <a:t>1</a:t>
            </a:r>
            <a:r>
              <a:rPr lang="en-US" sz="1866" dirty="0"/>
              <a:t>] </a:t>
            </a:r>
            <a:r>
              <a:rPr lang="en-CA" sz="2000" dirty="0" err="1">
                <a:solidFill>
                  <a:srgbClr val="212121"/>
                </a:solidFill>
                <a:ea typeface="+mn-lt"/>
                <a:cs typeface="+mn-lt"/>
              </a:rPr>
              <a:t>Knickmeyer</a:t>
            </a:r>
            <a:r>
              <a:rPr lang="en-CA" sz="2000" dirty="0">
                <a:solidFill>
                  <a:srgbClr val="212121"/>
                </a:solidFill>
                <a:ea typeface="+mn-lt"/>
                <a:cs typeface="+mn-lt"/>
              </a:rPr>
              <a:t>, R. C., et al. (2008). A structural MRI study of human brain development from birth to 2 years. </a:t>
            </a:r>
            <a:r>
              <a:rPr lang="en-CA" sz="2000" i="1" dirty="0">
                <a:solidFill>
                  <a:srgbClr val="212121"/>
                </a:solidFill>
                <a:ea typeface="+mn-lt"/>
                <a:cs typeface="+mn-lt"/>
              </a:rPr>
              <a:t>The Journal of neuroscience : the official journal of the Society for Neuroscience</a:t>
            </a:r>
            <a:r>
              <a:rPr lang="en-CA" sz="2000" dirty="0">
                <a:solidFill>
                  <a:srgbClr val="212121"/>
                </a:solidFill>
                <a:ea typeface="+mn-lt"/>
                <a:cs typeface="+mn-lt"/>
              </a:rPr>
              <a:t>, </a:t>
            </a:r>
            <a:r>
              <a:rPr lang="en-CA" sz="2000" i="1" dirty="0">
                <a:solidFill>
                  <a:srgbClr val="212121"/>
                </a:solidFill>
                <a:ea typeface="+mn-lt"/>
                <a:cs typeface="+mn-lt"/>
              </a:rPr>
              <a:t>28</a:t>
            </a:r>
            <a:r>
              <a:rPr lang="en-CA" sz="2000" dirty="0">
                <a:solidFill>
                  <a:srgbClr val="212121"/>
                </a:solidFill>
                <a:ea typeface="+mn-lt"/>
                <a:cs typeface="+mn-lt"/>
              </a:rPr>
              <a:t>(47), 12176–12182</a:t>
            </a:r>
            <a:r>
              <a:rPr lang="en-US" sz="1866" dirty="0">
                <a:solidFill>
                  <a:srgbClr val="212121"/>
                </a:solidFill>
                <a:ea typeface="+mn-lt"/>
                <a:cs typeface="+mn-lt"/>
              </a:rPr>
              <a:t> ;</a:t>
            </a:r>
            <a:r>
              <a:rPr lang="en-US" sz="1866" dirty="0"/>
              <a:t> [</a:t>
            </a:r>
            <a:r>
              <a:rPr lang="en-US" sz="1866" b="1" dirty="0"/>
              <a:t>2</a:t>
            </a:r>
            <a:r>
              <a:rPr lang="en-US" sz="1866" dirty="0"/>
              <a:t>] </a:t>
            </a:r>
            <a:r>
              <a:rPr lang="en-CA" sz="2000" dirty="0">
                <a:solidFill>
                  <a:srgbClr val="212121"/>
                </a:solidFill>
                <a:ea typeface="+mn-lt"/>
                <a:cs typeface="+mn-lt"/>
              </a:rPr>
              <a:t>L., Boardman, J. P., et al. (2008). Specific relations between neurodevelopmental abilities and white matter microstructure in children born preterm. </a:t>
            </a:r>
            <a:r>
              <a:rPr lang="en-CA" sz="2000" i="1" dirty="0">
                <a:solidFill>
                  <a:srgbClr val="212121"/>
                </a:solidFill>
                <a:ea typeface="+mn-lt"/>
                <a:cs typeface="+mn-lt"/>
              </a:rPr>
              <a:t>Brain : a journal of neurology</a:t>
            </a:r>
            <a:r>
              <a:rPr lang="en-CA" sz="2000" dirty="0">
                <a:solidFill>
                  <a:srgbClr val="212121"/>
                </a:solidFill>
                <a:ea typeface="+mn-lt"/>
                <a:cs typeface="+mn-lt"/>
              </a:rPr>
              <a:t>, </a:t>
            </a:r>
            <a:r>
              <a:rPr lang="en-CA" sz="2000" i="1" dirty="0">
                <a:solidFill>
                  <a:srgbClr val="212121"/>
                </a:solidFill>
                <a:ea typeface="+mn-lt"/>
                <a:cs typeface="+mn-lt"/>
              </a:rPr>
              <a:t>131</a:t>
            </a:r>
            <a:r>
              <a:rPr lang="en-CA" sz="2000" dirty="0">
                <a:solidFill>
                  <a:srgbClr val="212121"/>
                </a:solidFill>
                <a:ea typeface="+mn-lt"/>
                <a:cs typeface="+mn-lt"/>
              </a:rPr>
              <a:t>(Pt 12), 3201–3208 </a:t>
            </a:r>
            <a:endParaRPr sz="1452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2DBB3A-F1F4-D9EB-DD8A-33365A414596}"/>
              </a:ext>
            </a:extLst>
          </p:cNvPr>
          <p:cNvGrpSpPr/>
          <p:nvPr/>
        </p:nvGrpSpPr>
        <p:grpSpPr>
          <a:xfrm>
            <a:off x="1204409" y="13261785"/>
            <a:ext cx="10124176" cy="7469287"/>
            <a:chOff x="12072726" y="5547259"/>
            <a:chExt cx="8041230" cy="8748198"/>
          </a:xfrm>
        </p:grpSpPr>
        <p:sp>
          <p:nvSpPr>
            <p:cNvPr id="44" name="Google Shape;73;p1">
              <a:extLst>
                <a:ext uri="{FF2B5EF4-FFF2-40B4-BE49-F238E27FC236}">
                  <a16:creationId xmlns:a16="http://schemas.microsoft.com/office/drawing/2014/main" id="{E2C2070F-BB06-DECB-52D3-395C47662306}"/>
                </a:ext>
              </a:extLst>
            </p:cNvPr>
            <p:cNvSpPr/>
            <p:nvPr/>
          </p:nvSpPr>
          <p:spPr>
            <a:xfrm>
              <a:off x="12072726" y="5547259"/>
              <a:ext cx="8041230" cy="7537765"/>
            </a:xfrm>
            <a:prstGeom prst="roundRect">
              <a:avLst>
                <a:gd name="adj" fmla="val 5376"/>
              </a:avLst>
            </a:prstGeom>
            <a:solidFill>
              <a:srgbClr val="FFFFFF"/>
            </a:solidFill>
            <a:ln w="114300" cap="flat" cmpd="sng">
              <a:solidFill>
                <a:srgbClr val="C4434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190500" dist="190500" dir="27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263347" tIns="263347" rIns="263347" bIns="263347" anchor="t" anchorCtr="0">
              <a:noAutofit/>
            </a:bodyPr>
            <a:lstStyle/>
            <a:p>
              <a:pPr algn="just">
                <a:lnSpc>
                  <a:spcPct val="110000"/>
                </a:lnSpc>
                <a:buClr>
                  <a:srgbClr val="3694C2"/>
                </a:buClr>
                <a:buSzPts val="6000"/>
              </a:pPr>
              <a:r>
                <a:rPr lang="en-US" sz="6221" b="1">
                  <a:solidFill>
                    <a:srgbClr val="C4434F"/>
                  </a:solidFill>
                </a:rPr>
                <a:t>Goal and Hypothesis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D8564E-4E83-C1CD-0803-A6D0C6D6DAE6}"/>
                </a:ext>
              </a:extLst>
            </p:cNvPr>
            <p:cNvSpPr txBox="1"/>
            <p:nvPr/>
          </p:nvSpPr>
          <p:spPr>
            <a:xfrm>
              <a:off x="12212530" y="7201207"/>
              <a:ext cx="7601060" cy="70942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 algn="just">
                <a:buFont typeface="Wingdings"/>
                <a:buChar char="Ø"/>
              </a:pPr>
              <a:r>
                <a:rPr lang="en-US" sz="3500">
                  <a:cs typeface="Calibri"/>
                </a:rPr>
                <a:t>This study aims to use diffusion tensor imaging (DTI) metrics, derived from </a:t>
              </a:r>
              <a:r>
                <a:rPr lang="en-US" sz="3500" err="1">
                  <a:cs typeface="Calibri"/>
                </a:rPr>
                <a:t>dMRI</a:t>
              </a:r>
              <a:r>
                <a:rPr lang="en-US" sz="3500">
                  <a:cs typeface="Calibri"/>
                </a:rPr>
                <a:t> scans, to characterize the diffusivity differences in different stages of babies' development.</a:t>
              </a:r>
            </a:p>
            <a:p>
              <a:pPr marL="457200" indent="-457200" algn="just">
                <a:buFont typeface="Wingdings"/>
                <a:buChar char="Ø"/>
              </a:pPr>
              <a:r>
                <a:rPr lang="en-US" sz="3500">
                  <a:cs typeface="Calibri"/>
                </a:rPr>
                <a:t>We expect to see:</a:t>
              </a:r>
            </a:p>
            <a:p>
              <a:pPr marL="1428750" lvl="2" indent="-514350" algn="just">
                <a:buAutoNum type="romanLcPeriod"/>
              </a:pPr>
              <a:r>
                <a:rPr lang="en-US" sz="3500">
                  <a:cs typeface="Calibri"/>
                </a:rPr>
                <a:t>A decrease in axial, radial and mean diffusivity (AD, RD and MD metrics)</a:t>
              </a:r>
            </a:p>
            <a:p>
              <a:pPr marL="1428750" lvl="2" indent="-514350" algn="just">
                <a:buAutoNum type="romanLcPeriod"/>
              </a:pPr>
              <a:r>
                <a:rPr lang="en-US" sz="3500">
                  <a:cs typeface="Calibri"/>
                </a:rPr>
                <a:t>An Increase in fractional anisotropy (FA metric)</a:t>
              </a:r>
            </a:p>
            <a:p>
              <a:pPr marL="457200" indent="-457200" algn="just">
                <a:buFont typeface="Wingdings"/>
                <a:buChar char="Ø"/>
              </a:pPr>
              <a:endParaRPr lang="en-US" sz="3500">
                <a:cs typeface="Calibri"/>
              </a:endParaRPr>
            </a:p>
            <a:p>
              <a:pPr marL="457200" indent="-457200">
                <a:buFont typeface="Wingdings"/>
                <a:buChar char="Ø"/>
              </a:pPr>
              <a:endParaRPr lang="en-US" sz="3500">
                <a:cs typeface="Calibri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C8F66C73-7381-F96B-B80F-A1A5CF22C28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9242" t="51119" r="4111" b="3358"/>
          <a:stretch/>
        </p:blipFill>
        <p:spPr>
          <a:xfrm>
            <a:off x="12212127" y="18341696"/>
            <a:ext cx="10019123" cy="5672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28CB75-DDE6-7DA7-1FC8-B594D79ED10D}"/>
              </a:ext>
            </a:extLst>
          </p:cNvPr>
          <p:cNvSpPr txBox="1"/>
          <p:nvPr/>
        </p:nvSpPr>
        <p:spPr>
          <a:xfrm rot="5400000">
            <a:off x="18344727" y="2965525"/>
            <a:ext cx="677108" cy="6339765"/>
          </a:xfrm>
          <a:prstGeom prst="rect">
            <a:avLst/>
          </a:prstGeom>
          <a:noFill/>
        </p:spPr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cs typeface="Calibri" panose="020F0502020204030204"/>
              </a:rPr>
              <a:t>AD metric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C6AAC-96C4-1C4F-B2FA-B0E4F464BCDE}"/>
              </a:ext>
            </a:extLst>
          </p:cNvPr>
          <p:cNvSpPr txBox="1"/>
          <p:nvPr/>
        </p:nvSpPr>
        <p:spPr>
          <a:xfrm rot="5400000">
            <a:off x="21468579" y="2948064"/>
            <a:ext cx="677108" cy="6339765"/>
          </a:xfrm>
          <a:prstGeom prst="rect">
            <a:avLst/>
          </a:prstGeom>
          <a:noFill/>
        </p:spPr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cs typeface="Calibri" panose="020F0502020204030204"/>
              </a:rPr>
              <a:t>RD metric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73A31A-CE12-9BE2-F2BD-0D6C5F721601}"/>
              </a:ext>
            </a:extLst>
          </p:cNvPr>
          <p:cNvSpPr txBox="1"/>
          <p:nvPr/>
        </p:nvSpPr>
        <p:spPr>
          <a:xfrm rot="5400000">
            <a:off x="24629599" y="2945871"/>
            <a:ext cx="677108" cy="6339765"/>
          </a:xfrm>
          <a:prstGeom prst="rect">
            <a:avLst/>
          </a:prstGeom>
          <a:noFill/>
        </p:spPr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cs typeface="Calibri" panose="020F0502020204030204"/>
              </a:rPr>
              <a:t>MD 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80282-2F8D-FFC2-8DE9-9DE6A9BAD3F0}"/>
              </a:ext>
            </a:extLst>
          </p:cNvPr>
          <p:cNvSpPr txBox="1"/>
          <p:nvPr/>
        </p:nvSpPr>
        <p:spPr>
          <a:xfrm rot="5400000">
            <a:off x="27742477" y="2915538"/>
            <a:ext cx="677108" cy="6339765"/>
          </a:xfrm>
          <a:prstGeom prst="rect">
            <a:avLst/>
          </a:prstGeom>
          <a:noFill/>
        </p:spPr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cs typeface="Calibri" panose="020F0502020204030204"/>
              </a:rPr>
              <a:t>FA metric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AEC7-0AE7-8B22-9D99-4EC49DD75C42}"/>
              </a:ext>
            </a:extLst>
          </p:cNvPr>
          <p:cNvSpPr txBox="1"/>
          <p:nvPr/>
        </p:nvSpPr>
        <p:spPr>
          <a:xfrm rot="5400000">
            <a:off x="30800461" y="2915538"/>
            <a:ext cx="677108" cy="6339765"/>
          </a:xfrm>
          <a:prstGeom prst="rect">
            <a:avLst/>
          </a:prstGeom>
          <a:noFill/>
        </p:spPr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cs typeface="Calibri" panose="020F0502020204030204"/>
              </a:rPr>
              <a:t>RGB metric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8FFE4D-4F65-C084-C552-7A6ABA62FA4C}"/>
              </a:ext>
            </a:extLst>
          </p:cNvPr>
          <p:cNvGrpSpPr/>
          <p:nvPr/>
        </p:nvGrpSpPr>
        <p:grpSpPr>
          <a:xfrm>
            <a:off x="8516551" y="27863668"/>
            <a:ext cx="9019500" cy="4370627"/>
            <a:chOff x="8262551" y="27937084"/>
            <a:chExt cx="9019500" cy="4370627"/>
          </a:xfrm>
        </p:grpSpPr>
        <p:sp>
          <p:nvSpPr>
            <p:cNvPr id="40" name="Google Shape;70;p1">
              <a:extLst>
                <a:ext uri="{FF2B5EF4-FFF2-40B4-BE49-F238E27FC236}">
                  <a16:creationId xmlns:a16="http://schemas.microsoft.com/office/drawing/2014/main" id="{4478857A-231E-C35B-7DB3-02DDB3E0B181}"/>
                </a:ext>
              </a:extLst>
            </p:cNvPr>
            <p:cNvSpPr/>
            <p:nvPr/>
          </p:nvSpPr>
          <p:spPr>
            <a:xfrm>
              <a:off x="8262551" y="27937084"/>
              <a:ext cx="9019500" cy="4370627"/>
            </a:xfrm>
            <a:prstGeom prst="roundRect">
              <a:avLst>
                <a:gd name="adj" fmla="val 10381"/>
              </a:avLst>
            </a:prstGeom>
            <a:solidFill>
              <a:srgbClr val="FFFFFF"/>
            </a:solidFill>
            <a:ln w="114300" cap="flat" cmpd="sng">
              <a:solidFill>
                <a:srgbClr val="F79D3E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190500" dist="190500" dir="27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263347" tIns="263347" rIns="263347" bIns="263347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10000"/>
                </a:lnSpc>
                <a:buClr>
                  <a:srgbClr val="C47B30"/>
                </a:buClr>
                <a:buSzPts val="6000"/>
              </a:pPr>
              <a:r>
                <a:rPr lang="en-US" sz="6221" b="1" dirty="0">
                  <a:solidFill>
                    <a:srgbClr val="C47B30"/>
                  </a:solidFill>
                </a:rPr>
                <a:t>Open access</a:t>
              </a:r>
            </a:p>
            <a:p>
              <a:pPr algn="just">
                <a:lnSpc>
                  <a:spcPct val="110000"/>
                </a:lnSpc>
                <a:buClr>
                  <a:srgbClr val="C47B30"/>
                </a:buClr>
                <a:buSzPts val="6000"/>
              </a:pPr>
              <a:endParaRPr lang="en-CA" sz="1452" dirty="0"/>
            </a:p>
          </p:txBody>
        </p:sp>
        <p:pic>
          <p:nvPicPr>
            <p:cNvPr id="42" name="Picture 41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2725BCC2-D294-EE2D-CA8F-5B571E4CD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747722" y="29530198"/>
              <a:ext cx="2222340" cy="2222340"/>
            </a:xfrm>
            <a:prstGeom prst="rect">
              <a:avLst/>
            </a:prstGeom>
          </p:spPr>
        </p:pic>
        <p:pic>
          <p:nvPicPr>
            <p:cNvPr id="52" name="Picture 51" descr="A qr code with a purple background&#10;&#10;Description automatically generated">
              <a:extLst>
                <a:ext uri="{FF2B5EF4-FFF2-40B4-BE49-F238E27FC236}">
                  <a16:creationId xmlns:a16="http://schemas.microsoft.com/office/drawing/2014/main" id="{EDD09F6B-EBCE-942A-A0F4-E8228D05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744941" y="29589882"/>
              <a:ext cx="2222340" cy="222234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36EBF4-1A09-25D3-2D2B-1E38BF9E0292}"/>
                </a:ext>
              </a:extLst>
            </p:cNvPr>
            <p:cNvSpPr txBox="1"/>
            <p:nvPr/>
          </p:nvSpPr>
          <p:spPr>
            <a:xfrm>
              <a:off x="11054422" y="29517983"/>
              <a:ext cx="3092487" cy="116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3500" dirty="0"/>
                <a:t>GET ACCESS TO OUR REPORT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8C52B8-6D37-8192-672D-A2535B695738}"/>
                </a:ext>
              </a:extLst>
            </p:cNvPr>
            <p:cNvSpPr txBox="1"/>
            <p:nvPr/>
          </p:nvSpPr>
          <p:spPr>
            <a:xfrm>
              <a:off x="11602145" y="30735751"/>
              <a:ext cx="3092487" cy="116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3500" dirty="0">
                  <a:solidFill>
                    <a:srgbClr val="7030A0"/>
                  </a:solidFill>
                </a:rPr>
                <a:t>GET ACCESS TO THE MATERIALS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6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631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Evaluation of Neonatal Brain Tissue Development Using Diffusion MRI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Kylie Xu</cp:lastModifiedBy>
  <cp:revision>2</cp:revision>
  <dcterms:created xsi:type="dcterms:W3CDTF">2023-08-23T21:55:26Z</dcterms:created>
  <dcterms:modified xsi:type="dcterms:W3CDTF">2023-09-30T21:49:03Z</dcterms:modified>
</cp:coreProperties>
</file>