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7" r:id="rId3"/>
    <p:sldId id="268" r:id="rId4"/>
    <p:sldId id="274" r:id="rId5"/>
    <p:sldId id="273" r:id="rId6"/>
    <p:sldId id="277" r:id="rId7"/>
    <p:sldId id="271" r:id="rId8"/>
    <p:sldId id="270" r:id="rId9"/>
    <p:sldId id="276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680"/>
    <a:srgbClr val="303C59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DC68C5-C61E-4B21-88B1-95F7CEA83261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8E41D96-9CEB-4346-8BE9-A2CC72C01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48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4BD0A-B6FE-47E4-B75D-791466024A9F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E42D2-9935-4203-9407-87922E1CF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FB30-83EA-4DE1-9D72-C2AE86ED1832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546A8-B9E3-4F53-9B98-10A70E69B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B0B0D-BE0C-4CDE-A644-3AF7367A9CB1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6D98-5230-4174-B16C-6FF15EC99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6455-7D5F-4CB6-AA76-C3195951440D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3704C-B34D-43E7-B6CB-566F7704B6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D66F9-3410-49E9-B3D1-9E9C4B8FD4C5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22756-A7E6-430F-8814-004290A00D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BAF5D-2816-42BA-BA60-10DA8B815F70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8DEA0-2CF5-498A-9FEB-50A43591D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85AA7-1218-4DAE-B6DB-DDA391589C54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4EC4-4C84-45E2-B403-4FA516233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F59FE-B1DC-4B41-93C1-9B2D689D1BE7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AF33D-FA4C-452F-847B-F5E80853B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C872B-782A-4A46-B20E-A250A68D4F91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6970-03F7-40DC-BE28-24F7095624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7356B-1C25-49D8-A95C-DA2E2845450E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087E8-A78E-49BC-8ACE-89F786BF7F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76C0E-3371-44E1-9B6E-7ED3E587BF7C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2B329-FDFB-4CB9-B7CD-60B3A34A8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AE81E2-1292-4440-A540-A259CD785D1D}" type="datetimeFigureOut">
              <a:rPr lang="zh-CN" altLang="en-US"/>
              <a:pPr>
                <a:defRPr/>
              </a:pPr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00324F-F782-480D-8C0B-6BBF2F398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ysocean/tag/SpringMVC%E5%85%A5%E9%97%A8%E7%B3%BB%E5%88%97/" TargetMode="External"/><Relationship Id="rId2" Type="http://schemas.openxmlformats.org/officeDocument/2006/relationships/hyperlink" Target="http://www.cnblogs.com/ysocean/tag/Spring%E5%85%A5%E9%97%A8%E7%B3%BB%E5%88%9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f8848.iteye.com/blog/87583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Web</a:t>
            </a:r>
            <a:r>
              <a:rPr lang="zh-CN" altLang="en-US" b="1" dirty="0" smtClean="0"/>
              <a:t>开发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082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4936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2.Spring MVC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4" name="矩形 3"/>
          <p:cNvSpPr/>
          <p:nvPr/>
        </p:nvSpPr>
        <p:spPr>
          <a:xfrm>
            <a:off x="500063" y="1628800"/>
            <a:ext cx="824840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前端控制器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（不需要程序员开发）。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作用：接收请求，响应结果，相当于转发器，中央处理器。有了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减少了其它组件之间的耦合度。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处理器映射器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HandlerMapping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（不需要程序员开发）。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作用：根据请求的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处理器适配器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HandlerAdapter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（不需要程序员开发）。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作用：按照特定规则（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HandlerAdapter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要求的规则）去执行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6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4936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2.Spring MVC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4" name="矩形 3"/>
          <p:cNvSpPr/>
          <p:nvPr/>
        </p:nvSpPr>
        <p:spPr>
          <a:xfrm>
            <a:off x="518893" y="1412776"/>
            <a:ext cx="786953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（需要程序员开发）。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注意：编写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时按照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HandlerAdapter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的要求去做，这样适配器才可以去正确执行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视图解析器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ViewResolver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（不需要程序员开发）。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作用：进行视图解析，根据逻辑视图名解析成真正的视图（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（需要程序员开发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注意：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是一个接口，实现类支持不同的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pdf…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不需要程序员开发的，需要程序员自己做一下配置即可。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9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376" y="764704"/>
            <a:ext cx="2242592" cy="562074"/>
          </a:xfrm>
        </p:spPr>
        <p:txBody>
          <a:bodyPr/>
          <a:lstStyle/>
          <a:p>
            <a:pPr algn="l"/>
            <a:r>
              <a:rPr lang="en-US" altLang="zh-CN" sz="3200" dirty="0" smtClean="0"/>
              <a:t>Spring</a:t>
            </a:r>
            <a:r>
              <a:rPr lang="zh-CN" altLang="en-US" sz="3200" dirty="0" smtClean="0"/>
              <a:t>教程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376" y="1484784"/>
            <a:ext cx="8229600" cy="676672"/>
          </a:xfrm>
        </p:spPr>
        <p:txBody>
          <a:bodyPr/>
          <a:lstStyle/>
          <a:p>
            <a:r>
              <a:rPr lang="en-US" altLang="zh-CN" sz="2000" dirty="0" smtClean="0">
                <a:hlinkClick r:id="rId2"/>
              </a:rPr>
              <a:t>http://www.cnblogs.com/ysocean/tag/Spring%E5%85%A5%E9%97%A8%E7%B3%BB%E5%88%97/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61004" y="2289232"/>
            <a:ext cx="310288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3200" dirty="0" err="1" smtClean="0"/>
              <a:t>SpringMVC</a:t>
            </a:r>
            <a:r>
              <a:rPr lang="zh-CN" altLang="en-US" sz="3200" dirty="0" smtClean="0"/>
              <a:t>教程</a:t>
            </a:r>
            <a:endParaRPr lang="zh-CN" altLang="en-US" sz="3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1004" y="3009312"/>
            <a:ext cx="8229600" cy="157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hlinkClick r:id="rId3"/>
              </a:rPr>
              <a:t>http://www.cnblogs.com/ysocean/tag/SpringMVC%E5%85%A5%E9%97%A8%E7%B3%BB%E5%88%97/</a:t>
            </a:r>
            <a:endParaRPr lang="en-US" altLang="zh-CN" sz="2000" dirty="0"/>
          </a:p>
          <a:p>
            <a:r>
              <a:rPr lang="en-US" altLang="zh-CN" sz="2000" dirty="0" smtClean="0">
                <a:hlinkClick r:id="rId4"/>
              </a:rPr>
              <a:t>http://elf8848.iteye.com/blog/875830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703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6956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0063" y="162880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文件上传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00063" y="256490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2.Spring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34238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上传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1732816"/>
            <a:ext cx="892186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"/upload/"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"upload"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13606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前端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1835696" y="1700808"/>
            <a:ext cx="244827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7584" y="2123416"/>
            <a:ext cx="44644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520" y="3257264"/>
            <a:ext cx="579004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upload(request):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 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request.FILES.get(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"upload"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content: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"没有上传内容"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 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'C:\\upload'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,content.name)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#获取上传文件的文件名，并将其存储到指定位置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storage 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(position,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'wb+'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#打开存储文件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chunk 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content.chunks():      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#分块写入文件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storage.write(chunk)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storage.close()                     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#写入完成后关闭文件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"上传成功"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#返回客户端信息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1520" y="28990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后端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611560" y="5229200"/>
            <a:ext cx="30963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48751" y="4003647"/>
            <a:ext cx="33952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 err="1"/>
              <a:t>content.read</a:t>
            </a:r>
            <a:r>
              <a:rPr lang="en-US" altLang="zh-CN" sz="1400" dirty="0"/>
              <a:t>()</a:t>
            </a:r>
            <a:r>
              <a:rPr lang="zh-CN" altLang="en-US" sz="1400" dirty="0"/>
              <a:t>：从文件中读取整个上传的数据，这个方法只适合小文件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</a:t>
            </a:r>
            <a:r>
              <a:rPr lang="en-US" altLang="zh-CN" sz="1400" dirty="0" err="1"/>
              <a:t>content.chunks</a:t>
            </a:r>
            <a:r>
              <a:rPr lang="en-US" altLang="zh-CN" sz="1400" dirty="0"/>
              <a:t>()</a:t>
            </a:r>
            <a:r>
              <a:rPr lang="zh-CN" altLang="en-US" sz="1400" dirty="0"/>
              <a:t>：按块写入文件，通过</a:t>
            </a:r>
            <a:r>
              <a:rPr lang="en-US" altLang="zh-CN" sz="1400" dirty="0"/>
              <a:t>for</a:t>
            </a:r>
            <a:r>
              <a:rPr lang="zh-CN" altLang="en-US" sz="1400" dirty="0"/>
              <a:t>循环可以将大文件按块写入到磁盘中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content.name</a:t>
            </a:r>
            <a:r>
              <a:rPr lang="zh-CN" altLang="en-US" sz="1400" dirty="0"/>
              <a:t>：获取文件名，包括后缀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</a:t>
            </a:r>
            <a:r>
              <a:rPr lang="en-US" altLang="zh-CN" sz="1400" dirty="0" err="1"/>
              <a:t>content.size</a:t>
            </a:r>
            <a:r>
              <a:rPr lang="zh-CN" altLang="en-US" sz="1400" dirty="0"/>
              <a:t>：获取文件大小</a:t>
            </a:r>
          </a:p>
        </p:txBody>
      </p:sp>
    </p:spTree>
    <p:extLst>
      <p:ext uri="{BB962C8B-B14F-4D97-AF65-F5344CB8AC3E}">
        <p14:creationId xmlns:p14="http://schemas.microsoft.com/office/powerpoint/2010/main" val="4903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4936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2.Spring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063" y="1190015"/>
            <a:ext cx="7416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简单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是一个轻量级的控制反转（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）和面向切面（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容器框架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35370" y="2132856"/>
            <a:ext cx="74168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通过一种称作控制反转（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）的技术促进了松耦合。当应用了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，一个对象依赖的其它对象会通过被动的方式传递进来，而不是这个对象自己创建或者查找依赖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注入：控制反转的实现方式就是依赖注入。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面向切面：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提供了面向切面编程的丰富支持，允许通过分离应用的业务逻辑与系统级服务（例如审计（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auditing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）和事务（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）管理）进行内聚性的开发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9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4936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2.Spring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4549676"/>
            <a:ext cx="8464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Spring </a:t>
            </a:r>
            <a:r>
              <a:rPr lang="en-US" altLang="zh-CN" b="1" dirty="0" smtClean="0"/>
              <a:t>Core</a:t>
            </a:r>
            <a:r>
              <a:rPr lang="zh-CN" altLang="en-US" dirty="0" smtClean="0"/>
              <a:t>：核心</a:t>
            </a:r>
            <a:r>
              <a:rPr lang="zh-CN" altLang="en-US" dirty="0"/>
              <a:t>容器提供 </a:t>
            </a:r>
            <a:r>
              <a:rPr lang="en-US" altLang="zh-CN" dirty="0"/>
              <a:t>Spring </a:t>
            </a:r>
            <a:r>
              <a:rPr lang="zh-CN" altLang="en-US" dirty="0"/>
              <a:t>框架的基本功</a:t>
            </a:r>
            <a:r>
              <a:rPr lang="zh-CN" altLang="en-US" dirty="0" smtClean="0"/>
              <a:t>能。</a:t>
            </a:r>
            <a:r>
              <a:rPr lang="zh-CN" altLang="en-US" dirty="0"/>
              <a:t>核心容器的主要组件是 </a:t>
            </a:r>
            <a:r>
              <a:rPr lang="en-US" altLang="zh-CN" dirty="0" err="1"/>
              <a:t>BeanFactory</a:t>
            </a:r>
            <a:r>
              <a:rPr lang="zh-CN" altLang="en-US" dirty="0"/>
              <a:t>，它是工厂模式的实现。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使用控制反转（</a:t>
            </a:r>
            <a:r>
              <a:rPr lang="en-US" altLang="zh-CN" dirty="0"/>
              <a:t>IOC</a:t>
            </a:r>
            <a:r>
              <a:rPr lang="zh-CN" altLang="en-US" dirty="0"/>
              <a:t>） 模式将应用程序的配置和依赖性规范与实际的应用程序代码分开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Spring AOP</a:t>
            </a:r>
            <a:r>
              <a:rPr lang="zh-CN" altLang="en-US" dirty="0"/>
              <a:t>：通过配置管理特性，</a:t>
            </a:r>
            <a:r>
              <a:rPr lang="en-US" altLang="zh-CN" dirty="0"/>
              <a:t>Spring AOP </a:t>
            </a:r>
            <a:r>
              <a:rPr lang="zh-CN" altLang="en-US" dirty="0"/>
              <a:t>模块直接将面向方面的编程功能集成到了 </a:t>
            </a:r>
            <a:r>
              <a:rPr lang="en-US" altLang="zh-CN" dirty="0"/>
              <a:t>Spring </a:t>
            </a:r>
            <a:r>
              <a:rPr lang="zh-CN" altLang="en-US" dirty="0"/>
              <a:t>框架中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Spring DAO</a:t>
            </a:r>
            <a:r>
              <a:rPr lang="zh-CN" altLang="en-US" dirty="0"/>
              <a:t>：</a:t>
            </a:r>
            <a:r>
              <a:rPr lang="en-US" altLang="zh-CN" dirty="0"/>
              <a:t>JDBC DAO </a:t>
            </a:r>
            <a:r>
              <a:rPr lang="zh-CN" altLang="en-US" dirty="0"/>
              <a:t>抽象层提供了有意义的异常层次结构，可用该结构来管理异常处理和不同数据库供应商抛出的错误消息。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35867"/>
            <a:ext cx="58281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4936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2.Spring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824" y="4509120"/>
            <a:ext cx="84644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Spring </a:t>
            </a:r>
            <a:r>
              <a:rPr lang="en-US" altLang="zh-CN" b="1" dirty="0"/>
              <a:t>ORM</a:t>
            </a:r>
            <a:r>
              <a:rPr lang="zh-CN" altLang="en-US" dirty="0"/>
              <a:t>：</a:t>
            </a:r>
            <a:r>
              <a:rPr lang="en-US" altLang="zh-CN" dirty="0"/>
              <a:t>Spring </a:t>
            </a:r>
            <a:r>
              <a:rPr lang="zh-CN" altLang="en-US" dirty="0"/>
              <a:t>框架插入了若干个 </a:t>
            </a:r>
            <a:r>
              <a:rPr lang="en-US" altLang="zh-CN" dirty="0"/>
              <a:t>ORM </a:t>
            </a:r>
            <a:r>
              <a:rPr lang="zh-CN" altLang="en-US" dirty="0"/>
              <a:t>框架，从而提供了 </a:t>
            </a:r>
            <a:r>
              <a:rPr lang="en-US" altLang="zh-CN" dirty="0"/>
              <a:t>ORM </a:t>
            </a:r>
            <a:r>
              <a:rPr lang="zh-CN" altLang="en-US" dirty="0"/>
              <a:t>的对象关系工具，其中包括 </a:t>
            </a:r>
            <a:r>
              <a:rPr lang="en-US" altLang="zh-CN" dirty="0"/>
              <a:t>JDO</a:t>
            </a:r>
            <a:r>
              <a:rPr lang="zh-CN" altLang="en-US" dirty="0"/>
              <a:t>、</a:t>
            </a:r>
            <a:r>
              <a:rPr lang="en-US" altLang="zh-CN" dirty="0"/>
              <a:t>Hibernate </a:t>
            </a:r>
            <a:r>
              <a:rPr lang="zh-CN" altLang="en-US" dirty="0"/>
              <a:t>和 </a:t>
            </a:r>
            <a:r>
              <a:rPr lang="en-US" altLang="zh-CN" dirty="0" err="1"/>
              <a:t>iBatis</a:t>
            </a:r>
            <a:r>
              <a:rPr lang="en-US" altLang="zh-CN" dirty="0"/>
              <a:t> SQL </a:t>
            </a:r>
            <a:r>
              <a:rPr lang="en-US" altLang="zh-CN" dirty="0" smtClean="0"/>
              <a:t>Map</a:t>
            </a:r>
          </a:p>
          <a:p>
            <a:r>
              <a:rPr lang="en-US" altLang="zh-CN" b="1" dirty="0"/>
              <a:t>Spring MVC </a:t>
            </a:r>
            <a:r>
              <a:rPr lang="zh-CN" altLang="en-US" b="1" dirty="0"/>
              <a:t>框架</a:t>
            </a:r>
            <a:r>
              <a:rPr lang="zh-CN" altLang="en-US" dirty="0"/>
              <a:t>：</a:t>
            </a:r>
            <a:r>
              <a:rPr lang="en-US" altLang="zh-CN" dirty="0"/>
              <a:t>MVC </a:t>
            </a:r>
            <a:r>
              <a:rPr lang="zh-CN" altLang="en-US" dirty="0"/>
              <a:t>框架是一个全功能的构建 </a:t>
            </a:r>
            <a:r>
              <a:rPr lang="en-US" altLang="zh-CN" dirty="0"/>
              <a:t>Web </a:t>
            </a:r>
            <a:r>
              <a:rPr lang="zh-CN" altLang="en-US" dirty="0"/>
              <a:t>应用程序的 </a:t>
            </a:r>
            <a:r>
              <a:rPr lang="en-US" altLang="zh-CN" dirty="0"/>
              <a:t>MVC </a:t>
            </a:r>
            <a:r>
              <a:rPr lang="zh-CN" altLang="en-US" dirty="0" smtClean="0"/>
              <a:t>实现</a:t>
            </a:r>
            <a:endParaRPr lang="en-US" altLang="zh-CN" b="1" dirty="0" smtClean="0"/>
          </a:p>
          <a:p>
            <a:r>
              <a:rPr lang="en-US" altLang="zh-CN" b="1" dirty="0" smtClean="0"/>
              <a:t>Spring </a:t>
            </a:r>
            <a:r>
              <a:rPr lang="zh-CN" altLang="en-US" b="1" dirty="0"/>
              <a:t>上下文</a:t>
            </a:r>
            <a:r>
              <a:rPr lang="zh-CN" altLang="en-US" dirty="0"/>
              <a:t>：</a:t>
            </a:r>
            <a:r>
              <a:rPr lang="en-US" altLang="zh-CN" dirty="0"/>
              <a:t>Spring </a:t>
            </a:r>
            <a:r>
              <a:rPr lang="zh-CN" altLang="en-US" dirty="0"/>
              <a:t>上下文是一个配置文件，向 </a:t>
            </a:r>
            <a:r>
              <a:rPr lang="en-US" altLang="zh-CN" dirty="0"/>
              <a:t>Spring </a:t>
            </a:r>
            <a:r>
              <a:rPr lang="zh-CN" altLang="en-US" dirty="0"/>
              <a:t>框架提供上下文信息</a:t>
            </a:r>
            <a:endParaRPr lang="en-US" altLang="zh-CN" dirty="0" smtClean="0"/>
          </a:p>
          <a:p>
            <a:r>
              <a:rPr lang="en-US" altLang="zh-CN" b="1" dirty="0" smtClean="0"/>
              <a:t>Spring </a:t>
            </a:r>
            <a:r>
              <a:rPr lang="en-US" altLang="zh-CN" b="1" dirty="0"/>
              <a:t>Web </a:t>
            </a:r>
            <a:r>
              <a:rPr lang="zh-CN" altLang="en-US" b="1" dirty="0"/>
              <a:t>模块</a:t>
            </a:r>
            <a:r>
              <a:rPr lang="zh-CN" altLang="en-US" dirty="0"/>
              <a:t>：</a:t>
            </a:r>
            <a:r>
              <a:rPr lang="en-US" altLang="zh-CN" dirty="0"/>
              <a:t>Web </a:t>
            </a:r>
            <a:r>
              <a:rPr lang="zh-CN" altLang="en-US" dirty="0"/>
              <a:t>上下文模块建立在应用程序上下文模块之上，为基于 </a:t>
            </a:r>
            <a:r>
              <a:rPr lang="en-US" altLang="zh-CN" dirty="0"/>
              <a:t>Web </a:t>
            </a:r>
            <a:r>
              <a:rPr lang="zh-CN" altLang="en-US" dirty="0"/>
              <a:t>的应用程序提供了上下文。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46394"/>
            <a:ext cx="58281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4936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2.Spring MVC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2" name="矩形 1"/>
          <p:cNvSpPr/>
          <p:nvPr/>
        </p:nvSpPr>
        <p:spPr>
          <a:xfrm>
            <a:off x="682078" y="1556792"/>
            <a:ext cx="7490321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springMVC</a:t>
            </a:r>
            <a:r>
              <a:rPr lang="zh-CN" altLang="en-US" sz="2000" dirty="0"/>
              <a:t>位于</a:t>
            </a:r>
            <a:r>
              <a:rPr lang="en-US" altLang="zh-CN" sz="2000" dirty="0"/>
              <a:t>spring web</a:t>
            </a:r>
            <a:r>
              <a:rPr lang="zh-CN" altLang="en-US" sz="2000" dirty="0"/>
              <a:t>端的一个框架，是一种基于</a:t>
            </a:r>
            <a:r>
              <a:rPr lang="en-US" altLang="zh-CN" sz="2000" dirty="0"/>
              <a:t>Java</a:t>
            </a:r>
            <a:r>
              <a:rPr lang="zh-CN" altLang="en-US" sz="2000" dirty="0"/>
              <a:t>的实现了</a:t>
            </a:r>
            <a:r>
              <a:rPr lang="en-US" altLang="zh-CN" sz="2000" dirty="0"/>
              <a:t>Web MVC</a:t>
            </a:r>
            <a:r>
              <a:rPr lang="zh-CN" altLang="en-US" sz="2000" dirty="0"/>
              <a:t>设计模式的请求驱动类型的轻量级</a:t>
            </a:r>
            <a:r>
              <a:rPr lang="en-US" altLang="zh-CN" sz="2000" dirty="0"/>
              <a:t>Web</a:t>
            </a:r>
            <a:r>
              <a:rPr lang="zh-CN" altLang="en-US" sz="2000" dirty="0"/>
              <a:t>框架，即使用了</a:t>
            </a:r>
            <a:r>
              <a:rPr lang="en-US" altLang="zh-CN" sz="2000" dirty="0"/>
              <a:t>MVC</a:t>
            </a:r>
            <a:r>
              <a:rPr lang="zh-CN" altLang="en-US" sz="2000" dirty="0"/>
              <a:t>架构模式的</a:t>
            </a:r>
            <a:r>
              <a:rPr lang="zh-CN" altLang="en-US" sz="2000" dirty="0" smtClean="0"/>
              <a:t>思想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spring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SpringMVC</a:t>
            </a:r>
            <a:r>
              <a:rPr lang="zh-CN" altLang="en-US" sz="2000" dirty="0"/>
              <a:t>是一种父子关系。</a:t>
            </a:r>
            <a:r>
              <a:rPr lang="en-US" altLang="zh-CN" sz="2000" dirty="0" err="1"/>
              <a:t>SpringMVC</a:t>
            </a:r>
            <a:r>
              <a:rPr lang="zh-CN" altLang="en-US" sz="2000" dirty="0"/>
              <a:t>是</a:t>
            </a:r>
            <a:r>
              <a:rPr lang="en-US" altLang="zh-CN" sz="2000" dirty="0"/>
              <a:t>spring</a:t>
            </a:r>
            <a:r>
              <a:rPr lang="zh-CN" altLang="en-US" sz="2000" dirty="0"/>
              <a:t>扩展出的一个应用于</a:t>
            </a:r>
            <a:r>
              <a:rPr lang="en-US" altLang="zh-CN" sz="2000" dirty="0"/>
              <a:t>web</a:t>
            </a:r>
            <a:r>
              <a:rPr lang="zh-CN" altLang="en-US" sz="2000" dirty="0"/>
              <a:t>端的框架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3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5" r="8651"/>
          <a:stretch/>
        </p:blipFill>
        <p:spPr>
          <a:xfrm>
            <a:off x="500063" y="858575"/>
            <a:ext cx="8306341" cy="46119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0063" y="4581128"/>
            <a:ext cx="7632848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1.spring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将所有的请求都提交给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DispatcherServlet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它会委托应用系统的其他模块负责对请求 进行真正的处理工作。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2.DispatcherServlet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查询一个或多个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HandlerMapping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找到处理请求的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Controller.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3.DispatcherServlet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请请求提交到目标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Controller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4936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2.Spring MVC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8866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5" r="8651"/>
          <a:stretch/>
        </p:blipFill>
        <p:spPr>
          <a:xfrm>
            <a:off x="500063" y="858575"/>
            <a:ext cx="8306341" cy="46119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0063" y="4581128"/>
            <a:ext cx="763284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4.Controller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进行业务逻辑处理后，会返回一个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ModelAndView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5.Dispathcher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查询一个或多个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ViewResolver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视图解析器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对象指定的视图对象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视图对象负责渲染返回给客户端。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49360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2.Spring MVC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232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728</Words>
  <Application>Microsoft Office PowerPoint</Application>
  <PresentationFormat>全屏显示(4:3)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Consolas</vt:lpstr>
      <vt:lpstr>Wingdings</vt:lpstr>
      <vt:lpstr>Office 主题</vt:lpstr>
      <vt:lpstr>Web开发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Spring教程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zfk</cp:lastModifiedBy>
  <cp:revision>334</cp:revision>
  <dcterms:created xsi:type="dcterms:W3CDTF">2013-10-30T09:04:50Z</dcterms:created>
  <dcterms:modified xsi:type="dcterms:W3CDTF">2018-05-02T02:07:18Z</dcterms:modified>
</cp:coreProperties>
</file>