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/>
    <p:restoredTop sz="94694"/>
  </p:normalViewPr>
  <p:slideViewPr>
    <p:cSldViewPr snapToGrid="0">
      <p:cViewPr varScale="1">
        <p:scale>
          <a:sx n="121" d="100"/>
          <a:sy n="121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07F39-A414-E842-B5AB-6DEB71DD9E62}" type="datetimeFigureOut">
              <a:rPr kumimoji="1" lang="zh-CN" altLang="en-US" smtClean="0"/>
              <a:t>2023/7/30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33090-7398-A143-BB54-5DEF57F06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43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33090-7398-A143-BB54-5DEF57F065B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B1AA1-F652-298B-1E92-A0D9FAE2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79ED2-8330-2085-9C7C-7B37CB22D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DF6D1A-13E9-8A06-66A9-D5FF0D0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DC8FFC-9786-AAEA-9CBF-FA22905B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BAF12-0197-E90A-DE24-8A374104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571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B03FB-526D-F7A1-2D4B-81B7D36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B30D69-8BAC-FB7F-4953-D36E8340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69D818-A40A-E185-4AA9-BE87C03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11FFDF-305A-B7AF-23EE-00B56AC2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7CACE-BE40-5DBE-BF80-46057E77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05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8D47B0-E2A6-A9FB-674F-CEC2F242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C72A2C-C552-EF4F-604D-9939F578A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F3B115-09EA-77D7-7459-5595F14D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A953B-E162-9FDC-5B42-9DC72FD5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99FF1A-F0AA-A321-2D8F-89AF987D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60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41E41-29D4-E001-0828-383DDB2A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3FDF3-6DF6-E72E-8384-58277527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D2FCFA-D262-B2B9-419D-6B7F9C63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0ABBC-0B3D-3808-55E8-729320A6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8BA409-0814-555D-D8C6-93F5F1A8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271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078A8-FE71-FBDB-1255-6B6F1EA9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138892-844A-0A36-00E2-9755DC7D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521C0-78B0-4710-5BAB-13E770C0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408C7-51D1-E1BB-3785-49AD8E3F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0CEAE-3532-6C4E-EA50-84023072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1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07D13-E68C-E39E-428A-300D1936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21BD2-B027-167D-C27B-DDC104F8D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6D986-355C-FD08-8875-3809BD9F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288B9F-70FE-1BA4-0C76-0C1C0953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73D79C-B6C5-6A30-364D-2B4B640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ACB3B8-A04E-8867-91A9-5A79B8C8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99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B0149-208E-9D87-1371-97041EDD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AC84BD-E2AC-42B5-C8FA-26082E45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AEF49E-914D-5877-13C5-E6DF5D60B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459061-0DD2-4C1F-C3EE-1ACE27496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08E8FD-0AC3-6208-7386-90909C346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375910-ECB8-1744-E127-9735D9C9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678DA1-7066-ADB7-3522-3D6929E2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337B11-0E09-AA0A-1CF1-B908C660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55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9C26F-5AA1-DC69-83F8-8BAB78E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160FB9-E3D6-901E-BD81-D765FBED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44688A-D981-E642-7BAF-2FB8C688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E8A7F1-801B-97BA-D84A-DEFC62C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334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9145CA-351E-8D0B-DB2B-0F93FDCA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BF3883-3A02-D173-4130-027D3ECE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304A8-BD38-3491-012E-5987F119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099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2D9C6-B5B2-1504-2640-6DD5500E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E3C10-1AE0-BA38-AE42-71D38E33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96E5D2-2180-5B32-AA1C-36D21AD8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A1FC74-9807-4B48-BD34-F023DCED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E8A1C-8490-B400-9875-7A81CDC4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64EBE3-7A2B-7D91-B132-711EF9C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7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E00F2-32A6-DC3B-67B1-C18215DE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042FF6-761F-7D35-C3B1-BE5A001E6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5B84CA-BC3C-EA8D-5034-340F36E9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F5E79-E59B-71D8-D944-FB3E6A2B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9E98B-AECE-76FA-B2CE-7E30B0B3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B7A46F-AE92-D095-0923-41BE1F4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290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294F51-3697-9F09-051C-1478A640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7EFA89-FE2E-2232-E45D-37AA12AC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C03659-9637-441C-E073-CA6D17BF1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E004-078D-6F41-8CD8-CF5C65FDF081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EDCCAD-B8E7-CF09-8D5A-DE676DEB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B3BE7-84E3-8BC2-AF7F-430E7EE77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57A2-DA56-BC41-93DE-039C0FC1FD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28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zhangfanmark/SlicerW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GLsxUvWA2rqjd5l5wWghaw?pwd=WMA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dropbox.com/scl/fi/luwohdaaxksnl1hexhvgg/ORG-Atlases-1.1.1.zip?rlkey=nxxy2osngbpwuzd5w51dd4qo2&amp;dl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14F2-CA76-A381-E858-A5549376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6446"/>
            <a:ext cx="9144000" cy="2387600"/>
          </a:xfrm>
        </p:spPr>
        <p:txBody>
          <a:bodyPr>
            <a:normAutofit/>
          </a:bodyPr>
          <a:lstStyle/>
          <a:p>
            <a:r>
              <a:rPr lang="en" altLang="zh-TW" sz="7200" b="0" i="0" u="none" strike="noStrike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SlicerWMA User Guide</a:t>
            </a:r>
            <a:endParaRPr kumimoji="1"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9E140F-952A-DD81-B2DB-D6A83521A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73"/>
          <a:stretch/>
        </p:blipFill>
        <p:spPr>
          <a:xfrm>
            <a:off x="3323898" y="259241"/>
            <a:ext cx="6072350" cy="947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A2300D-C199-66D5-527C-33837207F165}"/>
              </a:ext>
            </a:extLst>
          </p:cNvPr>
          <p:cNvSpPr txBox="1"/>
          <p:nvPr/>
        </p:nvSpPr>
        <p:spPr>
          <a:xfrm>
            <a:off x="4572000" y="5389944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Kening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4CB5C4-B840-1D08-D276-F8427A72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04" y="371056"/>
            <a:ext cx="723573" cy="72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3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7F0EA-35DE-C11C-6256-0E9D53FF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2" y="-22055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EC516-E427-92AB-2CF7-67E65BE1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7081"/>
            <a:ext cx="5506886" cy="43731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6BE773-32CB-B1FF-1296-F3FD5A6CE6C0}"/>
              </a:ext>
            </a:extLst>
          </p:cNvPr>
          <p:cNvSpPr txBox="1"/>
          <p:nvPr/>
        </p:nvSpPr>
        <p:spPr>
          <a:xfrm>
            <a:off x="325582" y="85439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i="0" u="none" strike="noStrike" dirty="0">
                <a:solidFill>
                  <a:srgbClr val="FF0000"/>
                </a:solidFill>
                <a:effectLst/>
              </a:rPr>
              <a:t>csv</a:t>
            </a:r>
            <a:r>
              <a:rPr lang="en" altLang="zh-CN" sz="2000" b="0" i="0" u="none" strike="noStrike" dirty="0">
                <a:solidFill>
                  <a:srgbClr val="1F2328"/>
                </a:solidFill>
                <a:effectLst/>
              </a:rPr>
              <a:t> files are generated in </a:t>
            </a:r>
            <a:r>
              <a:rPr lang="en" altLang="zh-CN" sz="2000" b="1" i="0" u="none" strike="noStrike" dirty="0">
                <a:solidFill>
                  <a:srgbClr val="FF0000"/>
                </a:solidFill>
                <a:effectLst/>
              </a:rPr>
              <a:t>“AnatomicalTracts”</a:t>
            </a:r>
            <a:r>
              <a:rPr lang="en" altLang="zh-CN" sz="2000" b="0" i="0" u="none" strike="noStrike" dirty="0">
                <a:solidFill>
                  <a:srgbClr val="1F2328"/>
                </a:solidFill>
                <a:effectLst/>
              </a:rPr>
              <a:t> and </a:t>
            </a:r>
            <a:r>
              <a:rPr lang="en" altLang="zh-CN" sz="2000" b="1" i="0" u="none" strike="noStrike" dirty="0">
                <a:solidFill>
                  <a:srgbClr val="FF0000"/>
                </a:solidFill>
                <a:effectLst/>
              </a:rPr>
              <a:t>“Separeated</a:t>
            </a:r>
            <a:r>
              <a:rPr lang="en" altLang="zh-CN" sz="2000" b="1" dirty="0">
                <a:solidFill>
                  <a:srgbClr val="FF0000"/>
                </a:solidFill>
              </a:rPr>
              <a:t>Clusters”</a:t>
            </a:r>
            <a:r>
              <a:rPr lang="en" altLang="zh-CN" sz="2000" b="1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7570A0-950A-3E5F-777E-5C221DF6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1619742"/>
            <a:ext cx="4673600" cy="1320800"/>
          </a:xfrm>
          <a:prstGeom prst="rect">
            <a:avLst/>
          </a:prstGeom>
        </p:spPr>
      </p:pic>
      <p:sp>
        <p:nvSpPr>
          <p:cNvPr id="9" name="框架 8">
            <a:extLst>
              <a:ext uri="{FF2B5EF4-FFF2-40B4-BE49-F238E27FC236}">
                <a16:creationId xmlns:a16="http://schemas.microsoft.com/office/drawing/2014/main" id="{B93765EC-BA3C-8BAA-B931-D964EAF6F2C0}"/>
              </a:ext>
            </a:extLst>
          </p:cNvPr>
          <p:cNvSpPr/>
          <p:nvPr/>
        </p:nvSpPr>
        <p:spPr>
          <a:xfrm flipH="1">
            <a:off x="559720" y="2621050"/>
            <a:ext cx="4096362" cy="3194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4AE05C-2189-C031-8EA6-4A8CD837A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" y="3013243"/>
            <a:ext cx="4660900" cy="1905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F6A38C-5EC3-43DA-94C8-78F86379193F}"/>
              </a:ext>
            </a:extLst>
          </p:cNvPr>
          <p:cNvSpPr txBox="1"/>
          <p:nvPr/>
        </p:nvSpPr>
        <p:spPr>
          <a:xfrm>
            <a:off x="6096000" y="947804"/>
            <a:ext cx="590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Generated </a:t>
            </a:r>
            <a:r>
              <a:rPr lang="en" altLang="zh-CN" sz="2000" b="0" i="0" u="none" strike="noStrike" dirty="0">
                <a:solidFill>
                  <a:srgbClr val="1F2328"/>
                </a:solidFill>
                <a:effectLst/>
              </a:rPr>
              <a:t>anatomical tracts are loaded in Slicer</a:t>
            </a:r>
            <a:r>
              <a:rPr lang="zh-CN" altLang="en-US" sz="2000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US" altLang="zh-CN" sz="2000" b="0" i="0" u="none" strike="noStrike" dirty="0">
                <a:solidFill>
                  <a:srgbClr val="1F2328"/>
                </a:solidFill>
                <a:effectLst/>
              </a:rPr>
              <a:t>scene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55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068C8-C68E-B80B-DCE7-0B7D92D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for loading WMA in Slicer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048F8F-60A9-56A8-5500-27176D66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cs typeface="Times New Roman" panose="02020603050405020304" pitchFamily="18" charset="0"/>
              </a:rPr>
              <a:t>Method 1:</a:t>
            </a:r>
          </a:p>
          <a:p>
            <a:pPr marL="0" indent="0">
              <a:buNone/>
            </a:pPr>
            <a:r>
              <a:rPr lang="en" altLang="zh-TW" b="0" i="0" u="none" strike="noStrike" dirty="0">
                <a:solidFill>
                  <a:srgbClr val="2A2B2E"/>
                </a:solidFill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Download the compressed package from Github and load it locally</a:t>
            </a:r>
          </a:p>
          <a:p>
            <a:pPr marL="0" indent="0">
              <a:buNone/>
            </a:pPr>
            <a:r>
              <a:rPr kumimoji="1" lang="en-US" altLang="zh-TW" dirty="0">
                <a:cs typeface="Times New Roman" panose="02020603050405020304" pitchFamily="18" charset="0"/>
              </a:rPr>
              <a:t>Web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address: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  <a:hlinkClick r:id="rId2"/>
              </a:rPr>
              <a:t>https://github.com/zhangfanmark/SlicerWMA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5EB1EA-E34E-361E-3C30-74A2E0029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24"/>
          <a:stretch/>
        </p:blipFill>
        <p:spPr>
          <a:xfrm>
            <a:off x="838200" y="2732690"/>
            <a:ext cx="6379779" cy="3691786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09DFF91D-C74E-B22A-B1F2-2EA34397FF70}"/>
              </a:ext>
            </a:extLst>
          </p:cNvPr>
          <p:cNvSpPr/>
          <p:nvPr/>
        </p:nvSpPr>
        <p:spPr>
          <a:xfrm>
            <a:off x="6096000" y="2879834"/>
            <a:ext cx="1121979" cy="462456"/>
          </a:xfrm>
          <a:prstGeom prst="fram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26632A18-29C2-B232-D69F-D1AE0DB3C1C2}"/>
              </a:ext>
            </a:extLst>
          </p:cNvPr>
          <p:cNvSpPr/>
          <p:nvPr/>
        </p:nvSpPr>
        <p:spPr>
          <a:xfrm>
            <a:off x="3467099" y="5864772"/>
            <a:ext cx="1378170" cy="304800"/>
          </a:xfrm>
          <a:prstGeom prst="fram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E614D5-B165-5C2A-C12F-E7D15A1BD104}"/>
              </a:ext>
            </a:extLst>
          </p:cNvPr>
          <p:cNvSpPr txBox="1"/>
          <p:nvPr/>
        </p:nvSpPr>
        <p:spPr>
          <a:xfrm>
            <a:off x="7537903" y="3585898"/>
            <a:ext cx="421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Click 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”Code” </a:t>
            </a:r>
            <a:r>
              <a:rPr kumimoji="1" lang="en-US" altLang="zh-TW" sz="2000" dirty="0">
                <a:solidFill>
                  <a:srgbClr val="FF0000"/>
                </a:solidFill>
              </a:rPr>
              <a:t>and then 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“Download ZIP”  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B449022-4F46-B88C-0388-006782256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941" y="4267747"/>
            <a:ext cx="1089808" cy="14288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408A81A-DD79-CA4B-61DB-98BF7809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262" y="4515507"/>
            <a:ext cx="1460500" cy="1181100"/>
          </a:xfrm>
          <a:prstGeom prst="rect">
            <a:avLst/>
          </a:prstGeom>
        </p:spPr>
      </p:pic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1213A29-6F4A-7AE3-467A-E99C7935631D}"/>
              </a:ext>
            </a:extLst>
          </p:cNvPr>
          <p:cNvCxnSpPr/>
          <p:nvPr/>
        </p:nvCxnSpPr>
        <p:spPr>
          <a:xfrm>
            <a:off x="8849710" y="5181600"/>
            <a:ext cx="12297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5C4106-0E07-9F17-4E6A-F3F8B946E930}"/>
              </a:ext>
            </a:extLst>
          </p:cNvPr>
          <p:cNvSpPr txBox="1"/>
          <p:nvPr/>
        </p:nvSpPr>
        <p:spPr>
          <a:xfrm>
            <a:off x="9087945" y="4800283"/>
            <a:ext cx="105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Unzip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57C72BD-6E6F-B268-2BD0-30AD17CF6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42" b="62685"/>
          <a:stretch/>
        </p:blipFill>
        <p:spPr>
          <a:xfrm>
            <a:off x="424135" y="1036719"/>
            <a:ext cx="7775029" cy="213740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D02BB90-705D-9BE9-6CAB-20DB38D682F5}"/>
              </a:ext>
            </a:extLst>
          </p:cNvPr>
          <p:cNvSpPr txBox="1"/>
          <p:nvPr/>
        </p:nvSpPr>
        <p:spPr>
          <a:xfrm>
            <a:off x="420414" y="192991"/>
            <a:ext cx="649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8D3FD49F-2620-A550-3D0B-4635665295A6}"/>
              </a:ext>
            </a:extLst>
          </p:cNvPr>
          <p:cNvSpPr/>
          <p:nvPr/>
        </p:nvSpPr>
        <p:spPr>
          <a:xfrm flipH="1">
            <a:off x="2053237" y="1324304"/>
            <a:ext cx="283781" cy="25224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7D12CD39-1FF0-B722-561B-8FD5FFC67E7B}"/>
              </a:ext>
            </a:extLst>
          </p:cNvPr>
          <p:cNvSpPr/>
          <p:nvPr/>
        </p:nvSpPr>
        <p:spPr>
          <a:xfrm flipH="1">
            <a:off x="2337018" y="2123090"/>
            <a:ext cx="909146" cy="25224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直線圖說文字 1 7">
            <a:extLst>
              <a:ext uri="{FF2B5EF4-FFF2-40B4-BE49-F238E27FC236}">
                <a16:creationId xmlns:a16="http://schemas.microsoft.com/office/drawing/2014/main" id="{5C6DD797-D133-78E6-68EC-EF0A3C3001F4}"/>
              </a:ext>
            </a:extLst>
          </p:cNvPr>
          <p:cNvSpPr/>
          <p:nvPr/>
        </p:nvSpPr>
        <p:spPr>
          <a:xfrm>
            <a:off x="3829484" y="1576552"/>
            <a:ext cx="4151587" cy="315310"/>
          </a:xfrm>
          <a:prstGeom prst="borderCallout1">
            <a:avLst>
              <a:gd name="adj1" fmla="val 48750"/>
              <a:gd name="adj2" fmla="val -3017"/>
              <a:gd name="adj3" fmla="val 9166"/>
              <a:gd name="adj4" fmla="val -350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Click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 icon and type </a:t>
            </a:r>
            <a:r>
              <a:rPr kumimoji="1" lang="en-US" altLang="zh-CN" b="1" dirty="0">
                <a:solidFill>
                  <a:srgbClr val="FF0000"/>
                </a:solidFill>
              </a:rPr>
              <a:t>“Wizard” </a:t>
            </a:r>
            <a:r>
              <a:rPr kumimoji="1" lang="en-US" altLang="zh-CN" dirty="0">
                <a:solidFill>
                  <a:srgbClr val="FF0000"/>
                </a:solidFill>
              </a:rPr>
              <a:t>to open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D951E5-5913-1A71-0529-A9BE8BF7BAC3}"/>
              </a:ext>
            </a:extLst>
          </p:cNvPr>
          <p:cNvSpPr txBox="1"/>
          <p:nvPr/>
        </p:nvSpPr>
        <p:spPr>
          <a:xfrm>
            <a:off x="448877" y="3215494"/>
            <a:ext cx="1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Or: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A1CE12-C616-6202-48B9-9F8EF260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35" y="3780084"/>
            <a:ext cx="3615558" cy="400526"/>
          </a:xfrm>
          <a:prstGeom prst="rect">
            <a:avLst/>
          </a:prstGeom>
        </p:spPr>
      </p:pic>
      <p:sp>
        <p:nvSpPr>
          <p:cNvPr id="13" name="框架 12">
            <a:extLst>
              <a:ext uri="{FF2B5EF4-FFF2-40B4-BE49-F238E27FC236}">
                <a16:creationId xmlns:a16="http://schemas.microsoft.com/office/drawing/2014/main" id="{AF325726-FA21-32D6-10CB-25A9F2840AE1}"/>
              </a:ext>
            </a:extLst>
          </p:cNvPr>
          <p:cNvSpPr/>
          <p:nvPr/>
        </p:nvSpPr>
        <p:spPr>
          <a:xfrm flipH="1">
            <a:off x="3755910" y="3867807"/>
            <a:ext cx="206489" cy="18918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9AD5E06-D02D-0E35-054B-4202887D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4" y="4361658"/>
            <a:ext cx="5311445" cy="1897797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FF8D8282-99DE-50E6-F1E5-ACF8FD6B051C}"/>
              </a:ext>
            </a:extLst>
          </p:cNvPr>
          <p:cNvSpPr/>
          <p:nvPr/>
        </p:nvSpPr>
        <p:spPr>
          <a:xfrm flipH="1">
            <a:off x="681637" y="4918706"/>
            <a:ext cx="1371599" cy="30493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7D12CD39-1FF0-B722-561B-8FD5FFC67E7B}"/>
              </a:ext>
            </a:extLst>
          </p:cNvPr>
          <p:cNvSpPr/>
          <p:nvPr/>
        </p:nvSpPr>
        <p:spPr>
          <a:xfrm flipH="1">
            <a:off x="3246164" y="5486400"/>
            <a:ext cx="1655378" cy="32056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0A2A2D-050A-A89D-A9DE-336C2B3E47B2}"/>
              </a:ext>
            </a:extLst>
          </p:cNvPr>
          <p:cNvSpPr txBox="1"/>
          <p:nvPr/>
        </p:nvSpPr>
        <p:spPr>
          <a:xfrm>
            <a:off x="6208547" y="4848891"/>
            <a:ext cx="557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b="0" i="0" u="none" strike="noStrike" dirty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Open the drop-down box</a:t>
            </a:r>
            <a:r>
              <a:rPr lang="en-US" altLang="zh-TW" b="0" i="0" u="none" strike="noStrike" dirty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, find </a:t>
            </a:r>
            <a:r>
              <a:rPr lang="en-US" altLang="zh-TW" b="1" i="0" u="none" strike="noStrike" dirty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“Extension Wizard” </a:t>
            </a:r>
            <a:r>
              <a:rPr lang="en-US" altLang="zh-TW" b="0" i="0" u="none" strike="noStrike" dirty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 </a:t>
            </a:r>
            <a:r>
              <a:rPr lang="en-US" altLang="zh-TW" b="1" i="0" u="none" strike="noStrike" dirty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“Developer Tools”</a:t>
            </a:r>
            <a:endParaRPr lang="en" altLang="zh-TW" b="1" i="0" u="none" strike="noStrike" dirty="0">
              <a:solidFill>
                <a:srgbClr val="FF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72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A0E3153-5181-766C-6D9C-6BD6D6CB5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35"/>
          <a:stretch/>
        </p:blipFill>
        <p:spPr>
          <a:xfrm>
            <a:off x="947027" y="1220950"/>
            <a:ext cx="4003346" cy="2321035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9252F353-76A5-C533-B4FD-46B2DF440AFA}"/>
              </a:ext>
            </a:extLst>
          </p:cNvPr>
          <p:cNvSpPr/>
          <p:nvPr/>
        </p:nvSpPr>
        <p:spPr>
          <a:xfrm flipH="1">
            <a:off x="947027" y="3118943"/>
            <a:ext cx="1680559" cy="4230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D883AF-D4A6-DA94-FA23-702581E55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2" b="3525"/>
          <a:stretch/>
        </p:blipFill>
        <p:spPr>
          <a:xfrm>
            <a:off x="947025" y="4112172"/>
            <a:ext cx="5665080" cy="2167200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D97F46D3-8670-AF2B-DD62-69807C00FD4C}"/>
              </a:ext>
            </a:extLst>
          </p:cNvPr>
          <p:cNvSpPr/>
          <p:nvPr/>
        </p:nvSpPr>
        <p:spPr>
          <a:xfrm flipH="1">
            <a:off x="947025" y="4729655"/>
            <a:ext cx="2416285" cy="33107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9252F353-76A5-C533-B4FD-46B2DF440AFA}"/>
              </a:ext>
            </a:extLst>
          </p:cNvPr>
          <p:cNvSpPr/>
          <p:nvPr/>
        </p:nvSpPr>
        <p:spPr>
          <a:xfrm flipH="1">
            <a:off x="5675586" y="5887105"/>
            <a:ext cx="851338" cy="3139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0EC2494-FB90-8026-1A57-E4E0CDF10DC2}"/>
              </a:ext>
            </a:extLst>
          </p:cNvPr>
          <p:cNvSpPr txBox="1"/>
          <p:nvPr/>
        </p:nvSpPr>
        <p:spPr>
          <a:xfrm>
            <a:off x="947025" y="637903"/>
            <a:ext cx="557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Switch to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“Extension Wizard” 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949D4E3-87E5-932F-A8F2-27982C340DD9}"/>
              </a:ext>
            </a:extLst>
          </p:cNvPr>
          <p:cNvSpPr txBox="1"/>
          <p:nvPr/>
        </p:nvSpPr>
        <p:spPr>
          <a:xfrm>
            <a:off x="947024" y="3677046"/>
            <a:ext cx="870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Click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“Select Extension” </a:t>
            </a:r>
            <a:r>
              <a:rPr kumimoji="1" lang="en-US" altLang="zh-TW" sz="2400" dirty="0">
                <a:solidFill>
                  <a:srgbClr val="FF0000"/>
                </a:solidFill>
              </a:rPr>
              <a:t>and choose the folder 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508D794-D1EE-FCC1-1E5B-29A15A5C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10" y="637903"/>
            <a:ext cx="3115132" cy="2768042"/>
          </a:xfrm>
          <a:prstGeom prst="rect">
            <a:avLst/>
          </a:prstGeom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30FF40AA-D0F3-55B1-EB65-3C3E559CFBFB}"/>
              </a:ext>
            </a:extLst>
          </p:cNvPr>
          <p:cNvSpPr/>
          <p:nvPr/>
        </p:nvSpPr>
        <p:spPr>
          <a:xfrm flipH="1">
            <a:off x="9532882" y="3091948"/>
            <a:ext cx="814459" cy="3139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23A4104-7EC3-6EFF-3783-F87FB8C94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210" y="3472390"/>
            <a:ext cx="3482738" cy="1908906"/>
          </a:xfrm>
          <a:prstGeom prst="rect">
            <a:avLst/>
          </a:prstGeom>
        </p:spPr>
      </p:pic>
      <p:sp>
        <p:nvSpPr>
          <p:cNvPr id="14" name="框架 13">
            <a:extLst>
              <a:ext uri="{FF2B5EF4-FFF2-40B4-BE49-F238E27FC236}">
                <a16:creationId xmlns:a16="http://schemas.microsoft.com/office/drawing/2014/main" id="{4DADC1B1-32F5-8A2F-D90D-3006634FC120}"/>
              </a:ext>
            </a:extLst>
          </p:cNvPr>
          <p:cNvSpPr/>
          <p:nvPr/>
        </p:nvSpPr>
        <p:spPr>
          <a:xfrm flipH="1">
            <a:off x="8324193" y="5060729"/>
            <a:ext cx="2023148" cy="3139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1B1D3B8-C8B3-B0F5-1C98-37FD8A6DAF19}"/>
              </a:ext>
            </a:extLst>
          </p:cNvPr>
          <p:cNvSpPr txBox="1"/>
          <p:nvPr/>
        </p:nvSpPr>
        <p:spPr>
          <a:xfrm>
            <a:off x="7232210" y="5465379"/>
            <a:ext cx="42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rgbClr val="FF0000"/>
                </a:solidFill>
              </a:rPr>
              <a:t>“AnatomcalTractParcellation”</a:t>
            </a:r>
            <a:r>
              <a:rPr kumimoji="1" lang="en-US" altLang="zh-TW" sz="2000" dirty="0">
                <a:solidFill>
                  <a:srgbClr val="FF0000"/>
                </a:solidFill>
              </a:rPr>
              <a:t> can be found in 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“Modules”</a:t>
            </a:r>
            <a:r>
              <a:rPr kumimoji="1" lang="en-US" altLang="zh-TW" sz="2000" dirty="0">
                <a:solidFill>
                  <a:srgbClr val="FF0000"/>
                </a:solidFill>
              </a:rPr>
              <a:t> now!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2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9BDA7-7E01-5CB0-647E-C0A4D38E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5" y="196521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cs typeface="Times New Roman" panose="02020603050405020304" pitchFamily="18" charset="0"/>
              </a:rPr>
              <a:t>Method 2:</a:t>
            </a:r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DFB68F-3184-E2B3-72F4-FE8F28908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0"/>
          <a:stretch/>
        </p:blipFill>
        <p:spPr>
          <a:xfrm>
            <a:off x="386255" y="767254"/>
            <a:ext cx="4160026" cy="2661745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633ED5AC-32BA-203D-9871-801CD08AEDC8}"/>
              </a:ext>
            </a:extLst>
          </p:cNvPr>
          <p:cNvSpPr/>
          <p:nvPr/>
        </p:nvSpPr>
        <p:spPr>
          <a:xfrm flipH="1">
            <a:off x="2466268" y="2051624"/>
            <a:ext cx="1548684" cy="281673"/>
          </a:xfrm>
          <a:prstGeom prst="frame">
            <a:avLst>
              <a:gd name="adj1" fmla="val 162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1180E5-F42A-2AA6-34C1-D8FCB777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533" y="427390"/>
            <a:ext cx="7522472" cy="3247200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6DFC9DAF-7473-FBE2-362D-9CB48B42F3B9}"/>
              </a:ext>
            </a:extLst>
          </p:cNvPr>
          <p:cNvSpPr/>
          <p:nvPr/>
        </p:nvSpPr>
        <p:spPr>
          <a:xfrm flipH="1">
            <a:off x="6201102" y="557049"/>
            <a:ext cx="1030014" cy="351042"/>
          </a:xfrm>
          <a:prstGeom prst="frame">
            <a:avLst>
              <a:gd name="adj1" fmla="val 162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633ED5AC-32BA-203D-9871-801CD08AEDC8}"/>
              </a:ext>
            </a:extLst>
          </p:cNvPr>
          <p:cNvSpPr/>
          <p:nvPr/>
        </p:nvSpPr>
        <p:spPr>
          <a:xfrm flipH="1">
            <a:off x="10577321" y="557049"/>
            <a:ext cx="1548684" cy="351042"/>
          </a:xfrm>
          <a:prstGeom prst="frame">
            <a:avLst>
              <a:gd name="adj1" fmla="val 162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57121A-5786-EC2B-C9A9-0C78E9221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085" y="3768865"/>
            <a:ext cx="6141345" cy="2661745"/>
          </a:xfrm>
          <a:prstGeom prst="rect">
            <a:avLst/>
          </a:prstGeom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19BB4415-F226-F6BF-AB6E-A884C6352665}"/>
              </a:ext>
            </a:extLst>
          </p:cNvPr>
          <p:cNvSpPr/>
          <p:nvPr/>
        </p:nvSpPr>
        <p:spPr>
          <a:xfrm flipH="1">
            <a:off x="4687613" y="5370786"/>
            <a:ext cx="1681655" cy="462455"/>
          </a:xfrm>
          <a:prstGeom prst="frame">
            <a:avLst>
              <a:gd name="adj1" fmla="val 162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82ADD3-0C0B-437E-0027-0DCAAF97C6A5}"/>
              </a:ext>
            </a:extLst>
          </p:cNvPr>
          <p:cNvSpPr txBox="1"/>
          <p:nvPr/>
        </p:nvSpPr>
        <p:spPr>
          <a:xfrm>
            <a:off x="386255" y="3584199"/>
            <a:ext cx="378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Open 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“Extensions Manager” 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向下箭號 13">
            <a:extLst>
              <a:ext uri="{FF2B5EF4-FFF2-40B4-BE49-F238E27FC236}">
                <a16:creationId xmlns:a16="http://schemas.microsoft.com/office/drawing/2014/main" id="{1E06870E-B418-9C84-2E53-FE31D74BA9D7}"/>
              </a:ext>
            </a:extLst>
          </p:cNvPr>
          <p:cNvSpPr/>
          <p:nvPr/>
        </p:nvSpPr>
        <p:spPr>
          <a:xfrm>
            <a:off x="1713186" y="3950896"/>
            <a:ext cx="325820" cy="1980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524372-E2E0-72E8-F92D-0617CF45B017}"/>
              </a:ext>
            </a:extLst>
          </p:cNvPr>
          <p:cNvSpPr txBox="1"/>
          <p:nvPr/>
        </p:nvSpPr>
        <p:spPr>
          <a:xfrm>
            <a:off x="386254" y="4136740"/>
            <a:ext cx="442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Search 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“WMA” </a:t>
            </a:r>
            <a:r>
              <a:rPr kumimoji="1" lang="en-US" altLang="zh-TW" sz="2000" dirty="0">
                <a:solidFill>
                  <a:srgbClr val="FF0000"/>
                </a:solidFill>
              </a:rPr>
              <a:t>in 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“Install Extensions”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向下箭號 15">
            <a:extLst>
              <a:ext uri="{FF2B5EF4-FFF2-40B4-BE49-F238E27FC236}">
                <a16:creationId xmlns:a16="http://schemas.microsoft.com/office/drawing/2014/main" id="{0286111F-9824-C7DF-8FE3-EE1E4AEEB17F}"/>
              </a:ext>
            </a:extLst>
          </p:cNvPr>
          <p:cNvSpPr/>
          <p:nvPr/>
        </p:nvSpPr>
        <p:spPr>
          <a:xfrm>
            <a:off x="1713186" y="4503437"/>
            <a:ext cx="325820" cy="1980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8A82ADD3-0C0B-437E-0027-0DCAAF97C6A5}"/>
              </a:ext>
            </a:extLst>
          </p:cNvPr>
          <p:cNvSpPr txBox="1"/>
          <p:nvPr/>
        </p:nvSpPr>
        <p:spPr>
          <a:xfrm>
            <a:off x="386255" y="4655868"/>
            <a:ext cx="378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000" dirty="0">
                <a:solidFill>
                  <a:srgbClr val="FF0000"/>
                </a:solidFill>
              </a:rPr>
              <a:t>Find 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“SlicerWMA” </a:t>
            </a:r>
            <a:r>
              <a:rPr kumimoji="1" lang="en-US" altLang="zh-TW" sz="2000" dirty="0">
                <a:solidFill>
                  <a:srgbClr val="FF0000"/>
                </a:solidFill>
              </a:rPr>
              <a:t>and install it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向下箭號 17">
            <a:extLst>
              <a:ext uri="{FF2B5EF4-FFF2-40B4-BE49-F238E27FC236}">
                <a16:creationId xmlns:a16="http://schemas.microsoft.com/office/drawing/2014/main" id="{1E06870E-B418-9C84-2E53-FE31D74BA9D7}"/>
              </a:ext>
            </a:extLst>
          </p:cNvPr>
          <p:cNvSpPr/>
          <p:nvPr/>
        </p:nvSpPr>
        <p:spPr>
          <a:xfrm>
            <a:off x="1713186" y="5022565"/>
            <a:ext cx="325820" cy="1980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0988D0A-DB3B-F0B2-A6F4-3ED2FB65632B}"/>
              </a:ext>
            </a:extLst>
          </p:cNvPr>
          <p:cNvSpPr txBox="1"/>
          <p:nvPr/>
        </p:nvSpPr>
        <p:spPr>
          <a:xfrm>
            <a:off x="393372" y="5202977"/>
            <a:ext cx="42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rgbClr val="FF0000"/>
                </a:solidFill>
              </a:rPr>
              <a:t>“</a:t>
            </a:r>
            <a:r>
              <a:rPr lang="en" altLang="zh-TW" sz="2000" b="1" dirty="0">
                <a:solidFill>
                  <a:srgbClr val="FF0000"/>
                </a:solidFill>
                <a:effectLst/>
              </a:rPr>
              <a:t>WMAScriptedModule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”</a:t>
            </a:r>
            <a:r>
              <a:rPr kumimoji="1" lang="en-US" altLang="zh-TW" sz="2000" dirty="0">
                <a:solidFill>
                  <a:srgbClr val="FF0000"/>
                </a:solidFill>
              </a:rPr>
              <a:t> can be found in </a:t>
            </a:r>
            <a:r>
              <a:rPr kumimoji="1" lang="en-US" altLang="zh-TW" sz="2000" b="1" dirty="0">
                <a:solidFill>
                  <a:srgbClr val="FF0000"/>
                </a:solidFill>
              </a:rPr>
              <a:t>“Modules”</a:t>
            </a:r>
            <a:r>
              <a:rPr kumimoji="1" lang="en-US" altLang="zh-TW" sz="2000" dirty="0">
                <a:solidFill>
                  <a:srgbClr val="FF0000"/>
                </a:solidFill>
              </a:rPr>
              <a:t> now!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C122A-2645-589D-3CBB-1332B6F2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BE9C8-2F3D-7E2E-E3F3-C19B45B840CE}"/>
              </a:ext>
            </a:extLst>
          </p:cNvPr>
          <p:cNvSpPr txBox="1"/>
          <p:nvPr/>
        </p:nvSpPr>
        <p:spPr>
          <a:xfrm>
            <a:off x="525517" y="1166648"/>
            <a:ext cx="1039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Whitematteranalysis relies on two requirements, where their status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 shown in message box: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DCDFF9-19B9-9137-6A21-B139159D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" y="1535980"/>
            <a:ext cx="6235700" cy="18415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8F75371-05F1-DE46-2D5F-F20963BB810E}"/>
              </a:ext>
            </a:extLst>
          </p:cNvPr>
          <p:cNvCxnSpPr/>
          <p:nvPr/>
        </p:nvCxnSpPr>
        <p:spPr>
          <a:xfrm>
            <a:off x="8177048" y="1535980"/>
            <a:ext cx="12402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B793949-F7DF-3340-90C2-C6653B6BADFC}"/>
              </a:ext>
            </a:extLst>
          </p:cNvPr>
          <p:cNvCxnSpPr>
            <a:cxnSpLocks/>
          </p:cNvCxnSpPr>
          <p:nvPr/>
        </p:nvCxnSpPr>
        <p:spPr>
          <a:xfrm>
            <a:off x="6936828" y="1873910"/>
            <a:ext cx="112049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8F75371-05F1-DE46-2D5F-F20963BB810E}"/>
              </a:ext>
            </a:extLst>
          </p:cNvPr>
          <p:cNvCxnSpPr>
            <a:cxnSpLocks/>
          </p:cNvCxnSpPr>
          <p:nvPr/>
        </p:nvCxnSpPr>
        <p:spPr>
          <a:xfrm flipV="1">
            <a:off x="8057322" y="1535980"/>
            <a:ext cx="739836" cy="33793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762E65E2-E4FD-9C57-D3C0-309D5EFCD616}"/>
              </a:ext>
            </a:extLst>
          </p:cNvPr>
          <p:cNvSpPr/>
          <p:nvPr/>
        </p:nvSpPr>
        <p:spPr>
          <a:xfrm>
            <a:off x="6936828" y="2790824"/>
            <a:ext cx="231227" cy="441435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33AD05-8A3C-4F93-11B9-D7C01E7DF929}"/>
              </a:ext>
            </a:extLst>
          </p:cNvPr>
          <p:cNvSpPr txBox="1"/>
          <p:nvPr/>
        </p:nvSpPr>
        <p:spPr>
          <a:xfrm>
            <a:off x="7343666" y="2811486"/>
            <a:ext cx="3752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</a:rPr>
              <a:t>Click these buttons for installation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359410-69BE-B423-800F-EF9267DC49D0}"/>
              </a:ext>
            </a:extLst>
          </p:cNvPr>
          <p:cNvSpPr txBox="1"/>
          <p:nvPr/>
        </p:nvSpPr>
        <p:spPr>
          <a:xfrm>
            <a:off x="525517" y="3429000"/>
            <a:ext cx="9375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Notice: Due to the size of WM atlas, download may fail in Slicer. If happens, download the atlas in: 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Chinese user:</a:t>
            </a:r>
          </a:p>
          <a:p>
            <a:r>
              <a:rPr kumimoji="1" lang="en-US" altLang="zh-CN" dirty="0">
                <a:solidFill>
                  <a:srgbClr val="FF0000"/>
                </a:solidFill>
                <a:hlinkClick r:id="rId3"/>
              </a:rPr>
              <a:t>https://pan.baidu.com/s/1GLsxUvWA2rqjd5l5wWghaw?pwd=WMA1</a:t>
            </a:r>
            <a:r>
              <a:rPr kumimoji="1" lang="en-US" altLang="zh-CN" dirty="0">
                <a:solidFill>
                  <a:srgbClr val="FF0000"/>
                </a:solidFill>
              </a:rPr>
              <a:t> Code: WMA1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Others:</a:t>
            </a:r>
          </a:p>
          <a:p>
            <a:r>
              <a:rPr kumimoji="1" lang="en-US" altLang="zh-CN" dirty="0">
                <a:solidFill>
                  <a:srgbClr val="FF0000"/>
                </a:solidFill>
                <a:hlinkClick r:id="rId4"/>
              </a:rPr>
              <a:t>https://</a:t>
            </a:r>
            <a:r>
              <a:rPr kumimoji="1" lang="en-US" altLang="zh-CN" dirty="0" err="1">
                <a:solidFill>
                  <a:srgbClr val="FF0000"/>
                </a:solidFill>
                <a:hlinkClick r:id="rId4"/>
              </a:rPr>
              <a:t>www.dropbox.com</a:t>
            </a:r>
            <a:r>
              <a:rPr kumimoji="1" lang="en-US" altLang="zh-CN" dirty="0">
                <a:solidFill>
                  <a:srgbClr val="FF0000"/>
                </a:solidFill>
                <a:hlinkClick r:id="rId4"/>
              </a:rPr>
              <a:t>/</a:t>
            </a:r>
            <a:r>
              <a:rPr kumimoji="1" lang="en-US" altLang="zh-CN" dirty="0" err="1">
                <a:solidFill>
                  <a:srgbClr val="FF0000"/>
                </a:solidFill>
                <a:hlinkClick r:id="rId4"/>
              </a:rPr>
              <a:t>scl</a:t>
            </a:r>
            <a:r>
              <a:rPr kumimoji="1" lang="en-US" altLang="zh-CN" dirty="0">
                <a:solidFill>
                  <a:srgbClr val="FF0000"/>
                </a:solidFill>
                <a:hlinkClick r:id="rId4"/>
              </a:rPr>
              <a:t>/fi/luwohdaaxksnl1hexhvgg/ORG-Atlases-1.1.1.zip?rlkey=nxxy2osngbpwuzd5w51dd4qo2&amp;dl=0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			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				Then place the atlas to </a:t>
            </a:r>
            <a:r>
              <a:rPr kumimoji="1" lang="en-US" altLang="zh-CN" b="1" dirty="0">
                <a:solidFill>
                  <a:srgbClr val="FF0000"/>
                </a:solidFill>
              </a:rPr>
              <a:t>“Resources”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3F90FC1-529E-EFB0-1C0D-1B08B63597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886"/>
          <a:stretch/>
        </p:blipFill>
        <p:spPr>
          <a:xfrm>
            <a:off x="8028474" y="4487101"/>
            <a:ext cx="3744542" cy="2192788"/>
          </a:xfrm>
          <a:prstGeom prst="rect">
            <a:avLst/>
          </a:prstGeom>
        </p:spPr>
      </p:pic>
      <p:sp>
        <p:nvSpPr>
          <p:cNvPr id="22" name="框架 21">
            <a:extLst>
              <a:ext uri="{FF2B5EF4-FFF2-40B4-BE49-F238E27FC236}">
                <a16:creationId xmlns:a16="http://schemas.microsoft.com/office/drawing/2014/main" id="{3CA243DC-E593-B990-E336-86988F67AE6A}"/>
              </a:ext>
            </a:extLst>
          </p:cNvPr>
          <p:cNvSpPr/>
          <p:nvPr/>
        </p:nvSpPr>
        <p:spPr>
          <a:xfrm flipH="1">
            <a:off x="8028474" y="6138273"/>
            <a:ext cx="1307748" cy="294289"/>
          </a:xfrm>
          <a:prstGeom prst="frame">
            <a:avLst>
              <a:gd name="adj1" fmla="val 162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0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3B4E57-02FB-4BEB-5969-68A41D2DCC56}"/>
              </a:ext>
            </a:extLst>
          </p:cNvPr>
          <p:cNvCxnSpPr>
            <a:cxnSpLocks/>
          </p:cNvCxnSpPr>
          <p:nvPr/>
        </p:nvCxnSpPr>
        <p:spPr>
          <a:xfrm flipV="1">
            <a:off x="8557810" y="1746359"/>
            <a:ext cx="2887955" cy="11289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9F4A656E-666E-7FE7-EC4F-41C36CF0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4" y="-110923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setting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122C81-4DF1-FDA5-4268-49AE234AB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72"/>
          <a:stretch/>
        </p:blipFill>
        <p:spPr>
          <a:xfrm>
            <a:off x="228600" y="1446514"/>
            <a:ext cx="2766848" cy="698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2A3DF4-D9AD-1D51-2881-678A8BA6690A}"/>
              </a:ext>
            </a:extLst>
          </p:cNvPr>
          <p:cNvSpPr txBox="1"/>
          <p:nvPr/>
        </p:nvSpPr>
        <p:spPr>
          <a:xfrm>
            <a:off x="3029369" y="1679506"/>
            <a:ext cx="688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</a:rPr>
              <a:t>Move to this phase when both WMA and Atlas are installed !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8A2916-3277-FEA5-677F-D35E3811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37829"/>
            <a:ext cx="5692433" cy="2586420"/>
          </a:xfrm>
          <a:prstGeom prst="rect">
            <a:avLst/>
          </a:prstGeom>
        </p:spPr>
      </p:pic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D6BD31B-8AC4-1F65-ADAB-26194C6A25E8}"/>
              </a:ext>
            </a:extLst>
          </p:cNvPr>
          <p:cNvCxnSpPr>
            <a:cxnSpLocks/>
          </p:cNvCxnSpPr>
          <p:nvPr/>
        </p:nvCxnSpPr>
        <p:spPr>
          <a:xfrm flipV="1">
            <a:off x="5790962" y="2475220"/>
            <a:ext cx="495357" cy="400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0E2F79F-04E9-EC7F-48F5-10406894F755}"/>
              </a:ext>
            </a:extLst>
          </p:cNvPr>
          <p:cNvSpPr txBox="1"/>
          <p:nvPr/>
        </p:nvSpPr>
        <p:spPr>
          <a:xfrm>
            <a:off x="6286318" y="2233324"/>
            <a:ext cx="5692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Decide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 of the input (Choose one of three ways)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From Slicer: Use FiberBundle in Slicer scene as input</a:t>
            </a:r>
          </a:p>
          <a:p>
            <a:r>
              <a:rPr kumimoji="1" lang="en-US" altLang="zh-CN" dirty="0"/>
              <a:t>Choose in </a:t>
            </a:r>
            <a:r>
              <a:rPr kumimoji="1" lang="en-US" altLang="zh-CN" b="1" dirty="0">
                <a:solidFill>
                  <a:srgbClr val="FF0000"/>
                </a:solidFill>
              </a:rPr>
              <a:t>“Input FiberBundle”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From File: Choose a single file in local disk as input</a:t>
            </a:r>
          </a:p>
          <a:p>
            <a:r>
              <a:rPr kumimoji="1" lang="en-US" altLang="zh-CN" dirty="0"/>
              <a:t>Browse and choose in </a:t>
            </a:r>
            <a:r>
              <a:rPr kumimoji="1" lang="en-US" altLang="zh-CN" b="1" dirty="0">
                <a:solidFill>
                  <a:srgbClr val="FF0000"/>
                </a:solidFill>
              </a:rPr>
              <a:t>“Input File”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From Directory: Iterate through the selected folder, taking all </a:t>
            </a:r>
            <a:r>
              <a:rPr kumimoji="1" lang="en-US" altLang="zh-CN" b="1" dirty="0">
                <a:solidFill>
                  <a:srgbClr val="FF0000"/>
                </a:solidFill>
              </a:rPr>
              <a:t>“.vtp” </a:t>
            </a:r>
            <a:r>
              <a:rPr kumimoji="1" lang="en-US" altLang="zh-CN" dirty="0"/>
              <a:t>and </a:t>
            </a:r>
            <a:r>
              <a:rPr kumimoji="1" lang="en-US" altLang="zh-CN" b="1" dirty="0">
                <a:solidFill>
                  <a:srgbClr val="FF0000"/>
                </a:solidFill>
              </a:rPr>
              <a:t>“.vtk” </a:t>
            </a:r>
            <a:r>
              <a:rPr kumimoji="1" lang="en-US" altLang="zh-CN" dirty="0"/>
              <a:t>files as input</a:t>
            </a:r>
          </a:p>
          <a:p>
            <a:r>
              <a:rPr kumimoji="1" lang="en-US" altLang="zh-CN" dirty="0"/>
              <a:t>Browse and choose in </a:t>
            </a:r>
            <a:r>
              <a:rPr kumimoji="1" lang="en-US" altLang="zh-CN" b="1" dirty="0">
                <a:solidFill>
                  <a:srgbClr val="FF0000"/>
                </a:solidFill>
              </a:rPr>
              <a:t>“Input Folder”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29F08C-0533-ADA8-C7A8-5E958DD524AC}"/>
              </a:ext>
            </a:extLst>
          </p:cNvPr>
          <p:cNvSpPr txBox="1"/>
          <p:nvPr/>
        </p:nvSpPr>
        <p:spPr>
          <a:xfrm>
            <a:off x="344214" y="6211669"/>
            <a:ext cx="824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i="0" u="none" strike="noStrike" dirty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Notice</a:t>
            </a:r>
            <a:r>
              <a:rPr lang="en-US" altLang="zh-CN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: </a:t>
            </a:r>
            <a:r>
              <a:rPr lang="en" altLang="zh-CN" b="0" i="0" u="none" strike="noStrike" dirty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The path name supports only letters, numbers, and symbols.</a:t>
            </a:r>
          </a:p>
          <a:p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3DB003-3E56-256A-7C68-6B26349A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19" y="420796"/>
            <a:ext cx="5790067" cy="1258710"/>
          </a:xfrm>
          <a:prstGeom prst="rect">
            <a:avLst/>
          </a:prstGeom>
        </p:spPr>
      </p:pic>
      <p:sp>
        <p:nvSpPr>
          <p:cNvPr id="22" name="框架 21">
            <a:extLst>
              <a:ext uri="{FF2B5EF4-FFF2-40B4-BE49-F238E27FC236}">
                <a16:creationId xmlns:a16="http://schemas.microsoft.com/office/drawing/2014/main" id="{CEA78983-3B94-F7D9-7219-B4BEA2FF2924}"/>
              </a:ext>
            </a:extLst>
          </p:cNvPr>
          <p:cNvSpPr/>
          <p:nvPr/>
        </p:nvSpPr>
        <p:spPr>
          <a:xfrm flipH="1">
            <a:off x="6369268" y="420152"/>
            <a:ext cx="262759" cy="34710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30FF40AA-D0F3-55B1-EB65-3C3E559CFBFB}"/>
              </a:ext>
            </a:extLst>
          </p:cNvPr>
          <p:cNvSpPr/>
          <p:nvPr/>
        </p:nvSpPr>
        <p:spPr>
          <a:xfrm flipH="1">
            <a:off x="7570121" y="965673"/>
            <a:ext cx="1132443" cy="2745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框架 23">
            <a:extLst>
              <a:ext uri="{FF2B5EF4-FFF2-40B4-BE49-F238E27FC236}">
                <a16:creationId xmlns:a16="http://schemas.microsoft.com/office/drawing/2014/main" id="{30FF40AA-D0F3-55B1-EB65-3C3E559CFBFB}"/>
              </a:ext>
            </a:extLst>
          </p:cNvPr>
          <p:cNvSpPr/>
          <p:nvPr/>
        </p:nvSpPr>
        <p:spPr>
          <a:xfrm flipH="1">
            <a:off x="11167946" y="1365509"/>
            <a:ext cx="908439" cy="3139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A1D0D5A-8A62-9C06-ABB9-BF9A29643D0A}"/>
              </a:ext>
            </a:extLst>
          </p:cNvPr>
          <p:cNvCxnSpPr>
            <a:cxnSpLocks/>
          </p:cNvCxnSpPr>
          <p:nvPr/>
        </p:nvCxnSpPr>
        <p:spPr>
          <a:xfrm flipV="1">
            <a:off x="5855997" y="3270934"/>
            <a:ext cx="430320" cy="103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D6BD31B-8AC4-1F65-ADAB-26194C6A25E8}"/>
              </a:ext>
            </a:extLst>
          </p:cNvPr>
          <p:cNvCxnSpPr>
            <a:cxnSpLocks/>
          </p:cNvCxnSpPr>
          <p:nvPr/>
        </p:nvCxnSpPr>
        <p:spPr>
          <a:xfrm>
            <a:off x="5855997" y="3649734"/>
            <a:ext cx="430320" cy="3459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BD6BD31B-8AC4-1F65-ADAB-26194C6A25E8}"/>
              </a:ext>
            </a:extLst>
          </p:cNvPr>
          <p:cNvCxnSpPr>
            <a:cxnSpLocks/>
          </p:cNvCxnSpPr>
          <p:nvPr/>
        </p:nvCxnSpPr>
        <p:spPr>
          <a:xfrm>
            <a:off x="5855996" y="3995701"/>
            <a:ext cx="430321" cy="828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93540DE3-FB8B-B17E-AE5A-32648A219191}"/>
              </a:ext>
            </a:extLst>
          </p:cNvPr>
          <p:cNvCxnSpPr>
            <a:cxnSpLocks/>
          </p:cNvCxnSpPr>
          <p:nvPr/>
        </p:nvCxnSpPr>
        <p:spPr>
          <a:xfrm>
            <a:off x="788276" y="4409975"/>
            <a:ext cx="609600" cy="809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F4CD970-CE15-E3A1-D5D6-72EE7DA36AD9}"/>
              </a:ext>
            </a:extLst>
          </p:cNvPr>
          <p:cNvSpPr txBox="1"/>
          <p:nvPr/>
        </p:nvSpPr>
        <p:spPr>
          <a:xfrm>
            <a:off x="1534510" y="5108029"/>
            <a:ext cx="450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Select the output folder which all results will store 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83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40EB01-A276-1D35-9721-2ED92789C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44214" y="1049563"/>
            <a:ext cx="6261100" cy="13843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1675157-F250-139A-3D30-686068B4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4" y="-110923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parameters setting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E07B4C-D0BE-95EE-8876-69CBFD1878BC}"/>
              </a:ext>
            </a:extLst>
          </p:cNvPr>
          <p:cNvSpPr txBox="1"/>
          <p:nvPr/>
        </p:nvSpPr>
        <p:spPr>
          <a:xfrm>
            <a:off x="2207172" y="2433863"/>
            <a:ext cx="233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 dirty="0"/>
              <a:t>Default setting</a:t>
            </a:r>
            <a:endParaRPr kumimoji="1" lang="zh-CN" altLang="en-US" sz="2000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4065836-2091-199D-DE3A-959A0566271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723336" y="1383241"/>
            <a:ext cx="497271" cy="240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F30C8-9F28-EF1F-D4DF-97C57FC4C191}"/>
              </a:ext>
            </a:extLst>
          </p:cNvPr>
          <p:cNvSpPr txBox="1"/>
          <p:nvPr/>
        </p:nvSpPr>
        <p:spPr>
          <a:xfrm>
            <a:off x="7220607" y="1060075"/>
            <a:ext cx="389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modes offered: affine</a:t>
            </a:r>
          </a:p>
          <a:p>
            <a:r>
              <a:rPr kumimoji="1" lang="en-US" altLang="zh-CN" dirty="0"/>
              <a:t>	               &amp; affine + nonlinear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D6C28B2-1696-028F-CA8D-026849FBF60F}"/>
              </a:ext>
            </a:extLst>
          </p:cNvPr>
          <p:cNvCxnSpPr>
            <a:cxnSpLocks/>
          </p:cNvCxnSpPr>
          <p:nvPr/>
        </p:nvCxnSpPr>
        <p:spPr>
          <a:xfrm>
            <a:off x="6723336" y="1944623"/>
            <a:ext cx="4972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21F04DE-1F44-C3CE-0307-974CB7CD788A}"/>
              </a:ext>
            </a:extLst>
          </p:cNvPr>
          <p:cNvSpPr txBox="1"/>
          <p:nvPr/>
        </p:nvSpPr>
        <p:spPr>
          <a:xfrm>
            <a:off x="7220607" y="1739307"/>
            <a:ext cx="4390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Clear unnecessary intermediate results based on selection</a:t>
            </a:r>
            <a:endParaRPr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0EFD3A2-0792-37A2-D8E2-A3CC1291B876}"/>
              </a:ext>
            </a:extLst>
          </p:cNvPr>
          <p:cNvCxnSpPr>
            <a:cxnSpLocks/>
          </p:cNvCxnSpPr>
          <p:nvPr/>
        </p:nvCxnSpPr>
        <p:spPr>
          <a:xfrm>
            <a:off x="6723336" y="2244168"/>
            <a:ext cx="497271" cy="3834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28E1DBD-64D8-A443-D56E-C0847FA1AAB8}"/>
              </a:ext>
            </a:extLst>
          </p:cNvPr>
          <p:cNvSpPr txBox="1"/>
          <p:nvPr/>
        </p:nvSpPr>
        <p:spPr>
          <a:xfrm>
            <a:off x="7220607" y="2465464"/>
            <a:ext cx="380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i="0" u="none" strike="noStrike" dirty="0">
                <a:solidFill>
                  <a:srgbClr val="2A2B2E"/>
                </a:solidFill>
                <a:effectLst/>
                <a:ea typeface="PingFang SC" panose="020B0400000000000000" pitchFamily="34" charset="-122"/>
              </a:rPr>
              <a:t>Drag to select the number of processors, integers from 1 to 8</a:t>
            </a:r>
          </a:p>
          <a:p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6158FA1-B1F0-1C03-CB9E-3FA70977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14" y="3388794"/>
            <a:ext cx="4861338" cy="3299818"/>
          </a:xfrm>
          <a:prstGeom prst="rect">
            <a:avLst/>
          </a:prstGeom>
        </p:spPr>
      </p:pic>
      <p:sp>
        <p:nvSpPr>
          <p:cNvPr id="27" name="框架 26">
            <a:extLst>
              <a:ext uri="{FF2B5EF4-FFF2-40B4-BE49-F238E27FC236}">
                <a16:creationId xmlns:a16="http://schemas.microsoft.com/office/drawing/2014/main" id="{28AC441F-A07A-CFA3-C1FA-2725D9B261EF}"/>
              </a:ext>
            </a:extLst>
          </p:cNvPr>
          <p:cNvSpPr/>
          <p:nvPr/>
        </p:nvSpPr>
        <p:spPr>
          <a:xfrm flipH="1">
            <a:off x="1555530" y="5328745"/>
            <a:ext cx="3650020" cy="35299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D0E68E-B245-F007-D3C8-28598024FF75}"/>
              </a:ext>
            </a:extLst>
          </p:cNvPr>
          <p:cNvSpPr txBox="1"/>
          <p:nvPr/>
        </p:nvSpPr>
        <p:spPr>
          <a:xfrm>
            <a:off x="6480702" y="4879753"/>
            <a:ext cx="42362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0" i="0" u="none" strike="noStrike" dirty="0">
                <a:solidFill>
                  <a:srgbClr val="2A2B2E"/>
                </a:solidFill>
                <a:effectLst/>
                <a:ea typeface="PingFang SC" panose="020B0400000000000000" pitchFamily="34" charset="-122"/>
              </a:rPr>
              <a:t>Once all Settings have been determined, click the </a:t>
            </a:r>
            <a:r>
              <a:rPr lang="en" altLang="zh-CN" sz="2000" b="1" i="0" u="none" strike="noStrike" dirty="0">
                <a:solidFill>
                  <a:srgbClr val="FF0000"/>
                </a:solidFill>
                <a:effectLst/>
                <a:ea typeface="PingFang SC" panose="020B0400000000000000" pitchFamily="34" charset="-122"/>
              </a:rPr>
              <a:t>“Apply</a:t>
            </a:r>
            <a:r>
              <a:rPr lang="en-US" altLang="zh-CN" sz="2000" b="1" i="0" u="none" strike="noStrike" dirty="0">
                <a:solidFill>
                  <a:srgbClr val="FF0000"/>
                </a:solidFill>
                <a:effectLst/>
                <a:ea typeface="PingFang SC" panose="020B0400000000000000" pitchFamily="34" charset="-122"/>
              </a:rPr>
              <a:t>”</a:t>
            </a:r>
            <a:r>
              <a:rPr lang="en" altLang="zh-CN" sz="2000" b="1" i="0" u="none" strike="noStrike" dirty="0">
                <a:solidFill>
                  <a:srgbClr val="FF0000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" altLang="zh-CN" sz="2000" b="0" i="0" u="none" strike="noStrike" dirty="0">
                <a:solidFill>
                  <a:srgbClr val="2A2B2E"/>
                </a:solidFill>
                <a:effectLst/>
                <a:ea typeface="PingFang SC" panose="020B0400000000000000" pitchFamily="34" charset="-122"/>
              </a:rPr>
              <a:t>button to execute the program</a:t>
            </a:r>
          </a:p>
          <a:p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6E0896-834B-D0EC-E532-F787297D7519}"/>
              </a:ext>
            </a:extLst>
          </p:cNvPr>
          <p:cNvSpPr txBox="1"/>
          <p:nvPr/>
        </p:nvSpPr>
        <p:spPr>
          <a:xfrm>
            <a:off x="360972" y="2659559"/>
            <a:ext cx="53066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program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3466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E52B1D-CFE1-065C-4659-C7FD386D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0" y="1874853"/>
            <a:ext cx="6141233" cy="4168595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F1419C0B-DE98-8F2F-7824-FABEC55ADCEA}"/>
              </a:ext>
            </a:extLst>
          </p:cNvPr>
          <p:cNvSpPr/>
          <p:nvPr/>
        </p:nvSpPr>
        <p:spPr>
          <a:xfrm flipH="1">
            <a:off x="1736879" y="4339492"/>
            <a:ext cx="4664483" cy="40067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3C177-CBBB-1717-A601-15FF2665696D}"/>
              </a:ext>
            </a:extLst>
          </p:cNvPr>
          <p:cNvSpPr txBox="1"/>
          <p:nvPr/>
        </p:nvSpPr>
        <p:spPr>
          <a:xfrm>
            <a:off x="6642538" y="4141076"/>
            <a:ext cx="48662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0" i="0" u="none" strike="noStrike" dirty="0">
                <a:solidFill>
                  <a:srgbClr val="2A2B2E"/>
                </a:solidFill>
                <a:effectLst/>
                <a:ea typeface="PingFang SC" panose="020B0400000000000000" pitchFamily="34" charset="-122"/>
              </a:rPr>
              <a:t>Once all Settings have been determined, click the </a:t>
            </a:r>
            <a:r>
              <a:rPr lang="en" altLang="zh-CN" sz="2000" b="1" i="0" u="none" strike="noStrike" dirty="0">
                <a:solidFill>
                  <a:srgbClr val="FF0000"/>
                </a:solidFill>
                <a:effectLst/>
                <a:ea typeface="PingFang SC" panose="020B0400000000000000" pitchFamily="34" charset="-122"/>
              </a:rPr>
              <a:t>“Apply</a:t>
            </a:r>
            <a:r>
              <a:rPr lang="en-US" altLang="zh-CN" sz="2000" b="1" i="0" u="none" strike="noStrike" dirty="0">
                <a:solidFill>
                  <a:srgbClr val="FF0000"/>
                </a:solidFill>
                <a:effectLst/>
                <a:ea typeface="PingFang SC" panose="020B0400000000000000" pitchFamily="34" charset="-122"/>
              </a:rPr>
              <a:t>”</a:t>
            </a:r>
            <a:r>
              <a:rPr lang="en" altLang="zh-CN" sz="2000" b="1" i="0" u="none" strike="noStrike" dirty="0">
                <a:solidFill>
                  <a:srgbClr val="FF0000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" altLang="zh-CN" sz="2000" b="0" i="0" u="none" strike="noStrike" dirty="0">
                <a:solidFill>
                  <a:srgbClr val="2A2B2E"/>
                </a:solidFill>
                <a:effectLst/>
                <a:ea typeface="PingFang SC" panose="020B0400000000000000" pitchFamily="34" charset="-122"/>
              </a:rPr>
              <a:t>button to execute the program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0ECB68-EBDA-5CEB-6D3D-DA747017B66E}"/>
              </a:ext>
            </a:extLst>
          </p:cNvPr>
          <p:cNvSpPr txBox="1"/>
          <p:nvPr/>
        </p:nvSpPr>
        <p:spPr>
          <a:xfrm>
            <a:off x="282746" y="4578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program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6568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467</Words>
  <Application>Microsoft Macintosh PowerPoint</Application>
  <PresentationFormat>宽屏</PresentationFormat>
  <Paragraphs>60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PingFang SC</vt:lpstr>
      <vt:lpstr>Arial</vt:lpstr>
      <vt:lpstr>Calibri</vt:lpstr>
      <vt:lpstr>Calibri Light</vt:lpstr>
      <vt:lpstr>Times New Roman</vt:lpstr>
      <vt:lpstr>Office 佈景主題</vt:lpstr>
      <vt:lpstr>SlicerWMA User Guide</vt:lpstr>
      <vt:lpstr>Two ways for loading WMA in Slicer</vt:lpstr>
      <vt:lpstr>PowerPoint 演示文稿</vt:lpstr>
      <vt:lpstr>PowerPoint 演示文稿</vt:lpstr>
      <vt:lpstr>PowerPoint 演示文稿</vt:lpstr>
      <vt:lpstr>Initial installations</vt:lpstr>
      <vt:lpstr>Input &amp; Output setting</vt:lpstr>
      <vt:lpstr>Advanced parameters setting</vt:lpstr>
      <vt:lpstr>PowerPoint 演示文稿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SlicerWMA User Guide</dc:title>
  <dc:creator>Kening Zhang (student)</dc:creator>
  <cp:lastModifiedBy>Kening Zhang (student)</cp:lastModifiedBy>
  <cp:revision>5</cp:revision>
  <dcterms:created xsi:type="dcterms:W3CDTF">2023-07-29T08:34:05Z</dcterms:created>
  <dcterms:modified xsi:type="dcterms:W3CDTF">2023-07-30T03:53:11Z</dcterms:modified>
</cp:coreProperties>
</file>