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89" r:id="rId5"/>
    <p:sldId id="288" r:id="rId6"/>
    <p:sldId id="319" r:id="rId7"/>
    <p:sldId id="320" r:id="rId8"/>
    <p:sldId id="321" r:id="rId9"/>
    <p:sldId id="322" r:id="rId10"/>
    <p:sldId id="290" r:id="rId11"/>
    <p:sldId id="324" r:id="rId12"/>
    <p:sldId id="323" r:id="rId13"/>
    <p:sldId id="291" r:id="rId14"/>
    <p:sldId id="292" r:id="rId15"/>
    <p:sldId id="293" r:id="rId16"/>
    <p:sldId id="294" r:id="rId17"/>
    <p:sldId id="295" r:id="rId18"/>
    <p:sldId id="312" r:id="rId19"/>
    <p:sldId id="296" r:id="rId20"/>
    <p:sldId id="297" r:id="rId21"/>
    <p:sldId id="298" r:id="rId22"/>
    <p:sldId id="299" r:id="rId23"/>
    <p:sldId id="310" r:id="rId24"/>
    <p:sldId id="337"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A64"/>
    <a:srgbClr val="FA1E46"/>
    <a:srgbClr val="F50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7574" autoAdjust="0"/>
    <p:restoredTop sz="94737" autoAdjust="0"/>
  </p:normalViewPr>
  <p:slideViewPr>
    <p:cSldViewPr>
      <p:cViewPr>
        <p:scale>
          <a:sx n="90" d="100"/>
          <a:sy n="90" d="100"/>
        </p:scale>
        <p:origin x="-1452"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4C73CE-A524-444F-B36E-1BD596E6902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8A1B7B-41B9-4C0B-B051-E4995B869CAC}" type="slidenum">
              <a:rPr lang="zh-CN" altLang="en-US"/>
            </a:fld>
            <a:endParaRPr lang="zh-CN" alt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4BF1F46-5063-4CC0-9276-5F50244D7F0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A22A19-9DEC-43DE-913D-E37592714933}" type="slidenum">
              <a:rPr lang="zh-CN" altLang="en-US"/>
            </a:fld>
            <a:endParaRPr lang="zh-CN" alt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E03CF7-4E4A-432C-B297-275DC6FA5B4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360AD3-2974-424A-A4E8-D81D310F2E6D}" type="slidenum">
              <a:rPr lang="zh-CN" altLang="en-US"/>
            </a:fld>
            <a:endParaRPr lang="zh-CN" alt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B8FA9F-32DB-4DFF-9447-CEB16CA4AA2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FB1764-7DB0-4479-805B-6120691768B4}" type="slidenum">
              <a:rPr lang="zh-CN" altLang="en-US"/>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5AC3CD6F-6996-4E63-A16D-1CF9EEE75E7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C222D3-3606-4912-9BCE-0D47DAB3185C}" type="slidenum">
              <a:rPr lang="zh-CN" altLang="en-US"/>
            </a:fld>
            <a:endParaRPr lang="zh-CN" alt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D1BAB07-6499-4171-A5A9-F4C1391967C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873285-ED58-4A2C-9D94-17422057E4C0}" type="slidenum">
              <a:rPr lang="zh-CN" altLang="en-US"/>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3EE81F7-111B-4D0C-B327-CD14DCABAE2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E2C11A2-68C6-4322-B985-A3FD1CDF7CF6}" type="slidenum">
              <a:rPr lang="zh-CN" altLang="en-US"/>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DEE3BC1-B451-4D94-B962-FD6BBD0BE629}"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556E787-896A-40BC-A668-5F010027A336}" type="slidenum">
              <a:rPr lang="zh-CN" altLang="en-US"/>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F6F92B7-9B11-4699-9A17-D3057BBE91B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46F6AC7-4B1B-4981-9FD3-C0D47E42131D}" type="slidenum">
              <a:rPr lang="zh-CN" altLang="en-US"/>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D89B89DE-836D-4FD1-96F8-B363CA299E8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692727-4BF0-4892-A3AE-02DAA1B3234F}" type="slidenum">
              <a:rPr lang="zh-CN" altLang="en-US"/>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487E3F42-7319-4494-B2BA-13ED554528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CF71858-21AA-4CD6-8062-1846A7AD40F2}" type="slidenum">
              <a:rPr lang="zh-CN" altLang="en-US"/>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4FAA782-B452-4165-878D-D2B905E856B3}"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C271B53-CA3F-4137-847A-82BD825A8C1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ages.github.com/"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liaoxuefeng.com/wiki/0013739516305929606dd18361248578c67b8067c8c017b000" TargetMode="External"/><Relationship Id="rId1" Type="http://schemas.openxmlformats.org/officeDocument/2006/relationships/hyperlink" Target="http://git.oschina.net/progi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p>
            <a:pPr marL="400050" lvl="2"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在本地创建一个文件夹</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通过命令</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cd c: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进入文件目录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cd ..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退后目录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复制快捷键：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ctr + insert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粘贴快捷键：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shift + insert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clone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文件地址</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971550" y="4220845"/>
            <a:ext cx="4361815" cy="457200"/>
          </a:xfrm>
          <a:prstGeom prst="rect">
            <a:avLst/>
          </a:prstGeom>
        </p:spPr>
      </p:pic>
      <p:pic>
        <p:nvPicPr>
          <p:cNvPr id="5" name="图片 4"/>
          <p:cNvPicPr>
            <a:picLocks noChangeAspect="1"/>
          </p:cNvPicPr>
          <p:nvPr/>
        </p:nvPicPr>
        <p:blipFill>
          <a:blip r:embed="rId2"/>
          <a:stretch>
            <a:fillRect/>
          </a:stretch>
        </p:blipFill>
        <p:spPr>
          <a:xfrm>
            <a:off x="971550" y="5229225"/>
            <a:ext cx="5438140" cy="342900"/>
          </a:xfrm>
          <a:prstGeom prst="rect">
            <a:avLst/>
          </a:prstGeom>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删除项目</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1.</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进入项目</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27405" y="3429635"/>
            <a:ext cx="7105015" cy="504825"/>
          </a:xfrm>
          <a:prstGeom prst="rect">
            <a:avLst/>
          </a:prstGeom>
        </p:spPr>
      </p:pic>
      <p:pic>
        <p:nvPicPr>
          <p:cNvPr id="7" name="图片 6"/>
          <p:cNvPicPr>
            <a:picLocks noChangeAspect="1"/>
          </p:cNvPicPr>
          <p:nvPr/>
        </p:nvPicPr>
        <p:blipFill>
          <a:blip r:embed="rId2"/>
          <a:stretch>
            <a:fillRect/>
          </a:stretch>
        </p:blipFill>
        <p:spPr>
          <a:xfrm>
            <a:off x="827405" y="4220845"/>
            <a:ext cx="7143115" cy="2466975"/>
          </a:xfrm>
          <a:prstGeom prst="rect">
            <a:avLst/>
          </a:prstGeo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的三个区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暂存区</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作为过渡层</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避免误操作</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保护工作区和版本区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分支处理</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版本区（库）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status(</a:t>
            </a:r>
            <a:r>
              <a:rPr lang="zh-CN" altLang="zh-CN" dirty="0" smtClean="0">
                <a:solidFill>
                  <a:srgbClr val="404040"/>
                </a:solidFill>
                <a:latin typeface="微软雅黑" panose="020B0503020204020204" charset="-122"/>
                <a:ea typeface="微软雅黑" panose="020B0503020204020204" charset="-122"/>
                <a:cs typeface="微软雅黑" panose="020B0503020204020204" charset="-122"/>
              </a:rPr>
              <a:t>工作区与暂存区的状态</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add</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name</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commit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工作区直接到版本库简写 git commit -a -m "注释"</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log</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查看历史记录</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对比</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（查看工作区与暂存区的改动）</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--cached(--staged)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（查看暂存区与版本区的改动）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master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查看</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工作区与版本区的改动）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撤销</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314450" lvl="4" indent="0" eaLnBrk="1" hangingPunct="1">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reset HEAD &lt;file.name&gt;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（暂存区撤销到工作区）</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checkout -- &lt;file.name&gt;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（工作区代码还原暂存区或版本区）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dirty="0" smtClean="0">
                <a:solidFill>
                  <a:srgbClr val="404040"/>
                </a:solidFill>
                <a:latin typeface="微软雅黑" panose="020B0503020204020204" charset="-122"/>
                <a:ea typeface="微软雅黑" panose="020B0503020204020204" charset="-122"/>
                <a:cs typeface="微软雅黑" panose="020B0503020204020204" charset="-122"/>
              </a:rPr>
              <a:t>如果有2个以上文件，一个提交到版本库了，另一个忘记提交，可以先将没提交的文件拉到暂存区，然后通过git commit -m “注释” --amend 撤销回来，最后自动一次性提交暂存区中的文件和撤销回来的版本形成一个新的版本，撤销回来的版本就销毁了，git log查看是否提交成功</a:t>
            </a:r>
            <a:endParaRPr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删除（提交工作区文件到暂存区）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&lt;file.name&gt;  (工作区手动删除</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之后</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也想删除暂存区)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-f &lt;file.name&gt;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工作区</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及</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暂存区</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的文件</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rm</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--cached &lt;file.name&gt;(只删除暂存区，不删除工作区)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删除整个文件夹 </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rm -rf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文件夹名字</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恢复</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checkout 历史记录编码（git log获取） 文件名（要恢复的文件名）   指定的文件还原</a:t>
            </a:r>
            <a:r>
              <a:rPr lang="zh-CN" altLang="en-US" smtClean="0">
                <a:solidFill>
                  <a:srgbClr val="404040"/>
                </a:solidFill>
                <a:latin typeface="微软雅黑" panose="020B0503020204020204" charset="-122"/>
                <a:ea typeface="微软雅黑" panose="020B0503020204020204" charset="-122"/>
                <a:cs typeface="微软雅黑" panose="020B0503020204020204" charset="-122"/>
              </a:rPr>
              <a:t>。</a:t>
            </a:r>
            <a:endParaRPr lang="zh-CN" altLang="en-US"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reset --hard 历史记录编码     还原整个版本</a:t>
            </a:r>
            <a:endParaRPr lang="en-US" altLang="zh-CN"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reset --hard HEAD^   回滚版本记录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zh-CN" altLang="en-US" sz="1800" dirty="0" smtClean="0">
                <a:solidFill>
                  <a:srgbClr val="404040"/>
                </a:solidFill>
                <a:latin typeface="微软雅黑" panose="020B0503020204020204" charset="-122"/>
                <a:ea typeface="微软雅黑" panose="020B0503020204020204" charset="-122"/>
                <a:cs typeface="微软雅黑" panose="020B0503020204020204" charset="-122"/>
              </a:rPr>
              <a:t>输出第</a:t>
            </a:r>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一次为最近的记录，第二次就是倒数第二个历史记</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git reset --hard HEAD~2  回滚倒数第三个历史记录 （跳过了2个）</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reflog    </a:t>
            </a:r>
            <a:r>
              <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rPr>
              <a:t>快速查看历史版本记录，方便回滚</a:t>
            </a:r>
            <a:endPar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同步到远程仓库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mtClean="0">
                <a:solidFill>
                  <a:srgbClr val="404040"/>
                </a:solidFill>
                <a:latin typeface="微软雅黑" panose="020B0503020204020204" charset="-122"/>
                <a:ea typeface="微软雅黑" panose="020B0503020204020204" charset="-122"/>
                <a:cs typeface="微软雅黑" panose="020B0503020204020204" charset="-122"/>
              </a:rPr>
              <a:t>git remote     (查看远程仓库的名字)</a:t>
            </a:r>
            <a:endParaRPr lang="en-US" altLang="zh-CN"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 remote -v  (查看远程仓库对应的地址)</a:t>
            </a:r>
            <a:endPar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 remote add </a:t>
            </a:r>
            <a:r>
              <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rPr>
              <a:t>创建仓库的名字</a:t>
            </a:r>
            <a:endParaRPr lang="zh-CN" altLang="en-US" dirty="0" err="1"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push origin master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（将版本库中的文件提交到远程仓库）</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buClr>
                <a:srgbClr val="F50A64"/>
              </a:buClr>
              <a:buFont typeface="Wingdings" panose="05000000000000000000" charset="0"/>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设置多人开发者权限 ：</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Clr>
                <a:srgbClr val="F50A64"/>
              </a:buClr>
              <a:buFont typeface="Wingdings" panose="05000000000000000000" charset="0"/>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2" name="图片 1" descr="OB`5~1HZ$L~{HF)(5)$GGZX"/>
          <p:cNvPicPr>
            <a:picLocks noChangeAspect="1"/>
          </p:cNvPicPr>
          <p:nvPr/>
        </p:nvPicPr>
        <p:blipFill>
          <a:blip r:embed="rId1"/>
          <a:stretch>
            <a:fillRect/>
          </a:stretch>
        </p:blipFill>
        <p:spPr>
          <a:xfrm>
            <a:off x="683260" y="4796790"/>
            <a:ext cx="2745740" cy="1819910"/>
          </a:xfrm>
          <a:prstGeom prst="rect">
            <a:avLst/>
          </a:prstGeom>
        </p:spPr>
      </p:pic>
      <p:pic>
        <p:nvPicPr>
          <p:cNvPr id="3" name="图片 2"/>
          <p:cNvPicPr>
            <a:picLocks noChangeAspect="1"/>
          </p:cNvPicPr>
          <p:nvPr/>
        </p:nvPicPr>
        <p:blipFill>
          <a:blip r:embed="rId2"/>
          <a:stretch>
            <a:fillRect/>
          </a:stretch>
        </p:blipFill>
        <p:spPr>
          <a:xfrm>
            <a:off x="3995420" y="4869180"/>
            <a:ext cx="4890135" cy="721360"/>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742950" lvl="2" indent="-342900" eaLnBrk="1" hangingPunct="1">
              <a:buClr>
                <a:srgbClr val="F50A64"/>
              </a:buClr>
              <a:buFont typeface="Wingdings" panose="05000000000000000000" charset="0"/>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多人协作解决冲突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Clr>
                <a:srgbClr val="F50A64"/>
              </a:buClr>
              <a:buFont typeface="Wingdings" panose="05000000000000000000" charset="0"/>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2" indent="0" eaLnBrk="1" hangingPunct="1">
              <a:buClr>
                <a:srgbClr val="F50A64"/>
              </a:buClr>
              <a:buFont typeface="Wingdings" panose="05000000000000000000" charset="0"/>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    http://www.cnblogs.com/BeginMan/p/3548139.html（切换账户帖子）</a:t>
            </a: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ssh -T git@github.com</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0" lvl="2" indent="0" eaLnBrk="1" hangingPunct="1">
              <a:buClr>
                <a:srgbClr val="F50A64"/>
              </a:buClr>
              <a:buFont typeface="Wingdings" panose="05000000000000000000" charset="0"/>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	如果在push的时候，出现了冲突</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fetch（将远程文件拉下来）</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diff master origin/master(查看冲突)</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merge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origin</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/master(将2个文件的不同显示到页面，人为判断选取哪个)</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解决完之后再进行push</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pull</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（直接拉取）</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开源项目协作（在没有开发权限的时候）</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fork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将要修改的项目</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clone</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到本地（如果项目小可以直接编辑修改）</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pull request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67360" y="40449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484630"/>
            <a:ext cx="8229600" cy="5112385"/>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branch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新分支名 （新分支的名字）</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checkout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（切换分支）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git checkout -b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新分支名  （快速新建并切换）</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merge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（合并分支）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--merged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（查看当前主干上有多少个分支已经合并）</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--no-merged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（查看没有合并的分支）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（合并完分支后删除）</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branch -D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分支名 （强制删除没有合并的分支）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解决冲突：</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1.将主干和分支都提交到版本库；2.合并（git merge new1）</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857250" lvl="3" indent="0" eaLnBrk="1" hangingPunct="1">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	3.git status (查看冲突)；4.手动解决；</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课程介绍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主要针对新手入门，掌握基本操作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概念</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工具，版本控制</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网站，社交平台，开源项目，远程仓库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上的分支</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push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上直接创建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上的标签</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tag</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上直接创建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创建组织</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创建博客</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上创建</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1"/>
              </a:rPr>
              <a:t>https://pages.github.com/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注意格式的正确性</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700530"/>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总结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如何深入？</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技巧</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资源</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1"/>
              </a:rPr>
              <a:t>http://git.oschina.net/progit/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hlinkClick r:id="rId2"/>
              </a:rPr>
              <a:t>http://www.liaoxuefeng.com/wiki/0013739516305929606dd18361248578c67b8067c8c017b000</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mkdir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文件名（新建文件）</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notepad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文件名</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.txt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vrml</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编辑器</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git config --global alias.co</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markdown</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67360" y="1700530"/>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总结</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设置记住密码（默认15分钟）：</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--global credential.helper cache</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如果想自己设置时间，可以这样做：</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credential.helper 'cache --timeout=3600'</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这样就设置一个小时之后失效</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长期存储密码：</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		git config --global credential.helper store</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rPr>
              <a:t>增加远程地址的时候带上密码也是可以的。(推荐)</a:t>
            </a:r>
            <a:endParaRPr lang="en-US" altLang="zh-CN" sz="1800"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图解</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svn</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与</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区别</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集成式</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分布式</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作用</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github</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官网</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rPr>
              <a:t>git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工具</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不同系统，方式不同</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windows</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下载客户端：</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https://desktop.github.com/</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657350" lvl="4"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http://rj.baidu.com/soft/detail/30195.html?ald</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可视化</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命令行</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推荐</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1200150" lvl="3" indent="-342900" eaLnBrk="1" hangingPunct="1"/>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https://github.com/</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申请账号</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git </a:t>
            </a: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安装步骤（要图）</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（1）点击next</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（2）use git from Git Bash only  第一个</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（3）第一个</a:t>
            </a:r>
            <a:endPar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None/>
            </a:pP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（4）第二个有window</a:t>
            </a:r>
            <a:r>
              <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s</a:t>
            </a:r>
            <a:r>
              <a:rPr lang="zh-CN" altLang="en-US" sz="2400" dirty="0" smtClean="0">
                <a:solidFill>
                  <a:srgbClr val="404040"/>
                </a:solidFill>
                <a:latin typeface="微软雅黑" panose="020B0503020204020204" charset="-122"/>
                <a:ea typeface="微软雅黑" panose="020B0503020204020204" charset="-122"/>
                <a:cs typeface="微软雅黑" panose="020B0503020204020204" charset="-122"/>
                <a:sym typeface="+mn-ea"/>
              </a:rPr>
              <a:t>的 （如果有点第二个）</a:t>
            </a:r>
            <a:endParaRPr lang="en-US" altLang="zh-CN" sz="2400" dirty="0"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marL="457200" lvl="2" indent="0" eaLnBrk="1" hangingPunct="1">
              <a:buClr>
                <a:srgbClr val="F50A64"/>
              </a:buClr>
              <a:buFont typeface="Wingdings" panose="05000000000000000000" pitchFamily="2" charset="2"/>
              <a:buNone/>
            </a:pP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安装好之后要生成</a:t>
            </a:r>
            <a:r>
              <a:rPr dirty="0" smtClean="0">
                <a:solidFill>
                  <a:srgbClr val="404040"/>
                </a:solidFill>
                <a:latin typeface="微软雅黑" panose="020B0503020204020204" charset="-122"/>
                <a:ea typeface="微软雅黑" panose="020B0503020204020204" charset="-122"/>
                <a:cs typeface="微软雅黑" panose="020B0503020204020204" charset="-122"/>
              </a:rPr>
              <a:t>SSH Key</a:t>
            </a:r>
            <a:r>
              <a:rPr lang="zh-CN"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Windows下打开Git Bash，创建SSH Key，按提示输入密码，可以不填密码一路回车</a:t>
            </a: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ssh-keygen -t rsa -C "注册邮箱"</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rPr>
              <a:t>用户主目录/.ssh/下有两个文件，id_rsa是私钥，id_rsa.pub是公钥</a:t>
            </a: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p>
            <a:pPr marL="0" lvl="1"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683260" y="1844675"/>
            <a:ext cx="7806690" cy="1695450"/>
          </a:xfrm>
          <a:prstGeom prst="rect">
            <a:avLst/>
          </a:prstGeom>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457200" y="485775"/>
            <a:ext cx="8229600" cy="1143000"/>
          </a:xfrm>
        </p:spPr>
        <p:txBody>
          <a:bodyPr/>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5" name="内容占位符 2"/>
          <p:cNvSpPr>
            <a:spLocks noGrp="1"/>
          </p:cNvSpPr>
          <p:nvPr>
            <p:ph idx="1"/>
          </p:nvPr>
        </p:nvSpPr>
        <p:spPr>
          <a:xfrm>
            <a:off x="457200" y="1711325"/>
            <a:ext cx="8229600" cy="4525963"/>
          </a:xfrm>
        </p:spPr>
        <p:txBody>
          <a:bodyPr/>
          <a:p>
            <a:pPr marL="0" lvl="1" indent="0" eaLnBrk="1" hangingPunct="1">
              <a:buClr>
                <a:srgbClr val="F50A64"/>
              </a:buClr>
              <a:buFont typeface="Wingdings" panose="05000000000000000000" pitchFamily="2" charset="2"/>
              <a:buNone/>
            </a:pPr>
            <a:endPar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57200" lvl="2"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899160" y="1412875"/>
            <a:ext cx="7119620" cy="5344160"/>
          </a:xfrm>
          <a:prstGeom prst="rect">
            <a:avLst/>
          </a:prstGeom>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8" name="内容占位符 2"/>
          <p:cNvSpPr>
            <a:spLocks noGrp="1"/>
          </p:cNvSpPr>
          <p:nvPr>
            <p:ph idx="1"/>
          </p:nvPr>
        </p:nvSpPr>
        <p:spPr>
          <a:xfrm>
            <a:off x="457200" y="1711325"/>
            <a:ext cx="8229600" cy="4525963"/>
          </a:xfrm>
        </p:spPr>
        <p:txBody>
          <a:bodyPr/>
          <a:lstStyle/>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测试ssh key是否成功，使用命令“ssh -T git@github.com”</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如果出现You’ve successfully authenticated, but GitHub does not provide shell access 。这就表示已成功连上github。</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zh-CN" altLang="en-US" sz="2000" dirty="0" smtClean="0">
                <a:solidFill>
                  <a:srgbClr val="404040"/>
                </a:solidFill>
                <a:latin typeface="微软雅黑" panose="020B0503020204020204" charset="-122"/>
                <a:ea typeface="微软雅黑" panose="020B0503020204020204" charset="-122"/>
                <a:cs typeface="微软雅黑" panose="020B0503020204020204" charset="-122"/>
                <a:sym typeface="+mn-ea"/>
              </a:rPr>
              <a:t>设置贡献者</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配置本地提交的用户名和密码（可略）</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user.email "你提交分支的时候提交记录里显示的用户邮箱"</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user.name "提交分支的时候提交记录里显示的用户名"</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git config --global user.name 查看用户邮箱</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3" indent="0" eaLnBrk="1" hangingPunct="1">
              <a:buClr>
                <a:srgbClr val="F50A64"/>
              </a:buClr>
              <a:buFont typeface="Wingdings" panose="05000000000000000000" pitchFamily="2" charset="2"/>
              <a:buNone/>
            </a:pP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git</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r>
              <a:rPr lang="en-US" altLang="zh-CN"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config</a:t>
            </a:r>
            <a:r>
              <a:rPr lang="en-US" altLang="zh-CN" dirty="0" smtClean="0">
                <a:solidFill>
                  <a:srgbClr val="404040"/>
                </a:solidFill>
                <a:latin typeface="微软雅黑" panose="020B0503020204020204" charset="-122"/>
                <a:ea typeface="微软雅黑" panose="020B0503020204020204" charset="-122"/>
                <a:cs typeface="微软雅黑" panose="020B0503020204020204" charset="-122"/>
                <a:sym typeface="+mn-ea"/>
              </a:rPr>
              <a:t> --list  </a:t>
            </a: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sym typeface="+mn-ea"/>
              </a:rPr>
              <a:t>查看所有配置项</a:t>
            </a: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r>
              <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rPr>
              <a:t>	</a:t>
            </a:r>
            <a:endParaRPr lang="en-US" altLang="zh-CN" sz="2000" dirty="0" smtClean="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457200" y="485775"/>
            <a:ext cx="8229600" cy="1143000"/>
          </a:xfrm>
        </p:spPr>
        <p:txBody>
          <a:bodyPr/>
          <a:lstStyle/>
          <a:p>
            <a:pPr algn="l" eaLnBrk="1" hangingPunct="1"/>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玩转</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a:t>
            </a:r>
            <a:r>
              <a:rPr lang="zh-CN" altLang="en-US" sz="4000" b="1" dirty="0" smtClean="0">
                <a:solidFill>
                  <a:srgbClr val="F50A64"/>
                </a:solidFill>
                <a:latin typeface="微软雅黑" panose="020B0503020204020204" charset="-122"/>
                <a:ea typeface="微软雅黑" panose="020B0503020204020204" charset="-122"/>
                <a:cs typeface="微软雅黑" panose="020B0503020204020204" charset="-122"/>
              </a:rPr>
              <a:t>和</a:t>
            </a:r>
            <a:r>
              <a:rPr lang="en-US" altLang="zh-CN" sz="4000" b="1" dirty="0" err="1" smtClean="0">
                <a:solidFill>
                  <a:srgbClr val="F50A64"/>
                </a:solidFill>
                <a:latin typeface="微软雅黑" panose="020B0503020204020204" charset="-122"/>
                <a:ea typeface="微软雅黑" panose="020B0503020204020204" charset="-122"/>
                <a:cs typeface="微软雅黑" panose="020B0503020204020204" charset="-122"/>
              </a:rPr>
              <a:t>github</a:t>
            </a:r>
            <a:endParaRPr lang="en-US" altLang="zh-CN" sz="4000" b="1" dirty="0" smtClean="0">
              <a:solidFill>
                <a:srgbClr val="F50A64"/>
              </a:solidFill>
              <a:latin typeface="微软雅黑" panose="020B0503020204020204" charset="-122"/>
              <a:ea typeface="微软雅黑" panose="020B0503020204020204" charset="-122"/>
              <a:cs typeface="微软雅黑" panose="020B0503020204020204" charset="-122"/>
            </a:endParaRPr>
          </a:p>
        </p:txBody>
      </p:sp>
      <p:sp>
        <p:nvSpPr>
          <p:cNvPr id="14338" name="内容占位符 2"/>
          <p:cNvSpPr>
            <a:spLocks noGrp="1"/>
          </p:cNvSpPr>
          <p:nvPr>
            <p:ph idx="1"/>
          </p:nvPr>
        </p:nvSpPr>
        <p:spPr>
          <a:xfrm>
            <a:off x="457200" y="1711325"/>
            <a:ext cx="8229600" cy="4525963"/>
          </a:xfrm>
        </p:spPr>
        <p:txBody>
          <a:bodyPr/>
          <a:lstStyle/>
          <a:p>
            <a:pPr marL="342900" lvl="1" indent="-342900" eaLnBrk="1" hangingPunct="1">
              <a:buClr>
                <a:srgbClr val="F50A64"/>
              </a:buClr>
              <a:buFont typeface="Wingdings" panose="05000000000000000000" pitchFamily="2" charset="2"/>
              <a:buChar char="l"/>
            </a:pPr>
            <a:r>
              <a:rPr lang="zh-CN" altLang="en-US" dirty="0" smtClean="0">
                <a:solidFill>
                  <a:srgbClr val="404040"/>
                </a:solidFill>
                <a:latin typeface="微软雅黑" panose="020B0503020204020204" charset="-122"/>
                <a:ea typeface="微软雅黑" panose="020B0503020204020204" charset="-122"/>
                <a:cs typeface="微软雅黑" panose="020B0503020204020204" charset="-122"/>
              </a:rPr>
              <a:t>建立一个库</a:t>
            </a:r>
            <a:endParaRPr lang="zh-CN" altLang="en-US" dirty="0" smtClean="0">
              <a:solidFill>
                <a:srgbClr val="404040"/>
              </a:solidFill>
              <a:latin typeface="微软雅黑" panose="020B0503020204020204" charset="-122"/>
              <a:ea typeface="微软雅黑" panose="020B0503020204020204" charset="-122"/>
              <a:cs typeface="微软雅黑" panose="020B0503020204020204" charset="-122"/>
            </a:endParaRPr>
          </a:p>
          <a:p>
            <a:pPr marL="0" lvl="1" indent="0" eaLnBrk="1" hangingPunct="1">
              <a:buClr>
                <a:srgbClr val="F50A64"/>
              </a:buClr>
              <a:buFont typeface="Wingdings" panose="05000000000000000000" pitchFamily="2" charset="2"/>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742950" lvl="2" indent="-342900" eaLnBrk="1" hangingPunct="1"/>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a:p>
            <a:pPr marL="400050" lvl="2" indent="0" eaLnBrk="1" hangingPunct="1">
              <a:buNone/>
            </a:pPr>
            <a:endParaRPr lang="en-US" altLang="zh-CN" dirty="0" smtClean="0">
              <a:solidFill>
                <a:srgbClr val="404040"/>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07315" y="2277110"/>
            <a:ext cx="3244850" cy="1227455"/>
          </a:xfrm>
          <a:prstGeom prst="rect">
            <a:avLst/>
          </a:prstGeom>
        </p:spPr>
      </p:pic>
      <p:pic>
        <p:nvPicPr>
          <p:cNvPr id="3" name="图片 2"/>
          <p:cNvPicPr>
            <a:picLocks noChangeAspect="1"/>
          </p:cNvPicPr>
          <p:nvPr/>
        </p:nvPicPr>
        <p:blipFill>
          <a:blip r:embed="rId2"/>
          <a:stretch>
            <a:fillRect/>
          </a:stretch>
        </p:blipFill>
        <p:spPr>
          <a:xfrm>
            <a:off x="3419475" y="2276475"/>
            <a:ext cx="5741670" cy="3759835"/>
          </a:xfrm>
          <a:prstGeom prst="rect">
            <a:avLst/>
          </a:prstGeom>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3332</Words>
  <Application>WPS 演示</Application>
  <PresentationFormat>全屏显示(4:3)</PresentationFormat>
  <Paragraphs>272</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Calibri</vt:lpstr>
      <vt:lpstr>微软雅黑</vt:lpstr>
      <vt:lpstr>Arial Unicode MS</vt:lpstr>
      <vt:lpstr>Wingdings</vt:lpstr>
      <vt:lpstr>Office 主题</vt:lpstr>
      <vt:lpstr>PowerPoint 演示文稿</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lpstr>玩转git和github</vt:lpstr>
    </vt:vector>
  </TitlesOfParts>
  <Company>新润培训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杜鹏</dc:creator>
  <cp:lastModifiedBy>水帘洞</cp:lastModifiedBy>
  <cp:revision>1161</cp:revision>
  <dcterms:created xsi:type="dcterms:W3CDTF">2010-11-12T14:24:00Z</dcterms:created>
  <dcterms:modified xsi:type="dcterms:W3CDTF">2017-10-11T08:03:59Z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