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5" r:id="rId5"/>
    <p:sldId id="261" r:id="rId6"/>
    <p:sldId id="272" r:id="rId7"/>
    <p:sldId id="263" r:id="rId8"/>
    <p:sldId id="267" r:id="rId9"/>
    <p:sldId id="268" r:id="rId10"/>
    <p:sldId id="270" r:id="rId11"/>
    <p:sldId id="260" r:id="rId12"/>
    <p:sldId id="27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39"/>
          <p:cNvSpPr>
            <a:spLocks/>
          </p:cNvSpPr>
          <p:nvPr/>
        </p:nvSpPr>
        <p:spPr bwMode="gray">
          <a:xfrm>
            <a:off x="3175" y="6346827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3101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3100" name="Freeform 28"/>
          <p:cNvSpPr>
            <a:spLocks/>
          </p:cNvSpPr>
          <p:nvPr/>
        </p:nvSpPr>
        <p:spPr bwMode="gray">
          <a:xfrm>
            <a:off x="1" y="2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3102" name="Freeform 30"/>
          <p:cNvSpPr>
            <a:spLocks/>
          </p:cNvSpPr>
          <p:nvPr/>
        </p:nvSpPr>
        <p:spPr bwMode="gray">
          <a:xfrm>
            <a:off x="1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2"/>
            <a:ext cx="5486400" cy="1470025"/>
          </a:xfrm>
        </p:spPr>
        <p:txBody>
          <a:bodyPr/>
          <a:lstStyle>
            <a:lvl1pPr>
              <a:defRPr sz="33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1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200" i="1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109" name="Freeform 37"/>
          <p:cNvSpPr>
            <a:spLocks/>
          </p:cNvSpPr>
          <p:nvPr/>
        </p:nvSpPr>
        <p:spPr bwMode="gray">
          <a:xfrm>
            <a:off x="3175" y="4562477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020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 animBg="1"/>
      <p:bldP spid="3101" grpId="0" animBg="1"/>
      <p:bldP spid="310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4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1" y="773113"/>
            <a:ext cx="21082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20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5"/>
            <a:ext cx="8401050" cy="6746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9" y="1600201"/>
            <a:ext cx="4141787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1"/>
            <a:ext cx="4143375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629402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29402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629402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5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9" y="1600201"/>
            <a:ext cx="4141787" cy="4754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1"/>
            <a:ext cx="4143375" cy="4754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0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5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 46"/>
          <p:cNvSpPr>
            <a:spLocks/>
          </p:cNvSpPr>
          <p:nvPr/>
        </p:nvSpPr>
        <p:spPr bwMode="gray">
          <a:xfrm>
            <a:off x="-1587" y="1108077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9" y="1600201"/>
            <a:ext cx="8437562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2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>
                <a:ea typeface="宋体" charset="-122"/>
              </a:defRPr>
            </a:lvl1pPr>
          </a:lstStyle>
          <a:p>
            <a:fld id="{40C6CBC0-F02A-41AF-95FC-5E80F7DCE7A2}" type="datetimeFigureOut">
              <a:rPr lang="zh-CN" altLang="en-US" smtClean="0"/>
              <a:t>2019-9-10</a:t>
            </a:fld>
            <a:endParaRPr lang="zh-CN" altLang="en-US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2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2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ea typeface="宋体" charset="-122"/>
              </a:defRPr>
            </a:lvl1pPr>
          </a:lstStyle>
          <a:p>
            <a:fld id="{DD8CC46A-9E63-49FA-95B8-0A6C4E9D44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97" name="Freeform 73"/>
          <p:cNvSpPr>
            <a:spLocks/>
          </p:cNvSpPr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5"/>
            <a:ext cx="840105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003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" y="1828802"/>
            <a:ext cx="8077912" cy="1470025"/>
          </a:xfrm>
        </p:spPr>
        <p:txBody>
          <a:bodyPr/>
          <a:lstStyle/>
          <a:p>
            <a:r>
              <a:rPr lang="en-US" altLang="zh-CN" dirty="0" smtClean="0"/>
              <a:t>Background update in solar neutrino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sz="1800" dirty="0" err="1" smtClean="0"/>
              <a:t>Jie</a:t>
            </a:r>
            <a:r>
              <a:rPr lang="en-US" altLang="zh-CN" sz="1800" dirty="0" smtClean="0"/>
              <a:t> Zhao, </a:t>
            </a:r>
            <a:r>
              <a:rPr lang="en-US" altLang="zh-CN" sz="1800" dirty="0" err="1" smtClean="0"/>
              <a:t>Zeyuan</a:t>
            </a:r>
            <a:r>
              <a:rPr lang="en-US" altLang="zh-CN" sz="1800" dirty="0" smtClean="0"/>
              <a:t> Yu</a:t>
            </a:r>
          </a:p>
          <a:p>
            <a:pPr algn="l"/>
            <a:r>
              <a:rPr lang="en-US" altLang="zh-CN" sz="1800" dirty="0" smtClean="0"/>
              <a:t>2019-9-10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179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Q9: FV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optimization</a:t>
            </a:r>
            <a:endParaRPr lang="zh-CN" altLang="en-US" sz="24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711886"/>
              </p:ext>
            </p:extLst>
          </p:nvPr>
        </p:nvGraphicFramePr>
        <p:xfrm>
          <a:off x="786212" y="1788207"/>
          <a:ext cx="28628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421"/>
                <a:gridCol w="143142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External radioactivity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(2-3 MeV)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R&lt;15m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(3-5 MeV)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R&lt;16m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 &gt; 5 MeV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R&lt;17.7m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40" y="1604729"/>
            <a:ext cx="3609934" cy="260336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80404" y="1673095"/>
          <a:ext cx="18458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54"/>
                <a:gridCol w="572568"/>
                <a:gridCol w="572568"/>
              </a:tblGrid>
              <a:tr h="23904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&gt;2MeV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15m</a:t>
                      </a:r>
                      <a:endParaRPr lang="zh-CN" altLang="en-US" sz="1100" dirty="0"/>
                    </a:p>
                  </a:txBody>
                  <a:tcPr/>
                </a:tc>
              </a:tr>
              <a:tr h="23904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Rate(Hz)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0.02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0.003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gray">
          <a:xfrm>
            <a:off x="350838" y="4127619"/>
            <a:ext cx="8690611" cy="222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1" kern="0" dirty="0" smtClean="0">
                <a:solidFill>
                  <a:srgbClr val="C00000"/>
                </a:solidFill>
              </a:rPr>
              <a:t>Other issue</a:t>
            </a:r>
          </a:p>
          <a:p>
            <a:pPr lvl="1"/>
            <a:r>
              <a:rPr lang="en-US" altLang="zh-CN" sz="2000" kern="0" dirty="0" smtClean="0">
                <a:solidFill>
                  <a:srgbClr val="00B050"/>
                </a:solidFill>
              </a:rPr>
              <a:t>Water pool </a:t>
            </a:r>
            <a:r>
              <a:rPr lang="en-US" altLang="zh-CN" sz="2000" kern="0" dirty="0" err="1" smtClean="0">
                <a:solidFill>
                  <a:srgbClr val="00B050"/>
                </a:solidFill>
              </a:rPr>
              <a:t>muon</a:t>
            </a:r>
            <a:r>
              <a:rPr lang="en-US" altLang="zh-CN" sz="2000" kern="0" dirty="0" smtClean="0">
                <a:solidFill>
                  <a:srgbClr val="00B050"/>
                </a:solidFill>
              </a:rPr>
              <a:t> induced isotopes</a:t>
            </a:r>
          </a:p>
          <a:p>
            <a:pPr lvl="2"/>
            <a:r>
              <a:rPr lang="en-US" altLang="zh-CN" sz="1700" kern="0" dirty="0" smtClean="0"/>
              <a:t>Need MC samples to validate, wait for </a:t>
            </a:r>
            <a:r>
              <a:rPr lang="en-US" altLang="zh-CN" sz="1700" kern="0" dirty="0" err="1" smtClean="0"/>
              <a:t>Haoqi’s</a:t>
            </a:r>
            <a:r>
              <a:rPr lang="en-US" altLang="zh-CN" sz="1700" kern="0" dirty="0" smtClean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345198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Bkg</a:t>
            </a:r>
            <a:r>
              <a:rPr lang="en-US" altLang="zh-CN" dirty="0" smtClean="0"/>
              <a:t> &amp; signal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839" y="1600201"/>
            <a:ext cx="3417856" cy="4754563"/>
          </a:xfrm>
        </p:spPr>
        <p:txBody>
          <a:bodyPr/>
          <a:lstStyle/>
          <a:p>
            <a:r>
              <a:rPr lang="en-US" altLang="zh-CN" sz="2000" dirty="0" smtClean="0"/>
              <a:t>Event selection</a:t>
            </a:r>
          </a:p>
          <a:p>
            <a:pPr lvl="1"/>
            <a:r>
              <a:rPr lang="en-US" altLang="zh-CN" sz="1600" dirty="0" smtClean="0"/>
              <a:t>Optimized isotopes, </a:t>
            </a:r>
            <a:r>
              <a:rPr lang="en-US" altLang="zh-CN" sz="1600" dirty="0" err="1" smtClean="0"/>
              <a:t>Th</a:t>
            </a:r>
            <a:r>
              <a:rPr lang="en-US" altLang="zh-CN" sz="1600" dirty="0" smtClean="0"/>
              <a:t> chain with 1% Tl208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61276"/>
              </p:ext>
            </p:extLst>
          </p:nvPr>
        </p:nvGraphicFramePr>
        <p:xfrm>
          <a:off x="709301" y="4116019"/>
          <a:ext cx="8011604" cy="178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229"/>
                <a:gridCol w="623843"/>
                <a:gridCol w="615298"/>
                <a:gridCol w="632388"/>
                <a:gridCol w="615297"/>
                <a:gridCol w="615298"/>
                <a:gridCol w="623843"/>
                <a:gridCol w="632388"/>
                <a:gridCol w="665305"/>
                <a:gridCol w="667838"/>
                <a:gridCol w="605698"/>
                <a:gridCol w="8641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cpd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kt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Li8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Be11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He6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U238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Th232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IBD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v-e 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Total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B8 signal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(2, 20)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0.138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0.034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0.064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0.082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0.61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1.74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(3, 20)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0.053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0.008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1.35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(5, 20)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0.042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0.041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0.73</a:t>
                      </a:r>
                      <a:endParaRPr lang="zh-CN" altLang="en-US" sz="1200" dirty="0"/>
                    </a:p>
                  </a:txBody>
                  <a:tcPr/>
                </a:tc>
              </a:tr>
              <a:tr h="29721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sys. err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0.3%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0.3%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0.3%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53" y="282296"/>
            <a:ext cx="4853425" cy="36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839" y="1403647"/>
            <a:ext cx="8437562" cy="5313347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Unknown neutron capture</a:t>
            </a:r>
          </a:p>
          <a:p>
            <a:pPr lvl="1"/>
            <a:r>
              <a:rPr lang="en-US" altLang="zh-CN" sz="1700" baseline="30000" dirty="0" smtClean="0"/>
              <a:t>13</a:t>
            </a:r>
            <a:r>
              <a:rPr lang="en-US" altLang="zh-CN" sz="1700" dirty="0" smtClean="0"/>
              <a:t>C(</a:t>
            </a:r>
            <a:r>
              <a:rPr lang="el-GR" altLang="zh-CN" sz="1700" dirty="0"/>
              <a:t>α</a:t>
            </a:r>
            <a:r>
              <a:rPr lang="en-US" altLang="zh-CN" sz="1700" dirty="0"/>
              <a:t>, n)</a:t>
            </a:r>
            <a:r>
              <a:rPr lang="en-US" altLang="zh-CN" sz="1700" baseline="30000" dirty="0"/>
              <a:t>16</a:t>
            </a:r>
            <a:r>
              <a:rPr lang="en-US" altLang="zh-CN" sz="1700" dirty="0"/>
              <a:t>O </a:t>
            </a:r>
            <a:r>
              <a:rPr lang="en-US" altLang="zh-CN" sz="1700" dirty="0" smtClean="0"/>
              <a:t>reaction in acrylic, emitted neutron capture</a:t>
            </a:r>
          </a:p>
          <a:p>
            <a:pPr lvl="1"/>
            <a:r>
              <a:rPr lang="en-US" altLang="zh-CN" sz="1700" dirty="0" smtClean="0"/>
              <a:t>Spontaneous fission from </a:t>
            </a:r>
            <a:r>
              <a:rPr lang="en-US" altLang="zh-CN" sz="1700" baseline="30000" dirty="0" smtClean="0"/>
              <a:t>238</a:t>
            </a:r>
            <a:r>
              <a:rPr lang="en-US" altLang="zh-CN" sz="1700" dirty="0" smtClean="0"/>
              <a:t>U, emitted neutron capture</a:t>
            </a:r>
          </a:p>
          <a:p>
            <a:pPr lvl="1"/>
            <a:r>
              <a:rPr lang="en-US" altLang="zh-CN" sz="1800" dirty="0">
                <a:cs typeface="Times New Roman" panose="02020603050405020304" pitchFamily="18" charset="0"/>
              </a:rPr>
              <a:t>High energy gamma from neutron capture on SS 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1"/>
            <a:endParaRPr lang="en-US" altLang="zh-CN" sz="800" dirty="0" smtClean="0"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Inefficiency of Bi-Po decays in </a:t>
            </a:r>
            <a:r>
              <a:rPr lang="en-US" altLang="zh-CN" sz="2000" baseline="30000" dirty="0" smtClean="0">
                <a:solidFill>
                  <a:srgbClr val="C00000"/>
                </a:solidFill>
              </a:rPr>
              <a:t>232</a:t>
            </a:r>
            <a:r>
              <a:rPr lang="en-US" altLang="zh-CN" sz="2000" dirty="0" smtClean="0">
                <a:solidFill>
                  <a:srgbClr val="C00000"/>
                </a:solidFill>
              </a:rPr>
              <a:t>Th chain</a:t>
            </a:r>
          </a:p>
          <a:p>
            <a:pPr lvl="1"/>
            <a:r>
              <a:rPr lang="en-US" altLang="zh-CN" sz="1700" dirty="0" smtClean="0"/>
              <a:t>dead time of FADC, 50ns?</a:t>
            </a:r>
          </a:p>
          <a:p>
            <a:pPr lvl="1"/>
            <a:endParaRPr lang="en-US" altLang="zh-CN" sz="800" dirty="0" smtClean="0"/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Update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muon</a:t>
            </a:r>
            <a:r>
              <a:rPr lang="en-US" altLang="zh-CN" sz="2000" dirty="0" smtClean="0">
                <a:solidFill>
                  <a:srgbClr val="C00000"/>
                </a:solidFill>
              </a:rPr>
              <a:t> simulation (done by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Haoqi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zh-CN" sz="1700" dirty="0" smtClean="0"/>
              <a:t>Water pool </a:t>
            </a:r>
            <a:r>
              <a:rPr lang="en-US" altLang="zh-CN" sz="1700" dirty="0" err="1" smtClean="0"/>
              <a:t>muon</a:t>
            </a:r>
            <a:r>
              <a:rPr lang="en-US" altLang="zh-CN" sz="1700" dirty="0" smtClean="0"/>
              <a:t> induced isotopes,</a:t>
            </a:r>
          </a:p>
          <a:p>
            <a:pPr lvl="1"/>
            <a:r>
              <a:rPr lang="en-US" altLang="zh-CN" sz="1700" dirty="0" smtClean="0"/>
              <a:t>n-correlation in simulation update</a:t>
            </a:r>
          </a:p>
          <a:p>
            <a:pPr lvl="1"/>
            <a:r>
              <a:rPr lang="en-US" altLang="zh-CN" sz="1700" dirty="0" smtClean="0"/>
              <a:t>Not good tracking </a:t>
            </a:r>
            <a:r>
              <a:rPr lang="en-US" altLang="zh-CN" sz="1700" dirty="0" err="1" smtClean="0"/>
              <a:t>muon</a:t>
            </a:r>
            <a:r>
              <a:rPr lang="en-US" altLang="zh-CN" sz="1700" dirty="0" smtClean="0"/>
              <a:t> in CD?</a:t>
            </a:r>
          </a:p>
          <a:p>
            <a:pPr lvl="1"/>
            <a:endParaRPr lang="en-US" altLang="zh-CN" sz="800" dirty="0" smtClean="0"/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Correlated events selection cut optimization </a:t>
            </a:r>
          </a:p>
          <a:p>
            <a:endParaRPr lang="en-US" altLang="zh-CN" sz="800" dirty="0" smtClean="0"/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Fitter structure </a:t>
            </a:r>
          </a:p>
          <a:p>
            <a:pPr lvl="1"/>
            <a:r>
              <a:rPr lang="en-US" altLang="zh-CN" sz="1700" dirty="0" smtClean="0"/>
              <a:t>Upturn:  how to deal with the coupling of flux and oscillation in fitter</a:t>
            </a:r>
          </a:p>
          <a:p>
            <a:pPr lvl="1"/>
            <a:r>
              <a:rPr lang="en-US" altLang="zh-CN" sz="1700" dirty="0" smtClean="0"/>
              <a:t>Day-night-</a:t>
            </a:r>
            <a:r>
              <a:rPr lang="en-US" altLang="zh-CN" sz="1700" dirty="0" err="1" smtClean="0"/>
              <a:t>asy</a:t>
            </a:r>
            <a:r>
              <a:rPr lang="en-US" altLang="zh-CN" sz="1700" dirty="0" smtClean="0"/>
              <a:t>: two dimension (angle and energy) fitting</a:t>
            </a:r>
            <a:endParaRPr lang="en-US" altLang="zh-CN" sz="17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6768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Q1: Tl208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correlated event selection &amp; efficiency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0838" y="1600201"/>
                <a:ext cx="8690611" cy="4754563"/>
              </a:xfrm>
            </p:spPr>
            <p:txBody>
              <a:bodyPr/>
              <a:lstStyle/>
              <a:p>
                <a:r>
                  <a:rPr lang="en-US" altLang="zh-CN" dirty="0" smtClean="0"/>
                  <a:t>Events selection</a:t>
                </a:r>
              </a:p>
              <a:p>
                <a:pPr lvl="1"/>
                <a:r>
                  <a:rPr lang="en-US" altLang="zh-CN" dirty="0" smtClean="0"/>
                  <a:t>Prompt: alpha (0.5,0.7MeV)</a:t>
                </a:r>
              </a:p>
              <a:p>
                <a:pPr lvl="1"/>
                <a:r>
                  <a:rPr lang="en-US" altLang="zh-CN" dirty="0" smtClean="0"/>
                  <a:t>Delayed: beta (3,5MeV)</a:t>
                </a:r>
              </a:p>
              <a:p>
                <a:pPr lvl="1"/>
                <a:r>
                  <a:rPr lang="en-US" altLang="zh-CN" dirty="0" smtClean="0"/>
                  <a:t>Coincidence: </a:t>
                </a:r>
              </a:p>
              <a:p>
                <a:pPr lvl="2"/>
                <a:r>
                  <a:rPr lang="en-US" altLang="zh-CN" dirty="0" smtClean="0"/>
                  <a:t>R=1m, </a:t>
                </a:r>
                <a:r>
                  <a:rPr lang="en-US" altLang="zh-CN" dirty="0" err="1" smtClean="0"/>
                  <a:t>dt</a:t>
                </a:r>
                <a:r>
                  <a:rPr lang="en-US" altLang="zh-CN" dirty="0" smtClean="0"/>
                  <a:t> = 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208</m:t>
                        </m:r>
                      </m:sub>
                    </m:sSub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208</m:t>
                        </m:r>
                      </m:sub>
                    </m:sSub>
                  </m:oMath>
                </a14:m>
                <a:r>
                  <a:rPr lang="en-US" altLang="zh-CN" dirty="0" smtClean="0"/>
                  <a:t>= 4.4min)</a:t>
                </a:r>
                <a:endParaRPr lang="en-US" altLang="zh-CN" dirty="0"/>
              </a:p>
              <a:p>
                <a:endParaRPr lang="en-US" altLang="zh-CN" sz="800" dirty="0" smtClean="0"/>
              </a:p>
              <a:p>
                <a:r>
                  <a:rPr lang="en-US" altLang="zh-CN" dirty="0" smtClean="0"/>
                  <a:t>Alpha rate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B8 signal in (3,5MeV) : 1.06 </a:t>
                </a:r>
                <a:r>
                  <a:rPr lang="en-US" altLang="zh-CN" dirty="0" err="1" smtClean="0"/>
                  <a:t>cpd</a:t>
                </a:r>
                <a:r>
                  <a:rPr lang="en-US" altLang="zh-CN" dirty="0" smtClean="0"/>
                  <a:t>/</a:t>
                </a:r>
                <a:r>
                  <a:rPr lang="en-US" altLang="zh-CN" dirty="0" err="1" smtClean="0"/>
                  <a:t>kt</a:t>
                </a:r>
                <a:endParaRPr lang="en-US" altLang="zh-CN" dirty="0" smtClean="0"/>
              </a:p>
              <a:p>
                <a:endParaRPr lang="en-US" altLang="zh-CN" sz="800" dirty="0"/>
              </a:p>
              <a:p>
                <a:r>
                  <a:rPr lang="en-US" altLang="zh-CN" dirty="0" smtClean="0"/>
                  <a:t>Accidentals: 0.015 </a:t>
                </a:r>
                <a:r>
                  <a:rPr lang="en-US" altLang="zh-CN" dirty="0" err="1" smtClean="0"/>
                  <a:t>cpd</a:t>
                </a:r>
                <a:r>
                  <a:rPr lang="en-US" altLang="zh-CN" dirty="0" smtClean="0"/>
                  <a:t>/</a:t>
                </a:r>
                <a:r>
                  <a:rPr lang="en-US" altLang="zh-CN" dirty="0" err="1" smtClean="0"/>
                  <a:t>kt</a:t>
                </a:r>
                <a:r>
                  <a:rPr lang="en-US" altLang="zh-CN" dirty="0" smtClean="0"/>
                  <a:t> =&gt; 0.009 </a:t>
                </a:r>
                <a:r>
                  <a:rPr lang="en-US" altLang="zh-CN" dirty="0" err="1" smtClean="0"/>
                  <a:t>cpd</a:t>
                </a:r>
                <a:r>
                  <a:rPr lang="en-US" altLang="zh-CN" dirty="0" smtClean="0"/>
                  <a:t>/</a:t>
                </a:r>
                <a:r>
                  <a:rPr lang="en-US" altLang="zh-CN" dirty="0" err="1" smtClean="0"/>
                  <a:t>kt</a:t>
                </a:r>
                <a:r>
                  <a:rPr lang="en-US" altLang="zh-CN" dirty="0" smtClean="0"/>
                  <a:t> (</a:t>
                </a:r>
                <a:r>
                  <a:rPr lang="en-US" altLang="zh-CN" dirty="0" err="1" smtClean="0"/>
                  <a:t>livetime</a:t>
                </a:r>
                <a:r>
                  <a:rPr lang="en-US" altLang="zh-CN" dirty="0" smtClean="0"/>
                  <a:t> corrected)</a:t>
                </a:r>
              </a:p>
              <a:p>
                <a:pPr lvl="1"/>
                <a:r>
                  <a:rPr lang="en-US" altLang="zh-CN" dirty="0" smtClean="0"/>
                  <a:t>FV: 10kt;  </a:t>
                </a:r>
                <a:r>
                  <a:rPr lang="en-US" altLang="zh-CN" dirty="0" err="1" smtClean="0"/>
                  <a:t>Livetime</a:t>
                </a:r>
                <a:r>
                  <a:rPr lang="en-US" altLang="zh-CN" dirty="0" smtClean="0"/>
                  <a:t>: 59%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838" y="1600201"/>
                <a:ext cx="8690611" cy="4754563"/>
              </a:xfrm>
              <a:blipFill rotWithShape="0">
                <a:blip r:embed="rId2"/>
                <a:stretch>
                  <a:fillRect l="-982" t="-899" r="-1123" b="-3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31871"/>
              </p:ext>
            </p:extLst>
          </p:nvPr>
        </p:nvGraphicFramePr>
        <p:xfrm>
          <a:off x="1469878" y="4124665"/>
          <a:ext cx="5295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26"/>
                <a:gridCol w="1223473"/>
                <a:gridCol w="1223473"/>
                <a:gridCol w="122347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(0.5,0.7MeV)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Th232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Pb210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Alpha</a:t>
                      </a:r>
                      <a:r>
                        <a:rPr lang="en-US" altLang="zh-CN" baseline="0" dirty="0" smtClean="0"/>
                        <a:t> rate (</a:t>
                      </a:r>
                      <a:r>
                        <a:rPr lang="en-US" altLang="zh-CN" baseline="0" dirty="0" err="1" smtClean="0"/>
                        <a:t>cpd</a:t>
                      </a:r>
                      <a:r>
                        <a:rPr lang="en-US" altLang="zh-CN" baseline="0" dirty="0" smtClean="0"/>
                        <a:t>/</a:t>
                      </a:r>
                      <a:r>
                        <a:rPr lang="en-US" altLang="zh-CN" baseline="0" dirty="0" err="1" smtClean="0"/>
                        <a:t>kt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88" y="1550850"/>
            <a:ext cx="2920409" cy="21686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00955" y="1838985"/>
            <a:ext cx="57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2972" y="3719524"/>
            <a:ext cx="276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rgbClr val="00B050"/>
                </a:solidFill>
              </a:rPr>
              <a:t>Assume 99% Tl208 efficiency</a:t>
            </a:r>
            <a:endParaRPr lang="zh-CN" altLang="en-US" sz="1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5"/>
            <a:ext cx="8782050" cy="674687"/>
          </a:xfrm>
        </p:spPr>
        <p:txBody>
          <a:bodyPr/>
          <a:lstStyle/>
          <a:p>
            <a:r>
              <a:rPr lang="en-US" altLang="zh-CN" sz="2400" dirty="0" smtClean="0"/>
              <a:t>Q2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updated external radioactivity MC (correlation time set)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46947"/>
              </p:ext>
            </p:extLst>
          </p:nvPr>
        </p:nvGraphicFramePr>
        <p:xfrm>
          <a:off x="1130894" y="1567916"/>
          <a:ext cx="7149982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26"/>
                <a:gridCol w="1021426"/>
                <a:gridCol w="1021426"/>
                <a:gridCol w="1021426"/>
                <a:gridCol w="1021426"/>
                <a:gridCol w="1021426"/>
                <a:gridCol w="102142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LS</a:t>
                      </a:r>
                      <a:r>
                        <a:rPr lang="zh-CN" altLang="en-US" dirty="0" smtClean="0"/>
                        <a:t>最外围</a:t>
                      </a:r>
                      <a:r>
                        <a:rPr lang="en-US" altLang="zh-CN" dirty="0" smtClean="0"/>
                        <a:t>10cm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Acrylic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Acrylic</a:t>
                      </a:r>
                      <a:r>
                        <a:rPr lang="zh-CN" altLang="en-US" dirty="0" smtClean="0"/>
                        <a:t>外围</a:t>
                      </a:r>
                      <a:r>
                        <a:rPr lang="en-US" altLang="zh-CN" dirty="0" smtClean="0"/>
                        <a:t>1mm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PMT glass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1e6 /14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1e7 /14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9.9e6 /14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1e7 /14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9.73e7 /14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1e8  /14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Th232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1e6 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9.7e6 /10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9.8e6 /10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1e7 /10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6.86e7 /10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9.95e7 /10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9.4e5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9.8e6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9.9e6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6.23e7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1e7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40" y="3706996"/>
            <a:ext cx="3609934" cy="2603368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23885"/>
              </p:ext>
            </p:extLst>
          </p:nvPr>
        </p:nvGraphicFramePr>
        <p:xfrm>
          <a:off x="5580404" y="3775362"/>
          <a:ext cx="18458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54"/>
                <a:gridCol w="572568"/>
                <a:gridCol w="572568"/>
              </a:tblGrid>
              <a:tr h="23904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&gt;2MeV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15m</a:t>
                      </a:r>
                      <a:endParaRPr lang="zh-CN" altLang="en-US" sz="1100" dirty="0"/>
                    </a:p>
                  </a:txBody>
                  <a:tcPr/>
                </a:tc>
              </a:tr>
              <a:tr h="23904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Rate(Hz)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0.02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0.003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9" y="3866617"/>
            <a:ext cx="3420696" cy="2284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9716" y="3965248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old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7240" y="6186954"/>
            <a:ext cx="338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B050"/>
                </a:solidFill>
              </a:rPr>
              <a:t>Correlation time is set to be 1s</a:t>
            </a:r>
            <a:endParaRPr lang="zh-CN" altLang="en-US" sz="1600" i="1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3411" y="6186954"/>
            <a:ext cx="338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B050"/>
                </a:solidFill>
              </a:rPr>
              <a:t>All events are separated</a:t>
            </a:r>
            <a:endParaRPr lang="zh-CN" altLang="en-US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1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555" y="4562727"/>
            <a:ext cx="2910537" cy="204222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96" y="2413647"/>
            <a:ext cx="2833007" cy="19707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562728"/>
            <a:ext cx="2922330" cy="20422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0082" y="773115"/>
            <a:ext cx="2122918" cy="674687"/>
          </a:xfrm>
        </p:spPr>
        <p:txBody>
          <a:bodyPr/>
          <a:lstStyle/>
          <a:p>
            <a:r>
              <a:rPr lang="en-US" altLang="zh-CN" dirty="0" smtClean="0"/>
              <a:t>Statistics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39" y="243879"/>
            <a:ext cx="2862380" cy="19885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796" y="260741"/>
            <a:ext cx="2812510" cy="19885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048" y="2406088"/>
            <a:ext cx="2999184" cy="20234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40082" y="2555193"/>
            <a:ext cx="2148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Black: U238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Red: Th232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Blue: K40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Green: Co60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82028" y="555477"/>
            <a:ext cx="129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Dust inner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8849" y="555477"/>
            <a:ext cx="129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Dust outer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82027" y="2668985"/>
            <a:ext cx="129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Acrylic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29346" y="2668985"/>
            <a:ext cx="129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Node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5359" y="5022838"/>
            <a:ext cx="129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Bar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08849" y="5020792"/>
            <a:ext cx="129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PMT glass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6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5"/>
            <a:ext cx="8564768" cy="674687"/>
          </a:xfrm>
        </p:spPr>
        <p:txBody>
          <a:bodyPr/>
          <a:lstStyle/>
          <a:p>
            <a:r>
              <a:rPr lang="en-US" altLang="zh-CN" sz="2400" dirty="0" smtClean="0"/>
              <a:t>Q3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updated isotope </a:t>
            </a:r>
            <a:r>
              <a:rPr lang="en-US" altLang="zh-CN" sz="2400" dirty="0" smtClean="0"/>
              <a:t>spectra 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6" y="1649339"/>
            <a:ext cx="4291733" cy="314844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03163" y="2102265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old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1369" y="2102265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new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7327" y="4982037"/>
            <a:ext cx="7238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Modified:</a:t>
            </a:r>
          </a:p>
          <a:p>
            <a:r>
              <a:rPr lang="en-US" altLang="zh-CN" sz="1600" dirty="0" smtClean="0"/>
              <a:t>1. Beta+ spectra from simulation is wrong</a:t>
            </a:r>
          </a:p>
          <a:p>
            <a:r>
              <a:rPr lang="en-US" altLang="zh-CN" sz="1600" dirty="0" smtClean="0"/>
              <a:t>2. Add gammas to Be11 beta spectra correctly based on the branch ratio</a:t>
            </a:r>
          </a:p>
          <a:p>
            <a:r>
              <a:rPr lang="en-US" altLang="zh-CN" sz="1600" dirty="0" smtClean="0"/>
              <a:t>3. Add alpha to Li8 beta spectra</a:t>
            </a:r>
            <a:endParaRPr lang="zh-CN" altLang="en-US" sz="16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34" y="1652905"/>
            <a:ext cx="4397116" cy="31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49" y="773115"/>
            <a:ext cx="8568405" cy="674687"/>
          </a:xfrm>
        </p:spPr>
        <p:txBody>
          <a:bodyPr/>
          <a:lstStyle/>
          <a:p>
            <a:r>
              <a:rPr lang="en-US" altLang="zh-CN" sz="2400" dirty="0" smtClean="0"/>
              <a:t>Q4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muon</a:t>
            </a:r>
            <a:r>
              <a:rPr lang="en-US" altLang="zh-CN" sz="2400" dirty="0" smtClean="0"/>
              <a:t> veto optimization (FV=15m)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70020" y="1447802"/>
              <a:ext cx="760537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3558"/>
                    <a:gridCol w="691970"/>
                    <a:gridCol w="691970"/>
                    <a:gridCol w="691970"/>
                    <a:gridCol w="691970"/>
                    <a:gridCol w="691970"/>
                    <a:gridCol w="6919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B12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Li8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C10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He6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Be11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err="1" smtClean="0"/>
                            <a:t>eff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Yield(/d)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1273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699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641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843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27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z="120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29.1ms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1.21s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27.8s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1.16s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19.9s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previous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0.59%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0.92%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0.49%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0.52%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5.8%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69%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&lt;1m&amp;5s,&lt;2m&amp;4s,&lt;3m&amp;3s,&lt;4m&amp;0.5s,&lt;5m&amp;0.2s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0.1%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0.69%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0.46%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0.43%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4.9%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67%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&lt;1m&amp;5s,&lt;2m&amp;4s,&lt;3m&amp;3s,&lt;4m&amp;1s,&lt;5m&amp;0.2s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0.1%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0.58%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0.45%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0.38%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4.8%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65%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&lt;1m&amp;5s,&lt;2m&amp;4s,&lt;3m&amp;4s,&lt;4m&amp;2s,&lt;5m&amp;0.2s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0.09%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0.41%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0.39%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0.28%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4.4%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59%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Additional</a:t>
                          </a:r>
                          <a:r>
                            <a:rPr lang="en-US" altLang="zh-CN" sz="1200" baseline="0" dirty="0" smtClean="0"/>
                            <a:t> 200s&amp;3m neutron veto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0.06%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0.30%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0.12%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0.20%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2.6%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50%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Stat.</a:t>
                          </a:r>
                          <a:r>
                            <a:rPr lang="en-US" altLang="zh-CN" sz="1200" baseline="0" dirty="0" smtClean="0"/>
                            <a:t> after veto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81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295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138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144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30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70020" y="1447802"/>
              <a:ext cx="760537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3558"/>
                    <a:gridCol w="691970"/>
                    <a:gridCol w="691970"/>
                    <a:gridCol w="691970"/>
                    <a:gridCol w="691970"/>
                    <a:gridCol w="691970"/>
                    <a:gridCol w="6919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B12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Li8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C10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He6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Be11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err="1" smtClean="0"/>
                            <a:t>eff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Yield(/d)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1273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699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641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843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27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6" t="-201639" r="-12081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29.1ms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1.21s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27.8s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1.16s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19.9s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previous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0.59%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0.92%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0.49%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0.52%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5.8%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69%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&lt;1m&amp;5s,&lt;2m&amp;4s,&lt;3m&amp;3s,&lt;4m&amp;0.5s,&lt;5m&amp;0.2s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0.1%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0.69%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0.46%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0.43%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4.9%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67%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&lt;1m&amp;5s,&lt;2m&amp;4s,&lt;3m&amp;3s,&lt;4m&amp;1s,&lt;5m&amp;0.2s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0.1%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0.58%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0.45%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0.38%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4.8%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65%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&lt;1m&amp;5s,&lt;2m&amp;4s,&lt;3m&amp;4s,&lt;4m&amp;2s,&lt;5m&amp;0.2s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0.09%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0.41%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0.39%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0.28%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4.4%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59%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Additional</a:t>
                          </a:r>
                          <a:r>
                            <a:rPr lang="en-US" altLang="zh-CN" sz="1200" baseline="0" dirty="0" smtClean="0"/>
                            <a:t> 200s&amp;3m neutron veto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0.06%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0.30%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0.12%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0.20%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2.6%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50%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Stat.</a:t>
                          </a:r>
                          <a:r>
                            <a:rPr lang="en-US" altLang="zh-CN" sz="1200" baseline="0" dirty="0" smtClean="0"/>
                            <a:t> after veto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81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295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138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144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30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97" y="4815636"/>
            <a:ext cx="3112898" cy="18967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75" y="4803034"/>
            <a:ext cx="3125501" cy="190932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79462" y="3666146"/>
            <a:ext cx="8366332" cy="350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65550" y="5342199"/>
            <a:ext cx="176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Will update based on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Haoqi’s</a:t>
            </a:r>
            <a:r>
              <a:rPr lang="en-US" altLang="zh-CN" sz="1600" dirty="0" smtClean="0">
                <a:solidFill>
                  <a:srgbClr val="00B050"/>
                </a:solidFill>
              </a:rPr>
              <a:t> simulation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9525" y="464127"/>
            <a:ext cx="267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Ongoing by </a:t>
            </a:r>
            <a:r>
              <a:rPr lang="en-US" altLang="zh-CN" i="1" dirty="0" err="1">
                <a:solidFill>
                  <a:srgbClr val="C00000"/>
                </a:solidFill>
              </a:rPr>
              <a:t>Z</a:t>
            </a:r>
            <a:r>
              <a:rPr lang="en-US" altLang="zh-CN" i="1" dirty="0" err="1" smtClean="0">
                <a:solidFill>
                  <a:srgbClr val="C00000"/>
                </a:solidFill>
              </a:rPr>
              <a:t>eyuan</a:t>
            </a:r>
            <a:r>
              <a:rPr lang="en-US" altLang="zh-CN" i="1" dirty="0" smtClean="0">
                <a:solidFill>
                  <a:srgbClr val="C00000"/>
                </a:solidFill>
              </a:rPr>
              <a:t>: trying likelihood method.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Q5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veto samples for different FV</a:t>
            </a:r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894707"/>
              </p:ext>
            </p:extLst>
          </p:nvPr>
        </p:nvGraphicFramePr>
        <p:xfrm>
          <a:off x="1264777" y="1721268"/>
          <a:ext cx="46937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61"/>
                <a:gridCol w="834790"/>
                <a:gridCol w="834790"/>
                <a:gridCol w="834790"/>
                <a:gridCol w="83479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FV = 17.2m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FV = 16m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FV = 15m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FV = 14m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674263" y="1734796"/>
            <a:ext cx="1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~70 days data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41533"/>
              </p:ext>
            </p:extLst>
          </p:nvPr>
        </p:nvGraphicFramePr>
        <p:xfrm>
          <a:off x="1257084" y="4016869"/>
          <a:ext cx="46937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61"/>
                <a:gridCol w="834790"/>
                <a:gridCol w="834790"/>
                <a:gridCol w="834790"/>
                <a:gridCol w="83479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FV = 17.2m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FV = 16m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FV = 15m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FV = 14m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55520" y="2666287"/>
                <a:ext cx="2920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>
                    <a:solidFill>
                      <a:srgbClr val="00B050"/>
                    </a:solidFill>
                  </a:rPr>
                  <a:t> and </a:t>
                </a:r>
                <a:r>
                  <a:rPr lang="en-US" altLang="zh-CN" i="1" dirty="0" smtClean="0">
                    <a:solidFill>
                      <a:srgbClr val="00B050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 are whole detector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0" y="2666287"/>
                <a:ext cx="292080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r="-104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255520" y="4698761"/>
                <a:ext cx="21128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is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whole 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detector</a:t>
                </a:r>
              </a:p>
              <a:p>
                <a:r>
                  <a:rPr lang="en-US" altLang="zh-CN" i="1" dirty="0" smtClean="0">
                    <a:solidFill>
                      <a:srgbClr val="00B050"/>
                    </a:solidFill>
                  </a:rPr>
                  <a:t>n 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is only in FV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0" y="4698761"/>
                <a:ext cx="211288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305" t="-5660" r="-172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409700" y="6143625"/>
            <a:ext cx="699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Useful for the event selection criteria in the future data.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8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181646"/>
            <a:ext cx="3612193" cy="2187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Q6: C10 distribution (other suggestion?)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1" y="1805594"/>
            <a:ext cx="3566469" cy="21718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43" y="1759870"/>
            <a:ext cx="3635055" cy="22176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4796" y="2204815"/>
            <a:ext cx="19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 to neutron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00045" y="2204815"/>
            <a:ext cx="235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Distance to neutron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34795" y="4984389"/>
            <a:ext cx="19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 to mu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346" y="4182733"/>
            <a:ext cx="3558848" cy="2194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21723" y="5384563"/>
            <a:ext cx="235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Distance to mu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56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Q7: reactor anti-neutrino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000" dirty="0"/>
                  <a:t>-e </a:t>
                </a:r>
                <a:r>
                  <a:rPr lang="en-US" altLang="zh-CN" sz="2000" dirty="0" smtClean="0"/>
                  <a:t>ES</a:t>
                </a:r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pPr lvl="1"/>
                <a:r>
                  <a:rPr lang="en-US" altLang="zh-CN" sz="1700" dirty="0" smtClean="0"/>
                  <a:t>Small bug has been checked by </a:t>
                </a:r>
                <a:r>
                  <a:rPr lang="en-US" altLang="zh-CN" sz="1700" dirty="0" err="1" smtClean="0"/>
                  <a:t>Zeyuan</a:t>
                </a:r>
                <a:r>
                  <a:rPr lang="en-US" altLang="zh-CN" sz="1700" dirty="0" smtClean="0"/>
                  <a:t>.</a:t>
                </a:r>
                <a:endParaRPr lang="zh-CN" altLang="en-US" sz="17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3" t="-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6326889"/>
                  </p:ext>
                </p:extLst>
              </p:nvPr>
            </p:nvGraphicFramePr>
            <p:xfrm>
              <a:off x="5144568" y="2478036"/>
              <a:ext cx="285475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267"/>
                    <a:gridCol w="907745"/>
                    <a:gridCol w="90774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unit: </a:t>
                          </a:r>
                          <a:r>
                            <a:rPr lang="en-US" altLang="zh-CN" sz="1200" dirty="0" err="1" smtClean="0"/>
                            <a:t>cpd</a:t>
                          </a:r>
                          <a:r>
                            <a:rPr lang="en-US" altLang="zh-CN" sz="1200" dirty="0" smtClean="0"/>
                            <a:t>/</a:t>
                          </a:r>
                          <a:r>
                            <a:rPr lang="en-US" altLang="zh-CN" sz="1200" dirty="0" err="1" smtClean="0"/>
                            <a:t>kt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(2,3MeV)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&gt;2MeV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i="1" dirty="0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 smtClean="0"/>
                            <a:t>-e ES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0.068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0.082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radioactivity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0.093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0.103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isotope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0.125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0.382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>
                              <a:solidFill>
                                <a:srgbClr val="C00000"/>
                              </a:solidFill>
                            </a:rPr>
                            <a:t>B8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 smtClean="0">
                              <a:solidFill>
                                <a:srgbClr val="C00000"/>
                              </a:solidFill>
                            </a:rPr>
                            <a:t>-e ES</a:t>
                          </a:r>
                          <a:endParaRPr lang="zh-CN" alt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solidFill>
                                <a:srgbClr val="C00000"/>
                              </a:solidFill>
                            </a:rPr>
                            <a:t>0.39</a:t>
                          </a:r>
                          <a:endParaRPr lang="zh-CN" alt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solidFill>
                                <a:srgbClr val="C00000"/>
                              </a:solidFill>
                            </a:rPr>
                            <a:t>1.74</a:t>
                          </a:r>
                          <a:endParaRPr lang="zh-CN" alt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6326889"/>
                  </p:ext>
                </p:extLst>
              </p:nvPr>
            </p:nvGraphicFramePr>
            <p:xfrm>
              <a:off x="5144568" y="2478036"/>
              <a:ext cx="285475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267"/>
                    <a:gridCol w="907745"/>
                    <a:gridCol w="90774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unit: </a:t>
                          </a:r>
                          <a:r>
                            <a:rPr lang="en-US" altLang="zh-CN" sz="1200" dirty="0" err="1" smtClean="0"/>
                            <a:t>cpd</a:t>
                          </a:r>
                          <a:r>
                            <a:rPr lang="en-US" altLang="zh-CN" sz="1200" dirty="0" smtClean="0"/>
                            <a:t>/</a:t>
                          </a:r>
                          <a:r>
                            <a:rPr lang="en-US" altLang="zh-CN" sz="1200" dirty="0" err="1" smtClean="0"/>
                            <a:t>kt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(2,3MeV)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&gt;2MeV</a:t>
                          </a:r>
                          <a:endParaRPr lang="zh-CN" altLang="en-US" sz="12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85" t="-101639" r="-17719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0.068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0.082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radioactivity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0.093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0.103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 smtClean="0"/>
                            <a:t>isotope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0.125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/>
                            <a:t>0.382</a:t>
                          </a:r>
                          <a:endParaRPr lang="zh-CN" alt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85" t="-401639" r="-17719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solidFill>
                                <a:srgbClr val="C00000"/>
                              </a:solidFill>
                            </a:rPr>
                            <a:t>0.39</a:t>
                          </a:r>
                          <a:endParaRPr lang="zh-CN" alt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 smtClean="0">
                              <a:solidFill>
                                <a:srgbClr val="C00000"/>
                              </a:solidFill>
                            </a:rPr>
                            <a:t>1.74</a:t>
                          </a:r>
                          <a:endParaRPr lang="zh-CN" alt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5221481" y="2118785"/>
            <a:ext cx="284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5</a:t>
            </a:r>
            <a:r>
              <a:rPr lang="en-US" altLang="zh-CN" dirty="0" smtClean="0">
                <a:solidFill>
                  <a:srgbClr val="00B050"/>
                </a:solidFill>
              </a:rPr>
              <a:t>9% efficiency is added.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46" y="2118785"/>
            <a:ext cx="4064649" cy="24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0132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复件 571TGp_business_light_ani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6F2643FE-C120-4156-88B7-72AEC34F5BF8}" vid="{3B016A88-97E3-4BD7-BB01-B023C7DBE5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2293</TotalTime>
  <Words>757</Words>
  <Application>Microsoft Office PowerPoint</Application>
  <PresentationFormat>全屏显示(4:3)</PresentationFormat>
  <Paragraphs>335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Cambria Math</vt:lpstr>
      <vt:lpstr>Times New Roman</vt:lpstr>
      <vt:lpstr>主题1</vt:lpstr>
      <vt:lpstr>Background update in solar neutrino </vt:lpstr>
      <vt:lpstr>Q1: Tl208 correlated event selection &amp; efficiency </vt:lpstr>
      <vt:lpstr>Q2：updated external radioactivity MC (correlation time set)</vt:lpstr>
      <vt:lpstr>Statistics </vt:lpstr>
      <vt:lpstr>Q3：updated isotope spectra </vt:lpstr>
      <vt:lpstr>Q4：muon veto optimization (FV=15m)</vt:lpstr>
      <vt:lpstr>Q5：veto samples for different FV</vt:lpstr>
      <vt:lpstr>Q6: C10 distribution (other suggestion?)</vt:lpstr>
      <vt:lpstr>Q7: reactor anti-neutrino </vt:lpstr>
      <vt:lpstr>Q9: FV optimization</vt:lpstr>
      <vt:lpstr>Bkg &amp; signal</vt:lpstr>
      <vt:lpstr>Other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unknown</cp:lastModifiedBy>
  <cp:revision>126</cp:revision>
  <dcterms:created xsi:type="dcterms:W3CDTF">2019-08-12T06:20:26Z</dcterms:created>
  <dcterms:modified xsi:type="dcterms:W3CDTF">2019-09-10T03:54:52Z</dcterms:modified>
</cp:coreProperties>
</file>