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23" r:id="rId2"/>
    <p:sldId id="256" r:id="rId3"/>
    <p:sldId id="257" r:id="rId4"/>
    <p:sldId id="261" r:id="rId5"/>
    <p:sldId id="258" r:id="rId6"/>
    <p:sldId id="259" r:id="rId7"/>
    <p:sldId id="521" r:id="rId8"/>
    <p:sldId id="262" r:id="rId9"/>
    <p:sldId id="1818" r:id="rId10"/>
    <p:sldId id="263" r:id="rId11"/>
    <p:sldId id="1822" r:id="rId12"/>
    <p:sldId id="1821" r:id="rId13"/>
    <p:sldId id="520" r:id="rId14"/>
    <p:sldId id="524" r:id="rId15"/>
    <p:sldId id="529" r:id="rId16"/>
    <p:sldId id="1826" r:id="rId17"/>
    <p:sldId id="1827" r:id="rId18"/>
    <p:sldId id="1824" r:id="rId19"/>
    <p:sldId id="1828" r:id="rId20"/>
    <p:sldId id="1829" r:id="rId21"/>
    <p:sldId id="1830" r:id="rId22"/>
    <p:sldId id="1832" r:id="rId23"/>
    <p:sldId id="1831" r:id="rId24"/>
    <p:sldId id="527" r:id="rId25"/>
    <p:sldId id="1833" r:id="rId26"/>
    <p:sldId id="525" r:id="rId27"/>
    <p:sldId id="1834" r:id="rId28"/>
    <p:sldId id="528" r:id="rId29"/>
    <p:sldId id="1835" r:id="rId30"/>
    <p:sldId id="1820" r:id="rId31"/>
    <p:sldId id="519" r:id="rId32"/>
    <p:sldId id="522" r:id="rId33"/>
    <p:sldId id="49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66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98D74"/>
    <a:srgbClr val="D4B045"/>
    <a:srgbClr val="CAA64A"/>
    <a:srgbClr val="4B5AA7"/>
    <a:srgbClr val="E6F3FF"/>
    <a:srgbClr val="F1FFF3"/>
    <a:srgbClr val="A3BECE"/>
    <a:srgbClr val="CCE5FF"/>
    <a:srgbClr val="CBD9C5"/>
    <a:srgbClr val="D3E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3" autoAdjust="0"/>
    <p:restoredTop sz="96341" autoAdjust="0"/>
  </p:normalViewPr>
  <p:slideViewPr>
    <p:cSldViewPr snapToGrid="0" showGuides="1">
      <p:cViewPr varScale="1">
        <p:scale>
          <a:sx n="113" d="100"/>
          <a:sy n="113" d="100"/>
        </p:scale>
        <p:origin x="880" y="184"/>
      </p:cViewPr>
      <p:guideLst>
        <p:guide pos="166"/>
        <p:guide orient="horz" pos="432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notesViewPr>
    <p:cSldViewPr snapToGrid="0">
      <p:cViewPr varScale="1">
        <p:scale>
          <a:sx n="72" d="100"/>
          <a:sy n="72" d="100"/>
        </p:scale>
        <p:origin x="30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493961904123042"/>
          <c:y val="3.2491696856999763E-2"/>
          <c:w val="0.72619109859253106"/>
          <c:h val="0.891418149384512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国内</c:v>
                </c:pt>
              </c:strCache>
            </c:strRef>
          </c:tx>
          <c:spPr>
            <a:solidFill>
              <a:srgbClr val="E1E1E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E1E1E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1D-494F-B15F-6FC6F56E4D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Other</c:v>
                </c:pt>
                <c:pt idx="1">
                  <c:v>运行时</c:v>
                </c:pt>
                <c:pt idx="2">
                  <c:v>平台</c:v>
                </c:pt>
                <c:pt idx="3">
                  <c:v>无服务器</c:v>
                </c:pt>
                <c:pt idx="4">
                  <c:v>供应层</c:v>
                </c:pt>
                <c:pt idx="5">
                  <c:v>可观测性与分析</c:v>
                </c:pt>
                <c:pt idx="6">
                  <c:v>云应用编排和管理</c:v>
                </c:pt>
                <c:pt idx="7">
                  <c:v>云应用定义与开发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1.54E-2</c:v>
                </c:pt>
                <c:pt idx="1">
                  <c:v>0.2366</c:v>
                </c:pt>
                <c:pt idx="2">
                  <c:v>3.8199999999999998E-2</c:v>
                </c:pt>
                <c:pt idx="3">
                  <c:v>6.1100000000000002E-2</c:v>
                </c:pt>
                <c:pt idx="4">
                  <c:v>9.9199999999999997E-2</c:v>
                </c:pt>
                <c:pt idx="5">
                  <c:v>0.1527</c:v>
                </c:pt>
                <c:pt idx="6">
                  <c:v>0.29770000000000002</c:v>
                </c:pt>
                <c:pt idx="7">
                  <c:v>9.9099999999999994E-2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20-7E4A-86A0-EAFBAEF956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国外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E1D-494F-B15F-6FC6F56E4D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0" rIns="38100" bIns="14400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Other</c:v>
                </c:pt>
                <c:pt idx="1">
                  <c:v>运行时</c:v>
                </c:pt>
                <c:pt idx="2">
                  <c:v>平台</c:v>
                </c:pt>
                <c:pt idx="3">
                  <c:v>无服务器</c:v>
                </c:pt>
                <c:pt idx="4">
                  <c:v>供应层</c:v>
                </c:pt>
                <c:pt idx="5">
                  <c:v>可观测性与分析</c:v>
                </c:pt>
                <c:pt idx="6">
                  <c:v>云应用编排和管理</c:v>
                </c:pt>
                <c:pt idx="7">
                  <c:v>云应用定义与开发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3.85E-2</c:v>
                </c:pt>
                <c:pt idx="1">
                  <c:v>0.22509999999999999</c:v>
                </c:pt>
                <c:pt idx="2">
                  <c:v>4.1799999999999997E-2</c:v>
                </c:pt>
                <c:pt idx="3">
                  <c:v>4.82E-2</c:v>
                </c:pt>
                <c:pt idx="4">
                  <c:v>0.18329999999999999</c:v>
                </c:pt>
                <c:pt idx="5">
                  <c:v>0.1061</c:v>
                </c:pt>
                <c:pt idx="6">
                  <c:v>0.2412</c:v>
                </c:pt>
                <c:pt idx="7">
                  <c:v>0.1158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20-7E4A-86A0-EAFBAEF956F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0"/>
        <c:overlap val="-20"/>
        <c:axId val="679274272"/>
        <c:axId val="679281160"/>
      </c:barChart>
      <c:catAx>
        <c:axId val="679274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t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pPr>
            <a:endParaRPr lang="zh-CN"/>
          </a:p>
        </c:txPr>
        <c:crossAx val="679281160"/>
        <c:crosses val="autoZero"/>
        <c:auto val="1"/>
        <c:lblAlgn val="ctr"/>
        <c:lblOffset val="100"/>
        <c:noMultiLvlLbl val="0"/>
      </c:catAx>
      <c:valAx>
        <c:axId val="679281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927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1.3598791484200994E-4"/>
          <c:y val="0.85906134414107505"/>
          <c:w val="8.584307692001153E-2"/>
          <c:h val="0.126837125250513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1747855902721"/>
          <c:y val="6.4365867087651648E-3"/>
          <c:w val="0.72619109859253106"/>
          <c:h val="0.9207301483012760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国内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C5-B644-863A-A82D69061C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Other</c:v>
                </c:pt>
                <c:pt idx="1">
                  <c:v>运行时</c:v>
                </c:pt>
                <c:pt idx="2">
                  <c:v>平台</c:v>
                </c:pt>
                <c:pt idx="3">
                  <c:v>Serverless</c:v>
                </c:pt>
                <c:pt idx="4">
                  <c:v>供应层</c:v>
                </c:pt>
                <c:pt idx="5">
                  <c:v>可观测性与分析</c:v>
                </c:pt>
                <c:pt idx="6">
                  <c:v>云应用编排与管理</c:v>
                </c:pt>
                <c:pt idx="7">
                  <c:v>云应用定义与开发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31</c:v>
                </c:pt>
                <c:pt idx="2">
                  <c:v>5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39</c:v>
                </c:pt>
                <c:pt idx="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C5-B644-863A-A82D69061C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国外</c:v>
                </c:pt>
              </c:strCache>
            </c:strRef>
          </c:tx>
          <c:spPr>
            <a:solidFill>
              <a:srgbClr val="E1E1E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13C5-B644-863A-A82D69061C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0" rIns="38100" bIns="14400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Other</c:v>
                </c:pt>
                <c:pt idx="1">
                  <c:v>运行时</c:v>
                </c:pt>
                <c:pt idx="2">
                  <c:v>平台</c:v>
                </c:pt>
                <c:pt idx="3">
                  <c:v>Serverless</c:v>
                </c:pt>
                <c:pt idx="4">
                  <c:v>供应层</c:v>
                </c:pt>
                <c:pt idx="5">
                  <c:v>可观测性与分析</c:v>
                </c:pt>
                <c:pt idx="6">
                  <c:v>云应用编排与管理</c:v>
                </c:pt>
                <c:pt idx="7">
                  <c:v>云应用定义与开发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12</c:v>
                </c:pt>
                <c:pt idx="1">
                  <c:v>70</c:v>
                </c:pt>
                <c:pt idx="2">
                  <c:v>13</c:v>
                </c:pt>
                <c:pt idx="3">
                  <c:v>15</c:v>
                </c:pt>
                <c:pt idx="4">
                  <c:v>57</c:v>
                </c:pt>
                <c:pt idx="5">
                  <c:v>33</c:v>
                </c:pt>
                <c:pt idx="6">
                  <c:v>75</c:v>
                </c:pt>
                <c:pt idx="7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C5-B644-863A-A82D69061CE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0"/>
        <c:overlap val="100"/>
        <c:axId val="679274272"/>
        <c:axId val="679281160"/>
      </c:barChart>
      <c:catAx>
        <c:axId val="679274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t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pPr>
            <a:endParaRPr lang="zh-CN"/>
          </a:p>
        </c:txPr>
        <c:crossAx val="679281160"/>
        <c:crosses val="autoZero"/>
        <c:auto val="1"/>
        <c:lblAlgn val="ctr"/>
        <c:lblOffset val="100"/>
        <c:noMultiLvlLbl val="0"/>
      </c:catAx>
      <c:valAx>
        <c:axId val="679281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927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5.4510651088891509E-3"/>
          <c:y val="0.83287131117307045"/>
          <c:w val="9.2616907633307904E-2"/>
          <c:h val="0.157387276138808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j-ea"/>
              <a:ea typeface="+mj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05509AF-FFFE-40E2-ACCC-D94A42824C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924B17-223D-462C-A63A-C3C56A006A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7D45F-9B06-4FD6-B80D-63AF92FC02D4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2CCF11-9C79-4761-9F00-C8870F6164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7934F1-5308-4C99-BEF9-29253D9CE9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3F7F3-BE4C-4D86-9918-24458AE0A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24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4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07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35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00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4-22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version: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port: 7054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cors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origins: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debug: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crlsizelimit</a:t>
            </a:r>
            <a:r>
              <a:rPr kumimoji="1" lang="en-US" altLang="zh-CN" dirty="0"/>
              <a:t>: 512000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clientauth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type: </a:t>
            </a:r>
            <a:r>
              <a:rPr kumimoji="1" lang="en-US" altLang="zh-CN" dirty="0" err="1"/>
              <a:t>noclientcert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chainfile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reenrollIgnoreCertExpiry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expiry: 24h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registry: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maxenrollments</a:t>
            </a:r>
            <a:r>
              <a:rPr kumimoji="1" lang="en-US" altLang="zh-CN" dirty="0"/>
              <a:t>: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name: &lt;&lt;&lt;ADMIN&gt;&gt;&gt;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pass: &lt;&lt;&lt;ADMINPW&gt;&gt;&gt;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type: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affiliation: 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hf.Registrar.DelegateRoles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hf.Revoker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hf.IntermediateCA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hf.GenCRL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hf.Registrar.Attributes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hf.AffiliationMgr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db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type: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datasource</a:t>
            </a:r>
            <a:r>
              <a:rPr kumimoji="1" lang="en-US" altLang="zh-CN" dirty="0"/>
              <a:t>: fabric-ca-</a:t>
            </a:r>
            <a:r>
              <a:rPr kumimoji="1" lang="en-US" altLang="zh-CN" dirty="0" err="1"/>
              <a:t>server.db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ldap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ldap</a:t>
            </a:r>
            <a:r>
              <a:rPr kumimoji="1" lang="en-US" altLang="zh-CN" dirty="0"/>
              <a:t>://&lt;</a:t>
            </a:r>
            <a:r>
              <a:rPr kumimoji="1" lang="en-US" altLang="zh-CN" dirty="0" err="1"/>
              <a:t>adminDN</a:t>
            </a:r>
            <a:r>
              <a:rPr kumimoji="1" lang="en-US" altLang="zh-CN" dirty="0"/>
              <a:t>&gt;:&lt;</a:t>
            </a:r>
            <a:r>
              <a:rPr kumimoji="1" lang="en-US" altLang="zh-CN" dirty="0" err="1"/>
              <a:t>adminPassword</a:t>
            </a:r>
            <a:r>
              <a:rPr kumimoji="1" lang="en-US" altLang="zh-CN" dirty="0"/>
              <a:t>&gt;@&lt;host&gt;:&lt;port&gt;/&lt;base&gt;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attribute: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names: ['</a:t>
            </a:r>
            <a:r>
              <a:rPr kumimoji="1" lang="en-US" altLang="zh-CN" dirty="0" err="1"/>
              <a:t>uid</a:t>
            </a:r>
            <a:r>
              <a:rPr kumimoji="1" lang="en-US" altLang="zh-CN" dirty="0"/>
              <a:t>','member']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converters: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maps: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groups: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affiliations: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signing: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- digital signature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cert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</a:t>
            </a:r>
            <a:r>
              <a:rPr kumimoji="1" lang="en-US" altLang="zh-CN" dirty="0" err="1"/>
              <a:t>crl</a:t>
            </a:r>
            <a:r>
              <a:rPr kumimoji="1" lang="en-US" altLang="zh-CN" dirty="0"/>
              <a:t>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43800h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caconstraint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isca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maxpathlen</a:t>
            </a:r>
            <a:r>
              <a:rPr kumimoji="1" lang="en-US" altLang="zh-CN" dirty="0"/>
              <a:t>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signing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encipherment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server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client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agreement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csr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cn</a:t>
            </a:r>
            <a:r>
              <a:rPr kumimoji="1" lang="en-US" altLang="zh-CN" dirty="0"/>
              <a:t>: &lt;&lt;&lt;COMMONNAME&gt;&gt;&gt;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keyrequest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algo: </a:t>
            </a:r>
            <a:r>
              <a:rPr kumimoji="1" lang="en-US" altLang="zh-CN" dirty="0" err="1"/>
              <a:t>ecdsa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size: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C: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ST: "North Carolina"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O: Hyperledger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OU: Fabric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&lt;&lt;&lt;MYHOST&gt;&gt;&gt;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131400h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pathlength: &lt;&lt;&lt;PATHLENGTH&gt;&gt;&gt;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idemix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rhpoolsize</a:t>
            </a:r>
            <a:r>
              <a:rPr kumimoji="1" lang="en-US" altLang="zh-CN" dirty="0"/>
              <a:t>: 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noncesweepinterval</a:t>
            </a:r>
            <a:r>
              <a:rPr kumimoji="1" lang="en-US" altLang="zh-CN" dirty="0"/>
              <a:t>: 15m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bccsp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 SW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sw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hash: SHA2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security: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filekeystore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# The directory used for the software file-based 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keystore: </a:t>
            </a:r>
            <a:r>
              <a:rPr kumimoji="1" lang="en-US" altLang="zh-CN" dirty="0" err="1"/>
              <a:t>msp</a:t>
            </a:r>
            <a:r>
              <a:rPr kumimoji="1" lang="en-US" altLang="zh-CN" dirty="0"/>
              <a:t>/keystore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cacount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intermediate: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parentserver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caname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enrollment: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label: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cfg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passwordattempts</a:t>
            </a:r>
            <a:r>
              <a:rPr kumimoji="1" lang="en-US" altLang="zh-CN" dirty="0"/>
              <a:t>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operations: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host and port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listenAddress</a:t>
            </a:r>
            <a:r>
              <a:rPr kumimoji="1" lang="en-US" altLang="zh-CN" dirty="0"/>
              <a:t>: 127.0.0.1:9443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TLS configuration for the operations endpoint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TLS enabled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certificate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cert: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key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key: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require client certificate authentication to access all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clientAuthRequired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paths to PEM encoded ca certificates to trust for client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clientRootCAs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files: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prometheus</a:t>
            </a:r>
            <a:r>
              <a:rPr kumimoji="1" lang="en-US" altLang="zh-CN" dirty="0"/>
              <a:t>, or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provider: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network type: </a:t>
            </a:r>
            <a:r>
              <a:rPr kumimoji="1" lang="en-US" altLang="zh-CN" dirty="0" err="1"/>
              <a:t>tcp</a:t>
            </a:r>
            <a:r>
              <a:rPr kumimoji="1" lang="en-US" altLang="zh-CN" dirty="0"/>
              <a:t> or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network: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server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address: 127.0.0.1:8125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the interval at which locally cached counters and gauges are pushed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to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; timings are pushed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writeInterval</a:t>
            </a:r>
            <a:r>
              <a:rPr kumimoji="1" lang="en-US" altLang="zh-CN" dirty="0"/>
              <a:t>: 10s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prefix is prepended to all emitted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prefix: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31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4-22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version: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port: 7054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cors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origins: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debug: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crlsizelimit</a:t>
            </a:r>
            <a:r>
              <a:rPr kumimoji="1" lang="en-US" altLang="zh-CN" dirty="0"/>
              <a:t>: 512000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clientauth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type: </a:t>
            </a:r>
            <a:r>
              <a:rPr kumimoji="1" lang="en-US" altLang="zh-CN" dirty="0" err="1"/>
              <a:t>noclientcert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chainfile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reenrollIgnoreCertExpiry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expiry: 24h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registry: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maxenrollments</a:t>
            </a:r>
            <a:r>
              <a:rPr kumimoji="1" lang="en-US" altLang="zh-CN" dirty="0"/>
              <a:t>: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name: &lt;&lt;&lt;ADMIN&gt;&gt;&gt;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pass: &lt;&lt;&lt;ADMINPW&gt;&gt;&gt;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type: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affiliation: 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hf.Registrar.DelegateRoles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hf.Revoker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hf.IntermediateCA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hf.GenCRL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hf.Registrar.Attributes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hf.AffiliationMgr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db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type: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datasource</a:t>
            </a:r>
            <a:r>
              <a:rPr kumimoji="1" lang="en-US" altLang="zh-CN" dirty="0"/>
              <a:t>: fabric-ca-</a:t>
            </a:r>
            <a:r>
              <a:rPr kumimoji="1" lang="en-US" altLang="zh-CN" dirty="0" err="1"/>
              <a:t>server.db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ldap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ldap</a:t>
            </a:r>
            <a:r>
              <a:rPr kumimoji="1" lang="en-US" altLang="zh-CN" dirty="0"/>
              <a:t>://&lt;</a:t>
            </a:r>
            <a:r>
              <a:rPr kumimoji="1" lang="en-US" altLang="zh-CN" dirty="0" err="1"/>
              <a:t>adminDN</a:t>
            </a:r>
            <a:r>
              <a:rPr kumimoji="1" lang="en-US" altLang="zh-CN" dirty="0"/>
              <a:t>&gt;:&lt;</a:t>
            </a:r>
            <a:r>
              <a:rPr kumimoji="1" lang="en-US" altLang="zh-CN" dirty="0" err="1"/>
              <a:t>adminPassword</a:t>
            </a:r>
            <a:r>
              <a:rPr kumimoji="1" lang="en-US" altLang="zh-CN" dirty="0"/>
              <a:t>&gt;@&lt;host&gt;:&lt;port&gt;/&lt;base&gt;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attribute: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names: ['</a:t>
            </a:r>
            <a:r>
              <a:rPr kumimoji="1" lang="en-US" altLang="zh-CN" dirty="0" err="1"/>
              <a:t>uid</a:t>
            </a:r>
            <a:r>
              <a:rPr kumimoji="1" lang="en-US" altLang="zh-CN" dirty="0"/>
              <a:t>','member']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converters: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maps: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groups: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affiliations: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signing: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- digital signature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cert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</a:t>
            </a:r>
            <a:r>
              <a:rPr kumimoji="1" lang="en-US" altLang="zh-CN" dirty="0" err="1"/>
              <a:t>crl</a:t>
            </a:r>
            <a:r>
              <a:rPr kumimoji="1" lang="en-US" altLang="zh-CN" dirty="0"/>
              <a:t>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43800h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caconstraint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isca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maxpathlen</a:t>
            </a:r>
            <a:r>
              <a:rPr kumimoji="1" lang="en-US" altLang="zh-CN" dirty="0"/>
              <a:t>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signing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encipherment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server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client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agreement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csr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cn</a:t>
            </a:r>
            <a:r>
              <a:rPr kumimoji="1" lang="en-US" altLang="zh-CN" dirty="0"/>
              <a:t>: &lt;&lt;&lt;COMMONNAME&gt;&gt;&gt;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keyrequest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algo: </a:t>
            </a:r>
            <a:r>
              <a:rPr kumimoji="1" lang="en-US" altLang="zh-CN" dirty="0" err="1"/>
              <a:t>ecdsa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size: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C: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ST: "North Carolina"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O: Hyperledger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OU: Fabric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&lt;&lt;&lt;MYHOST&gt;&gt;&gt;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131400h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pathlength: &lt;&lt;&lt;PATHLENGTH&gt;&gt;&gt;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idemix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rhpoolsize</a:t>
            </a:r>
            <a:r>
              <a:rPr kumimoji="1" lang="en-US" altLang="zh-CN" dirty="0"/>
              <a:t>: 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noncesweepinterval</a:t>
            </a:r>
            <a:r>
              <a:rPr kumimoji="1" lang="en-US" altLang="zh-CN" dirty="0"/>
              <a:t>: 15m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bccsp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 SW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sw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hash: SHA2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security: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filekeystore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# The directory used for the software file-based 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keystore: </a:t>
            </a:r>
            <a:r>
              <a:rPr kumimoji="1" lang="en-US" altLang="zh-CN" dirty="0" err="1"/>
              <a:t>msp</a:t>
            </a:r>
            <a:r>
              <a:rPr kumimoji="1" lang="en-US" altLang="zh-CN" dirty="0"/>
              <a:t>/keystore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cacount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intermediate: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parentserver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caname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enrollment: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label: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cfg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passwordattempts</a:t>
            </a:r>
            <a:r>
              <a:rPr kumimoji="1" lang="en-US" altLang="zh-CN" dirty="0"/>
              <a:t>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operations: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host and port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listenAddress</a:t>
            </a:r>
            <a:r>
              <a:rPr kumimoji="1" lang="en-US" altLang="zh-CN" dirty="0"/>
              <a:t>: 127.0.0.1:9443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TLS configuration for the operations endpoint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TLS enabled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certificate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cert: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key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key: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require client certificate authentication to access all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clientAuthRequired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paths to PEM encoded ca certificates to trust for client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clientRootCAs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files: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prometheus</a:t>
            </a:r>
            <a:r>
              <a:rPr kumimoji="1" lang="en-US" altLang="zh-CN" dirty="0"/>
              <a:t>, or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provider: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network type: </a:t>
            </a:r>
            <a:r>
              <a:rPr kumimoji="1" lang="en-US" altLang="zh-CN" dirty="0" err="1"/>
              <a:t>tcp</a:t>
            </a:r>
            <a:r>
              <a:rPr kumimoji="1" lang="en-US" altLang="zh-CN" dirty="0"/>
              <a:t> or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network: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server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address: 127.0.0.1:8125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the interval at which locally cached counters and gauges are pushed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to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; timings are pushed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writeInterval</a:t>
            </a:r>
            <a:r>
              <a:rPr kumimoji="1" lang="en-US" altLang="zh-CN" dirty="0"/>
              <a:t>: 10s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prefix is prepended to all emitted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prefix: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5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4-22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version: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port: 7054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cors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origins: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debug: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crlsizelimit</a:t>
            </a:r>
            <a:r>
              <a:rPr kumimoji="1" lang="en-US" altLang="zh-CN" dirty="0"/>
              <a:t>: 512000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clientauth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type: </a:t>
            </a:r>
            <a:r>
              <a:rPr kumimoji="1" lang="en-US" altLang="zh-CN" dirty="0" err="1"/>
              <a:t>noclientcert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chainfile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reenrollIgnoreCertExpiry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expiry: 24h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registry: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maxenrollments</a:t>
            </a:r>
            <a:r>
              <a:rPr kumimoji="1" lang="en-US" altLang="zh-CN" dirty="0"/>
              <a:t>: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name: &lt;&lt;&lt;ADMIN&gt;&gt;&gt;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pass: &lt;&lt;&lt;ADMINPW&gt;&gt;&gt;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type: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affiliation: 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hf.Registrar.DelegateRoles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hf.Revoker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hf.IntermediateCA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hf.GenCRL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hf.Registrar.Attributes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hf.AffiliationMgr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db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type: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datasource</a:t>
            </a:r>
            <a:r>
              <a:rPr kumimoji="1" lang="en-US" altLang="zh-CN" dirty="0"/>
              <a:t>: fabric-ca-</a:t>
            </a:r>
            <a:r>
              <a:rPr kumimoji="1" lang="en-US" altLang="zh-CN" dirty="0" err="1"/>
              <a:t>server.db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ldap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ldap</a:t>
            </a:r>
            <a:r>
              <a:rPr kumimoji="1" lang="en-US" altLang="zh-CN" dirty="0"/>
              <a:t>://&lt;</a:t>
            </a:r>
            <a:r>
              <a:rPr kumimoji="1" lang="en-US" altLang="zh-CN" dirty="0" err="1"/>
              <a:t>adminDN</a:t>
            </a:r>
            <a:r>
              <a:rPr kumimoji="1" lang="en-US" altLang="zh-CN" dirty="0"/>
              <a:t>&gt;:&lt;</a:t>
            </a:r>
            <a:r>
              <a:rPr kumimoji="1" lang="en-US" altLang="zh-CN" dirty="0" err="1"/>
              <a:t>adminPassword</a:t>
            </a:r>
            <a:r>
              <a:rPr kumimoji="1" lang="en-US" altLang="zh-CN" dirty="0"/>
              <a:t>&gt;@&lt;host&gt;:&lt;port&gt;/&lt;base&gt;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attribute: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names: ['</a:t>
            </a:r>
            <a:r>
              <a:rPr kumimoji="1" lang="en-US" altLang="zh-CN" dirty="0" err="1"/>
              <a:t>uid</a:t>
            </a:r>
            <a:r>
              <a:rPr kumimoji="1" lang="en-US" altLang="zh-CN" dirty="0"/>
              <a:t>','member']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converters: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maps: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groups: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affiliations: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signing: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- digital signature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cert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</a:t>
            </a:r>
            <a:r>
              <a:rPr kumimoji="1" lang="en-US" altLang="zh-CN" dirty="0" err="1"/>
              <a:t>crl</a:t>
            </a:r>
            <a:r>
              <a:rPr kumimoji="1" lang="en-US" altLang="zh-CN" dirty="0"/>
              <a:t>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43800h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caconstraint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isca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maxpathlen</a:t>
            </a:r>
            <a:r>
              <a:rPr kumimoji="1" lang="en-US" altLang="zh-CN" dirty="0"/>
              <a:t>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signing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encipherment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server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client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agreement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csr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cn</a:t>
            </a:r>
            <a:r>
              <a:rPr kumimoji="1" lang="en-US" altLang="zh-CN" dirty="0"/>
              <a:t>: &lt;&lt;&lt;COMMONNAME&gt;&gt;&gt;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keyrequest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algo: </a:t>
            </a:r>
            <a:r>
              <a:rPr kumimoji="1" lang="en-US" altLang="zh-CN" dirty="0" err="1"/>
              <a:t>ecdsa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size: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C: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ST: "North Carolina"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O: Hyperledger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OU: Fabric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&lt;&lt;&lt;MYHOST&gt;&gt;&gt;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131400h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pathlength: &lt;&lt;&lt;PATHLENGTH&gt;&gt;&gt;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idemix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rhpoolsize</a:t>
            </a:r>
            <a:r>
              <a:rPr kumimoji="1" lang="en-US" altLang="zh-CN" dirty="0"/>
              <a:t>: 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noncesweepinterval</a:t>
            </a:r>
            <a:r>
              <a:rPr kumimoji="1" lang="en-US" altLang="zh-CN" dirty="0"/>
              <a:t>: 15m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bccsp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 SW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sw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hash: SHA2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security: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filekeystore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# The directory used for the software file-based 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keystore: </a:t>
            </a:r>
            <a:r>
              <a:rPr kumimoji="1" lang="en-US" altLang="zh-CN" dirty="0" err="1"/>
              <a:t>msp</a:t>
            </a:r>
            <a:r>
              <a:rPr kumimoji="1" lang="en-US" altLang="zh-CN" dirty="0"/>
              <a:t>/keystore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cacount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intermediate: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parentserver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caname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enrollment: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label: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cfg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passwordattempts</a:t>
            </a:r>
            <a:r>
              <a:rPr kumimoji="1" lang="en-US" altLang="zh-CN" dirty="0"/>
              <a:t>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operations: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host and port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listenAddress</a:t>
            </a:r>
            <a:r>
              <a:rPr kumimoji="1" lang="en-US" altLang="zh-CN" dirty="0"/>
              <a:t>: 127.0.0.1:9443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TLS configuration for the operations endpoint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TLS enabled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certificate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cert: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key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key: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require client certificate authentication to access all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clientAuthRequired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paths to PEM encoded ca certificates to trust for client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clientRootCAs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files: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prometheus</a:t>
            </a:r>
            <a:r>
              <a:rPr kumimoji="1" lang="en-US" altLang="zh-CN" dirty="0"/>
              <a:t>, or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provider: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network type: </a:t>
            </a:r>
            <a:r>
              <a:rPr kumimoji="1" lang="en-US" altLang="zh-CN" dirty="0" err="1"/>
              <a:t>tcp</a:t>
            </a:r>
            <a:r>
              <a:rPr kumimoji="1" lang="en-US" altLang="zh-CN" dirty="0"/>
              <a:t> or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network: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server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address: 127.0.0.1:8125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the interval at which locally cached counters and gauges are pushed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to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; timings are pushed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writeInterval</a:t>
            </a:r>
            <a:r>
              <a:rPr kumimoji="1" lang="en-US" altLang="zh-CN" dirty="0"/>
              <a:t>: 10s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prefix is prepended to all emitted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prefix: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06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29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85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44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6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02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29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38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4-22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version: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port: 7054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cors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origins: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debug: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crlsizelimit</a:t>
            </a:r>
            <a:r>
              <a:rPr kumimoji="1" lang="en-US" altLang="zh-CN" dirty="0"/>
              <a:t>: 512000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clientauth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type: </a:t>
            </a:r>
            <a:r>
              <a:rPr kumimoji="1" lang="en-US" altLang="zh-CN" dirty="0" err="1"/>
              <a:t>noclientcert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chainfile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reenrollIgnoreCertExpiry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expiry: 24h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registry: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maxenrollments</a:t>
            </a:r>
            <a:r>
              <a:rPr kumimoji="1" lang="en-US" altLang="zh-CN" dirty="0"/>
              <a:t>: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name: &lt;&lt;&lt;ADMIN&gt;&gt;&gt;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pass: &lt;&lt;&lt;ADMINPW&gt;&gt;&gt;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type: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affiliation: 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hf.Registrar.DelegateRoles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hf.Revoker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hf.IntermediateCA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hf.GenCRL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hf.Registrar.Attributes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hf.AffiliationMgr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db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type: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datasource</a:t>
            </a:r>
            <a:r>
              <a:rPr kumimoji="1" lang="en-US" altLang="zh-CN" dirty="0"/>
              <a:t>: fabric-ca-</a:t>
            </a:r>
            <a:r>
              <a:rPr kumimoji="1" lang="en-US" altLang="zh-CN" dirty="0" err="1"/>
              <a:t>server.db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ldap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ldap</a:t>
            </a:r>
            <a:r>
              <a:rPr kumimoji="1" lang="en-US" altLang="zh-CN" dirty="0"/>
              <a:t>://&lt;</a:t>
            </a:r>
            <a:r>
              <a:rPr kumimoji="1" lang="en-US" altLang="zh-CN" dirty="0" err="1"/>
              <a:t>adminDN</a:t>
            </a:r>
            <a:r>
              <a:rPr kumimoji="1" lang="en-US" altLang="zh-CN" dirty="0"/>
              <a:t>&gt;:&lt;</a:t>
            </a:r>
            <a:r>
              <a:rPr kumimoji="1" lang="en-US" altLang="zh-CN" dirty="0" err="1"/>
              <a:t>adminPassword</a:t>
            </a:r>
            <a:r>
              <a:rPr kumimoji="1" lang="en-US" altLang="zh-CN" dirty="0"/>
              <a:t>&gt;@&lt;host&gt;:&lt;port&gt;/&lt;base&gt;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attribute: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names: ['</a:t>
            </a:r>
            <a:r>
              <a:rPr kumimoji="1" lang="en-US" altLang="zh-CN" dirty="0" err="1"/>
              <a:t>uid</a:t>
            </a:r>
            <a:r>
              <a:rPr kumimoji="1" lang="en-US" altLang="zh-CN" dirty="0"/>
              <a:t>','member']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converters: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maps: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groups: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affiliations: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signing: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- digital signature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cert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</a:t>
            </a:r>
            <a:r>
              <a:rPr kumimoji="1" lang="en-US" altLang="zh-CN" dirty="0" err="1"/>
              <a:t>crl</a:t>
            </a:r>
            <a:r>
              <a:rPr kumimoji="1" lang="en-US" altLang="zh-CN" dirty="0"/>
              <a:t>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43800h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caconstraint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isca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maxpathlen</a:t>
            </a:r>
            <a:r>
              <a:rPr kumimoji="1" lang="en-US" altLang="zh-CN" dirty="0"/>
              <a:t>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signing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encipherment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server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client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agreement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csr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cn</a:t>
            </a:r>
            <a:r>
              <a:rPr kumimoji="1" lang="en-US" altLang="zh-CN" dirty="0"/>
              <a:t>: &lt;&lt;&lt;COMMONNAME&gt;&gt;&gt;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keyrequest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algo: </a:t>
            </a:r>
            <a:r>
              <a:rPr kumimoji="1" lang="en-US" altLang="zh-CN" dirty="0" err="1"/>
              <a:t>ecdsa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size: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C: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ST: "North Carolina"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O: Hyperledger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OU: Fabric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&lt;&lt;&lt;MYHOST&gt;&gt;&gt;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131400h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pathlength: &lt;&lt;&lt;PATHLENGTH&gt;&gt;&gt;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idemix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rhpoolsize</a:t>
            </a:r>
            <a:r>
              <a:rPr kumimoji="1" lang="en-US" altLang="zh-CN" dirty="0"/>
              <a:t>: 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noncesweepinterval</a:t>
            </a:r>
            <a:r>
              <a:rPr kumimoji="1" lang="en-US" altLang="zh-CN" dirty="0"/>
              <a:t>: 15m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bccsp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 SW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sw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hash: SHA2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security: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filekeystore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# The directory used for the software file-based 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keystore: </a:t>
            </a:r>
            <a:r>
              <a:rPr kumimoji="1" lang="en-US" altLang="zh-CN" dirty="0" err="1"/>
              <a:t>msp</a:t>
            </a:r>
            <a:r>
              <a:rPr kumimoji="1" lang="en-US" altLang="zh-CN" dirty="0"/>
              <a:t>/keystore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cacount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intermediate: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parentserver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caname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enrollment: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label: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cfg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passwordattempts</a:t>
            </a:r>
            <a:r>
              <a:rPr kumimoji="1" lang="en-US" altLang="zh-CN" dirty="0"/>
              <a:t>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operations: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host and port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listenAddress</a:t>
            </a:r>
            <a:r>
              <a:rPr kumimoji="1" lang="en-US" altLang="zh-CN" dirty="0"/>
              <a:t>: 127.0.0.1:9443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TLS configuration for the operations endpoint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TLS enabled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certificate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cert: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key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key: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require client certificate authentication to access all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clientAuthRequired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paths to PEM encoded ca certificates to trust for client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clientRootCAs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files: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prometheus</a:t>
            </a:r>
            <a:r>
              <a:rPr kumimoji="1" lang="en-US" altLang="zh-CN" dirty="0"/>
              <a:t>, or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provider: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network type: </a:t>
            </a:r>
            <a:r>
              <a:rPr kumimoji="1" lang="en-US" altLang="zh-CN" dirty="0" err="1"/>
              <a:t>tcp</a:t>
            </a:r>
            <a:r>
              <a:rPr kumimoji="1" lang="en-US" altLang="zh-CN" dirty="0"/>
              <a:t> or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network: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server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address: 127.0.0.1:8125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the interval at which locally cached counters and gauges are pushed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to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; timings are pushed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writeInterval</a:t>
            </a:r>
            <a:r>
              <a:rPr kumimoji="1" lang="en-US" altLang="zh-CN" dirty="0"/>
              <a:t>: 10s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prefix is prepended to all emitted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prefix: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88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4-22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version: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port: 7054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cors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origins: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debug: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crlsizelimit</a:t>
            </a:r>
            <a:r>
              <a:rPr kumimoji="1" lang="en-US" altLang="zh-CN" dirty="0"/>
              <a:t>: 512000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clientauth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type: </a:t>
            </a:r>
            <a:r>
              <a:rPr kumimoji="1" lang="en-US" altLang="zh-CN" dirty="0" err="1"/>
              <a:t>noclientcert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chainfile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reenrollIgnoreCertExpiry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expiry: 24h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registry: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maxenrollments</a:t>
            </a:r>
            <a:r>
              <a:rPr kumimoji="1" lang="en-US" altLang="zh-CN" dirty="0"/>
              <a:t>: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name: &lt;&lt;&lt;ADMIN&gt;&gt;&gt;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pass: &lt;&lt;&lt;ADMINPW&gt;&gt;&gt;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type: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affiliation: 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hf.Registrar.DelegateRoles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hf.Revoker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hf.IntermediateCA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hf.GenCRL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hf.Registrar.Attributes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hf.AffiliationMgr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db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type: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datasource</a:t>
            </a:r>
            <a:r>
              <a:rPr kumimoji="1" lang="en-US" altLang="zh-CN" dirty="0"/>
              <a:t>: fabric-ca-</a:t>
            </a:r>
            <a:r>
              <a:rPr kumimoji="1" lang="en-US" altLang="zh-CN" dirty="0" err="1"/>
              <a:t>server.db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ldap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ldap</a:t>
            </a:r>
            <a:r>
              <a:rPr kumimoji="1" lang="en-US" altLang="zh-CN" dirty="0"/>
              <a:t>://&lt;</a:t>
            </a:r>
            <a:r>
              <a:rPr kumimoji="1" lang="en-US" altLang="zh-CN" dirty="0" err="1"/>
              <a:t>adminDN</a:t>
            </a:r>
            <a:r>
              <a:rPr kumimoji="1" lang="en-US" altLang="zh-CN" dirty="0"/>
              <a:t>&gt;:&lt;</a:t>
            </a:r>
            <a:r>
              <a:rPr kumimoji="1" lang="en-US" altLang="zh-CN" dirty="0" err="1"/>
              <a:t>adminPassword</a:t>
            </a:r>
            <a:r>
              <a:rPr kumimoji="1" lang="en-US" altLang="zh-CN" dirty="0"/>
              <a:t>&gt;@&lt;host&gt;:&lt;port&gt;/&lt;base&gt;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attribute: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names: ['</a:t>
            </a:r>
            <a:r>
              <a:rPr kumimoji="1" lang="en-US" altLang="zh-CN" dirty="0" err="1"/>
              <a:t>uid</a:t>
            </a:r>
            <a:r>
              <a:rPr kumimoji="1" lang="en-US" altLang="zh-CN" dirty="0"/>
              <a:t>','member']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converters: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maps: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groups: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affiliations: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signing: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- digital signature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cert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</a:t>
            </a:r>
            <a:r>
              <a:rPr kumimoji="1" lang="en-US" altLang="zh-CN" dirty="0" err="1"/>
              <a:t>crl</a:t>
            </a:r>
            <a:r>
              <a:rPr kumimoji="1" lang="en-US" altLang="zh-CN" dirty="0"/>
              <a:t>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43800h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caconstraint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isca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maxpathlen</a:t>
            </a:r>
            <a:r>
              <a:rPr kumimoji="1" lang="en-US" altLang="zh-CN" dirty="0"/>
              <a:t>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signing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encipherment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server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client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agreement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csr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cn</a:t>
            </a:r>
            <a:r>
              <a:rPr kumimoji="1" lang="en-US" altLang="zh-CN" dirty="0"/>
              <a:t>: &lt;&lt;&lt;COMMONNAME&gt;&gt;&gt;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keyrequest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algo: </a:t>
            </a:r>
            <a:r>
              <a:rPr kumimoji="1" lang="en-US" altLang="zh-CN" dirty="0" err="1"/>
              <a:t>ecdsa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size: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C: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ST: "North Carolina"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O: Hyperledger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OU: Fabric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&lt;&lt;&lt;MYHOST&gt;&gt;&gt;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131400h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pathlength: &lt;&lt;&lt;PATHLENGTH&gt;&gt;&gt;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idemix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rhpoolsize</a:t>
            </a:r>
            <a:r>
              <a:rPr kumimoji="1" lang="en-US" altLang="zh-CN" dirty="0"/>
              <a:t>: 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noncesweepinterval</a:t>
            </a:r>
            <a:r>
              <a:rPr kumimoji="1" lang="en-US" altLang="zh-CN" dirty="0"/>
              <a:t>: 15m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bccsp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 SW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sw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hash: SHA2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security: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filekeystore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# The directory used for the software file-based 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keystore: </a:t>
            </a:r>
            <a:r>
              <a:rPr kumimoji="1" lang="en-US" altLang="zh-CN" dirty="0" err="1"/>
              <a:t>msp</a:t>
            </a:r>
            <a:r>
              <a:rPr kumimoji="1" lang="en-US" altLang="zh-CN" dirty="0"/>
              <a:t>/keystore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cacount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intermediate: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parentserver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caname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enrollment: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label: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cfg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passwordattempts</a:t>
            </a:r>
            <a:r>
              <a:rPr kumimoji="1" lang="en-US" altLang="zh-CN" dirty="0"/>
              <a:t>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operations: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host and port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listenAddress</a:t>
            </a:r>
            <a:r>
              <a:rPr kumimoji="1" lang="en-US" altLang="zh-CN" dirty="0"/>
              <a:t>: 127.0.0.1:9443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TLS configuration for the operations endpoint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TLS enabled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certificate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cert: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key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key: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require client certificate authentication to access all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clientAuthRequired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paths to PEM encoded ca certificates to trust for client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clientRootCAs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files: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prometheus</a:t>
            </a:r>
            <a:r>
              <a:rPr kumimoji="1" lang="en-US" altLang="zh-CN" dirty="0"/>
              <a:t>, or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provider: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network type: </a:t>
            </a:r>
            <a:r>
              <a:rPr kumimoji="1" lang="en-US" altLang="zh-CN" dirty="0" err="1"/>
              <a:t>tcp</a:t>
            </a:r>
            <a:r>
              <a:rPr kumimoji="1" lang="en-US" altLang="zh-CN" dirty="0"/>
              <a:t> or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network: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server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address: 127.0.0.1:8125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the interval at which locally cached counters and gauges are pushed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to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; timings are pushed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writeInterval</a:t>
            </a:r>
            <a:r>
              <a:rPr kumimoji="1" lang="en-US" altLang="zh-CN" dirty="0"/>
              <a:t>: 10s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prefix is prepended to all emitted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prefix: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81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4-22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version: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port: 7054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cors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origins: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debug: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crlsizelimit</a:t>
            </a:r>
            <a:r>
              <a:rPr kumimoji="1" lang="en-US" altLang="zh-CN" dirty="0"/>
              <a:t>: 512000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clientauth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type: </a:t>
            </a:r>
            <a:r>
              <a:rPr kumimoji="1" lang="en-US" altLang="zh-CN" dirty="0" err="1"/>
              <a:t>noclientcert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chainfile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reenrollIgnoreCertExpiry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expiry: 24h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registry: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maxenrollments</a:t>
            </a:r>
            <a:r>
              <a:rPr kumimoji="1" lang="en-US" altLang="zh-CN" dirty="0"/>
              <a:t>: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name: &lt;&lt;&lt;ADMIN&gt;&gt;&gt;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pass: &lt;&lt;&lt;ADMINPW&gt;&gt;&gt;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type: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affiliation: 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hf.Registrar.DelegateRoles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hf.Revoker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hf.IntermediateCA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hf.GenCRL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hf.Registrar.Attributes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hf.AffiliationMgr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db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type: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datasource</a:t>
            </a:r>
            <a:r>
              <a:rPr kumimoji="1" lang="en-US" altLang="zh-CN" dirty="0"/>
              <a:t>: fabric-ca-</a:t>
            </a:r>
            <a:r>
              <a:rPr kumimoji="1" lang="en-US" altLang="zh-CN" dirty="0" err="1"/>
              <a:t>server.db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ldap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ldap</a:t>
            </a:r>
            <a:r>
              <a:rPr kumimoji="1" lang="en-US" altLang="zh-CN" dirty="0"/>
              <a:t>://&lt;</a:t>
            </a:r>
            <a:r>
              <a:rPr kumimoji="1" lang="en-US" altLang="zh-CN" dirty="0" err="1"/>
              <a:t>adminDN</a:t>
            </a:r>
            <a:r>
              <a:rPr kumimoji="1" lang="en-US" altLang="zh-CN" dirty="0"/>
              <a:t>&gt;:&lt;</a:t>
            </a:r>
            <a:r>
              <a:rPr kumimoji="1" lang="en-US" altLang="zh-CN" dirty="0" err="1"/>
              <a:t>adminPassword</a:t>
            </a:r>
            <a:r>
              <a:rPr kumimoji="1" lang="en-US" altLang="zh-CN" dirty="0"/>
              <a:t>&gt;@&lt;host&gt;:&lt;port&gt;/&lt;base&gt;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attribute: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names: ['</a:t>
            </a:r>
            <a:r>
              <a:rPr kumimoji="1" lang="en-US" altLang="zh-CN" dirty="0" err="1"/>
              <a:t>uid</a:t>
            </a:r>
            <a:r>
              <a:rPr kumimoji="1" lang="en-US" altLang="zh-CN" dirty="0"/>
              <a:t>','member']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converters: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maps: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groups: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affiliations: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signing: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- digital signature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cert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</a:t>
            </a:r>
            <a:r>
              <a:rPr kumimoji="1" lang="en-US" altLang="zh-CN" dirty="0" err="1"/>
              <a:t>crl</a:t>
            </a:r>
            <a:r>
              <a:rPr kumimoji="1" lang="en-US" altLang="zh-CN" dirty="0"/>
              <a:t>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43800h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caconstraint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isca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maxpathlen</a:t>
            </a:r>
            <a:r>
              <a:rPr kumimoji="1" lang="en-US" altLang="zh-CN" dirty="0"/>
              <a:t>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signing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encipherment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server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client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agreement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csr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cn</a:t>
            </a:r>
            <a:r>
              <a:rPr kumimoji="1" lang="en-US" altLang="zh-CN" dirty="0"/>
              <a:t>: &lt;&lt;&lt;COMMONNAME&gt;&gt;&gt;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keyrequest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algo: </a:t>
            </a:r>
            <a:r>
              <a:rPr kumimoji="1" lang="en-US" altLang="zh-CN" dirty="0" err="1"/>
              <a:t>ecdsa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size: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C: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ST: "North Carolina"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O: Hyperledger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OU: Fabric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&lt;&lt;&lt;MYHOST&gt;&gt;&gt;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131400h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pathlength: &lt;&lt;&lt;PATHLENGTH&gt;&gt;&gt;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idemix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rhpoolsize</a:t>
            </a:r>
            <a:r>
              <a:rPr kumimoji="1" lang="en-US" altLang="zh-CN" dirty="0"/>
              <a:t>: 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noncesweepinterval</a:t>
            </a:r>
            <a:r>
              <a:rPr kumimoji="1" lang="en-US" altLang="zh-CN" dirty="0"/>
              <a:t>: 15m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bccsp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 SW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sw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hash: SHA2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security: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filekeystore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# The directory used for the software file-based 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keystore: </a:t>
            </a:r>
            <a:r>
              <a:rPr kumimoji="1" lang="en-US" altLang="zh-CN" dirty="0" err="1"/>
              <a:t>msp</a:t>
            </a:r>
            <a:r>
              <a:rPr kumimoji="1" lang="en-US" altLang="zh-CN" dirty="0"/>
              <a:t>/keystore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cacount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intermediate: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parentserver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caname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enrollment: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label: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cfg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passwordattempts</a:t>
            </a:r>
            <a:r>
              <a:rPr kumimoji="1" lang="en-US" altLang="zh-CN" dirty="0"/>
              <a:t>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operations: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host and port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listenAddress</a:t>
            </a:r>
            <a:r>
              <a:rPr kumimoji="1" lang="en-US" altLang="zh-CN" dirty="0"/>
              <a:t>: 127.0.0.1:9443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TLS configuration for the operations endpoint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TLS enabled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certificate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cert: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key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key: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require client certificate authentication to access all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clientAuthRequired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paths to PEM encoded ca certificates to trust for client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clientRootCAs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files: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prometheus</a:t>
            </a:r>
            <a:r>
              <a:rPr kumimoji="1" lang="en-US" altLang="zh-CN" dirty="0"/>
              <a:t>, or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provider: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network type: </a:t>
            </a:r>
            <a:r>
              <a:rPr kumimoji="1" lang="en-US" altLang="zh-CN" dirty="0" err="1"/>
              <a:t>tcp</a:t>
            </a:r>
            <a:r>
              <a:rPr kumimoji="1" lang="en-US" altLang="zh-CN" dirty="0"/>
              <a:t> or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network: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server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address: 127.0.0.1:8125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the interval at which locally cached counters and gauges are pushed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to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; timings are pushed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writeInterval</a:t>
            </a:r>
            <a:r>
              <a:rPr kumimoji="1" lang="en-US" altLang="zh-CN" dirty="0"/>
              <a:t>: 10s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prefix is prepended to all emitted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prefix: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355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4-22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version: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port: 7054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cors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origins: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debug: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crlsizelimit</a:t>
            </a:r>
            <a:r>
              <a:rPr kumimoji="1" lang="en-US" altLang="zh-CN" dirty="0"/>
              <a:t>: 512000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clientauth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type: </a:t>
            </a:r>
            <a:r>
              <a:rPr kumimoji="1" lang="en-US" altLang="zh-CN" dirty="0" err="1"/>
              <a:t>noclientcert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chainfile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reenrollIgnoreCertExpiry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expiry: 24h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registry: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maxenrollments</a:t>
            </a:r>
            <a:r>
              <a:rPr kumimoji="1" lang="en-US" altLang="zh-CN" dirty="0"/>
              <a:t>: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name: &lt;&lt;&lt;ADMIN&gt;&gt;&gt;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pass: &lt;&lt;&lt;ADMINPW&gt;&gt;&gt;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type: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affiliation: 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hf.Registrar.DelegateRoles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hf.Revoker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hf.IntermediateCA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hf.GenCRL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hf.Registrar.Attributes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hf.AffiliationMgr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db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type: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datasource</a:t>
            </a:r>
            <a:r>
              <a:rPr kumimoji="1" lang="en-US" altLang="zh-CN" dirty="0"/>
              <a:t>: fabric-ca-</a:t>
            </a:r>
            <a:r>
              <a:rPr kumimoji="1" lang="en-US" altLang="zh-CN" dirty="0" err="1"/>
              <a:t>server.db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ldap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ldap</a:t>
            </a:r>
            <a:r>
              <a:rPr kumimoji="1" lang="en-US" altLang="zh-CN" dirty="0"/>
              <a:t>://&lt;</a:t>
            </a:r>
            <a:r>
              <a:rPr kumimoji="1" lang="en-US" altLang="zh-CN" dirty="0" err="1"/>
              <a:t>adminDN</a:t>
            </a:r>
            <a:r>
              <a:rPr kumimoji="1" lang="en-US" altLang="zh-CN" dirty="0"/>
              <a:t>&gt;:&lt;</a:t>
            </a:r>
            <a:r>
              <a:rPr kumimoji="1" lang="en-US" altLang="zh-CN" dirty="0" err="1"/>
              <a:t>adminPassword</a:t>
            </a:r>
            <a:r>
              <a:rPr kumimoji="1" lang="en-US" altLang="zh-CN" dirty="0"/>
              <a:t>&gt;@&lt;host&gt;:&lt;port&gt;/&lt;base&gt;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attribute: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names: ['</a:t>
            </a:r>
            <a:r>
              <a:rPr kumimoji="1" lang="en-US" altLang="zh-CN" dirty="0" err="1"/>
              <a:t>uid</a:t>
            </a:r>
            <a:r>
              <a:rPr kumimoji="1" lang="en-US" altLang="zh-CN" dirty="0"/>
              <a:t>','member']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converters: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maps: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groups: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affiliations: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signing: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- digital signature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cert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</a:t>
            </a:r>
            <a:r>
              <a:rPr kumimoji="1" lang="en-US" altLang="zh-CN" dirty="0" err="1"/>
              <a:t>crl</a:t>
            </a:r>
            <a:r>
              <a:rPr kumimoji="1" lang="en-US" altLang="zh-CN" dirty="0"/>
              <a:t>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43800h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caconstraint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isca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maxpathlen</a:t>
            </a:r>
            <a:r>
              <a:rPr kumimoji="1" lang="en-US" altLang="zh-CN" dirty="0"/>
              <a:t>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signing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encipherment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server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client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agreement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csr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cn</a:t>
            </a:r>
            <a:r>
              <a:rPr kumimoji="1" lang="en-US" altLang="zh-CN" dirty="0"/>
              <a:t>: &lt;&lt;&lt;COMMONNAME&gt;&gt;&gt;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keyrequest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algo: </a:t>
            </a:r>
            <a:r>
              <a:rPr kumimoji="1" lang="en-US" altLang="zh-CN" dirty="0" err="1"/>
              <a:t>ecdsa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size: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C: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ST: "North Carolina"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O: Hyperledger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OU: Fabric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&lt;&lt;&lt;MYHOST&gt;&gt;&gt;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131400h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pathlength: &lt;&lt;&lt;PATHLENGTH&gt;&gt;&gt;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idemix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rhpoolsize</a:t>
            </a:r>
            <a:r>
              <a:rPr kumimoji="1" lang="en-US" altLang="zh-CN" dirty="0"/>
              <a:t>: 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noncesweepinterval</a:t>
            </a:r>
            <a:r>
              <a:rPr kumimoji="1" lang="en-US" altLang="zh-CN" dirty="0"/>
              <a:t>: 15m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bccsp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 SW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sw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hash: SHA2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security: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filekeystore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# The directory used for the software file-based 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keystore: </a:t>
            </a:r>
            <a:r>
              <a:rPr kumimoji="1" lang="en-US" altLang="zh-CN" dirty="0" err="1"/>
              <a:t>msp</a:t>
            </a:r>
            <a:r>
              <a:rPr kumimoji="1" lang="en-US" altLang="zh-CN" dirty="0"/>
              <a:t>/keystore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cacount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intermediate: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parentserver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caname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enrollment: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label: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cfg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passwordattempts</a:t>
            </a:r>
            <a:r>
              <a:rPr kumimoji="1" lang="en-US" altLang="zh-CN" dirty="0"/>
              <a:t>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operations: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host and port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listenAddress</a:t>
            </a:r>
            <a:r>
              <a:rPr kumimoji="1" lang="en-US" altLang="zh-CN" dirty="0"/>
              <a:t>: 127.0.0.1:9443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TLS configuration for the operations endpoint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TLS enabled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certificate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cert: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key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key: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require client certificate authentication to access all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clientAuthRequired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paths to PEM encoded ca certificates to trust for client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clientRootCAs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files: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prometheus</a:t>
            </a:r>
            <a:r>
              <a:rPr kumimoji="1" lang="en-US" altLang="zh-CN" dirty="0"/>
              <a:t>, or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provider: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network type: </a:t>
            </a:r>
            <a:r>
              <a:rPr kumimoji="1" lang="en-US" altLang="zh-CN" dirty="0" err="1"/>
              <a:t>tcp</a:t>
            </a:r>
            <a:r>
              <a:rPr kumimoji="1" lang="en-US" altLang="zh-CN" dirty="0"/>
              <a:t> or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network: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server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address: 127.0.0.1:8125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the interval at which locally cached counters and gauges are pushed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to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; timings are pushed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writeInterval</a:t>
            </a:r>
            <a:r>
              <a:rPr kumimoji="1" lang="en-US" altLang="zh-CN" dirty="0"/>
              <a:t>: 10s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prefix is prepended to all emitted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prefix: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85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396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39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4-22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version: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port: 7054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cors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origins: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debug: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crlsizelimit</a:t>
            </a:r>
            <a:r>
              <a:rPr kumimoji="1" lang="en-US" altLang="zh-CN" dirty="0"/>
              <a:t>: 512000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clientauth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type: </a:t>
            </a:r>
            <a:r>
              <a:rPr kumimoji="1" lang="en-US" altLang="zh-CN" dirty="0" err="1"/>
              <a:t>noclientcert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chainfile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reenrollIgnoreCertExpiry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expiry: 24h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registry: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maxenrollments</a:t>
            </a:r>
            <a:r>
              <a:rPr kumimoji="1" lang="en-US" altLang="zh-CN" dirty="0"/>
              <a:t>: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name: &lt;&lt;&lt;ADMIN&gt;&gt;&gt;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pass: &lt;&lt;&lt;ADMINPW&gt;&gt;&gt;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type: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affiliation: 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hf.Registrar.DelegateRoles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hf.Revoker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hf.IntermediateCA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hf.GenCRL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hf.Registrar.Attributes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hf.AffiliationMgr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db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type: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datasource</a:t>
            </a:r>
            <a:r>
              <a:rPr kumimoji="1" lang="en-US" altLang="zh-CN" dirty="0"/>
              <a:t>: fabric-ca-</a:t>
            </a:r>
            <a:r>
              <a:rPr kumimoji="1" lang="en-US" altLang="zh-CN" dirty="0" err="1"/>
              <a:t>server.db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ldap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ldap</a:t>
            </a:r>
            <a:r>
              <a:rPr kumimoji="1" lang="en-US" altLang="zh-CN" dirty="0"/>
              <a:t>://&lt;</a:t>
            </a:r>
            <a:r>
              <a:rPr kumimoji="1" lang="en-US" altLang="zh-CN" dirty="0" err="1"/>
              <a:t>adminDN</a:t>
            </a:r>
            <a:r>
              <a:rPr kumimoji="1" lang="en-US" altLang="zh-CN" dirty="0"/>
              <a:t>&gt;:&lt;</a:t>
            </a:r>
            <a:r>
              <a:rPr kumimoji="1" lang="en-US" altLang="zh-CN" dirty="0" err="1"/>
              <a:t>adminPassword</a:t>
            </a:r>
            <a:r>
              <a:rPr kumimoji="1" lang="en-US" altLang="zh-CN" dirty="0"/>
              <a:t>&gt;@&lt;host&gt;:&lt;port&gt;/&lt;base&gt;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attribute: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names: ['</a:t>
            </a:r>
            <a:r>
              <a:rPr kumimoji="1" lang="en-US" altLang="zh-CN" dirty="0" err="1"/>
              <a:t>uid</a:t>
            </a:r>
            <a:r>
              <a:rPr kumimoji="1" lang="en-US" altLang="zh-CN" dirty="0"/>
              <a:t>','member']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converters: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maps: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groups: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affiliations: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signing: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- digital signature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cert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</a:t>
            </a:r>
            <a:r>
              <a:rPr kumimoji="1" lang="en-US" altLang="zh-CN" dirty="0" err="1"/>
              <a:t>crl</a:t>
            </a:r>
            <a:r>
              <a:rPr kumimoji="1" lang="en-US" altLang="zh-CN" dirty="0"/>
              <a:t>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43800h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caconstraint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isca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maxpathlen</a:t>
            </a:r>
            <a:r>
              <a:rPr kumimoji="1" lang="en-US" altLang="zh-CN" dirty="0"/>
              <a:t>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signing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encipherment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server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client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agreement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csr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cn</a:t>
            </a:r>
            <a:r>
              <a:rPr kumimoji="1" lang="en-US" altLang="zh-CN" dirty="0"/>
              <a:t>: &lt;&lt;&lt;COMMONNAME&gt;&gt;&gt;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keyrequest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algo: </a:t>
            </a:r>
            <a:r>
              <a:rPr kumimoji="1" lang="en-US" altLang="zh-CN" dirty="0" err="1"/>
              <a:t>ecdsa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size: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C: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ST: "North Carolina"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O: Hyperledger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OU: Fabric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&lt;&lt;&lt;MYHOST&gt;&gt;&gt;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131400h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pathlength: &lt;&lt;&lt;PATHLENGTH&gt;&gt;&gt;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idemix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rhpoolsize</a:t>
            </a:r>
            <a:r>
              <a:rPr kumimoji="1" lang="en-US" altLang="zh-CN" dirty="0"/>
              <a:t>: 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noncesweepinterval</a:t>
            </a:r>
            <a:r>
              <a:rPr kumimoji="1" lang="en-US" altLang="zh-CN" dirty="0"/>
              <a:t>: 15m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bccsp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 SW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sw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hash: SHA2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security: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filekeystore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# The directory used for the software file-based 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keystore: </a:t>
            </a:r>
            <a:r>
              <a:rPr kumimoji="1" lang="en-US" altLang="zh-CN" dirty="0" err="1"/>
              <a:t>msp</a:t>
            </a:r>
            <a:r>
              <a:rPr kumimoji="1" lang="en-US" altLang="zh-CN" dirty="0"/>
              <a:t>/keystore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cacount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intermediate: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parentserver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caname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enrollment: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label: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cfg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passwordattempts</a:t>
            </a:r>
            <a:r>
              <a:rPr kumimoji="1" lang="en-US" altLang="zh-CN" dirty="0"/>
              <a:t>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operations: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host and port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listenAddress</a:t>
            </a:r>
            <a:r>
              <a:rPr kumimoji="1" lang="en-US" altLang="zh-CN" dirty="0"/>
              <a:t>: 127.0.0.1:9443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TLS configuration for the operations endpoint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TLS enabled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certificate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cert: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key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key: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require client certificate authentication to access all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clientAuthRequired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paths to PEM encoded ca certificates to trust for client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clientRootCAs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files: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prometheus</a:t>
            </a:r>
            <a:r>
              <a:rPr kumimoji="1" lang="en-US" altLang="zh-CN" dirty="0"/>
              <a:t>, or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provider: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network type: </a:t>
            </a:r>
            <a:r>
              <a:rPr kumimoji="1" lang="en-US" altLang="zh-CN" dirty="0" err="1"/>
              <a:t>tcp</a:t>
            </a:r>
            <a:r>
              <a:rPr kumimoji="1" lang="en-US" altLang="zh-CN" dirty="0"/>
              <a:t> or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network: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server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address: 127.0.0.1:8125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the interval at which locally cached counters and gauges are pushed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to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; timings are pushed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writeInterval</a:t>
            </a:r>
            <a:r>
              <a:rPr kumimoji="1" lang="en-US" altLang="zh-CN" dirty="0"/>
              <a:t>: 10s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prefix is prepended to all emitted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prefix: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98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4-22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version: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port: 7054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cors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origins: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debug: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crlsizelimit</a:t>
            </a:r>
            <a:r>
              <a:rPr kumimoji="1" lang="en-US" altLang="zh-CN" dirty="0"/>
              <a:t>: 512000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clientauth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type: </a:t>
            </a:r>
            <a:r>
              <a:rPr kumimoji="1" lang="en-US" altLang="zh-CN" dirty="0" err="1"/>
              <a:t>noclientcert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chainfile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reenrollIgnoreCertExpiry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expiry: 24h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registry: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maxenrollments</a:t>
            </a:r>
            <a:r>
              <a:rPr kumimoji="1" lang="en-US" altLang="zh-CN" dirty="0"/>
              <a:t>: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name: &lt;&lt;&lt;ADMIN&gt;&gt;&gt;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pass: &lt;&lt;&lt;ADMINPW&gt;&gt;&gt;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type: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affiliation: 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hf.Registrar.DelegateRoles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hf.Revoker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hf.IntermediateCA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hf.GenCRL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hf.Registrar.Attributes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hf.AffiliationMgr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db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type: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datasource</a:t>
            </a:r>
            <a:r>
              <a:rPr kumimoji="1" lang="en-US" altLang="zh-CN" dirty="0"/>
              <a:t>: fabric-ca-</a:t>
            </a:r>
            <a:r>
              <a:rPr kumimoji="1" lang="en-US" altLang="zh-CN" dirty="0" err="1"/>
              <a:t>server.db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ldap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ldap</a:t>
            </a:r>
            <a:r>
              <a:rPr kumimoji="1" lang="en-US" altLang="zh-CN" dirty="0"/>
              <a:t>://&lt;</a:t>
            </a:r>
            <a:r>
              <a:rPr kumimoji="1" lang="en-US" altLang="zh-CN" dirty="0" err="1"/>
              <a:t>adminDN</a:t>
            </a:r>
            <a:r>
              <a:rPr kumimoji="1" lang="en-US" altLang="zh-CN" dirty="0"/>
              <a:t>&gt;:&lt;</a:t>
            </a:r>
            <a:r>
              <a:rPr kumimoji="1" lang="en-US" altLang="zh-CN" dirty="0" err="1"/>
              <a:t>adminPassword</a:t>
            </a:r>
            <a:r>
              <a:rPr kumimoji="1" lang="en-US" altLang="zh-CN" dirty="0"/>
              <a:t>&gt;@&lt;host&gt;:&lt;port&gt;/&lt;base&gt;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attribute: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names: ['</a:t>
            </a:r>
            <a:r>
              <a:rPr kumimoji="1" lang="en-US" altLang="zh-CN" dirty="0" err="1"/>
              <a:t>uid</a:t>
            </a:r>
            <a:r>
              <a:rPr kumimoji="1" lang="en-US" altLang="zh-CN" dirty="0"/>
              <a:t>','member']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converters: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maps: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groups: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affiliations: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signing: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- digital signature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cert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</a:t>
            </a:r>
            <a:r>
              <a:rPr kumimoji="1" lang="en-US" altLang="zh-CN" dirty="0" err="1"/>
              <a:t>crl</a:t>
            </a:r>
            <a:r>
              <a:rPr kumimoji="1" lang="en-US" altLang="zh-CN" dirty="0"/>
              <a:t>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43800h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caconstraint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isca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maxpathlen</a:t>
            </a:r>
            <a:r>
              <a:rPr kumimoji="1" lang="en-US" altLang="zh-CN" dirty="0"/>
              <a:t>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signing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encipherment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server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client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agreement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csr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cn</a:t>
            </a:r>
            <a:r>
              <a:rPr kumimoji="1" lang="en-US" altLang="zh-CN" dirty="0"/>
              <a:t>: &lt;&lt;&lt;COMMONNAME&gt;&gt;&gt;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keyrequest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algo: </a:t>
            </a:r>
            <a:r>
              <a:rPr kumimoji="1" lang="en-US" altLang="zh-CN" dirty="0" err="1"/>
              <a:t>ecdsa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size: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C: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ST: "North Carolina"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O: Hyperledger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OU: Fabric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&lt;&lt;&lt;MYHOST&gt;&gt;&gt;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131400h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pathlength: &lt;&lt;&lt;PATHLENGTH&gt;&gt;&gt;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idemix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rhpoolsize</a:t>
            </a:r>
            <a:r>
              <a:rPr kumimoji="1" lang="en-US" altLang="zh-CN" dirty="0"/>
              <a:t>: 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noncesweepinterval</a:t>
            </a:r>
            <a:r>
              <a:rPr kumimoji="1" lang="en-US" altLang="zh-CN" dirty="0"/>
              <a:t>: 15m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bccsp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 SW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sw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hash: SHA2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security: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filekeystore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# The directory used for the software file-based 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keystore: </a:t>
            </a:r>
            <a:r>
              <a:rPr kumimoji="1" lang="en-US" altLang="zh-CN" dirty="0" err="1"/>
              <a:t>msp</a:t>
            </a:r>
            <a:r>
              <a:rPr kumimoji="1" lang="en-US" altLang="zh-CN" dirty="0"/>
              <a:t>/keystore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cacount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intermediate: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parentserver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caname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enrollment: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label: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cfg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passwordattempts</a:t>
            </a:r>
            <a:r>
              <a:rPr kumimoji="1" lang="en-US" altLang="zh-CN" dirty="0"/>
              <a:t>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operations: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host and port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listenAddress</a:t>
            </a:r>
            <a:r>
              <a:rPr kumimoji="1" lang="en-US" altLang="zh-CN" dirty="0"/>
              <a:t>: 127.0.0.1:9443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TLS configuration for the operations endpoint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TLS enabled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certificate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cert: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key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key: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require client certificate authentication to access all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clientAuthRequired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paths to PEM encoded ca certificates to trust for client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clientRootCAs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files: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prometheus</a:t>
            </a:r>
            <a:r>
              <a:rPr kumimoji="1" lang="en-US" altLang="zh-CN" dirty="0"/>
              <a:t>, or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provider: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network type: </a:t>
            </a:r>
            <a:r>
              <a:rPr kumimoji="1" lang="en-US" altLang="zh-CN" dirty="0" err="1"/>
              <a:t>tcp</a:t>
            </a:r>
            <a:r>
              <a:rPr kumimoji="1" lang="en-US" altLang="zh-CN" dirty="0"/>
              <a:t> or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network: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server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address: 127.0.0.1:8125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the interval at which locally cached counters and gauges are pushed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to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; timings are pushed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writeInterval</a:t>
            </a:r>
            <a:r>
              <a:rPr kumimoji="1" lang="en-US" altLang="zh-CN" dirty="0"/>
              <a:t>: 10s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prefix is prepended to all emitted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prefix: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0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011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4-22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version: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port: 7054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cors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origins: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debug: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crlsizelimit</a:t>
            </a:r>
            <a:r>
              <a:rPr kumimoji="1" lang="en-US" altLang="zh-CN" dirty="0"/>
              <a:t>: 512000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clientauth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type: </a:t>
            </a:r>
            <a:r>
              <a:rPr kumimoji="1" lang="en-US" altLang="zh-CN" dirty="0" err="1"/>
              <a:t>noclientcert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chainfile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reenrollIgnoreCertExpiry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expiry: 24h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registry: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maxenrollments</a:t>
            </a:r>
            <a:r>
              <a:rPr kumimoji="1" lang="en-US" altLang="zh-CN" dirty="0"/>
              <a:t>: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name: &lt;&lt;&lt;ADMIN&gt;&gt;&gt;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pass: &lt;&lt;&lt;ADMINPW&gt;&gt;&gt;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type: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affiliation: 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hf.Registrar.DelegateRoles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hf.Revoker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hf.IntermediateCA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hf.GenCRL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hf.Registrar.Attributes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hf.AffiliationMgr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db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type: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datasource</a:t>
            </a:r>
            <a:r>
              <a:rPr kumimoji="1" lang="en-US" altLang="zh-CN" dirty="0"/>
              <a:t>: fabric-ca-</a:t>
            </a:r>
            <a:r>
              <a:rPr kumimoji="1" lang="en-US" altLang="zh-CN" dirty="0" err="1"/>
              <a:t>server.db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ldap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ldap</a:t>
            </a:r>
            <a:r>
              <a:rPr kumimoji="1" lang="en-US" altLang="zh-CN" dirty="0"/>
              <a:t>://&lt;</a:t>
            </a:r>
            <a:r>
              <a:rPr kumimoji="1" lang="en-US" altLang="zh-CN" dirty="0" err="1"/>
              <a:t>adminDN</a:t>
            </a:r>
            <a:r>
              <a:rPr kumimoji="1" lang="en-US" altLang="zh-CN" dirty="0"/>
              <a:t>&gt;:&lt;</a:t>
            </a:r>
            <a:r>
              <a:rPr kumimoji="1" lang="en-US" altLang="zh-CN" dirty="0" err="1"/>
              <a:t>adminPassword</a:t>
            </a:r>
            <a:r>
              <a:rPr kumimoji="1" lang="en-US" altLang="zh-CN" dirty="0"/>
              <a:t>&gt;@&lt;host&gt;:&lt;port&gt;/&lt;base&gt;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attribute: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names: ['</a:t>
            </a:r>
            <a:r>
              <a:rPr kumimoji="1" lang="en-US" altLang="zh-CN" dirty="0" err="1"/>
              <a:t>uid</a:t>
            </a:r>
            <a:r>
              <a:rPr kumimoji="1" lang="en-US" altLang="zh-CN" dirty="0"/>
              <a:t>','member']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converters: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maps: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groups: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affiliations: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signing: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- digital signature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cert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</a:t>
            </a:r>
            <a:r>
              <a:rPr kumimoji="1" lang="en-US" altLang="zh-CN" dirty="0" err="1"/>
              <a:t>crl</a:t>
            </a:r>
            <a:r>
              <a:rPr kumimoji="1" lang="en-US" altLang="zh-CN" dirty="0"/>
              <a:t>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43800h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caconstraint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isca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maxpathlen</a:t>
            </a:r>
            <a:r>
              <a:rPr kumimoji="1" lang="en-US" altLang="zh-CN" dirty="0"/>
              <a:t>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signing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encipherment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server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client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agreement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csr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cn</a:t>
            </a:r>
            <a:r>
              <a:rPr kumimoji="1" lang="en-US" altLang="zh-CN" dirty="0"/>
              <a:t>: &lt;&lt;&lt;COMMONNAME&gt;&gt;&gt;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keyrequest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algo: </a:t>
            </a:r>
            <a:r>
              <a:rPr kumimoji="1" lang="en-US" altLang="zh-CN" dirty="0" err="1"/>
              <a:t>ecdsa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size: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C: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ST: "North Carolina"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O: Hyperledger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OU: Fabric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&lt;&lt;&lt;MYHOST&gt;&gt;&gt;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131400h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pathlength: &lt;&lt;&lt;PATHLENGTH&gt;&gt;&gt;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idemix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rhpoolsize</a:t>
            </a:r>
            <a:r>
              <a:rPr kumimoji="1" lang="en-US" altLang="zh-CN" dirty="0"/>
              <a:t>: 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noncesweepinterval</a:t>
            </a:r>
            <a:r>
              <a:rPr kumimoji="1" lang="en-US" altLang="zh-CN" dirty="0"/>
              <a:t>: 15m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bccsp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 SW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sw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hash: SHA2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security: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filekeystore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# The directory used for the software file-based 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keystore: </a:t>
            </a:r>
            <a:r>
              <a:rPr kumimoji="1" lang="en-US" altLang="zh-CN" dirty="0" err="1"/>
              <a:t>msp</a:t>
            </a:r>
            <a:r>
              <a:rPr kumimoji="1" lang="en-US" altLang="zh-CN" dirty="0"/>
              <a:t>/keystore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cacount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intermediate: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parentserver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caname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enrollment: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label: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cfg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passwordattempts</a:t>
            </a:r>
            <a:r>
              <a:rPr kumimoji="1" lang="en-US" altLang="zh-CN" dirty="0"/>
              <a:t>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operations: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host and port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listenAddress</a:t>
            </a:r>
            <a:r>
              <a:rPr kumimoji="1" lang="en-US" altLang="zh-CN" dirty="0"/>
              <a:t>: 127.0.0.1:9443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TLS configuration for the operations endpoint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TLS enabled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certificate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cert: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key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key: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require client certificate authentication to access all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clientAuthRequired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paths to PEM encoded ca certificates to trust for client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clientRootCAs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files: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prometheus</a:t>
            </a:r>
            <a:r>
              <a:rPr kumimoji="1" lang="en-US" altLang="zh-CN" dirty="0"/>
              <a:t>, or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provider: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network type: </a:t>
            </a:r>
            <a:r>
              <a:rPr kumimoji="1" lang="en-US" altLang="zh-CN" dirty="0" err="1"/>
              <a:t>tcp</a:t>
            </a:r>
            <a:r>
              <a:rPr kumimoji="1" lang="en-US" altLang="zh-CN" dirty="0"/>
              <a:t> or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network: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server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address: 127.0.0.1:8125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the interval at which locally cached counters and gauges are pushed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to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; timings are pushed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writeInterval</a:t>
            </a:r>
            <a:r>
              <a:rPr kumimoji="1" lang="en-US" altLang="zh-CN" dirty="0"/>
              <a:t>: 10s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prefix is prepended to all emitted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prefix: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076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011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4-22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version: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port: 7054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cors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origins: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debug: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crlsizelimit</a:t>
            </a:r>
            <a:r>
              <a:rPr kumimoji="1" lang="en-US" altLang="zh-CN" dirty="0"/>
              <a:t>: 512000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clientauth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type: </a:t>
            </a:r>
            <a:r>
              <a:rPr kumimoji="1" lang="en-US" altLang="zh-CN" dirty="0" err="1"/>
              <a:t>noclientcert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chainfile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reenrollIgnoreCertExpiry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expiry: 24h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registry: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maxenrollments</a:t>
            </a:r>
            <a:r>
              <a:rPr kumimoji="1" lang="en-US" altLang="zh-CN" dirty="0"/>
              <a:t>: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name: &lt;&lt;&lt;ADMIN&gt;&gt;&gt;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pass: &lt;&lt;&lt;ADMINPW&gt;&gt;&gt;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type: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affiliation: 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hf.Registrar.DelegateRoles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hf.Revoker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hf.IntermediateCA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hf.GenCRL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hf.Registrar.Attributes</a:t>
            </a:r>
            <a:r>
              <a:rPr kumimoji="1" lang="en-US" altLang="zh-CN" dirty="0"/>
              <a:t>: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</a:t>
            </a:r>
            <a:r>
              <a:rPr kumimoji="1" lang="en-US" altLang="zh-CN" dirty="0" err="1"/>
              <a:t>hf.AffiliationMgr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db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type: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datasource</a:t>
            </a:r>
            <a:r>
              <a:rPr kumimoji="1" lang="en-US" altLang="zh-CN" dirty="0"/>
              <a:t>: fabric-ca-</a:t>
            </a:r>
            <a:r>
              <a:rPr kumimoji="1" lang="en-US" altLang="zh-CN" dirty="0" err="1"/>
              <a:t>server.db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ldap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ldap</a:t>
            </a:r>
            <a:r>
              <a:rPr kumimoji="1" lang="en-US" altLang="zh-CN" dirty="0"/>
              <a:t>://&lt;</a:t>
            </a:r>
            <a:r>
              <a:rPr kumimoji="1" lang="en-US" altLang="zh-CN" dirty="0" err="1"/>
              <a:t>adminDN</a:t>
            </a:r>
            <a:r>
              <a:rPr kumimoji="1" lang="en-US" altLang="zh-CN" dirty="0"/>
              <a:t>&gt;:&lt;</a:t>
            </a:r>
            <a:r>
              <a:rPr kumimoji="1" lang="en-US" altLang="zh-CN" dirty="0" err="1"/>
              <a:t>adminPassword</a:t>
            </a:r>
            <a:r>
              <a:rPr kumimoji="1" lang="en-US" altLang="zh-CN" dirty="0"/>
              <a:t>&gt;@&lt;host&gt;:&lt;port&gt;/&lt;base&gt;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attribute: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names: ['</a:t>
            </a:r>
            <a:r>
              <a:rPr kumimoji="1" lang="en-US" altLang="zh-CN" dirty="0" err="1"/>
              <a:t>uid</a:t>
            </a:r>
            <a:r>
              <a:rPr kumimoji="1" lang="en-US" altLang="zh-CN" dirty="0"/>
              <a:t>','member']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converters: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maps: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groups: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 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affiliations: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org2: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department1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signing: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- digital signature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cert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- </a:t>
            </a:r>
            <a:r>
              <a:rPr kumimoji="1" lang="en-US" altLang="zh-CN" dirty="0" err="1"/>
              <a:t>crl</a:t>
            </a:r>
            <a:r>
              <a:rPr kumimoji="1" lang="en-US" altLang="zh-CN" dirty="0"/>
              <a:t>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43800h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</a:t>
            </a:r>
            <a:r>
              <a:rPr kumimoji="1" lang="en-US" altLang="zh-CN" dirty="0" err="1"/>
              <a:t>caconstraint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isca</a:t>
            </a:r>
            <a:r>
              <a:rPr kumimoji="1" lang="en-US" altLang="zh-CN" dirty="0"/>
              <a:t>: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</a:t>
            </a:r>
            <a:r>
              <a:rPr kumimoji="1" lang="en-US" altLang="zh-CN" dirty="0" err="1"/>
              <a:t>maxpathlen</a:t>
            </a:r>
            <a:r>
              <a:rPr kumimoji="1" lang="en-US" altLang="zh-CN" dirty="0"/>
              <a:t>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usage: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signing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encipherment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server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client auth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- key agreement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expiry: 8760h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csr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cn</a:t>
            </a:r>
            <a:r>
              <a:rPr kumimoji="1" lang="en-US" altLang="zh-CN" dirty="0"/>
              <a:t>: &lt;&lt;&lt;COMMONNAME&gt;&gt;&gt;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keyrequest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algo: </a:t>
            </a:r>
            <a:r>
              <a:rPr kumimoji="1" lang="en-US" altLang="zh-CN" dirty="0" err="1"/>
              <a:t>ecdsa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size: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- C: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ST: "North Carolina"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O: Hyperledger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OU: Fabric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&lt;&lt;&lt;MYHOST&gt;&gt;&gt;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-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expiry: 131400h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pathlength: &lt;&lt;&lt;PATHLENGTH&gt;&gt;&gt;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idemix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rhpoolsize</a:t>
            </a:r>
            <a:r>
              <a:rPr kumimoji="1" lang="en-US" altLang="zh-CN" dirty="0"/>
              <a:t>: 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noncesweepinterval</a:t>
            </a:r>
            <a:r>
              <a:rPr kumimoji="1" lang="en-US" altLang="zh-CN" dirty="0"/>
              <a:t>: 15m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bccsp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default: SW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sw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hash: SHA2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security: 256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filekeystore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# The directory used for the software file-based 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keystore: </a:t>
            </a:r>
            <a:r>
              <a:rPr kumimoji="1" lang="en-US" altLang="zh-CN" dirty="0" err="1"/>
              <a:t>msp</a:t>
            </a:r>
            <a:r>
              <a:rPr kumimoji="1" lang="en-US" altLang="zh-CN" dirty="0"/>
              <a:t>/keystore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cacount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cafiles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intermediate: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parentserver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caname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enrollment: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hosts: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label: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certfiles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certfile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keyfile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cfg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identities: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passwordattempts</a:t>
            </a:r>
            <a:r>
              <a:rPr kumimoji="1" lang="en-US" altLang="zh-CN" dirty="0"/>
              <a:t>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operations: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host and port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listenAddress</a:t>
            </a:r>
            <a:r>
              <a:rPr kumimoji="1" lang="en-US" altLang="zh-CN" dirty="0"/>
              <a:t>: 127.0.0.1:9443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TLS configuration for the operations endpoint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tls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TLS enabled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enabled: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certificate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cert: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 to PEM encoded server key for the operations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key: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require client certificate authentication to access all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clientAuthRequired</a:t>
            </a:r>
            <a:r>
              <a:rPr kumimoji="1" lang="en-US" altLang="zh-CN" dirty="0"/>
              <a:t>: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paths to PEM encoded ca certificates to trust for client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clientRootCAs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    files: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prometheus</a:t>
            </a:r>
            <a:r>
              <a:rPr kumimoji="1" lang="en-US" altLang="zh-CN" dirty="0"/>
              <a:t>, or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provider: 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network type: </a:t>
            </a:r>
            <a:r>
              <a:rPr kumimoji="1" lang="en-US" altLang="zh-CN" dirty="0" err="1"/>
              <a:t>tcp</a:t>
            </a:r>
            <a:r>
              <a:rPr kumimoji="1" lang="en-US" altLang="zh-CN" dirty="0"/>
              <a:t> or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network: </a:t>
            </a:r>
            <a:r>
              <a:rPr kumimoji="1" lang="en-US" altLang="zh-CN" dirty="0" err="1"/>
              <a:t>udp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server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address: 127.0.0.1:8125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the interval at which locally cached counters and gauges are pushed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to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; timings are pushed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writeInterval</a:t>
            </a:r>
            <a:r>
              <a:rPr kumimoji="1" lang="en-US" altLang="zh-CN" dirty="0"/>
              <a:t>: 10s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# prefix is prepended to all emitted </a:t>
            </a:r>
            <a:r>
              <a:rPr kumimoji="1" lang="en-US" altLang="zh-CN" dirty="0" err="1"/>
              <a:t>statsd</a:t>
            </a:r>
            <a:r>
              <a:rPr kumimoji="1" lang="en-US" altLang="zh-CN" dirty="0"/>
              <a:t> 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     prefix: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79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6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6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9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3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6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2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kern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D46AA3-FA0D-4CEF-9121-03BCDA6694F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84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5E784F-FEC6-4036-BB90-CF036E251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9" userDrawn="1">
          <p15:clr>
            <a:srgbClr val="FBAE40"/>
          </p15:clr>
        </p15:guide>
        <p15:guide id="4" pos="7243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18" y="0"/>
            <a:ext cx="10972800" cy="764704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124744"/>
            <a:ext cx="10972800" cy="51998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4457" y="244729"/>
            <a:ext cx="1155886" cy="2601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0" rIns="91440" bIns="0" numCol="1" anchor="ctr" anchorCtr="0" compatLnSpc="1"/>
          <a:lstStyle>
            <a:lvl1pPr>
              <a:defRPr lang="zh-CN" altLang="en-US" sz="1334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D27FE7A-82C5-4599-A672-9562D59442D6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532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219AA04-A5F6-7D43-8419-22AC3BDDAC5A}"/>
              </a:ext>
            </a:extLst>
          </p:cNvPr>
          <p:cNvGrpSpPr/>
          <p:nvPr/>
        </p:nvGrpSpPr>
        <p:grpSpPr>
          <a:xfrm>
            <a:off x="6681842" y="1374805"/>
            <a:ext cx="1464292" cy="3482939"/>
            <a:chOff x="4631708" y="1561675"/>
            <a:chExt cx="1464292" cy="3482939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1B89871B-42B0-3C4A-9175-6A43A9F605B6}"/>
                </a:ext>
              </a:extLst>
            </p:cNvPr>
            <p:cNvSpPr/>
            <p:nvPr/>
          </p:nvSpPr>
          <p:spPr>
            <a:xfrm>
              <a:off x="4631708" y="1561675"/>
              <a:ext cx="1464292" cy="3482939"/>
            </a:xfrm>
            <a:prstGeom prst="roundRect">
              <a:avLst>
                <a:gd name="adj" fmla="val 1982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5" name="图形 4" descr="框">
              <a:extLst>
                <a:ext uri="{FF2B5EF4-FFF2-40B4-BE49-F238E27FC236}">
                  <a16:creationId xmlns:a16="http://schemas.microsoft.com/office/drawing/2014/main" id="{5990E8BE-0946-B649-9289-61660BBA4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41190" y="1655595"/>
              <a:ext cx="644804" cy="64480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8C2446-D82B-004B-847C-F3398C8420B6}"/>
                </a:ext>
              </a:extLst>
            </p:cNvPr>
            <p:cNvSpPr txBox="1"/>
            <p:nvPr/>
          </p:nvSpPr>
          <p:spPr>
            <a:xfrm>
              <a:off x="4975521" y="226493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SimSun" panose="02010600030101010101" pitchFamily="2" charset="-122"/>
                  <a:ea typeface="SimSun" panose="02010600030101010101" pitchFamily="2" charset="-122"/>
                </a:rPr>
                <a:t>容器化</a:t>
              </a:r>
            </a:p>
          </p:txBody>
        </p:sp>
        <p:pic>
          <p:nvPicPr>
            <p:cNvPr id="11" name="图形 10" descr="机器人">
              <a:extLst>
                <a:ext uri="{FF2B5EF4-FFF2-40B4-BE49-F238E27FC236}">
                  <a16:creationId xmlns:a16="http://schemas.microsoft.com/office/drawing/2014/main" id="{87EF6376-4B07-9C44-A4CC-ACBFB951A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11902" y="3835747"/>
              <a:ext cx="704162" cy="704162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0F8B08D-ADCD-5C43-AEBB-5403D6C9592F}"/>
                </a:ext>
              </a:extLst>
            </p:cNvPr>
            <p:cNvSpPr txBox="1"/>
            <p:nvPr/>
          </p:nvSpPr>
          <p:spPr>
            <a:xfrm>
              <a:off x="4830886" y="451159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SimSun" panose="02010600030101010101" pitchFamily="2" charset="-122"/>
                  <a:ea typeface="SimSun" panose="02010600030101010101" pitchFamily="2" charset="-122"/>
                </a:rPr>
                <a:t>命令式部署</a:t>
              </a:r>
            </a:p>
          </p:txBody>
        </p:sp>
        <p:pic>
          <p:nvPicPr>
            <p:cNvPr id="25" name="图形 24" descr="云">
              <a:extLst>
                <a:ext uri="{FF2B5EF4-FFF2-40B4-BE49-F238E27FC236}">
                  <a16:creationId xmlns:a16="http://schemas.microsoft.com/office/drawing/2014/main" id="{1093D6E1-D287-F741-B4EC-DD06D3900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61572" y="2707124"/>
              <a:ext cx="804040" cy="804040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9BD1ECB-70A9-BD48-8F44-B8AE4C5B3EEE}"/>
                </a:ext>
              </a:extLst>
            </p:cNvPr>
            <p:cNvSpPr txBox="1"/>
            <p:nvPr/>
          </p:nvSpPr>
          <p:spPr>
            <a:xfrm>
              <a:off x="4885752" y="337293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SimSun" panose="02010600030101010101" pitchFamily="2" charset="-122"/>
                  <a:ea typeface="SimSun" panose="02010600030101010101" pitchFamily="2" charset="-122"/>
                </a:rPr>
                <a:t>云化管理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C00204A-2B80-1F42-9348-8A9BEFB41428}"/>
              </a:ext>
            </a:extLst>
          </p:cNvPr>
          <p:cNvGrpSpPr/>
          <p:nvPr/>
        </p:nvGrpSpPr>
        <p:grpSpPr>
          <a:xfrm>
            <a:off x="4874340" y="3377537"/>
            <a:ext cx="705809" cy="910284"/>
            <a:chOff x="2586910" y="2912587"/>
            <a:chExt cx="705809" cy="910284"/>
          </a:xfrm>
        </p:grpSpPr>
        <p:pic>
          <p:nvPicPr>
            <p:cNvPr id="28" name="图形 27" descr="原子">
              <a:extLst>
                <a:ext uri="{FF2B5EF4-FFF2-40B4-BE49-F238E27FC236}">
                  <a16:creationId xmlns:a16="http://schemas.microsoft.com/office/drawing/2014/main" id="{CFA4A997-769E-014F-B4C1-BDFCD5E1A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08838" y="2912587"/>
              <a:ext cx="683881" cy="683881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F3CD501-0B45-5545-8B7D-0E90A909066F}"/>
                </a:ext>
              </a:extLst>
            </p:cNvPr>
            <p:cNvSpPr txBox="1"/>
            <p:nvPr/>
          </p:nvSpPr>
          <p:spPr>
            <a:xfrm>
              <a:off x="2586910" y="3515094"/>
              <a:ext cx="6880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+mj-lt"/>
                  <a:ea typeface="SimSu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+mj-lt"/>
                  <a:ea typeface="SimSun" panose="02010600030101010101" pitchFamily="2" charset="-122"/>
                </a:rPr>
                <a:t>Fabric</a:t>
              </a:r>
              <a:endParaRPr kumimoji="1" lang="zh-CN" altLang="en-US" sz="1400" dirty="0">
                <a:latin typeface="+mj-lt"/>
                <a:ea typeface="SimSun" panose="02010600030101010101" pitchFamily="2" charset="-122"/>
              </a:endParaRPr>
            </a:p>
          </p:txBody>
        </p:sp>
      </p:grpSp>
      <p:sp>
        <p:nvSpPr>
          <p:cNvPr id="32" name="右箭头 31">
            <a:extLst>
              <a:ext uri="{FF2B5EF4-FFF2-40B4-BE49-F238E27FC236}">
                <a16:creationId xmlns:a16="http://schemas.microsoft.com/office/drawing/2014/main" id="{15C79AAB-D32F-D947-B79A-535CF8CBD8CC}"/>
              </a:ext>
            </a:extLst>
          </p:cNvPr>
          <p:cNvSpPr/>
          <p:nvPr/>
        </p:nvSpPr>
        <p:spPr>
          <a:xfrm>
            <a:off x="6039571" y="2935982"/>
            <a:ext cx="603603" cy="3605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6BD2B6-38E0-9143-BF9D-DDB04617938E}"/>
              </a:ext>
            </a:extLst>
          </p:cNvPr>
          <p:cNvGrpSpPr/>
          <p:nvPr/>
        </p:nvGrpSpPr>
        <p:grpSpPr>
          <a:xfrm>
            <a:off x="8178728" y="1374805"/>
            <a:ext cx="1441420" cy="3233707"/>
            <a:chOff x="6356566" y="1561675"/>
            <a:chExt cx="1441420" cy="3233707"/>
          </a:xfrm>
        </p:grpSpPr>
        <p:sp>
          <p:nvSpPr>
            <p:cNvPr id="34" name="丁字箭头 33">
              <a:extLst>
                <a:ext uri="{FF2B5EF4-FFF2-40B4-BE49-F238E27FC236}">
                  <a16:creationId xmlns:a16="http://schemas.microsoft.com/office/drawing/2014/main" id="{E8F7EAC6-C04D-9A44-BF70-230CF7FA3A78}"/>
                </a:ext>
              </a:extLst>
            </p:cNvPr>
            <p:cNvSpPr/>
            <p:nvPr/>
          </p:nvSpPr>
          <p:spPr>
            <a:xfrm rot="16200000">
              <a:off x="6275133" y="2837907"/>
              <a:ext cx="1078988" cy="914400"/>
            </a:xfrm>
            <a:prstGeom prst="leftRightUpArrow">
              <a:avLst>
                <a:gd name="adj1" fmla="val 19350"/>
                <a:gd name="adj2" fmla="val 19203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6" name="图形 35" descr="监视器">
              <a:extLst>
                <a:ext uri="{FF2B5EF4-FFF2-40B4-BE49-F238E27FC236}">
                  <a16:creationId xmlns:a16="http://schemas.microsoft.com/office/drawing/2014/main" id="{48591432-3242-2E47-A54B-F961288E6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738889" y="3923198"/>
              <a:ext cx="676777" cy="676777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FAE2283-FF2B-BD47-867B-69B27168A473}"/>
                </a:ext>
              </a:extLst>
            </p:cNvPr>
            <p:cNvSpPr txBox="1"/>
            <p:nvPr/>
          </p:nvSpPr>
          <p:spPr>
            <a:xfrm>
              <a:off x="6625870" y="448760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SimSun" panose="02010600030101010101" pitchFamily="2" charset="-122"/>
                  <a:ea typeface="SimSun" panose="02010600030101010101" pitchFamily="2" charset="-122"/>
                </a:rPr>
                <a:t>原型工具</a:t>
              </a:r>
            </a:p>
          </p:txBody>
        </p:sp>
        <p:pic>
          <p:nvPicPr>
            <p:cNvPr id="39" name="图形 38" descr="带齿轮的头部">
              <a:extLst>
                <a:ext uri="{FF2B5EF4-FFF2-40B4-BE49-F238E27FC236}">
                  <a16:creationId xmlns:a16="http://schemas.microsoft.com/office/drawing/2014/main" id="{0339D2DA-A93C-F545-BB53-4EF47455A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738889" y="1561675"/>
              <a:ext cx="713627" cy="713627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0F1AEA0-15A9-1847-A75C-F6DE939B580A}"/>
                </a:ext>
              </a:extLst>
            </p:cNvPr>
            <p:cNvSpPr txBox="1"/>
            <p:nvPr/>
          </p:nvSpPr>
          <p:spPr>
            <a:xfrm>
              <a:off x="6356566" y="2212795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SimSun" panose="02010600030101010101" pitchFamily="2" charset="-122"/>
                  <a:ea typeface="SimSun" panose="02010600030101010101" pitchFamily="2" charset="-122"/>
                </a:rPr>
                <a:t>区块链云化框架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688F45A-DF74-AB42-927E-9928C222A8A7}"/>
              </a:ext>
            </a:extLst>
          </p:cNvPr>
          <p:cNvSpPr txBox="1"/>
          <p:nvPr/>
        </p:nvSpPr>
        <p:spPr>
          <a:xfrm>
            <a:off x="1737360" y="18059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90C7667-B896-2246-89EA-88E098A218A3}"/>
              </a:ext>
            </a:extLst>
          </p:cNvPr>
          <p:cNvGrpSpPr/>
          <p:nvPr/>
        </p:nvGrpSpPr>
        <p:grpSpPr>
          <a:xfrm>
            <a:off x="4855139" y="1935101"/>
            <a:ext cx="725010" cy="960363"/>
            <a:chOff x="6603821" y="3493444"/>
            <a:chExt cx="725010" cy="960363"/>
          </a:xfrm>
        </p:grpSpPr>
        <p:pic>
          <p:nvPicPr>
            <p:cNvPr id="12" name="图形 11" descr="书籍">
              <a:extLst>
                <a:ext uri="{FF2B5EF4-FFF2-40B4-BE49-F238E27FC236}">
                  <a16:creationId xmlns:a16="http://schemas.microsoft.com/office/drawing/2014/main" id="{55135EB7-286D-4F47-84E5-3FBC2519C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24136" y="3493444"/>
              <a:ext cx="704695" cy="704695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63E9D9A-36C3-EA42-9425-738C6597C49C}"/>
                </a:ext>
              </a:extLst>
            </p:cNvPr>
            <p:cNvSpPr txBox="1"/>
            <p:nvPr/>
          </p:nvSpPr>
          <p:spPr>
            <a:xfrm>
              <a:off x="6603821" y="414603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SimSun" panose="02010600030101010101" pitchFamily="2" charset="-122"/>
                  <a:ea typeface="SimSun" panose="02010600030101010101" pitchFamily="2" charset="-122"/>
                </a:rPr>
                <a:t>策略集</a:t>
              </a:r>
            </a:p>
          </p:txBody>
        </p:sp>
      </p:grp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8B3AEBAC-5617-6447-B0D7-D95A4C3B7026}"/>
              </a:ext>
            </a:extLst>
          </p:cNvPr>
          <p:cNvSpPr/>
          <p:nvPr/>
        </p:nvSpPr>
        <p:spPr>
          <a:xfrm>
            <a:off x="4497564" y="1380638"/>
            <a:ext cx="1464292" cy="3482939"/>
          </a:xfrm>
          <a:prstGeom prst="roundRect">
            <a:avLst>
              <a:gd name="adj" fmla="val 198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C52EAA6B-0A61-AB4D-9070-C8EC41B54F0D}"/>
              </a:ext>
            </a:extLst>
          </p:cNvPr>
          <p:cNvSpPr/>
          <p:nvPr/>
        </p:nvSpPr>
        <p:spPr>
          <a:xfrm>
            <a:off x="3381931" y="2938058"/>
            <a:ext cx="902811" cy="3605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445FEF-AD25-EC4E-888A-4394510FC87D}"/>
              </a:ext>
            </a:extLst>
          </p:cNvPr>
          <p:cNvSpPr txBox="1"/>
          <p:nvPr/>
        </p:nvSpPr>
        <p:spPr>
          <a:xfrm>
            <a:off x="3348073" y="263740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快速评审</a:t>
            </a:r>
          </a:p>
        </p:txBody>
      </p:sp>
      <p:pic>
        <p:nvPicPr>
          <p:cNvPr id="49" name="图形 48" descr="放大镜下的虫子">
            <a:extLst>
              <a:ext uri="{FF2B5EF4-FFF2-40B4-BE49-F238E27FC236}">
                <a16:creationId xmlns:a16="http://schemas.microsoft.com/office/drawing/2014/main" id="{102D1402-DD7F-504D-8F81-238807B5F8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142575" y="2453800"/>
            <a:ext cx="964364" cy="964364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9028B960-CF10-034F-95E7-364140D9B8B6}"/>
              </a:ext>
            </a:extLst>
          </p:cNvPr>
          <p:cNvSpPr txBox="1"/>
          <p:nvPr/>
        </p:nvSpPr>
        <p:spPr>
          <a:xfrm>
            <a:off x="2448131" y="33399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挑战</a:t>
            </a:r>
          </a:p>
        </p:txBody>
      </p:sp>
    </p:spTree>
    <p:extLst>
      <p:ext uri="{BB962C8B-B14F-4D97-AF65-F5344CB8AC3E}">
        <p14:creationId xmlns:p14="http://schemas.microsoft.com/office/powerpoint/2010/main" val="406753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DAC711C3-66CD-A74C-9F26-E5CA3DBB3EE9}"/>
              </a:ext>
            </a:extLst>
          </p:cNvPr>
          <p:cNvSpPr/>
          <p:nvPr/>
        </p:nvSpPr>
        <p:spPr>
          <a:xfrm>
            <a:off x="8076211" y="1971469"/>
            <a:ext cx="6487229" cy="448965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31A806-7018-E647-BD39-C8320F59B267}"/>
              </a:ext>
            </a:extLst>
          </p:cNvPr>
          <p:cNvSpPr/>
          <p:nvPr/>
        </p:nvSpPr>
        <p:spPr>
          <a:xfrm>
            <a:off x="430406" y="1819069"/>
            <a:ext cx="6487229" cy="464205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0CAE70-1A03-0A42-B7A1-80F8BD72914D}"/>
              </a:ext>
            </a:extLst>
          </p:cNvPr>
          <p:cNvSpPr/>
          <p:nvPr/>
        </p:nvSpPr>
        <p:spPr>
          <a:xfrm>
            <a:off x="602650" y="2457719"/>
            <a:ext cx="5230591" cy="215485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C3D7F5-3BF0-8B45-A4EF-BAEFC5070114}"/>
              </a:ext>
            </a:extLst>
          </p:cNvPr>
          <p:cNvSpPr/>
          <p:nvPr/>
        </p:nvSpPr>
        <p:spPr>
          <a:xfrm>
            <a:off x="2906602" y="103371"/>
            <a:ext cx="2659686" cy="38001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+mj-lt"/>
                <a:ea typeface="SimSun" panose="02010600030101010101" pitchFamily="2" charset="-122"/>
              </a:rPr>
              <a:t>kubectl</a:t>
            </a:r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(user commands)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BA0CF2-BD06-A944-9DC9-22693866432F}"/>
              </a:ext>
            </a:extLst>
          </p:cNvPr>
          <p:cNvSpPr/>
          <p:nvPr/>
        </p:nvSpPr>
        <p:spPr>
          <a:xfrm>
            <a:off x="3254521" y="2139085"/>
            <a:ext cx="1963848" cy="697584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authentication</a:t>
            </a:r>
          </a:p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authorization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A63EC5-926C-2C43-BA2D-89142B26B6BB}"/>
              </a:ext>
            </a:extLst>
          </p:cNvPr>
          <p:cNvSpPr txBox="1"/>
          <p:nvPr/>
        </p:nvSpPr>
        <p:spPr>
          <a:xfrm>
            <a:off x="602650" y="2532987"/>
            <a:ext cx="75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APIs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BA0FB9-AF1C-2D44-8BB9-673C9B2FD547}"/>
              </a:ext>
            </a:extLst>
          </p:cNvPr>
          <p:cNvSpPr/>
          <p:nvPr/>
        </p:nvSpPr>
        <p:spPr>
          <a:xfrm>
            <a:off x="712641" y="3493633"/>
            <a:ext cx="1359999" cy="51986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scheduling</a:t>
            </a:r>
          </a:p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actuator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BE10FC-07B7-044E-A870-F0D56E265A0E}"/>
              </a:ext>
            </a:extLst>
          </p:cNvPr>
          <p:cNvSpPr/>
          <p:nvPr/>
        </p:nvSpPr>
        <p:spPr>
          <a:xfrm>
            <a:off x="2935140" y="3279313"/>
            <a:ext cx="2602610" cy="946644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REST</a:t>
            </a:r>
          </a:p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(pods, services,</a:t>
            </a:r>
          </a:p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rep. controllers)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7AAEA9E-17C7-6445-B63D-C66472A69AD3}"/>
              </a:ext>
            </a:extLst>
          </p:cNvPr>
          <p:cNvGrpSpPr/>
          <p:nvPr/>
        </p:nvGrpSpPr>
        <p:grpSpPr>
          <a:xfrm>
            <a:off x="569666" y="4843765"/>
            <a:ext cx="1392614" cy="445563"/>
            <a:chOff x="569666" y="4610688"/>
            <a:chExt cx="1392614" cy="44556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AE7A1C6-5099-CC46-A81D-5C0743185330}"/>
                </a:ext>
              </a:extLst>
            </p:cNvPr>
            <p:cNvSpPr/>
            <p:nvPr/>
          </p:nvSpPr>
          <p:spPr>
            <a:xfrm>
              <a:off x="644690" y="4676241"/>
              <a:ext cx="1317590" cy="380010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j-lt"/>
                  <a:ea typeface="SimSun" panose="02010600030101010101" pitchFamily="2" charset="-122"/>
                </a:rPr>
                <a:t>Scheduler</a:t>
              </a:r>
              <a:endParaRPr kumimoji="1" lang="zh-CN" altLang="en-US" dirty="0">
                <a:latin typeface="+mj-lt"/>
                <a:ea typeface="SimSun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6D7CE31-79F9-C340-AFAC-E9EEE91B492E}"/>
                </a:ext>
              </a:extLst>
            </p:cNvPr>
            <p:cNvSpPr/>
            <p:nvPr/>
          </p:nvSpPr>
          <p:spPr>
            <a:xfrm>
              <a:off x="569666" y="4610688"/>
              <a:ext cx="1317590" cy="380010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j-lt"/>
                  <a:ea typeface="SimSun" panose="02010600030101010101" pitchFamily="2" charset="-122"/>
                </a:rPr>
                <a:t>Scheduler</a:t>
              </a:r>
              <a:endParaRPr kumimoji="1" lang="zh-CN" altLang="en-US" dirty="0">
                <a:latin typeface="+mj-lt"/>
                <a:ea typeface="SimSun" panose="02010600030101010101" pitchFamily="2" charset="-122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7C0EE59-6EEC-B54E-B166-8C68CD303EBA}"/>
              </a:ext>
            </a:extLst>
          </p:cNvPr>
          <p:cNvSpPr/>
          <p:nvPr/>
        </p:nvSpPr>
        <p:spPr>
          <a:xfrm>
            <a:off x="2578990" y="4897983"/>
            <a:ext cx="3517010" cy="88988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controller manager</a:t>
            </a:r>
          </a:p>
          <a:p>
            <a:pPr algn="ctr"/>
            <a:r>
              <a:rPr kumimoji="1" lang="zh-CN" altLang="en-US" dirty="0">
                <a:latin typeface="+mj-lt"/>
                <a:ea typeface="SimSun" panose="02010600030101010101" pitchFamily="2" charset="-122"/>
              </a:rPr>
              <a:t>（</a:t>
            </a:r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replication controller etc.</a:t>
            </a:r>
            <a:r>
              <a:rPr kumimoji="1" lang="zh-CN" altLang="en-US" dirty="0">
                <a:latin typeface="+mj-lt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0DD35DF-7409-D44C-B6B2-30FB60A05C68}"/>
              </a:ext>
            </a:extLst>
          </p:cNvPr>
          <p:cNvSpPr txBox="1"/>
          <p:nvPr/>
        </p:nvSpPr>
        <p:spPr>
          <a:xfrm>
            <a:off x="86700" y="1801500"/>
            <a:ext cx="1670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Master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252428F-BDCF-FA44-A00B-28694EF958F7}"/>
              </a:ext>
            </a:extLst>
          </p:cNvPr>
          <p:cNvSpPr/>
          <p:nvPr/>
        </p:nvSpPr>
        <p:spPr>
          <a:xfrm>
            <a:off x="3821154" y="6042756"/>
            <a:ext cx="2794429" cy="89531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Distributed Watchable</a:t>
            </a:r>
          </a:p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Storage</a:t>
            </a:r>
          </a:p>
          <a:p>
            <a:pPr algn="ctr"/>
            <a:r>
              <a:rPr kumimoji="1" lang="zh-CN" altLang="en-US" dirty="0">
                <a:latin typeface="+mj-lt"/>
                <a:ea typeface="SimSun" panose="02010600030101010101" pitchFamily="2" charset="-122"/>
              </a:rPr>
              <a:t>（</a:t>
            </a:r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implemented via </a:t>
            </a:r>
            <a:r>
              <a:rPr kumimoji="1" lang="en-US" altLang="zh-CN" dirty="0" err="1">
                <a:latin typeface="+mj-lt"/>
                <a:ea typeface="SimSun" panose="02010600030101010101" pitchFamily="2" charset="-122"/>
              </a:rPr>
              <a:t>etcd</a:t>
            </a:r>
            <a:r>
              <a:rPr kumimoji="1" lang="zh-CN" altLang="en-US" dirty="0">
                <a:latin typeface="+mj-lt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18E259D-6557-8E4D-92EC-F00BAC9F01AD}"/>
              </a:ext>
            </a:extLst>
          </p:cNvPr>
          <p:cNvSpPr/>
          <p:nvPr/>
        </p:nvSpPr>
        <p:spPr>
          <a:xfrm>
            <a:off x="7923811" y="1819069"/>
            <a:ext cx="6487229" cy="448965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46AA9C-5E76-F84E-802B-8FEE25E83D4E}"/>
              </a:ext>
            </a:extLst>
          </p:cNvPr>
          <p:cNvSpPr/>
          <p:nvPr/>
        </p:nvSpPr>
        <p:spPr>
          <a:xfrm>
            <a:off x="8585203" y="2379719"/>
            <a:ext cx="1329843" cy="524457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+mj-lt"/>
                <a:ea typeface="SimSun" panose="02010600030101010101" pitchFamily="2" charset="-122"/>
              </a:rPr>
              <a:t>kubelet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B86A6B6-F04C-2843-8799-9A7FE341F8FC}"/>
              </a:ext>
            </a:extLst>
          </p:cNvPr>
          <p:cNvSpPr/>
          <p:nvPr/>
        </p:nvSpPr>
        <p:spPr>
          <a:xfrm>
            <a:off x="11561411" y="2376161"/>
            <a:ext cx="1329843" cy="524457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proxy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58A3428-FEDE-4F40-800C-A8CC5A8DE5BD}"/>
              </a:ext>
            </a:extLst>
          </p:cNvPr>
          <p:cNvSpPr/>
          <p:nvPr/>
        </p:nvSpPr>
        <p:spPr>
          <a:xfrm>
            <a:off x="8570817" y="3468423"/>
            <a:ext cx="5264453" cy="2594447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53DE35-8309-9D4E-A9FF-BA2C52C1720B}"/>
              </a:ext>
            </a:extLst>
          </p:cNvPr>
          <p:cNvSpPr txBox="1"/>
          <p:nvPr/>
        </p:nvSpPr>
        <p:spPr>
          <a:xfrm>
            <a:off x="11549688" y="5617504"/>
            <a:ext cx="2355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Container Runtime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728CD1D-43BB-334C-BD46-314415DD6901}"/>
              </a:ext>
            </a:extLst>
          </p:cNvPr>
          <p:cNvGrpSpPr/>
          <p:nvPr/>
        </p:nvGrpSpPr>
        <p:grpSpPr>
          <a:xfrm>
            <a:off x="8838688" y="3710924"/>
            <a:ext cx="1962661" cy="1693463"/>
            <a:chOff x="8838688" y="4168121"/>
            <a:chExt cx="1962661" cy="169346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9785CD7-9640-1F48-AF48-F0B411A5C4A4}"/>
                </a:ext>
              </a:extLst>
            </p:cNvPr>
            <p:cNvSpPr/>
            <p:nvPr/>
          </p:nvSpPr>
          <p:spPr>
            <a:xfrm>
              <a:off x="8838688" y="4168121"/>
              <a:ext cx="1962661" cy="1693463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+mj-lt"/>
                <a:ea typeface="SimSun" panose="02010600030101010101" pitchFamily="2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234581-06F1-D643-B24D-D8F0200B89ED}"/>
                </a:ext>
              </a:extLst>
            </p:cNvPr>
            <p:cNvSpPr txBox="1"/>
            <p:nvPr/>
          </p:nvSpPr>
          <p:spPr>
            <a:xfrm>
              <a:off x="8838688" y="4168121"/>
              <a:ext cx="6136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SimSun" panose="02010600030101010101" pitchFamily="2" charset="-122"/>
                </a:rPr>
                <a:t>Pod</a:t>
              </a:r>
              <a:endParaRPr kumimoji="1" lang="zh-CN" altLang="en-US" dirty="0">
                <a:latin typeface="+mj-lt"/>
                <a:ea typeface="SimSun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6906A7C-9DB1-C348-9135-6EDCEEB3D201}"/>
                </a:ext>
              </a:extLst>
            </p:cNvPr>
            <p:cNvSpPr/>
            <p:nvPr/>
          </p:nvSpPr>
          <p:spPr>
            <a:xfrm>
              <a:off x="9403173" y="4937820"/>
              <a:ext cx="1292914" cy="567341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+mj-lt"/>
                <a:ea typeface="SimSun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51C9949-3E7D-8045-BD8B-FD6B8494C9C3}"/>
                </a:ext>
              </a:extLst>
            </p:cNvPr>
            <p:cNvSpPr/>
            <p:nvPr/>
          </p:nvSpPr>
          <p:spPr>
            <a:xfrm>
              <a:off x="9274342" y="4814908"/>
              <a:ext cx="1292914" cy="567341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+mj-lt"/>
                <a:ea typeface="SimSun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1CC265E-6DF0-A44A-84CF-60AF384ABAA6}"/>
                </a:ext>
              </a:extLst>
            </p:cNvPr>
            <p:cNvSpPr/>
            <p:nvPr/>
          </p:nvSpPr>
          <p:spPr>
            <a:xfrm>
              <a:off x="9145510" y="4654150"/>
              <a:ext cx="1292914" cy="567341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+mj-lt"/>
                  <a:ea typeface="SimSun" panose="02010600030101010101" pitchFamily="2" charset="-122"/>
                </a:rPr>
                <a:t>cAdvisor</a:t>
              </a:r>
              <a:endParaRPr kumimoji="1" lang="zh-CN" altLang="en-US" dirty="0">
                <a:latin typeface="+mj-lt"/>
                <a:ea typeface="SimSun" panose="02010600030101010101" pitchFamily="2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E00A5F6-30C1-9B42-B235-4B33B466FB8E}"/>
              </a:ext>
            </a:extLst>
          </p:cNvPr>
          <p:cNvGrpSpPr/>
          <p:nvPr/>
        </p:nvGrpSpPr>
        <p:grpSpPr>
          <a:xfrm>
            <a:off x="11702263" y="3714559"/>
            <a:ext cx="1962661" cy="1693463"/>
            <a:chOff x="8838688" y="4168121"/>
            <a:chExt cx="1962661" cy="169346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0623094-29E8-7D46-9E68-75196B6DA631}"/>
                </a:ext>
              </a:extLst>
            </p:cNvPr>
            <p:cNvSpPr/>
            <p:nvPr/>
          </p:nvSpPr>
          <p:spPr>
            <a:xfrm>
              <a:off x="8838688" y="4168121"/>
              <a:ext cx="1962661" cy="1693463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+mj-lt"/>
                <a:ea typeface="SimSun" panose="0201060003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162A964-EFF2-2940-83C1-C7BDF069B441}"/>
                </a:ext>
              </a:extLst>
            </p:cNvPr>
            <p:cNvSpPr txBox="1"/>
            <p:nvPr/>
          </p:nvSpPr>
          <p:spPr>
            <a:xfrm>
              <a:off x="8838688" y="4168121"/>
              <a:ext cx="6136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SimSun" panose="02010600030101010101" pitchFamily="2" charset="-122"/>
                </a:rPr>
                <a:t>Pod</a:t>
              </a:r>
              <a:endParaRPr kumimoji="1" lang="zh-CN" altLang="en-US" dirty="0">
                <a:latin typeface="+mj-lt"/>
                <a:ea typeface="SimSun" panose="02010600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9D35E-7780-D44A-815C-1C10AC2A79E5}"/>
                </a:ext>
              </a:extLst>
            </p:cNvPr>
            <p:cNvSpPr/>
            <p:nvPr/>
          </p:nvSpPr>
          <p:spPr>
            <a:xfrm>
              <a:off x="9403173" y="4937820"/>
              <a:ext cx="1292914" cy="567341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+mj-lt"/>
                <a:ea typeface="SimSun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F15D84A-EA02-2747-AB6B-2813B1B5BA6E}"/>
                </a:ext>
              </a:extLst>
            </p:cNvPr>
            <p:cNvSpPr/>
            <p:nvPr/>
          </p:nvSpPr>
          <p:spPr>
            <a:xfrm>
              <a:off x="9274342" y="4814908"/>
              <a:ext cx="1292914" cy="567341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+mj-lt"/>
                <a:ea typeface="SimSun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0FDA157-06E0-124E-9E53-9373D75FE3AE}"/>
                </a:ext>
              </a:extLst>
            </p:cNvPr>
            <p:cNvSpPr/>
            <p:nvPr/>
          </p:nvSpPr>
          <p:spPr>
            <a:xfrm>
              <a:off x="9145510" y="4654150"/>
              <a:ext cx="1292914" cy="567341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j-lt"/>
                  <a:ea typeface="SimSun" panose="02010600030101010101" pitchFamily="2" charset="-122"/>
                </a:rPr>
                <a:t>container</a:t>
              </a:r>
              <a:endParaRPr kumimoji="1" lang="zh-CN" altLang="en-US" dirty="0">
                <a:latin typeface="+mj-lt"/>
                <a:ea typeface="SimSun" panose="02010600030101010101" pitchFamily="2" charset="-122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DAC614AA-6951-264A-AA9F-2139ABF6A382}"/>
              </a:ext>
            </a:extLst>
          </p:cNvPr>
          <p:cNvSpPr txBox="1"/>
          <p:nvPr/>
        </p:nvSpPr>
        <p:spPr>
          <a:xfrm>
            <a:off x="10971365" y="4400173"/>
            <a:ext cx="560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…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B6390E9-B62A-2C41-BAF7-608B5276D90E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4236445" y="483381"/>
            <a:ext cx="0" cy="1655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68A643B-F867-E445-817D-FC32DC89605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236444" y="2717653"/>
            <a:ext cx="1" cy="561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82D307-AB9A-034A-AF86-6F7FAF2CB65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2072640" y="3752635"/>
            <a:ext cx="862500" cy="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46B0AAF8-C8ED-4440-B2F7-E40B307BC68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228461" y="4223414"/>
            <a:ext cx="2532868" cy="6203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9FF92299-A3D3-E148-B201-18A5717DF870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1228461" y="4013502"/>
            <a:ext cx="164180" cy="830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391B3A70-F44F-2840-83EE-538D8C7C4095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H="1" flipV="1">
            <a:off x="4236445" y="4225957"/>
            <a:ext cx="101050" cy="672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>
            <a:extLst>
              <a:ext uri="{FF2B5EF4-FFF2-40B4-BE49-F238E27FC236}">
                <a16:creationId xmlns:a16="http://schemas.microsoft.com/office/drawing/2014/main" id="{095E92EC-8797-884D-8847-AC63E0ABC567}"/>
              </a:ext>
            </a:extLst>
          </p:cNvPr>
          <p:cNvCxnSpPr>
            <a:cxnSpLocks/>
            <a:stCxn id="18" idx="3"/>
            <a:endCxn id="24" idx="0"/>
          </p:cNvCxnSpPr>
          <p:nvPr/>
        </p:nvCxnSpPr>
        <p:spPr>
          <a:xfrm flipH="1">
            <a:off x="5218369" y="3752635"/>
            <a:ext cx="319381" cy="2290121"/>
          </a:xfrm>
          <a:prstGeom prst="curvedConnector4">
            <a:avLst>
              <a:gd name="adj1" fmla="val -300619"/>
              <a:gd name="adj2" fmla="val 95128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>
            <a:extLst>
              <a:ext uri="{FF2B5EF4-FFF2-40B4-BE49-F238E27FC236}">
                <a16:creationId xmlns:a16="http://schemas.microsoft.com/office/drawing/2014/main" id="{E01B3DEF-A988-B34B-A08B-4C02B1DC5F12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5537750" y="2641948"/>
            <a:ext cx="3047453" cy="1110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2F504A0F-02A0-0349-ABBC-8AB1E0D0546D}"/>
              </a:ext>
            </a:extLst>
          </p:cNvPr>
          <p:cNvSpPr txBox="1"/>
          <p:nvPr/>
        </p:nvSpPr>
        <p:spPr>
          <a:xfrm>
            <a:off x="7923811" y="1833681"/>
            <a:ext cx="695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Node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967441B-4BBD-B94A-BDBA-347C6C04148E}"/>
              </a:ext>
            </a:extLst>
          </p:cNvPr>
          <p:cNvSpPr/>
          <p:nvPr/>
        </p:nvSpPr>
        <p:spPr>
          <a:xfrm>
            <a:off x="11549688" y="1014075"/>
            <a:ext cx="1329843" cy="524457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Firewall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02" name="云形 101">
            <a:extLst>
              <a:ext uri="{FF2B5EF4-FFF2-40B4-BE49-F238E27FC236}">
                <a16:creationId xmlns:a16="http://schemas.microsoft.com/office/drawing/2014/main" id="{EC1328FF-F326-3D42-98BB-2AA9279DABB8}"/>
              </a:ext>
            </a:extLst>
          </p:cNvPr>
          <p:cNvSpPr/>
          <p:nvPr/>
        </p:nvSpPr>
        <p:spPr>
          <a:xfrm>
            <a:off x="11329570" y="103371"/>
            <a:ext cx="1770077" cy="701222"/>
          </a:xfrm>
          <a:prstGeom prst="cloud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Internet</a:t>
            </a:r>
            <a:endParaRPr kumimoji="1" lang="zh-CN" altLang="en-US" dirty="0" err="1">
              <a:latin typeface="+mj-lt"/>
              <a:ea typeface="SimSun" panose="02010600030101010101" pitchFamily="2" charset="-122"/>
            </a:endParaRPr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F9A68318-B085-B24F-819F-1460223390BB}"/>
              </a:ext>
            </a:extLst>
          </p:cNvPr>
          <p:cNvCxnSpPr>
            <a:cxnSpLocks/>
            <a:stCxn id="102" idx="1"/>
            <a:endCxn id="100" idx="0"/>
          </p:cNvCxnSpPr>
          <p:nvPr/>
        </p:nvCxnSpPr>
        <p:spPr>
          <a:xfrm>
            <a:off x="12214609" y="803846"/>
            <a:ext cx="1" cy="2102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9084D833-747E-8B4A-958E-0DBD2A17ACC5}"/>
              </a:ext>
            </a:extLst>
          </p:cNvPr>
          <p:cNvCxnSpPr>
            <a:cxnSpLocks/>
            <a:stCxn id="100" idx="2"/>
            <a:endCxn id="27" idx="0"/>
          </p:cNvCxnSpPr>
          <p:nvPr/>
        </p:nvCxnSpPr>
        <p:spPr>
          <a:xfrm>
            <a:off x="12214610" y="1538532"/>
            <a:ext cx="11723" cy="8376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5BE332AD-D35F-744B-866C-1DF69B2FFF33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9250125" y="2904176"/>
            <a:ext cx="541842" cy="1292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8CD90B45-D69A-CE4C-98FD-9A3644184634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9820019" y="2900618"/>
            <a:ext cx="100780" cy="810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353FBE9D-A6C1-6B41-B6F3-B03195FF102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9915046" y="2900618"/>
            <a:ext cx="2768548" cy="813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EB628855-0296-CE44-A734-2CA3F3BD1BC9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12226333" y="2900618"/>
            <a:ext cx="457261" cy="813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64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矩形 332">
            <a:extLst>
              <a:ext uri="{FF2B5EF4-FFF2-40B4-BE49-F238E27FC236}">
                <a16:creationId xmlns:a16="http://schemas.microsoft.com/office/drawing/2014/main" id="{AB44A733-95C2-4741-B3FC-889B9D1D25A7}"/>
              </a:ext>
            </a:extLst>
          </p:cNvPr>
          <p:cNvSpPr/>
          <p:nvPr/>
        </p:nvSpPr>
        <p:spPr>
          <a:xfrm>
            <a:off x="966338" y="2021539"/>
            <a:ext cx="8293100" cy="75212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2EF8B61A-B43A-B54B-BE92-9939768717B1}"/>
              </a:ext>
            </a:extLst>
          </p:cNvPr>
          <p:cNvSpPr/>
          <p:nvPr/>
        </p:nvSpPr>
        <p:spPr>
          <a:xfrm>
            <a:off x="2315285" y="2268000"/>
            <a:ext cx="53640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F87F3DE7-7734-3F44-B28F-4857D2B4B2E3}"/>
              </a:ext>
            </a:extLst>
          </p:cNvPr>
          <p:cNvSpPr/>
          <p:nvPr/>
        </p:nvSpPr>
        <p:spPr>
          <a:xfrm>
            <a:off x="2255861" y="1224000"/>
            <a:ext cx="1021980" cy="525779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简单易用</a:t>
            </a:r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20CF2727-E691-3340-93E3-57D547D4BA0A}"/>
              </a:ext>
            </a:extLst>
          </p:cNvPr>
          <p:cNvSpPr/>
          <p:nvPr/>
        </p:nvSpPr>
        <p:spPr>
          <a:xfrm>
            <a:off x="3420716" y="1224000"/>
            <a:ext cx="1021980" cy="5257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云链结合</a:t>
            </a:r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A65949E4-91A8-4448-AA58-CD79442C155E}"/>
              </a:ext>
            </a:extLst>
          </p:cNvPr>
          <p:cNvSpPr/>
          <p:nvPr/>
        </p:nvSpPr>
        <p:spPr>
          <a:xfrm>
            <a:off x="6889713" y="1224000"/>
            <a:ext cx="1021980" cy="52577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可视运维</a:t>
            </a: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E187DD4D-04CB-6447-A043-1D0A7E314A07}"/>
              </a:ext>
            </a:extLst>
          </p:cNvPr>
          <p:cNvSpPr/>
          <p:nvPr/>
        </p:nvSpPr>
        <p:spPr>
          <a:xfrm>
            <a:off x="5724858" y="1224000"/>
            <a:ext cx="1021980" cy="525779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安全可靠</a:t>
            </a:r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93E70E14-C013-1C46-AE5C-B74B4636D840}"/>
              </a:ext>
            </a:extLst>
          </p:cNvPr>
          <p:cNvSpPr/>
          <p:nvPr/>
        </p:nvSpPr>
        <p:spPr>
          <a:xfrm>
            <a:off x="4585464" y="1224000"/>
            <a:ext cx="1021980" cy="525779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灵活扩展</a:t>
            </a:r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B981A48C-02D4-6A46-AA76-992189B237FA}"/>
              </a:ext>
            </a:extLst>
          </p:cNvPr>
          <p:cNvSpPr/>
          <p:nvPr/>
        </p:nvSpPr>
        <p:spPr>
          <a:xfrm>
            <a:off x="8054568" y="1224000"/>
            <a:ext cx="1021980" cy="52577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合作开放</a:t>
            </a:r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D6675634-031B-FC44-BD74-F840A53CBEE3}"/>
              </a:ext>
            </a:extLst>
          </p:cNvPr>
          <p:cNvSpPr/>
          <p:nvPr/>
        </p:nvSpPr>
        <p:spPr>
          <a:xfrm>
            <a:off x="2890915" y="2268000"/>
            <a:ext cx="53640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S3</a:t>
            </a:r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71FEF32B-B821-1240-AB45-BB5B3FB21E68}"/>
              </a:ext>
            </a:extLst>
          </p:cNvPr>
          <p:cNvSpPr/>
          <p:nvPr/>
        </p:nvSpPr>
        <p:spPr>
          <a:xfrm>
            <a:off x="3663820" y="2268000"/>
            <a:ext cx="53640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1C6F4DB6-17FB-FA4D-9E9D-240C8E2A51AA}"/>
              </a:ext>
            </a:extLst>
          </p:cNvPr>
          <p:cNvSpPr/>
          <p:nvPr/>
        </p:nvSpPr>
        <p:spPr>
          <a:xfrm>
            <a:off x="4825294" y="2268000"/>
            <a:ext cx="53640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S6</a:t>
            </a:r>
          </a:p>
        </p:txBody>
      </p: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BAFBBF3A-6A32-614A-AA66-E6560D1AE39C}"/>
              </a:ext>
            </a:extLst>
          </p:cNvPr>
          <p:cNvSpPr/>
          <p:nvPr/>
        </p:nvSpPr>
        <p:spPr>
          <a:xfrm>
            <a:off x="5492729" y="2268000"/>
            <a:ext cx="53640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S7</a:t>
            </a: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B907880D-A564-7A45-BE4D-3579900C71E7}"/>
              </a:ext>
            </a:extLst>
          </p:cNvPr>
          <p:cNvSpPr/>
          <p:nvPr/>
        </p:nvSpPr>
        <p:spPr>
          <a:xfrm>
            <a:off x="6107968" y="2268000"/>
            <a:ext cx="537374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S8</a:t>
            </a:r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A1EAC8F6-BCE4-CE4A-9304-8B3BB843E661}"/>
              </a:ext>
            </a:extLst>
          </p:cNvPr>
          <p:cNvSpPr/>
          <p:nvPr/>
        </p:nvSpPr>
        <p:spPr>
          <a:xfrm>
            <a:off x="6683663" y="2268000"/>
            <a:ext cx="53640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S10</a:t>
            </a:r>
          </a:p>
        </p:txBody>
      </p:sp>
      <p:sp>
        <p:nvSpPr>
          <p:cNvPr id="92" name="圆角矩形 91">
            <a:extLst>
              <a:ext uri="{FF2B5EF4-FFF2-40B4-BE49-F238E27FC236}">
                <a16:creationId xmlns:a16="http://schemas.microsoft.com/office/drawing/2014/main" id="{E5BD05ED-7258-524C-9A1A-7F61E9A5C92C}"/>
              </a:ext>
            </a:extLst>
          </p:cNvPr>
          <p:cNvSpPr/>
          <p:nvPr/>
        </p:nvSpPr>
        <p:spPr>
          <a:xfrm>
            <a:off x="7317839" y="2268000"/>
            <a:ext cx="53640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S11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D64D303-47AA-BC44-917A-1A043DC52851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 flipH="1">
            <a:off x="2583485" y="1749779"/>
            <a:ext cx="183366" cy="5182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7F08504E-37E0-5E4D-8EB2-A9D4E6863B17}"/>
              </a:ext>
            </a:extLst>
          </p:cNvPr>
          <p:cNvCxnSpPr>
            <a:cxnSpLocks/>
            <a:stCxn id="20" idx="2"/>
            <a:endCxn id="80" idx="0"/>
          </p:cNvCxnSpPr>
          <p:nvPr/>
        </p:nvCxnSpPr>
        <p:spPr>
          <a:xfrm>
            <a:off x="2766851" y="1749779"/>
            <a:ext cx="392264" cy="5182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E6A313C5-CE1D-6841-A012-04DE603F505D}"/>
              </a:ext>
            </a:extLst>
          </p:cNvPr>
          <p:cNvCxnSpPr>
            <a:cxnSpLocks/>
            <a:stCxn id="20" idx="2"/>
            <a:endCxn id="86" idx="0"/>
          </p:cNvCxnSpPr>
          <p:nvPr/>
        </p:nvCxnSpPr>
        <p:spPr>
          <a:xfrm>
            <a:off x="2766851" y="1749779"/>
            <a:ext cx="1165169" cy="5182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286DD389-E077-9641-B9FD-01CDEA1C8202}"/>
              </a:ext>
            </a:extLst>
          </p:cNvPr>
          <p:cNvSpPr/>
          <p:nvPr/>
        </p:nvSpPr>
        <p:spPr>
          <a:xfrm>
            <a:off x="3712527" y="2980800"/>
            <a:ext cx="439200" cy="2394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复用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Fabric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容器镜像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" name="圆角矩形 105">
            <a:extLst>
              <a:ext uri="{FF2B5EF4-FFF2-40B4-BE49-F238E27FC236}">
                <a16:creationId xmlns:a16="http://schemas.microsoft.com/office/drawing/2014/main" id="{FC01EB34-2344-4F45-A8F4-53B20844578E}"/>
              </a:ext>
            </a:extLst>
          </p:cNvPr>
          <p:cNvSpPr/>
          <p:nvPr/>
        </p:nvSpPr>
        <p:spPr>
          <a:xfrm>
            <a:off x="2369124" y="2980800"/>
            <a:ext cx="439200" cy="2394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CRD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注入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Fabric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领域知识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" name="圆角矩形 106">
            <a:extLst>
              <a:ext uri="{FF2B5EF4-FFF2-40B4-BE49-F238E27FC236}">
                <a16:creationId xmlns:a16="http://schemas.microsoft.com/office/drawing/2014/main" id="{62700738-22A3-1549-888D-13C182772839}"/>
              </a:ext>
            </a:extLst>
          </p:cNvPr>
          <p:cNvSpPr/>
          <p:nvPr/>
        </p:nvSpPr>
        <p:spPr>
          <a:xfrm>
            <a:off x="2952401" y="2980800"/>
            <a:ext cx="439200" cy="2394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监听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helm</a:t>
            </a:r>
          </a:p>
        </p:txBody>
      </p:sp>
      <p:sp>
        <p:nvSpPr>
          <p:cNvPr id="109" name="圆角矩形 108">
            <a:extLst>
              <a:ext uri="{FF2B5EF4-FFF2-40B4-BE49-F238E27FC236}">
                <a16:creationId xmlns:a16="http://schemas.microsoft.com/office/drawing/2014/main" id="{4CDC0082-F4AD-0244-98FC-B0BFE353709B}"/>
              </a:ext>
            </a:extLst>
          </p:cNvPr>
          <p:cNvSpPr/>
          <p:nvPr/>
        </p:nvSpPr>
        <p:spPr>
          <a:xfrm>
            <a:off x="4869202" y="2980800"/>
            <a:ext cx="439200" cy="2394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PVC+StorageClass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" name="圆角矩形 110">
            <a:extLst>
              <a:ext uri="{FF2B5EF4-FFF2-40B4-BE49-F238E27FC236}">
                <a16:creationId xmlns:a16="http://schemas.microsoft.com/office/drawing/2014/main" id="{48A0B1E8-AE29-2C4F-9BA2-F5520A3DF685}"/>
              </a:ext>
            </a:extLst>
          </p:cNvPr>
          <p:cNvSpPr/>
          <p:nvPr/>
        </p:nvSpPr>
        <p:spPr>
          <a:xfrm>
            <a:off x="6732473" y="2980800"/>
            <a:ext cx="439200" cy="2394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112" name="圆角矩形 111">
            <a:extLst>
              <a:ext uri="{FF2B5EF4-FFF2-40B4-BE49-F238E27FC236}">
                <a16:creationId xmlns:a16="http://schemas.microsoft.com/office/drawing/2014/main" id="{2D884F2C-CA02-3443-9D36-6946D4A34C49}"/>
              </a:ext>
            </a:extLst>
          </p:cNvPr>
          <p:cNvSpPr/>
          <p:nvPr/>
        </p:nvSpPr>
        <p:spPr>
          <a:xfrm>
            <a:off x="5541398" y="2980800"/>
            <a:ext cx="439200" cy="2394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RBAC</a:t>
            </a:r>
          </a:p>
        </p:txBody>
      </p:sp>
      <p:sp>
        <p:nvSpPr>
          <p:cNvPr id="113" name="圆角矩形 112">
            <a:extLst>
              <a:ext uri="{FF2B5EF4-FFF2-40B4-BE49-F238E27FC236}">
                <a16:creationId xmlns:a16="http://schemas.microsoft.com/office/drawing/2014/main" id="{91E0F9EB-9777-4C41-A9E0-BF6DF5627D3D}"/>
              </a:ext>
            </a:extLst>
          </p:cNvPr>
          <p:cNvSpPr/>
          <p:nvPr/>
        </p:nvSpPr>
        <p:spPr>
          <a:xfrm>
            <a:off x="6157265" y="2980800"/>
            <a:ext cx="439200" cy="2394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MSP+Kubernetes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密钥存储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" name="圆角矩形 116">
            <a:extLst>
              <a:ext uri="{FF2B5EF4-FFF2-40B4-BE49-F238E27FC236}">
                <a16:creationId xmlns:a16="http://schemas.microsoft.com/office/drawing/2014/main" id="{6CD143F8-4FC2-264A-BB52-338E6A90B500}"/>
              </a:ext>
            </a:extLst>
          </p:cNvPr>
          <p:cNvSpPr/>
          <p:nvPr/>
        </p:nvSpPr>
        <p:spPr>
          <a:xfrm>
            <a:off x="7366649" y="2980800"/>
            <a:ext cx="439200" cy="2394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Prometheus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监控体系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0C246AE-DDAD-F643-81AC-D1949207A672}"/>
              </a:ext>
            </a:extLst>
          </p:cNvPr>
          <p:cNvCxnSpPr>
            <a:cxnSpLocks/>
            <a:stCxn id="75" idx="2"/>
            <a:endCxn id="86" idx="0"/>
          </p:cNvCxnSpPr>
          <p:nvPr/>
        </p:nvCxnSpPr>
        <p:spPr>
          <a:xfrm>
            <a:off x="3931706" y="1749780"/>
            <a:ext cx="314" cy="51822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65C672F8-20F0-5844-A430-1B0A08F060A6}"/>
              </a:ext>
            </a:extLst>
          </p:cNvPr>
          <p:cNvCxnSpPr>
            <a:cxnSpLocks/>
            <a:stCxn id="76" idx="2"/>
            <a:endCxn id="92" idx="0"/>
          </p:cNvCxnSpPr>
          <p:nvPr/>
        </p:nvCxnSpPr>
        <p:spPr>
          <a:xfrm>
            <a:off x="7400703" y="1749778"/>
            <a:ext cx="185336" cy="51822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00378303-C9E1-1045-ABAD-423E4EF2DAEA}"/>
              </a:ext>
            </a:extLst>
          </p:cNvPr>
          <p:cNvCxnSpPr>
            <a:cxnSpLocks/>
            <a:stCxn id="78" idx="2"/>
            <a:endCxn id="87" idx="0"/>
          </p:cNvCxnSpPr>
          <p:nvPr/>
        </p:nvCxnSpPr>
        <p:spPr>
          <a:xfrm flipH="1">
            <a:off x="5093494" y="1749779"/>
            <a:ext cx="2960" cy="5182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E45DCB50-7F9C-9A4E-A6EE-5F4449C43FB4}"/>
              </a:ext>
            </a:extLst>
          </p:cNvPr>
          <p:cNvCxnSpPr>
            <a:cxnSpLocks/>
            <a:stCxn id="77" idx="2"/>
            <a:endCxn id="88" idx="0"/>
          </p:cNvCxnSpPr>
          <p:nvPr/>
        </p:nvCxnSpPr>
        <p:spPr>
          <a:xfrm flipH="1">
            <a:off x="5760929" y="1749779"/>
            <a:ext cx="474919" cy="5182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2FED7C8A-B04E-7149-9534-2ABDFA625EB0}"/>
              </a:ext>
            </a:extLst>
          </p:cNvPr>
          <p:cNvCxnSpPr>
            <a:cxnSpLocks/>
            <a:stCxn id="77" idx="2"/>
            <a:endCxn id="90" idx="0"/>
          </p:cNvCxnSpPr>
          <p:nvPr/>
        </p:nvCxnSpPr>
        <p:spPr>
          <a:xfrm>
            <a:off x="6235848" y="1749779"/>
            <a:ext cx="140807" cy="5182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7512B52A-F358-0F49-9A61-1F67B3B7A183}"/>
              </a:ext>
            </a:extLst>
          </p:cNvPr>
          <p:cNvCxnSpPr>
            <a:cxnSpLocks/>
            <a:stCxn id="77" idx="2"/>
            <a:endCxn id="91" idx="0"/>
          </p:cNvCxnSpPr>
          <p:nvPr/>
        </p:nvCxnSpPr>
        <p:spPr>
          <a:xfrm>
            <a:off x="6235848" y="1749779"/>
            <a:ext cx="716015" cy="5182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5823DB7A-4865-BB4D-B836-3829D7F9569D}"/>
              </a:ext>
            </a:extLst>
          </p:cNvPr>
          <p:cNvCxnSpPr>
            <a:cxnSpLocks/>
            <a:stCxn id="4" idx="2"/>
            <a:endCxn id="106" idx="0"/>
          </p:cNvCxnSpPr>
          <p:nvPr/>
        </p:nvCxnSpPr>
        <p:spPr>
          <a:xfrm>
            <a:off x="2583485" y="2610900"/>
            <a:ext cx="5239" cy="3699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5618CAFD-3A82-A244-9704-6B878E56D8F5}"/>
              </a:ext>
            </a:extLst>
          </p:cNvPr>
          <p:cNvCxnSpPr>
            <a:cxnSpLocks/>
            <a:stCxn id="80" idx="2"/>
            <a:endCxn id="107" idx="0"/>
          </p:cNvCxnSpPr>
          <p:nvPr/>
        </p:nvCxnSpPr>
        <p:spPr>
          <a:xfrm>
            <a:off x="3159115" y="2610900"/>
            <a:ext cx="12886" cy="3699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50AB84F-F659-DB45-B352-DF9CE616109E}"/>
              </a:ext>
            </a:extLst>
          </p:cNvPr>
          <p:cNvCxnSpPr>
            <a:cxnSpLocks/>
            <a:stCxn id="86" idx="2"/>
            <a:endCxn id="105" idx="0"/>
          </p:cNvCxnSpPr>
          <p:nvPr/>
        </p:nvCxnSpPr>
        <p:spPr>
          <a:xfrm>
            <a:off x="3932020" y="2610900"/>
            <a:ext cx="107" cy="3699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0CC4FD98-30B2-A044-AA91-332171C41DB6}"/>
              </a:ext>
            </a:extLst>
          </p:cNvPr>
          <p:cNvCxnSpPr>
            <a:cxnSpLocks/>
            <a:stCxn id="87" idx="2"/>
            <a:endCxn id="109" idx="0"/>
          </p:cNvCxnSpPr>
          <p:nvPr/>
        </p:nvCxnSpPr>
        <p:spPr>
          <a:xfrm flipH="1">
            <a:off x="5088802" y="2610900"/>
            <a:ext cx="4692" cy="3699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702BDB73-0B58-F74B-970B-36A6A0FCB3F6}"/>
              </a:ext>
            </a:extLst>
          </p:cNvPr>
          <p:cNvCxnSpPr>
            <a:cxnSpLocks/>
            <a:stCxn id="88" idx="2"/>
            <a:endCxn id="112" idx="0"/>
          </p:cNvCxnSpPr>
          <p:nvPr/>
        </p:nvCxnSpPr>
        <p:spPr>
          <a:xfrm>
            <a:off x="5760929" y="2610900"/>
            <a:ext cx="69" cy="3699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线连接符 198">
            <a:extLst>
              <a:ext uri="{FF2B5EF4-FFF2-40B4-BE49-F238E27FC236}">
                <a16:creationId xmlns:a16="http://schemas.microsoft.com/office/drawing/2014/main" id="{091EAF04-3A36-F343-B7B1-8FAF72E0DFDB}"/>
              </a:ext>
            </a:extLst>
          </p:cNvPr>
          <p:cNvCxnSpPr>
            <a:cxnSpLocks/>
            <a:stCxn id="91" idx="2"/>
            <a:endCxn id="111" idx="0"/>
          </p:cNvCxnSpPr>
          <p:nvPr/>
        </p:nvCxnSpPr>
        <p:spPr>
          <a:xfrm>
            <a:off x="6951863" y="2610900"/>
            <a:ext cx="210" cy="3699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4B013F58-B553-DE4D-845F-F038CAA9661D}"/>
              </a:ext>
            </a:extLst>
          </p:cNvPr>
          <p:cNvCxnSpPr>
            <a:cxnSpLocks/>
            <a:stCxn id="90" idx="2"/>
            <a:endCxn id="113" idx="0"/>
          </p:cNvCxnSpPr>
          <p:nvPr/>
        </p:nvCxnSpPr>
        <p:spPr>
          <a:xfrm>
            <a:off x="6376655" y="2610900"/>
            <a:ext cx="210" cy="3699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线连接符 207">
            <a:extLst>
              <a:ext uri="{FF2B5EF4-FFF2-40B4-BE49-F238E27FC236}">
                <a16:creationId xmlns:a16="http://schemas.microsoft.com/office/drawing/2014/main" id="{C8EE5786-1F8B-B94D-929B-3C5B314DEF0E}"/>
              </a:ext>
            </a:extLst>
          </p:cNvPr>
          <p:cNvCxnSpPr>
            <a:cxnSpLocks/>
            <a:stCxn id="92" idx="2"/>
            <a:endCxn id="117" idx="0"/>
          </p:cNvCxnSpPr>
          <p:nvPr/>
        </p:nvCxnSpPr>
        <p:spPr>
          <a:xfrm>
            <a:off x="7586039" y="2610900"/>
            <a:ext cx="210" cy="3699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圆角矩形 327">
            <a:extLst>
              <a:ext uri="{FF2B5EF4-FFF2-40B4-BE49-F238E27FC236}">
                <a16:creationId xmlns:a16="http://schemas.microsoft.com/office/drawing/2014/main" id="{618E0AA5-173E-C747-8987-2F498F91A2FD}"/>
              </a:ext>
            </a:extLst>
          </p:cNvPr>
          <p:cNvSpPr/>
          <p:nvPr/>
        </p:nvSpPr>
        <p:spPr>
          <a:xfrm>
            <a:off x="8345958" y="2980800"/>
            <a:ext cx="439200" cy="2394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命令式透明查询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698FBD54-5F4C-D942-B13A-CA3B9C5BEFF8}"/>
              </a:ext>
            </a:extLst>
          </p:cNvPr>
          <p:cNvCxnSpPr>
            <a:cxnSpLocks/>
            <a:stCxn id="79" idx="2"/>
            <a:endCxn id="328" idx="0"/>
          </p:cNvCxnSpPr>
          <p:nvPr/>
        </p:nvCxnSpPr>
        <p:spPr>
          <a:xfrm>
            <a:off x="8565558" y="1749778"/>
            <a:ext cx="0" cy="123102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 334">
            <a:extLst>
              <a:ext uri="{FF2B5EF4-FFF2-40B4-BE49-F238E27FC236}">
                <a16:creationId xmlns:a16="http://schemas.microsoft.com/office/drawing/2014/main" id="{D3694DFE-0863-C448-A1F9-92E3F92B034C}"/>
              </a:ext>
            </a:extLst>
          </p:cNvPr>
          <p:cNvSpPr/>
          <p:nvPr/>
        </p:nvSpPr>
        <p:spPr>
          <a:xfrm>
            <a:off x="948646" y="1017128"/>
            <a:ext cx="8310792" cy="44946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37" name="直线连接符 336">
            <a:extLst>
              <a:ext uri="{FF2B5EF4-FFF2-40B4-BE49-F238E27FC236}">
                <a16:creationId xmlns:a16="http://schemas.microsoft.com/office/drawing/2014/main" id="{58A1FF7D-EF76-784A-9005-1806F5F68AB4}"/>
              </a:ext>
            </a:extLst>
          </p:cNvPr>
          <p:cNvCxnSpPr/>
          <p:nvPr/>
        </p:nvCxnSpPr>
        <p:spPr>
          <a:xfrm>
            <a:off x="2095500" y="1017128"/>
            <a:ext cx="0" cy="449467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文本框 337">
            <a:extLst>
              <a:ext uri="{FF2B5EF4-FFF2-40B4-BE49-F238E27FC236}">
                <a16:creationId xmlns:a16="http://schemas.microsoft.com/office/drawing/2014/main" id="{6149F26B-1AC9-D247-86DA-0D666672C03E}"/>
              </a:ext>
            </a:extLst>
          </p:cNvPr>
          <p:cNvSpPr txBox="1"/>
          <p:nvPr/>
        </p:nvSpPr>
        <p:spPr>
          <a:xfrm>
            <a:off x="964975" y="1334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设计原则</a:t>
            </a: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C55145FA-6AD9-574A-B4E5-E28F2254565E}"/>
              </a:ext>
            </a:extLst>
          </p:cNvPr>
          <p:cNvSpPr txBox="1"/>
          <p:nvPr/>
        </p:nvSpPr>
        <p:spPr>
          <a:xfrm>
            <a:off x="1142327" y="22415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策略</a:t>
            </a:r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0D584B61-91B0-5F4F-B7DC-BB38645BA550}"/>
              </a:ext>
            </a:extLst>
          </p:cNvPr>
          <p:cNvSpPr txBox="1"/>
          <p:nvPr/>
        </p:nvSpPr>
        <p:spPr>
          <a:xfrm>
            <a:off x="844749" y="3854634"/>
            <a:ext cx="1348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具体方案</a:t>
            </a:r>
            <a:endParaRPr kumimoji="1" lang="en-US" altLang="zh-CN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云化框架</a:t>
            </a:r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13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>
            <a:extLst>
              <a:ext uri="{FF2B5EF4-FFF2-40B4-BE49-F238E27FC236}">
                <a16:creationId xmlns:a16="http://schemas.microsoft.com/office/drawing/2014/main" id="{A43F5631-5515-C240-BE73-5AE1E202B05A}"/>
              </a:ext>
            </a:extLst>
          </p:cNvPr>
          <p:cNvSpPr/>
          <p:nvPr/>
        </p:nvSpPr>
        <p:spPr>
          <a:xfrm>
            <a:off x="5456191" y="4155446"/>
            <a:ext cx="1700362" cy="63816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kubectl</a:t>
            </a:r>
            <a:r>
              <a:rPr kumimoji="1" lang="en-US" altLang="zh-CN" dirty="0">
                <a:solidFill>
                  <a:schemeClr val="bg1"/>
                </a:solidFill>
              </a:rPr>
              <a:t>-Command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矩形: 圆角 60">
            <a:extLst>
              <a:ext uri="{FF2B5EF4-FFF2-40B4-BE49-F238E27FC236}">
                <a16:creationId xmlns:a16="http://schemas.microsoft.com/office/drawing/2014/main" id="{AB12A3C7-6F11-AB48-ACF0-A2F77E2925A3}"/>
              </a:ext>
            </a:extLst>
          </p:cNvPr>
          <p:cNvSpPr/>
          <p:nvPr/>
        </p:nvSpPr>
        <p:spPr>
          <a:xfrm>
            <a:off x="1982726" y="1250541"/>
            <a:ext cx="1589396" cy="589436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 Resource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71">
            <a:extLst>
              <a:ext uri="{FF2B5EF4-FFF2-40B4-BE49-F238E27FC236}">
                <a16:creationId xmlns:a16="http://schemas.microsoft.com/office/drawing/2014/main" id="{2DD0DF3D-63BC-C84A-8469-93BA14AE256E}"/>
              </a:ext>
            </a:extLst>
          </p:cNvPr>
          <p:cNvSpPr/>
          <p:nvPr/>
        </p:nvSpPr>
        <p:spPr>
          <a:xfrm>
            <a:off x="1998298" y="2515893"/>
            <a:ext cx="1589396" cy="589436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Orderer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Resource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: 圆角 71">
            <a:extLst>
              <a:ext uri="{FF2B5EF4-FFF2-40B4-BE49-F238E27FC236}">
                <a16:creationId xmlns:a16="http://schemas.microsoft.com/office/drawing/2014/main" id="{00CBB5C7-8699-204C-A044-96B368271D2E}"/>
              </a:ext>
            </a:extLst>
          </p:cNvPr>
          <p:cNvSpPr/>
          <p:nvPr/>
        </p:nvSpPr>
        <p:spPr>
          <a:xfrm>
            <a:off x="1982726" y="3727411"/>
            <a:ext cx="1589397" cy="589436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Peer Resource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60742D8A-7B71-244B-8729-7372F9A733E6}"/>
              </a:ext>
            </a:extLst>
          </p:cNvPr>
          <p:cNvSpPr/>
          <p:nvPr/>
        </p:nvSpPr>
        <p:spPr>
          <a:xfrm>
            <a:off x="5456191" y="2502619"/>
            <a:ext cx="1700362" cy="62011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Manager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301ECEBA-AF7D-8945-AB59-A05D5D2F174B}"/>
              </a:ext>
            </a:extLst>
          </p:cNvPr>
          <p:cNvCxnSpPr>
            <a:cxnSpLocks/>
            <a:stCxn id="66" idx="1"/>
            <a:endCxn id="60" idx="3"/>
          </p:cNvCxnSpPr>
          <p:nvPr/>
        </p:nvCxnSpPr>
        <p:spPr>
          <a:xfrm rot="10800000">
            <a:off x="3572123" y="1545260"/>
            <a:ext cx="1884069" cy="12674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212BEB91-5C2C-F04F-933E-937A5F221946}"/>
              </a:ext>
            </a:extLst>
          </p:cNvPr>
          <p:cNvCxnSpPr>
            <a:cxnSpLocks/>
            <a:stCxn id="66" idx="1"/>
            <a:endCxn id="62" idx="3"/>
          </p:cNvCxnSpPr>
          <p:nvPr/>
        </p:nvCxnSpPr>
        <p:spPr>
          <a:xfrm rot="10800000" flipV="1">
            <a:off x="3572123" y="2812675"/>
            <a:ext cx="1884068" cy="12094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3039D550-4C49-3F4C-BC54-CCC6127A396C}"/>
              </a:ext>
            </a:extLst>
          </p:cNvPr>
          <p:cNvCxnSpPr>
            <a:cxnSpLocks/>
            <a:stCxn id="66" idx="1"/>
            <a:endCxn id="61" idx="3"/>
          </p:cNvCxnSpPr>
          <p:nvPr/>
        </p:nvCxnSpPr>
        <p:spPr>
          <a:xfrm rot="10800000">
            <a:off x="3587695" y="2810612"/>
            <a:ext cx="1868497" cy="20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8B74E93-B8B3-294B-91D8-CF4623EED4B5}"/>
              </a:ext>
            </a:extLst>
          </p:cNvPr>
          <p:cNvSpPr txBox="1"/>
          <p:nvPr/>
        </p:nvSpPr>
        <p:spPr>
          <a:xfrm>
            <a:off x="4538752" y="2816690"/>
            <a:ext cx="96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Watches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7B3FA02D-777C-8B41-B37E-61C433A81B56}"/>
              </a:ext>
            </a:extLst>
          </p:cNvPr>
          <p:cNvCxnSpPr>
            <a:cxnSpLocks/>
            <a:stCxn id="66" idx="0"/>
            <a:endCxn id="81" idx="2"/>
          </p:cNvCxnSpPr>
          <p:nvPr/>
        </p:nvCxnSpPr>
        <p:spPr>
          <a:xfrm flipH="1" flipV="1">
            <a:off x="6291383" y="1560314"/>
            <a:ext cx="14989" cy="942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折角形 80">
            <a:extLst>
              <a:ext uri="{FF2B5EF4-FFF2-40B4-BE49-F238E27FC236}">
                <a16:creationId xmlns:a16="http://schemas.microsoft.com/office/drawing/2014/main" id="{1BEF279D-62F8-894D-8CE8-36B5043ACC92}"/>
              </a:ext>
            </a:extLst>
          </p:cNvPr>
          <p:cNvSpPr/>
          <p:nvPr/>
        </p:nvSpPr>
        <p:spPr>
          <a:xfrm>
            <a:off x="5556597" y="969436"/>
            <a:ext cx="1469571" cy="59087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configs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1D6CD0-F383-6C43-B5CC-327F337DE2B9}"/>
              </a:ext>
            </a:extLst>
          </p:cNvPr>
          <p:cNvSpPr txBox="1"/>
          <p:nvPr/>
        </p:nvSpPr>
        <p:spPr>
          <a:xfrm>
            <a:off x="5251230" y="177234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Generate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104" name="矩形: 圆角 8">
            <a:extLst>
              <a:ext uri="{FF2B5EF4-FFF2-40B4-BE49-F238E27FC236}">
                <a16:creationId xmlns:a16="http://schemas.microsoft.com/office/drawing/2014/main" id="{A07A1CBF-6E39-8B44-9326-EAB66E00CB87}"/>
              </a:ext>
            </a:extLst>
          </p:cNvPr>
          <p:cNvSpPr/>
          <p:nvPr/>
        </p:nvSpPr>
        <p:spPr>
          <a:xfrm>
            <a:off x="7985290" y="3268959"/>
            <a:ext cx="1726241" cy="726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Fabric 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4" name="曲线连接符 93">
            <a:extLst>
              <a:ext uri="{FF2B5EF4-FFF2-40B4-BE49-F238E27FC236}">
                <a16:creationId xmlns:a16="http://schemas.microsoft.com/office/drawing/2014/main" id="{9C7001D1-4799-5A4B-ACEF-8BAAE75EA394}"/>
              </a:ext>
            </a:extLst>
          </p:cNvPr>
          <p:cNvCxnSpPr>
            <a:cxnSpLocks/>
            <a:stCxn id="66" idx="3"/>
            <a:endCxn id="104" idx="1"/>
          </p:cNvCxnSpPr>
          <p:nvPr/>
        </p:nvCxnSpPr>
        <p:spPr>
          <a:xfrm>
            <a:off x="7156553" y="2812676"/>
            <a:ext cx="828737" cy="81947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C9C3A731-7705-7749-88AC-9660572A2FC7}"/>
              </a:ext>
            </a:extLst>
          </p:cNvPr>
          <p:cNvSpPr/>
          <p:nvPr/>
        </p:nvSpPr>
        <p:spPr>
          <a:xfrm>
            <a:off x="8016489" y="1035814"/>
            <a:ext cx="1613070" cy="45050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Helm chart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A899C4FD-F1BE-534E-A4AA-939DAB8FFC48}"/>
              </a:ext>
            </a:extLst>
          </p:cNvPr>
          <p:cNvCxnSpPr>
            <a:cxnSpLocks/>
            <a:stCxn id="108" idx="1"/>
            <a:endCxn id="81" idx="3"/>
          </p:cNvCxnSpPr>
          <p:nvPr/>
        </p:nvCxnSpPr>
        <p:spPr>
          <a:xfrm flipH="1">
            <a:off x="7026168" y="1261065"/>
            <a:ext cx="990321" cy="3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84D13EC-30DF-F04F-8832-EE21613AF7BF}"/>
              </a:ext>
            </a:extLst>
          </p:cNvPr>
          <p:cNvSpPr txBox="1"/>
          <p:nvPr/>
        </p:nvSpPr>
        <p:spPr>
          <a:xfrm>
            <a:off x="7273436" y="7938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Use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FF57AEF-6C49-8648-85F4-2943A69EAC70}"/>
              </a:ext>
            </a:extLst>
          </p:cNvPr>
          <p:cNvSpPr txBox="1"/>
          <p:nvPr/>
        </p:nvSpPr>
        <p:spPr>
          <a:xfrm>
            <a:off x="7865063" y="219297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Generate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EAC82C74-7403-A548-ACE5-36EE059A5593}"/>
              </a:ext>
            </a:extLst>
          </p:cNvPr>
          <p:cNvCxnSpPr>
            <a:cxnSpLocks/>
            <a:stCxn id="108" idx="2"/>
            <a:endCxn id="104" idx="0"/>
          </p:cNvCxnSpPr>
          <p:nvPr/>
        </p:nvCxnSpPr>
        <p:spPr>
          <a:xfrm>
            <a:off x="8823024" y="1486315"/>
            <a:ext cx="25387" cy="1782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EA26A02-DE92-964F-B1FD-846A265983F0}"/>
              </a:ext>
            </a:extLst>
          </p:cNvPr>
          <p:cNvSpPr txBox="1"/>
          <p:nvPr/>
        </p:nvSpPr>
        <p:spPr>
          <a:xfrm>
            <a:off x="6684859" y="32997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Manages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131" name="左大括号 130">
            <a:extLst>
              <a:ext uri="{FF2B5EF4-FFF2-40B4-BE49-F238E27FC236}">
                <a16:creationId xmlns:a16="http://schemas.microsoft.com/office/drawing/2014/main" id="{BEC8B60A-E6EF-1F42-925A-078BF3C00ED1}"/>
              </a:ext>
            </a:extLst>
          </p:cNvPr>
          <p:cNvSpPr/>
          <p:nvPr/>
        </p:nvSpPr>
        <p:spPr>
          <a:xfrm>
            <a:off x="9829880" y="2095833"/>
            <a:ext cx="403628" cy="3016656"/>
          </a:xfrm>
          <a:prstGeom prst="leftBrace">
            <a:avLst>
              <a:gd name="adj1" fmla="val 19754"/>
              <a:gd name="adj2" fmla="val 505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矩形: 圆角 8">
            <a:extLst>
              <a:ext uri="{FF2B5EF4-FFF2-40B4-BE49-F238E27FC236}">
                <a16:creationId xmlns:a16="http://schemas.microsoft.com/office/drawing/2014/main" id="{17170943-4992-B74E-BA9D-DAD41B3B772E}"/>
              </a:ext>
            </a:extLst>
          </p:cNvPr>
          <p:cNvSpPr/>
          <p:nvPr/>
        </p:nvSpPr>
        <p:spPr>
          <a:xfrm>
            <a:off x="10277359" y="1752965"/>
            <a:ext cx="1250068" cy="50163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Deployment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0" name="矩形: 圆角 8">
            <a:extLst>
              <a:ext uri="{FF2B5EF4-FFF2-40B4-BE49-F238E27FC236}">
                <a16:creationId xmlns:a16="http://schemas.microsoft.com/office/drawing/2014/main" id="{A0207838-CCC7-D041-ACF2-5D3D9621156D}"/>
              </a:ext>
            </a:extLst>
          </p:cNvPr>
          <p:cNvSpPr/>
          <p:nvPr/>
        </p:nvSpPr>
        <p:spPr>
          <a:xfrm>
            <a:off x="10277358" y="4927823"/>
            <a:ext cx="1272729" cy="50163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PVC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矩形: 圆角 8">
            <a:extLst>
              <a:ext uri="{FF2B5EF4-FFF2-40B4-BE49-F238E27FC236}">
                <a16:creationId xmlns:a16="http://schemas.microsoft.com/office/drawing/2014/main" id="{03A5C605-AAC6-954D-BB9D-E15E343DE1DA}"/>
              </a:ext>
            </a:extLst>
          </p:cNvPr>
          <p:cNvSpPr/>
          <p:nvPr/>
        </p:nvSpPr>
        <p:spPr>
          <a:xfrm>
            <a:off x="10277358" y="2987758"/>
            <a:ext cx="1250069" cy="50163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Secret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2" name="矩形: 圆角 8">
            <a:extLst>
              <a:ext uri="{FF2B5EF4-FFF2-40B4-BE49-F238E27FC236}">
                <a16:creationId xmlns:a16="http://schemas.microsoft.com/office/drawing/2014/main" id="{C59455D7-CE4D-4B4B-81E2-D3D14037AD63}"/>
              </a:ext>
            </a:extLst>
          </p:cNvPr>
          <p:cNvSpPr/>
          <p:nvPr/>
        </p:nvSpPr>
        <p:spPr>
          <a:xfrm>
            <a:off x="10277358" y="3632146"/>
            <a:ext cx="1250069" cy="50163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3" name="矩形: 圆角 8">
            <a:extLst>
              <a:ext uri="{FF2B5EF4-FFF2-40B4-BE49-F238E27FC236}">
                <a16:creationId xmlns:a16="http://schemas.microsoft.com/office/drawing/2014/main" id="{C918F06A-D0EE-A34F-AF54-41E6141D29A4}"/>
              </a:ext>
            </a:extLst>
          </p:cNvPr>
          <p:cNvSpPr/>
          <p:nvPr/>
        </p:nvSpPr>
        <p:spPr>
          <a:xfrm>
            <a:off x="10277358" y="4260516"/>
            <a:ext cx="1272729" cy="50163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Service Monitor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4" name="矩形: 圆角 8">
            <a:extLst>
              <a:ext uri="{FF2B5EF4-FFF2-40B4-BE49-F238E27FC236}">
                <a16:creationId xmlns:a16="http://schemas.microsoft.com/office/drawing/2014/main" id="{8B8E77B3-EF47-CD4C-B1B4-38FC88567506}"/>
              </a:ext>
            </a:extLst>
          </p:cNvPr>
          <p:cNvSpPr/>
          <p:nvPr/>
        </p:nvSpPr>
        <p:spPr>
          <a:xfrm>
            <a:off x="10277358" y="2374289"/>
            <a:ext cx="1272729" cy="50163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5" name="左大括号 144">
            <a:extLst>
              <a:ext uri="{FF2B5EF4-FFF2-40B4-BE49-F238E27FC236}">
                <a16:creationId xmlns:a16="http://schemas.microsoft.com/office/drawing/2014/main" id="{A064055C-A892-FA4D-BFB8-C979750380C7}"/>
              </a:ext>
            </a:extLst>
          </p:cNvPr>
          <p:cNvSpPr/>
          <p:nvPr/>
        </p:nvSpPr>
        <p:spPr>
          <a:xfrm rot="5400000">
            <a:off x="6110811" y="2822461"/>
            <a:ext cx="403628" cy="4519748"/>
          </a:xfrm>
          <a:prstGeom prst="leftBrace">
            <a:avLst>
              <a:gd name="adj1" fmla="val 19754"/>
              <a:gd name="adj2" fmla="val 505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圆角矩形 145">
            <a:extLst>
              <a:ext uri="{FF2B5EF4-FFF2-40B4-BE49-F238E27FC236}">
                <a16:creationId xmlns:a16="http://schemas.microsoft.com/office/drawing/2014/main" id="{40974972-1F90-C64D-AB56-2A88A34E99A6}"/>
              </a:ext>
            </a:extLst>
          </p:cNvPr>
          <p:cNvSpPr/>
          <p:nvPr/>
        </p:nvSpPr>
        <p:spPr>
          <a:xfrm>
            <a:off x="3789469" y="5399847"/>
            <a:ext cx="526173" cy="413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圆角矩形 146">
            <a:extLst>
              <a:ext uri="{FF2B5EF4-FFF2-40B4-BE49-F238E27FC236}">
                <a16:creationId xmlns:a16="http://schemas.microsoft.com/office/drawing/2014/main" id="{615366D4-6842-0245-8936-44DAAB1E259A}"/>
              </a:ext>
            </a:extLst>
          </p:cNvPr>
          <p:cNvSpPr/>
          <p:nvPr/>
        </p:nvSpPr>
        <p:spPr>
          <a:xfrm>
            <a:off x="5711850" y="5397886"/>
            <a:ext cx="661077" cy="413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Peer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F495622A-A0A0-FC46-A3AA-FD5FB61F2DB8}"/>
              </a:ext>
            </a:extLst>
          </p:cNvPr>
          <p:cNvSpPr/>
          <p:nvPr/>
        </p:nvSpPr>
        <p:spPr>
          <a:xfrm>
            <a:off x="6521815" y="5389336"/>
            <a:ext cx="1010461" cy="413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Channel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圆角矩形 148">
            <a:extLst>
              <a:ext uri="{FF2B5EF4-FFF2-40B4-BE49-F238E27FC236}">
                <a16:creationId xmlns:a16="http://schemas.microsoft.com/office/drawing/2014/main" id="{DE6296F1-A348-8D43-B0A7-30DBB763E27F}"/>
              </a:ext>
            </a:extLst>
          </p:cNvPr>
          <p:cNvSpPr/>
          <p:nvPr/>
        </p:nvSpPr>
        <p:spPr>
          <a:xfrm>
            <a:off x="4514165" y="5394631"/>
            <a:ext cx="1010461" cy="413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Orderer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0" name="圆角矩形 149">
            <a:extLst>
              <a:ext uri="{FF2B5EF4-FFF2-40B4-BE49-F238E27FC236}">
                <a16:creationId xmlns:a16="http://schemas.microsoft.com/office/drawing/2014/main" id="{08AC6541-A1E9-8148-B124-9353E0E2E539}"/>
              </a:ext>
            </a:extLst>
          </p:cNvPr>
          <p:cNvSpPr/>
          <p:nvPr/>
        </p:nvSpPr>
        <p:spPr>
          <a:xfrm>
            <a:off x="7681164" y="5397885"/>
            <a:ext cx="1242832" cy="413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Chaincode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C2D709A-3C9B-3E45-A0F9-E94D18114199}"/>
              </a:ext>
            </a:extLst>
          </p:cNvPr>
          <p:cNvSpPr txBox="1"/>
          <p:nvPr/>
        </p:nvSpPr>
        <p:spPr>
          <a:xfrm>
            <a:off x="7133731" y="47197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CURD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A33D7D1A-4CCB-0C42-A571-10770AEFA275}"/>
              </a:ext>
            </a:extLst>
          </p:cNvPr>
          <p:cNvSpPr txBox="1"/>
          <p:nvPr/>
        </p:nvSpPr>
        <p:spPr>
          <a:xfrm>
            <a:off x="3924790" y="43504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Invoke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cxnSp>
        <p:nvCxnSpPr>
          <p:cNvPr id="153" name="曲线连接符 152">
            <a:extLst>
              <a:ext uri="{FF2B5EF4-FFF2-40B4-BE49-F238E27FC236}">
                <a16:creationId xmlns:a16="http://schemas.microsoft.com/office/drawing/2014/main" id="{CC745F0F-4161-B74A-B693-4831C7A2A748}"/>
              </a:ext>
            </a:extLst>
          </p:cNvPr>
          <p:cNvCxnSpPr>
            <a:cxnSpLocks/>
            <a:stCxn id="58" idx="1"/>
            <a:endCxn id="157" idx="2"/>
          </p:cNvCxnSpPr>
          <p:nvPr/>
        </p:nvCxnSpPr>
        <p:spPr>
          <a:xfrm rot="10800000" flipV="1">
            <a:off x="2771491" y="4474529"/>
            <a:ext cx="2684701" cy="69434"/>
          </a:xfrm>
          <a:prstGeom prst="curvedConnector4">
            <a:avLst>
              <a:gd name="adj1" fmla="val 13929"/>
              <a:gd name="adj2" fmla="val 4717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圆角矩形 156">
            <a:extLst>
              <a:ext uri="{FF2B5EF4-FFF2-40B4-BE49-F238E27FC236}">
                <a16:creationId xmlns:a16="http://schemas.microsoft.com/office/drawing/2014/main" id="{680EBB23-4DBC-354C-A45D-89A05FFB24F2}"/>
              </a:ext>
            </a:extLst>
          </p:cNvPr>
          <p:cNvSpPr/>
          <p:nvPr/>
        </p:nvSpPr>
        <p:spPr>
          <a:xfrm>
            <a:off x="1749077" y="1035814"/>
            <a:ext cx="2044825" cy="350814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8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>
            <a:extLst>
              <a:ext uri="{FF2B5EF4-FFF2-40B4-BE49-F238E27FC236}">
                <a16:creationId xmlns:a16="http://schemas.microsoft.com/office/drawing/2014/main" id="{FE6C558E-B836-E54F-9AFB-590AC7B55559}"/>
              </a:ext>
            </a:extLst>
          </p:cNvPr>
          <p:cNvSpPr/>
          <p:nvPr/>
        </p:nvSpPr>
        <p:spPr>
          <a:xfrm>
            <a:off x="3042646" y="4417102"/>
            <a:ext cx="1021070" cy="493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</a:rPr>
              <a:t>Helm</a:t>
            </a:r>
            <a:endParaRPr kumimoji="1"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060698BF-9C64-4C42-AC96-D1B117DDB054}"/>
              </a:ext>
            </a:extLst>
          </p:cNvPr>
          <p:cNvSpPr/>
          <p:nvPr/>
        </p:nvSpPr>
        <p:spPr>
          <a:xfrm>
            <a:off x="6128024" y="4404003"/>
            <a:ext cx="1021070" cy="4936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</a:rPr>
              <a:t>Tiller</a:t>
            </a:r>
            <a:endParaRPr kumimoji="1"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A967CAA-8866-1B4D-9A37-91F2CEA1D723}"/>
              </a:ext>
            </a:extLst>
          </p:cNvPr>
          <p:cNvSpPr/>
          <p:nvPr/>
        </p:nvSpPr>
        <p:spPr>
          <a:xfrm>
            <a:off x="8521814" y="4416265"/>
            <a:ext cx="1305071" cy="49364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</a:rPr>
              <a:t>ApiServer</a:t>
            </a: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7B3B0AE2-FCD1-9442-BAB2-113E0F35DB20}"/>
              </a:ext>
            </a:extLst>
          </p:cNvPr>
          <p:cNvCxnSpPr>
            <a:cxnSpLocks/>
          </p:cNvCxnSpPr>
          <p:nvPr/>
        </p:nvCxnSpPr>
        <p:spPr>
          <a:xfrm>
            <a:off x="7149094" y="4530565"/>
            <a:ext cx="13727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6025CB1-27C1-AC4D-97F3-F348F082C2A6}"/>
              </a:ext>
            </a:extLst>
          </p:cNvPr>
          <p:cNvSpPr txBox="1"/>
          <p:nvPr/>
        </p:nvSpPr>
        <p:spPr>
          <a:xfrm>
            <a:off x="7201306" y="416123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install chart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1E584275-2BA8-AF46-AF64-1D8544EB5A08}"/>
              </a:ext>
            </a:extLst>
          </p:cNvPr>
          <p:cNvCxnSpPr>
            <a:cxnSpLocks/>
          </p:cNvCxnSpPr>
          <p:nvPr/>
        </p:nvCxnSpPr>
        <p:spPr>
          <a:xfrm flipH="1">
            <a:off x="7149094" y="4777005"/>
            <a:ext cx="13727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26E69B3-7566-3842-9097-E8A9B55157A6}"/>
              </a:ext>
            </a:extLst>
          </p:cNvPr>
          <p:cNvSpPr txBox="1"/>
          <p:nvPr/>
        </p:nvSpPr>
        <p:spPr>
          <a:xfrm>
            <a:off x="7117950" y="477475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delete release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3987CCBB-FF96-7F42-9EC9-B2C26A50926C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4063716" y="4650825"/>
            <a:ext cx="2064308" cy="1309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B8366E4-2FA7-8B42-990D-408C072981CD}"/>
              </a:ext>
            </a:extLst>
          </p:cNvPr>
          <p:cNvSpPr txBox="1"/>
          <p:nvPr/>
        </p:nvSpPr>
        <p:spPr>
          <a:xfrm>
            <a:off x="4148409" y="4269192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get/update release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366AA70-027A-6545-8285-86DCDEEB1EE4}"/>
              </a:ext>
            </a:extLst>
          </p:cNvPr>
          <p:cNvSpPr txBox="1"/>
          <p:nvPr/>
        </p:nvSpPr>
        <p:spPr>
          <a:xfrm>
            <a:off x="7201306" y="286448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contain chart packages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D774B3FE-D899-2A43-8054-A12B8025A993}"/>
              </a:ext>
            </a:extLst>
          </p:cNvPr>
          <p:cNvSpPr/>
          <p:nvPr/>
        </p:nvSpPr>
        <p:spPr>
          <a:xfrm>
            <a:off x="6007051" y="3927183"/>
            <a:ext cx="3913028" cy="125699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8D7C0D7-2DF4-1444-8262-79CF4C8A897E}"/>
              </a:ext>
            </a:extLst>
          </p:cNvPr>
          <p:cNvSpPr txBox="1"/>
          <p:nvPr/>
        </p:nvSpPr>
        <p:spPr>
          <a:xfrm>
            <a:off x="5993786" y="39459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k8s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93947E85-F70E-3A4E-8734-A5AAEA1C860F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 flipH="1">
            <a:off x="3553181" y="3166310"/>
            <a:ext cx="2405490" cy="12507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体 5">
            <a:extLst>
              <a:ext uri="{FF2B5EF4-FFF2-40B4-BE49-F238E27FC236}">
                <a16:creationId xmlns:a16="http://schemas.microsoft.com/office/drawing/2014/main" id="{143ECC2F-C94D-DC4D-87E4-C0AC8629130D}"/>
              </a:ext>
            </a:extLst>
          </p:cNvPr>
          <p:cNvSpPr/>
          <p:nvPr/>
        </p:nvSpPr>
        <p:spPr>
          <a:xfrm>
            <a:off x="5792144" y="2448203"/>
            <a:ext cx="1409162" cy="1098167"/>
          </a:xfrm>
          <a:prstGeom prst="can">
            <a:avLst>
              <a:gd name="adj" fmla="val 311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3FB6D7D-7033-2B45-A371-D8609616DA28}"/>
              </a:ext>
            </a:extLst>
          </p:cNvPr>
          <p:cNvSpPr txBox="1"/>
          <p:nvPr/>
        </p:nvSpPr>
        <p:spPr>
          <a:xfrm>
            <a:off x="3042646" y="350798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create chart files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718B1B7-89C9-FB4C-8ADD-0F32DA3B6F90}"/>
              </a:ext>
            </a:extLst>
          </p:cNvPr>
          <p:cNvSpPr txBox="1"/>
          <p:nvPr/>
        </p:nvSpPr>
        <p:spPr>
          <a:xfrm>
            <a:off x="5919709" y="2427703"/>
            <a:ext cx="120752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700" dirty="0">
                <a:latin typeface="+mj-lt"/>
              </a:rPr>
              <a:t>S</a:t>
            </a:r>
            <a:r>
              <a:rPr kumimoji="1" lang="en-US" altLang="zh-CN" sz="1700" dirty="0">
                <a:solidFill>
                  <a:schemeClr val="tx1"/>
                </a:solidFill>
                <a:latin typeface="+mj-lt"/>
              </a:rPr>
              <a:t>torage</a:t>
            </a:r>
            <a:endParaRPr kumimoji="1" lang="zh-CN" altLang="en-US" sz="1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8D80EA2C-532A-0E4A-A968-0071EE63FD41}"/>
              </a:ext>
            </a:extLst>
          </p:cNvPr>
          <p:cNvSpPr/>
          <p:nvPr/>
        </p:nvSpPr>
        <p:spPr>
          <a:xfrm>
            <a:off x="6379727" y="2864480"/>
            <a:ext cx="576000" cy="57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2CCCAD76-FC61-3B4F-A1E6-FB1895905A30}"/>
              </a:ext>
            </a:extLst>
          </p:cNvPr>
          <p:cNvSpPr/>
          <p:nvPr/>
        </p:nvSpPr>
        <p:spPr>
          <a:xfrm>
            <a:off x="6165513" y="2864480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9069C5E-2A36-C549-B7E0-47C43BC6E196}"/>
              </a:ext>
            </a:extLst>
          </p:cNvPr>
          <p:cNvSpPr/>
          <p:nvPr/>
        </p:nvSpPr>
        <p:spPr>
          <a:xfrm>
            <a:off x="5958671" y="2878310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66201A9-BCEC-DC45-9E36-C64841D48B0E}"/>
              </a:ext>
            </a:extLst>
          </p:cNvPr>
          <p:cNvSpPr txBox="1"/>
          <p:nvPr/>
        </p:nvSpPr>
        <p:spPr>
          <a:xfrm>
            <a:off x="5891683" y="2967814"/>
            <a:ext cx="709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+mj-lt"/>
              </a:rPr>
              <a:t>chart</a:t>
            </a:r>
            <a:endParaRPr kumimoji="1" lang="zh-CN" alt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213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85E791C0-8CF3-2740-B2FD-4DF628C9471E}"/>
              </a:ext>
            </a:extLst>
          </p:cNvPr>
          <p:cNvSpPr txBox="1"/>
          <p:nvPr/>
        </p:nvSpPr>
        <p:spPr>
          <a:xfrm>
            <a:off x="5143462" y="-12996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Register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80" name="矩形: 圆角 60">
            <a:extLst>
              <a:ext uri="{FF2B5EF4-FFF2-40B4-BE49-F238E27FC236}">
                <a16:creationId xmlns:a16="http://schemas.microsoft.com/office/drawing/2014/main" id="{6E16AB87-0654-4A47-9340-20CFA8EABA95}"/>
              </a:ext>
            </a:extLst>
          </p:cNvPr>
          <p:cNvSpPr/>
          <p:nvPr/>
        </p:nvSpPr>
        <p:spPr>
          <a:xfrm>
            <a:off x="2418708" y="1113676"/>
            <a:ext cx="1589396" cy="589436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lt"/>
              </a:rPr>
              <a:t>Ca Resource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矩形: 圆角 71">
            <a:extLst>
              <a:ext uri="{FF2B5EF4-FFF2-40B4-BE49-F238E27FC236}">
                <a16:creationId xmlns:a16="http://schemas.microsoft.com/office/drawing/2014/main" id="{08F82581-6234-B846-A4A3-1154037B3098}"/>
              </a:ext>
            </a:extLst>
          </p:cNvPr>
          <p:cNvSpPr/>
          <p:nvPr/>
        </p:nvSpPr>
        <p:spPr>
          <a:xfrm>
            <a:off x="2418708" y="1976714"/>
            <a:ext cx="1589396" cy="589436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lt"/>
              </a:rPr>
              <a:t>Orderer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Resource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矩形: 圆角 71">
            <a:extLst>
              <a:ext uri="{FF2B5EF4-FFF2-40B4-BE49-F238E27FC236}">
                <a16:creationId xmlns:a16="http://schemas.microsoft.com/office/drawing/2014/main" id="{950181F2-6349-5C47-BAE6-EBA1A4A194FD}"/>
              </a:ext>
            </a:extLst>
          </p:cNvPr>
          <p:cNvSpPr/>
          <p:nvPr/>
        </p:nvSpPr>
        <p:spPr>
          <a:xfrm>
            <a:off x="2423840" y="2864362"/>
            <a:ext cx="1589397" cy="589436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lt"/>
              </a:rPr>
              <a:t>Peer Resource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4E9F5A65-39B5-604C-95E7-66687393936E}"/>
              </a:ext>
            </a:extLst>
          </p:cNvPr>
          <p:cNvSpPr/>
          <p:nvPr/>
        </p:nvSpPr>
        <p:spPr>
          <a:xfrm>
            <a:off x="2209092" y="475933"/>
            <a:ext cx="2044825" cy="3208325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31820A7-4A3C-CA4D-AB3B-19E9BF941B79}"/>
              </a:ext>
            </a:extLst>
          </p:cNvPr>
          <p:cNvGrpSpPr/>
          <p:nvPr/>
        </p:nvGrpSpPr>
        <p:grpSpPr>
          <a:xfrm>
            <a:off x="4371258" y="486249"/>
            <a:ext cx="2044825" cy="3213399"/>
            <a:chOff x="2522638" y="1091349"/>
            <a:chExt cx="2044825" cy="32133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7E8BCE2-87EB-F74E-8255-560932DE15F5}"/>
                </a:ext>
              </a:extLst>
            </p:cNvPr>
            <p:cNvSpPr txBox="1"/>
            <p:nvPr/>
          </p:nvSpPr>
          <p:spPr>
            <a:xfrm>
              <a:off x="3065233" y="118246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</a:rPr>
                <a:t>Manager</a:t>
              </a:r>
              <a:endParaRPr kumimoji="1" lang="zh-CN" altLang="en-US" dirty="0">
                <a:latin typeface="+mj-lt"/>
              </a:endParaRPr>
            </a:p>
          </p:txBody>
        </p:sp>
        <p:sp>
          <p:nvSpPr>
            <p:cNvPr id="96" name="圆角矩形 95">
              <a:extLst>
                <a:ext uri="{FF2B5EF4-FFF2-40B4-BE49-F238E27FC236}">
                  <a16:creationId xmlns:a16="http://schemas.microsoft.com/office/drawing/2014/main" id="{C0AB95EC-96F6-1F45-B885-92B03FC914F3}"/>
                </a:ext>
              </a:extLst>
            </p:cNvPr>
            <p:cNvSpPr/>
            <p:nvPr/>
          </p:nvSpPr>
          <p:spPr>
            <a:xfrm>
              <a:off x="2522638" y="1091349"/>
              <a:ext cx="2044825" cy="3213399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9" name="矩形: 圆角 60">
              <a:extLst>
                <a:ext uri="{FF2B5EF4-FFF2-40B4-BE49-F238E27FC236}">
                  <a16:creationId xmlns:a16="http://schemas.microsoft.com/office/drawing/2014/main" id="{7F88A0BD-1EAA-9140-9384-06FF464A36F7}"/>
                </a:ext>
              </a:extLst>
            </p:cNvPr>
            <p:cNvSpPr/>
            <p:nvPr/>
          </p:nvSpPr>
          <p:spPr>
            <a:xfrm>
              <a:off x="2750352" y="1705131"/>
              <a:ext cx="1589396" cy="589436"/>
            </a:xfrm>
            <a:prstGeom prst="roundRect">
              <a:avLst/>
            </a:prstGeom>
            <a:solidFill>
              <a:srgbClr val="E1E1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lt"/>
                </a:rPr>
                <a:t>Ca Controller</a:t>
              </a:r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0" name="矩形: 圆角 71">
              <a:extLst>
                <a:ext uri="{FF2B5EF4-FFF2-40B4-BE49-F238E27FC236}">
                  <a16:creationId xmlns:a16="http://schemas.microsoft.com/office/drawing/2014/main" id="{D52605D9-CBE4-6C41-937D-042F7FCA2ED7}"/>
                </a:ext>
              </a:extLst>
            </p:cNvPr>
            <p:cNvSpPr/>
            <p:nvPr/>
          </p:nvSpPr>
          <p:spPr>
            <a:xfrm>
              <a:off x="2749157" y="2597204"/>
              <a:ext cx="1589396" cy="589436"/>
            </a:xfrm>
            <a:prstGeom prst="roundRect">
              <a:avLst/>
            </a:prstGeom>
            <a:solidFill>
              <a:srgbClr val="E1E1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lt"/>
                </a:rPr>
                <a:t>Orderer</a:t>
              </a:r>
              <a:r>
                <a:rPr lang="zh-CN" alt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+mj-lt"/>
                </a:rPr>
                <a:t>Controller</a:t>
              </a:r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1" name="矩形: 圆角 71">
              <a:extLst>
                <a:ext uri="{FF2B5EF4-FFF2-40B4-BE49-F238E27FC236}">
                  <a16:creationId xmlns:a16="http://schemas.microsoft.com/office/drawing/2014/main" id="{272F19F5-0632-D846-AD8E-69CC0A479DBE}"/>
                </a:ext>
              </a:extLst>
            </p:cNvPr>
            <p:cNvSpPr/>
            <p:nvPr/>
          </p:nvSpPr>
          <p:spPr>
            <a:xfrm>
              <a:off x="2745435" y="3493302"/>
              <a:ext cx="1589397" cy="589436"/>
            </a:xfrm>
            <a:prstGeom prst="roundRect">
              <a:avLst/>
            </a:prstGeom>
            <a:solidFill>
              <a:srgbClr val="E1E1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lt"/>
                </a:rPr>
                <a:t>Peer Controller</a:t>
              </a:r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02" name="矩形 101">
            <a:extLst>
              <a:ext uri="{FF2B5EF4-FFF2-40B4-BE49-F238E27FC236}">
                <a16:creationId xmlns:a16="http://schemas.microsoft.com/office/drawing/2014/main" id="{39230A5B-7D95-F446-9013-A50E04301322}"/>
              </a:ext>
            </a:extLst>
          </p:cNvPr>
          <p:cNvSpPr/>
          <p:nvPr/>
        </p:nvSpPr>
        <p:spPr>
          <a:xfrm>
            <a:off x="6750569" y="486250"/>
            <a:ext cx="2116084" cy="31980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j-lt"/>
            </a:endParaRPr>
          </a:p>
        </p:txBody>
      </p:sp>
      <p:sp>
        <p:nvSpPr>
          <p:cNvPr id="103" name="矩形: 圆角 71">
            <a:extLst>
              <a:ext uri="{FF2B5EF4-FFF2-40B4-BE49-F238E27FC236}">
                <a16:creationId xmlns:a16="http://schemas.microsoft.com/office/drawing/2014/main" id="{901D3ED0-0D0B-D740-B8B1-F1266C471A2A}"/>
              </a:ext>
            </a:extLst>
          </p:cNvPr>
          <p:cNvSpPr/>
          <p:nvPr/>
        </p:nvSpPr>
        <p:spPr>
          <a:xfrm>
            <a:off x="6984831" y="2874819"/>
            <a:ext cx="1587600" cy="59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lt"/>
              </a:rPr>
              <a:t>Clients</a:t>
            </a:r>
            <a:endParaRPr lang="zh-CN" altLang="en-US" dirty="0">
              <a:latin typeface="+mj-lt"/>
            </a:endParaRPr>
          </a:p>
        </p:txBody>
      </p:sp>
      <p:sp>
        <p:nvSpPr>
          <p:cNvPr id="104" name="矩形: 圆角 71">
            <a:extLst>
              <a:ext uri="{FF2B5EF4-FFF2-40B4-BE49-F238E27FC236}">
                <a16:creationId xmlns:a16="http://schemas.microsoft.com/office/drawing/2014/main" id="{EEBFEFDC-CBF9-3C46-ABAB-3D878CA2B4C0}"/>
              </a:ext>
            </a:extLst>
          </p:cNvPr>
          <p:cNvSpPr/>
          <p:nvPr/>
        </p:nvSpPr>
        <p:spPr>
          <a:xfrm>
            <a:off x="6986052" y="1975450"/>
            <a:ext cx="1587600" cy="59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lt"/>
              </a:rPr>
              <a:t>Cache</a:t>
            </a:r>
            <a:endParaRPr lang="zh-CN" altLang="en-US" dirty="0">
              <a:latin typeface="+mj-lt"/>
            </a:endParaRPr>
          </a:p>
        </p:txBody>
      </p:sp>
      <p:sp>
        <p:nvSpPr>
          <p:cNvPr id="105" name="矩形: 圆角 71">
            <a:extLst>
              <a:ext uri="{FF2B5EF4-FFF2-40B4-BE49-F238E27FC236}">
                <a16:creationId xmlns:a16="http://schemas.microsoft.com/office/drawing/2014/main" id="{03314C8B-4539-D04C-8CDF-37B2A8BBC076}"/>
              </a:ext>
            </a:extLst>
          </p:cNvPr>
          <p:cNvSpPr/>
          <p:nvPr/>
        </p:nvSpPr>
        <p:spPr>
          <a:xfrm>
            <a:off x="6986052" y="1114989"/>
            <a:ext cx="1587600" cy="590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lt"/>
              </a:rPr>
              <a:t>Scheme</a:t>
            </a:r>
            <a:endParaRPr lang="zh-CN" altLang="en-US" dirty="0">
              <a:latin typeface="+mj-lt"/>
            </a:endParaRPr>
          </a:p>
        </p:txBody>
      </p: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640B43F1-9229-8944-8528-88E50D149B03}"/>
              </a:ext>
            </a:extLst>
          </p:cNvPr>
          <p:cNvCxnSpPr>
            <a:stCxn id="104" idx="2"/>
            <a:endCxn id="103" idx="0"/>
          </p:cNvCxnSpPr>
          <p:nvPr/>
        </p:nvCxnSpPr>
        <p:spPr>
          <a:xfrm flipH="1">
            <a:off x="7778631" y="2565850"/>
            <a:ext cx="1221" cy="30896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84E9E6F7-6311-C94D-8F96-4FB7828B0BCB}"/>
              </a:ext>
            </a:extLst>
          </p:cNvPr>
          <p:cNvCxnSpPr>
            <a:cxnSpLocks/>
            <a:stCxn id="105" idx="2"/>
            <a:endCxn id="104" idx="0"/>
          </p:cNvCxnSpPr>
          <p:nvPr/>
        </p:nvCxnSpPr>
        <p:spPr>
          <a:xfrm>
            <a:off x="7779852" y="1705389"/>
            <a:ext cx="0" cy="27006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49D35B3-CB15-7049-A4FD-4DBD86BB1B09}"/>
              </a:ext>
            </a:extLst>
          </p:cNvPr>
          <p:cNvSpPr txBox="1"/>
          <p:nvPr/>
        </p:nvSpPr>
        <p:spPr>
          <a:xfrm>
            <a:off x="7896864" y="253684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R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41E4284-CC0E-1849-9560-0E52EDE00950}"/>
              </a:ext>
            </a:extLst>
          </p:cNvPr>
          <p:cNvCxnSpPr>
            <a:cxnSpLocks/>
          </p:cNvCxnSpPr>
          <p:nvPr/>
        </p:nvCxnSpPr>
        <p:spPr>
          <a:xfrm>
            <a:off x="6405541" y="3182920"/>
            <a:ext cx="5633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5A5BFF6-9804-8B4E-BF7F-FDD1FA7DBD64}"/>
              </a:ext>
            </a:extLst>
          </p:cNvPr>
          <p:cNvSpPr txBox="1"/>
          <p:nvPr/>
        </p:nvSpPr>
        <p:spPr>
          <a:xfrm>
            <a:off x="7859762" y="1640764"/>
            <a:ext cx="76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Watch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43BE1A0-DB98-4C4F-ACC1-6FBB88A87C62}"/>
              </a:ext>
            </a:extLst>
          </p:cNvPr>
          <p:cNvSpPr txBox="1"/>
          <p:nvPr/>
        </p:nvSpPr>
        <p:spPr>
          <a:xfrm>
            <a:off x="2883828" y="5474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CRD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BBE37B9-A088-E24C-9818-9A9AFC52BFB4}"/>
              </a:ext>
            </a:extLst>
          </p:cNvPr>
          <p:cNvSpPr txBox="1"/>
          <p:nvPr/>
        </p:nvSpPr>
        <p:spPr>
          <a:xfrm>
            <a:off x="6396917" y="3177303"/>
            <a:ext cx="54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RW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43837DF-7F3D-B04A-9018-6FD6C3A68D39}"/>
              </a:ext>
            </a:extLst>
          </p:cNvPr>
          <p:cNvSpPr txBox="1"/>
          <p:nvPr/>
        </p:nvSpPr>
        <p:spPr>
          <a:xfrm>
            <a:off x="6097569" y="16486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Reconcile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B146684C-747F-1F42-A59D-DB34B86C0C1D}"/>
              </a:ext>
            </a:extLst>
          </p:cNvPr>
          <p:cNvCxnSpPr>
            <a:cxnSpLocks/>
            <a:stCxn id="104" idx="1"/>
          </p:cNvCxnSpPr>
          <p:nvPr/>
        </p:nvCxnSpPr>
        <p:spPr>
          <a:xfrm flipH="1">
            <a:off x="6405541" y="2270650"/>
            <a:ext cx="5805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ADCA63BD-5E04-FF4D-9453-F5576B57217E}"/>
              </a:ext>
            </a:extLst>
          </p:cNvPr>
          <p:cNvSpPr txBox="1"/>
          <p:nvPr/>
        </p:nvSpPr>
        <p:spPr>
          <a:xfrm>
            <a:off x="8702658" y="190131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List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7E0CFDA-D469-394A-AB2F-9A645B9A81E5}"/>
              </a:ext>
            </a:extLst>
          </p:cNvPr>
          <p:cNvSpPr txBox="1"/>
          <p:nvPr/>
        </p:nvSpPr>
        <p:spPr>
          <a:xfrm>
            <a:off x="8649447" y="2291000"/>
            <a:ext cx="76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Watch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708103AC-F0F2-3640-BC96-1D2875147870}"/>
              </a:ext>
            </a:extLst>
          </p:cNvPr>
          <p:cNvCxnSpPr>
            <a:cxnSpLocks/>
          </p:cNvCxnSpPr>
          <p:nvPr/>
        </p:nvCxnSpPr>
        <p:spPr>
          <a:xfrm>
            <a:off x="8569699" y="3159080"/>
            <a:ext cx="8096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7F2CA09-CC21-CC41-BA4A-B6890DC09E4F}"/>
              </a:ext>
            </a:extLst>
          </p:cNvPr>
          <p:cNvSpPr txBox="1"/>
          <p:nvPr/>
        </p:nvSpPr>
        <p:spPr>
          <a:xfrm>
            <a:off x="8792054" y="3155379"/>
            <a:ext cx="409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+mj-lt"/>
              </a:rPr>
              <a:t>W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137" name="圆角矩形 136">
            <a:extLst>
              <a:ext uri="{FF2B5EF4-FFF2-40B4-BE49-F238E27FC236}">
                <a16:creationId xmlns:a16="http://schemas.microsoft.com/office/drawing/2014/main" id="{30A25A02-8F18-0045-BE90-D4C8EDCD5111}"/>
              </a:ext>
            </a:extLst>
          </p:cNvPr>
          <p:cNvSpPr/>
          <p:nvPr/>
        </p:nvSpPr>
        <p:spPr>
          <a:xfrm>
            <a:off x="1786372" y="-204255"/>
            <a:ext cx="9272709" cy="417209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圆角矩形 137">
            <a:extLst>
              <a:ext uri="{FF2B5EF4-FFF2-40B4-BE49-F238E27FC236}">
                <a16:creationId xmlns:a16="http://schemas.microsoft.com/office/drawing/2014/main" id="{EFC6D61E-7EF8-F547-AE50-DFE7E57C8483}"/>
              </a:ext>
            </a:extLst>
          </p:cNvPr>
          <p:cNvSpPr/>
          <p:nvPr/>
        </p:nvSpPr>
        <p:spPr>
          <a:xfrm>
            <a:off x="1734753" y="4088500"/>
            <a:ext cx="9324328" cy="3335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4444AAF-B112-F24F-8717-F62F29B246AC}"/>
              </a:ext>
            </a:extLst>
          </p:cNvPr>
          <p:cNvSpPr/>
          <p:nvPr/>
        </p:nvSpPr>
        <p:spPr>
          <a:xfrm>
            <a:off x="2387604" y="4227697"/>
            <a:ext cx="1866313" cy="2955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j-lt"/>
            </a:endParaRPr>
          </a:p>
        </p:txBody>
      </p:sp>
      <p:sp>
        <p:nvSpPr>
          <p:cNvPr id="140" name="圆角矩形 139">
            <a:extLst>
              <a:ext uri="{FF2B5EF4-FFF2-40B4-BE49-F238E27FC236}">
                <a16:creationId xmlns:a16="http://schemas.microsoft.com/office/drawing/2014/main" id="{0776587F-B996-AD47-84E0-4EBC6D2B6983}"/>
              </a:ext>
            </a:extLst>
          </p:cNvPr>
          <p:cNvSpPr/>
          <p:nvPr/>
        </p:nvSpPr>
        <p:spPr>
          <a:xfrm>
            <a:off x="9358785" y="475933"/>
            <a:ext cx="437618" cy="31964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</a:rPr>
              <a:t>ApiServer</a:t>
            </a:r>
            <a:endParaRPr kumimoji="1"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1" name="圆角矩形 140">
            <a:extLst>
              <a:ext uri="{FF2B5EF4-FFF2-40B4-BE49-F238E27FC236}">
                <a16:creationId xmlns:a16="http://schemas.microsoft.com/office/drawing/2014/main" id="{7931AF54-A9FA-BC47-A008-AEB40A1F63A0}"/>
              </a:ext>
            </a:extLst>
          </p:cNvPr>
          <p:cNvSpPr/>
          <p:nvPr/>
        </p:nvSpPr>
        <p:spPr>
          <a:xfrm>
            <a:off x="10213638" y="486249"/>
            <a:ext cx="437618" cy="31964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</a:rPr>
              <a:t>Scheduler</a:t>
            </a:r>
            <a:endParaRPr kumimoji="1"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0ABEAA7D-511B-2143-853C-51D5A290FCB3}"/>
              </a:ext>
            </a:extLst>
          </p:cNvPr>
          <p:cNvSpPr txBox="1"/>
          <p:nvPr/>
        </p:nvSpPr>
        <p:spPr>
          <a:xfrm>
            <a:off x="2978358" y="429582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Node</a:t>
            </a:r>
            <a:endParaRPr kumimoji="1" lang="zh-CN" altLang="en-US" dirty="0">
              <a:latin typeface="+mj-lt"/>
            </a:endParaRPr>
          </a:p>
        </p:txBody>
      </p: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14BAD6BA-CA4C-0C40-85DB-72FA6978E3B9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>
            <a:off x="9796403" y="2074136"/>
            <a:ext cx="417235" cy="103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47DEB8CD-B511-4B4A-B062-5C31CCA6587E}"/>
              </a:ext>
            </a:extLst>
          </p:cNvPr>
          <p:cNvGrpSpPr/>
          <p:nvPr/>
        </p:nvGrpSpPr>
        <p:grpSpPr>
          <a:xfrm>
            <a:off x="2531793" y="4767783"/>
            <a:ext cx="1589397" cy="2131363"/>
            <a:chOff x="2564451" y="5192337"/>
            <a:chExt cx="1589397" cy="2131363"/>
          </a:xfrm>
        </p:grpSpPr>
        <p:sp>
          <p:nvSpPr>
            <p:cNvPr id="143" name="矩形: 圆角 71">
              <a:extLst>
                <a:ext uri="{FF2B5EF4-FFF2-40B4-BE49-F238E27FC236}">
                  <a16:creationId xmlns:a16="http://schemas.microsoft.com/office/drawing/2014/main" id="{0580EEC5-8001-A94E-B6B4-08D0A4A6D4C6}"/>
                </a:ext>
              </a:extLst>
            </p:cNvPr>
            <p:cNvSpPr/>
            <p:nvPr/>
          </p:nvSpPr>
          <p:spPr>
            <a:xfrm>
              <a:off x="2564451" y="5192337"/>
              <a:ext cx="1589397" cy="213136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04A2EB63-B29A-5947-A234-656957F99AF6}"/>
                </a:ext>
              </a:extLst>
            </p:cNvPr>
            <p:cNvSpPr txBox="1"/>
            <p:nvPr/>
          </p:nvSpPr>
          <p:spPr>
            <a:xfrm>
              <a:off x="2657472" y="5209603"/>
              <a:ext cx="13506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lt"/>
                </a:rPr>
                <a:t>Peer</a:t>
              </a:r>
              <a:r>
                <a:rPr lang="zh-CN" alt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+mj-lt"/>
                </a:rPr>
                <a:t>Pod</a:t>
              </a:r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9" name="矩形: 圆角 71">
              <a:extLst>
                <a:ext uri="{FF2B5EF4-FFF2-40B4-BE49-F238E27FC236}">
                  <a16:creationId xmlns:a16="http://schemas.microsoft.com/office/drawing/2014/main" id="{9CD9B88F-F2A1-C449-9C24-C9C717D2A86E}"/>
                </a:ext>
              </a:extLst>
            </p:cNvPr>
            <p:cNvSpPr/>
            <p:nvPr/>
          </p:nvSpPr>
          <p:spPr>
            <a:xfrm>
              <a:off x="2749498" y="5697752"/>
              <a:ext cx="1258606" cy="423697"/>
            </a:xfrm>
            <a:prstGeom prst="roundRect">
              <a:avLst/>
            </a:prstGeom>
            <a:solidFill>
              <a:srgbClr val="E1E1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lt"/>
                </a:rPr>
                <a:t>peer</a:t>
              </a:r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1" name="矩形: 圆角 71">
              <a:extLst>
                <a:ext uri="{FF2B5EF4-FFF2-40B4-BE49-F238E27FC236}">
                  <a16:creationId xmlns:a16="http://schemas.microsoft.com/office/drawing/2014/main" id="{305385F7-2E0D-E64D-A7C9-DC8488821419}"/>
                </a:ext>
              </a:extLst>
            </p:cNvPr>
            <p:cNvSpPr/>
            <p:nvPr/>
          </p:nvSpPr>
          <p:spPr>
            <a:xfrm>
              <a:off x="2749498" y="6396331"/>
              <a:ext cx="1258606" cy="423697"/>
            </a:xfrm>
            <a:prstGeom prst="roundRect">
              <a:avLst/>
            </a:prstGeom>
            <a:solidFill>
              <a:srgbClr val="E1E1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+mj-lt"/>
                </a:rPr>
                <a:t>couchdb</a:t>
              </a:r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53" name="矩形 152">
            <a:extLst>
              <a:ext uri="{FF2B5EF4-FFF2-40B4-BE49-F238E27FC236}">
                <a16:creationId xmlns:a16="http://schemas.microsoft.com/office/drawing/2014/main" id="{F468A6F8-1B50-9245-9C8C-DC23ED105B51}"/>
              </a:ext>
            </a:extLst>
          </p:cNvPr>
          <p:cNvSpPr/>
          <p:nvPr/>
        </p:nvSpPr>
        <p:spPr>
          <a:xfrm>
            <a:off x="5489570" y="4233794"/>
            <a:ext cx="1866313" cy="2955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j-lt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B3DD2D5-1DF1-2740-BAEA-C0FA91BAA970}"/>
              </a:ext>
            </a:extLst>
          </p:cNvPr>
          <p:cNvSpPr txBox="1"/>
          <p:nvPr/>
        </p:nvSpPr>
        <p:spPr>
          <a:xfrm>
            <a:off x="6080324" y="43019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Node</a:t>
            </a:r>
            <a:endParaRPr kumimoji="1" lang="zh-CN" altLang="en-US" dirty="0">
              <a:latin typeface="+mj-lt"/>
            </a:endParaRP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C30EAA2-0A46-F240-860C-51684CF8D6B9}"/>
              </a:ext>
            </a:extLst>
          </p:cNvPr>
          <p:cNvGrpSpPr/>
          <p:nvPr/>
        </p:nvGrpSpPr>
        <p:grpSpPr>
          <a:xfrm>
            <a:off x="5633759" y="4773881"/>
            <a:ext cx="1589397" cy="1187150"/>
            <a:chOff x="2564451" y="5192338"/>
            <a:chExt cx="1589397" cy="1187150"/>
          </a:xfrm>
        </p:grpSpPr>
        <p:sp>
          <p:nvSpPr>
            <p:cNvPr id="156" name="矩形: 圆角 71">
              <a:extLst>
                <a:ext uri="{FF2B5EF4-FFF2-40B4-BE49-F238E27FC236}">
                  <a16:creationId xmlns:a16="http://schemas.microsoft.com/office/drawing/2014/main" id="{84EC4BDB-242A-204F-92D6-8D17DC74ED38}"/>
                </a:ext>
              </a:extLst>
            </p:cNvPr>
            <p:cNvSpPr/>
            <p:nvPr/>
          </p:nvSpPr>
          <p:spPr>
            <a:xfrm>
              <a:off x="2564451" y="5192338"/>
              <a:ext cx="1589397" cy="118715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6779E18D-9911-CC42-A2E0-49BCD182EA0E}"/>
                </a:ext>
              </a:extLst>
            </p:cNvPr>
            <p:cNvSpPr txBox="1"/>
            <p:nvPr/>
          </p:nvSpPr>
          <p:spPr>
            <a:xfrm>
              <a:off x="2657472" y="5209603"/>
              <a:ext cx="13506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+mj-lt"/>
                </a:rPr>
                <a:t>Orderer</a:t>
              </a:r>
              <a:r>
                <a:rPr lang="zh-CN" alt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+mj-lt"/>
                </a:rPr>
                <a:t>Pod</a:t>
              </a:r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8" name="矩形: 圆角 71">
              <a:extLst>
                <a:ext uri="{FF2B5EF4-FFF2-40B4-BE49-F238E27FC236}">
                  <a16:creationId xmlns:a16="http://schemas.microsoft.com/office/drawing/2014/main" id="{2F1DA362-9067-6747-85B8-3C5EE507D13F}"/>
                </a:ext>
              </a:extLst>
            </p:cNvPr>
            <p:cNvSpPr/>
            <p:nvPr/>
          </p:nvSpPr>
          <p:spPr>
            <a:xfrm>
              <a:off x="2749498" y="5686322"/>
              <a:ext cx="1258606" cy="423697"/>
            </a:xfrm>
            <a:prstGeom prst="roundRect">
              <a:avLst/>
            </a:prstGeom>
            <a:solidFill>
              <a:srgbClr val="E1E1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+mj-lt"/>
                </a:rPr>
                <a:t>orderer</a:t>
              </a:r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63" name="矩形 162">
            <a:extLst>
              <a:ext uri="{FF2B5EF4-FFF2-40B4-BE49-F238E27FC236}">
                <a16:creationId xmlns:a16="http://schemas.microsoft.com/office/drawing/2014/main" id="{699EA750-579C-5F4D-9253-6037CA0C979E}"/>
              </a:ext>
            </a:extLst>
          </p:cNvPr>
          <p:cNvSpPr/>
          <p:nvPr/>
        </p:nvSpPr>
        <p:spPr>
          <a:xfrm>
            <a:off x="8450151" y="4239397"/>
            <a:ext cx="1866313" cy="2955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j-lt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E96D99CC-8597-9C47-B040-015E4A977C05}"/>
              </a:ext>
            </a:extLst>
          </p:cNvPr>
          <p:cNvSpPr txBox="1"/>
          <p:nvPr/>
        </p:nvSpPr>
        <p:spPr>
          <a:xfrm>
            <a:off x="9040905" y="430752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Node</a:t>
            </a:r>
            <a:endParaRPr kumimoji="1" lang="zh-CN" altLang="en-US" dirty="0">
              <a:latin typeface="+mj-lt"/>
            </a:endParaRPr>
          </a:p>
        </p:txBody>
      </p: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B775B184-EBFD-B544-AD3D-1119335F771E}"/>
              </a:ext>
            </a:extLst>
          </p:cNvPr>
          <p:cNvGrpSpPr/>
          <p:nvPr/>
        </p:nvGrpSpPr>
        <p:grpSpPr>
          <a:xfrm>
            <a:off x="8594340" y="4779483"/>
            <a:ext cx="1589397" cy="1181547"/>
            <a:chOff x="2564451" y="5192337"/>
            <a:chExt cx="1589397" cy="1181547"/>
          </a:xfrm>
        </p:grpSpPr>
        <p:sp>
          <p:nvSpPr>
            <p:cNvPr id="166" name="矩形: 圆角 71">
              <a:extLst>
                <a:ext uri="{FF2B5EF4-FFF2-40B4-BE49-F238E27FC236}">
                  <a16:creationId xmlns:a16="http://schemas.microsoft.com/office/drawing/2014/main" id="{9E4CD20D-9EC5-C844-BF7A-36A249EC7178}"/>
                </a:ext>
              </a:extLst>
            </p:cNvPr>
            <p:cNvSpPr/>
            <p:nvPr/>
          </p:nvSpPr>
          <p:spPr>
            <a:xfrm>
              <a:off x="2564451" y="5192337"/>
              <a:ext cx="1589397" cy="118154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2632320E-6A81-F94C-8EE6-804062CC8261}"/>
                </a:ext>
              </a:extLst>
            </p:cNvPr>
            <p:cNvSpPr txBox="1"/>
            <p:nvPr/>
          </p:nvSpPr>
          <p:spPr>
            <a:xfrm>
              <a:off x="2657472" y="5209603"/>
              <a:ext cx="13506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lt"/>
                </a:rPr>
                <a:t>Ca</a:t>
              </a:r>
              <a:r>
                <a:rPr lang="zh-CN" alt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+mj-lt"/>
                </a:rPr>
                <a:t>Pod</a:t>
              </a:r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8" name="矩形: 圆角 71">
              <a:extLst>
                <a:ext uri="{FF2B5EF4-FFF2-40B4-BE49-F238E27FC236}">
                  <a16:creationId xmlns:a16="http://schemas.microsoft.com/office/drawing/2014/main" id="{81B002D8-3605-4347-9A3F-8FE4DD90F660}"/>
                </a:ext>
              </a:extLst>
            </p:cNvPr>
            <p:cNvSpPr/>
            <p:nvPr/>
          </p:nvSpPr>
          <p:spPr>
            <a:xfrm>
              <a:off x="2749498" y="5686322"/>
              <a:ext cx="1258606" cy="423697"/>
            </a:xfrm>
            <a:prstGeom prst="roundRect">
              <a:avLst/>
            </a:prstGeom>
            <a:solidFill>
              <a:srgbClr val="E1E1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lt"/>
                </a:rPr>
                <a:t>ca</a:t>
              </a:r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D91664B5-2C33-C043-8B62-8B4749B8F8B2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422727" y="3858536"/>
            <a:ext cx="0" cy="375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319E8EE0-4FEE-6049-9732-FD0C433D22F9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9383308" y="3858536"/>
            <a:ext cx="0" cy="380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肘形连接符 191">
            <a:extLst>
              <a:ext uri="{FF2B5EF4-FFF2-40B4-BE49-F238E27FC236}">
                <a16:creationId xmlns:a16="http://schemas.microsoft.com/office/drawing/2014/main" id="{A69A6221-7180-C641-89DB-FA58D0F3F764}"/>
              </a:ext>
            </a:extLst>
          </p:cNvPr>
          <p:cNvCxnSpPr>
            <a:cxnSpLocks/>
            <a:stCxn id="141" idx="2"/>
            <a:endCxn id="139" idx="0"/>
          </p:cNvCxnSpPr>
          <p:nvPr/>
        </p:nvCxnSpPr>
        <p:spPr>
          <a:xfrm rot="5400000">
            <a:off x="6604083" y="399333"/>
            <a:ext cx="545042" cy="7111686"/>
          </a:xfrm>
          <a:prstGeom prst="bentConnector3">
            <a:avLst>
              <a:gd name="adj1" fmla="val 3202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F4EA71CE-39F8-9C4D-923A-78CCD3ABCE03}"/>
              </a:ext>
            </a:extLst>
          </p:cNvPr>
          <p:cNvCxnSpPr>
            <a:cxnSpLocks/>
            <a:stCxn id="94" idx="0"/>
            <a:endCxn id="105" idx="0"/>
          </p:cNvCxnSpPr>
          <p:nvPr/>
        </p:nvCxnSpPr>
        <p:spPr>
          <a:xfrm rot="16200000" flipH="1">
            <a:off x="5186150" y="-1478712"/>
            <a:ext cx="639056" cy="4548347"/>
          </a:xfrm>
          <a:prstGeom prst="bentConnector3">
            <a:avLst>
              <a:gd name="adj1" fmla="val -357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3E1FAA20-296D-CE4D-BE71-3FFD470D88BB}"/>
              </a:ext>
            </a:extLst>
          </p:cNvPr>
          <p:cNvCxnSpPr>
            <a:cxnSpLocks/>
            <a:endCxn id="104" idx="3"/>
          </p:cNvCxnSpPr>
          <p:nvPr/>
        </p:nvCxnSpPr>
        <p:spPr>
          <a:xfrm flipH="1">
            <a:off x="8573652" y="2270649"/>
            <a:ext cx="80965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48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弧 56">
            <a:extLst>
              <a:ext uri="{FF2B5EF4-FFF2-40B4-BE49-F238E27FC236}">
                <a16:creationId xmlns:a16="http://schemas.microsoft.com/office/drawing/2014/main" id="{1381B8DE-6CA1-434D-881C-6057121B4650}"/>
              </a:ext>
            </a:extLst>
          </p:cNvPr>
          <p:cNvSpPr/>
          <p:nvPr/>
        </p:nvSpPr>
        <p:spPr>
          <a:xfrm>
            <a:off x="5446898" y="2313917"/>
            <a:ext cx="1800000" cy="1800000"/>
          </a:xfrm>
          <a:prstGeom prst="arc">
            <a:avLst>
              <a:gd name="adj1" fmla="val 5226114"/>
              <a:gd name="adj2" fmla="val 5174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j-lt"/>
              </a:rPr>
              <a:t>Controller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B1C3A8A-AC98-1643-B848-04A61A3E58A6}"/>
              </a:ext>
            </a:extLst>
          </p:cNvPr>
          <p:cNvSpPr txBox="1"/>
          <p:nvPr/>
        </p:nvSpPr>
        <p:spPr>
          <a:xfrm>
            <a:off x="6706750" y="3521262"/>
            <a:ext cx="90441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+mj-lt"/>
              </a:rPr>
              <a:t>Reconcile</a:t>
            </a:r>
            <a:endParaRPr kumimoji="1" lang="zh-CN" altLang="en-US" sz="1400" dirty="0">
              <a:latin typeface="+mj-lt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FC8D8BC-8E1A-8B40-B0CB-3B107F432517}"/>
              </a:ext>
            </a:extLst>
          </p:cNvPr>
          <p:cNvSpPr txBox="1"/>
          <p:nvPr/>
        </p:nvSpPr>
        <p:spPr>
          <a:xfrm>
            <a:off x="6556054" y="2404169"/>
            <a:ext cx="8435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+mj-lt"/>
              </a:rPr>
              <a:t>Compare</a:t>
            </a:r>
            <a:endParaRPr kumimoji="1" lang="zh-CN" altLang="en-US" sz="1400" dirty="0">
              <a:latin typeface="+mj-lt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CE0749F-0F55-564A-862F-4AE2A4FC8715}"/>
              </a:ext>
            </a:extLst>
          </p:cNvPr>
          <p:cNvSpPr txBox="1"/>
          <p:nvPr/>
        </p:nvSpPr>
        <p:spPr>
          <a:xfrm>
            <a:off x="5023005" y="3213485"/>
            <a:ext cx="63998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+mj-lt"/>
              </a:rPr>
              <a:t>Watch</a:t>
            </a:r>
            <a:endParaRPr kumimoji="1" lang="zh-CN" altLang="en-US" sz="1400" dirty="0">
              <a:latin typeface="+mj-lt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F0F6E399-8897-8248-9380-0AF89718ADA1}"/>
              </a:ext>
            </a:extLst>
          </p:cNvPr>
          <p:cNvSpPr/>
          <p:nvPr/>
        </p:nvSpPr>
        <p:spPr>
          <a:xfrm>
            <a:off x="5446898" y="4619287"/>
            <a:ext cx="1800000" cy="730336"/>
          </a:xfrm>
          <a:prstGeom prst="roundRect">
            <a:avLst>
              <a:gd name="adj" fmla="val 24214"/>
            </a:avLst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chemeClr val="tx1"/>
                </a:solidFill>
                <a:latin typeface="+mj-lt"/>
              </a:rPr>
              <a:t>New  CR State</a:t>
            </a:r>
          </a:p>
          <a:p>
            <a:r>
              <a:rPr kumimoji="1" lang="en-US" altLang="zh-CN" sz="1600" dirty="0">
                <a:solidFill>
                  <a:schemeClr val="tx1"/>
                </a:solidFill>
                <a:latin typeface="+mj-lt"/>
              </a:rPr>
              <a:t>spec:</a:t>
            </a:r>
          </a:p>
          <a:p>
            <a:r>
              <a:rPr kumimoji="1" lang="en-US" altLang="zh-CN" sz="1600" dirty="0">
                <a:solidFill>
                  <a:schemeClr val="tx1"/>
                </a:solidFill>
                <a:latin typeface="+mj-lt"/>
              </a:rPr>
              <a:t>    size: 4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0548AEF-0E99-8347-83CA-F76A6281F52C}"/>
              </a:ext>
            </a:extLst>
          </p:cNvPr>
          <p:cNvGrpSpPr/>
          <p:nvPr/>
        </p:nvGrpSpPr>
        <p:grpSpPr>
          <a:xfrm>
            <a:off x="3977663" y="1107837"/>
            <a:ext cx="4606290" cy="1048719"/>
            <a:chOff x="3143815" y="3123225"/>
            <a:chExt cx="4606290" cy="1048719"/>
          </a:xfrm>
        </p:grpSpPr>
        <p:sp>
          <p:nvSpPr>
            <p:cNvPr id="63" name="圆角矩形 62">
              <a:extLst>
                <a:ext uri="{FF2B5EF4-FFF2-40B4-BE49-F238E27FC236}">
                  <a16:creationId xmlns:a16="http://schemas.microsoft.com/office/drawing/2014/main" id="{401AF8E2-E168-174B-B241-0ACBDDE565D3}"/>
                </a:ext>
              </a:extLst>
            </p:cNvPr>
            <p:cNvSpPr/>
            <p:nvPr/>
          </p:nvSpPr>
          <p:spPr>
            <a:xfrm>
              <a:off x="3324225" y="3298342"/>
              <a:ext cx="1800000" cy="730336"/>
            </a:xfrm>
            <a:prstGeom prst="roundRect">
              <a:avLst>
                <a:gd name="adj" fmla="val 24214"/>
              </a:avLst>
            </a:prstGeom>
            <a:solidFill>
              <a:srgbClr val="E1E1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chemeClr val="tx1"/>
                  </a:solidFill>
                  <a:latin typeface="+mj-lt"/>
                </a:rPr>
                <a:t>Current  CR State</a:t>
              </a:r>
            </a:p>
            <a:p>
              <a:r>
                <a:rPr kumimoji="1" lang="en-US" altLang="zh-CN" sz="1600" dirty="0">
                  <a:solidFill>
                    <a:schemeClr val="tx1"/>
                  </a:solidFill>
                  <a:latin typeface="+mj-lt"/>
                </a:rPr>
                <a:t>spec:</a:t>
              </a:r>
            </a:p>
            <a:p>
              <a:r>
                <a:rPr kumimoji="1" lang="en-US" altLang="zh-CN" sz="1600" dirty="0">
                  <a:solidFill>
                    <a:schemeClr val="tx1"/>
                  </a:solidFill>
                  <a:latin typeface="+mj-lt"/>
                </a:rPr>
                <a:t>    size: 3</a:t>
              </a:r>
            </a:p>
          </p:txBody>
        </p:sp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9815BB79-A9E4-FB44-AFBB-4A543347C743}"/>
                </a:ext>
              </a:extLst>
            </p:cNvPr>
            <p:cNvSpPr/>
            <p:nvPr/>
          </p:nvSpPr>
          <p:spPr>
            <a:xfrm>
              <a:off x="5722206" y="3298342"/>
              <a:ext cx="1800000" cy="730336"/>
            </a:xfrm>
            <a:prstGeom prst="roundRect">
              <a:avLst>
                <a:gd name="adj" fmla="val 24214"/>
              </a:avLst>
            </a:prstGeom>
            <a:solidFill>
              <a:srgbClr val="E1E1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chemeClr val="tx1"/>
                  </a:solidFill>
                  <a:latin typeface="+mj-lt"/>
                </a:rPr>
                <a:t>Desired  CR State</a:t>
              </a:r>
            </a:p>
            <a:p>
              <a:r>
                <a:rPr kumimoji="1" lang="en-US" altLang="zh-CN" sz="1600" dirty="0">
                  <a:solidFill>
                    <a:schemeClr val="tx1"/>
                  </a:solidFill>
                  <a:latin typeface="+mj-lt"/>
                </a:rPr>
                <a:t>spec:</a:t>
              </a:r>
            </a:p>
            <a:p>
              <a:r>
                <a:rPr kumimoji="1" lang="en-US" altLang="zh-CN" sz="1600" dirty="0">
                  <a:solidFill>
                    <a:schemeClr val="tx1"/>
                  </a:solidFill>
                  <a:latin typeface="+mj-lt"/>
                </a:rPr>
                <a:t>    size: 4</a:t>
              </a:r>
            </a:p>
          </p:txBody>
        </p:sp>
        <p:sp>
          <p:nvSpPr>
            <p:cNvPr id="68" name="右箭头 67">
              <a:extLst>
                <a:ext uri="{FF2B5EF4-FFF2-40B4-BE49-F238E27FC236}">
                  <a16:creationId xmlns:a16="http://schemas.microsoft.com/office/drawing/2014/main" id="{3B375842-6508-6848-8066-C9633E68FC23}"/>
                </a:ext>
              </a:extLst>
            </p:cNvPr>
            <p:cNvSpPr/>
            <p:nvPr/>
          </p:nvSpPr>
          <p:spPr>
            <a:xfrm>
              <a:off x="5270360" y="3581841"/>
              <a:ext cx="353200" cy="19519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55F54B3-E800-E44C-A9F4-D4FB4DF2E36D}"/>
                </a:ext>
              </a:extLst>
            </p:cNvPr>
            <p:cNvSpPr/>
            <p:nvPr/>
          </p:nvSpPr>
          <p:spPr>
            <a:xfrm>
              <a:off x="3143815" y="3123225"/>
              <a:ext cx="4606290" cy="104871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09B70D1C-AB8E-B74F-BC20-94929D86D036}"/>
              </a:ext>
            </a:extLst>
          </p:cNvPr>
          <p:cNvCxnSpPr>
            <a:cxnSpLocks/>
            <a:stCxn id="70" idx="3"/>
            <a:endCxn id="66" idx="3"/>
          </p:cNvCxnSpPr>
          <p:nvPr/>
        </p:nvCxnSpPr>
        <p:spPr>
          <a:xfrm flipH="1">
            <a:off x="7399555" y="1632197"/>
            <a:ext cx="1184398" cy="925861"/>
          </a:xfrm>
          <a:prstGeom prst="bentConnector3">
            <a:avLst>
              <a:gd name="adj1" fmla="val -193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B74D7458-625E-5944-9B1A-1A8EFDD4F98F}"/>
              </a:ext>
            </a:extLst>
          </p:cNvPr>
          <p:cNvSpPr/>
          <p:nvPr/>
        </p:nvSpPr>
        <p:spPr>
          <a:xfrm>
            <a:off x="5270642" y="4204169"/>
            <a:ext cx="2128913" cy="119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+mj-lt"/>
              <a:ea typeface="SimSun" panose="02010600030101010101" pitchFamily="2" charset="-122"/>
            </a:endParaRPr>
          </a:p>
        </p:txBody>
      </p:sp>
      <p:cxnSp>
        <p:nvCxnSpPr>
          <p:cNvPr id="100" name="肘形连接符 99">
            <a:extLst>
              <a:ext uri="{FF2B5EF4-FFF2-40B4-BE49-F238E27FC236}">
                <a16:creationId xmlns:a16="http://schemas.microsoft.com/office/drawing/2014/main" id="{1797E504-72CB-AB4D-8625-A9321D910871}"/>
              </a:ext>
            </a:extLst>
          </p:cNvPr>
          <p:cNvCxnSpPr>
            <a:cxnSpLocks/>
            <a:stCxn id="65" idx="3"/>
            <a:endCxn id="69" idx="3"/>
          </p:cNvCxnSpPr>
          <p:nvPr/>
        </p:nvCxnSpPr>
        <p:spPr>
          <a:xfrm flipH="1">
            <a:off x="7246898" y="3675151"/>
            <a:ext cx="364267" cy="1309304"/>
          </a:xfrm>
          <a:prstGeom prst="bentConnector3">
            <a:avLst>
              <a:gd name="adj1" fmla="val -627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折角形 117">
            <a:extLst>
              <a:ext uri="{FF2B5EF4-FFF2-40B4-BE49-F238E27FC236}">
                <a16:creationId xmlns:a16="http://schemas.microsoft.com/office/drawing/2014/main" id="{979D60BE-FCCC-6740-B8E4-47C2D8AFCBC5}"/>
              </a:ext>
            </a:extLst>
          </p:cNvPr>
          <p:cNvSpPr/>
          <p:nvPr/>
        </p:nvSpPr>
        <p:spPr>
          <a:xfrm>
            <a:off x="7890484" y="4121860"/>
            <a:ext cx="693003" cy="417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+mj-lt"/>
              </a:rPr>
              <a:t>config</a:t>
            </a:r>
            <a:endParaRPr kumimoji="1" lang="zh-CN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C3FC948F-0C48-1542-94C9-F15C57D0E88A}"/>
              </a:ext>
            </a:extLst>
          </p:cNvPr>
          <p:cNvSpPr/>
          <p:nvPr/>
        </p:nvSpPr>
        <p:spPr>
          <a:xfrm>
            <a:off x="3056799" y="3114281"/>
            <a:ext cx="1098313" cy="476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k8s</a:t>
            </a:r>
            <a:endParaRPr kumimoji="1" lang="zh-CN" altLang="en-US" sz="1600" dirty="0">
              <a:solidFill>
                <a:schemeClr val="tx1"/>
              </a:solidFill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D1489AD-05E6-524A-AB5C-723B5C3E32CD}"/>
              </a:ext>
            </a:extLst>
          </p:cNvPr>
          <p:cNvSpPr txBox="1"/>
          <p:nvPr/>
        </p:nvSpPr>
        <p:spPr>
          <a:xfrm>
            <a:off x="5278543" y="4190481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+mj-lt"/>
              </a:rPr>
              <a:t>Helm chart</a:t>
            </a:r>
            <a:endParaRPr kumimoji="1" lang="zh-CN" altLang="en-US" sz="1600" dirty="0">
              <a:latin typeface="+mj-lt"/>
            </a:endParaRPr>
          </a:p>
        </p:txBody>
      </p:sp>
      <p:cxnSp>
        <p:nvCxnSpPr>
          <p:cNvPr id="123" name="肘形连接符 122">
            <a:extLst>
              <a:ext uri="{FF2B5EF4-FFF2-40B4-BE49-F238E27FC236}">
                <a16:creationId xmlns:a16="http://schemas.microsoft.com/office/drawing/2014/main" id="{2AACD117-085A-554F-B6AA-20A667004565}"/>
              </a:ext>
            </a:extLst>
          </p:cNvPr>
          <p:cNvCxnSpPr>
            <a:cxnSpLocks/>
            <a:stCxn id="92" idx="1"/>
            <a:endCxn id="119" idx="2"/>
          </p:cNvCxnSpPr>
          <p:nvPr/>
        </p:nvCxnSpPr>
        <p:spPr>
          <a:xfrm rot="10800000">
            <a:off x="3605956" y="3590854"/>
            <a:ext cx="1664686" cy="12121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>
            <a:extLst>
              <a:ext uri="{FF2B5EF4-FFF2-40B4-BE49-F238E27FC236}">
                <a16:creationId xmlns:a16="http://schemas.microsoft.com/office/drawing/2014/main" id="{6CE9C324-097B-A440-9052-2A72B8C11A07}"/>
              </a:ext>
            </a:extLst>
          </p:cNvPr>
          <p:cNvCxnSpPr>
            <a:cxnSpLocks/>
            <a:stCxn id="119" idx="0"/>
            <a:endCxn id="70" idx="1"/>
          </p:cNvCxnSpPr>
          <p:nvPr/>
        </p:nvCxnSpPr>
        <p:spPr>
          <a:xfrm rot="5400000" flipH="1" flipV="1">
            <a:off x="3050767" y="2187386"/>
            <a:ext cx="1482084" cy="3717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5D891E8-578C-4746-A899-5AB1F3FFF45E}"/>
              </a:ext>
            </a:extLst>
          </p:cNvPr>
          <p:cNvSpPr txBox="1"/>
          <p:nvPr/>
        </p:nvSpPr>
        <p:spPr>
          <a:xfrm>
            <a:off x="8820158" y="1850019"/>
            <a:ext cx="123303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+mj-lt"/>
              </a:rPr>
              <a:t>Triggers </a:t>
            </a:r>
          </a:p>
          <a:p>
            <a:pPr algn="ctr"/>
            <a:r>
              <a:rPr kumimoji="1" lang="en-US" altLang="zh-CN" sz="1400" dirty="0">
                <a:latin typeface="+mj-lt"/>
              </a:rPr>
              <a:t>Reconciliation</a:t>
            </a:r>
            <a:endParaRPr kumimoji="1" lang="zh-CN" altLang="en-US" sz="1400" dirty="0">
              <a:latin typeface="+mj-lt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766CF01-4281-5C41-BDA5-04D0076FBA6B}"/>
              </a:ext>
            </a:extLst>
          </p:cNvPr>
          <p:cNvSpPr txBox="1"/>
          <p:nvPr/>
        </p:nvSpPr>
        <p:spPr>
          <a:xfrm>
            <a:off x="3802123" y="4247705"/>
            <a:ext cx="114807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+mj-lt"/>
              </a:rPr>
              <a:t>Desired State</a:t>
            </a:r>
          </a:p>
          <a:p>
            <a:pPr algn="ctr"/>
            <a:r>
              <a:rPr kumimoji="1" lang="en-US" altLang="zh-CN" sz="1400" dirty="0">
                <a:latin typeface="+mj-lt"/>
              </a:rPr>
              <a:t>Reconciled</a:t>
            </a:r>
            <a:endParaRPr kumimoji="1" lang="zh-CN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54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>
            <a:extLst>
              <a:ext uri="{FF2B5EF4-FFF2-40B4-BE49-F238E27FC236}">
                <a16:creationId xmlns:a16="http://schemas.microsoft.com/office/drawing/2014/main" id="{6EFF5353-F0B5-F140-881C-4F3277FDC541}"/>
              </a:ext>
            </a:extLst>
          </p:cNvPr>
          <p:cNvSpPr/>
          <p:nvPr/>
        </p:nvSpPr>
        <p:spPr>
          <a:xfrm>
            <a:off x="1863882" y="5600643"/>
            <a:ext cx="4667016" cy="63219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Kubernetes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云原生支撑平台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06E21BA-C715-4740-9D96-4097FA632075}"/>
              </a:ext>
            </a:extLst>
          </p:cNvPr>
          <p:cNvSpPr/>
          <p:nvPr/>
        </p:nvSpPr>
        <p:spPr>
          <a:xfrm>
            <a:off x="1836565" y="2983757"/>
            <a:ext cx="4694333" cy="63219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CRD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注入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Fabric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领域知识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1E824A5-8CC6-AD4F-8C4A-CCE9CD7CEBDA}"/>
              </a:ext>
            </a:extLst>
          </p:cNvPr>
          <p:cNvSpPr/>
          <p:nvPr/>
        </p:nvSpPr>
        <p:spPr>
          <a:xfrm>
            <a:off x="1863882" y="4588480"/>
            <a:ext cx="2618752" cy="63219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PVC+StorageClass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603972E-4F8C-8D41-B76D-B7BF397A1CD3}"/>
              </a:ext>
            </a:extLst>
          </p:cNvPr>
          <p:cNvSpPr/>
          <p:nvPr/>
        </p:nvSpPr>
        <p:spPr>
          <a:xfrm>
            <a:off x="1855777" y="3864929"/>
            <a:ext cx="2618753" cy="6321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Namespace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资源隔离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080A8E7-05EE-9947-9533-6A5C7789F564}"/>
              </a:ext>
            </a:extLst>
          </p:cNvPr>
          <p:cNvSpPr/>
          <p:nvPr/>
        </p:nvSpPr>
        <p:spPr>
          <a:xfrm>
            <a:off x="4922327" y="3829588"/>
            <a:ext cx="2613856" cy="588739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RBAC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663AE564-0404-3247-A398-EDE598940072}"/>
              </a:ext>
            </a:extLst>
          </p:cNvPr>
          <p:cNvSpPr/>
          <p:nvPr/>
        </p:nvSpPr>
        <p:spPr>
          <a:xfrm>
            <a:off x="4928686" y="4588480"/>
            <a:ext cx="2613856" cy="63219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MSP+Kubernetes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密钥存储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4FDA3E9D-7998-074B-9F62-98AC4504F007}"/>
              </a:ext>
            </a:extLst>
          </p:cNvPr>
          <p:cNvSpPr/>
          <p:nvPr/>
        </p:nvSpPr>
        <p:spPr>
          <a:xfrm>
            <a:off x="8220303" y="3885935"/>
            <a:ext cx="3087990" cy="136810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Prometheus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监控体系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E40EFC-1CF9-2E46-B840-8332225D3E8B}"/>
              </a:ext>
            </a:extLst>
          </p:cNvPr>
          <p:cNvSpPr txBox="1"/>
          <p:nvPr/>
        </p:nvSpPr>
        <p:spPr>
          <a:xfrm>
            <a:off x="592280" y="437643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基础能力</a:t>
            </a: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DE645115-EC1C-324D-A7B1-29E3D8130E03}"/>
              </a:ext>
            </a:extLst>
          </p:cNvPr>
          <p:cNvSpPr/>
          <p:nvPr/>
        </p:nvSpPr>
        <p:spPr>
          <a:xfrm>
            <a:off x="6723497" y="2983685"/>
            <a:ext cx="4578741" cy="63219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监听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helm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26A80010-AD64-7644-835E-21B168142454}"/>
              </a:ext>
            </a:extLst>
          </p:cNvPr>
          <p:cNvSpPr/>
          <p:nvPr/>
        </p:nvSpPr>
        <p:spPr>
          <a:xfrm>
            <a:off x="6723499" y="5600643"/>
            <a:ext cx="4578740" cy="63219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复用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Fabric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容器镜像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434CD8C-2E22-9B44-9A88-5BF0C73DCD6C}"/>
              </a:ext>
            </a:extLst>
          </p:cNvPr>
          <p:cNvSpPr txBox="1"/>
          <p:nvPr/>
        </p:nvSpPr>
        <p:spPr>
          <a:xfrm>
            <a:off x="614582" y="57320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底层支撑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445D52-A066-5841-9A99-0D127823A8C6}"/>
              </a:ext>
            </a:extLst>
          </p:cNvPr>
          <p:cNvSpPr txBox="1"/>
          <p:nvPr/>
        </p:nvSpPr>
        <p:spPr>
          <a:xfrm>
            <a:off x="614581" y="30904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中枢控制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CB0F48E-D8DE-B54A-9BDC-32A6ADBFA04F}"/>
              </a:ext>
            </a:extLst>
          </p:cNvPr>
          <p:cNvSpPr txBox="1"/>
          <p:nvPr/>
        </p:nvSpPr>
        <p:spPr>
          <a:xfrm>
            <a:off x="614582" y="9773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透明查询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29483D8-CAF2-3B46-86CC-AA1AD2FD2A95}"/>
              </a:ext>
            </a:extLst>
          </p:cNvPr>
          <p:cNvSpPr/>
          <p:nvPr/>
        </p:nvSpPr>
        <p:spPr>
          <a:xfrm>
            <a:off x="1855777" y="2194412"/>
            <a:ext cx="1290166" cy="538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94D085C-102F-C941-9BD2-D94B2E62F070}"/>
              </a:ext>
            </a:extLst>
          </p:cNvPr>
          <p:cNvSpPr/>
          <p:nvPr/>
        </p:nvSpPr>
        <p:spPr>
          <a:xfrm>
            <a:off x="3488174" y="2194412"/>
            <a:ext cx="1290166" cy="538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Peer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7860B25-2D3C-104A-9356-160ED5D842F6}"/>
              </a:ext>
            </a:extLst>
          </p:cNvPr>
          <p:cNvSpPr/>
          <p:nvPr/>
        </p:nvSpPr>
        <p:spPr>
          <a:xfrm>
            <a:off x="5120571" y="2194413"/>
            <a:ext cx="1290166" cy="538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Orderer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A6EE512E-FC3F-A448-9741-40CB9D0C9BE6}"/>
              </a:ext>
            </a:extLst>
          </p:cNvPr>
          <p:cNvSpPr/>
          <p:nvPr/>
        </p:nvSpPr>
        <p:spPr>
          <a:xfrm>
            <a:off x="6752967" y="2191974"/>
            <a:ext cx="1290167" cy="53884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通道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F961C6BC-78D5-6C42-A04A-8D29BF918BD8}"/>
              </a:ext>
            </a:extLst>
          </p:cNvPr>
          <p:cNvSpPr/>
          <p:nvPr/>
        </p:nvSpPr>
        <p:spPr>
          <a:xfrm>
            <a:off x="8385365" y="2197697"/>
            <a:ext cx="1290166" cy="53884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锚节点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EF786DA7-49D9-D446-9499-BF6807248949}"/>
              </a:ext>
            </a:extLst>
          </p:cNvPr>
          <p:cNvSpPr/>
          <p:nvPr/>
        </p:nvSpPr>
        <p:spPr>
          <a:xfrm>
            <a:off x="10012073" y="2195325"/>
            <a:ext cx="1290167" cy="53884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链码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5CBABB3-02AC-1B41-9B8E-D6557A9FC5A5}"/>
              </a:ext>
            </a:extLst>
          </p:cNvPr>
          <p:cNvSpPr txBox="1"/>
          <p:nvPr/>
        </p:nvSpPr>
        <p:spPr>
          <a:xfrm>
            <a:off x="616719" y="22459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核心流程</a:t>
            </a: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AF6D0ED4-3EB2-EA4A-BED3-5F7CAE38B897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3145943" y="2463834"/>
            <a:ext cx="3422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7C455522-BBE6-2748-8C88-6E3DCE68DC20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4778340" y="2463834"/>
            <a:ext cx="34223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63525A70-833B-804F-B61A-658017F66FD4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6410737" y="2461395"/>
            <a:ext cx="342230" cy="2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174A4D9-7CE1-B04D-A296-8EFE7EE6C85D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8043134" y="2461395"/>
            <a:ext cx="342231" cy="5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D99F07EE-0766-194B-9D14-F1ED7EEBA990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9675531" y="2464746"/>
            <a:ext cx="336542" cy="2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EB049CB-1E6B-294A-B6F0-940AE52BB114}"/>
              </a:ext>
            </a:extLst>
          </p:cNvPr>
          <p:cNvSpPr txBox="1"/>
          <p:nvPr/>
        </p:nvSpPr>
        <p:spPr>
          <a:xfrm>
            <a:off x="4270915" y="66489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易用性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C588D7E-A7D2-6047-9F34-26300870CDF6}"/>
              </a:ext>
            </a:extLst>
          </p:cNvPr>
          <p:cNvSpPr txBox="1"/>
          <p:nvPr/>
        </p:nvSpPr>
        <p:spPr>
          <a:xfrm>
            <a:off x="5397036" y="66489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可迁移性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896B6FD-EE60-CD4F-8729-49A19D780514}"/>
              </a:ext>
            </a:extLst>
          </p:cNvPr>
          <p:cNvSpPr txBox="1"/>
          <p:nvPr/>
        </p:nvSpPr>
        <p:spPr>
          <a:xfrm>
            <a:off x="6703964" y="66489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安全性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D6F56C5-738F-1F47-897C-4318650EC657}"/>
              </a:ext>
            </a:extLst>
          </p:cNvPr>
          <p:cNvSpPr txBox="1"/>
          <p:nvPr/>
        </p:nvSpPr>
        <p:spPr>
          <a:xfrm>
            <a:off x="7726373" y="66489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可视运维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80D1D66-E697-F14D-907A-9DD9F9A499F6}"/>
              </a:ext>
            </a:extLst>
          </p:cNvPr>
          <p:cNvSpPr txBox="1"/>
          <p:nvPr/>
        </p:nvSpPr>
        <p:spPr>
          <a:xfrm>
            <a:off x="9021085" y="6644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透明性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736A3E-2FEE-8A48-8623-2EE97C124553}"/>
              </a:ext>
            </a:extLst>
          </p:cNvPr>
          <p:cNvSpPr/>
          <p:nvPr/>
        </p:nvSpPr>
        <p:spPr>
          <a:xfrm>
            <a:off x="540984" y="5462922"/>
            <a:ext cx="10889016" cy="912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1FEAC27-BA20-9547-AEEF-591100A09517}"/>
              </a:ext>
            </a:extLst>
          </p:cNvPr>
          <p:cNvSpPr/>
          <p:nvPr/>
        </p:nvSpPr>
        <p:spPr>
          <a:xfrm>
            <a:off x="536419" y="3747396"/>
            <a:ext cx="10889016" cy="1627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074DD2A-1D91-9044-883A-F692ED8095A6}"/>
              </a:ext>
            </a:extLst>
          </p:cNvPr>
          <p:cNvSpPr/>
          <p:nvPr/>
        </p:nvSpPr>
        <p:spPr>
          <a:xfrm>
            <a:off x="536419" y="2908532"/>
            <a:ext cx="10889016" cy="7567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B73A0BE-71EE-C943-BCCE-CBFB97E6E860}"/>
              </a:ext>
            </a:extLst>
          </p:cNvPr>
          <p:cNvSpPr/>
          <p:nvPr/>
        </p:nvSpPr>
        <p:spPr>
          <a:xfrm>
            <a:off x="536419" y="2070953"/>
            <a:ext cx="10889016" cy="7567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B407FC5-2DA4-B341-ADBF-D903FBE7C7EF}"/>
              </a:ext>
            </a:extLst>
          </p:cNvPr>
          <p:cNvSpPr/>
          <p:nvPr/>
        </p:nvSpPr>
        <p:spPr>
          <a:xfrm>
            <a:off x="536419" y="342400"/>
            <a:ext cx="10889016" cy="1627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84D7BD28-6E9B-224E-ADD7-6BD261B2723C}"/>
              </a:ext>
            </a:extLst>
          </p:cNvPr>
          <p:cNvSpPr/>
          <p:nvPr/>
        </p:nvSpPr>
        <p:spPr>
          <a:xfrm>
            <a:off x="1836565" y="158857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Create</a:t>
            </a: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F008C714-9D4E-2249-98AF-0290B7597F22}"/>
              </a:ext>
            </a:extLst>
          </p:cNvPr>
          <p:cNvSpPr/>
          <p:nvPr/>
        </p:nvSpPr>
        <p:spPr>
          <a:xfrm>
            <a:off x="1836565" y="1193263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080FFEDF-D0FB-A94F-ACC8-087316D283DD}"/>
              </a:ext>
            </a:extLst>
          </p:cNvPr>
          <p:cNvSpPr/>
          <p:nvPr/>
        </p:nvSpPr>
        <p:spPr>
          <a:xfrm>
            <a:off x="1836565" y="795648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Enroll</a:t>
            </a:r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D31DA26A-3F65-AE4E-8192-86A5688BA258}"/>
              </a:ext>
            </a:extLst>
          </p:cNvPr>
          <p:cNvSpPr/>
          <p:nvPr/>
        </p:nvSpPr>
        <p:spPr>
          <a:xfrm>
            <a:off x="1836565" y="424549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Register</a:t>
            </a:r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61526C1D-0ADD-264D-A728-D4856442374E}"/>
              </a:ext>
            </a:extLst>
          </p:cNvPr>
          <p:cNvSpPr/>
          <p:nvPr/>
        </p:nvSpPr>
        <p:spPr>
          <a:xfrm>
            <a:off x="3488174" y="158857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Create</a:t>
            </a:r>
          </a:p>
        </p:txBody>
      </p:sp>
      <p:sp>
        <p:nvSpPr>
          <p:cNvPr id="106" name="圆角矩形 105">
            <a:extLst>
              <a:ext uri="{FF2B5EF4-FFF2-40B4-BE49-F238E27FC236}">
                <a16:creationId xmlns:a16="http://schemas.microsoft.com/office/drawing/2014/main" id="{15BB40A3-C7C1-6749-B3CF-BA49A81934B7}"/>
              </a:ext>
            </a:extLst>
          </p:cNvPr>
          <p:cNvSpPr/>
          <p:nvPr/>
        </p:nvSpPr>
        <p:spPr>
          <a:xfrm>
            <a:off x="3473459" y="1207083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</a:p>
        </p:txBody>
      </p:sp>
      <p:sp>
        <p:nvSpPr>
          <p:cNvPr id="107" name="圆角矩形 106">
            <a:extLst>
              <a:ext uri="{FF2B5EF4-FFF2-40B4-BE49-F238E27FC236}">
                <a16:creationId xmlns:a16="http://schemas.microsoft.com/office/drawing/2014/main" id="{02DA252D-3276-274E-955F-226A7665DE3C}"/>
              </a:ext>
            </a:extLst>
          </p:cNvPr>
          <p:cNvSpPr/>
          <p:nvPr/>
        </p:nvSpPr>
        <p:spPr>
          <a:xfrm>
            <a:off x="5107917" y="1588031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Create</a:t>
            </a:r>
          </a:p>
        </p:txBody>
      </p: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9588E764-2F12-1F4D-B559-8A78088E0496}"/>
              </a:ext>
            </a:extLst>
          </p:cNvPr>
          <p:cNvSpPr/>
          <p:nvPr/>
        </p:nvSpPr>
        <p:spPr>
          <a:xfrm>
            <a:off x="5110354" y="1207083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</a:p>
        </p:txBody>
      </p:sp>
      <p:sp>
        <p:nvSpPr>
          <p:cNvPr id="109" name="圆角矩形 108">
            <a:extLst>
              <a:ext uri="{FF2B5EF4-FFF2-40B4-BE49-F238E27FC236}">
                <a16:creationId xmlns:a16="http://schemas.microsoft.com/office/drawing/2014/main" id="{4E7781BF-F4DE-FA49-9895-E166390FB1A4}"/>
              </a:ext>
            </a:extLst>
          </p:cNvPr>
          <p:cNvSpPr/>
          <p:nvPr/>
        </p:nvSpPr>
        <p:spPr>
          <a:xfrm>
            <a:off x="5120571" y="809606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Join</a:t>
            </a:r>
          </a:p>
        </p:txBody>
      </p:sp>
      <p:sp>
        <p:nvSpPr>
          <p:cNvPr id="110" name="圆角矩形 109">
            <a:extLst>
              <a:ext uri="{FF2B5EF4-FFF2-40B4-BE49-F238E27FC236}">
                <a16:creationId xmlns:a16="http://schemas.microsoft.com/office/drawing/2014/main" id="{23EA42CB-44E4-2541-A23D-5211A50A49FD}"/>
              </a:ext>
            </a:extLst>
          </p:cNvPr>
          <p:cNvSpPr/>
          <p:nvPr/>
        </p:nvSpPr>
        <p:spPr>
          <a:xfrm>
            <a:off x="6723497" y="1588569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Create</a:t>
            </a:r>
          </a:p>
        </p:txBody>
      </p:sp>
      <p:sp>
        <p:nvSpPr>
          <p:cNvPr id="111" name="圆角矩形 110">
            <a:extLst>
              <a:ext uri="{FF2B5EF4-FFF2-40B4-BE49-F238E27FC236}">
                <a16:creationId xmlns:a16="http://schemas.microsoft.com/office/drawing/2014/main" id="{656D79C7-243A-3743-A67C-6480AAFC2B2E}"/>
              </a:ext>
            </a:extLst>
          </p:cNvPr>
          <p:cNvSpPr/>
          <p:nvPr/>
        </p:nvSpPr>
        <p:spPr>
          <a:xfrm>
            <a:off x="6723497" y="1210339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Generate</a:t>
            </a:r>
          </a:p>
        </p:txBody>
      </p:sp>
      <p:sp>
        <p:nvSpPr>
          <p:cNvPr id="112" name="圆角矩形 111">
            <a:extLst>
              <a:ext uri="{FF2B5EF4-FFF2-40B4-BE49-F238E27FC236}">
                <a16:creationId xmlns:a16="http://schemas.microsoft.com/office/drawing/2014/main" id="{2917B30C-C463-0844-858A-2E4E23D8D9AA}"/>
              </a:ext>
            </a:extLst>
          </p:cNvPr>
          <p:cNvSpPr/>
          <p:nvPr/>
        </p:nvSpPr>
        <p:spPr>
          <a:xfrm>
            <a:off x="6723497" y="822629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Join</a:t>
            </a:r>
          </a:p>
        </p:txBody>
      </p:sp>
      <p:sp>
        <p:nvSpPr>
          <p:cNvPr id="113" name="圆角矩形 112">
            <a:extLst>
              <a:ext uri="{FF2B5EF4-FFF2-40B4-BE49-F238E27FC236}">
                <a16:creationId xmlns:a16="http://schemas.microsoft.com/office/drawing/2014/main" id="{C699B0C1-C111-0A4E-97FF-E5C4008F39A3}"/>
              </a:ext>
            </a:extLst>
          </p:cNvPr>
          <p:cNvSpPr/>
          <p:nvPr/>
        </p:nvSpPr>
        <p:spPr>
          <a:xfrm>
            <a:off x="6723497" y="44138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AddOrg</a:t>
            </a: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154A3797-D4A6-CD43-A1EA-8A50D29DA9A0}"/>
              </a:ext>
            </a:extLst>
          </p:cNvPr>
          <p:cNvSpPr/>
          <p:nvPr/>
        </p:nvSpPr>
        <p:spPr>
          <a:xfrm>
            <a:off x="6723497" y="60131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FABB5FD0-39E5-6A47-B067-FAA1D08E596D}"/>
              </a:ext>
            </a:extLst>
          </p:cNvPr>
          <p:cNvSpPr/>
          <p:nvPr/>
        </p:nvSpPr>
        <p:spPr>
          <a:xfrm>
            <a:off x="6703964" y="-318099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Inspect</a:t>
            </a: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029B0865-73EB-CD46-92BA-9A66F8EB9BA7}"/>
              </a:ext>
            </a:extLst>
          </p:cNvPr>
          <p:cNvSpPr/>
          <p:nvPr/>
        </p:nvSpPr>
        <p:spPr>
          <a:xfrm>
            <a:off x="8339077" y="1588031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117" name="圆角矩形 116">
            <a:extLst>
              <a:ext uri="{FF2B5EF4-FFF2-40B4-BE49-F238E27FC236}">
                <a16:creationId xmlns:a16="http://schemas.microsoft.com/office/drawing/2014/main" id="{76357FB6-3495-B646-A1E9-7F03E7EE98ED}"/>
              </a:ext>
            </a:extLst>
          </p:cNvPr>
          <p:cNvSpPr/>
          <p:nvPr/>
        </p:nvSpPr>
        <p:spPr>
          <a:xfrm>
            <a:off x="8336640" y="1206244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048A9E70-2378-444A-BA29-FF5E8F6ED798}"/>
              </a:ext>
            </a:extLst>
          </p:cNvPr>
          <p:cNvSpPr/>
          <p:nvPr/>
        </p:nvSpPr>
        <p:spPr>
          <a:xfrm>
            <a:off x="9954657" y="1591165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Install</a:t>
            </a: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1C981621-9DBA-FE4A-9967-68225E3D8AFF}"/>
              </a:ext>
            </a:extLst>
          </p:cNvPr>
          <p:cNvSpPr/>
          <p:nvPr/>
        </p:nvSpPr>
        <p:spPr>
          <a:xfrm>
            <a:off x="9949783" y="119620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Invoke</a:t>
            </a:r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3E31745-4565-F64A-92E9-818ADF859D44}"/>
              </a:ext>
            </a:extLst>
          </p:cNvPr>
          <p:cNvSpPr/>
          <p:nvPr/>
        </p:nvSpPr>
        <p:spPr>
          <a:xfrm>
            <a:off x="9949783" y="801235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Query</a:t>
            </a:r>
          </a:p>
        </p:txBody>
      </p:sp>
      <p:sp>
        <p:nvSpPr>
          <p:cNvPr id="121" name="圆角矩形 120">
            <a:extLst>
              <a:ext uri="{FF2B5EF4-FFF2-40B4-BE49-F238E27FC236}">
                <a16:creationId xmlns:a16="http://schemas.microsoft.com/office/drawing/2014/main" id="{920A50A2-F94B-6449-A138-993B073CC767}"/>
              </a:ext>
            </a:extLst>
          </p:cNvPr>
          <p:cNvSpPr/>
          <p:nvPr/>
        </p:nvSpPr>
        <p:spPr>
          <a:xfrm>
            <a:off x="9949783" y="-4546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Commit</a:t>
            </a: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311CF969-DD18-DD4A-AFDB-681CDAA896B4}"/>
              </a:ext>
            </a:extLst>
          </p:cNvPr>
          <p:cNvSpPr/>
          <p:nvPr/>
        </p:nvSpPr>
        <p:spPr>
          <a:xfrm>
            <a:off x="9952991" y="39459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Approve</a:t>
            </a:r>
          </a:p>
        </p:txBody>
      </p:sp>
    </p:spTree>
    <p:extLst>
      <p:ext uri="{BB962C8B-B14F-4D97-AF65-F5344CB8AC3E}">
        <p14:creationId xmlns:p14="http://schemas.microsoft.com/office/powerpoint/2010/main" val="7303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0B407FC5-2DA4-B341-ADBF-D903FBE7C7EF}"/>
              </a:ext>
            </a:extLst>
          </p:cNvPr>
          <p:cNvSpPr/>
          <p:nvPr/>
        </p:nvSpPr>
        <p:spPr>
          <a:xfrm>
            <a:off x="774038" y="646771"/>
            <a:ext cx="9719260" cy="132304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B73A0BE-71EE-C943-BCCE-CBFB97E6E860}"/>
              </a:ext>
            </a:extLst>
          </p:cNvPr>
          <p:cNvSpPr/>
          <p:nvPr/>
        </p:nvSpPr>
        <p:spPr>
          <a:xfrm>
            <a:off x="774038" y="2070953"/>
            <a:ext cx="9719260" cy="75678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074DD2A-1D91-9044-883A-F692ED8095A6}"/>
              </a:ext>
            </a:extLst>
          </p:cNvPr>
          <p:cNvSpPr/>
          <p:nvPr/>
        </p:nvSpPr>
        <p:spPr>
          <a:xfrm>
            <a:off x="774038" y="2920564"/>
            <a:ext cx="9719260" cy="75678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1FEAC27-BA20-9547-AEEF-591100A09517}"/>
              </a:ext>
            </a:extLst>
          </p:cNvPr>
          <p:cNvSpPr/>
          <p:nvPr/>
        </p:nvSpPr>
        <p:spPr>
          <a:xfrm>
            <a:off x="774038" y="3771460"/>
            <a:ext cx="9719260" cy="128180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736A3E-2FEE-8A48-8623-2EE97C124553}"/>
              </a:ext>
            </a:extLst>
          </p:cNvPr>
          <p:cNvSpPr/>
          <p:nvPr/>
        </p:nvSpPr>
        <p:spPr>
          <a:xfrm>
            <a:off x="774038" y="5182189"/>
            <a:ext cx="9719260" cy="82390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6EFF5353-F0B5-F140-881C-4F3277FDC541}"/>
              </a:ext>
            </a:extLst>
          </p:cNvPr>
          <p:cNvSpPr/>
          <p:nvPr/>
        </p:nvSpPr>
        <p:spPr>
          <a:xfrm>
            <a:off x="1855777" y="5344054"/>
            <a:ext cx="4139283" cy="50076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Kubernetes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云原生支撑平台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06E21BA-C715-4740-9D96-4097FA632075}"/>
              </a:ext>
            </a:extLst>
          </p:cNvPr>
          <p:cNvSpPr/>
          <p:nvPr/>
        </p:nvSpPr>
        <p:spPr>
          <a:xfrm>
            <a:off x="1869634" y="3077535"/>
            <a:ext cx="4161967" cy="50584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CRD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注入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Fabric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领域知识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1E824A5-8CC6-AD4F-8C4A-CCE9CD7CEBDA}"/>
              </a:ext>
            </a:extLst>
          </p:cNvPr>
          <p:cNvSpPr/>
          <p:nvPr/>
        </p:nvSpPr>
        <p:spPr>
          <a:xfrm>
            <a:off x="4644106" y="4486880"/>
            <a:ext cx="2618752" cy="4433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PVC+StorageClass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603972E-4F8C-8D41-B76D-B7BF397A1CD3}"/>
              </a:ext>
            </a:extLst>
          </p:cNvPr>
          <p:cNvSpPr/>
          <p:nvPr/>
        </p:nvSpPr>
        <p:spPr>
          <a:xfrm>
            <a:off x="1855777" y="3930959"/>
            <a:ext cx="2618753" cy="4433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Namespace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资源隔离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080A8E7-05EE-9947-9533-6A5C7789F564}"/>
              </a:ext>
            </a:extLst>
          </p:cNvPr>
          <p:cNvSpPr/>
          <p:nvPr/>
        </p:nvSpPr>
        <p:spPr>
          <a:xfrm>
            <a:off x="4644106" y="3930960"/>
            <a:ext cx="2613856" cy="4433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RBAC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663AE564-0404-3247-A398-EDE598940072}"/>
              </a:ext>
            </a:extLst>
          </p:cNvPr>
          <p:cNvSpPr/>
          <p:nvPr/>
        </p:nvSpPr>
        <p:spPr>
          <a:xfrm>
            <a:off x="1855777" y="4512854"/>
            <a:ext cx="2613856" cy="4433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MSP+Kubernetes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密钥存储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4FDA3E9D-7998-074B-9F62-98AC4504F007}"/>
              </a:ext>
            </a:extLst>
          </p:cNvPr>
          <p:cNvSpPr/>
          <p:nvPr/>
        </p:nvSpPr>
        <p:spPr>
          <a:xfrm>
            <a:off x="7542542" y="3934679"/>
            <a:ext cx="2817538" cy="9614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Prometheus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监控体系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E40EFC-1CF9-2E46-B840-8332225D3E8B}"/>
              </a:ext>
            </a:extLst>
          </p:cNvPr>
          <p:cNvSpPr txBox="1"/>
          <p:nvPr/>
        </p:nvSpPr>
        <p:spPr>
          <a:xfrm>
            <a:off x="763137" y="420503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基础能力</a:t>
            </a: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DE645115-EC1C-324D-A7B1-29E3D8130E03}"/>
              </a:ext>
            </a:extLst>
          </p:cNvPr>
          <p:cNvSpPr/>
          <p:nvPr/>
        </p:nvSpPr>
        <p:spPr>
          <a:xfrm>
            <a:off x="6184261" y="3077534"/>
            <a:ext cx="4175820" cy="4946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监听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helm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26A80010-AD64-7644-835E-21B168142454}"/>
              </a:ext>
            </a:extLst>
          </p:cNvPr>
          <p:cNvSpPr/>
          <p:nvPr/>
        </p:nvSpPr>
        <p:spPr>
          <a:xfrm>
            <a:off x="6184261" y="5344053"/>
            <a:ext cx="4175820" cy="50076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复用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Fabric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容器镜像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434CD8C-2E22-9B44-9A88-5BF0C73DCD6C}"/>
              </a:ext>
            </a:extLst>
          </p:cNvPr>
          <p:cNvSpPr txBox="1"/>
          <p:nvPr/>
        </p:nvSpPr>
        <p:spPr>
          <a:xfrm>
            <a:off x="774038" y="54138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底层支撑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445D52-A066-5841-9A99-0D127823A8C6}"/>
              </a:ext>
            </a:extLst>
          </p:cNvPr>
          <p:cNvSpPr txBox="1"/>
          <p:nvPr/>
        </p:nvSpPr>
        <p:spPr>
          <a:xfrm>
            <a:off x="774040" y="310247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中枢控制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CB0F48E-D8DE-B54A-9BDC-32A6ADBFA04F}"/>
              </a:ext>
            </a:extLst>
          </p:cNvPr>
          <p:cNvSpPr txBox="1"/>
          <p:nvPr/>
        </p:nvSpPr>
        <p:spPr>
          <a:xfrm>
            <a:off x="774038" y="11417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透明查询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29483D8-CAF2-3B46-86CC-AA1AD2FD2A95}"/>
              </a:ext>
            </a:extLst>
          </p:cNvPr>
          <p:cNvSpPr/>
          <p:nvPr/>
        </p:nvSpPr>
        <p:spPr>
          <a:xfrm>
            <a:off x="1855777" y="2194412"/>
            <a:ext cx="1290166" cy="538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94D085C-102F-C941-9BD2-D94B2E62F070}"/>
              </a:ext>
            </a:extLst>
          </p:cNvPr>
          <p:cNvSpPr/>
          <p:nvPr/>
        </p:nvSpPr>
        <p:spPr>
          <a:xfrm>
            <a:off x="3298607" y="2194412"/>
            <a:ext cx="1290166" cy="538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Peer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7860B25-2D3C-104A-9356-160ED5D842F6}"/>
              </a:ext>
            </a:extLst>
          </p:cNvPr>
          <p:cNvSpPr/>
          <p:nvPr/>
        </p:nvSpPr>
        <p:spPr>
          <a:xfrm>
            <a:off x="4741435" y="2194413"/>
            <a:ext cx="1290166" cy="538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Orderer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A6EE512E-FC3F-A448-9741-40CB9D0C9BE6}"/>
              </a:ext>
            </a:extLst>
          </p:cNvPr>
          <p:cNvSpPr/>
          <p:nvPr/>
        </p:nvSpPr>
        <p:spPr>
          <a:xfrm>
            <a:off x="6184260" y="2191974"/>
            <a:ext cx="1290167" cy="53884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通道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F961C6BC-78D5-6C42-A04A-8D29BF918BD8}"/>
              </a:ext>
            </a:extLst>
          </p:cNvPr>
          <p:cNvSpPr/>
          <p:nvPr/>
        </p:nvSpPr>
        <p:spPr>
          <a:xfrm>
            <a:off x="7627087" y="2186546"/>
            <a:ext cx="1290166" cy="53884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锚节点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EF786DA7-49D9-D446-9499-BF6807248949}"/>
              </a:ext>
            </a:extLst>
          </p:cNvPr>
          <p:cNvSpPr/>
          <p:nvPr/>
        </p:nvSpPr>
        <p:spPr>
          <a:xfrm>
            <a:off x="9069913" y="2186781"/>
            <a:ext cx="1290167" cy="53884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链码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5CBABB3-02AC-1B41-9B8E-D6557A9FC5A5}"/>
              </a:ext>
            </a:extLst>
          </p:cNvPr>
          <p:cNvSpPr txBox="1"/>
          <p:nvPr/>
        </p:nvSpPr>
        <p:spPr>
          <a:xfrm>
            <a:off x="774039" y="22496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核心流程</a:t>
            </a: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AF6D0ED4-3EB2-EA4A-BED3-5F7CAE38B89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3145943" y="2463834"/>
            <a:ext cx="1526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7C455522-BBE6-2748-8C88-6E3DCE68DC20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4588773" y="2463834"/>
            <a:ext cx="1526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63525A70-833B-804F-B61A-658017F66FD4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6031601" y="2461395"/>
            <a:ext cx="152659" cy="2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174A4D9-7CE1-B04D-A296-8EFE7EE6C85D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7474427" y="2455968"/>
            <a:ext cx="152660" cy="5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D99F07EE-0766-194B-9D14-F1ED7EEBA990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8917253" y="2455968"/>
            <a:ext cx="152660" cy="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84D7BD28-6E9B-224E-ADD7-6BD261B2723C}"/>
              </a:ext>
            </a:extLst>
          </p:cNvPr>
          <p:cNvSpPr/>
          <p:nvPr/>
        </p:nvSpPr>
        <p:spPr>
          <a:xfrm>
            <a:off x="1836565" y="158857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Create</a:t>
            </a: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F008C714-9D4E-2249-98AF-0290B7597F22}"/>
              </a:ext>
            </a:extLst>
          </p:cNvPr>
          <p:cNvSpPr/>
          <p:nvPr/>
        </p:nvSpPr>
        <p:spPr>
          <a:xfrm>
            <a:off x="1836565" y="1193263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080FFEDF-D0FB-A94F-ACC8-087316D283DD}"/>
              </a:ext>
            </a:extLst>
          </p:cNvPr>
          <p:cNvSpPr/>
          <p:nvPr/>
        </p:nvSpPr>
        <p:spPr>
          <a:xfrm>
            <a:off x="1836565" y="81795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Enroll</a:t>
            </a:r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D31DA26A-3F65-AE4E-8192-86A5688BA258}"/>
              </a:ext>
            </a:extLst>
          </p:cNvPr>
          <p:cNvSpPr/>
          <p:nvPr/>
        </p:nvSpPr>
        <p:spPr>
          <a:xfrm>
            <a:off x="3265154" y="1595648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Register</a:t>
            </a:r>
          </a:p>
        </p:txBody>
      </p:sp>
      <p:sp>
        <p:nvSpPr>
          <p:cNvPr id="109" name="圆角矩形 108">
            <a:extLst>
              <a:ext uri="{FF2B5EF4-FFF2-40B4-BE49-F238E27FC236}">
                <a16:creationId xmlns:a16="http://schemas.microsoft.com/office/drawing/2014/main" id="{4E7781BF-F4DE-FA49-9895-E166390FB1A4}"/>
              </a:ext>
            </a:extLst>
          </p:cNvPr>
          <p:cNvSpPr/>
          <p:nvPr/>
        </p:nvSpPr>
        <p:spPr>
          <a:xfrm>
            <a:off x="3275152" y="1211296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Join</a:t>
            </a:r>
          </a:p>
        </p:txBody>
      </p:sp>
      <p:sp>
        <p:nvSpPr>
          <p:cNvPr id="111" name="圆角矩形 110">
            <a:extLst>
              <a:ext uri="{FF2B5EF4-FFF2-40B4-BE49-F238E27FC236}">
                <a16:creationId xmlns:a16="http://schemas.microsoft.com/office/drawing/2014/main" id="{656D79C7-243A-3743-A67C-6480AAFC2B2E}"/>
              </a:ext>
            </a:extLst>
          </p:cNvPr>
          <p:cNvSpPr/>
          <p:nvPr/>
        </p:nvSpPr>
        <p:spPr>
          <a:xfrm>
            <a:off x="3265154" y="81795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Generate</a:t>
            </a:r>
          </a:p>
        </p:txBody>
      </p:sp>
      <p:sp>
        <p:nvSpPr>
          <p:cNvPr id="113" name="圆角矩形 112">
            <a:extLst>
              <a:ext uri="{FF2B5EF4-FFF2-40B4-BE49-F238E27FC236}">
                <a16:creationId xmlns:a16="http://schemas.microsoft.com/office/drawing/2014/main" id="{C699B0C1-C111-0A4E-97FF-E5C4008F39A3}"/>
              </a:ext>
            </a:extLst>
          </p:cNvPr>
          <p:cNvSpPr/>
          <p:nvPr/>
        </p:nvSpPr>
        <p:spPr>
          <a:xfrm>
            <a:off x="4704894" y="1581067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AddOrg</a:t>
            </a: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154A3797-D4A6-CD43-A1EA-8A50D29DA9A0}"/>
              </a:ext>
            </a:extLst>
          </p:cNvPr>
          <p:cNvSpPr/>
          <p:nvPr/>
        </p:nvSpPr>
        <p:spPr>
          <a:xfrm>
            <a:off x="4704894" y="1211296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FABB5FD0-39E5-6A47-B067-FAA1D08E596D}"/>
              </a:ext>
            </a:extLst>
          </p:cNvPr>
          <p:cNvSpPr/>
          <p:nvPr/>
        </p:nvSpPr>
        <p:spPr>
          <a:xfrm>
            <a:off x="4704894" y="805769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Inspect</a:t>
            </a: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029B0865-73EB-CD46-92BA-9A66F8EB9BA7}"/>
              </a:ext>
            </a:extLst>
          </p:cNvPr>
          <p:cNvSpPr/>
          <p:nvPr/>
        </p:nvSpPr>
        <p:spPr>
          <a:xfrm>
            <a:off x="6161357" y="1181005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AddAnch</a:t>
            </a: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048A9E70-2378-444A-BA29-FF5E8F6ED798}"/>
              </a:ext>
            </a:extLst>
          </p:cNvPr>
          <p:cNvSpPr/>
          <p:nvPr/>
        </p:nvSpPr>
        <p:spPr>
          <a:xfrm>
            <a:off x="7587358" y="1194368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QuInstalled</a:t>
            </a: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1C981621-9DBA-FE4A-9967-68225E3D8AFF}"/>
              </a:ext>
            </a:extLst>
          </p:cNvPr>
          <p:cNvSpPr/>
          <p:nvPr/>
        </p:nvSpPr>
        <p:spPr>
          <a:xfrm>
            <a:off x="7582484" y="810554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Invoke</a:t>
            </a:r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3E31745-4565-F64A-92E9-818ADF859D44}"/>
              </a:ext>
            </a:extLst>
          </p:cNvPr>
          <p:cNvSpPr/>
          <p:nvPr/>
        </p:nvSpPr>
        <p:spPr>
          <a:xfrm>
            <a:off x="9052634" y="1604379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Query</a:t>
            </a:r>
          </a:p>
        </p:txBody>
      </p:sp>
      <p:sp>
        <p:nvSpPr>
          <p:cNvPr id="121" name="圆角矩形 120">
            <a:extLst>
              <a:ext uri="{FF2B5EF4-FFF2-40B4-BE49-F238E27FC236}">
                <a16:creationId xmlns:a16="http://schemas.microsoft.com/office/drawing/2014/main" id="{920A50A2-F94B-6449-A138-993B073CC767}"/>
              </a:ext>
            </a:extLst>
          </p:cNvPr>
          <p:cNvSpPr/>
          <p:nvPr/>
        </p:nvSpPr>
        <p:spPr>
          <a:xfrm>
            <a:off x="9052634" y="798598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Commit</a:t>
            </a: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311CF969-DD18-DD4A-AFDB-681CDAA896B4}"/>
              </a:ext>
            </a:extLst>
          </p:cNvPr>
          <p:cNvSpPr/>
          <p:nvPr/>
        </p:nvSpPr>
        <p:spPr>
          <a:xfrm>
            <a:off x="9055842" y="1197734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Approve</a:t>
            </a:r>
          </a:p>
        </p:txBody>
      </p:sp>
      <p:sp>
        <p:nvSpPr>
          <p:cNvPr id="123" name="圆角矩形 122">
            <a:extLst>
              <a:ext uri="{FF2B5EF4-FFF2-40B4-BE49-F238E27FC236}">
                <a16:creationId xmlns:a16="http://schemas.microsoft.com/office/drawing/2014/main" id="{1E098906-3C60-E34F-886A-ADAE492E0525}"/>
              </a:ext>
            </a:extLst>
          </p:cNvPr>
          <p:cNvSpPr/>
          <p:nvPr/>
        </p:nvSpPr>
        <p:spPr>
          <a:xfrm>
            <a:off x="6168089" y="80568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DeleteAnch</a:t>
            </a:r>
          </a:p>
        </p:txBody>
      </p:sp>
      <p:sp>
        <p:nvSpPr>
          <p:cNvPr id="124" name="圆角矩形 123">
            <a:extLst>
              <a:ext uri="{FF2B5EF4-FFF2-40B4-BE49-F238E27FC236}">
                <a16:creationId xmlns:a16="http://schemas.microsoft.com/office/drawing/2014/main" id="{3AD3C308-6B42-8D4A-9935-EC7E7FFE4ED1}"/>
              </a:ext>
            </a:extLst>
          </p:cNvPr>
          <p:cNvSpPr/>
          <p:nvPr/>
        </p:nvSpPr>
        <p:spPr>
          <a:xfrm>
            <a:off x="6146288" y="156421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JoinChan</a:t>
            </a:r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7F64E84E-0CFB-7245-BC92-39089C3F735F}"/>
              </a:ext>
            </a:extLst>
          </p:cNvPr>
          <p:cNvSpPr/>
          <p:nvPr/>
        </p:nvSpPr>
        <p:spPr>
          <a:xfrm>
            <a:off x="7587358" y="1593692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76612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0B407FC5-2DA4-B341-ADBF-D903FBE7C7EF}"/>
              </a:ext>
            </a:extLst>
          </p:cNvPr>
          <p:cNvSpPr/>
          <p:nvPr/>
        </p:nvSpPr>
        <p:spPr>
          <a:xfrm>
            <a:off x="774038" y="646771"/>
            <a:ext cx="8278596" cy="13230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B73A0BE-71EE-C943-BCCE-CBFB97E6E860}"/>
              </a:ext>
            </a:extLst>
          </p:cNvPr>
          <p:cNvSpPr/>
          <p:nvPr/>
        </p:nvSpPr>
        <p:spPr>
          <a:xfrm>
            <a:off x="774038" y="2070953"/>
            <a:ext cx="8278596" cy="7567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074DD2A-1D91-9044-883A-F692ED8095A6}"/>
              </a:ext>
            </a:extLst>
          </p:cNvPr>
          <p:cNvSpPr/>
          <p:nvPr/>
        </p:nvSpPr>
        <p:spPr>
          <a:xfrm>
            <a:off x="774038" y="2908532"/>
            <a:ext cx="8278596" cy="7567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1FEAC27-BA20-9547-AEEF-591100A09517}"/>
              </a:ext>
            </a:extLst>
          </p:cNvPr>
          <p:cNvSpPr/>
          <p:nvPr/>
        </p:nvSpPr>
        <p:spPr>
          <a:xfrm>
            <a:off x="774038" y="3747396"/>
            <a:ext cx="8278596" cy="1281804"/>
          </a:xfrm>
          <a:prstGeom prst="rect">
            <a:avLst/>
          </a:prstGeom>
          <a:solidFill>
            <a:schemeClr val="accent1">
              <a:lumMod val="20000"/>
              <a:lumOff val="80000"/>
              <a:alpha val="63505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736A3E-2FEE-8A48-8623-2EE97C124553}"/>
              </a:ext>
            </a:extLst>
          </p:cNvPr>
          <p:cNvSpPr/>
          <p:nvPr/>
        </p:nvSpPr>
        <p:spPr>
          <a:xfrm>
            <a:off x="774038" y="5146093"/>
            <a:ext cx="8278596" cy="82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6EFF5353-F0B5-F140-881C-4F3277FDC541}"/>
              </a:ext>
            </a:extLst>
          </p:cNvPr>
          <p:cNvSpPr/>
          <p:nvPr/>
        </p:nvSpPr>
        <p:spPr>
          <a:xfrm>
            <a:off x="1855778" y="5307958"/>
            <a:ext cx="3452202" cy="50076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Kubernetes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云原生支撑平台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06E21BA-C715-4740-9D96-4097FA632075}"/>
              </a:ext>
            </a:extLst>
          </p:cNvPr>
          <p:cNvSpPr/>
          <p:nvPr/>
        </p:nvSpPr>
        <p:spPr>
          <a:xfrm>
            <a:off x="1869634" y="3065503"/>
            <a:ext cx="3438345" cy="50584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CRD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注入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Fabric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领域知识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1E824A5-8CC6-AD4F-8C4A-CCE9CD7CEBDA}"/>
              </a:ext>
            </a:extLst>
          </p:cNvPr>
          <p:cNvSpPr/>
          <p:nvPr/>
        </p:nvSpPr>
        <p:spPr>
          <a:xfrm>
            <a:off x="3973435" y="4472329"/>
            <a:ext cx="1794629" cy="4433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PVC+StorageClass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603972E-4F8C-8D41-B76D-B7BF397A1CD3}"/>
              </a:ext>
            </a:extLst>
          </p:cNvPr>
          <p:cNvSpPr/>
          <p:nvPr/>
        </p:nvSpPr>
        <p:spPr>
          <a:xfrm>
            <a:off x="1855778" y="3906895"/>
            <a:ext cx="1701461" cy="4433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Namespace</a:t>
            </a:r>
          </a:p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资源隔离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080A8E7-05EE-9947-9533-6A5C7789F564}"/>
              </a:ext>
            </a:extLst>
          </p:cNvPr>
          <p:cNvSpPr/>
          <p:nvPr/>
        </p:nvSpPr>
        <p:spPr>
          <a:xfrm>
            <a:off x="3973435" y="3915458"/>
            <a:ext cx="1794629" cy="4433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RBAC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663AE564-0404-3247-A398-EDE598940072}"/>
              </a:ext>
            </a:extLst>
          </p:cNvPr>
          <p:cNvSpPr/>
          <p:nvPr/>
        </p:nvSpPr>
        <p:spPr>
          <a:xfrm>
            <a:off x="1855777" y="4488790"/>
            <a:ext cx="1701462" cy="4433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MSP+Kubernetes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密钥存储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4FDA3E9D-7998-074B-9F62-98AC4504F007}"/>
              </a:ext>
            </a:extLst>
          </p:cNvPr>
          <p:cNvSpPr/>
          <p:nvPr/>
        </p:nvSpPr>
        <p:spPr>
          <a:xfrm>
            <a:off x="6184260" y="3916838"/>
            <a:ext cx="2703398" cy="9614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Prometheus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监控体系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E40EFC-1CF9-2E46-B840-8332225D3E8B}"/>
              </a:ext>
            </a:extLst>
          </p:cNvPr>
          <p:cNvSpPr txBox="1"/>
          <p:nvPr/>
        </p:nvSpPr>
        <p:spPr>
          <a:xfrm>
            <a:off x="763137" y="41809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基础能力</a:t>
            </a: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DE645115-EC1C-324D-A7B1-29E3D8130E03}"/>
              </a:ext>
            </a:extLst>
          </p:cNvPr>
          <p:cNvSpPr/>
          <p:nvPr/>
        </p:nvSpPr>
        <p:spPr>
          <a:xfrm>
            <a:off x="5553307" y="3065502"/>
            <a:ext cx="3363946" cy="4946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监听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helm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26A80010-AD64-7644-835E-21B168142454}"/>
              </a:ext>
            </a:extLst>
          </p:cNvPr>
          <p:cNvSpPr/>
          <p:nvPr/>
        </p:nvSpPr>
        <p:spPr>
          <a:xfrm>
            <a:off x="5553307" y="5307957"/>
            <a:ext cx="3334351" cy="50076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复用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Fabric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容器镜像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434CD8C-2E22-9B44-9A88-5BF0C73DCD6C}"/>
              </a:ext>
            </a:extLst>
          </p:cNvPr>
          <p:cNvSpPr txBox="1"/>
          <p:nvPr/>
        </p:nvSpPr>
        <p:spPr>
          <a:xfrm>
            <a:off x="774038" y="53777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底层支撑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445D52-A066-5841-9A99-0D127823A8C6}"/>
              </a:ext>
            </a:extLst>
          </p:cNvPr>
          <p:cNvSpPr txBox="1"/>
          <p:nvPr/>
        </p:nvSpPr>
        <p:spPr>
          <a:xfrm>
            <a:off x="774040" y="30904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中枢控制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CB0F48E-D8DE-B54A-9BDC-32A6ADBFA04F}"/>
              </a:ext>
            </a:extLst>
          </p:cNvPr>
          <p:cNvSpPr txBox="1"/>
          <p:nvPr/>
        </p:nvSpPr>
        <p:spPr>
          <a:xfrm>
            <a:off x="774039" y="11417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命令操作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29483D8-CAF2-3B46-86CC-AA1AD2FD2A95}"/>
              </a:ext>
            </a:extLst>
          </p:cNvPr>
          <p:cNvSpPr/>
          <p:nvPr/>
        </p:nvSpPr>
        <p:spPr>
          <a:xfrm>
            <a:off x="1855777" y="2194412"/>
            <a:ext cx="1290166" cy="538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94D085C-102F-C941-9BD2-D94B2E62F070}"/>
              </a:ext>
            </a:extLst>
          </p:cNvPr>
          <p:cNvSpPr/>
          <p:nvPr/>
        </p:nvSpPr>
        <p:spPr>
          <a:xfrm>
            <a:off x="3298607" y="2194412"/>
            <a:ext cx="1290166" cy="538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Peer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7860B25-2D3C-104A-9356-160ED5D842F6}"/>
              </a:ext>
            </a:extLst>
          </p:cNvPr>
          <p:cNvSpPr/>
          <p:nvPr/>
        </p:nvSpPr>
        <p:spPr>
          <a:xfrm>
            <a:off x="4741435" y="2194413"/>
            <a:ext cx="1290166" cy="538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Orderer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A6EE512E-FC3F-A448-9741-40CB9D0C9BE6}"/>
              </a:ext>
            </a:extLst>
          </p:cNvPr>
          <p:cNvSpPr/>
          <p:nvPr/>
        </p:nvSpPr>
        <p:spPr>
          <a:xfrm>
            <a:off x="6184260" y="2191974"/>
            <a:ext cx="1290167" cy="53884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通道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F961C6BC-78D5-6C42-A04A-8D29BF918BD8}"/>
              </a:ext>
            </a:extLst>
          </p:cNvPr>
          <p:cNvSpPr/>
          <p:nvPr/>
        </p:nvSpPr>
        <p:spPr>
          <a:xfrm>
            <a:off x="7627087" y="2186546"/>
            <a:ext cx="1290166" cy="53884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链码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5CBABB3-02AC-1B41-9B8E-D6557A9FC5A5}"/>
              </a:ext>
            </a:extLst>
          </p:cNvPr>
          <p:cNvSpPr txBox="1"/>
          <p:nvPr/>
        </p:nvSpPr>
        <p:spPr>
          <a:xfrm>
            <a:off x="774039" y="22496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核心流程</a:t>
            </a: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AF6D0ED4-3EB2-EA4A-BED3-5F7CAE38B89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3145943" y="2463834"/>
            <a:ext cx="1526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7C455522-BBE6-2748-8C88-6E3DCE68DC20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4588773" y="2463834"/>
            <a:ext cx="1526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63525A70-833B-804F-B61A-658017F66FD4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6031601" y="2461395"/>
            <a:ext cx="152659" cy="2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174A4D9-7CE1-B04D-A296-8EFE7EE6C85D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7474427" y="2455968"/>
            <a:ext cx="152660" cy="5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84D7BD28-6E9B-224E-ADD7-6BD261B2723C}"/>
              </a:ext>
            </a:extLst>
          </p:cNvPr>
          <p:cNvSpPr/>
          <p:nvPr/>
        </p:nvSpPr>
        <p:spPr>
          <a:xfrm>
            <a:off x="1836565" y="158857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Create</a:t>
            </a: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F008C714-9D4E-2249-98AF-0290B7597F22}"/>
              </a:ext>
            </a:extLst>
          </p:cNvPr>
          <p:cNvSpPr/>
          <p:nvPr/>
        </p:nvSpPr>
        <p:spPr>
          <a:xfrm>
            <a:off x="1836565" y="1193263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080FFEDF-D0FB-A94F-ACC8-087316D283DD}"/>
              </a:ext>
            </a:extLst>
          </p:cNvPr>
          <p:cNvSpPr/>
          <p:nvPr/>
        </p:nvSpPr>
        <p:spPr>
          <a:xfrm>
            <a:off x="1836565" y="81795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Enroll</a:t>
            </a:r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D31DA26A-3F65-AE4E-8192-86A5688BA258}"/>
              </a:ext>
            </a:extLst>
          </p:cNvPr>
          <p:cNvSpPr/>
          <p:nvPr/>
        </p:nvSpPr>
        <p:spPr>
          <a:xfrm>
            <a:off x="3265154" y="1595648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Register</a:t>
            </a:r>
          </a:p>
        </p:txBody>
      </p:sp>
      <p:sp>
        <p:nvSpPr>
          <p:cNvPr id="109" name="圆角矩形 108">
            <a:extLst>
              <a:ext uri="{FF2B5EF4-FFF2-40B4-BE49-F238E27FC236}">
                <a16:creationId xmlns:a16="http://schemas.microsoft.com/office/drawing/2014/main" id="{4E7781BF-F4DE-FA49-9895-E166390FB1A4}"/>
              </a:ext>
            </a:extLst>
          </p:cNvPr>
          <p:cNvSpPr/>
          <p:nvPr/>
        </p:nvSpPr>
        <p:spPr>
          <a:xfrm>
            <a:off x="3275152" y="1211296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Join</a:t>
            </a:r>
          </a:p>
        </p:txBody>
      </p:sp>
      <p:sp>
        <p:nvSpPr>
          <p:cNvPr id="111" name="圆角矩形 110">
            <a:extLst>
              <a:ext uri="{FF2B5EF4-FFF2-40B4-BE49-F238E27FC236}">
                <a16:creationId xmlns:a16="http://schemas.microsoft.com/office/drawing/2014/main" id="{656D79C7-243A-3743-A67C-6480AAFC2B2E}"/>
              </a:ext>
            </a:extLst>
          </p:cNvPr>
          <p:cNvSpPr/>
          <p:nvPr/>
        </p:nvSpPr>
        <p:spPr>
          <a:xfrm>
            <a:off x="3265154" y="81795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Generate</a:t>
            </a:r>
          </a:p>
        </p:txBody>
      </p:sp>
      <p:sp>
        <p:nvSpPr>
          <p:cNvPr id="113" name="圆角矩形 112">
            <a:extLst>
              <a:ext uri="{FF2B5EF4-FFF2-40B4-BE49-F238E27FC236}">
                <a16:creationId xmlns:a16="http://schemas.microsoft.com/office/drawing/2014/main" id="{C699B0C1-C111-0A4E-97FF-E5C4008F39A3}"/>
              </a:ext>
            </a:extLst>
          </p:cNvPr>
          <p:cNvSpPr/>
          <p:nvPr/>
        </p:nvSpPr>
        <p:spPr>
          <a:xfrm>
            <a:off x="4704894" y="1581067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154A3797-D4A6-CD43-A1EA-8A50D29DA9A0}"/>
              </a:ext>
            </a:extLst>
          </p:cNvPr>
          <p:cNvSpPr/>
          <p:nvPr/>
        </p:nvSpPr>
        <p:spPr>
          <a:xfrm>
            <a:off x="4704894" y="1211296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FABB5FD0-39E5-6A47-B067-FAA1D08E596D}"/>
              </a:ext>
            </a:extLst>
          </p:cNvPr>
          <p:cNvSpPr/>
          <p:nvPr/>
        </p:nvSpPr>
        <p:spPr>
          <a:xfrm>
            <a:off x="4704894" y="805769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Inspect</a:t>
            </a: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1C981621-9DBA-FE4A-9967-68225E3D8AFF}"/>
              </a:ext>
            </a:extLst>
          </p:cNvPr>
          <p:cNvSpPr/>
          <p:nvPr/>
        </p:nvSpPr>
        <p:spPr>
          <a:xfrm>
            <a:off x="6196942" y="821861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Invoke</a:t>
            </a:r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3E31745-4565-F64A-92E9-818ADF859D44}"/>
              </a:ext>
            </a:extLst>
          </p:cNvPr>
          <p:cNvSpPr/>
          <p:nvPr/>
        </p:nvSpPr>
        <p:spPr>
          <a:xfrm>
            <a:off x="7597492" y="1608405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Query</a:t>
            </a:r>
          </a:p>
        </p:txBody>
      </p:sp>
      <p:sp>
        <p:nvSpPr>
          <p:cNvPr id="121" name="圆角矩形 120">
            <a:extLst>
              <a:ext uri="{FF2B5EF4-FFF2-40B4-BE49-F238E27FC236}">
                <a16:creationId xmlns:a16="http://schemas.microsoft.com/office/drawing/2014/main" id="{920A50A2-F94B-6449-A138-993B073CC767}"/>
              </a:ext>
            </a:extLst>
          </p:cNvPr>
          <p:cNvSpPr/>
          <p:nvPr/>
        </p:nvSpPr>
        <p:spPr>
          <a:xfrm>
            <a:off x="7597492" y="802624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Commit</a:t>
            </a: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311CF969-DD18-DD4A-AFDB-681CDAA896B4}"/>
              </a:ext>
            </a:extLst>
          </p:cNvPr>
          <p:cNvSpPr/>
          <p:nvPr/>
        </p:nvSpPr>
        <p:spPr>
          <a:xfrm>
            <a:off x="7600700" y="120176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Approve</a:t>
            </a:r>
          </a:p>
        </p:txBody>
      </p:sp>
      <p:sp>
        <p:nvSpPr>
          <p:cNvPr id="123" name="圆角矩形 122">
            <a:extLst>
              <a:ext uri="{FF2B5EF4-FFF2-40B4-BE49-F238E27FC236}">
                <a16:creationId xmlns:a16="http://schemas.microsoft.com/office/drawing/2014/main" id="{1E098906-3C60-E34F-886A-ADAE492E0525}"/>
              </a:ext>
            </a:extLst>
          </p:cNvPr>
          <p:cNvSpPr/>
          <p:nvPr/>
        </p:nvSpPr>
        <p:spPr>
          <a:xfrm>
            <a:off x="6184260" y="1587723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DeleteAnch</a:t>
            </a:r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7F64E84E-0CFB-7245-BC92-39089C3F735F}"/>
              </a:ext>
            </a:extLst>
          </p:cNvPr>
          <p:cNvSpPr/>
          <p:nvPr/>
        </p:nvSpPr>
        <p:spPr>
          <a:xfrm>
            <a:off x="6196942" y="1211446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282277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0B407FC5-2DA4-B341-ADBF-D903FBE7C7EF}"/>
              </a:ext>
            </a:extLst>
          </p:cNvPr>
          <p:cNvSpPr/>
          <p:nvPr/>
        </p:nvSpPr>
        <p:spPr>
          <a:xfrm>
            <a:off x="774038" y="646771"/>
            <a:ext cx="9719260" cy="13230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B73A0BE-71EE-C943-BCCE-CBFB97E6E860}"/>
              </a:ext>
            </a:extLst>
          </p:cNvPr>
          <p:cNvSpPr/>
          <p:nvPr/>
        </p:nvSpPr>
        <p:spPr>
          <a:xfrm>
            <a:off x="774038" y="2070953"/>
            <a:ext cx="9719260" cy="7567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074DD2A-1D91-9044-883A-F692ED8095A6}"/>
              </a:ext>
            </a:extLst>
          </p:cNvPr>
          <p:cNvSpPr/>
          <p:nvPr/>
        </p:nvSpPr>
        <p:spPr>
          <a:xfrm>
            <a:off x="774038" y="2908532"/>
            <a:ext cx="9719260" cy="7567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1FEAC27-BA20-9547-AEEF-591100A09517}"/>
              </a:ext>
            </a:extLst>
          </p:cNvPr>
          <p:cNvSpPr/>
          <p:nvPr/>
        </p:nvSpPr>
        <p:spPr>
          <a:xfrm>
            <a:off x="774038" y="3747396"/>
            <a:ext cx="9719260" cy="1281804"/>
          </a:xfrm>
          <a:prstGeom prst="rect">
            <a:avLst/>
          </a:prstGeom>
          <a:solidFill>
            <a:schemeClr val="accent1">
              <a:lumMod val="20000"/>
              <a:lumOff val="80000"/>
              <a:alpha val="63505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736A3E-2FEE-8A48-8623-2EE97C124553}"/>
              </a:ext>
            </a:extLst>
          </p:cNvPr>
          <p:cNvSpPr/>
          <p:nvPr/>
        </p:nvSpPr>
        <p:spPr>
          <a:xfrm>
            <a:off x="774038" y="5146093"/>
            <a:ext cx="9719260" cy="82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6EFF5353-F0B5-F140-881C-4F3277FDC541}"/>
              </a:ext>
            </a:extLst>
          </p:cNvPr>
          <p:cNvSpPr/>
          <p:nvPr/>
        </p:nvSpPr>
        <p:spPr>
          <a:xfrm>
            <a:off x="1855777" y="5307958"/>
            <a:ext cx="4139283" cy="50076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Kubernetes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云原生支撑平台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06E21BA-C715-4740-9D96-4097FA632075}"/>
              </a:ext>
            </a:extLst>
          </p:cNvPr>
          <p:cNvSpPr/>
          <p:nvPr/>
        </p:nvSpPr>
        <p:spPr>
          <a:xfrm>
            <a:off x="1869634" y="3065503"/>
            <a:ext cx="4161967" cy="50584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CRD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注入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Fabric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领域知识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1E824A5-8CC6-AD4F-8C4A-CCE9CD7CEBDA}"/>
              </a:ext>
            </a:extLst>
          </p:cNvPr>
          <p:cNvSpPr/>
          <p:nvPr/>
        </p:nvSpPr>
        <p:spPr>
          <a:xfrm>
            <a:off x="4644106" y="4462816"/>
            <a:ext cx="2618752" cy="4433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PVC+StorageClass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603972E-4F8C-8D41-B76D-B7BF397A1CD3}"/>
              </a:ext>
            </a:extLst>
          </p:cNvPr>
          <p:cNvSpPr/>
          <p:nvPr/>
        </p:nvSpPr>
        <p:spPr>
          <a:xfrm>
            <a:off x="1855777" y="3906895"/>
            <a:ext cx="2618753" cy="4433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Namespace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资源隔离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080A8E7-05EE-9947-9533-6A5C7789F564}"/>
              </a:ext>
            </a:extLst>
          </p:cNvPr>
          <p:cNvSpPr/>
          <p:nvPr/>
        </p:nvSpPr>
        <p:spPr>
          <a:xfrm>
            <a:off x="4644106" y="3906896"/>
            <a:ext cx="2613856" cy="4433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RBAC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663AE564-0404-3247-A398-EDE598940072}"/>
              </a:ext>
            </a:extLst>
          </p:cNvPr>
          <p:cNvSpPr/>
          <p:nvPr/>
        </p:nvSpPr>
        <p:spPr>
          <a:xfrm>
            <a:off x="1855777" y="4488790"/>
            <a:ext cx="2613856" cy="4433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MSP+Kubernetes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密钥存储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4FDA3E9D-7998-074B-9F62-98AC4504F007}"/>
              </a:ext>
            </a:extLst>
          </p:cNvPr>
          <p:cNvSpPr/>
          <p:nvPr/>
        </p:nvSpPr>
        <p:spPr>
          <a:xfrm>
            <a:off x="7542542" y="3910615"/>
            <a:ext cx="2817538" cy="9614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Prometheus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监控体系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E40EFC-1CF9-2E46-B840-8332225D3E8B}"/>
              </a:ext>
            </a:extLst>
          </p:cNvPr>
          <p:cNvSpPr txBox="1"/>
          <p:nvPr/>
        </p:nvSpPr>
        <p:spPr>
          <a:xfrm>
            <a:off x="763137" y="41809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基础能力</a:t>
            </a: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DE645115-EC1C-324D-A7B1-29E3D8130E03}"/>
              </a:ext>
            </a:extLst>
          </p:cNvPr>
          <p:cNvSpPr/>
          <p:nvPr/>
        </p:nvSpPr>
        <p:spPr>
          <a:xfrm>
            <a:off x="6184261" y="3065502"/>
            <a:ext cx="4175820" cy="4946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监听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helm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26A80010-AD64-7644-835E-21B168142454}"/>
              </a:ext>
            </a:extLst>
          </p:cNvPr>
          <p:cNvSpPr/>
          <p:nvPr/>
        </p:nvSpPr>
        <p:spPr>
          <a:xfrm>
            <a:off x="6184261" y="5307957"/>
            <a:ext cx="4175820" cy="50076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复用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Fabric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容器镜像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434CD8C-2E22-9B44-9A88-5BF0C73DCD6C}"/>
              </a:ext>
            </a:extLst>
          </p:cNvPr>
          <p:cNvSpPr txBox="1"/>
          <p:nvPr/>
        </p:nvSpPr>
        <p:spPr>
          <a:xfrm>
            <a:off x="774038" y="53777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底层支撑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445D52-A066-5841-9A99-0D127823A8C6}"/>
              </a:ext>
            </a:extLst>
          </p:cNvPr>
          <p:cNvSpPr txBox="1"/>
          <p:nvPr/>
        </p:nvSpPr>
        <p:spPr>
          <a:xfrm>
            <a:off x="774040" y="30904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中枢控制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CB0F48E-D8DE-B54A-9BDC-32A6ADBFA04F}"/>
              </a:ext>
            </a:extLst>
          </p:cNvPr>
          <p:cNvSpPr txBox="1"/>
          <p:nvPr/>
        </p:nvSpPr>
        <p:spPr>
          <a:xfrm>
            <a:off x="774039" y="11417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命令操作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29483D8-CAF2-3B46-86CC-AA1AD2FD2A95}"/>
              </a:ext>
            </a:extLst>
          </p:cNvPr>
          <p:cNvSpPr/>
          <p:nvPr/>
        </p:nvSpPr>
        <p:spPr>
          <a:xfrm>
            <a:off x="1855777" y="2194412"/>
            <a:ext cx="1290166" cy="538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94D085C-102F-C941-9BD2-D94B2E62F070}"/>
              </a:ext>
            </a:extLst>
          </p:cNvPr>
          <p:cNvSpPr/>
          <p:nvPr/>
        </p:nvSpPr>
        <p:spPr>
          <a:xfrm>
            <a:off x="3298607" y="2194412"/>
            <a:ext cx="1290166" cy="538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Peer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7860B25-2D3C-104A-9356-160ED5D842F6}"/>
              </a:ext>
            </a:extLst>
          </p:cNvPr>
          <p:cNvSpPr/>
          <p:nvPr/>
        </p:nvSpPr>
        <p:spPr>
          <a:xfrm>
            <a:off x="4741435" y="2194413"/>
            <a:ext cx="1290166" cy="538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Orderer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A6EE512E-FC3F-A448-9741-40CB9D0C9BE6}"/>
              </a:ext>
            </a:extLst>
          </p:cNvPr>
          <p:cNvSpPr/>
          <p:nvPr/>
        </p:nvSpPr>
        <p:spPr>
          <a:xfrm>
            <a:off x="6184260" y="2191974"/>
            <a:ext cx="1290167" cy="53884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通道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F961C6BC-78D5-6C42-A04A-8D29BF918BD8}"/>
              </a:ext>
            </a:extLst>
          </p:cNvPr>
          <p:cNvSpPr/>
          <p:nvPr/>
        </p:nvSpPr>
        <p:spPr>
          <a:xfrm>
            <a:off x="7627087" y="2186546"/>
            <a:ext cx="1290166" cy="53884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锚节点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EF786DA7-49D9-D446-9499-BF6807248949}"/>
              </a:ext>
            </a:extLst>
          </p:cNvPr>
          <p:cNvSpPr/>
          <p:nvPr/>
        </p:nvSpPr>
        <p:spPr>
          <a:xfrm>
            <a:off x="9069913" y="2186781"/>
            <a:ext cx="1290167" cy="53884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链码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5CBABB3-02AC-1B41-9B8E-D6557A9FC5A5}"/>
              </a:ext>
            </a:extLst>
          </p:cNvPr>
          <p:cNvSpPr txBox="1"/>
          <p:nvPr/>
        </p:nvSpPr>
        <p:spPr>
          <a:xfrm>
            <a:off x="774039" y="22496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核心流程</a:t>
            </a: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AF6D0ED4-3EB2-EA4A-BED3-5F7CAE38B89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3145943" y="2463834"/>
            <a:ext cx="1526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7C455522-BBE6-2748-8C88-6E3DCE68DC20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4588773" y="2463834"/>
            <a:ext cx="1526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63525A70-833B-804F-B61A-658017F66FD4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6031601" y="2461395"/>
            <a:ext cx="152659" cy="2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174A4D9-7CE1-B04D-A296-8EFE7EE6C85D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7474427" y="2455968"/>
            <a:ext cx="152660" cy="5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D99F07EE-0766-194B-9D14-F1ED7EEBA990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8917253" y="2455968"/>
            <a:ext cx="152660" cy="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84D7BD28-6E9B-224E-ADD7-6BD261B2723C}"/>
              </a:ext>
            </a:extLst>
          </p:cNvPr>
          <p:cNvSpPr/>
          <p:nvPr/>
        </p:nvSpPr>
        <p:spPr>
          <a:xfrm>
            <a:off x="1836565" y="158857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Create</a:t>
            </a: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F008C714-9D4E-2249-98AF-0290B7597F22}"/>
              </a:ext>
            </a:extLst>
          </p:cNvPr>
          <p:cNvSpPr/>
          <p:nvPr/>
        </p:nvSpPr>
        <p:spPr>
          <a:xfrm>
            <a:off x="1836565" y="1193263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080FFEDF-D0FB-A94F-ACC8-087316D283DD}"/>
              </a:ext>
            </a:extLst>
          </p:cNvPr>
          <p:cNvSpPr/>
          <p:nvPr/>
        </p:nvSpPr>
        <p:spPr>
          <a:xfrm>
            <a:off x="1836565" y="81795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Enroll</a:t>
            </a:r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D31DA26A-3F65-AE4E-8192-86A5688BA258}"/>
              </a:ext>
            </a:extLst>
          </p:cNvPr>
          <p:cNvSpPr/>
          <p:nvPr/>
        </p:nvSpPr>
        <p:spPr>
          <a:xfrm>
            <a:off x="3265154" y="1595648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Register</a:t>
            </a:r>
          </a:p>
        </p:txBody>
      </p:sp>
      <p:sp>
        <p:nvSpPr>
          <p:cNvPr id="109" name="圆角矩形 108">
            <a:extLst>
              <a:ext uri="{FF2B5EF4-FFF2-40B4-BE49-F238E27FC236}">
                <a16:creationId xmlns:a16="http://schemas.microsoft.com/office/drawing/2014/main" id="{4E7781BF-F4DE-FA49-9895-E166390FB1A4}"/>
              </a:ext>
            </a:extLst>
          </p:cNvPr>
          <p:cNvSpPr/>
          <p:nvPr/>
        </p:nvSpPr>
        <p:spPr>
          <a:xfrm>
            <a:off x="3275152" y="1211296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Join</a:t>
            </a:r>
          </a:p>
        </p:txBody>
      </p:sp>
      <p:sp>
        <p:nvSpPr>
          <p:cNvPr id="111" name="圆角矩形 110">
            <a:extLst>
              <a:ext uri="{FF2B5EF4-FFF2-40B4-BE49-F238E27FC236}">
                <a16:creationId xmlns:a16="http://schemas.microsoft.com/office/drawing/2014/main" id="{656D79C7-243A-3743-A67C-6480AAFC2B2E}"/>
              </a:ext>
            </a:extLst>
          </p:cNvPr>
          <p:cNvSpPr/>
          <p:nvPr/>
        </p:nvSpPr>
        <p:spPr>
          <a:xfrm>
            <a:off x="3265154" y="81795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Generate</a:t>
            </a:r>
          </a:p>
        </p:txBody>
      </p:sp>
      <p:sp>
        <p:nvSpPr>
          <p:cNvPr id="113" name="圆角矩形 112">
            <a:extLst>
              <a:ext uri="{FF2B5EF4-FFF2-40B4-BE49-F238E27FC236}">
                <a16:creationId xmlns:a16="http://schemas.microsoft.com/office/drawing/2014/main" id="{C699B0C1-C111-0A4E-97FF-E5C4008F39A3}"/>
              </a:ext>
            </a:extLst>
          </p:cNvPr>
          <p:cNvSpPr/>
          <p:nvPr/>
        </p:nvSpPr>
        <p:spPr>
          <a:xfrm>
            <a:off x="4704894" y="1581067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AddOrg</a:t>
            </a: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154A3797-D4A6-CD43-A1EA-8A50D29DA9A0}"/>
              </a:ext>
            </a:extLst>
          </p:cNvPr>
          <p:cNvSpPr/>
          <p:nvPr/>
        </p:nvSpPr>
        <p:spPr>
          <a:xfrm>
            <a:off x="4704894" y="1211296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FABB5FD0-39E5-6A47-B067-FAA1D08E596D}"/>
              </a:ext>
            </a:extLst>
          </p:cNvPr>
          <p:cNvSpPr/>
          <p:nvPr/>
        </p:nvSpPr>
        <p:spPr>
          <a:xfrm>
            <a:off x="4704894" y="805769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Inspect</a:t>
            </a: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029B0865-73EB-CD46-92BA-9A66F8EB9BA7}"/>
              </a:ext>
            </a:extLst>
          </p:cNvPr>
          <p:cNvSpPr/>
          <p:nvPr/>
        </p:nvSpPr>
        <p:spPr>
          <a:xfrm>
            <a:off x="6161357" y="1181005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AddAnch</a:t>
            </a: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048A9E70-2378-444A-BA29-FF5E8F6ED798}"/>
              </a:ext>
            </a:extLst>
          </p:cNvPr>
          <p:cNvSpPr/>
          <p:nvPr/>
        </p:nvSpPr>
        <p:spPr>
          <a:xfrm>
            <a:off x="7587358" y="1194368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QuInstalled</a:t>
            </a: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1C981621-9DBA-FE4A-9967-68225E3D8AFF}"/>
              </a:ext>
            </a:extLst>
          </p:cNvPr>
          <p:cNvSpPr/>
          <p:nvPr/>
        </p:nvSpPr>
        <p:spPr>
          <a:xfrm>
            <a:off x="7582484" y="810554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Invoke</a:t>
            </a:r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3E31745-4565-F64A-92E9-818ADF859D44}"/>
              </a:ext>
            </a:extLst>
          </p:cNvPr>
          <p:cNvSpPr/>
          <p:nvPr/>
        </p:nvSpPr>
        <p:spPr>
          <a:xfrm>
            <a:off x="9052634" y="1604379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Query</a:t>
            </a:r>
          </a:p>
        </p:txBody>
      </p:sp>
      <p:sp>
        <p:nvSpPr>
          <p:cNvPr id="121" name="圆角矩形 120">
            <a:extLst>
              <a:ext uri="{FF2B5EF4-FFF2-40B4-BE49-F238E27FC236}">
                <a16:creationId xmlns:a16="http://schemas.microsoft.com/office/drawing/2014/main" id="{920A50A2-F94B-6449-A138-993B073CC767}"/>
              </a:ext>
            </a:extLst>
          </p:cNvPr>
          <p:cNvSpPr/>
          <p:nvPr/>
        </p:nvSpPr>
        <p:spPr>
          <a:xfrm>
            <a:off x="9052634" y="798598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Commit</a:t>
            </a: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311CF969-DD18-DD4A-AFDB-681CDAA896B4}"/>
              </a:ext>
            </a:extLst>
          </p:cNvPr>
          <p:cNvSpPr/>
          <p:nvPr/>
        </p:nvSpPr>
        <p:spPr>
          <a:xfrm>
            <a:off x="9055842" y="1197734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Approve</a:t>
            </a:r>
          </a:p>
        </p:txBody>
      </p:sp>
      <p:sp>
        <p:nvSpPr>
          <p:cNvPr id="123" name="圆角矩形 122">
            <a:extLst>
              <a:ext uri="{FF2B5EF4-FFF2-40B4-BE49-F238E27FC236}">
                <a16:creationId xmlns:a16="http://schemas.microsoft.com/office/drawing/2014/main" id="{1E098906-3C60-E34F-886A-ADAE492E0525}"/>
              </a:ext>
            </a:extLst>
          </p:cNvPr>
          <p:cNvSpPr/>
          <p:nvPr/>
        </p:nvSpPr>
        <p:spPr>
          <a:xfrm>
            <a:off x="6168089" y="80568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DeleteAnch</a:t>
            </a:r>
          </a:p>
        </p:txBody>
      </p:sp>
      <p:sp>
        <p:nvSpPr>
          <p:cNvPr id="124" name="圆角矩形 123">
            <a:extLst>
              <a:ext uri="{FF2B5EF4-FFF2-40B4-BE49-F238E27FC236}">
                <a16:creationId xmlns:a16="http://schemas.microsoft.com/office/drawing/2014/main" id="{3AD3C308-6B42-8D4A-9935-EC7E7FFE4ED1}"/>
              </a:ext>
            </a:extLst>
          </p:cNvPr>
          <p:cNvSpPr/>
          <p:nvPr/>
        </p:nvSpPr>
        <p:spPr>
          <a:xfrm>
            <a:off x="6146288" y="1564210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JoinChan</a:t>
            </a:r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7F64E84E-0CFB-7245-BC92-39089C3F735F}"/>
              </a:ext>
            </a:extLst>
          </p:cNvPr>
          <p:cNvSpPr/>
          <p:nvPr/>
        </p:nvSpPr>
        <p:spPr>
          <a:xfrm>
            <a:off x="7587358" y="1593692"/>
            <a:ext cx="1290166" cy="3093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278792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0F858A-C396-824B-8D79-0EF3E55F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A5449D-CE2F-444F-B78D-DB32E60CFC1A}"/>
              </a:ext>
            </a:extLst>
          </p:cNvPr>
          <p:cNvSpPr/>
          <p:nvPr/>
        </p:nvSpPr>
        <p:spPr>
          <a:xfrm>
            <a:off x="463592" y="1543707"/>
            <a:ext cx="1140705" cy="682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创世区块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6F205F-C8FD-6946-91CD-5A7621EF9089}"/>
              </a:ext>
            </a:extLst>
          </p:cNvPr>
          <p:cNvSpPr/>
          <p:nvPr/>
        </p:nvSpPr>
        <p:spPr>
          <a:xfrm>
            <a:off x="4526411" y="972673"/>
            <a:ext cx="5579285" cy="4912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B4D534-2E92-1548-A9B2-7F19EA1C5DC0}"/>
              </a:ext>
            </a:extLst>
          </p:cNvPr>
          <p:cNvSpPr/>
          <p:nvPr/>
        </p:nvSpPr>
        <p:spPr>
          <a:xfrm>
            <a:off x="4841723" y="1658474"/>
            <a:ext cx="1615363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父区块哈希值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507788-8577-7F41-B62F-43B60771CF9A}"/>
              </a:ext>
            </a:extLst>
          </p:cNvPr>
          <p:cNvSpPr/>
          <p:nvPr/>
        </p:nvSpPr>
        <p:spPr>
          <a:xfrm>
            <a:off x="4841723" y="1109309"/>
            <a:ext cx="890150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版本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6FB61E-F47F-B746-8A5B-D93EDF834DAE}"/>
              </a:ext>
            </a:extLst>
          </p:cNvPr>
          <p:cNvSpPr/>
          <p:nvPr/>
        </p:nvSpPr>
        <p:spPr>
          <a:xfrm>
            <a:off x="6541162" y="1658474"/>
            <a:ext cx="1070849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难度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005785-819A-994E-A0C0-79D29B10BCBF}"/>
              </a:ext>
            </a:extLst>
          </p:cNvPr>
          <p:cNvSpPr/>
          <p:nvPr/>
        </p:nvSpPr>
        <p:spPr>
          <a:xfrm>
            <a:off x="7696087" y="1658474"/>
            <a:ext cx="1070849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时间戳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B3E2EE-39DF-ED40-A063-C0BEFB2F797B}"/>
              </a:ext>
            </a:extLst>
          </p:cNvPr>
          <p:cNvSpPr/>
          <p:nvPr/>
        </p:nvSpPr>
        <p:spPr>
          <a:xfrm>
            <a:off x="4841723" y="2286468"/>
            <a:ext cx="5053752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ea typeface="SimSun" panose="02010600030101010101" pitchFamily="2" charset="-122"/>
              </a:rPr>
              <a:t>Merkle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B0AB90-E8B3-3641-B27D-54A8F472CDA7}"/>
              </a:ext>
            </a:extLst>
          </p:cNvPr>
          <p:cNvSpPr txBox="1"/>
          <p:nvPr/>
        </p:nvSpPr>
        <p:spPr>
          <a:xfrm>
            <a:off x="8542178" y="1026752"/>
            <a:ext cx="1332186" cy="36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区块头</a:t>
            </a: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7F7C062-F3AB-9442-944D-09DDF6120907}"/>
              </a:ext>
            </a:extLst>
          </p:cNvPr>
          <p:cNvCxnSpPr>
            <a:cxnSpLocks/>
          </p:cNvCxnSpPr>
          <p:nvPr/>
        </p:nvCxnSpPr>
        <p:spPr>
          <a:xfrm>
            <a:off x="4526412" y="2914462"/>
            <a:ext cx="557928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BDB8452-187E-1F40-9107-79A23C78FC52}"/>
              </a:ext>
            </a:extLst>
          </p:cNvPr>
          <p:cNvSpPr/>
          <p:nvPr/>
        </p:nvSpPr>
        <p:spPr>
          <a:xfrm>
            <a:off x="6784527" y="3019565"/>
            <a:ext cx="1212318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哈希</a:t>
            </a:r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1234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E23EEF-F27F-DB4C-A146-83EAC48AF419}"/>
              </a:ext>
            </a:extLst>
          </p:cNvPr>
          <p:cNvSpPr/>
          <p:nvPr/>
        </p:nvSpPr>
        <p:spPr>
          <a:xfrm>
            <a:off x="5731873" y="3826571"/>
            <a:ext cx="1212318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哈希</a:t>
            </a:r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12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8A7A1B1-3A9B-A048-966B-189F7E1A0AA0}"/>
              </a:ext>
            </a:extLst>
          </p:cNvPr>
          <p:cNvSpPr/>
          <p:nvPr/>
        </p:nvSpPr>
        <p:spPr>
          <a:xfrm>
            <a:off x="7996845" y="3826571"/>
            <a:ext cx="1212318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哈希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34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5F0BF5-E1C2-D24B-A891-F1E1ED472FAE}"/>
              </a:ext>
            </a:extLst>
          </p:cNvPr>
          <p:cNvSpPr/>
          <p:nvPr/>
        </p:nvSpPr>
        <p:spPr>
          <a:xfrm>
            <a:off x="5191503" y="4526485"/>
            <a:ext cx="919496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哈希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6EECBF-53B5-E148-AFE8-D2E40A30FF19}"/>
              </a:ext>
            </a:extLst>
          </p:cNvPr>
          <p:cNvSpPr/>
          <p:nvPr/>
        </p:nvSpPr>
        <p:spPr>
          <a:xfrm>
            <a:off x="6383929" y="4529090"/>
            <a:ext cx="919496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哈希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BA2B2D-7843-E340-A999-348457F66E82}"/>
              </a:ext>
            </a:extLst>
          </p:cNvPr>
          <p:cNvSpPr/>
          <p:nvPr/>
        </p:nvSpPr>
        <p:spPr>
          <a:xfrm>
            <a:off x="7685125" y="4526485"/>
            <a:ext cx="919496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哈希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97DBAA5-9C78-D04A-B325-6FAED4108316}"/>
              </a:ext>
            </a:extLst>
          </p:cNvPr>
          <p:cNvSpPr/>
          <p:nvPr/>
        </p:nvSpPr>
        <p:spPr>
          <a:xfrm>
            <a:off x="8813827" y="4526485"/>
            <a:ext cx="919496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哈希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4C36EB7-061E-B74A-8A8D-19D29C59CD71}"/>
              </a:ext>
            </a:extLst>
          </p:cNvPr>
          <p:cNvSpPr/>
          <p:nvPr/>
        </p:nvSpPr>
        <p:spPr>
          <a:xfrm>
            <a:off x="5191503" y="5226399"/>
            <a:ext cx="919496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交易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73D247E-0D70-BD43-93B1-3E5BF5E0D183}"/>
              </a:ext>
            </a:extLst>
          </p:cNvPr>
          <p:cNvSpPr/>
          <p:nvPr/>
        </p:nvSpPr>
        <p:spPr>
          <a:xfrm>
            <a:off x="6383929" y="5229004"/>
            <a:ext cx="919496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交易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BBF075-DA79-CF4B-AD65-060658AA67A0}"/>
              </a:ext>
            </a:extLst>
          </p:cNvPr>
          <p:cNvSpPr/>
          <p:nvPr/>
        </p:nvSpPr>
        <p:spPr>
          <a:xfrm>
            <a:off x="7685125" y="5226399"/>
            <a:ext cx="919496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交易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5A2B73-0E8C-4B4E-9134-7A5E7551E5AA}"/>
              </a:ext>
            </a:extLst>
          </p:cNvPr>
          <p:cNvSpPr/>
          <p:nvPr/>
        </p:nvSpPr>
        <p:spPr>
          <a:xfrm>
            <a:off x="8813827" y="5238372"/>
            <a:ext cx="919496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交易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2D8311F-EB0B-8646-B72A-EDAD74E9261A}"/>
              </a:ext>
            </a:extLst>
          </p:cNvPr>
          <p:cNvSpPr txBox="1"/>
          <p:nvPr/>
        </p:nvSpPr>
        <p:spPr>
          <a:xfrm>
            <a:off x="8505386" y="2948174"/>
            <a:ext cx="1332186" cy="36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区块体</a:t>
            </a: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A44FEE04-C750-7440-9DAE-69DAC9E710E6}"/>
              </a:ext>
            </a:extLst>
          </p:cNvPr>
          <p:cNvCxnSpPr>
            <a:cxnSpLocks/>
          </p:cNvCxnSpPr>
          <p:nvPr/>
        </p:nvCxnSpPr>
        <p:spPr>
          <a:xfrm flipV="1">
            <a:off x="7412520" y="2736892"/>
            <a:ext cx="0" cy="2826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1BCB3E6-C84E-ED40-9FCD-9E9D99EC87D5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6338032" y="3482021"/>
            <a:ext cx="1052654" cy="3445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A59810D6-62DD-514D-B553-46D9B22947ED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H="1" flipV="1">
            <a:off x="7390686" y="3482021"/>
            <a:ext cx="1212318" cy="3445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26072EE-34D3-B64D-AF05-9084D11E230D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731873" y="4289027"/>
            <a:ext cx="606159" cy="2374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CD36F55-77AF-CC44-9B67-A6D7C1B3EA8E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H="1" flipV="1">
            <a:off x="6338032" y="4289027"/>
            <a:ext cx="505645" cy="2400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F8324E3B-E78C-B346-A255-0D253376F280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8144873" y="4289027"/>
            <a:ext cx="458131" cy="2374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ADB0C0B-7B7A-8647-B08A-B1C72AADD0DD}"/>
              </a:ext>
            </a:extLst>
          </p:cNvPr>
          <p:cNvCxnSpPr>
            <a:cxnSpLocks/>
            <a:stCxn id="25" idx="0"/>
            <a:endCxn id="21" idx="2"/>
          </p:cNvCxnSpPr>
          <p:nvPr/>
        </p:nvCxnSpPr>
        <p:spPr>
          <a:xfrm flipH="1" flipV="1">
            <a:off x="8603004" y="4289027"/>
            <a:ext cx="670571" cy="2374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528D1572-4E00-C247-A24F-CAE6EEC368F4}"/>
              </a:ext>
            </a:extLst>
          </p:cNvPr>
          <p:cNvCxnSpPr>
            <a:cxnSpLocks/>
            <a:stCxn id="29" idx="0"/>
            <a:endCxn id="25" idx="2"/>
          </p:cNvCxnSpPr>
          <p:nvPr/>
        </p:nvCxnSpPr>
        <p:spPr>
          <a:xfrm flipV="1">
            <a:off x="9273575" y="4988941"/>
            <a:ext cx="0" cy="2494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8495F212-57BE-7F45-A73C-34CF0F9B5CCA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flipV="1">
            <a:off x="8144873" y="4988941"/>
            <a:ext cx="0" cy="2374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8340351-CF63-D14E-9B5F-865875A8DFC8}"/>
              </a:ext>
            </a:extLst>
          </p:cNvPr>
          <p:cNvCxnSpPr>
            <a:cxnSpLocks/>
          </p:cNvCxnSpPr>
          <p:nvPr/>
        </p:nvCxnSpPr>
        <p:spPr>
          <a:xfrm flipV="1">
            <a:off x="6865014" y="4982954"/>
            <a:ext cx="0" cy="2494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89C4F41B-3CAE-4242-8E16-F30A3473F91B}"/>
              </a:ext>
            </a:extLst>
          </p:cNvPr>
          <p:cNvCxnSpPr>
            <a:cxnSpLocks/>
          </p:cNvCxnSpPr>
          <p:nvPr/>
        </p:nvCxnSpPr>
        <p:spPr>
          <a:xfrm flipV="1">
            <a:off x="5651251" y="4976968"/>
            <a:ext cx="0" cy="2494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B25AEF11-5FB6-1C49-9177-FBA22A1A78D8}"/>
              </a:ext>
            </a:extLst>
          </p:cNvPr>
          <p:cNvSpPr/>
          <p:nvPr/>
        </p:nvSpPr>
        <p:spPr>
          <a:xfrm>
            <a:off x="2951658" y="1548627"/>
            <a:ext cx="1140705" cy="682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区块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N-1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A36F8FE-BFCB-0043-ADCE-70449815EBDB}"/>
              </a:ext>
            </a:extLst>
          </p:cNvPr>
          <p:cNvSpPr/>
          <p:nvPr/>
        </p:nvSpPr>
        <p:spPr>
          <a:xfrm>
            <a:off x="10828684" y="1543707"/>
            <a:ext cx="1140705" cy="682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区块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N+1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17A7031-803F-3F40-9075-2FAB558B856E}"/>
              </a:ext>
            </a:extLst>
          </p:cNvPr>
          <p:cNvSpPr txBox="1"/>
          <p:nvPr/>
        </p:nvSpPr>
        <p:spPr>
          <a:xfrm>
            <a:off x="6755723" y="996278"/>
            <a:ext cx="1332186" cy="36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区块 </a:t>
            </a:r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N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750B2835-1E91-9D48-857B-1A8DC1E61CD0}"/>
              </a:ext>
            </a:extLst>
          </p:cNvPr>
          <p:cNvCxnSpPr>
            <a:cxnSpLocks/>
            <a:stCxn id="5" idx="1"/>
            <a:endCxn id="65" idx="3"/>
          </p:cNvCxnSpPr>
          <p:nvPr/>
        </p:nvCxnSpPr>
        <p:spPr>
          <a:xfrm flipH="1">
            <a:off x="4092363" y="1889702"/>
            <a:ext cx="749360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97174585-3FE1-914C-8BBB-264584B86594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10093675" y="1884782"/>
            <a:ext cx="735009" cy="49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AF0B5CC-4767-9544-AB15-AF486440F101}"/>
              </a:ext>
            </a:extLst>
          </p:cNvPr>
          <p:cNvCxnSpPr>
            <a:cxnSpLocks/>
          </p:cNvCxnSpPr>
          <p:nvPr/>
        </p:nvCxnSpPr>
        <p:spPr>
          <a:xfrm flipH="1">
            <a:off x="2202298" y="1884782"/>
            <a:ext cx="749360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D2CD2724-6626-654D-94AF-0BC6169FFDC6}"/>
              </a:ext>
            </a:extLst>
          </p:cNvPr>
          <p:cNvSpPr txBox="1"/>
          <p:nvPr/>
        </p:nvSpPr>
        <p:spPr>
          <a:xfrm>
            <a:off x="1397389" y="1700116"/>
            <a:ext cx="1096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…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ACA8274-C9D9-8E44-9627-0D0DE374BD91}"/>
              </a:ext>
            </a:extLst>
          </p:cNvPr>
          <p:cNvSpPr/>
          <p:nvPr/>
        </p:nvSpPr>
        <p:spPr>
          <a:xfrm>
            <a:off x="8824626" y="1653554"/>
            <a:ext cx="1070849" cy="462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随机数</a:t>
            </a:r>
          </a:p>
        </p:txBody>
      </p:sp>
    </p:spTree>
    <p:extLst>
      <p:ext uri="{BB962C8B-B14F-4D97-AF65-F5344CB8AC3E}">
        <p14:creationId xmlns:p14="http://schemas.microsoft.com/office/powerpoint/2010/main" val="215881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CBF5D4-A7B5-0242-8AD0-4FFFFC28E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431" y="0"/>
            <a:ext cx="4724400" cy="3429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1476B4-A660-5A41-A2AA-08263165B7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121" b="-1"/>
          <a:stretch/>
        </p:blipFill>
        <p:spPr>
          <a:xfrm>
            <a:off x="0" y="3429000"/>
            <a:ext cx="4724400" cy="242001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12C5D2C-7844-FE4A-8303-BF725EE94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08425"/>
            <a:ext cx="76073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7E893C00-5EDF-8E42-A4ED-B03FED625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2" y="254723"/>
            <a:ext cx="5302494" cy="306721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1375D6A-5684-1F4E-A935-F6D19D244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4899736" cy="26004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39B23F9-4421-9745-8737-476006E4F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22841"/>
            <a:ext cx="4995657" cy="27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6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D4C58A1-888B-B14E-9B22-B9ED43A0E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333"/>
          <a:stretch/>
        </p:blipFill>
        <p:spPr>
          <a:xfrm>
            <a:off x="101225" y="833149"/>
            <a:ext cx="5035594" cy="3886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E5613A6-11F5-3B48-9D9F-9C43BA752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91"/>
          <a:stretch/>
        </p:blipFill>
        <p:spPr>
          <a:xfrm>
            <a:off x="5999670" y="833149"/>
            <a:ext cx="5035594" cy="34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5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CCD698-5C41-2443-834D-655C3C263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55"/>
          <a:stretch/>
        </p:blipFill>
        <p:spPr>
          <a:xfrm>
            <a:off x="259667" y="190500"/>
            <a:ext cx="7422343" cy="6477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62D3B61-DA21-BC45-AE17-2E49DFB2F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42"/>
          <a:stretch/>
        </p:blipFill>
        <p:spPr>
          <a:xfrm>
            <a:off x="8062178" y="2023997"/>
            <a:ext cx="3870155" cy="321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9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A440BCFF-7DF4-F440-85AE-11FF182CF9FB}"/>
              </a:ext>
            </a:extLst>
          </p:cNvPr>
          <p:cNvSpPr/>
          <p:nvPr/>
        </p:nvSpPr>
        <p:spPr>
          <a:xfrm>
            <a:off x="4539301" y="3341588"/>
            <a:ext cx="1809638" cy="443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添加</a:t>
            </a:r>
            <a:r>
              <a:rPr kumimoji="1" lang="en-US" altLang="zh-CN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finalizers</a:t>
            </a:r>
            <a:r>
              <a:rPr kumimoji="1" lang="zh-CN" altLang="en-US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字段</a:t>
            </a: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B9717D42-5A9C-B741-9305-F0D652D5C4C5}"/>
              </a:ext>
            </a:extLst>
          </p:cNvPr>
          <p:cNvSpPr/>
          <p:nvPr/>
        </p:nvSpPr>
        <p:spPr>
          <a:xfrm>
            <a:off x="4835115" y="634928"/>
            <a:ext cx="1216985" cy="7344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是否退出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F2657354-5337-9C46-8B42-7844ECB9ECBA}"/>
              </a:ext>
            </a:extLst>
          </p:cNvPr>
          <p:cNvSpPr/>
          <p:nvPr/>
        </p:nvSpPr>
        <p:spPr>
          <a:xfrm>
            <a:off x="4950992" y="71897"/>
            <a:ext cx="980586" cy="423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开始</a:t>
            </a: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0E6727ED-FAA9-6743-871E-64050DD98E22}"/>
              </a:ext>
            </a:extLst>
          </p:cNvPr>
          <p:cNvSpPr/>
          <p:nvPr/>
        </p:nvSpPr>
        <p:spPr>
          <a:xfrm>
            <a:off x="4835114" y="1531939"/>
            <a:ext cx="1216986" cy="7344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DT</a:t>
            </a:r>
            <a:endParaRPr kumimoji="1" lang="zh-CN" altLang="en-US" sz="1400" dirty="0">
              <a:solidFill>
                <a:schemeClr val="tx1"/>
              </a:solidFill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0134360-CF3C-D047-A212-D7F89F9B62EF}"/>
              </a:ext>
            </a:extLst>
          </p:cNvPr>
          <p:cNvSpPr/>
          <p:nvPr/>
        </p:nvSpPr>
        <p:spPr>
          <a:xfrm>
            <a:off x="2754503" y="6009417"/>
            <a:ext cx="980586" cy="423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结束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D735EB9-B93F-3B4C-B5A4-4EBB8A281DA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443607" y="1369337"/>
            <a:ext cx="1" cy="1626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C6EA2440-AD8C-684E-B876-BF007706278A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>
          <a:xfrm rot="10800000" flipV="1">
            <a:off x="2754503" y="1002133"/>
            <a:ext cx="2080612" cy="5218926"/>
          </a:xfrm>
          <a:prstGeom prst="bentConnector3">
            <a:avLst>
              <a:gd name="adj1" fmla="val 1311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A2680CE-BC77-9E45-9303-917123C111BE}"/>
              </a:ext>
            </a:extLst>
          </p:cNvPr>
          <p:cNvSpPr txBox="1"/>
          <p:nvPr/>
        </p:nvSpPr>
        <p:spPr>
          <a:xfrm>
            <a:off x="5445093" y="126465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N</a:t>
            </a:r>
            <a:endParaRPr kumimoji="1"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43E5417-B229-F744-AB32-1AE7E86BDE0F}"/>
              </a:ext>
            </a:extLst>
          </p:cNvPr>
          <p:cNvSpPr txBox="1"/>
          <p:nvPr/>
        </p:nvSpPr>
        <p:spPr>
          <a:xfrm>
            <a:off x="5445093" y="212424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N</a:t>
            </a:r>
            <a:endParaRPr kumimoji="1" lang="zh-CN" altLang="en-US" sz="1600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B3DA6273-2D15-BC40-8994-4B0CAD151394}"/>
              </a:ext>
            </a:extLst>
          </p:cNvPr>
          <p:cNvCxnSpPr>
            <a:cxnSpLocks/>
            <a:stCxn id="8" idx="1"/>
            <a:endCxn id="80" idx="3"/>
          </p:cNvCxnSpPr>
          <p:nvPr/>
        </p:nvCxnSpPr>
        <p:spPr>
          <a:xfrm flipH="1" flipV="1">
            <a:off x="3853289" y="1897327"/>
            <a:ext cx="981825" cy="1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菱形 79">
            <a:extLst>
              <a:ext uri="{FF2B5EF4-FFF2-40B4-BE49-F238E27FC236}">
                <a16:creationId xmlns:a16="http://schemas.microsoft.com/office/drawing/2014/main" id="{58347926-0188-8741-8973-A75889248F62}"/>
              </a:ext>
            </a:extLst>
          </p:cNvPr>
          <p:cNvSpPr/>
          <p:nvPr/>
        </p:nvSpPr>
        <p:spPr>
          <a:xfrm>
            <a:off x="2636303" y="1530122"/>
            <a:ext cx="1216986" cy="7344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finalizers</a:t>
            </a:r>
            <a:endParaRPr kumimoji="1" lang="zh-CN" altLang="en-US" sz="1400" dirty="0">
              <a:solidFill>
                <a:schemeClr val="tx1"/>
              </a:solidFill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C07EA2D-5DE2-D340-93E1-6E0F66DF575C}"/>
              </a:ext>
            </a:extLst>
          </p:cNvPr>
          <p:cNvSpPr txBox="1"/>
          <p:nvPr/>
        </p:nvSpPr>
        <p:spPr>
          <a:xfrm>
            <a:off x="4203342" y="149525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Y</a:t>
            </a:r>
            <a:endParaRPr kumimoji="1" lang="zh-CN" altLang="en-US" sz="16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0522C44-71B6-C642-91C0-2F389C68AA26}"/>
              </a:ext>
            </a:extLst>
          </p:cNvPr>
          <p:cNvSpPr/>
          <p:nvPr/>
        </p:nvSpPr>
        <p:spPr>
          <a:xfrm>
            <a:off x="2339977" y="3205384"/>
            <a:ext cx="1809638" cy="443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删除</a:t>
            </a:r>
            <a:r>
              <a:rPr kumimoji="1" lang="en-US" altLang="zh-CN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finalizers</a:t>
            </a:r>
            <a:r>
              <a:rPr kumimoji="1" lang="zh-CN" altLang="en-US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字段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9270622-94FB-744C-9585-38517BA73F9E}"/>
              </a:ext>
            </a:extLst>
          </p:cNvPr>
          <p:cNvSpPr/>
          <p:nvPr/>
        </p:nvSpPr>
        <p:spPr>
          <a:xfrm>
            <a:off x="2338478" y="4560895"/>
            <a:ext cx="1809638" cy="443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更新</a:t>
            </a: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A1DD522-6332-A247-A23C-EF0AAC6E6F37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2097493" y="1897327"/>
            <a:ext cx="5388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0F30F9F4-A73B-6844-8136-08DBE96D9E44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3244796" y="2264531"/>
            <a:ext cx="0" cy="940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E348BF9-81B1-DD44-BD9C-DA63ED374B41}"/>
              </a:ext>
            </a:extLst>
          </p:cNvPr>
          <p:cNvSpPr txBox="1"/>
          <p:nvPr/>
        </p:nvSpPr>
        <p:spPr>
          <a:xfrm>
            <a:off x="3193079" y="246279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Y</a:t>
            </a:r>
            <a:endParaRPr kumimoji="1" lang="zh-CN" altLang="en-US" sz="16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B72B358-4E0A-E642-9747-3C3EA23F6B09}"/>
              </a:ext>
            </a:extLst>
          </p:cNvPr>
          <p:cNvSpPr txBox="1"/>
          <p:nvPr/>
        </p:nvSpPr>
        <p:spPr>
          <a:xfrm>
            <a:off x="2240039" y="150623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N</a:t>
            </a:r>
            <a:endParaRPr kumimoji="1" lang="zh-CN" altLang="en-US" sz="1600" dirty="0"/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28C727D0-508C-7146-98FC-EB8E2696973A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flipH="1">
            <a:off x="3243297" y="3649369"/>
            <a:ext cx="1499" cy="91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菱形 116">
            <a:extLst>
              <a:ext uri="{FF2B5EF4-FFF2-40B4-BE49-F238E27FC236}">
                <a16:creationId xmlns:a16="http://schemas.microsoft.com/office/drawing/2014/main" id="{6AAAC9B6-66E3-E84A-9888-3AC34F3DD4AB}"/>
              </a:ext>
            </a:extLst>
          </p:cNvPr>
          <p:cNvSpPr/>
          <p:nvPr/>
        </p:nvSpPr>
        <p:spPr>
          <a:xfrm>
            <a:off x="4832792" y="2431905"/>
            <a:ext cx="1216986" cy="7344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finalizers</a:t>
            </a:r>
            <a:endParaRPr kumimoji="1" lang="zh-CN" altLang="en-US" sz="1400" dirty="0">
              <a:solidFill>
                <a:schemeClr val="tx1"/>
              </a:solidFill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63F7D9DF-339C-BB48-8199-AEC167893753}"/>
              </a:ext>
            </a:extLst>
          </p:cNvPr>
          <p:cNvCxnSpPr>
            <a:cxnSpLocks/>
            <a:stCxn id="8" idx="2"/>
            <a:endCxn id="117" idx="0"/>
          </p:cNvCxnSpPr>
          <p:nvPr/>
        </p:nvCxnSpPr>
        <p:spPr>
          <a:xfrm flipH="1">
            <a:off x="5441285" y="2266348"/>
            <a:ext cx="2322" cy="165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5D8A90E7-477A-7440-915E-C9464F4B9025}"/>
              </a:ext>
            </a:extLst>
          </p:cNvPr>
          <p:cNvSpPr txBox="1"/>
          <p:nvPr/>
        </p:nvSpPr>
        <p:spPr>
          <a:xfrm>
            <a:off x="5477424" y="305049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N</a:t>
            </a:r>
            <a:endParaRPr kumimoji="1" lang="zh-CN" altLang="en-US" sz="1600" dirty="0"/>
          </a:p>
        </p:txBody>
      </p: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1495DD5C-5A3F-3540-A87E-240E52D808F5}"/>
              </a:ext>
            </a:extLst>
          </p:cNvPr>
          <p:cNvCxnSpPr>
            <a:cxnSpLocks/>
            <a:stCxn id="83" idx="2"/>
            <a:endCxn id="9" idx="0"/>
          </p:cNvCxnSpPr>
          <p:nvPr/>
        </p:nvCxnSpPr>
        <p:spPr>
          <a:xfrm>
            <a:off x="3243297" y="5004880"/>
            <a:ext cx="1499" cy="1004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4CAFE688-59C0-8D4E-881E-0643B7C1807F}"/>
              </a:ext>
            </a:extLst>
          </p:cNvPr>
          <p:cNvCxnSpPr>
            <a:cxnSpLocks/>
            <a:stCxn id="117" idx="2"/>
            <a:endCxn id="61" idx="0"/>
          </p:cNvCxnSpPr>
          <p:nvPr/>
        </p:nvCxnSpPr>
        <p:spPr>
          <a:xfrm>
            <a:off x="5441285" y="3166314"/>
            <a:ext cx="2835" cy="175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6989640-53BD-9848-9539-220A57ADD89D}"/>
              </a:ext>
            </a:extLst>
          </p:cNvPr>
          <p:cNvSpPr txBox="1"/>
          <p:nvPr/>
        </p:nvSpPr>
        <p:spPr>
          <a:xfrm>
            <a:off x="6129886" y="2326870"/>
            <a:ext cx="294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Y</a:t>
            </a:r>
            <a:endParaRPr kumimoji="1" lang="zh-CN" altLang="en-US" sz="1600" dirty="0"/>
          </a:p>
        </p:txBody>
      </p:sp>
      <p:sp>
        <p:nvSpPr>
          <p:cNvPr id="143" name="菱形 142">
            <a:extLst>
              <a:ext uri="{FF2B5EF4-FFF2-40B4-BE49-F238E27FC236}">
                <a16:creationId xmlns:a16="http://schemas.microsoft.com/office/drawing/2014/main" id="{1B062DC9-83C6-1448-B2F1-9A9750EE45D6}"/>
              </a:ext>
            </a:extLst>
          </p:cNvPr>
          <p:cNvSpPr/>
          <p:nvPr/>
        </p:nvSpPr>
        <p:spPr>
          <a:xfrm>
            <a:off x="4717653" y="3916389"/>
            <a:ext cx="1462693" cy="7344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helm</a:t>
            </a:r>
            <a:r>
              <a:rPr kumimoji="1" lang="zh-CN" altLang="en-US" sz="14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release</a:t>
            </a:r>
            <a:endParaRPr kumimoji="1" lang="zh-CN" altLang="en-US" sz="1400" dirty="0">
              <a:solidFill>
                <a:schemeClr val="tx1"/>
              </a:solidFill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0C2CDF7-0E6C-EE41-91D4-E0647788FD09}"/>
              </a:ext>
            </a:extLst>
          </p:cNvPr>
          <p:cNvSpPr/>
          <p:nvPr/>
        </p:nvSpPr>
        <p:spPr>
          <a:xfrm>
            <a:off x="4544180" y="4835044"/>
            <a:ext cx="1809638" cy="443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复制已有证书文件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22B29432-7D16-8D4D-85AA-9CB698350373}"/>
              </a:ext>
            </a:extLst>
          </p:cNvPr>
          <p:cNvSpPr/>
          <p:nvPr/>
        </p:nvSpPr>
        <p:spPr>
          <a:xfrm>
            <a:off x="4545303" y="5404003"/>
            <a:ext cx="1809638" cy="443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生成</a:t>
            </a:r>
            <a:r>
              <a:rPr kumimoji="1" lang="en-US" altLang="zh-CN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config</a:t>
            </a:r>
            <a:endParaRPr kumimoji="1" lang="zh-CN" altLang="en-US" sz="1600" dirty="0">
              <a:solidFill>
                <a:schemeClr val="tx1"/>
              </a:solidFill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77F4362-0511-7D41-83F5-45A8831AF559}"/>
              </a:ext>
            </a:extLst>
          </p:cNvPr>
          <p:cNvSpPr/>
          <p:nvPr/>
        </p:nvSpPr>
        <p:spPr>
          <a:xfrm>
            <a:off x="4545303" y="5994938"/>
            <a:ext cx="1809638" cy="443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helm</a:t>
            </a:r>
            <a:r>
              <a:rPr kumimoji="1" lang="zh-CN" altLang="en-US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chart</a:t>
            </a:r>
            <a:r>
              <a:rPr kumimoji="1" lang="zh-CN" altLang="en-US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安装</a:t>
            </a:r>
            <a:r>
              <a:rPr kumimoji="1" lang="en-US" altLang="zh-CN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/</a:t>
            </a:r>
            <a:r>
              <a:rPr kumimoji="1" lang="zh-CN" altLang="en-US" sz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更新</a:t>
            </a:r>
          </a:p>
        </p:txBody>
      </p: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FCCED4CC-7F8C-B04C-A5DF-A9A8E2CA8FC5}"/>
              </a:ext>
            </a:extLst>
          </p:cNvPr>
          <p:cNvCxnSpPr>
            <a:cxnSpLocks/>
            <a:stCxn id="61" idx="2"/>
            <a:endCxn id="143" idx="0"/>
          </p:cNvCxnSpPr>
          <p:nvPr/>
        </p:nvCxnSpPr>
        <p:spPr>
          <a:xfrm>
            <a:off x="5444120" y="3785573"/>
            <a:ext cx="4880" cy="1308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8DB89B25-326D-F040-8B78-889CD46702A2}"/>
              </a:ext>
            </a:extLst>
          </p:cNvPr>
          <p:cNvCxnSpPr>
            <a:cxnSpLocks/>
            <a:stCxn id="143" idx="2"/>
            <a:endCxn id="144" idx="0"/>
          </p:cNvCxnSpPr>
          <p:nvPr/>
        </p:nvCxnSpPr>
        <p:spPr>
          <a:xfrm flipH="1">
            <a:off x="5448999" y="4650798"/>
            <a:ext cx="1" cy="184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69A961C5-1C4B-E746-A408-5D31B431F208}"/>
              </a:ext>
            </a:extLst>
          </p:cNvPr>
          <p:cNvSpPr txBox="1"/>
          <p:nvPr/>
        </p:nvSpPr>
        <p:spPr>
          <a:xfrm>
            <a:off x="5448999" y="453400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Y</a:t>
            </a:r>
            <a:endParaRPr kumimoji="1" lang="zh-CN" altLang="en-US" sz="1600" dirty="0"/>
          </a:p>
        </p:txBody>
      </p: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997D7901-24FC-3F4A-94EE-0DF3B191D8CF}"/>
              </a:ext>
            </a:extLst>
          </p:cNvPr>
          <p:cNvCxnSpPr>
            <a:cxnSpLocks/>
            <a:stCxn id="144" idx="2"/>
            <a:endCxn id="149" idx="0"/>
          </p:cNvCxnSpPr>
          <p:nvPr/>
        </p:nvCxnSpPr>
        <p:spPr>
          <a:xfrm>
            <a:off x="5448999" y="5279029"/>
            <a:ext cx="1123" cy="1249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041561CE-A9A4-CD4B-B16B-4323EC3AEE68}"/>
              </a:ext>
            </a:extLst>
          </p:cNvPr>
          <p:cNvCxnSpPr>
            <a:cxnSpLocks/>
            <a:stCxn id="149" idx="2"/>
            <a:endCxn id="150" idx="0"/>
          </p:cNvCxnSpPr>
          <p:nvPr/>
        </p:nvCxnSpPr>
        <p:spPr>
          <a:xfrm>
            <a:off x="5450122" y="5847988"/>
            <a:ext cx="0" cy="14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>
            <a:extLst>
              <a:ext uri="{FF2B5EF4-FFF2-40B4-BE49-F238E27FC236}">
                <a16:creationId xmlns:a16="http://schemas.microsoft.com/office/drawing/2014/main" id="{8A40CEF9-E347-A64D-8F48-699863AC1D8F}"/>
              </a:ext>
            </a:extLst>
          </p:cNvPr>
          <p:cNvCxnSpPr>
            <a:cxnSpLocks/>
            <a:stCxn id="150" idx="1"/>
            <a:endCxn id="9" idx="3"/>
          </p:cNvCxnSpPr>
          <p:nvPr/>
        </p:nvCxnSpPr>
        <p:spPr>
          <a:xfrm flipH="1">
            <a:off x="3735089" y="6216931"/>
            <a:ext cx="810214" cy="41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>
            <a:extLst>
              <a:ext uri="{FF2B5EF4-FFF2-40B4-BE49-F238E27FC236}">
                <a16:creationId xmlns:a16="http://schemas.microsoft.com/office/drawing/2014/main" id="{53EE4982-C9B1-9449-8EA7-EBE273B93130}"/>
              </a:ext>
            </a:extLst>
          </p:cNvPr>
          <p:cNvCxnSpPr>
            <a:cxnSpLocks/>
            <a:stCxn id="143" idx="3"/>
            <a:endCxn id="149" idx="3"/>
          </p:cNvCxnSpPr>
          <p:nvPr/>
        </p:nvCxnSpPr>
        <p:spPr>
          <a:xfrm>
            <a:off x="6180346" y="4283594"/>
            <a:ext cx="174595" cy="1342402"/>
          </a:xfrm>
          <a:prstGeom prst="bentConnector3">
            <a:avLst>
              <a:gd name="adj1" fmla="val 2309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786EC6B9-AC53-8A43-B21B-AD756B2C8F48}"/>
              </a:ext>
            </a:extLst>
          </p:cNvPr>
          <p:cNvCxnSpPr>
            <a:cxnSpLocks/>
            <a:stCxn id="117" idx="3"/>
            <a:endCxn id="192" idx="1"/>
          </p:cNvCxnSpPr>
          <p:nvPr/>
        </p:nvCxnSpPr>
        <p:spPr>
          <a:xfrm>
            <a:off x="6049778" y="2799110"/>
            <a:ext cx="626800" cy="1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圆角矩形 191">
            <a:extLst>
              <a:ext uri="{FF2B5EF4-FFF2-40B4-BE49-F238E27FC236}">
                <a16:creationId xmlns:a16="http://schemas.microsoft.com/office/drawing/2014/main" id="{932DA1B7-4F96-E846-9BD6-CCCD2A56E622}"/>
              </a:ext>
            </a:extLst>
          </p:cNvPr>
          <p:cNvSpPr/>
          <p:nvPr/>
        </p:nvSpPr>
        <p:spPr>
          <a:xfrm>
            <a:off x="6676578" y="2588479"/>
            <a:ext cx="980586" cy="423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结束</a:t>
            </a:r>
          </a:p>
        </p:txBody>
      </p:sp>
      <p:cxnSp>
        <p:nvCxnSpPr>
          <p:cNvPr id="214" name="直线箭头连接符 213">
            <a:extLst>
              <a:ext uri="{FF2B5EF4-FFF2-40B4-BE49-F238E27FC236}">
                <a16:creationId xmlns:a16="http://schemas.microsoft.com/office/drawing/2014/main" id="{2DA02727-BB46-9D45-BCF4-D0105F9528CA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5441285" y="495181"/>
            <a:ext cx="2323" cy="139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FFE57BC1-B912-8141-946B-B102B313E618}"/>
              </a:ext>
            </a:extLst>
          </p:cNvPr>
          <p:cNvSpPr txBox="1"/>
          <p:nvPr/>
        </p:nvSpPr>
        <p:spPr>
          <a:xfrm>
            <a:off x="6151510" y="3979620"/>
            <a:ext cx="33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N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43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BFF9B0-403D-4D48-8F73-C222F5D7A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143"/>
          <a:stretch/>
        </p:blipFill>
        <p:spPr>
          <a:xfrm>
            <a:off x="2577235" y="858416"/>
            <a:ext cx="7037529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3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37A8A-C81B-A94F-A258-9EF919858FFF}"/>
              </a:ext>
            </a:extLst>
          </p:cNvPr>
          <p:cNvSpPr/>
          <p:nvPr/>
        </p:nvSpPr>
        <p:spPr>
          <a:xfrm>
            <a:off x="5212178" y="1657040"/>
            <a:ext cx="2981885" cy="463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ClusterRoleBinding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E096CA0-1695-C44C-95ED-260BF44ADD5A}"/>
              </a:ext>
            </a:extLst>
          </p:cNvPr>
          <p:cNvSpPr/>
          <p:nvPr/>
        </p:nvSpPr>
        <p:spPr>
          <a:xfrm>
            <a:off x="3338135" y="3628240"/>
            <a:ext cx="1760837" cy="46338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fabriccas/status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8A5F7DE-8526-AF46-B162-87A61A2016BD}"/>
              </a:ext>
            </a:extLst>
          </p:cNvPr>
          <p:cNvSpPr/>
          <p:nvPr/>
        </p:nvSpPr>
        <p:spPr>
          <a:xfrm>
            <a:off x="5339342" y="3634409"/>
            <a:ext cx="1963499" cy="46338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get,list,watch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显示 5">
            <a:extLst>
              <a:ext uri="{FF2B5EF4-FFF2-40B4-BE49-F238E27FC236}">
                <a16:creationId xmlns:a16="http://schemas.microsoft.com/office/drawing/2014/main" id="{54313496-AF48-AD49-ADB7-192057AE5E34}"/>
              </a:ext>
            </a:extLst>
          </p:cNvPr>
          <p:cNvSpPr/>
          <p:nvPr/>
        </p:nvSpPr>
        <p:spPr>
          <a:xfrm>
            <a:off x="4748456" y="2939343"/>
            <a:ext cx="927443" cy="463382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Rule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FBF5769-5472-9F4A-AEA0-CB19492ABF15}"/>
              </a:ext>
            </a:extLst>
          </p:cNvPr>
          <p:cNvSpPr/>
          <p:nvPr/>
        </p:nvSpPr>
        <p:spPr>
          <a:xfrm>
            <a:off x="4000745" y="2340053"/>
            <a:ext cx="2422866" cy="463382"/>
          </a:xfrm>
          <a:prstGeom prst="roundRect">
            <a:avLst>
              <a:gd name="adj" fmla="val 242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ClusterRole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BEAD0D2-FFAB-4E47-955F-39B71125B599}"/>
              </a:ext>
            </a:extLst>
          </p:cNvPr>
          <p:cNvSpPr/>
          <p:nvPr/>
        </p:nvSpPr>
        <p:spPr>
          <a:xfrm>
            <a:off x="7184967" y="2340053"/>
            <a:ext cx="1859866" cy="463382"/>
          </a:xfrm>
          <a:prstGeom prst="roundRect">
            <a:avLst>
              <a:gd name="adj" fmla="val 242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ServiceAccounts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75A7BBEF-7FE5-6746-8EA5-994D0AC1330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7299195" y="1524347"/>
            <a:ext cx="219631" cy="141177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FE61EC04-4C41-1842-94F8-823EAB7B9E9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5847835" y="1484766"/>
            <a:ext cx="219631" cy="14909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5207B1B-EDD4-6145-A79A-A30E37824E6E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5212178" y="2803435"/>
            <a:ext cx="0" cy="135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72E18D07-B7C6-034D-9E8F-5292AC95A434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4602609" y="3018670"/>
            <a:ext cx="225515" cy="9936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3CEB61C4-A789-664B-90F1-CDFDD7A86AD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5650793" y="2964110"/>
            <a:ext cx="231684" cy="11089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4126DF8-DC61-0E40-A90A-AA5E897B1095}"/>
              </a:ext>
            </a:extLst>
          </p:cNvPr>
          <p:cNvSpPr/>
          <p:nvPr/>
        </p:nvSpPr>
        <p:spPr>
          <a:xfrm>
            <a:off x="3544596" y="5011580"/>
            <a:ext cx="1147149" cy="463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登记用户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C6807F-0AA2-BF47-BA61-F06751C90CAF}"/>
              </a:ext>
            </a:extLst>
          </p:cNvPr>
          <p:cNvSpPr/>
          <p:nvPr/>
        </p:nvSpPr>
        <p:spPr>
          <a:xfrm>
            <a:off x="5671577" y="5008622"/>
            <a:ext cx="1147149" cy="463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x509</a:t>
            </a:r>
            <a:r>
              <a:rPr kumimoji="1" lang="zh-CN" altLang="en-US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编码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7CB9DA7-F837-9A41-9467-BB95995320DB}"/>
              </a:ext>
            </a:extLst>
          </p:cNvPr>
          <p:cNvSpPr/>
          <p:nvPr/>
        </p:nvSpPr>
        <p:spPr>
          <a:xfrm>
            <a:off x="7818984" y="5004336"/>
            <a:ext cx="1147149" cy="463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Secret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3FAFE4E-9F5E-AF45-ACFF-243EEA180C5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4691745" y="5240313"/>
            <a:ext cx="979832" cy="29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DAF9780-8C3C-A542-8986-E4CD904035B7}"/>
              </a:ext>
            </a:extLst>
          </p:cNvPr>
          <p:cNvSpPr txBox="1"/>
          <p:nvPr/>
        </p:nvSpPr>
        <p:spPr>
          <a:xfrm>
            <a:off x="4671319" y="4892751"/>
            <a:ext cx="1020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j-lt"/>
              </a:rPr>
              <a:t>cert, key</a:t>
            </a:r>
            <a:endParaRPr lang="zh-CN" altLang="en-US" sz="1600" dirty="0">
              <a:latin typeface="+mj-lt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B5413542-F44F-8940-8A31-A83549E38CF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6818726" y="5236027"/>
            <a:ext cx="1000258" cy="42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D37C114-0D67-5D4B-B507-2E9198DFD633}"/>
              </a:ext>
            </a:extLst>
          </p:cNvPr>
          <p:cNvSpPr txBox="1"/>
          <p:nvPr/>
        </p:nvSpPr>
        <p:spPr>
          <a:xfrm>
            <a:off x="6983848" y="4904886"/>
            <a:ext cx="5976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保存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D127C67-454E-9E48-B080-70D4D92D096A}"/>
              </a:ext>
            </a:extLst>
          </p:cNvPr>
          <p:cNvSpPr/>
          <p:nvPr/>
        </p:nvSpPr>
        <p:spPr>
          <a:xfrm>
            <a:off x="3200399" y="1359243"/>
            <a:ext cx="6074229" cy="2995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ABE6C6B-3470-CB4C-898A-5E832F8CA7A8}"/>
              </a:ext>
            </a:extLst>
          </p:cNvPr>
          <p:cNvSpPr txBox="1"/>
          <p:nvPr/>
        </p:nvSpPr>
        <p:spPr>
          <a:xfrm>
            <a:off x="3206129" y="136139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I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BEC63D1-3D1F-E64D-B57D-1927BBA6FF20}"/>
              </a:ext>
            </a:extLst>
          </p:cNvPr>
          <p:cNvSpPr txBox="1"/>
          <p:nvPr/>
        </p:nvSpPr>
        <p:spPr>
          <a:xfrm>
            <a:off x="3198861" y="436486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II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63BF8F-C247-7343-8ED5-89F214966DF2}"/>
              </a:ext>
            </a:extLst>
          </p:cNvPr>
          <p:cNvSpPr/>
          <p:nvPr/>
        </p:nvSpPr>
        <p:spPr>
          <a:xfrm>
            <a:off x="3199630" y="4354286"/>
            <a:ext cx="6074229" cy="1404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4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D6C9D0-CAF2-7344-92D2-2A9FD2261DD9}"/>
              </a:ext>
            </a:extLst>
          </p:cNvPr>
          <p:cNvGrpSpPr/>
          <p:nvPr/>
        </p:nvGrpSpPr>
        <p:grpSpPr>
          <a:xfrm>
            <a:off x="5244860" y="2115735"/>
            <a:ext cx="1275347" cy="1263316"/>
            <a:chOff x="1287378" y="3629344"/>
            <a:chExt cx="1275347" cy="1263316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082C00C3-EB74-2B41-B791-30EE63E6B07C}"/>
                </a:ext>
              </a:extLst>
            </p:cNvPr>
            <p:cNvSpPr/>
            <p:nvPr/>
          </p:nvSpPr>
          <p:spPr>
            <a:xfrm>
              <a:off x="1287378" y="3629344"/>
              <a:ext cx="1275347" cy="1263316"/>
            </a:xfrm>
            <a:prstGeom prst="roundRect">
              <a:avLst>
                <a:gd name="adj" fmla="val 71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" name="圆柱体 2">
              <a:extLst>
                <a:ext uri="{FF2B5EF4-FFF2-40B4-BE49-F238E27FC236}">
                  <a16:creationId xmlns:a16="http://schemas.microsoft.com/office/drawing/2014/main" id="{6C7602F1-A370-654D-A393-3A57CC7398EA}"/>
                </a:ext>
              </a:extLst>
            </p:cNvPr>
            <p:cNvSpPr/>
            <p:nvPr/>
          </p:nvSpPr>
          <p:spPr>
            <a:xfrm>
              <a:off x="1418566" y="4144881"/>
              <a:ext cx="1011814" cy="655720"/>
            </a:xfrm>
            <a:prstGeom prst="can">
              <a:avLst>
                <a:gd name="adj" fmla="val 2777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couchDB</a:t>
              </a:r>
              <a:endPara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CC3B2CD-F7E2-3B48-8C54-69B4F4E4D4A5}"/>
                </a:ext>
              </a:extLst>
            </p:cNvPr>
            <p:cNvSpPr txBox="1"/>
            <p:nvPr/>
          </p:nvSpPr>
          <p:spPr>
            <a:xfrm>
              <a:off x="1465923" y="3643900"/>
              <a:ext cx="920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+mj-lt"/>
                </a:rPr>
                <a:t>Peer Pod</a:t>
              </a:r>
              <a:endParaRPr kumimoji="1" lang="zh-CN" altLang="en-US" sz="1600" dirty="0">
                <a:latin typeface="+mj-lt"/>
              </a:endParaRPr>
            </a:p>
          </p:txBody>
        </p:sp>
      </p:grp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EA2B8F18-BC80-0245-9547-34E866D5AD40}"/>
              </a:ext>
            </a:extLst>
          </p:cNvPr>
          <p:cNvSpPr/>
          <p:nvPr/>
        </p:nvSpPr>
        <p:spPr>
          <a:xfrm>
            <a:off x="7377364" y="2349758"/>
            <a:ext cx="1359569" cy="79526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couchDBPVC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375C3C-AFC1-7D46-913E-576E5300DC73}"/>
              </a:ext>
            </a:extLst>
          </p:cNvPr>
          <p:cNvSpPr/>
          <p:nvPr/>
        </p:nvSpPr>
        <p:spPr>
          <a:xfrm>
            <a:off x="5255733" y="3862138"/>
            <a:ext cx="1264474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PV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多文档 15">
            <a:extLst>
              <a:ext uri="{FF2B5EF4-FFF2-40B4-BE49-F238E27FC236}">
                <a16:creationId xmlns:a16="http://schemas.microsoft.com/office/drawing/2014/main" id="{C7215E7E-7E56-5E4A-9BB4-D739FE7BEACB}"/>
              </a:ext>
            </a:extLst>
          </p:cNvPr>
          <p:cNvSpPr/>
          <p:nvPr/>
        </p:nvSpPr>
        <p:spPr>
          <a:xfrm>
            <a:off x="7232984" y="3776685"/>
            <a:ext cx="1455821" cy="978750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StorageClass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笑脸 34">
            <a:extLst>
              <a:ext uri="{FF2B5EF4-FFF2-40B4-BE49-F238E27FC236}">
                <a16:creationId xmlns:a16="http://schemas.microsoft.com/office/drawing/2014/main" id="{F8BAC374-2247-6540-8F12-3FF20B280A83}"/>
              </a:ext>
            </a:extLst>
          </p:cNvPr>
          <p:cNvSpPr/>
          <p:nvPr/>
        </p:nvSpPr>
        <p:spPr>
          <a:xfrm>
            <a:off x="3391737" y="2428556"/>
            <a:ext cx="635823" cy="637674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604BA2E-8629-6B4F-859B-CFDB7D126602}"/>
              </a:ext>
            </a:extLst>
          </p:cNvPr>
          <p:cNvCxnSpPr>
            <a:stCxn id="35" idx="6"/>
            <a:endCxn id="2" idx="1"/>
          </p:cNvCxnSpPr>
          <p:nvPr/>
        </p:nvCxnSpPr>
        <p:spPr>
          <a:xfrm>
            <a:off x="4027560" y="2747393"/>
            <a:ext cx="12173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F528E0E-40A9-4541-B5BC-E5FA796DFFAF}"/>
              </a:ext>
            </a:extLst>
          </p:cNvPr>
          <p:cNvSpPr txBox="1"/>
          <p:nvPr/>
        </p:nvSpPr>
        <p:spPr>
          <a:xfrm>
            <a:off x="4142826" y="2405885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+mj-lt"/>
              </a:rPr>
              <a:t>create</a:t>
            </a:r>
            <a:r>
              <a:rPr kumimoji="1" lang="zh-CN" altLang="en-US" sz="1600" dirty="0">
                <a:latin typeface="+mj-lt"/>
              </a:rPr>
              <a:t> </a:t>
            </a:r>
            <a:r>
              <a:rPr kumimoji="1" lang="en-US" altLang="zh-CN" sz="1600" dirty="0">
                <a:latin typeface="+mj-lt"/>
              </a:rPr>
              <a:t>pod</a:t>
            </a:r>
            <a:endParaRPr kumimoji="1" lang="zh-CN" altLang="en-US" sz="1600" dirty="0">
              <a:latin typeface="+mj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15EF8D5-D792-9241-BC27-355CDE2B50AC}"/>
              </a:ext>
            </a:extLst>
          </p:cNvPr>
          <p:cNvSpPr txBox="1"/>
          <p:nvPr/>
        </p:nvSpPr>
        <p:spPr>
          <a:xfrm>
            <a:off x="3309538" y="31450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管理员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5A1FF69-0EF7-2A41-A300-FAF05CA705CD}"/>
              </a:ext>
            </a:extLst>
          </p:cNvPr>
          <p:cNvCxnSpPr>
            <a:cxnSpLocks/>
            <a:stCxn id="2" idx="3"/>
            <a:endCxn id="13" idx="5"/>
          </p:cNvCxnSpPr>
          <p:nvPr/>
        </p:nvCxnSpPr>
        <p:spPr>
          <a:xfrm>
            <a:off x="6520207" y="2747393"/>
            <a:ext cx="9565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80E1374-325C-764D-834A-D47B501C5185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057149" y="3145027"/>
            <a:ext cx="3901" cy="631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1B47CEA2-2F05-2246-81D8-9C95C0855630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520207" y="4266060"/>
            <a:ext cx="712777" cy="5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31F2C52-D85F-DB4B-8830-BC778ED74728}"/>
              </a:ext>
            </a:extLst>
          </p:cNvPr>
          <p:cNvCxnSpPr>
            <a:cxnSpLocks/>
            <a:stCxn id="15" idx="0"/>
            <a:endCxn id="3" idx="3"/>
          </p:cNvCxnSpPr>
          <p:nvPr/>
        </p:nvCxnSpPr>
        <p:spPr>
          <a:xfrm flipH="1" flipV="1">
            <a:off x="5881955" y="3286992"/>
            <a:ext cx="6015" cy="57514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79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D5E5B0-9010-9C40-AE3D-01D344F6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58" y="3670300"/>
            <a:ext cx="5214226" cy="218396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1FE9386-592E-6848-BBA0-98D65188DDCD}"/>
              </a:ext>
            </a:extLst>
          </p:cNvPr>
          <p:cNvSpPr/>
          <p:nvPr/>
        </p:nvSpPr>
        <p:spPr>
          <a:xfrm>
            <a:off x="1900989" y="2947737"/>
            <a:ext cx="1143000" cy="481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6F510D9-CD40-EC4E-8F0F-2DC3B811FE5B}"/>
              </a:ext>
            </a:extLst>
          </p:cNvPr>
          <p:cNvSpPr/>
          <p:nvPr/>
        </p:nvSpPr>
        <p:spPr>
          <a:xfrm>
            <a:off x="4267200" y="3048000"/>
            <a:ext cx="1460500" cy="622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Manager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F90BA92-C1CF-1E4D-B58D-552B5B6DD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1046333"/>
            <a:ext cx="4473801" cy="37422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88C983-47EB-074F-B946-193B2A672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109" y="1605629"/>
            <a:ext cx="6569710" cy="29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4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:a16="http://schemas.microsoft.com/office/drawing/2014/main" id="{BE971885-691D-1444-84FD-D7C74F00EB0E}"/>
              </a:ext>
            </a:extLst>
          </p:cNvPr>
          <p:cNvSpPr/>
          <p:nvPr/>
        </p:nvSpPr>
        <p:spPr>
          <a:xfrm>
            <a:off x="2567296" y="1092044"/>
            <a:ext cx="6479628" cy="4878711"/>
          </a:xfrm>
          <a:prstGeom prst="roundRect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0F858A-C396-824B-8D79-0EF3E55F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B9A6310-129A-C648-965C-83CDB38E9119}"/>
              </a:ext>
            </a:extLst>
          </p:cNvPr>
          <p:cNvSpPr/>
          <p:nvPr/>
        </p:nvSpPr>
        <p:spPr>
          <a:xfrm>
            <a:off x="3287110" y="1665889"/>
            <a:ext cx="2520000" cy="2520000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543FEB3-BF75-2C48-BE50-507D22D97CDF}"/>
              </a:ext>
            </a:extLst>
          </p:cNvPr>
          <p:cNvSpPr/>
          <p:nvPr/>
        </p:nvSpPr>
        <p:spPr>
          <a:xfrm>
            <a:off x="5630917" y="3266089"/>
            <a:ext cx="2520000" cy="2520000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5462FF-7C15-FF40-B742-CF30350D5FED}"/>
              </a:ext>
            </a:extLst>
          </p:cNvPr>
          <p:cNvSpPr/>
          <p:nvPr/>
        </p:nvSpPr>
        <p:spPr>
          <a:xfrm>
            <a:off x="4910917" y="1202006"/>
            <a:ext cx="3240000" cy="3240000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7B9FB1-7D4A-B34F-9625-5B5E5491C4A3}"/>
              </a:ext>
            </a:extLst>
          </p:cNvPr>
          <p:cNvSpPr txBox="1"/>
          <p:nvPr/>
        </p:nvSpPr>
        <p:spPr>
          <a:xfrm>
            <a:off x="3426675" y="2602723"/>
            <a:ext cx="150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平台即服务</a:t>
            </a:r>
            <a:r>
              <a:rPr kumimoji="1" lang="en-US" altLang="zh-CN" dirty="0">
                <a:latin typeface="+mj-lt"/>
              </a:rPr>
              <a:t>(PaaS)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344BA32-9197-AA47-AFA1-464F4B5044DF}"/>
              </a:ext>
            </a:extLst>
          </p:cNvPr>
          <p:cNvSpPr txBox="1"/>
          <p:nvPr/>
        </p:nvSpPr>
        <p:spPr>
          <a:xfrm>
            <a:off x="5707261" y="4699610"/>
            <a:ext cx="25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软件即服务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zh-CN" dirty="0">
                <a:latin typeface="+mj-lt"/>
              </a:rPr>
              <a:t>(SaaS)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0C8D4DA-5540-3144-860E-2F95D971ECE9}"/>
              </a:ext>
            </a:extLst>
          </p:cNvPr>
          <p:cNvSpPr txBox="1"/>
          <p:nvPr/>
        </p:nvSpPr>
        <p:spPr>
          <a:xfrm>
            <a:off x="4861263" y="2707765"/>
            <a:ext cx="92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</a:rPr>
              <a:t>BaaS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7B50772-62D4-024B-A768-997BCCF5A2BB}"/>
              </a:ext>
            </a:extLst>
          </p:cNvPr>
          <p:cNvSpPr txBox="1"/>
          <p:nvPr/>
        </p:nvSpPr>
        <p:spPr>
          <a:xfrm>
            <a:off x="6345765" y="3790417"/>
            <a:ext cx="92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</a:rPr>
              <a:t>BaaS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6130D4A-FDE3-A040-AEFF-3A25B053EB58}"/>
              </a:ext>
            </a:extLst>
          </p:cNvPr>
          <p:cNvSpPr txBox="1"/>
          <p:nvPr/>
        </p:nvSpPr>
        <p:spPr>
          <a:xfrm rot="2086971">
            <a:off x="5576027" y="2261669"/>
            <a:ext cx="246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区块链部署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9C07B8D-7031-2B4E-9F85-21DB8B5805A1}"/>
              </a:ext>
            </a:extLst>
          </p:cNvPr>
          <p:cNvSpPr txBox="1"/>
          <p:nvPr/>
        </p:nvSpPr>
        <p:spPr>
          <a:xfrm>
            <a:off x="2578894" y="5345941"/>
            <a:ext cx="1726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云服务</a:t>
            </a:r>
          </a:p>
        </p:txBody>
      </p:sp>
    </p:spTree>
    <p:extLst>
      <p:ext uri="{BB962C8B-B14F-4D97-AF65-F5344CB8AC3E}">
        <p14:creationId xmlns:p14="http://schemas.microsoft.com/office/powerpoint/2010/main" val="186575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>
            <a:extLst>
              <a:ext uri="{FF2B5EF4-FFF2-40B4-BE49-F238E27FC236}">
                <a16:creationId xmlns:a16="http://schemas.microsoft.com/office/drawing/2014/main" id="{FD6DEF47-C5D2-8744-AADF-8011031EE9F8}"/>
              </a:ext>
            </a:extLst>
          </p:cNvPr>
          <p:cNvSpPr/>
          <p:nvPr/>
        </p:nvSpPr>
        <p:spPr>
          <a:xfrm>
            <a:off x="1203960" y="533400"/>
            <a:ext cx="6431280" cy="489204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+mj-lt"/>
              <a:ea typeface="宋体" panose="0201060003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86415563-F8F7-E945-9850-D78FD709D31D}"/>
              </a:ext>
            </a:extLst>
          </p:cNvPr>
          <p:cNvCxnSpPr>
            <a:cxnSpLocks/>
          </p:cNvCxnSpPr>
          <p:nvPr/>
        </p:nvCxnSpPr>
        <p:spPr>
          <a:xfrm>
            <a:off x="1798320" y="4526280"/>
            <a:ext cx="523858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652650D-9CF4-DA4C-87D0-304CD5D26969}"/>
              </a:ext>
            </a:extLst>
          </p:cNvPr>
          <p:cNvCxnSpPr>
            <a:cxnSpLocks/>
          </p:cNvCxnSpPr>
          <p:nvPr/>
        </p:nvCxnSpPr>
        <p:spPr>
          <a:xfrm>
            <a:off x="2377440" y="3611880"/>
            <a:ext cx="405384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5358140-3E3B-CA4B-A72D-3EA8F2D15109}"/>
              </a:ext>
            </a:extLst>
          </p:cNvPr>
          <p:cNvCxnSpPr>
            <a:cxnSpLocks/>
          </p:cNvCxnSpPr>
          <p:nvPr/>
        </p:nvCxnSpPr>
        <p:spPr>
          <a:xfrm>
            <a:off x="3002280" y="2682240"/>
            <a:ext cx="282867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529A844-C678-CA4B-AFE4-B590EE8A2EDE}"/>
              </a:ext>
            </a:extLst>
          </p:cNvPr>
          <p:cNvCxnSpPr>
            <a:cxnSpLocks/>
          </p:cNvCxnSpPr>
          <p:nvPr/>
        </p:nvCxnSpPr>
        <p:spPr>
          <a:xfrm>
            <a:off x="3611880" y="1783080"/>
            <a:ext cx="1622729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4621C1C-637F-374E-9902-287D2EE835B3}"/>
              </a:ext>
            </a:extLst>
          </p:cNvPr>
          <p:cNvSpPr txBox="1"/>
          <p:nvPr/>
        </p:nvSpPr>
        <p:spPr>
          <a:xfrm>
            <a:off x="4108963" y="4803371"/>
            <a:ext cx="61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Lv. I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16D0B0-B1B0-EE48-9A53-181B8818FC0D}"/>
              </a:ext>
            </a:extLst>
          </p:cNvPr>
          <p:cNvSpPr txBox="1"/>
          <p:nvPr/>
        </p:nvSpPr>
        <p:spPr>
          <a:xfrm>
            <a:off x="4070464" y="3876794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Lv. II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022C36-3182-3D4C-B001-2DEC0C0D34DE}"/>
              </a:ext>
            </a:extLst>
          </p:cNvPr>
          <p:cNvSpPr txBox="1"/>
          <p:nvPr/>
        </p:nvSpPr>
        <p:spPr>
          <a:xfrm>
            <a:off x="4030422" y="2981500"/>
            <a:ext cx="7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Lv. III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AFB6EA-8904-FA46-9D15-DFEE9D98884B}"/>
              </a:ext>
            </a:extLst>
          </p:cNvPr>
          <p:cNvSpPr txBox="1"/>
          <p:nvPr/>
        </p:nvSpPr>
        <p:spPr>
          <a:xfrm>
            <a:off x="4014591" y="2063234"/>
            <a:ext cx="78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Lv. IV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0F255BB-2605-9E4A-A48D-3F7A881403AD}"/>
              </a:ext>
            </a:extLst>
          </p:cNvPr>
          <p:cNvSpPr txBox="1"/>
          <p:nvPr/>
        </p:nvSpPr>
        <p:spPr>
          <a:xfrm>
            <a:off x="4056609" y="1201192"/>
            <a:ext cx="70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Lv. V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5031F7A-FC8C-D940-919D-991E309E5914}"/>
              </a:ext>
            </a:extLst>
          </p:cNvPr>
          <p:cNvSpPr txBox="1"/>
          <p:nvPr/>
        </p:nvSpPr>
        <p:spPr>
          <a:xfrm>
            <a:off x="7631264" y="4526280"/>
            <a:ext cx="290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+mj-lt"/>
              </a:rPr>
              <a:t>Basic Install:</a:t>
            </a:r>
          </a:p>
          <a:p>
            <a:r>
              <a:rPr kumimoji="1" lang="en-US" altLang="zh-CN" sz="1600" dirty="0">
                <a:latin typeface="+mj-lt"/>
              </a:rPr>
              <a:t>Basic configuration management</a:t>
            </a:r>
            <a:endParaRPr kumimoji="1" lang="zh-CN" altLang="en-US" sz="1600" dirty="0">
              <a:latin typeface="+mj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28D1EB-3661-6E46-88E1-18A4455C4460}"/>
              </a:ext>
            </a:extLst>
          </p:cNvPr>
          <p:cNvSpPr txBox="1"/>
          <p:nvPr/>
        </p:nvSpPr>
        <p:spPr>
          <a:xfrm>
            <a:off x="7036904" y="3611880"/>
            <a:ext cx="38459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+mj-lt"/>
              </a:rPr>
              <a:t>Seamless Upgrades:</a:t>
            </a:r>
          </a:p>
          <a:p>
            <a:r>
              <a:rPr kumimoji="1" lang="en-US" altLang="zh-CN" sz="1600" dirty="0">
                <a:latin typeface="+mj-lt"/>
              </a:rPr>
              <a:t>Patch and minor version upgrades supported</a:t>
            </a:r>
          </a:p>
          <a:p>
            <a:endParaRPr kumimoji="1" lang="zh-CN" altLang="en-US" sz="2000" dirty="0">
              <a:latin typeface="+mj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43739B-DD4B-6543-B341-0B270A04AB88}"/>
              </a:ext>
            </a:extLst>
          </p:cNvPr>
          <p:cNvSpPr txBox="1"/>
          <p:nvPr/>
        </p:nvSpPr>
        <p:spPr>
          <a:xfrm>
            <a:off x="6431280" y="2676406"/>
            <a:ext cx="3714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+mj-lt"/>
              </a:rPr>
              <a:t>Full Lifecycle:</a:t>
            </a:r>
          </a:p>
          <a:p>
            <a:r>
              <a:rPr kumimoji="1" lang="en-US" altLang="zh-CN" sz="1600" dirty="0">
                <a:latin typeface="+mj-lt"/>
              </a:rPr>
              <a:t>App lifecycle, Data backup and restoration</a:t>
            </a:r>
            <a:endParaRPr kumimoji="1" lang="zh-CN" altLang="en-US" sz="1600" dirty="0">
              <a:latin typeface="+mj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E4684F-6663-7D40-B717-EA1953C86CF5}"/>
              </a:ext>
            </a:extLst>
          </p:cNvPr>
          <p:cNvSpPr txBox="1"/>
          <p:nvPr/>
        </p:nvSpPr>
        <p:spPr>
          <a:xfrm>
            <a:off x="5830957" y="1733172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+mj-lt"/>
              </a:rPr>
              <a:t>Deep Insights:</a:t>
            </a:r>
          </a:p>
          <a:p>
            <a:r>
              <a:rPr kumimoji="1" lang="en-US" altLang="zh-CN" sz="1600" dirty="0">
                <a:latin typeface="+mj-lt"/>
              </a:rPr>
              <a:t>App</a:t>
            </a:r>
            <a:r>
              <a:rPr kumimoji="1" lang="zh-CN" altLang="en-US" sz="1600" dirty="0">
                <a:latin typeface="+mj-lt"/>
              </a:rPr>
              <a:t> </a:t>
            </a:r>
            <a:r>
              <a:rPr kumimoji="1" lang="en-US" altLang="zh-CN" sz="1600" dirty="0">
                <a:latin typeface="+mj-lt"/>
              </a:rPr>
              <a:t>monitoring, alerts, log, etc.</a:t>
            </a:r>
            <a:endParaRPr kumimoji="1" lang="zh-CN" altLang="en-US" sz="1600" dirty="0">
              <a:latin typeface="+mj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3B61D7-7B16-EE49-93D4-F5F1E7EDF563}"/>
              </a:ext>
            </a:extLst>
          </p:cNvPr>
          <p:cNvSpPr txBox="1"/>
          <p:nvPr/>
        </p:nvSpPr>
        <p:spPr>
          <a:xfrm>
            <a:off x="5234609" y="658475"/>
            <a:ext cx="277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+mj-lt"/>
              </a:rPr>
              <a:t>Auto Pilot:</a:t>
            </a:r>
          </a:p>
          <a:p>
            <a:r>
              <a:rPr kumimoji="1" lang="en-US" altLang="zh-CN" sz="1600" dirty="0">
                <a:latin typeface="+mj-lt"/>
              </a:rPr>
              <a:t>Auto-scaling, auto-healing, etc.</a:t>
            </a:r>
            <a:endParaRPr kumimoji="1" lang="zh-CN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50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A37EE005-9117-C942-902D-B349ADB6FCAE}"/>
              </a:ext>
            </a:extLst>
          </p:cNvPr>
          <p:cNvSpPr/>
          <p:nvPr/>
        </p:nvSpPr>
        <p:spPr>
          <a:xfrm>
            <a:off x="6633420" y="734324"/>
            <a:ext cx="4176670" cy="4654792"/>
          </a:xfrm>
          <a:prstGeom prst="rect">
            <a:avLst/>
          </a:prstGeom>
          <a:solidFill>
            <a:srgbClr val="E6F3FF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8C12CBF-6220-774A-9948-7542A44FD15D}"/>
              </a:ext>
            </a:extLst>
          </p:cNvPr>
          <p:cNvSpPr/>
          <p:nvPr/>
        </p:nvSpPr>
        <p:spPr>
          <a:xfrm>
            <a:off x="6963639" y="2952523"/>
            <a:ext cx="3613598" cy="2252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CBB474A-9F6E-A84C-B55D-21F502BBACCA}"/>
              </a:ext>
            </a:extLst>
          </p:cNvPr>
          <p:cNvSpPr/>
          <p:nvPr/>
        </p:nvSpPr>
        <p:spPr>
          <a:xfrm>
            <a:off x="6953272" y="1294712"/>
            <a:ext cx="3615678" cy="1474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D0852B-2277-2F4A-B97B-63959999DAAC}"/>
              </a:ext>
            </a:extLst>
          </p:cNvPr>
          <p:cNvSpPr/>
          <p:nvPr/>
        </p:nvSpPr>
        <p:spPr>
          <a:xfrm>
            <a:off x="2209665" y="733595"/>
            <a:ext cx="4176670" cy="4654792"/>
          </a:xfrm>
          <a:prstGeom prst="rect">
            <a:avLst/>
          </a:prstGeom>
          <a:solidFill>
            <a:srgbClr val="F1FFF3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C4D49BB-EA3D-BD49-99B6-DC911A67F3CA}"/>
              </a:ext>
            </a:extLst>
          </p:cNvPr>
          <p:cNvSpPr/>
          <p:nvPr/>
        </p:nvSpPr>
        <p:spPr>
          <a:xfrm>
            <a:off x="2378083" y="2930876"/>
            <a:ext cx="3613598" cy="1709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8A991D-D2EF-B846-B903-8BD0E661C4D6}"/>
              </a:ext>
            </a:extLst>
          </p:cNvPr>
          <p:cNvSpPr/>
          <p:nvPr/>
        </p:nvSpPr>
        <p:spPr>
          <a:xfrm>
            <a:off x="2378083" y="1295441"/>
            <a:ext cx="3615678" cy="1474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54403-18C9-DA4C-9613-36EB23ACB30D}"/>
              </a:ext>
            </a:extLst>
          </p:cNvPr>
          <p:cNvSpPr/>
          <p:nvPr/>
        </p:nvSpPr>
        <p:spPr>
          <a:xfrm>
            <a:off x="8176941" y="1603168"/>
            <a:ext cx="1149927" cy="775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077C6A-8842-4545-8E2F-987945940BC3}"/>
              </a:ext>
            </a:extLst>
          </p:cNvPr>
          <p:cNvSpPr/>
          <p:nvPr/>
        </p:nvSpPr>
        <p:spPr>
          <a:xfrm>
            <a:off x="8188228" y="4373662"/>
            <a:ext cx="1149927" cy="775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Peer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AF0D8-96A4-7E4C-9498-FD2BEEB5A6A1}"/>
              </a:ext>
            </a:extLst>
          </p:cNvPr>
          <p:cNvSpPr/>
          <p:nvPr/>
        </p:nvSpPr>
        <p:spPr>
          <a:xfrm>
            <a:off x="7123995" y="1714005"/>
            <a:ext cx="942109" cy="665018"/>
          </a:xfrm>
          <a:prstGeom prst="rect">
            <a:avLst/>
          </a:prstGeom>
          <a:solidFill>
            <a:srgbClr val="CCE5FF"/>
          </a:solidFill>
          <a:ln>
            <a:solidFill>
              <a:srgbClr val="A3B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Admin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MSP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8AAC39-D9EE-4547-BF97-AAEF38BB1EE3}"/>
              </a:ext>
            </a:extLst>
          </p:cNvPr>
          <p:cNvSpPr/>
          <p:nvPr/>
        </p:nvSpPr>
        <p:spPr>
          <a:xfrm>
            <a:off x="9437705" y="1714005"/>
            <a:ext cx="942109" cy="665018"/>
          </a:xfrm>
          <a:prstGeom prst="rect">
            <a:avLst/>
          </a:prstGeom>
          <a:solidFill>
            <a:srgbClr val="CCE5FF"/>
          </a:solidFill>
          <a:ln>
            <a:solidFill>
              <a:srgbClr val="A3B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MSP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6CFB97-CD5F-5044-ABC0-3ADA4FF0DAE3}"/>
              </a:ext>
            </a:extLst>
          </p:cNvPr>
          <p:cNvSpPr/>
          <p:nvPr/>
        </p:nvSpPr>
        <p:spPr>
          <a:xfrm>
            <a:off x="9437705" y="3585235"/>
            <a:ext cx="942109" cy="665018"/>
          </a:xfrm>
          <a:prstGeom prst="rect">
            <a:avLst/>
          </a:prstGeom>
          <a:solidFill>
            <a:srgbClr val="CCE5FF"/>
          </a:solidFill>
          <a:ln>
            <a:solidFill>
              <a:srgbClr val="A3B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Org1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MSP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58DCF3-56B1-9E4A-BB01-DE28FE475FA3}"/>
              </a:ext>
            </a:extLst>
          </p:cNvPr>
          <p:cNvSpPr/>
          <p:nvPr/>
        </p:nvSpPr>
        <p:spPr>
          <a:xfrm>
            <a:off x="7123995" y="3636455"/>
            <a:ext cx="942109" cy="665018"/>
          </a:xfrm>
          <a:prstGeom prst="rect">
            <a:avLst/>
          </a:prstGeom>
          <a:solidFill>
            <a:srgbClr val="CCE5FF"/>
          </a:solidFill>
          <a:ln>
            <a:solidFill>
              <a:srgbClr val="A3B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TLS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MSP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3FCDA9-AD4B-EC4D-999E-8C5A1D173C34}"/>
              </a:ext>
            </a:extLst>
          </p:cNvPr>
          <p:cNvSpPr/>
          <p:nvPr/>
        </p:nvSpPr>
        <p:spPr>
          <a:xfrm>
            <a:off x="8366257" y="3690654"/>
            <a:ext cx="789709" cy="486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Peer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1C5CBC-BFBE-6C47-A000-FCC7E5BB241E}"/>
              </a:ext>
            </a:extLst>
          </p:cNvPr>
          <p:cNvSpPr/>
          <p:nvPr/>
        </p:nvSpPr>
        <p:spPr>
          <a:xfrm>
            <a:off x="8357049" y="3102794"/>
            <a:ext cx="789709" cy="486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D9F6FD-CE90-014F-ABF3-461C397960C4}"/>
              </a:ext>
            </a:extLst>
          </p:cNvPr>
          <p:cNvSpPr/>
          <p:nvPr/>
        </p:nvSpPr>
        <p:spPr>
          <a:xfrm>
            <a:off x="3619622" y="1603168"/>
            <a:ext cx="1149927" cy="775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A5A991-1AE1-9645-AD6F-5EEE7D126B7C}"/>
              </a:ext>
            </a:extLst>
          </p:cNvPr>
          <p:cNvSpPr/>
          <p:nvPr/>
        </p:nvSpPr>
        <p:spPr>
          <a:xfrm>
            <a:off x="3619622" y="3690654"/>
            <a:ext cx="1149927" cy="775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Orderer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0A07CC-D561-0646-BFBA-02C37410A45F}"/>
              </a:ext>
            </a:extLst>
          </p:cNvPr>
          <p:cNvSpPr/>
          <p:nvPr/>
        </p:nvSpPr>
        <p:spPr>
          <a:xfrm>
            <a:off x="2566676" y="1714005"/>
            <a:ext cx="942109" cy="665018"/>
          </a:xfrm>
          <a:prstGeom prst="rect">
            <a:avLst/>
          </a:prstGeom>
          <a:solidFill>
            <a:srgbClr val="D3E9D4"/>
          </a:solidFill>
          <a:ln>
            <a:solidFill>
              <a:srgbClr val="CBD9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Admin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MSP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866CA4-9BD3-974F-B685-6604C5EEB069}"/>
              </a:ext>
            </a:extLst>
          </p:cNvPr>
          <p:cNvSpPr/>
          <p:nvPr/>
        </p:nvSpPr>
        <p:spPr>
          <a:xfrm>
            <a:off x="4880386" y="1714005"/>
            <a:ext cx="942109" cy="665018"/>
          </a:xfrm>
          <a:prstGeom prst="rect">
            <a:avLst/>
          </a:prstGeom>
          <a:solidFill>
            <a:srgbClr val="D3E9D4"/>
          </a:solidFill>
          <a:ln>
            <a:solidFill>
              <a:srgbClr val="CBD9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MSP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2DA4BA6-0188-2C49-9C42-0C8832A9F9E1}"/>
              </a:ext>
            </a:extLst>
          </p:cNvPr>
          <p:cNvSpPr/>
          <p:nvPr/>
        </p:nvSpPr>
        <p:spPr>
          <a:xfrm>
            <a:off x="2512403" y="3689877"/>
            <a:ext cx="942109" cy="665018"/>
          </a:xfrm>
          <a:prstGeom prst="rect">
            <a:avLst/>
          </a:prstGeom>
          <a:solidFill>
            <a:srgbClr val="D3E9D4"/>
          </a:solidFill>
          <a:ln>
            <a:solidFill>
              <a:srgbClr val="CBD9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Orderer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MSP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1FF640-134B-DE4D-B411-8EA1FD9E1837}"/>
              </a:ext>
            </a:extLst>
          </p:cNvPr>
          <p:cNvSpPr/>
          <p:nvPr/>
        </p:nvSpPr>
        <p:spPr>
          <a:xfrm>
            <a:off x="4891673" y="3689877"/>
            <a:ext cx="942109" cy="665018"/>
          </a:xfrm>
          <a:prstGeom prst="rect">
            <a:avLst/>
          </a:prstGeom>
          <a:solidFill>
            <a:srgbClr val="D3E9D4"/>
          </a:solidFill>
          <a:ln>
            <a:solidFill>
              <a:srgbClr val="CBD9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TLS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MSP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837A1A-D183-A44A-875E-4A5D7C656F20}"/>
              </a:ext>
            </a:extLst>
          </p:cNvPr>
          <p:cNvSpPr/>
          <p:nvPr/>
        </p:nvSpPr>
        <p:spPr>
          <a:xfrm>
            <a:off x="3799730" y="3085605"/>
            <a:ext cx="789709" cy="486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ECA369C-FEA5-1744-86C6-C8A3946548D3}"/>
              </a:ext>
            </a:extLst>
          </p:cNvPr>
          <p:cNvCxnSpPr>
            <a:stCxn id="19" idx="0"/>
            <a:endCxn id="12" idx="2"/>
          </p:cNvCxnSpPr>
          <p:nvPr/>
        </p:nvCxnSpPr>
        <p:spPr>
          <a:xfrm flipV="1">
            <a:off x="4194585" y="2379023"/>
            <a:ext cx="1" cy="70658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D654640-B9F4-8240-99F8-0C637AD7A01C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flipV="1">
            <a:off x="8751904" y="2379023"/>
            <a:ext cx="1" cy="72377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AFBCB4D-37C4-4840-B022-397E9F3CF009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>
            <a:off x="8761112" y="4177297"/>
            <a:ext cx="2080" cy="196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17452104-4D40-DE4C-9180-9B48174BBAAA}"/>
              </a:ext>
            </a:extLst>
          </p:cNvPr>
          <p:cNvCxnSpPr>
            <a:cxnSpLocks/>
            <a:stCxn id="13" idx="2"/>
            <a:endCxn id="4" idx="1"/>
          </p:cNvCxnSpPr>
          <p:nvPr/>
        </p:nvCxnSpPr>
        <p:spPr>
          <a:xfrm rot="16200000" flipH="1">
            <a:off x="6043867" y="2617228"/>
            <a:ext cx="295081" cy="3993642"/>
          </a:xfrm>
          <a:prstGeom prst="bentConnector2">
            <a:avLst/>
          </a:prstGeom>
          <a:ln w="25400">
            <a:solidFill>
              <a:srgbClr val="4B5AA7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271057E-128A-704E-8E91-13A2B8069D37}"/>
              </a:ext>
            </a:extLst>
          </p:cNvPr>
          <p:cNvSpPr txBox="1"/>
          <p:nvPr/>
        </p:nvSpPr>
        <p:spPr>
          <a:xfrm>
            <a:off x="6638039" y="752289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Org1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811EE46-F345-1D45-9967-F272C0375C36}"/>
              </a:ext>
            </a:extLst>
          </p:cNvPr>
          <p:cNvSpPr txBox="1"/>
          <p:nvPr/>
        </p:nvSpPr>
        <p:spPr>
          <a:xfrm>
            <a:off x="2200407" y="7323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+mj-lt"/>
              </a:rPr>
              <a:t>Orderer</a:t>
            </a:r>
            <a:endParaRPr kumimoji="1" lang="en-US" altLang="zh-CN" dirty="0">
              <a:latin typeface="+mj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6DB36F5-61E0-F549-9A53-F99BB0FFE825}"/>
              </a:ext>
            </a:extLst>
          </p:cNvPr>
          <p:cNvSpPr/>
          <p:nvPr/>
        </p:nvSpPr>
        <p:spPr>
          <a:xfrm>
            <a:off x="5888459" y="2401325"/>
            <a:ext cx="1132314" cy="647616"/>
          </a:xfrm>
          <a:prstGeom prst="rect">
            <a:avLst/>
          </a:prstGeom>
          <a:solidFill>
            <a:schemeClr val="bg1"/>
          </a:solidFill>
          <a:ln>
            <a:solidFill>
              <a:srgbClr val="698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TLS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10DEF5EA-4B8A-4949-BAD5-AA484A7B55B2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>
            <a:off x="4589439" y="3328927"/>
            <a:ext cx="3767610" cy="17189"/>
          </a:xfrm>
          <a:prstGeom prst="line">
            <a:avLst/>
          </a:prstGeom>
          <a:ln w="25400">
            <a:solidFill>
              <a:srgbClr val="D4B04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898E5669-8DCD-074E-AC7C-A72BCA081443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6454616" y="3048941"/>
            <a:ext cx="0" cy="292973"/>
          </a:xfrm>
          <a:prstGeom prst="line">
            <a:avLst/>
          </a:prstGeom>
          <a:ln w="25400">
            <a:solidFill>
              <a:srgbClr val="D4B04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3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13761D-F199-AC49-B3B0-CB9EF1F20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782778"/>
            <a:ext cx="9403080" cy="498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8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CF96E2EA-055B-4CA2-870B-B37A1AE89EA4}"/>
              </a:ext>
            </a:extLst>
          </p:cNvPr>
          <p:cNvSpPr txBox="1">
            <a:spLocks/>
          </p:cNvSpPr>
          <p:nvPr/>
        </p:nvSpPr>
        <p:spPr>
          <a:xfrm>
            <a:off x="774138" y="328713"/>
            <a:ext cx="1743979" cy="5232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>
                <a:latin typeface="Times New Roman"/>
                <a:ea typeface="微软雅黑"/>
                <a:cs typeface=""/>
              </a:rPr>
              <a:t> </a:t>
            </a:r>
            <a:r>
              <a:rPr lang="zh-CN" altLang="en-US" dirty="0">
                <a:latin typeface="Times New Roman"/>
                <a:ea typeface="微软雅黑"/>
                <a:cs typeface=""/>
              </a:rPr>
              <a:t>需求背景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A005F"/>
              </a:solidFill>
              <a:effectLst/>
              <a:uLnTx/>
              <a:uFillTx/>
              <a:latin typeface="Times New Roman"/>
              <a:ea typeface="微软雅黑"/>
              <a:cs typeface=""/>
            </a:endParaRPr>
          </a:p>
        </p:txBody>
      </p:sp>
      <p:sp>
        <p:nvSpPr>
          <p:cNvPr id="140" name="灯片编号占位符 1">
            <a:extLst>
              <a:ext uri="{FF2B5EF4-FFF2-40B4-BE49-F238E27FC236}">
                <a16:creationId xmlns:a16="http://schemas.microsoft.com/office/drawing/2014/main" id="{4286A633-0A07-45E8-9674-DCD6425C1150}"/>
              </a:ext>
            </a:extLst>
          </p:cNvPr>
          <p:cNvSpPr txBox="1">
            <a:spLocks/>
          </p:cNvSpPr>
          <p:nvPr/>
        </p:nvSpPr>
        <p:spPr>
          <a:xfrm>
            <a:off x="10991169" y="6390314"/>
            <a:ext cx="1042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50145F-DB24-B541-8365-D69856FDA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51" r="31417" b="32149"/>
          <a:stretch/>
        </p:blipFill>
        <p:spPr>
          <a:xfrm>
            <a:off x="1646127" y="5384727"/>
            <a:ext cx="1008316" cy="84286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02F9E69-517C-6B4D-8BD4-0D665F357237}"/>
              </a:ext>
            </a:extLst>
          </p:cNvPr>
          <p:cNvSpPr txBox="1"/>
          <p:nvPr/>
        </p:nvSpPr>
        <p:spPr>
          <a:xfrm>
            <a:off x="968875" y="4266346"/>
            <a:ext cx="2827269" cy="96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可以方便的迁移到支持</a:t>
            </a:r>
            <a:r>
              <a:rPr lang="en-US" altLang="zh-CN" sz="20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Kubernetes</a:t>
            </a:r>
            <a:r>
              <a:rPr lang="zh-CN" altLang="zh-CN" sz="20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的任何云</a:t>
            </a:r>
            <a:r>
              <a:rPr lang="zh-CN" altLang="zh-CN" sz="2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30688B-2427-DE4D-9CEF-74D676218858}"/>
              </a:ext>
            </a:extLst>
          </p:cNvPr>
          <p:cNvSpPr txBox="1"/>
          <p:nvPr/>
        </p:nvSpPr>
        <p:spPr>
          <a:xfrm>
            <a:off x="975478" y="2928229"/>
            <a:ext cx="3069295" cy="96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72%的工程师在云原生生产中使用Kubernetes</a:t>
            </a:r>
            <a:r>
              <a:rPr lang="en-US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[3]</a:t>
            </a:r>
            <a:endParaRPr lang="zh-CN" altLang="en-US" sz="2000" baseline="30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2710F5-8310-4842-A083-2058F8B8EF02}"/>
              </a:ext>
            </a:extLst>
          </p:cNvPr>
          <p:cNvSpPr txBox="1"/>
          <p:nvPr/>
        </p:nvSpPr>
        <p:spPr>
          <a:xfrm>
            <a:off x="3073869" y="882959"/>
            <a:ext cx="6324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Hyperledger Fabric Operator</a:t>
            </a:r>
          </a:p>
          <a:p>
            <a:pPr algn="ctr"/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云原生时代下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Fabric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管理工具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5FA659-5C6A-2640-909A-AC4DA312F65B}"/>
              </a:ext>
            </a:extLst>
          </p:cNvPr>
          <p:cNvSpPr txBox="1"/>
          <p:nvPr/>
        </p:nvSpPr>
        <p:spPr>
          <a:xfrm>
            <a:off x="4382268" y="2911875"/>
            <a:ext cx="3660720" cy="96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kubectl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命令管理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Fabric,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显示于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k8s-dashboard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613B2B-C360-C44C-B83A-852434C8BA64}"/>
              </a:ext>
            </a:extLst>
          </p:cNvPr>
          <p:cNvSpPr txBox="1"/>
          <p:nvPr/>
        </p:nvSpPr>
        <p:spPr>
          <a:xfrm>
            <a:off x="4382268" y="4266346"/>
            <a:ext cx="3660720" cy="96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Kubernetes API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公共功能如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watch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、内置认证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6AB187D-92FA-BD4B-B5B2-8E0148187CFC}"/>
              </a:ext>
            </a:extLst>
          </p:cNvPr>
          <p:cNvSpPr txBox="1"/>
          <p:nvPr/>
        </p:nvSpPr>
        <p:spPr>
          <a:xfrm>
            <a:off x="4650448" y="2309148"/>
            <a:ext cx="2980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更简单、更原生的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0ADAC74-8F04-CB40-8E24-14C9C1023A37}"/>
              </a:ext>
            </a:extLst>
          </p:cNvPr>
          <p:cNvSpPr txBox="1"/>
          <p:nvPr/>
        </p:nvSpPr>
        <p:spPr>
          <a:xfrm>
            <a:off x="767232" y="2278491"/>
            <a:ext cx="3180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Kubernetes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011A567-C87D-364E-8E05-9E71B2AF315E}"/>
              </a:ext>
            </a:extLst>
          </p:cNvPr>
          <p:cNvSpPr txBox="1"/>
          <p:nvPr/>
        </p:nvSpPr>
        <p:spPr>
          <a:xfrm>
            <a:off x="8239899" y="6337717"/>
            <a:ext cx="48414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[</a:t>
            </a:r>
            <a:r>
              <a:rPr lang="en-US" altLang="zh-CN" sz="1200" dirty="0"/>
              <a:t>3</a:t>
            </a:r>
            <a:r>
              <a:rPr lang="zh-CN" altLang="en-US" sz="1200" dirty="0"/>
              <a:t>]</a:t>
            </a:r>
            <a:r>
              <a:rPr lang="en-US" altLang="zh-CN" sz="1200" dirty="0"/>
              <a:t> CNCF Cloud Native Survey China 2019</a:t>
            </a:r>
            <a:r>
              <a:rPr lang="zh-CN" altLang="en-US" sz="1200" dirty="0"/>
              <a:t> </a:t>
            </a:r>
            <a:endParaRPr lang="en-US" altLang="zh-CN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2489B39-E7E2-F140-ABC0-541B8CC43170}"/>
              </a:ext>
            </a:extLst>
          </p:cNvPr>
          <p:cNvSpPr txBox="1"/>
          <p:nvPr/>
        </p:nvSpPr>
        <p:spPr>
          <a:xfrm>
            <a:off x="9084436" y="2309148"/>
            <a:ext cx="1723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Fabric</a:t>
            </a:r>
            <a:endParaRPr lang="zh-CN" altLang="en-US" sz="2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627D3D-E5ED-794A-AFDA-5371C718CEED}"/>
              </a:ext>
            </a:extLst>
          </p:cNvPr>
          <p:cNvSpPr txBox="1"/>
          <p:nvPr/>
        </p:nvSpPr>
        <p:spPr>
          <a:xfrm>
            <a:off x="4741944" y="5482992"/>
            <a:ext cx="267581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3600" b="1" i="0" dirty="0" err="1">
                <a:solidFill>
                  <a:srgbClr val="346EE5"/>
                </a:solidFill>
                <a:effectLst/>
                <a:latin typeface="-apple-system"/>
              </a:rPr>
              <a:t>Kubebuilder</a:t>
            </a:r>
            <a:endParaRPr lang="en-US" altLang="zh-CN" sz="3600" b="1" i="0" dirty="0">
              <a:solidFill>
                <a:srgbClr val="346EE5"/>
              </a:solidFill>
              <a:effectLst/>
              <a:latin typeface="-apple-system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996E7A0-5ED3-4D48-B5F5-E0E9CA6FF3A3}"/>
              </a:ext>
            </a:extLst>
          </p:cNvPr>
          <p:cNvSpPr txBox="1"/>
          <p:nvPr/>
        </p:nvSpPr>
        <p:spPr>
          <a:xfrm>
            <a:off x="8380482" y="2911874"/>
            <a:ext cx="3145616" cy="96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声明式自动化配置静态组件，如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CA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HF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网络组件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C2A621B-33A6-0641-B56E-B6D40D8B2695}"/>
              </a:ext>
            </a:extLst>
          </p:cNvPr>
          <p:cNvSpPr txBox="1"/>
          <p:nvPr/>
        </p:nvSpPr>
        <p:spPr>
          <a:xfrm>
            <a:off x="8380482" y="4276660"/>
            <a:ext cx="3022624" cy="96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命令式创建动态通道、链码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589FD6C-2988-7047-8364-B43D234DBDCE}"/>
              </a:ext>
            </a:extLst>
          </p:cNvPr>
          <p:cNvSpPr txBox="1"/>
          <p:nvPr/>
        </p:nvSpPr>
        <p:spPr>
          <a:xfrm>
            <a:off x="8190949" y="5482992"/>
            <a:ext cx="3804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346EE5"/>
                </a:solidFill>
                <a:latin typeface="-apple-system"/>
              </a:rPr>
              <a:t>Hyperledger Fabric</a:t>
            </a:r>
            <a:endParaRPr lang="en-US" altLang="zh-CN" sz="3600" b="1" i="0" dirty="0">
              <a:solidFill>
                <a:srgbClr val="346EE5"/>
              </a:solidFill>
              <a:effectLst/>
              <a:latin typeface="-apple-system"/>
            </a:endParaRPr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96190EDC-39F3-8043-9CBE-D3B04BA7F6CE}"/>
              </a:ext>
            </a:extLst>
          </p:cNvPr>
          <p:cNvCxnSpPr>
            <a:cxnSpLocks/>
          </p:cNvCxnSpPr>
          <p:nvPr/>
        </p:nvCxnSpPr>
        <p:spPr>
          <a:xfrm>
            <a:off x="975479" y="2790772"/>
            <a:ext cx="10015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9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0F858A-C396-824B-8D79-0EF3E55F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ADE82227-1235-9743-9113-A553494C421B}"/>
              </a:ext>
            </a:extLst>
          </p:cNvPr>
          <p:cNvSpPr/>
          <p:nvPr/>
        </p:nvSpPr>
        <p:spPr>
          <a:xfrm>
            <a:off x="3811592" y="4866082"/>
            <a:ext cx="5399087" cy="92189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A86A21E-8297-B44D-8DA6-A951473CD10C}"/>
              </a:ext>
            </a:extLst>
          </p:cNvPr>
          <p:cNvSpPr/>
          <p:nvPr/>
        </p:nvSpPr>
        <p:spPr>
          <a:xfrm>
            <a:off x="5351968" y="5120068"/>
            <a:ext cx="970671" cy="413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Docker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22F01D-A041-E446-A3F3-82E7E6ACDF10}"/>
              </a:ext>
            </a:extLst>
          </p:cNvPr>
          <p:cNvSpPr txBox="1"/>
          <p:nvPr/>
        </p:nvSpPr>
        <p:spPr>
          <a:xfrm>
            <a:off x="4577719" y="52956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80524285-9536-9744-97D3-6D3E372212C3}"/>
              </a:ext>
            </a:extLst>
          </p:cNvPr>
          <p:cNvSpPr/>
          <p:nvPr/>
        </p:nvSpPr>
        <p:spPr>
          <a:xfrm>
            <a:off x="6758356" y="5120068"/>
            <a:ext cx="970671" cy="413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Swarm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115E03C6-503E-774F-AF60-848F0C61A7B6}"/>
              </a:ext>
            </a:extLst>
          </p:cNvPr>
          <p:cNvSpPr/>
          <p:nvPr/>
        </p:nvSpPr>
        <p:spPr>
          <a:xfrm>
            <a:off x="8079906" y="5120068"/>
            <a:ext cx="970671" cy="413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k8s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855C1D-F82C-2845-9E7B-5D0D93A454E6}"/>
              </a:ext>
            </a:extLst>
          </p:cNvPr>
          <p:cNvSpPr txBox="1"/>
          <p:nvPr/>
        </p:nvSpPr>
        <p:spPr>
          <a:xfrm>
            <a:off x="1875217" y="515775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计算资源管理层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7DB46FAC-A329-F640-97F2-BE040DF7F6A6}"/>
              </a:ext>
            </a:extLst>
          </p:cNvPr>
          <p:cNvSpPr/>
          <p:nvPr/>
        </p:nvSpPr>
        <p:spPr>
          <a:xfrm>
            <a:off x="3988000" y="5120068"/>
            <a:ext cx="970671" cy="413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ED48AE-381B-DB4A-AE5E-F04EA0EEC317}"/>
              </a:ext>
            </a:extLst>
          </p:cNvPr>
          <p:cNvSpPr txBox="1"/>
          <p:nvPr/>
        </p:nvSpPr>
        <p:spPr>
          <a:xfrm>
            <a:off x="2478619" y="42577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区块链层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0A4A2DA-AE76-7B4E-BD2E-949FAE828A39}"/>
              </a:ext>
            </a:extLst>
          </p:cNvPr>
          <p:cNvSpPr txBox="1"/>
          <p:nvPr/>
        </p:nvSpPr>
        <p:spPr>
          <a:xfrm>
            <a:off x="2084410" y="31536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区块链服务层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61A00F0B-F536-6A4A-ACC0-1738924D5B6E}"/>
              </a:ext>
            </a:extLst>
          </p:cNvPr>
          <p:cNvSpPr/>
          <p:nvPr/>
        </p:nvSpPr>
        <p:spPr>
          <a:xfrm>
            <a:off x="3797793" y="4257779"/>
            <a:ext cx="5412886" cy="369332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Hyperledger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Fabric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2E09535B-95CA-7A48-A4F5-18020263996F}"/>
              </a:ext>
            </a:extLst>
          </p:cNvPr>
          <p:cNvSpPr/>
          <p:nvPr/>
        </p:nvSpPr>
        <p:spPr>
          <a:xfrm>
            <a:off x="3797793" y="2672862"/>
            <a:ext cx="5412886" cy="129388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747138D-45AA-FA48-92D7-F9DC18B0070F}"/>
              </a:ext>
            </a:extLst>
          </p:cNvPr>
          <p:cNvSpPr/>
          <p:nvPr/>
        </p:nvSpPr>
        <p:spPr>
          <a:xfrm>
            <a:off x="4291907" y="2769379"/>
            <a:ext cx="351652" cy="1096938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用户管理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E3770C48-8BF9-9343-85B4-833E1F99B997}"/>
              </a:ext>
            </a:extLst>
          </p:cNvPr>
          <p:cNvSpPr/>
          <p:nvPr/>
        </p:nvSpPr>
        <p:spPr>
          <a:xfrm>
            <a:off x="4917503" y="2771776"/>
            <a:ext cx="351652" cy="1096938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节点管理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7A5B8B23-D469-7E4A-A12F-129349C5CBBD}"/>
              </a:ext>
            </a:extLst>
          </p:cNvPr>
          <p:cNvSpPr/>
          <p:nvPr/>
        </p:nvSpPr>
        <p:spPr>
          <a:xfrm>
            <a:off x="5503791" y="2752191"/>
            <a:ext cx="351652" cy="1096938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合约管理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1E3C0402-D4AC-3B45-921A-4698B2EAF1C5}"/>
              </a:ext>
            </a:extLst>
          </p:cNvPr>
          <p:cNvSpPr/>
          <p:nvPr/>
        </p:nvSpPr>
        <p:spPr>
          <a:xfrm>
            <a:off x="6113286" y="2752191"/>
            <a:ext cx="351652" cy="1096938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通道管理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A7B4C769-F394-D344-9595-C489ACF1EA56}"/>
              </a:ext>
            </a:extLst>
          </p:cNvPr>
          <p:cNvSpPr/>
          <p:nvPr/>
        </p:nvSpPr>
        <p:spPr>
          <a:xfrm>
            <a:off x="6715352" y="2752191"/>
            <a:ext cx="351652" cy="1096938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证书管理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3633606D-F0E9-BE4E-9E17-BE0E0083F2B8}"/>
              </a:ext>
            </a:extLst>
          </p:cNvPr>
          <p:cNvSpPr/>
          <p:nvPr/>
        </p:nvSpPr>
        <p:spPr>
          <a:xfrm>
            <a:off x="7317418" y="2752191"/>
            <a:ext cx="351652" cy="1096938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日志审计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1098C71A-ABC0-854C-80E2-6E730CF3C859}"/>
              </a:ext>
            </a:extLst>
          </p:cNvPr>
          <p:cNvSpPr/>
          <p:nvPr/>
        </p:nvSpPr>
        <p:spPr>
          <a:xfrm>
            <a:off x="8490742" y="2752191"/>
            <a:ext cx="351652" cy="1096938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共识机制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449D792-4969-5945-8891-825E58B8D7C2}"/>
              </a:ext>
            </a:extLst>
          </p:cNvPr>
          <p:cNvSpPr/>
          <p:nvPr/>
        </p:nvSpPr>
        <p:spPr>
          <a:xfrm>
            <a:off x="3783726" y="2049544"/>
            <a:ext cx="5412886" cy="369332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Restful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APIs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6293F316-5697-E64F-8097-F0C8E746C43F}"/>
              </a:ext>
            </a:extLst>
          </p:cNvPr>
          <p:cNvSpPr/>
          <p:nvPr/>
        </p:nvSpPr>
        <p:spPr>
          <a:xfrm>
            <a:off x="7904080" y="2752191"/>
            <a:ext cx="351652" cy="1096938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监控分析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0B21EEF-32ED-2340-AC6F-A721A3BB28C9}"/>
              </a:ext>
            </a:extLst>
          </p:cNvPr>
          <p:cNvSpPr txBox="1"/>
          <p:nvPr/>
        </p:nvSpPr>
        <p:spPr>
          <a:xfrm>
            <a:off x="2699963" y="206493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接口层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F2C65A0A-EB4B-1E40-9894-8076D3EEF276}"/>
              </a:ext>
            </a:extLst>
          </p:cNvPr>
          <p:cNvSpPr/>
          <p:nvPr/>
        </p:nvSpPr>
        <p:spPr>
          <a:xfrm>
            <a:off x="4457028" y="1091392"/>
            <a:ext cx="1578091" cy="522215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Dashboard</a:t>
            </a:r>
            <a:endParaRPr kumimoji="1" lang="zh-CN" altLang="en-US" dirty="0">
              <a:solidFill>
                <a:schemeClr val="tx1"/>
              </a:solidFill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6D5E5269-0CC9-0F45-AD69-35DFECC892FB}"/>
              </a:ext>
            </a:extLst>
          </p:cNvPr>
          <p:cNvSpPr/>
          <p:nvPr/>
        </p:nvSpPr>
        <p:spPr>
          <a:xfrm>
            <a:off x="6560858" y="1085850"/>
            <a:ext cx="1897948" cy="499676"/>
          </a:xfrm>
          <a:prstGeom prst="round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各场景下的应用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97835B7-4EF7-1E4D-B18E-1618ECEDA100}"/>
              </a:ext>
            </a:extLst>
          </p:cNvPr>
          <p:cNvSpPr txBox="1"/>
          <p:nvPr/>
        </p:nvSpPr>
        <p:spPr>
          <a:xfrm>
            <a:off x="2084410" y="115805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区块链应用层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1297AA0F-6C08-A84C-BD05-EDABE7CAFB48}"/>
              </a:ext>
            </a:extLst>
          </p:cNvPr>
          <p:cNvSpPr/>
          <p:nvPr/>
        </p:nvSpPr>
        <p:spPr>
          <a:xfrm>
            <a:off x="3738716" y="913521"/>
            <a:ext cx="5412886" cy="91217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030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0F858A-C396-824B-8D79-0EF3E55F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B9A63D-20E3-8747-A59D-5B026F8C46E6}"/>
              </a:ext>
            </a:extLst>
          </p:cNvPr>
          <p:cNvGrpSpPr/>
          <p:nvPr/>
        </p:nvGrpSpPr>
        <p:grpSpPr>
          <a:xfrm>
            <a:off x="1707182" y="2235452"/>
            <a:ext cx="2541587" cy="1144010"/>
            <a:chOff x="696912" y="3173518"/>
            <a:chExt cx="2541587" cy="114401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FFF4BE8-06EE-1C47-9A37-C14B944479CA}"/>
                </a:ext>
              </a:extLst>
            </p:cNvPr>
            <p:cNvSpPr/>
            <p:nvPr/>
          </p:nvSpPr>
          <p:spPr>
            <a:xfrm>
              <a:off x="696912" y="3173518"/>
              <a:ext cx="2541587" cy="1144010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500DDF7-CF08-FA45-90BC-960206425088}"/>
                </a:ext>
              </a:extLst>
            </p:cNvPr>
            <p:cNvSpPr/>
            <p:nvPr/>
          </p:nvSpPr>
          <p:spPr>
            <a:xfrm>
              <a:off x="696913" y="3173518"/>
              <a:ext cx="2541586" cy="3634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ea typeface="SimSun" panose="02010600030101010101" pitchFamily="2" charset="-122"/>
                </a:rPr>
                <a:t>客户端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2064F5D-A91D-5747-BF8B-B35F96C9F422}"/>
                </a:ext>
              </a:extLst>
            </p:cNvPr>
            <p:cNvSpPr/>
            <p:nvPr/>
          </p:nvSpPr>
          <p:spPr>
            <a:xfrm>
              <a:off x="844883" y="3745523"/>
              <a:ext cx="666417" cy="363432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ea typeface="SimSun" panose="02010600030101010101" pitchFamily="2" charset="-122"/>
                </a:rPr>
                <a:t>SDK</a:t>
              </a:r>
              <a:endParaRPr kumimoji="1" lang="zh-CN" altLang="en-US" dirty="0">
                <a:ea typeface="SimSun" panose="02010600030101010101" pitchFamily="2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F180A81-835B-B74A-BB6E-408B05B9C396}"/>
                </a:ext>
              </a:extLst>
            </p:cNvPr>
            <p:cNvSpPr/>
            <p:nvPr/>
          </p:nvSpPr>
          <p:spPr>
            <a:xfrm>
              <a:off x="1614241" y="3745523"/>
              <a:ext cx="666417" cy="363432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ea typeface="SimSun" panose="02010600030101010101" pitchFamily="2" charset="-122"/>
                </a:rPr>
                <a:t>API</a:t>
              </a:r>
              <a:endParaRPr kumimoji="1" lang="zh-CN" altLang="en-US" dirty="0">
                <a:ea typeface="SimSun" panose="02010600030101010101" pitchFamily="2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B2CBB9E-DAD3-0849-B3E7-7FEA89CEB845}"/>
                </a:ext>
              </a:extLst>
            </p:cNvPr>
            <p:cNvSpPr/>
            <p:nvPr/>
          </p:nvSpPr>
          <p:spPr>
            <a:xfrm>
              <a:off x="2383600" y="3745523"/>
              <a:ext cx="666417" cy="363432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ea typeface="SimSun" panose="02010600030101010101" pitchFamily="2" charset="-122"/>
                </a:rPr>
                <a:t>CLI</a:t>
              </a:r>
              <a:endParaRPr kumimoji="1" lang="zh-CN" altLang="en-US" dirty="0">
                <a:ea typeface="SimSun" panose="02010600030101010101" pitchFamily="2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16FC525-997B-CE46-92AE-07DE1B71A93B}"/>
              </a:ext>
            </a:extLst>
          </p:cNvPr>
          <p:cNvGrpSpPr/>
          <p:nvPr/>
        </p:nvGrpSpPr>
        <p:grpSpPr>
          <a:xfrm>
            <a:off x="6661200" y="818107"/>
            <a:ext cx="2541587" cy="2530851"/>
            <a:chOff x="4232592" y="1695237"/>
            <a:chExt cx="2541587" cy="253085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3CDDD4A-13AA-9C44-84EA-DEBD12C191F7}"/>
                </a:ext>
              </a:extLst>
            </p:cNvPr>
            <p:cNvSpPr/>
            <p:nvPr/>
          </p:nvSpPr>
          <p:spPr>
            <a:xfrm>
              <a:off x="4232592" y="1695237"/>
              <a:ext cx="2541587" cy="2530851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6EBA0E4-58A8-7845-847C-E5CA3E18F5A2}"/>
                </a:ext>
              </a:extLst>
            </p:cNvPr>
            <p:cNvSpPr/>
            <p:nvPr/>
          </p:nvSpPr>
          <p:spPr>
            <a:xfrm>
              <a:off x="4232593" y="1710478"/>
              <a:ext cx="2541586" cy="3634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ea typeface="SimSun" panose="02010600030101010101" pitchFamily="2" charset="-122"/>
                </a:rPr>
                <a:t>组织</a:t>
              </a:r>
              <a:r>
                <a:rPr kumimoji="1" lang="en-US" altLang="zh-CN" dirty="0">
                  <a:solidFill>
                    <a:schemeClr val="bg1"/>
                  </a:solidFill>
                  <a:ea typeface="SimSun" panose="02010600030101010101" pitchFamily="2" charset="-122"/>
                </a:rPr>
                <a:t>1(Org1)</a:t>
              </a:r>
              <a:endParaRPr kumimoji="1" lang="zh-CN" altLang="en-US" dirty="0">
                <a:solidFill>
                  <a:schemeClr val="bg1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772710F-74DC-B543-8B0B-E03C8930D0D2}"/>
                </a:ext>
              </a:extLst>
            </p:cNvPr>
            <p:cNvSpPr/>
            <p:nvPr/>
          </p:nvSpPr>
          <p:spPr>
            <a:xfrm>
              <a:off x="4380562" y="2259133"/>
              <a:ext cx="2218357" cy="530421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ea typeface="SimSun" panose="02010600030101010101" pitchFamily="2" charset="-122"/>
                </a:rPr>
                <a:t>锚节点</a:t>
              </a:r>
              <a:endParaRPr kumimoji="1" lang="en-US" altLang="zh-CN" dirty="0">
                <a:ea typeface="SimSun" panose="02010600030101010101" pitchFamily="2" charset="-122"/>
              </a:endParaRPr>
            </a:p>
            <a:p>
              <a:pPr algn="ctr"/>
              <a:r>
                <a:rPr kumimoji="1" lang="en-US" altLang="zh-CN" dirty="0">
                  <a:ea typeface="SimSun" panose="02010600030101010101" pitchFamily="2" charset="-122"/>
                </a:rPr>
                <a:t>(Anchor Peer)</a:t>
              </a:r>
              <a:endParaRPr kumimoji="1" lang="zh-CN" altLang="en-US" dirty="0">
                <a:ea typeface="SimSun" panose="02010600030101010101" pitchFamily="2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5BAE739-4065-9D40-962A-A061BA0FC837}"/>
                </a:ext>
              </a:extLst>
            </p:cNvPr>
            <p:cNvSpPr/>
            <p:nvPr/>
          </p:nvSpPr>
          <p:spPr>
            <a:xfrm>
              <a:off x="4380562" y="2898578"/>
              <a:ext cx="2218357" cy="530421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ea typeface="SimSun" panose="02010600030101010101" pitchFamily="2" charset="-122"/>
                </a:rPr>
                <a:t>提交节点</a:t>
              </a:r>
              <a:endParaRPr kumimoji="1" lang="en-US" altLang="zh-CN" dirty="0">
                <a:ea typeface="SimSun" panose="02010600030101010101" pitchFamily="2" charset="-122"/>
              </a:endParaRPr>
            </a:p>
            <a:p>
              <a:pPr algn="ctr"/>
              <a:r>
                <a:rPr kumimoji="1" lang="en-US" altLang="zh-CN" dirty="0">
                  <a:ea typeface="SimSun" panose="02010600030101010101" pitchFamily="2" charset="-122"/>
                </a:rPr>
                <a:t>(Committing Peer)</a:t>
              </a:r>
              <a:endParaRPr kumimoji="1" lang="zh-CN" altLang="en-US" dirty="0">
                <a:ea typeface="SimSun" panose="02010600030101010101" pitchFamily="2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450A14C-34DC-0D48-8198-2CCAC5769F50}"/>
                </a:ext>
              </a:extLst>
            </p:cNvPr>
            <p:cNvSpPr/>
            <p:nvPr/>
          </p:nvSpPr>
          <p:spPr>
            <a:xfrm>
              <a:off x="4380562" y="3538026"/>
              <a:ext cx="2218357" cy="530421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ea typeface="SimSun" panose="02010600030101010101" pitchFamily="2" charset="-122"/>
                </a:rPr>
                <a:t>背书节点</a:t>
              </a:r>
              <a:endParaRPr kumimoji="1" lang="en-US" altLang="zh-CN" dirty="0">
                <a:ea typeface="SimSun" panose="02010600030101010101" pitchFamily="2" charset="-122"/>
              </a:endParaRPr>
            </a:p>
            <a:p>
              <a:pPr algn="ctr"/>
              <a:r>
                <a:rPr kumimoji="1" lang="en-US" altLang="zh-CN" dirty="0">
                  <a:ea typeface="SimSun" panose="02010600030101010101" pitchFamily="2" charset="-122"/>
                </a:rPr>
                <a:t>(Endorsing Peer)</a:t>
              </a:r>
              <a:endParaRPr kumimoji="1" lang="zh-CN" altLang="en-US" dirty="0">
                <a:ea typeface="SimSun" panose="02010600030101010101" pitchFamily="2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761A4BA-BDA8-1D4A-B710-BE5A3BDA72F7}"/>
              </a:ext>
            </a:extLst>
          </p:cNvPr>
          <p:cNvGrpSpPr/>
          <p:nvPr/>
        </p:nvGrpSpPr>
        <p:grpSpPr>
          <a:xfrm>
            <a:off x="6485940" y="674751"/>
            <a:ext cx="2541587" cy="2530851"/>
            <a:chOff x="4232592" y="1695237"/>
            <a:chExt cx="2541587" cy="2530851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7C8EA33-BB98-6048-9E34-D6A099E75550}"/>
                </a:ext>
              </a:extLst>
            </p:cNvPr>
            <p:cNvSpPr/>
            <p:nvPr/>
          </p:nvSpPr>
          <p:spPr>
            <a:xfrm>
              <a:off x="4232592" y="1695237"/>
              <a:ext cx="2541587" cy="2530851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CA90D34-BC71-794F-B5DE-67394B6B3B91}"/>
                </a:ext>
              </a:extLst>
            </p:cNvPr>
            <p:cNvSpPr/>
            <p:nvPr/>
          </p:nvSpPr>
          <p:spPr>
            <a:xfrm>
              <a:off x="4232593" y="1710478"/>
              <a:ext cx="2541586" cy="3634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ea typeface="SimSun" panose="02010600030101010101" pitchFamily="2" charset="-122"/>
                </a:rPr>
                <a:t>组织</a:t>
              </a:r>
              <a:r>
                <a:rPr kumimoji="1" lang="en-US" altLang="zh-CN" dirty="0">
                  <a:solidFill>
                    <a:schemeClr val="bg1"/>
                  </a:solidFill>
                  <a:ea typeface="SimSun" panose="02010600030101010101" pitchFamily="2" charset="-122"/>
                </a:rPr>
                <a:t>1(Org1)</a:t>
              </a:r>
              <a:endParaRPr kumimoji="1" lang="zh-CN" altLang="en-US" dirty="0">
                <a:solidFill>
                  <a:schemeClr val="bg1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CF3A1C-175D-164F-8BA0-6D83A0B51139}"/>
                </a:ext>
              </a:extLst>
            </p:cNvPr>
            <p:cNvSpPr/>
            <p:nvPr/>
          </p:nvSpPr>
          <p:spPr>
            <a:xfrm>
              <a:off x="4380562" y="2259133"/>
              <a:ext cx="2218357" cy="530421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ea typeface="SimSun" panose="02010600030101010101" pitchFamily="2" charset="-122"/>
                </a:rPr>
                <a:t>锚节点</a:t>
              </a:r>
              <a:endParaRPr kumimoji="1" lang="en-US" altLang="zh-CN" dirty="0">
                <a:ea typeface="SimSun" panose="02010600030101010101" pitchFamily="2" charset="-122"/>
              </a:endParaRPr>
            </a:p>
            <a:p>
              <a:pPr algn="ctr"/>
              <a:r>
                <a:rPr kumimoji="1" lang="en-US" altLang="zh-CN" dirty="0">
                  <a:ea typeface="SimSun" panose="02010600030101010101" pitchFamily="2" charset="-122"/>
                </a:rPr>
                <a:t>(Anchor Peer)</a:t>
              </a:r>
              <a:endParaRPr kumimoji="1" lang="zh-CN" altLang="en-US" dirty="0">
                <a:ea typeface="SimSun" panose="02010600030101010101" pitchFamily="2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362C0C6-4C69-5D4B-A579-CF3BFB7A7DF2}"/>
                </a:ext>
              </a:extLst>
            </p:cNvPr>
            <p:cNvSpPr/>
            <p:nvPr/>
          </p:nvSpPr>
          <p:spPr>
            <a:xfrm>
              <a:off x="4380562" y="2898578"/>
              <a:ext cx="2218357" cy="530421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ea typeface="SimSun" panose="02010600030101010101" pitchFamily="2" charset="-122"/>
                </a:rPr>
                <a:t>记账节点</a:t>
              </a:r>
              <a:endParaRPr kumimoji="1" lang="en-US" altLang="zh-CN" dirty="0">
                <a:ea typeface="SimSun" panose="02010600030101010101" pitchFamily="2" charset="-122"/>
              </a:endParaRPr>
            </a:p>
            <a:p>
              <a:pPr algn="ctr"/>
              <a:r>
                <a:rPr kumimoji="1" lang="en-US" altLang="zh-CN" dirty="0">
                  <a:ea typeface="SimSun" panose="02010600030101010101" pitchFamily="2" charset="-122"/>
                </a:rPr>
                <a:t>(Committing Peer)</a:t>
              </a:r>
              <a:endParaRPr kumimoji="1" lang="zh-CN" altLang="en-US" dirty="0">
                <a:ea typeface="SimSun" panose="02010600030101010101" pitchFamily="2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D8918C4-C022-CE48-956A-F1BBA80DF54E}"/>
                </a:ext>
              </a:extLst>
            </p:cNvPr>
            <p:cNvSpPr/>
            <p:nvPr/>
          </p:nvSpPr>
          <p:spPr>
            <a:xfrm>
              <a:off x="4380562" y="3538026"/>
              <a:ext cx="2218357" cy="530421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ea typeface="SimSun" panose="02010600030101010101" pitchFamily="2" charset="-122"/>
                </a:rPr>
                <a:t>背书节点</a:t>
              </a:r>
              <a:endParaRPr kumimoji="1" lang="en-US" altLang="zh-CN" dirty="0">
                <a:ea typeface="SimSun" panose="02010600030101010101" pitchFamily="2" charset="-122"/>
              </a:endParaRPr>
            </a:p>
            <a:p>
              <a:pPr algn="ctr"/>
              <a:r>
                <a:rPr kumimoji="1" lang="en-US" altLang="zh-CN" dirty="0">
                  <a:ea typeface="SimSun" panose="02010600030101010101" pitchFamily="2" charset="-122"/>
                </a:rPr>
                <a:t>(Endorsing Peer)</a:t>
              </a:r>
              <a:endParaRPr kumimoji="1" lang="zh-CN" altLang="en-US" dirty="0">
                <a:ea typeface="SimSun" panose="02010600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AB39756-FAB0-CA42-AAE8-EE94B91EED40}"/>
              </a:ext>
            </a:extLst>
          </p:cNvPr>
          <p:cNvGrpSpPr/>
          <p:nvPr/>
        </p:nvGrpSpPr>
        <p:grpSpPr>
          <a:xfrm>
            <a:off x="5029200" y="4338198"/>
            <a:ext cx="2541587" cy="1686454"/>
            <a:chOff x="7990452" y="3495147"/>
            <a:chExt cx="2541587" cy="1686454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68A876E-2647-0F4E-A3B8-B639C58ABADB}"/>
                </a:ext>
              </a:extLst>
            </p:cNvPr>
            <p:cNvSpPr/>
            <p:nvPr/>
          </p:nvSpPr>
          <p:spPr>
            <a:xfrm>
              <a:off x="7990452" y="3495147"/>
              <a:ext cx="2541587" cy="1686454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6A42C21-6D11-114B-85B3-7FD82AE492DB}"/>
                </a:ext>
              </a:extLst>
            </p:cNvPr>
            <p:cNvSpPr/>
            <p:nvPr/>
          </p:nvSpPr>
          <p:spPr>
            <a:xfrm>
              <a:off x="7990453" y="3510386"/>
              <a:ext cx="2541586" cy="5010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ea typeface="SimSun" panose="02010600030101010101" pitchFamily="2" charset="-122"/>
                </a:rPr>
                <a:t>排序服务</a:t>
              </a:r>
              <a:endParaRPr kumimoji="1" lang="en-US" altLang="zh-CN" dirty="0">
                <a:solidFill>
                  <a:schemeClr val="bg1"/>
                </a:solidFill>
                <a:ea typeface="SimSun" panose="02010600030101010101" pitchFamily="2" charset="-122"/>
              </a:endParaRPr>
            </a:p>
            <a:p>
              <a:pPr algn="ctr"/>
              <a:r>
                <a:rPr kumimoji="1" lang="en-US" altLang="zh-CN" dirty="0">
                  <a:solidFill>
                    <a:schemeClr val="bg1"/>
                  </a:solidFill>
                  <a:ea typeface="SimSun" panose="02010600030101010101" pitchFamily="2" charset="-122"/>
                </a:rPr>
                <a:t>(Ordering Service)</a:t>
              </a:r>
              <a:endParaRPr kumimoji="1" lang="zh-CN" altLang="en-US" dirty="0">
                <a:solidFill>
                  <a:schemeClr val="bg1"/>
                </a:solidFill>
                <a:ea typeface="SimSun" panose="02010600030101010101" pitchFamily="2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346AE11-EF5D-504A-92F5-955E5B2F53C7}"/>
                </a:ext>
              </a:extLst>
            </p:cNvPr>
            <p:cNvGrpSpPr/>
            <p:nvPr/>
          </p:nvGrpSpPr>
          <p:grpSpPr>
            <a:xfrm>
              <a:off x="8111649" y="4282476"/>
              <a:ext cx="2299191" cy="628057"/>
              <a:chOff x="4892341" y="4482776"/>
              <a:chExt cx="2299191" cy="628057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82931EAC-8052-484A-A448-73923761B1D4}"/>
                  </a:ext>
                </a:extLst>
              </p:cNvPr>
              <p:cNvSpPr/>
              <p:nvPr/>
            </p:nvSpPr>
            <p:spPr>
              <a:xfrm>
                <a:off x="4973175" y="4580412"/>
                <a:ext cx="2218357" cy="530421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SimSun" panose="02010600030101010101" pitchFamily="2" charset="-122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203BAD64-F0AC-7846-A11C-46887B7E98B1}"/>
                  </a:ext>
                </a:extLst>
              </p:cNvPr>
              <p:cNvSpPr/>
              <p:nvPr/>
            </p:nvSpPr>
            <p:spPr>
              <a:xfrm>
                <a:off x="4892341" y="4482776"/>
                <a:ext cx="2218357" cy="530421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ea typeface="SimSun" panose="02010600030101010101" pitchFamily="2" charset="-122"/>
                  </a:rPr>
                  <a:t>排序节点</a:t>
                </a:r>
                <a:endParaRPr kumimoji="1" lang="en-US" altLang="zh-CN" dirty="0">
                  <a:ea typeface="SimSun" panose="02010600030101010101" pitchFamily="2" charset="-122"/>
                </a:endParaRPr>
              </a:p>
              <a:p>
                <a:pPr algn="ctr"/>
                <a:r>
                  <a:rPr kumimoji="1" lang="en-US" altLang="zh-CN" dirty="0">
                    <a:ea typeface="SimSun" panose="02010600030101010101" pitchFamily="2" charset="-122"/>
                  </a:rPr>
                  <a:t>(Orderer Peer)</a:t>
                </a:r>
                <a:endParaRPr kumimoji="1" lang="zh-CN" altLang="en-US" dirty="0">
                  <a:ea typeface="SimSun" panose="02010600030101010101" pitchFamily="2" charset="-122"/>
                </a:endParaRPr>
              </a:p>
            </p:txBody>
          </p:sp>
        </p:grpSp>
      </p:grp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47E49007-153D-E045-845F-D2131156A3F7}"/>
              </a:ext>
            </a:extLst>
          </p:cNvPr>
          <p:cNvCxnSpPr>
            <a:cxnSpLocks/>
          </p:cNvCxnSpPr>
          <p:nvPr/>
        </p:nvCxnSpPr>
        <p:spPr>
          <a:xfrm flipV="1">
            <a:off x="4399052" y="1644418"/>
            <a:ext cx="1990142" cy="73166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4AE3B46A-C958-D041-AE55-06A02CAD634E}"/>
              </a:ext>
            </a:extLst>
          </p:cNvPr>
          <p:cNvSpPr txBox="1"/>
          <p:nvPr/>
        </p:nvSpPr>
        <p:spPr>
          <a:xfrm rot="20337146">
            <a:off x="4441837" y="167985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a typeface="SimSun" panose="02010600030101010101" pitchFamily="2" charset="-122"/>
              </a:rPr>
              <a:t>1</a:t>
            </a:r>
            <a:r>
              <a:rPr kumimoji="1" lang="zh-CN" altLang="en-US" dirty="0">
                <a:ea typeface="SimSun" panose="02010600030101010101" pitchFamily="2" charset="-122"/>
              </a:rPr>
              <a:t>、提交提案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EBFA69F-2F38-B54A-BC7B-0EA9DBC6172B}"/>
              </a:ext>
            </a:extLst>
          </p:cNvPr>
          <p:cNvGrpSpPr/>
          <p:nvPr/>
        </p:nvGrpSpPr>
        <p:grpSpPr>
          <a:xfrm>
            <a:off x="1707181" y="4750268"/>
            <a:ext cx="2541587" cy="1197611"/>
            <a:chOff x="372030" y="786023"/>
            <a:chExt cx="2541587" cy="1197611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83E18DC3-2C97-2C4F-98F6-67CF413DDE32}"/>
                </a:ext>
              </a:extLst>
            </p:cNvPr>
            <p:cNvGrpSpPr/>
            <p:nvPr/>
          </p:nvGrpSpPr>
          <p:grpSpPr>
            <a:xfrm>
              <a:off x="372030" y="786023"/>
              <a:ext cx="2541587" cy="1197611"/>
              <a:chOff x="498792" y="861652"/>
              <a:chExt cx="2541587" cy="1197611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1D2BE09-BB18-3849-9D19-4D6BDAA78D02}"/>
                  </a:ext>
                </a:extLst>
              </p:cNvPr>
              <p:cNvSpPr/>
              <p:nvPr/>
            </p:nvSpPr>
            <p:spPr>
              <a:xfrm>
                <a:off x="498792" y="915253"/>
                <a:ext cx="2541587" cy="114401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757A9F32-FA79-7D4A-B62A-14FFCCDD97DD}"/>
                  </a:ext>
                </a:extLst>
              </p:cNvPr>
              <p:cNvSpPr/>
              <p:nvPr/>
            </p:nvSpPr>
            <p:spPr>
              <a:xfrm>
                <a:off x="498793" y="861652"/>
                <a:ext cx="2541586" cy="51444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Membership Service Provider</a:t>
                </a:r>
                <a:endParaRPr kumimoji="1" lang="zh-CN" altLang="en-US" dirty="0">
                  <a:solidFill>
                    <a:schemeClr val="bg1"/>
                  </a:solidFill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1768D4A7-FFCF-A749-B052-5363ADBDCBCC}"/>
                </a:ext>
              </a:extLst>
            </p:cNvPr>
            <p:cNvGrpSpPr/>
            <p:nvPr/>
          </p:nvGrpSpPr>
          <p:grpSpPr>
            <a:xfrm>
              <a:off x="587867" y="1433413"/>
              <a:ext cx="2140093" cy="417277"/>
              <a:chOff x="587867" y="1433413"/>
              <a:chExt cx="2140093" cy="417277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20A00E3-4CAA-1746-A147-0D13FF0B159E}"/>
                  </a:ext>
                </a:extLst>
              </p:cNvPr>
              <p:cNvSpPr/>
              <p:nvPr/>
            </p:nvSpPr>
            <p:spPr>
              <a:xfrm>
                <a:off x="646763" y="1487258"/>
                <a:ext cx="2081197" cy="3634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SimSun" panose="02010600030101010101" pitchFamily="2" charset="-122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1A98FBD-6E37-F745-BEBA-2BF0F84B7F80}"/>
                  </a:ext>
                </a:extLst>
              </p:cNvPr>
              <p:cNvSpPr/>
              <p:nvPr/>
            </p:nvSpPr>
            <p:spPr>
              <a:xfrm>
                <a:off x="587867" y="1433413"/>
                <a:ext cx="2081197" cy="3634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ea typeface="SimSun" panose="02010600030101010101" pitchFamily="2" charset="-122"/>
                  </a:rPr>
                  <a:t>Ca</a:t>
                </a:r>
                <a:endParaRPr kumimoji="1" lang="zh-CN" altLang="en-US" dirty="0">
                  <a:ea typeface="SimSun" panose="02010600030101010101" pitchFamily="2" charset="-122"/>
                </a:endParaRPr>
              </a:p>
            </p:txBody>
          </p:sp>
        </p:grpSp>
      </p:grp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481C5BCA-C06D-244A-9392-53F99F4C9E2B}"/>
              </a:ext>
            </a:extLst>
          </p:cNvPr>
          <p:cNvCxnSpPr>
            <a:cxnSpLocks/>
          </p:cNvCxnSpPr>
          <p:nvPr/>
        </p:nvCxnSpPr>
        <p:spPr>
          <a:xfrm flipH="1">
            <a:off x="4386007" y="2368774"/>
            <a:ext cx="1970645" cy="72945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A2FA38A5-EB4A-EF44-8E32-9D03B0CDBE6E}"/>
              </a:ext>
            </a:extLst>
          </p:cNvPr>
          <p:cNvSpPr txBox="1"/>
          <p:nvPr/>
        </p:nvSpPr>
        <p:spPr>
          <a:xfrm rot="20375148">
            <a:off x="4391474" y="236720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a typeface="SimSun" panose="02010600030101010101" pitchFamily="2" charset="-122"/>
              </a:rPr>
              <a:t>2</a:t>
            </a:r>
            <a:r>
              <a:rPr kumimoji="1" lang="zh-CN" altLang="en-US" dirty="0">
                <a:ea typeface="SimSun" panose="02010600030101010101" pitchFamily="2" charset="-122"/>
              </a:rPr>
              <a:t>、返回提案响应</a:t>
            </a:r>
          </a:p>
        </p:txBody>
      </p: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B5B513C4-6A3F-2746-8E31-8F865425E180}"/>
              </a:ext>
            </a:extLst>
          </p:cNvPr>
          <p:cNvCxnSpPr>
            <a:cxnSpLocks/>
          </p:cNvCxnSpPr>
          <p:nvPr/>
        </p:nvCxnSpPr>
        <p:spPr>
          <a:xfrm>
            <a:off x="4377497" y="3348958"/>
            <a:ext cx="1527982" cy="9500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A236488-C8F6-564B-91EB-9F6D13EDCB33}"/>
              </a:ext>
            </a:extLst>
          </p:cNvPr>
          <p:cNvSpPr txBox="1"/>
          <p:nvPr/>
        </p:nvSpPr>
        <p:spPr>
          <a:xfrm>
            <a:off x="3355179" y="378931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a typeface="SimSun" panose="02010600030101010101" pitchFamily="2" charset="-122"/>
              </a:rPr>
              <a:t>3</a:t>
            </a:r>
            <a:r>
              <a:rPr kumimoji="1" lang="zh-CN" altLang="en-US" dirty="0">
                <a:ea typeface="SimSun" panose="02010600030101010101" pitchFamily="2" charset="-122"/>
              </a:rPr>
              <a:t>、检查提案响应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CA01659D-A45F-1B47-B6C9-A762959C8DDE}"/>
              </a:ext>
            </a:extLst>
          </p:cNvPr>
          <p:cNvSpPr/>
          <p:nvPr/>
        </p:nvSpPr>
        <p:spPr>
          <a:xfrm rot="1639723">
            <a:off x="9097677" y="1246348"/>
            <a:ext cx="218276" cy="48868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1174B97-7DBD-6448-8E45-DCCE7200A43C}"/>
              </a:ext>
            </a:extLst>
          </p:cNvPr>
          <p:cNvSpPr/>
          <p:nvPr/>
        </p:nvSpPr>
        <p:spPr>
          <a:xfrm>
            <a:off x="9330719" y="1454069"/>
            <a:ext cx="1363786" cy="534351"/>
          </a:xfrm>
          <a:prstGeom prst="roundRect">
            <a:avLst>
              <a:gd name="adj" fmla="val 21831"/>
            </a:avLst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通道</a:t>
            </a:r>
            <a:r>
              <a:rPr kumimoji="1" lang="en-US" altLang="zh-CN" dirty="0">
                <a:ea typeface="SimSun" panose="02010600030101010101" pitchFamily="2" charset="-122"/>
              </a:rPr>
              <a:t>(channel)</a:t>
            </a:r>
            <a:endParaRPr kumimoji="1" lang="zh-CN" altLang="en-US" dirty="0">
              <a:ea typeface="SimSun" panose="02010600030101010101" pitchFamily="2" charset="-122"/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4B90346-BED9-B346-A1AF-E9D3DA30A1BE}"/>
              </a:ext>
            </a:extLst>
          </p:cNvPr>
          <p:cNvCxnSpPr>
            <a:cxnSpLocks/>
          </p:cNvCxnSpPr>
          <p:nvPr/>
        </p:nvCxnSpPr>
        <p:spPr>
          <a:xfrm flipV="1">
            <a:off x="6672543" y="3429002"/>
            <a:ext cx="1070546" cy="82679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A5E761AD-0FE1-EA46-AC1D-FFBE0549611C}"/>
              </a:ext>
            </a:extLst>
          </p:cNvPr>
          <p:cNvSpPr txBox="1"/>
          <p:nvPr/>
        </p:nvSpPr>
        <p:spPr>
          <a:xfrm>
            <a:off x="7180257" y="37875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a typeface="SimSun" panose="02010600030101010101" pitchFamily="2" charset="-122"/>
              </a:rPr>
              <a:t>4</a:t>
            </a:r>
            <a:r>
              <a:rPr kumimoji="1" lang="zh-CN" altLang="en-US" dirty="0">
                <a:ea typeface="SimSun" panose="02010600030101010101" pitchFamily="2" charset="-122"/>
              </a:rPr>
              <a:t>、生成新区块</a:t>
            </a:r>
          </a:p>
        </p:txBody>
      </p:sp>
      <p:sp>
        <p:nvSpPr>
          <p:cNvPr id="26" name="横卷形 25">
            <a:extLst>
              <a:ext uri="{FF2B5EF4-FFF2-40B4-BE49-F238E27FC236}">
                <a16:creationId xmlns:a16="http://schemas.microsoft.com/office/drawing/2014/main" id="{86CC1923-525B-E24C-B7F5-778CDD1E26AC}"/>
              </a:ext>
            </a:extLst>
          </p:cNvPr>
          <p:cNvSpPr/>
          <p:nvPr/>
        </p:nvSpPr>
        <p:spPr>
          <a:xfrm>
            <a:off x="9350595" y="2376080"/>
            <a:ext cx="1363787" cy="682198"/>
          </a:xfrm>
          <a:prstGeom prst="horizontalScroll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链码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zh-CN" dirty="0">
                <a:ea typeface="SimSun" panose="02010600030101010101" pitchFamily="2" charset="-122"/>
              </a:rPr>
              <a:t>(chaincode)</a:t>
            </a:r>
            <a:endParaRPr kumimoji="1" lang="zh-CN" altLang="en-US" dirty="0">
              <a:ea typeface="SimSun" panose="02010600030101010101" pitchFamily="2" charset="-122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7F7F7F17-31DA-ED4B-8810-2183404DFDD4}"/>
              </a:ext>
            </a:extLst>
          </p:cNvPr>
          <p:cNvSpPr/>
          <p:nvPr/>
        </p:nvSpPr>
        <p:spPr>
          <a:xfrm>
            <a:off x="9958508" y="2083532"/>
            <a:ext cx="215153" cy="324981"/>
          </a:xfrm>
          <a:prstGeom prst="downArrow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05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0F858A-C396-824B-8D79-0EF3E55F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文档 2">
            <a:extLst>
              <a:ext uri="{FF2B5EF4-FFF2-40B4-BE49-F238E27FC236}">
                <a16:creationId xmlns:a16="http://schemas.microsoft.com/office/drawing/2014/main" id="{F4D66CED-23CE-A54B-A7A6-38CC8E332A51}"/>
              </a:ext>
            </a:extLst>
          </p:cNvPr>
          <p:cNvSpPr/>
          <p:nvPr/>
        </p:nvSpPr>
        <p:spPr>
          <a:xfrm>
            <a:off x="1509135" y="2704809"/>
            <a:ext cx="1357313" cy="1076202"/>
          </a:xfrm>
          <a:prstGeom prst="flowChartDocumen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账本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(Ledger)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23416F0A-0697-594D-8738-368716517B01}"/>
              </a:ext>
            </a:extLst>
          </p:cNvPr>
          <p:cNvSpPr/>
          <p:nvPr/>
        </p:nvSpPr>
        <p:spPr>
          <a:xfrm>
            <a:off x="2989679" y="2279393"/>
            <a:ext cx="307211" cy="1916845"/>
          </a:xfrm>
          <a:prstGeom prst="leftBrace">
            <a:avLst>
              <a:gd name="adj1" fmla="val 32471"/>
              <a:gd name="adj2" fmla="val 49254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3AA3ACAC-5366-B84F-8AE1-67BF2EBF3DDB}"/>
              </a:ext>
            </a:extLst>
          </p:cNvPr>
          <p:cNvSpPr/>
          <p:nvPr/>
        </p:nvSpPr>
        <p:spPr>
          <a:xfrm>
            <a:off x="3514725" y="1656376"/>
            <a:ext cx="1757365" cy="1192820"/>
          </a:xfrm>
          <a:prstGeom prst="can">
            <a:avLst>
              <a:gd name="adj" fmla="val 26899"/>
            </a:avLst>
          </a:prstGeom>
          <a:ln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世界状态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(World State)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4" name="资料带 13">
            <a:extLst>
              <a:ext uri="{FF2B5EF4-FFF2-40B4-BE49-F238E27FC236}">
                <a16:creationId xmlns:a16="http://schemas.microsoft.com/office/drawing/2014/main" id="{A4482A33-87A4-A74F-A4D7-B6C5A94AEAA6}"/>
              </a:ext>
            </a:extLst>
          </p:cNvPr>
          <p:cNvSpPr/>
          <p:nvPr/>
        </p:nvSpPr>
        <p:spPr>
          <a:xfrm>
            <a:off x="3414707" y="3683856"/>
            <a:ext cx="1971677" cy="971549"/>
          </a:xfrm>
          <a:prstGeom prst="flowChartPunchedTap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区块链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zh-CN" dirty="0">
                <a:latin typeface="+mj-lt"/>
                <a:ea typeface="SimSun" panose="02010600030101010101" pitchFamily="2" charset="-122"/>
              </a:rPr>
              <a:t>(Blockchain)</a:t>
            </a:r>
            <a:endParaRPr kumimoji="1" lang="zh-CN" altLang="en-US" dirty="0">
              <a:latin typeface="+mj-lt"/>
              <a:ea typeface="SimSun" panose="02010600030101010101" pitchFamily="2" charset="-122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83B33B6-486E-7648-8B0A-059E748EB67A}"/>
              </a:ext>
            </a:extLst>
          </p:cNvPr>
          <p:cNvCxnSpPr>
            <a:cxnSpLocks/>
            <a:stCxn id="14" idx="0"/>
            <a:endCxn id="10" idx="3"/>
          </p:cNvCxnSpPr>
          <p:nvPr/>
        </p:nvCxnSpPr>
        <p:spPr>
          <a:xfrm flipH="1" flipV="1">
            <a:off x="4393408" y="2849196"/>
            <a:ext cx="7138" cy="93181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9065AB9-5401-5843-9C78-C5F8E2CD473F}"/>
              </a:ext>
            </a:extLst>
          </p:cNvPr>
          <p:cNvSpPr txBox="1"/>
          <p:nvPr/>
        </p:nvSpPr>
        <p:spPr>
          <a:xfrm>
            <a:off x="4471985" y="31522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决定</a:t>
            </a:r>
          </a:p>
        </p:txBody>
      </p:sp>
    </p:spTree>
    <p:extLst>
      <p:ext uri="{BB962C8B-B14F-4D97-AF65-F5344CB8AC3E}">
        <p14:creationId xmlns:p14="http://schemas.microsoft.com/office/powerpoint/2010/main" val="41696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0F858A-C396-824B-8D79-0EF3E55F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z="1400" smtClean="0"/>
              <a:pPr/>
              <a:t>7</a:t>
            </a:fld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882B0B-0DA7-F344-95F6-EB2F55838089}"/>
              </a:ext>
            </a:extLst>
          </p:cNvPr>
          <p:cNvSpPr/>
          <p:nvPr/>
        </p:nvSpPr>
        <p:spPr>
          <a:xfrm>
            <a:off x="1619672" y="1633403"/>
            <a:ext cx="1023027" cy="4632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汇编</a:t>
            </a:r>
          </a:p>
        </p:txBody>
      </p:sp>
      <p:sp>
        <p:nvSpPr>
          <p:cNvPr id="13" name="矩形: 圆角 19">
            <a:extLst>
              <a:ext uri="{FF2B5EF4-FFF2-40B4-BE49-F238E27FC236}">
                <a16:creationId xmlns:a16="http://schemas.microsoft.com/office/drawing/2014/main" id="{2632B45B-FE1F-A045-B5AE-8C56F12F8C24}"/>
              </a:ext>
            </a:extLst>
          </p:cNvPr>
          <p:cNvSpPr/>
          <p:nvPr/>
        </p:nvSpPr>
        <p:spPr>
          <a:xfrm>
            <a:off x="1629678" y="2355726"/>
            <a:ext cx="2629094" cy="82932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目标</a:t>
            </a:r>
            <a:endParaRPr lang="en-US" altLang="zh-CN" sz="1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清晰、健壮、易维护</a:t>
            </a:r>
            <a:endParaRPr lang="en-US" altLang="zh-CN" sz="1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453EE1-2234-134D-83D3-2473D7F3A730}"/>
              </a:ext>
            </a:extLst>
          </p:cNvPr>
          <p:cNvSpPr/>
          <p:nvPr/>
        </p:nvSpPr>
        <p:spPr>
          <a:xfrm>
            <a:off x="4699371" y="1636824"/>
            <a:ext cx="1023027" cy="461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方法、库</a:t>
            </a:r>
            <a:endParaRPr lang="en-US" altLang="zh-CN" sz="1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组件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65CE87-5A26-EE4C-A83B-601FB1F607EC}"/>
              </a:ext>
            </a:extLst>
          </p:cNvPr>
          <p:cNvSpPr txBox="1"/>
          <p:nvPr/>
        </p:nvSpPr>
        <p:spPr>
          <a:xfrm>
            <a:off x="4310699" y="88815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业务复杂度</a:t>
            </a: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E45802B-56A0-8344-8541-75CA15B4BA84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2642699" y="1865015"/>
            <a:ext cx="525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1947D34-F5DE-2646-BA03-08CC91ED9E26}"/>
              </a:ext>
            </a:extLst>
          </p:cNvPr>
          <p:cNvSpPr/>
          <p:nvPr/>
        </p:nvSpPr>
        <p:spPr>
          <a:xfrm>
            <a:off x="3168302" y="1633403"/>
            <a:ext cx="1023027" cy="4632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高级语言</a:t>
            </a:r>
          </a:p>
        </p:txBody>
      </p:sp>
      <p:cxnSp>
        <p:nvCxnSpPr>
          <p:cNvPr id="21" name="直接箭头连接符 17">
            <a:extLst>
              <a:ext uri="{FF2B5EF4-FFF2-40B4-BE49-F238E27FC236}">
                <a16:creationId xmlns:a16="http://schemas.microsoft.com/office/drawing/2014/main" id="{CA33FC1E-845B-D145-87AD-B10EEE12EBBC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>
            <a:off x="4191329" y="1865015"/>
            <a:ext cx="508042" cy="2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C09E34B-E2E8-7449-9E89-CEC355CD184B}"/>
              </a:ext>
            </a:extLst>
          </p:cNvPr>
          <p:cNvSpPr/>
          <p:nvPr/>
        </p:nvSpPr>
        <p:spPr>
          <a:xfrm>
            <a:off x="6244529" y="1633403"/>
            <a:ext cx="1023027" cy="4632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分布式</a:t>
            </a:r>
            <a:endParaRPr lang="en-US" altLang="zh-CN" sz="1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微服务</a:t>
            </a:r>
          </a:p>
        </p:txBody>
      </p:sp>
      <p:cxnSp>
        <p:nvCxnSpPr>
          <p:cNvPr id="23" name="直接箭头连接符 17">
            <a:extLst>
              <a:ext uri="{FF2B5EF4-FFF2-40B4-BE49-F238E27FC236}">
                <a16:creationId xmlns:a16="http://schemas.microsoft.com/office/drawing/2014/main" id="{B7820B33-7A3A-654F-9EAE-3A08654FB5B8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5722398" y="1865015"/>
            <a:ext cx="522131" cy="2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206C0A0-F4F1-1F4C-BD4D-972B275E574D}"/>
              </a:ext>
            </a:extLst>
          </p:cNvPr>
          <p:cNvSpPr/>
          <p:nvPr/>
        </p:nvSpPr>
        <p:spPr>
          <a:xfrm>
            <a:off x="5393047" y="2386850"/>
            <a:ext cx="1023027" cy="463224"/>
          </a:xfrm>
          <a:prstGeom prst="rect">
            <a:avLst/>
          </a:prstGeom>
          <a:solidFill>
            <a:srgbClr val="E1E1E1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基础设施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6D923F9-28B3-8440-BD59-43875C94F7DE}"/>
              </a:ext>
            </a:extLst>
          </p:cNvPr>
          <p:cNvSpPr/>
          <p:nvPr/>
        </p:nvSpPr>
        <p:spPr>
          <a:xfrm>
            <a:off x="6867577" y="2356865"/>
            <a:ext cx="1023027" cy="463224"/>
          </a:xfrm>
          <a:prstGeom prst="rect">
            <a:avLst/>
          </a:prstGeom>
          <a:solidFill>
            <a:srgbClr val="E1E1E1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业务代码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AF7BE8-22FA-C44F-AD4D-8A5DC5C2251E}"/>
              </a:ext>
            </a:extLst>
          </p:cNvPr>
          <p:cNvSpPr/>
          <p:nvPr/>
        </p:nvSpPr>
        <p:spPr>
          <a:xfrm>
            <a:off x="5409886" y="3001104"/>
            <a:ext cx="1023027" cy="2902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弹性伸缩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DA30DCC-98D9-DF42-912B-5C9D5A58D0B7}"/>
              </a:ext>
            </a:extLst>
          </p:cNvPr>
          <p:cNvSpPr/>
          <p:nvPr/>
        </p:nvSpPr>
        <p:spPr>
          <a:xfrm>
            <a:off x="5409886" y="3405329"/>
            <a:ext cx="1023027" cy="253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容灾防错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8250C3-DA0C-0842-8118-A64A5493C9FA}"/>
              </a:ext>
            </a:extLst>
          </p:cNvPr>
          <p:cNvSpPr/>
          <p:nvPr/>
        </p:nvSpPr>
        <p:spPr>
          <a:xfrm>
            <a:off x="5409886" y="3809554"/>
            <a:ext cx="1023027" cy="253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扩展</a:t>
            </a:r>
            <a:r>
              <a:rPr lang="en-US" altLang="zh-CN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安全性</a:t>
            </a:r>
          </a:p>
        </p:txBody>
      </p:sp>
      <p:sp>
        <p:nvSpPr>
          <p:cNvPr id="29" name="箭头: 下 7">
            <a:extLst>
              <a:ext uri="{FF2B5EF4-FFF2-40B4-BE49-F238E27FC236}">
                <a16:creationId xmlns:a16="http://schemas.microsoft.com/office/drawing/2014/main" id="{CECAC5C1-D184-5049-A245-FBC0E41EC47E}"/>
              </a:ext>
            </a:extLst>
          </p:cNvPr>
          <p:cNvSpPr/>
          <p:nvPr/>
        </p:nvSpPr>
        <p:spPr>
          <a:xfrm rot="16200000">
            <a:off x="4696777" y="-1873508"/>
            <a:ext cx="361453" cy="6515663"/>
          </a:xfrm>
          <a:prstGeom prst="downArrow">
            <a:avLst>
              <a:gd name="adj1" fmla="val 50000"/>
              <a:gd name="adj2" fmla="val 103514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30" name="直接箭头连接符 17">
            <a:extLst>
              <a:ext uri="{FF2B5EF4-FFF2-40B4-BE49-F238E27FC236}">
                <a16:creationId xmlns:a16="http://schemas.microsoft.com/office/drawing/2014/main" id="{421E79DD-009B-0147-9413-DE33951E41BC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5904561" y="2096627"/>
            <a:ext cx="851482" cy="290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4F805D4D-03E0-BE4A-84A5-A24B9888E695}"/>
              </a:ext>
            </a:extLst>
          </p:cNvPr>
          <p:cNvSpPr/>
          <p:nvPr/>
        </p:nvSpPr>
        <p:spPr>
          <a:xfrm>
            <a:off x="6867576" y="3001479"/>
            <a:ext cx="1023027" cy="253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性能</a:t>
            </a:r>
          </a:p>
        </p:txBody>
      </p:sp>
      <p:cxnSp>
        <p:nvCxnSpPr>
          <p:cNvPr id="32" name="直接箭头连接符 17">
            <a:extLst>
              <a:ext uri="{FF2B5EF4-FFF2-40B4-BE49-F238E27FC236}">
                <a16:creationId xmlns:a16="http://schemas.microsoft.com/office/drawing/2014/main" id="{6C433C06-5E7E-C24D-9574-5423FECDE607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6756043" y="2096627"/>
            <a:ext cx="623048" cy="260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箭头: 右 38">
            <a:extLst>
              <a:ext uri="{FF2B5EF4-FFF2-40B4-BE49-F238E27FC236}">
                <a16:creationId xmlns:a16="http://schemas.microsoft.com/office/drawing/2014/main" id="{86995F28-A623-6C45-BCFE-3813729A1CBF}"/>
              </a:ext>
            </a:extLst>
          </p:cNvPr>
          <p:cNvSpPr/>
          <p:nvPr/>
        </p:nvSpPr>
        <p:spPr>
          <a:xfrm rot="5400000">
            <a:off x="7548487" y="3404341"/>
            <a:ext cx="1061644" cy="288032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C7118A6-8BF7-A740-9FA6-89BB1B5C106C}"/>
              </a:ext>
            </a:extLst>
          </p:cNvPr>
          <p:cNvSpPr txBox="1"/>
          <p:nvPr/>
        </p:nvSpPr>
        <p:spPr>
          <a:xfrm>
            <a:off x="8135335" y="3066715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职责明确</a:t>
            </a: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997FCA3-8BB1-9246-8215-7CEFDC1493D3}"/>
              </a:ext>
            </a:extLst>
          </p:cNvPr>
          <p:cNvSpPr/>
          <p:nvPr/>
        </p:nvSpPr>
        <p:spPr>
          <a:xfrm>
            <a:off x="6866160" y="3421760"/>
            <a:ext cx="1023027" cy="253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低代码</a:t>
            </a:r>
          </a:p>
        </p:txBody>
      </p:sp>
      <p:sp>
        <p:nvSpPr>
          <p:cNvPr id="36" name="箭头: 右 38">
            <a:extLst>
              <a:ext uri="{FF2B5EF4-FFF2-40B4-BE49-F238E27FC236}">
                <a16:creationId xmlns:a16="http://schemas.microsoft.com/office/drawing/2014/main" id="{C4664F0C-58DD-394A-819D-EE0AB640E261}"/>
              </a:ext>
            </a:extLst>
          </p:cNvPr>
          <p:cNvSpPr/>
          <p:nvPr/>
        </p:nvSpPr>
        <p:spPr>
          <a:xfrm rot="5400000">
            <a:off x="4705684" y="3387912"/>
            <a:ext cx="1061643" cy="288032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D37B37-2469-7843-8D30-F2C24475F9E9}"/>
              </a:ext>
            </a:extLst>
          </p:cNvPr>
          <p:cNvSpPr txBox="1"/>
          <p:nvPr/>
        </p:nvSpPr>
        <p:spPr>
          <a:xfrm>
            <a:off x="4764262" y="3051073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技术下沉</a:t>
            </a: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74C6652-99A0-8F47-A3A8-36425618A932}"/>
              </a:ext>
            </a:extLst>
          </p:cNvPr>
          <p:cNvSpPr/>
          <p:nvPr/>
        </p:nvSpPr>
        <p:spPr>
          <a:xfrm>
            <a:off x="6878330" y="3809554"/>
            <a:ext cx="1023027" cy="253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无代码</a:t>
            </a:r>
          </a:p>
        </p:txBody>
      </p:sp>
      <p:sp>
        <p:nvSpPr>
          <p:cNvPr id="39" name="矩形: 圆角 19">
            <a:extLst>
              <a:ext uri="{FF2B5EF4-FFF2-40B4-BE49-F238E27FC236}">
                <a16:creationId xmlns:a16="http://schemas.microsoft.com/office/drawing/2014/main" id="{EC35C78F-95E6-024F-9E46-ABA7DF2660CB}"/>
              </a:ext>
            </a:extLst>
          </p:cNvPr>
          <p:cNvSpPr/>
          <p:nvPr/>
        </p:nvSpPr>
        <p:spPr>
          <a:xfrm>
            <a:off x="1629678" y="3358791"/>
            <a:ext cx="2636054" cy="82932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设计理念</a:t>
            </a:r>
            <a:endParaRPr lang="en-US" altLang="zh-CN" sz="1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高内聚、低耦合</a:t>
            </a:r>
            <a:endParaRPr lang="en-US" altLang="zh-CN" sz="1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3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圆角矩形 58">
            <a:extLst>
              <a:ext uri="{FF2B5EF4-FFF2-40B4-BE49-F238E27FC236}">
                <a16:creationId xmlns:a16="http://schemas.microsoft.com/office/drawing/2014/main" id="{F32828DD-1F42-2C4D-A2B6-68A754B241CD}"/>
              </a:ext>
            </a:extLst>
          </p:cNvPr>
          <p:cNvSpPr/>
          <p:nvPr/>
        </p:nvSpPr>
        <p:spPr>
          <a:xfrm>
            <a:off x="916781" y="4692530"/>
            <a:ext cx="7110070" cy="1308493"/>
          </a:xfrm>
          <a:prstGeom prst="round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9018448-FEB5-EE4D-B932-109D763FBD5E}"/>
              </a:ext>
            </a:extLst>
          </p:cNvPr>
          <p:cNvSpPr txBox="1"/>
          <p:nvPr/>
        </p:nvSpPr>
        <p:spPr>
          <a:xfrm>
            <a:off x="916781" y="4784155"/>
            <a:ext cx="711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Provisioning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C4EC9737-D500-FA43-B5F7-92DC2B4BD350}"/>
              </a:ext>
            </a:extLst>
          </p:cNvPr>
          <p:cNvSpPr/>
          <p:nvPr/>
        </p:nvSpPr>
        <p:spPr>
          <a:xfrm>
            <a:off x="1139262" y="5208636"/>
            <a:ext cx="1657005" cy="561827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Automation &amp; configuration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EA86B824-69E6-8F49-B769-F3DA7FF107E6}"/>
              </a:ext>
            </a:extLst>
          </p:cNvPr>
          <p:cNvSpPr/>
          <p:nvPr/>
        </p:nvSpPr>
        <p:spPr>
          <a:xfrm>
            <a:off x="2872991" y="5208634"/>
            <a:ext cx="1612184" cy="561827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Container Registry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88A7C8A2-0DB8-8841-89F5-A764FE841B87}"/>
              </a:ext>
            </a:extLst>
          </p:cNvPr>
          <p:cNvSpPr/>
          <p:nvPr/>
        </p:nvSpPr>
        <p:spPr>
          <a:xfrm>
            <a:off x="916781" y="1388731"/>
            <a:ext cx="7162800" cy="1826724"/>
          </a:xfrm>
          <a:prstGeom prst="round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975364-441A-5D4A-8BED-37CDC85D5D19}"/>
              </a:ext>
            </a:extLst>
          </p:cNvPr>
          <p:cNvSpPr txBox="1"/>
          <p:nvPr/>
        </p:nvSpPr>
        <p:spPr>
          <a:xfrm>
            <a:off x="2944362" y="1402511"/>
            <a:ext cx="361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Orchestration &amp; Management</a:t>
            </a: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C0C24ECC-CF70-D34E-AB7C-B0CA23B30964}"/>
              </a:ext>
            </a:extLst>
          </p:cNvPr>
          <p:cNvSpPr/>
          <p:nvPr/>
        </p:nvSpPr>
        <p:spPr>
          <a:xfrm>
            <a:off x="1156068" y="1866548"/>
            <a:ext cx="1827632" cy="556167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Scheduling&amp;</a:t>
            </a: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Orchestraction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6DF240F8-4CB4-9840-B117-B8AE7B902B45}"/>
              </a:ext>
            </a:extLst>
          </p:cNvPr>
          <p:cNvSpPr/>
          <p:nvPr/>
        </p:nvSpPr>
        <p:spPr>
          <a:xfrm>
            <a:off x="3484713" y="1882704"/>
            <a:ext cx="2228424" cy="556167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Coordination &amp; Service discovery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B2BF3703-77FE-4A4E-A55B-13BBD5B42B59}"/>
              </a:ext>
            </a:extLst>
          </p:cNvPr>
          <p:cNvSpPr/>
          <p:nvPr/>
        </p:nvSpPr>
        <p:spPr>
          <a:xfrm>
            <a:off x="6203319" y="1890029"/>
            <a:ext cx="1747941" cy="556166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Remote procedure call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FB636DD0-1B39-1A47-9D33-F47A80913F2B}"/>
              </a:ext>
            </a:extLst>
          </p:cNvPr>
          <p:cNvSpPr/>
          <p:nvPr/>
        </p:nvSpPr>
        <p:spPr>
          <a:xfrm>
            <a:off x="1153342" y="2522707"/>
            <a:ext cx="1827632" cy="556613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Service Proxy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03074559-691D-0E47-AFB9-FBD1B3B37E3F}"/>
              </a:ext>
            </a:extLst>
          </p:cNvPr>
          <p:cNvSpPr/>
          <p:nvPr/>
        </p:nvSpPr>
        <p:spPr>
          <a:xfrm>
            <a:off x="6181780" y="2525226"/>
            <a:ext cx="1791020" cy="554094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Service mesh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8774B30E-C8B2-984D-B981-682D799CDEB1}"/>
              </a:ext>
            </a:extLst>
          </p:cNvPr>
          <p:cNvSpPr/>
          <p:nvPr/>
        </p:nvSpPr>
        <p:spPr>
          <a:xfrm>
            <a:off x="916781" y="122264"/>
            <a:ext cx="7162800" cy="1155977"/>
          </a:xfrm>
          <a:prstGeom prst="round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401ED27-E844-8F4B-8E68-69DE3E4C3F19}"/>
              </a:ext>
            </a:extLst>
          </p:cNvPr>
          <p:cNvSpPr txBox="1"/>
          <p:nvPr/>
        </p:nvSpPr>
        <p:spPr>
          <a:xfrm>
            <a:off x="916781" y="159480"/>
            <a:ext cx="714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Application definition &amp; Development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F176A38B-E813-D343-B0F0-5866038FB0DB}"/>
              </a:ext>
            </a:extLst>
          </p:cNvPr>
          <p:cNvSpPr/>
          <p:nvPr/>
        </p:nvSpPr>
        <p:spPr>
          <a:xfrm>
            <a:off x="1156068" y="608473"/>
            <a:ext cx="1501667" cy="515535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Databases</a:t>
            </a: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397F7505-8632-194A-BF00-573D54DF9D78}"/>
              </a:ext>
            </a:extLst>
          </p:cNvPr>
          <p:cNvSpPr/>
          <p:nvPr/>
        </p:nvSpPr>
        <p:spPr>
          <a:xfrm>
            <a:off x="2779111" y="621636"/>
            <a:ext cx="1501667" cy="515535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Streaming&amp; 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messaging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B9DE29C7-B120-2E4F-87BF-668824DD3F5B}"/>
              </a:ext>
            </a:extLst>
          </p:cNvPr>
          <p:cNvSpPr/>
          <p:nvPr/>
        </p:nvSpPr>
        <p:spPr>
          <a:xfrm>
            <a:off x="8124204" y="90793"/>
            <a:ext cx="1860377" cy="310634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59DB0287-8488-434B-8A96-ABBBF773D0A3}"/>
              </a:ext>
            </a:extLst>
          </p:cNvPr>
          <p:cNvSpPr/>
          <p:nvPr/>
        </p:nvSpPr>
        <p:spPr>
          <a:xfrm>
            <a:off x="916781" y="3328021"/>
            <a:ext cx="7149490" cy="1223112"/>
          </a:xfrm>
          <a:prstGeom prst="round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A0774EAA-C577-0A47-8448-A5E0C4119C22}"/>
              </a:ext>
            </a:extLst>
          </p:cNvPr>
          <p:cNvSpPr/>
          <p:nvPr/>
        </p:nvSpPr>
        <p:spPr>
          <a:xfrm>
            <a:off x="4402154" y="623647"/>
            <a:ext cx="1917037" cy="515535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App</a:t>
            </a:r>
            <a:r>
              <a:rPr kumimoji="1" lang="zh-CN" altLang="en-US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definition &amp;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Image building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FF47348C-0B32-AD49-9E69-0EF7B3B0656B}"/>
              </a:ext>
            </a:extLst>
          </p:cNvPr>
          <p:cNvSpPr/>
          <p:nvPr/>
        </p:nvSpPr>
        <p:spPr>
          <a:xfrm>
            <a:off x="6440567" y="608472"/>
            <a:ext cx="1501668" cy="515535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CI/CD</a:t>
            </a:r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C4D2EDFE-9A20-0C49-9F5D-809755977677}"/>
              </a:ext>
            </a:extLst>
          </p:cNvPr>
          <p:cNvSpPr/>
          <p:nvPr/>
        </p:nvSpPr>
        <p:spPr>
          <a:xfrm>
            <a:off x="3484713" y="2518531"/>
            <a:ext cx="2236500" cy="554094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API gateway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9426302-232D-D44D-9FFC-DF79E082ECF8}"/>
              </a:ext>
            </a:extLst>
          </p:cNvPr>
          <p:cNvSpPr txBox="1"/>
          <p:nvPr/>
        </p:nvSpPr>
        <p:spPr>
          <a:xfrm>
            <a:off x="3577709" y="3345168"/>
            <a:ext cx="182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Runtime</a:t>
            </a:r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111493D3-CF60-3D47-9826-8A424619ADDC}"/>
              </a:ext>
            </a:extLst>
          </p:cNvPr>
          <p:cNvSpPr/>
          <p:nvPr/>
        </p:nvSpPr>
        <p:spPr>
          <a:xfrm>
            <a:off x="1189355" y="3795924"/>
            <a:ext cx="1755007" cy="592965"/>
          </a:xfrm>
          <a:prstGeom prst="roundRect">
            <a:avLst/>
          </a:prstGeom>
          <a:solidFill>
            <a:srgbClr val="E1E1E1">
              <a:alpha val="81000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Cloud native storage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F6CF7693-39D4-7C49-9ABA-5ADB9351A3F8}"/>
              </a:ext>
            </a:extLst>
          </p:cNvPr>
          <p:cNvSpPr/>
          <p:nvPr/>
        </p:nvSpPr>
        <p:spPr>
          <a:xfrm>
            <a:off x="3492789" y="3783300"/>
            <a:ext cx="2228424" cy="592965"/>
          </a:xfrm>
          <a:prstGeom prst="roundRect">
            <a:avLst/>
          </a:prstGeom>
          <a:solidFill>
            <a:srgbClr val="E1E1E1">
              <a:alpha val="81000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Container runtime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18D06806-D103-4544-8FA2-746E71905BE7}"/>
              </a:ext>
            </a:extLst>
          </p:cNvPr>
          <p:cNvSpPr/>
          <p:nvPr/>
        </p:nvSpPr>
        <p:spPr>
          <a:xfrm>
            <a:off x="6187228" y="3783300"/>
            <a:ext cx="1755007" cy="592965"/>
          </a:xfrm>
          <a:prstGeom prst="roundRect">
            <a:avLst/>
          </a:prstGeom>
          <a:solidFill>
            <a:srgbClr val="E1E1E1">
              <a:alpha val="81000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Cloud</a:t>
            </a:r>
            <a:r>
              <a:rPr kumimoji="1" lang="zh-CN" altLang="en-US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native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network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43751C1B-15F0-CF49-839D-37DB6BA6E3D3}"/>
              </a:ext>
            </a:extLst>
          </p:cNvPr>
          <p:cNvSpPr/>
          <p:nvPr/>
        </p:nvSpPr>
        <p:spPr>
          <a:xfrm>
            <a:off x="4560682" y="5208634"/>
            <a:ext cx="1612185" cy="561827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Security &amp; compliance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01E9F2A5-4333-7145-8FF5-C0B5F2CC5F36}"/>
              </a:ext>
            </a:extLst>
          </p:cNvPr>
          <p:cNvSpPr/>
          <p:nvPr/>
        </p:nvSpPr>
        <p:spPr>
          <a:xfrm>
            <a:off x="6271748" y="5208634"/>
            <a:ext cx="1612185" cy="561827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Key management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C6B634EA-2048-F241-9913-5A99406B8081}"/>
              </a:ext>
            </a:extLst>
          </p:cNvPr>
          <p:cNvSpPr/>
          <p:nvPr/>
        </p:nvSpPr>
        <p:spPr>
          <a:xfrm>
            <a:off x="8309568" y="516241"/>
            <a:ext cx="1446413" cy="562734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Distribution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2156F20-E42F-A747-99D7-1E61D5268EC7}"/>
              </a:ext>
            </a:extLst>
          </p:cNvPr>
          <p:cNvSpPr txBox="1"/>
          <p:nvPr/>
        </p:nvSpPr>
        <p:spPr>
          <a:xfrm>
            <a:off x="8399259" y="113428"/>
            <a:ext cx="125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Platform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83BB8EF6-BB69-4C43-A333-2C151248B78E}"/>
              </a:ext>
            </a:extLst>
          </p:cNvPr>
          <p:cNvSpPr/>
          <p:nvPr/>
        </p:nvSpPr>
        <p:spPr>
          <a:xfrm>
            <a:off x="8327999" y="1163479"/>
            <a:ext cx="1446413" cy="562734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Hosted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42937831-144C-3844-9333-D7C6356467E1}"/>
              </a:ext>
            </a:extLst>
          </p:cNvPr>
          <p:cNvSpPr/>
          <p:nvPr/>
        </p:nvSpPr>
        <p:spPr>
          <a:xfrm>
            <a:off x="8327999" y="1801830"/>
            <a:ext cx="1446413" cy="562734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Installer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06E58038-05BE-8A48-B861-ED1D66C30A89}"/>
              </a:ext>
            </a:extLst>
          </p:cNvPr>
          <p:cNvSpPr/>
          <p:nvPr/>
        </p:nvSpPr>
        <p:spPr>
          <a:xfrm>
            <a:off x="8327999" y="2464138"/>
            <a:ext cx="1446413" cy="562734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PaaS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DD1EC144-F6F6-EE43-8EA1-128551C93981}"/>
              </a:ext>
            </a:extLst>
          </p:cNvPr>
          <p:cNvSpPr/>
          <p:nvPr/>
        </p:nvSpPr>
        <p:spPr>
          <a:xfrm>
            <a:off x="8121016" y="3350881"/>
            <a:ext cx="1860377" cy="263871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DC43FBD1-B789-8B44-96DF-DAA45D1F7836}"/>
              </a:ext>
            </a:extLst>
          </p:cNvPr>
          <p:cNvSpPr/>
          <p:nvPr/>
        </p:nvSpPr>
        <p:spPr>
          <a:xfrm>
            <a:off x="8309568" y="4107503"/>
            <a:ext cx="1446413" cy="562734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Monitoring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92" name="圆角矩形 91">
            <a:extLst>
              <a:ext uri="{FF2B5EF4-FFF2-40B4-BE49-F238E27FC236}">
                <a16:creationId xmlns:a16="http://schemas.microsoft.com/office/drawing/2014/main" id="{005C58C7-66FE-924B-9821-1039AA83AF36}"/>
              </a:ext>
            </a:extLst>
          </p:cNvPr>
          <p:cNvSpPr/>
          <p:nvPr/>
        </p:nvSpPr>
        <p:spPr>
          <a:xfrm>
            <a:off x="8327999" y="4709281"/>
            <a:ext cx="1446413" cy="562734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Logging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9055E188-A129-5E41-B2CE-5ADF636F3043}"/>
              </a:ext>
            </a:extLst>
          </p:cNvPr>
          <p:cNvSpPr/>
          <p:nvPr/>
        </p:nvSpPr>
        <p:spPr>
          <a:xfrm>
            <a:off x="8327999" y="5307975"/>
            <a:ext cx="1446413" cy="562734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Tracing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974B129-63AA-FC48-9CB5-F477F1439249}"/>
              </a:ext>
            </a:extLst>
          </p:cNvPr>
          <p:cNvSpPr txBox="1"/>
          <p:nvPr/>
        </p:nvSpPr>
        <p:spPr>
          <a:xfrm>
            <a:off x="7843550" y="3364472"/>
            <a:ext cx="236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Observability&amp;</a:t>
            </a:r>
          </a:p>
          <a:p>
            <a:pPr algn="ctr"/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Analysis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95" name="圆角矩形 94">
            <a:extLst>
              <a:ext uri="{FF2B5EF4-FFF2-40B4-BE49-F238E27FC236}">
                <a16:creationId xmlns:a16="http://schemas.microsoft.com/office/drawing/2014/main" id="{E5061545-FDDD-6C4F-BB8B-4E33EFDAB2F1}"/>
              </a:ext>
            </a:extLst>
          </p:cNvPr>
          <p:cNvSpPr/>
          <p:nvPr/>
        </p:nvSpPr>
        <p:spPr>
          <a:xfrm>
            <a:off x="10045590" y="122263"/>
            <a:ext cx="1797388" cy="586733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7138E23-3478-AE4D-9B13-47B47C0F27A9}"/>
              </a:ext>
            </a:extLst>
          </p:cNvPr>
          <p:cNvSpPr txBox="1"/>
          <p:nvPr/>
        </p:nvSpPr>
        <p:spPr>
          <a:xfrm>
            <a:off x="10240583" y="145659"/>
            <a:ext cx="139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Serverless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97" name="圆角矩形 96">
            <a:extLst>
              <a:ext uri="{FF2B5EF4-FFF2-40B4-BE49-F238E27FC236}">
                <a16:creationId xmlns:a16="http://schemas.microsoft.com/office/drawing/2014/main" id="{69C48222-B026-4845-8FA8-E67D94396B17}"/>
              </a:ext>
            </a:extLst>
          </p:cNvPr>
          <p:cNvSpPr/>
          <p:nvPr/>
        </p:nvSpPr>
        <p:spPr>
          <a:xfrm>
            <a:off x="10240582" y="808590"/>
            <a:ext cx="1446413" cy="562734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Tools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72CFB741-45D9-F24B-A7F4-C1F2B067089F}"/>
              </a:ext>
            </a:extLst>
          </p:cNvPr>
          <p:cNvSpPr/>
          <p:nvPr/>
        </p:nvSpPr>
        <p:spPr>
          <a:xfrm>
            <a:off x="10240583" y="2867240"/>
            <a:ext cx="1446413" cy="562734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Framework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5F0F4DAB-E4A8-5C46-AAD1-E8BC2D7F8EFC}"/>
              </a:ext>
            </a:extLst>
          </p:cNvPr>
          <p:cNvSpPr/>
          <p:nvPr/>
        </p:nvSpPr>
        <p:spPr>
          <a:xfrm>
            <a:off x="10232567" y="3969382"/>
            <a:ext cx="1446413" cy="562734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Hosted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Platform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55F4B245-A2AE-3D43-B341-7A6BB14F53E2}"/>
              </a:ext>
            </a:extLst>
          </p:cNvPr>
          <p:cNvSpPr/>
          <p:nvPr/>
        </p:nvSpPr>
        <p:spPr>
          <a:xfrm>
            <a:off x="10234685" y="5035341"/>
            <a:ext cx="1446413" cy="562734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Installable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Platform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2FCBD6BF-DF3E-1A4C-B0A0-2AECCC465124}"/>
              </a:ext>
            </a:extLst>
          </p:cNvPr>
          <p:cNvSpPr/>
          <p:nvPr/>
        </p:nvSpPr>
        <p:spPr>
          <a:xfrm>
            <a:off x="10240583" y="1839569"/>
            <a:ext cx="1446413" cy="562734"/>
          </a:xfrm>
          <a:prstGeom prst="roundRect">
            <a:avLst/>
          </a:prstGeom>
          <a:solidFill>
            <a:srgbClr val="E1E1E1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rPr>
              <a:t>Security</a:t>
            </a:r>
            <a:endParaRPr kumimoji="1" lang="zh-CN" altLang="en-US" dirty="0">
              <a:solidFill>
                <a:schemeClr val="tx1"/>
              </a:solidFill>
              <a:latin typeface="+mj-lt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0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1101CD80-856E-7D44-A174-22FA582FB0B3}"/>
              </a:ext>
            </a:extLst>
          </p:cNvPr>
          <p:cNvSpPr txBox="1"/>
          <p:nvPr/>
        </p:nvSpPr>
        <p:spPr>
          <a:xfrm>
            <a:off x="2020890" y="6091382"/>
            <a:ext cx="8150216" cy="4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注：国内数据来源于云原生社区</a:t>
            </a:r>
            <a:r>
              <a:rPr lang="en-US" altLang="zh-CN" sz="1100" dirty="0" err="1"/>
              <a:t>MeeUp</a:t>
            </a:r>
            <a:r>
              <a:rPr lang="zh-CN" altLang="en-US" sz="1100" dirty="0"/>
              <a:t>城市站以及</a:t>
            </a:r>
            <a:r>
              <a:rPr lang="en-US" altLang="zh-CN" sz="1100" dirty="0"/>
              <a:t>Cloud Native + Open Source Virtual Summit China </a:t>
            </a:r>
            <a:r>
              <a:rPr lang="zh-CN" altLang="en-US" sz="1100" dirty="0"/>
              <a:t>共</a:t>
            </a:r>
            <a:r>
              <a:rPr lang="en-US" altLang="zh-CN" sz="1100" dirty="0"/>
              <a:t>131</a:t>
            </a:r>
            <a:r>
              <a:rPr lang="zh-CN" altLang="en-US" sz="1100" dirty="0"/>
              <a:t>篇</a:t>
            </a:r>
            <a:r>
              <a:rPr lang="en-US" altLang="zh-CN" sz="1100" dirty="0"/>
              <a:t>workshop</a:t>
            </a:r>
          </a:p>
          <a:p>
            <a:r>
              <a:rPr lang="zh-CN" altLang="en-US" sz="1100" dirty="0"/>
              <a:t>国外数据来源于</a:t>
            </a:r>
            <a:r>
              <a:rPr lang="en-US" altLang="zh-CN" sz="1100" dirty="0" err="1"/>
              <a:t>KubeCon</a:t>
            </a:r>
            <a:r>
              <a:rPr lang="en-US" altLang="zh-CN" sz="1100" dirty="0"/>
              <a:t> + </a:t>
            </a:r>
            <a:r>
              <a:rPr lang="en-US" altLang="zh-CN" sz="1100" dirty="0" err="1"/>
              <a:t>CloudNativeCon</a:t>
            </a:r>
            <a:r>
              <a:rPr lang="en-US" altLang="zh-CN" sz="1100" dirty="0"/>
              <a:t> Europe</a:t>
            </a:r>
            <a:r>
              <a:rPr lang="zh-CN" altLang="en-US" sz="1100" dirty="0"/>
              <a:t>以及</a:t>
            </a:r>
            <a:r>
              <a:rPr lang="en-US" altLang="zh-CN" sz="1100" dirty="0" err="1"/>
              <a:t>KubeCon</a:t>
            </a:r>
            <a:r>
              <a:rPr lang="en-US" altLang="zh-CN" sz="1100" dirty="0"/>
              <a:t> + </a:t>
            </a:r>
            <a:r>
              <a:rPr lang="en-US" altLang="zh-CN" sz="1100" dirty="0" err="1"/>
              <a:t>CloudNativeCon</a:t>
            </a:r>
            <a:r>
              <a:rPr lang="en-US" altLang="zh-CN" sz="1100" dirty="0"/>
              <a:t> North America </a:t>
            </a:r>
            <a:r>
              <a:rPr lang="zh-CN" altLang="en-US" sz="1100" dirty="0"/>
              <a:t>共</a:t>
            </a:r>
            <a:r>
              <a:rPr lang="en-US" altLang="zh-CN" sz="1100" dirty="0"/>
              <a:t>311</a:t>
            </a:r>
            <a:r>
              <a:rPr lang="zh-CN" altLang="en-US" sz="1100" dirty="0"/>
              <a:t>篇</a:t>
            </a:r>
            <a:r>
              <a:rPr lang="en-US" altLang="zh-CN" sz="1100" dirty="0"/>
              <a:t>workshop</a:t>
            </a:r>
          </a:p>
        </p:txBody>
      </p:sp>
      <p:graphicFrame>
        <p:nvGraphicFramePr>
          <p:cNvPr id="34" name="图表 33">
            <a:extLst>
              <a:ext uri="{FF2B5EF4-FFF2-40B4-BE49-F238E27FC236}">
                <a16:creationId xmlns:a16="http://schemas.microsoft.com/office/drawing/2014/main" id="{FDE693D0-24D8-9740-BB5A-37E9F2E10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229478"/>
              </p:ext>
            </p:extLst>
          </p:nvPr>
        </p:nvGraphicFramePr>
        <p:xfrm>
          <a:off x="3705" y="1191282"/>
          <a:ext cx="6022594" cy="3573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0" name="直接连接符 5">
            <a:extLst>
              <a:ext uri="{FF2B5EF4-FFF2-40B4-BE49-F238E27FC236}">
                <a16:creationId xmlns:a16="http://schemas.microsoft.com/office/drawing/2014/main" id="{EC08A0CC-9034-E348-9AE1-99C91A93EC05}"/>
              </a:ext>
            </a:extLst>
          </p:cNvPr>
          <p:cNvCxnSpPr>
            <a:cxnSpLocks/>
          </p:cNvCxnSpPr>
          <p:nvPr/>
        </p:nvCxnSpPr>
        <p:spPr>
          <a:xfrm>
            <a:off x="424329" y="5866531"/>
            <a:ext cx="11343341" cy="0"/>
          </a:xfrm>
          <a:prstGeom prst="line">
            <a:avLst/>
          </a:prstGeom>
          <a:ln w="12700">
            <a:solidFill>
              <a:srgbClr val="3DAA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18026B72-B432-EA40-9578-37F0A6AE8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855342"/>
              </p:ext>
            </p:extLst>
          </p:nvPr>
        </p:nvGraphicFramePr>
        <p:xfrm>
          <a:off x="5968542" y="1191282"/>
          <a:ext cx="6054780" cy="3491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2532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Times New Roman" panose="02020603050405020304" pitchFamily="18" charset="0"/>
            <a:ea typeface="宋体" panose="0201060003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59676</TotalTime>
  <Words>8964</Words>
  <Application>Microsoft Macintosh PowerPoint</Application>
  <PresentationFormat>宽屏</PresentationFormat>
  <Paragraphs>2672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-apple-system</vt:lpstr>
      <vt:lpstr>等线</vt:lpstr>
      <vt:lpstr>SimSun</vt:lpstr>
      <vt:lpstr>Microsoft YaHei</vt:lpstr>
      <vt:lpstr>Microsoft YaHei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1171067930@qq.com</cp:lastModifiedBy>
  <cp:revision>3234</cp:revision>
  <cp:lastPrinted>2018-10-24T01:30:06Z</cp:lastPrinted>
  <dcterms:created xsi:type="dcterms:W3CDTF">2015-10-24T01:57:14Z</dcterms:created>
  <dcterms:modified xsi:type="dcterms:W3CDTF">2022-04-02T11:53:36Z</dcterms:modified>
  <cp:category>第一PPT模板网-WWW.1PPT.COM</cp:category>
</cp:coreProperties>
</file>