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5"/>
  </p:notesMasterIdLst>
  <p:sldIdLst>
    <p:sldId id="259" r:id="rId4"/>
    <p:sldId id="261" r:id="rId5"/>
    <p:sldId id="263" r:id="rId6"/>
    <p:sldId id="262" r:id="rId7"/>
    <p:sldId id="302" r:id="rId8"/>
    <p:sldId id="265" r:id="rId9"/>
    <p:sldId id="320" r:id="rId10"/>
    <p:sldId id="321" r:id="rId11"/>
    <p:sldId id="322" r:id="rId12"/>
    <p:sldId id="319" r:id="rId13"/>
    <p:sldId id="278" r:id="rId14"/>
    <p:sldId id="270" r:id="rId15"/>
    <p:sldId id="273" r:id="rId16"/>
    <p:sldId id="275" r:id="rId17"/>
    <p:sldId id="271" r:id="rId18"/>
    <p:sldId id="274" r:id="rId19"/>
    <p:sldId id="277" r:id="rId20"/>
    <p:sldId id="287" r:id="rId21"/>
    <p:sldId id="286" r:id="rId22"/>
    <p:sldId id="339" r:id="rId23"/>
    <p:sldId id="288" r:id="rId24"/>
    <p:sldId id="269" r:id="rId26"/>
    <p:sldId id="279" r:id="rId27"/>
    <p:sldId id="264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C57"/>
    <a:srgbClr val="4A5242"/>
    <a:srgbClr val="5D5861"/>
    <a:srgbClr val="FFFFFF"/>
    <a:srgbClr val="577B4F"/>
    <a:srgbClr val="B3E08B"/>
    <a:srgbClr val="99CE80"/>
    <a:srgbClr val="5BA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1.xml"/><Relationship Id="rId1" Type="http://schemas.openxmlformats.org/officeDocument/2006/relationships/hyperlink" Target="http://www.ypppt.com/moba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0675" y="104140"/>
            <a:ext cx="11934825" cy="6558915"/>
            <a:chOff x="446" y="39"/>
            <a:chExt cx="18795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795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c90e1472aadaa9e5200aa40f3ae09feb"/>
          <p:cNvPicPr>
            <a:picLocks noChangeAspect="1"/>
          </p:cNvPicPr>
          <p:nvPr/>
        </p:nvPicPr>
        <p:blipFill>
          <a:blip r:embed="rId2"/>
          <a:srcRect t="29484" b="33925"/>
          <a:stretch>
            <a:fillRect/>
          </a:stretch>
        </p:blipFill>
        <p:spPr>
          <a:xfrm>
            <a:off x="3711893" y="1712595"/>
            <a:ext cx="4801235" cy="1317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67355" y="3030220"/>
            <a:ext cx="629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服务器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3D</a:t>
            </a:r>
            <a:r>
              <a:rPr lang="zh-CN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场景建模</a:t>
            </a:r>
            <a:endParaRPr lang="zh-CN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2728" y="3726617"/>
            <a:ext cx="681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Game Scene 3D modeling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72728" y="4085590"/>
            <a:ext cx="6679565" cy="41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：张泽强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汇报时间：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8760" y="-31750"/>
            <a:ext cx="12161861" cy="6558915"/>
            <a:chOff x="446" y="39"/>
            <a:chExt cx="18920" cy="10329"/>
          </a:xfrm>
        </p:grpSpPr>
        <p:pic>
          <p:nvPicPr>
            <p:cNvPr id="15" name="图片 14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20090" y="5252720"/>
            <a:ext cx="10772140" cy="75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GEOHash</a:t>
            </a:r>
            <a:endParaRPr lang="en-US" altLang="zh-CN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58425" y="357060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617845" y="1255395"/>
            <a:ext cx="53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graphicFrame>
        <p:nvGraphicFramePr>
          <p:cNvPr id="12" name="表格 11"/>
          <p:cNvGraphicFramePr/>
          <p:nvPr/>
        </p:nvGraphicFramePr>
        <p:xfrm>
          <a:off x="3395980" y="1776730"/>
          <a:ext cx="498348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35"/>
                <a:gridCol w="622935"/>
                <a:gridCol w="622935"/>
                <a:gridCol w="622935"/>
                <a:gridCol w="622935"/>
                <a:gridCol w="622935"/>
                <a:gridCol w="622935"/>
                <a:gridCol w="622935"/>
              </a:tblGrid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275080" y="3654425"/>
            <a:ext cx="930021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889625" y="1255395"/>
            <a:ext cx="6350" cy="455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76340" y="357505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907530" y="359791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538720" y="357060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526405" y="306324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511800" y="254000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526405" y="205740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</a:t>
            </a:r>
            <a:endParaRPr lang="en-US" altLang="zh-CN"/>
          </a:p>
        </p:txBody>
      </p:sp>
      <p:sp>
        <p:nvSpPr>
          <p:cNvPr id="165" name=" 165"/>
          <p:cNvSpPr/>
          <p:nvPr/>
        </p:nvSpPr>
        <p:spPr>
          <a:xfrm>
            <a:off x="9700260" y="4556125"/>
            <a:ext cx="586740" cy="2876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65"/>
          <p:cNvSpPr/>
          <p:nvPr/>
        </p:nvSpPr>
        <p:spPr>
          <a:xfrm>
            <a:off x="9700260" y="5090160"/>
            <a:ext cx="586740" cy="2876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65"/>
          <p:cNvSpPr/>
          <p:nvPr/>
        </p:nvSpPr>
        <p:spPr>
          <a:xfrm>
            <a:off x="9700260" y="5647055"/>
            <a:ext cx="586740" cy="2876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8770" y="450278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5620" y="3563620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534660" y="158940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0478770" y="504952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529570" y="553593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r>
              <a:rPr lang="zh-CN" altLang="en-US"/>
              <a:t>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2be47b2c26740c136063d9dfacfa92"/>
          <p:cNvPicPr>
            <a:picLocks noChangeAspect="1"/>
          </p:cNvPicPr>
          <p:nvPr/>
        </p:nvPicPr>
        <p:blipFill>
          <a:blip r:embed="rId1"/>
          <a:srcRect l="15950" t="9054" r="14218" b="7763"/>
          <a:stretch>
            <a:fillRect/>
          </a:stretch>
        </p:blipFill>
        <p:spPr>
          <a:xfrm flipH="1">
            <a:off x="995680" y="1703070"/>
            <a:ext cx="2389505" cy="2846705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1241425" y="5657850"/>
            <a:ext cx="2461895" cy="139700"/>
          </a:xfrm>
          <a:custGeom>
            <a:avLst/>
            <a:gdLst>
              <a:gd name="connisteX0" fmla="*/ 0 w 2461895"/>
              <a:gd name="connsiteY0" fmla="*/ 1411 h 139911"/>
              <a:gd name="connisteX1" fmla="*/ 66675 w 2461895"/>
              <a:gd name="connsiteY1" fmla="*/ 1411 h 139911"/>
              <a:gd name="connisteX2" fmla="*/ 133985 w 2461895"/>
              <a:gd name="connsiteY2" fmla="*/ 1411 h 139911"/>
              <a:gd name="connisteX3" fmla="*/ 200660 w 2461895"/>
              <a:gd name="connsiteY3" fmla="*/ 1411 h 139911"/>
              <a:gd name="connisteX4" fmla="*/ 267970 w 2461895"/>
              <a:gd name="connsiteY4" fmla="*/ 1411 h 139911"/>
              <a:gd name="connisteX5" fmla="*/ 334645 w 2461895"/>
              <a:gd name="connsiteY5" fmla="*/ 1411 h 139911"/>
              <a:gd name="connisteX6" fmla="*/ 401955 w 2461895"/>
              <a:gd name="connsiteY6" fmla="*/ 1411 h 139911"/>
              <a:gd name="connisteX7" fmla="*/ 468630 w 2461895"/>
              <a:gd name="connsiteY7" fmla="*/ 1411 h 139911"/>
              <a:gd name="connisteX8" fmla="*/ 535940 w 2461895"/>
              <a:gd name="connsiteY8" fmla="*/ 1411 h 139911"/>
              <a:gd name="connisteX9" fmla="*/ 602615 w 2461895"/>
              <a:gd name="connsiteY9" fmla="*/ 17921 h 139911"/>
              <a:gd name="connisteX10" fmla="*/ 669925 w 2461895"/>
              <a:gd name="connsiteY10" fmla="*/ 35066 h 139911"/>
              <a:gd name="connisteX11" fmla="*/ 736600 w 2461895"/>
              <a:gd name="connsiteY11" fmla="*/ 51576 h 139911"/>
              <a:gd name="connisteX12" fmla="*/ 803910 w 2461895"/>
              <a:gd name="connsiteY12" fmla="*/ 85231 h 139911"/>
              <a:gd name="connisteX13" fmla="*/ 870585 w 2461895"/>
              <a:gd name="connsiteY13" fmla="*/ 85231 h 139911"/>
              <a:gd name="connisteX14" fmla="*/ 937895 w 2461895"/>
              <a:gd name="connsiteY14" fmla="*/ 101741 h 139911"/>
              <a:gd name="connisteX15" fmla="*/ 1004570 w 2461895"/>
              <a:gd name="connsiteY15" fmla="*/ 101741 h 139911"/>
              <a:gd name="connisteX16" fmla="*/ 1088390 w 2461895"/>
              <a:gd name="connsiteY16" fmla="*/ 118886 h 139911"/>
              <a:gd name="connisteX17" fmla="*/ 1155700 w 2461895"/>
              <a:gd name="connsiteY17" fmla="*/ 118886 h 139911"/>
              <a:gd name="connisteX18" fmla="*/ 1238885 w 2461895"/>
              <a:gd name="connsiteY18" fmla="*/ 118886 h 139911"/>
              <a:gd name="connisteX19" fmla="*/ 1306195 w 2461895"/>
              <a:gd name="connsiteY19" fmla="*/ 118886 h 139911"/>
              <a:gd name="connisteX20" fmla="*/ 1372870 w 2461895"/>
              <a:gd name="connsiteY20" fmla="*/ 101741 h 139911"/>
              <a:gd name="connisteX21" fmla="*/ 1440180 w 2461895"/>
              <a:gd name="connsiteY21" fmla="*/ 101741 h 139911"/>
              <a:gd name="connisteX22" fmla="*/ 1506855 w 2461895"/>
              <a:gd name="connsiteY22" fmla="*/ 101741 h 139911"/>
              <a:gd name="connisteX23" fmla="*/ 1574165 w 2461895"/>
              <a:gd name="connsiteY23" fmla="*/ 101741 h 139911"/>
              <a:gd name="connisteX24" fmla="*/ 1640840 w 2461895"/>
              <a:gd name="connsiteY24" fmla="*/ 101741 h 139911"/>
              <a:gd name="connisteX25" fmla="*/ 1708150 w 2461895"/>
              <a:gd name="connsiteY25" fmla="*/ 101741 h 139911"/>
              <a:gd name="connisteX26" fmla="*/ 1774825 w 2461895"/>
              <a:gd name="connsiteY26" fmla="*/ 101741 h 139911"/>
              <a:gd name="connisteX27" fmla="*/ 1842135 w 2461895"/>
              <a:gd name="connsiteY27" fmla="*/ 118886 h 139911"/>
              <a:gd name="connisteX28" fmla="*/ 1908810 w 2461895"/>
              <a:gd name="connsiteY28" fmla="*/ 118886 h 139911"/>
              <a:gd name="connisteX29" fmla="*/ 1992630 w 2461895"/>
              <a:gd name="connsiteY29" fmla="*/ 135396 h 139911"/>
              <a:gd name="connisteX30" fmla="*/ 2059940 w 2461895"/>
              <a:gd name="connsiteY30" fmla="*/ 135396 h 139911"/>
              <a:gd name="connisteX31" fmla="*/ 2126615 w 2461895"/>
              <a:gd name="connsiteY31" fmla="*/ 135396 h 139911"/>
              <a:gd name="connisteX32" fmla="*/ 2193925 w 2461895"/>
              <a:gd name="connsiteY32" fmla="*/ 85231 h 139911"/>
              <a:gd name="connisteX33" fmla="*/ 2260600 w 2461895"/>
              <a:gd name="connsiteY33" fmla="*/ 68086 h 139911"/>
              <a:gd name="connisteX34" fmla="*/ 2327910 w 2461895"/>
              <a:gd name="connsiteY34" fmla="*/ 68086 h 139911"/>
              <a:gd name="connisteX35" fmla="*/ 2394585 w 2461895"/>
              <a:gd name="connsiteY35" fmla="*/ 68086 h 139911"/>
              <a:gd name="connisteX36" fmla="*/ 2461895 w 2461895"/>
              <a:gd name="connsiteY36" fmla="*/ 68086 h 1399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</a:cxnLst>
            <a:rect l="l" t="t" r="r" b="b"/>
            <a:pathLst>
              <a:path w="2461895" h="139912">
                <a:moveTo>
                  <a:pt x="0" y="1411"/>
                </a:moveTo>
                <a:cubicBezTo>
                  <a:pt x="12065" y="1411"/>
                  <a:pt x="40005" y="1411"/>
                  <a:pt x="66675" y="1411"/>
                </a:cubicBezTo>
                <a:cubicBezTo>
                  <a:pt x="93345" y="1411"/>
                  <a:pt x="107315" y="1411"/>
                  <a:pt x="133985" y="1411"/>
                </a:cubicBezTo>
                <a:cubicBezTo>
                  <a:pt x="160655" y="1411"/>
                  <a:pt x="173990" y="1411"/>
                  <a:pt x="200660" y="1411"/>
                </a:cubicBezTo>
                <a:cubicBezTo>
                  <a:pt x="227330" y="1411"/>
                  <a:pt x="241300" y="1411"/>
                  <a:pt x="267970" y="1411"/>
                </a:cubicBezTo>
                <a:cubicBezTo>
                  <a:pt x="294640" y="1411"/>
                  <a:pt x="307975" y="1411"/>
                  <a:pt x="334645" y="1411"/>
                </a:cubicBezTo>
                <a:cubicBezTo>
                  <a:pt x="361315" y="1411"/>
                  <a:pt x="375285" y="1411"/>
                  <a:pt x="401955" y="1411"/>
                </a:cubicBezTo>
                <a:cubicBezTo>
                  <a:pt x="428625" y="1411"/>
                  <a:pt x="441960" y="1411"/>
                  <a:pt x="468630" y="1411"/>
                </a:cubicBezTo>
                <a:cubicBezTo>
                  <a:pt x="495300" y="1411"/>
                  <a:pt x="509270" y="-1764"/>
                  <a:pt x="535940" y="1411"/>
                </a:cubicBezTo>
                <a:cubicBezTo>
                  <a:pt x="562610" y="4586"/>
                  <a:pt x="575945" y="10936"/>
                  <a:pt x="602615" y="17921"/>
                </a:cubicBezTo>
                <a:cubicBezTo>
                  <a:pt x="629285" y="24906"/>
                  <a:pt x="643255" y="28081"/>
                  <a:pt x="669925" y="35066"/>
                </a:cubicBezTo>
                <a:cubicBezTo>
                  <a:pt x="696595" y="42051"/>
                  <a:pt x="709930" y="41416"/>
                  <a:pt x="736600" y="51576"/>
                </a:cubicBezTo>
                <a:cubicBezTo>
                  <a:pt x="763270" y="61736"/>
                  <a:pt x="777240" y="78246"/>
                  <a:pt x="803910" y="85231"/>
                </a:cubicBezTo>
                <a:cubicBezTo>
                  <a:pt x="830580" y="92216"/>
                  <a:pt x="843915" y="82056"/>
                  <a:pt x="870585" y="85231"/>
                </a:cubicBezTo>
                <a:cubicBezTo>
                  <a:pt x="897255" y="88406"/>
                  <a:pt x="911225" y="98566"/>
                  <a:pt x="937895" y="101741"/>
                </a:cubicBezTo>
                <a:cubicBezTo>
                  <a:pt x="964565" y="104916"/>
                  <a:pt x="974725" y="98566"/>
                  <a:pt x="1004570" y="101741"/>
                </a:cubicBezTo>
                <a:cubicBezTo>
                  <a:pt x="1034415" y="104916"/>
                  <a:pt x="1057910" y="115711"/>
                  <a:pt x="1088390" y="118886"/>
                </a:cubicBezTo>
                <a:cubicBezTo>
                  <a:pt x="1118870" y="122061"/>
                  <a:pt x="1125855" y="118886"/>
                  <a:pt x="1155700" y="118886"/>
                </a:cubicBezTo>
                <a:cubicBezTo>
                  <a:pt x="1185545" y="118886"/>
                  <a:pt x="1209040" y="118886"/>
                  <a:pt x="1238885" y="118886"/>
                </a:cubicBezTo>
                <a:cubicBezTo>
                  <a:pt x="1268730" y="118886"/>
                  <a:pt x="1279525" y="122061"/>
                  <a:pt x="1306195" y="118886"/>
                </a:cubicBezTo>
                <a:cubicBezTo>
                  <a:pt x="1332865" y="115711"/>
                  <a:pt x="1346200" y="104916"/>
                  <a:pt x="1372870" y="101741"/>
                </a:cubicBezTo>
                <a:cubicBezTo>
                  <a:pt x="1399540" y="98566"/>
                  <a:pt x="1413510" y="101741"/>
                  <a:pt x="1440180" y="101741"/>
                </a:cubicBezTo>
                <a:cubicBezTo>
                  <a:pt x="1466850" y="101741"/>
                  <a:pt x="1480185" y="101741"/>
                  <a:pt x="1506855" y="101741"/>
                </a:cubicBezTo>
                <a:cubicBezTo>
                  <a:pt x="1533525" y="101741"/>
                  <a:pt x="1547495" y="101741"/>
                  <a:pt x="1574165" y="101741"/>
                </a:cubicBezTo>
                <a:cubicBezTo>
                  <a:pt x="1600835" y="101741"/>
                  <a:pt x="1614170" y="101741"/>
                  <a:pt x="1640840" y="101741"/>
                </a:cubicBezTo>
                <a:cubicBezTo>
                  <a:pt x="1667510" y="101741"/>
                  <a:pt x="1681480" y="101741"/>
                  <a:pt x="1708150" y="101741"/>
                </a:cubicBezTo>
                <a:cubicBezTo>
                  <a:pt x="1734820" y="101741"/>
                  <a:pt x="1748155" y="98566"/>
                  <a:pt x="1774825" y="101741"/>
                </a:cubicBezTo>
                <a:cubicBezTo>
                  <a:pt x="1801495" y="104916"/>
                  <a:pt x="1815465" y="115711"/>
                  <a:pt x="1842135" y="118886"/>
                </a:cubicBezTo>
                <a:cubicBezTo>
                  <a:pt x="1868805" y="122061"/>
                  <a:pt x="1878965" y="115711"/>
                  <a:pt x="1908810" y="118886"/>
                </a:cubicBezTo>
                <a:cubicBezTo>
                  <a:pt x="1938655" y="122061"/>
                  <a:pt x="1962150" y="132221"/>
                  <a:pt x="1992630" y="135396"/>
                </a:cubicBezTo>
                <a:cubicBezTo>
                  <a:pt x="2023110" y="138571"/>
                  <a:pt x="2033270" y="135396"/>
                  <a:pt x="2059940" y="135396"/>
                </a:cubicBezTo>
                <a:cubicBezTo>
                  <a:pt x="2086610" y="135396"/>
                  <a:pt x="2099945" y="145556"/>
                  <a:pt x="2126615" y="135396"/>
                </a:cubicBezTo>
                <a:cubicBezTo>
                  <a:pt x="2153285" y="125236"/>
                  <a:pt x="2167255" y="98566"/>
                  <a:pt x="2193925" y="85231"/>
                </a:cubicBezTo>
                <a:cubicBezTo>
                  <a:pt x="2220595" y="71896"/>
                  <a:pt x="2233930" y="71261"/>
                  <a:pt x="2260600" y="68086"/>
                </a:cubicBezTo>
                <a:cubicBezTo>
                  <a:pt x="2287270" y="64911"/>
                  <a:pt x="2301240" y="68086"/>
                  <a:pt x="2327910" y="68086"/>
                </a:cubicBezTo>
                <a:cubicBezTo>
                  <a:pt x="2354580" y="68086"/>
                  <a:pt x="2367915" y="68086"/>
                  <a:pt x="2394585" y="68086"/>
                </a:cubicBezTo>
                <a:cubicBezTo>
                  <a:pt x="2421255" y="68086"/>
                  <a:pt x="2449830" y="68086"/>
                  <a:pt x="2461895" y="68086"/>
                </a:cubicBezTo>
              </a:path>
            </a:pathLst>
          </a:custGeom>
          <a:solidFill>
            <a:srgbClr val="5D586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8f1bd7faf8424cd22e4c01816fd7065e"/>
          <p:cNvPicPr>
            <a:picLocks noChangeAspect="1"/>
          </p:cNvPicPr>
          <p:nvPr/>
        </p:nvPicPr>
        <p:blipFill>
          <a:blip r:embed="rId2"/>
          <a:srcRect l="67417" t="31913" r="3720" b="8339"/>
          <a:stretch>
            <a:fillRect/>
          </a:stretch>
        </p:blipFill>
        <p:spPr>
          <a:xfrm>
            <a:off x="2185035" y="3443605"/>
            <a:ext cx="1518285" cy="2424430"/>
          </a:xfrm>
          <a:prstGeom prst="rect">
            <a:avLst/>
          </a:prstGeom>
        </p:spPr>
      </p:pic>
      <p:sp>
        <p:nvSpPr>
          <p:cNvPr id="21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数据结构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8950" y="1493520"/>
            <a:ext cx="2615689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Redis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：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SkipList</a:t>
            </a:r>
            <a:endParaRPr lang="en-US" altLang="zh-CN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98950" y="2566670"/>
            <a:ext cx="592074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JAVA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ConcurrentSkipListMap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</a:rPr>
              <a:t>TreeMap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98950" y="4549775"/>
            <a:ext cx="592074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字体管家胖丫儿" panose="00020600040101010101" charset="-122"/>
                <a:ea typeface="字体管家胖丫儿" panose="00020600040101010101" charset="-122"/>
              </a:rPr>
              <a:t>TreeMap key-&gt;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字体管家胖丫儿" panose="00020600040101010101" charset="-122"/>
                <a:ea typeface="字体管家胖丫儿" panose="00020600040101010101" charset="-122"/>
              </a:rPr>
              <a:t>列表 可重复的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字体管家胖丫儿" panose="00020600040101010101" charset="-122"/>
                <a:ea typeface="字体管家胖丫儿" panose="00020600040101010101" charset="-122"/>
              </a:rPr>
              <a:t>key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字体管家胖丫儿" panose="00020600040101010101" charset="-122"/>
                <a:ea typeface="字体管家胖丫儿" panose="00020600040101010101" charset="-122"/>
              </a:rPr>
              <a:t>不会较多元素的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8760" y="-31750"/>
            <a:ext cx="12161861" cy="6558915"/>
            <a:chOff x="446" y="39"/>
            <a:chExt cx="18920" cy="10329"/>
          </a:xfrm>
        </p:grpSpPr>
        <p:pic>
          <p:nvPicPr>
            <p:cNvPr id="19" name="图片 18" descr="228922c0ef5cf2d9445533006c81a2b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c5af74cf19b58d56975d452300c0e575"/>
          <p:cNvPicPr>
            <a:picLocks noChangeAspect="1"/>
          </p:cNvPicPr>
          <p:nvPr/>
        </p:nvPicPr>
        <p:blipFill>
          <a:blip r:embed="rId2"/>
          <a:srcRect l="21891" t="37579" r="60357" b="30555"/>
          <a:stretch>
            <a:fillRect/>
          </a:stretch>
        </p:blipFill>
        <p:spPr>
          <a:xfrm>
            <a:off x="687705" y="1918970"/>
            <a:ext cx="1294130" cy="3020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81835" y="766445"/>
            <a:ext cx="4086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搜索附近完整流程</a:t>
            </a:r>
            <a:endParaRPr lang="zh-CN" altLang="en-US" sz="32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1835" y="1798320"/>
            <a:ext cx="550672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一、搜索半径确定精度bits step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二、根据精度编码搜索点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三、获取八方向的邻居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同精度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bits step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四、optimize，扩大搜索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排除超出距离区块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重复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五、在邻居区块中搜索  具体：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   获取有序列表中分值在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[hash,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hash+1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区间中的元素。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12" name="图片 11" descr="g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60" y="1063625"/>
            <a:ext cx="3042920" cy="27895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79700" y="5179060"/>
            <a:ext cx="57988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40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任意点和附近障碍的关系</a:t>
            </a:r>
            <a:endParaRPr lang="zh-CN" altLang="en-US" sz="40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 rot="1560000">
            <a:off x="8116570" y="46202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isometricOffAxis1Right">
                <a:rot lat="600000" lon="19500000" rev="0"/>
              </a:camera>
              <a:lightRig rig="threePt" dir="t">
                <a:rot lat="0" lon="0" rev="0"/>
              </a:lightRig>
            </a:scene3d>
            <a:sp3d extrusionH="266700" contourW="12700">
              <a:extrusionClr>
                <a:srgbClr val="A7A7A6"/>
              </a:extrusionClr>
              <a:contourClr>
                <a:srgbClr val="BEBCB9"/>
              </a:contourClr>
            </a:sp3d>
          </a:bodyPr>
          <a:p>
            <a:pPr algn="ctr"/>
            <a:r>
              <a:rPr lang="zh-CN" altLang="en-US" sz="7200" b="1">
                <a:ln w="6600">
                  <a:prstDash val="solid"/>
                </a:ln>
                <a:blipFill>
                  <a:blip r:embed="rId4">
                    <a:alphaModFix amt="99000"/>
                  </a:blip>
                  <a:stretch>
                    <a:fillRect/>
                  </a:stretch>
                </a:blipFill>
                <a:effectLst>
                  <a:outerShdw blurRad="63500" dist="342900" dir="720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解决</a:t>
            </a:r>
            <a:endParaRPr lang="zh-CN" altLang="en-US" sz="7200" b="1">
              <a:ln w="6600">
                <a:prstDash val="solid"/>
              </a:ln>
              <a:blipFill>
                <a:blip r:embed="rId4">
                  <a:alphaModFix amt="99000"/>
                </a:blip>
                <a:stretch>
                  <a:fillRect/>
                </a:stretch>
              </a:blipFill>
              <a:effectLst>
                <a:outerShdw blurRad="63500" dist="342900" dir="720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31750"/>
            <a:ext cx="12162155" cy="6558915"/>
          </a:xfrm>
          <a:prstGeom prst="rect">
            <a:avLst/>
          </a:prstGeom>
        </p:spPr>
      </p:pic>
      <p:pic>
        <p:nvPicPr>
          <p:cNvPr id="2" name="图片 1" descr="b0699ad306acde2673595b514457d9fe"/>
          <p:cNvPicPr>
            <a:picLocks noChangeAspect="1"/>
          </p:cNvPicPr>
          <p:nvPr/>
        </p:nvPicPr>
        <p:blipFill>
          <a:blip r:embed="rId2"/>
          <a:srcRect l="21253" t="21614" r="29685" b="18322"/>
          <a:stretch>
            <a:fillRect/>
          </a:stretch>
        </p:blipFill>
        <p:spPr>
          <a:xfrm>
            <a:off x="5059680" y="1429385"/>
            <a:ext cx="2007870" cy="2458085"/>
          </a:xfrm>
          <a:prstGeom prst="rect">
            <a:avLst/>
          </a:prstGeom>
        </p:spPr>
      </p:pic>
      <p:sp>
        <p:nvSpPr>
          <p:cNvPr id="21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目标达成</a:t>
            </a:r>
            <a:endParaRPr lang="en-US" altLang="zh-CN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4320" y="4009390"/>
            <a:ext cx="78568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</a:rPr>
              <a:t>最小结构描述地图</a:t>
            </a:r>
            <a:endParaRPr lang="zh-CN" altLang="en-US" sz="32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</a:rPr>
              <a:t>保留完整精度</a:t>
            </a:r>
            <a:endParaRPr lang="zh-CN" altLang="en-US" sz="32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</a:rPr>
              <a:t>高效查找关系</a:t>
            </a:r>
            <a:endParaRPr lang="zh-CN" altLang="en-US" sz="32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77495" y="-58420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14622fa41574512c0476f88d12c73155"/>
          <p:cNvPicPr>
            <a:picLocks noChangeAspect="1"/>
          </p:cNvPicPr>
          <p:nvPr/>
        </p:nvPicPr>
        <p:blipFill>
          <a:blip r:embed="rId2"/>
          <a:srcRect l="14458" t="25472" r="11562" b="21391"/>
          <a:stretch>
            <a:fillRect/>
          </a:stretch>
        </p:blipFill>
        <p:spPr>
          <a:xfrm>
            <a:off x="1559560" y="1263015"/>
            <a:ext cx="1503680" cy="1080135"/>
          </a:xfrm>
          <a:prstGeom prst="rect">
            <a:avLst/>
          </a:prstGeom>
          <a:effectLst>
            <a:outerShdw blurRad="127000" dist="50800" dir="5400000" sx="108000" sy="108000" algn="ctr" rotWithShape="0">
              <a:srgbClr val="577B4F">
                <a:alpha val="100000"/>
              </a:srgbClr>
            </a:outerShdw>
          </a:effectLst>
        </p:spPr>
      </p:pic>
      <p:sp>
        <p:nvSpPr>
          <p:cNvPr id="21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高度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3018" y="1401128"/>
            <a:ext cx="381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性能测试：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0800000" flipV="1">
            <a:off x="3012440" y="1962150"/>
            <a:ext cx="724408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下面数据都是在本地windows下执行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的平均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值：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JVM10G + i7-8700开着各种应用。Eclipse Run 预热几次稳定后。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 rot="10800000" flipV="1">
            <a:off x="873125" y="3466465"/>
            <a:ext cx="943419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版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ZSet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性能：http://myyiba.com/zzq/index.php/2018/11/20/javazset/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 rot="10800000" flipV="1">
            <a:off x="873125" y="4384040"/>
            <a:ext cx="9434195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2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米半径内布置</a:t>
            </a: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11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个障碍，获取点高度</a:t>
            </a: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100W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次测试：</a:t>
            </a:r>
            <a:endParaRPr lang="zh-CN" altLang="en-US" sz="2000" dirty="0">
              <a:ln/>
              <a:solidFill>
                <a:schemeClr val="accent4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单纯zset获取高度，用时450ms-500ms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单纯recast获取高度，用时1000ms-1100ms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c5af74cf19b58d56975d452300c0e575"/>
          <p:cNvPicPr>
            <a:picLocks noChangeAspect="1"/>
          </p:cNvPicPr>
          <p:nvPr/>
        </p:nvPicPr>
        <p:blipFill>
          <a:blip r:embed="rId2"/>
          <a:srcRect l="65823" t="63097" r="-3558" b="-239"/>
          <a:stretch>
            <a:fillRect/>
          </a:stretch>
        </p:blipFill>
        <p:spPr>
          <a:xfrm>
            <a:off x="473075" y="2030095"/>
            <a:ext cx="2247265" cy="2875915"/>
          </a:xfrm>
          <a:prstGeom prst="trapezoid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3075" y="755650"/>
            <a:ext cx="2385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射线</a:t>
            </a:r>
            <a:endParaRPr lang="zh-CN" altLang="en-US" sz="32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7640" y="1867535"/>
            <a:ext cx="6797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步长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0.1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米向前检测高度差做射线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20340" y="3337560"/>
            <a:ext cx="6797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recast</a:t>
            </a:r>
            <a:r>
              <a:rPr lang="zh-CN" altLang="en-US" sz="3200" b="1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的</a:t>
            </a:r>
            <a:r>
              <a:rPr lang="en-US" altLang="zh-CN" sz="3200" b="1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raycast</a:t>
            </a:r>
            <a:r>
              <a:rPr lang="zh-CN" altLang="en-US" sz="3200" b="1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方法，不是真正的直线射线，而是向前方射到不可行走点。</a:t>
            </a:r>
            <a:endParaRPr lang="zh-CN" altLang="en-US" sz="3200" b="1">
              <a:solidFill>
                <a:srgbClr val="FF0000"/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655" y="-2222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c5af74cf19b58d56975d452300c0e575"/>
          <p:cNvPicPr>
            <a:picLocks noChangeAspect="1"/>
          </p:cNvPicPr>
          <p:nvPr/>
        </p:nvPicPr>
        <p:blipFill>
          <a:blip r:embed="rId2"/>
          <a:srcRect l="73576" b="69768"/>
          <a:stretch>
            <a:fillRect/>
          </a:stretch>
        </p:blipFill>
        <p:spPr>
          <a:xfrm>
            <a:off x="6496050" y="2311400"/>
            <a:ext cx="1070610" cy="1593215"/>
          </a:xfrm>
          <a:prstGeom prst="rect">
            <a:avLst/>
          </a:prstGeom>
        </p:spPr>
      </p:pic>
      <p:pic>
        <p:nvPicPr>
          <p:cNvPr id="2" name="图片 1" descr="c5af74cf19b58d56975d452300c0e575"/>
          <p:cNvPicPr>
            <a:picLocks noChangeAspect="1"/>
          </p:cNvPicPr>
          <p:nvPr/>
        </p:nvPicPr>
        <p:blipFill>
          <a:blip r:embed="rId2"/>
          <a:srcRect t="22687" r="75173" b="45374"/>
          <a:stretch>
            <a:fillRect/>
          </a:stretch>
        </p:blipFill>
        <p:spPr>
          <a:xfrm rot="21420000">
            <a:off x="4499610" y="2171700"/>
            <a:ext cx="898525" cy="1503680"/>
          </a:xfrm>
          <a:prstGeom prst="rect">
            <a:avLst/>
          </a:prstGeom>
        </p:spPr>
      </p:pic>
      <p:pic>
        <p:nvPicPr>
          <p:cNvPr id="9" name="图片 8" descr="c5af74cf19b58d56975d452300c0e575"/>
          <p:cNvPicPr>
            <a:picLocks noChangeAspect="1"/>
          </p:cNvPicPr>
          <p:nvPr/>
        </p:nvPicPr>
        <p:blipFill>
          <a:blip r:embed="rId2"/>
          <a:srcRect l="39656" t="22687" r="40603" b="43189"/>
          <a:stretch>
            <a:fillRect/>
          </a:stretch>
        </p:blipFill>
        <p:spPr>
          <a:xfrm>
            <a:off x="5696585" y="3904615"/>
            <a:ext cx="592455" cy="133413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 rot="19140000">
            <a:off x="4732655" y="3790950"/>
            <a:ext cx="624840" cy="952500"/>
            <a:chOff x="3129" y="3395"/>
            <a:chExt cx="1213" cy="1849"/>
          </a:xfrm>
        </p:grpSpPr>
        <p:sp>
          <p:nvSpPr>
            <p:cNvPr id="10" name="任意多边形 9"/>
            <p:cNvSpPr/>
            <p:nvPr/>
          </p:nvSpPr>
          <p:spPr>
            <a:xfrm>
              <a:off x="3628" y="3395"/>
              <a:ext cx="714" cy="1450"/>
            </a:xfrm>
            <a:custGeom>
              <a:avLst/>
              <a:gdLst>
                <a:gd name="connisteX0" fmla="*/ 453531 w 453531"/>
                <a:gd name="connsiteY0" fmla="*/ 0 h 920750"/>
                <a:gd name="connisteX1" fmla="*/ 369711 w 453531"/>
                <a:gd name="connsiteY1" fmla="*/ 33020 h 920750"/>
                <a:gd name="connisteX2" fmla="*/ 303036 w 453531"/>
                <a:gd name="connsiteY2" fmla="*/ 83820 h 920750"/>
                <a:gd name="connisteX3" fmla="*/ 235726 w 453531"/>
                <a:gd name="connsiteY3" fmla="*/ 133985 h 920750"/>
                <a:gd name="connisteX4" fmla="*/ 185561 w 453531"/>
                <a:gd name="connsiteY4" fmla="*/ 200660 h 920750"/>
                <a:gd name="connisteX5" fmla="*/ 135396 w 453531"/>
                <a:gd name="connsiteY5" fmla="*/ 284480 h 920750"/>
                <a:gd name="connisteX6" fmla="*/ 85231 w 453531"/>
                <a:gd name="connsiteY6" fmla="*/ 351790 h 920750"/>
                <a:gd name="connisteX7" fmla="*/ 35066 w 453531"/>
                <a:gd name="connsiteY7" fmla="*/ 434975 h 920750"/>
                <a:gd name="connisteX8" fmla="*/ 18556 w 453531"/>
                <a:gd name="connsiteY8" fmla="*/ 502285 h 920750"/>
                <a:gd name="connisteX9" fmla="*/ 1411 w 453531"/>
                <a:gd name="connsiteY9" fmla="*/ 568960 h 920750"/>
                <a:gd name="connisteX10" fmla="*/ 1411 w 453531"/>
                <a:gd name="connsiteY10" fmla="*/ 636270 h 920750"/>
                <a:gd name="connisteX11" fmla="*/ 1411 w 453531"/>
                <a:gd name="connsiteY11" fmla="*/ 702945 h 920750"/>
                <a:gd name="connisteX12" fmla="*/ 1411 w 453531"/>
                <a:gd name="connsiteY12" fmla="*/ 770255 h 920750"/>
                <a:gd name="connisteX13" fmla="*/ 1411 w 453531"/>
                <a:gd name="connsiteY13" fmla="*/ 854075 h 920750"/>
                <a:gd name="connisteX14" fmla="*/ 18556 w 453531"/>
                <a:gd name="connsiteY14" fmla="*/ 920750 h 920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453531" h="920750">
                  <a:moveTo>
                    <a:pt x="453531" y="0"/>
                  </a:moveTo>
                  <a:cubicBezTo>
                    <a:pt x="438291" y="5715"/>
                    <a:pt x="399556" y="16510"/>
                    <a:pt x="369711" y="33020"/>
                  </a:cubicBezTo>
                  <a:cubicBezTo>
                    <a:pt x="339866" y="49530"/>
                    <a:pt x="329706" y="63500"/>
                    <a:pt x="303036" y="83820"/>
                  </a:cubicBezTo>
                  <a:cubicBezTo>
                    <a:pt x="276366" y="104140"/>
                    <a:pt x="259221" y="110490"/>
                    <a:pt x="235726" y="133985"/>
                  </a:cubicBezTo>
                  <a:cubicBezTo>
                    <a:pt x="212231" y="157480"/>
                    <a:pt x="205881" y="170815"/>
                    <a:pt x="185561" y="200660"/>
                  </a:cubicBezTo>
                  <a:cubicBezTo>
                    <a:pt x="165241" y="230505"/>
                    <a:pt x="155716" y="254000"/>
                    <a:pt x="135396" y="284480"/>
                  </a:cubicBezTo>
                  <a:cubicBezTo>
                    <a:pt x="115076" y="314960"/>
                    <a:pt x="105551" y="321945"/>
                    <a:pt x="85231" y="351790"/>
                  </a:cubicBezTo>
                  <a:cubicBezTo>
                    <a:pt x="64911" y="381635"/>
                    <a:pt x="48401" y="405130"/>
                    <a:pt x="35066" y="434975"/>
                  </a:cubicBezTo>
                  <a:cubicBezTo>
                    <a:pt x="21731" y="464820"/>
                    <a:pt x="25541" y="475615"/>
                    <a:pt x="18556" y="502285"/>
                  </a:cubicBezTo>
                  <a:cubicBezTo>
                    <a:pt x="11571" y="528955"/>
                    <a:pt x="4586" y="542290"/>
                    <a:pt x="1411" y="568960"/>
                  </a:cubicBezTo>
                  <a:cubicBezTo>
                    <a:pt x="-1764" y="595630"/>
                    <a:pt x="1411" y="609600"/>
                    <a:pt x="1411" y="636270"/>
                  </a:cubicBezTo>
                  <a:cubicBezTo>
                    <a:pt x="1411" y="662940"/>
                    <a:pt x="1411" y="676275"/>
                    <a:pt x="1411" y="702945"/>
                  </a:cubicBezTo>
                  <a:cubicBezTo>
                    <a:pt x="1411" y="729615"/>
                    <a:pt x="1411" y="739775"/>
                    <a:pt x="1411" y="770255"/>
                  </a:cubicBezTo>
                  <a:cubicBezTo>
                    <a:pt x="1411" y="800735"/>
                    <a:pt x="-1764" y="824230"/>
                    <a:pt x="1411" y="854075"/>
                  </a:cubicBezTo>
                  <a:cubicBezTo>
                    <a:pt x="4586" y="883920"/>
                    <a:pt x="15381" y="909320"/>
                    <a:pt x="18556" y="920750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29" y="4624"/>
              <a:ext cx="976" cy="621"/>
            </a:xfrm>
            <a:custGeom>
              <a:avLst/>
              <a:gdLst>
                <a:gd name="connisteX0" fmla="*/ 0 w 619760"/>
                <a:gd name="connsiteY0" fmla="*/ 6219 h 394601"/>
                <a:gd name="connisteX1" fmla="*/ 67310 w 619760"/>
                <a:gd name="connsiteY1" fmla="*/ 6219 h 394601"/>
                <a:gd name="connisteX2" fmla="*/ 117475 w 619760"/>
                <a:gd name="connsiteY2" fmla="*/ 73529 h 394601"/>
                <a:gd name="connisteX3" fmla="*/ 184150 w 619760"/>
                <a:gd name="connsiteY3" fmla="*/ 140204 h 394601"/>
                <a:gd name="connisteX4" fmla="*/ 201295 w 619760"/>
                <a:gd name="connsiteY4" fmla="*/ 207514 h 394601"/>
                <a:gd name="connisteX5" fmla="*/ 251460 w 619760"/>
                <a:gd name="connsiteY5" fmla="*/ 274189 h 394601"/>
                <a:gd name="connisteX6" fmla="*/ 284480 w 619760"/>
                <a:gd name="connsiteY6" fmla="*/ 341499 h 394601"/>
                <a:gd name="connisteX7" fmla="*/ 351790 w 619760"/>
                <a:gd name="connsiteY7" fmla="*/ 391664 h 394601"/>
                <a:gd name="connisteX8" fmla="*/ 435610 w 619760"/>
                <a:gd name="connsiteY8" fmla="*/ 374519 h 394601"/>
                <a:gd name="connisteX9" fmla="*/ 469265 w 619760"/>
                <a:gd name="connsiteY9" fmla="*/ 291334 h 394601"/>
                <a:gd name="connisteX10" fmla="*/ 519430 w 619760"/>
                <a:gd name="connsiteY10" fmla="*/ 224024 h 394601"/>
                <a:gd name="connisteX11" fmla="*/ 552450 w 619760"/>
                <a:gd name="connsiteY11" fmla="*/ 157349 h 394601"/>
                <a:gd name="connisteX12" fmla="*/ 569595 w 619760"/>
                <a:gd name="connsiteY12" fmla="*/ 90039 h 394601"/>
                <a:gd name="connisteX13" fmla="*/ 619760 w 619760"/>
                <a:gd name="connsiteY13" fmla="*/ 23364 h 3946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619760" h="394602">
                  <a:moveTo>
                    <a:pt x="0" y="6219"/>
                  </a:moveTo>
                  <a:cubicBezTo>
                    <a:pt x="12700" y="4949"/>
                    <a:pt x="43815" y="-7116"/>
                    <a:pt x="67310" y="6219"/>
                  </a:cubicBezTo>
                  <a:cubicBezTo>
                    <a:pt x="90805" y="19554"/>
                    <a:pt x="93980" y="46859"/>
                    <a:pt x="117475" y="73529"/>
                  </a:cubicBezTo>
                  <a:cubicBezTo>
                    <a:pt x="140970" y="100199"/>
                    <a:pt x="167640" y="113534"/>
                    <a:pt x="184150" y="140204"/>
                  </a:cubicBezTo>
                  <a:cubicBezTo>
                    <a:pt x="200660" y="166874"/>
                    <a:pt x="187960" y="180844"/>
                    <a:pt x="201295" y="207514"/>
                  </a:cubicBezTo>
                  <a:cubicBezTo>
                    <a:pt x="214630" y="234184"/>
                    <a:pt x="234950" y="247519"/>
                    <a:pt x="251460" y="274189"/>
                  </a:cubicBezTo>
                  <a:cubicBezTo>
                    <a:pt x="267970" y="300859"/>
                    <a:pt x="264160" y="318004"/>
                    <a:pt x="284480" y="341499"/>
                  </a:cubicBezTo>
                  <a:cubicBezTo>
                    <a:pt x="304800" y="364994"/>
                    <a:pt x="321310" y="385314"/>
                    <a:pt x="351790" y="391664"/>
                  </a:cubicBezTo>
                  <a:cubicBezTo>
                    <a:pt x="382270" y="398014"/>
                    <a:pt x="412115" y="394839"/>
                    <a:pt x="435610" y="374519"/>
                  </a:cubicBezTo>
                  <a:cubicBezTo>
                    <a:pt x="459105" y="354199"/>
                    <a:pt x="452755" y="321179"/>
                    <a:pt x="469265" y="291334"/>
                  </a:cubicBezTo>
                  <a:cubicBezTo>
                    <a:pt x="485775" y="261489"/>
                    <a:pt x="502920" y="250694"/>
                    <a:pt x="519430" y="224024"/>
                  </a:cubicBezTo>
                  <a:cubicBezTo>
                    <a:pt x="535940" y="197354"/>
                    <a:pt x="542290" y="184019"/>
                    <a:pt x="552450" y="157349"/>
                  </a:cubicBezTo>
                  <a:cubicBezTo>
                    <a:pt x="562610" y="130679"/>
                    <a:pt x="556260" y="116709"/>
                    <a:pt x="569595" y="90039"/>
                  </a:cubicBezTo>
                  <a:cubicBezTo>
                    <a:pt x="582930" y="63369"/>
                    <a:pt x="610235" y="35429"/>
                    <a:pt x="619760" y="23364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2480000">
            <a:off x="6516370" y="4023360"/>
            <a:ext cx="624840" cy="952500"/>
            <a:chOff x="3129" y="3395"/>
            <a:chExt cx="1213" cy="1849"/>
          </a:xfrm>
        </p:grpSpPr>
        <p:sp>
          <p:nvSpPr>
            <p:cNvPr id="14" name="任意多边形 13"/>
            <p:cNvSpPr/>
            <p:nvPr/>
          </p:nvSpPr>
          <p:spPr>
            <a:xfrm>
              <a:off x="3628" y="3395"/>
              <a:ext cx="714" cy="1450"/>
            </a:xfrm>
            <a:custGeom>
              <a:avLst/>
              <a:gdLst>
                <a:gd name="connisteX0" fmla="*/ 453531 w 453531"/>
                <a:gd name="connsiteY0" fmla="*/ 0 h 920750"/>
                <a:gd name="connisteX1" fmla="*/ 369711 w 453531"/>
                <a:gd name="connsiteY1" fmla="*/ 33020 h 920750"/>
                <a:gd name="connisteX2" fmla="*/ 303036 w 453531"/>
                <a:gd name="connsiteY2" fmla="*/ 83820 h 920750"/>
                <a:gd name="connisteX3" fmla="*/ 235726 w 453531"/>
                <a:gd name="connsiteY3" fmla="*/ 133985 h 920750"/>
                <a:gd name="connisteX4" fmla="*/ 185561 w 453531"/>
                <a:gd name="connsiteY4" fmla="*/ 200660 h 920750"/>
                <a:gd name="connisteX5" fmla="*/ 135396 w 453531"/>
                <a:gd name="connsiteY5" fmla="*/ 284480 h 920750"/>
                <a:gd name="connisteX6" fmla="*/ 85231 w 453531"/>
                <a:gd name="connsiteY6" fmla="*/ 351790 h 920750"/>
                <a:gd name="connisteX7" fmla="*/ 35066 w 453531"/>
                <a:gd name="connsiteY7" fmla="*/ 434975 h 920750"/>
                <a:gd name="connisteX8" fmla="*/ 18556 w 453531"/>
                <a:gd name="connsiteY8" fmla="*/ 502285 h 920750"/>
                <a:gd name="connisteX9" fmla="*/ 1411 w 453531"/>
                <a:gd name="connsiteY9" fmla="*/ 568960 h 920750"/>
                <a:gd name="connisteX10" fmla="*/ 1411 w 453531"/>
                <a:gd name="connsiteY10" fmla="*/ 636270 h 920750"/>
                <a:gd name="connisteX11" fmla="*/ 1411 w 453531"/>
                <a:gd name="connsiteY11" fmla="*/ 702945 h 920750"/>
                <a:gd name="connisteX12" fmla="*/ 1411 w 453531"/>
                <a:gd name="connsiteY12" fmla="*/ 770255 h 920750"/>
                <a:gd name="connisteX13" fmla="*/ 1411 w 453531"/>
                <a:gd name="connsiteY13" fmla="*/ 854075 h 920750"/>
                <a:gd name="connisteX14" fmla="*/ 18556 w 453531"/>
                <a:gd name="connsiteY14" fmla="*/ 920750 h 920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453531" h="920750">
                  <a:moveTo>
                    <a:pt x="453531" y="0"/>
                  </a:moveTo>
                  <a:cubicBezTo>
                    <a:pt x="438291" y="5715"/>
                    <a:pt x="399556" y="16510"/>
                    <a:pt x="369711" y="33020"/>
                  </a:cubicBezTo>
                  <a:cubicBezTo>
                    <a:pt x="339866" y="49530"/>
                    <a:pt x="329706" y="63500"/>
                    <a:pt x="303036" y="83820"/>
                  </a:cubicBezTo>
                  <a:cubicBezTo>
                    <a:pt x="276366" y="104140"/>
                    <a:pt x="259221" y="110490"/>
                    <a:pt x="235726" y="133985"/>
                  </a:cubicBezTo>
                  <a:cubicBezTo>
                    <a:pt x="212231" y="157480"/>
                    <a:pt x="205881" y="170815"/>
                    <a:pt x="185561" y="200660"/>
                  </a:cubicBezTo>
                  <a:cubicBezTo>
                    <a:pt x="165241" y="230505"/>
                    <a:pt x="155716" y="254000"/>
                    <a:pt x="135396" y="284480"/>
                  </a:cubicBezTo>
                  <a:cubicBezTo>
                    <a:pt x="115076" y="314960"/>
                    <a:pt x="105551" y="321945"/>
                    <a:pt x="85231" y="351790"/>
                  </a:cubicBezTo>
                  <a:cubicBezTo>
                    <a:pt x="64911" y="381635"/>
                    <a:pt x="48401" y="405130"/>
                    <a:pt x="35066" y="434975"/>
                  </a:cubicBezTo>
                  <a:cubicBezTo>
                    <a:pt x="21731" y="464820"/>
                    <a:pt x="25541" y="475615"/>
                    <a:pt x="18556" y="502285"/>
                  </a:cubicBezTo>
                  <a:cubicBezTo>
                    <a:pt x="11571" y="528955"/>
                    <a:pt x="4586" y="542290"/>
                    <a:pt x="1411" y="568960"/>
                  </a:cubicBezTo>
                  <a:cubicBezTo>
                    <a:pt x="-1764" y="595630"/>
                    <a:pt x="1411" y="609600"/>
                    <a:pt x="1411" y="636270"/>
                  </a:cubicBezTo>
                  <a:cubicBezTo>
                    <a:pt x="1411" y="662940"/>
                    <a:pt x="1411" y="676275"/>
                    <a:pt x="1411" y="702945"/>
                  </a:cubicBezTo>
                  <a:cubicBezTo>
                    <a:pt x="1411" y="729615"/>
                    <a:pt x="1411" y="739775"/>
                    <a:pt x="1411" y="770255"/>
                  </a:cubicBezTo>
                  <a:cubicBezTo>
                    <a:pt x="1411" y="800735"/>
                    <a:pt x="-1764" y="824230"/>
                    <a:pt x="1411" y="854075"/>
                  </a:cubicBezTo>
                  <a:cubicBezTo>
                    <a:pt x="4586" y="883920"/>
                    <a:pt x="15381" y="909320"/>
                    <a:pt x="18556" y="920750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129" y="4624"/>
              <a:ext cx="976" cy="621"/>
            </a:xfrm>
            <a:custGeom>
              <a:avLst/>
              <a:gdLst>
                <a:gd name="connisteX0" fmla="*/ 0 w 619760"/>
                <a:gd name="connsiteY0" fmla="*/ 6219 h 394601"/>
                <a:gd name="connisteX1" fmla="*/ 67310 w 619760"/>
                <a:gd name="connsiteY1" fmla="*/ 6219 h 394601"/>
                <a:gd name="connisteX2" fmla="*/ 117475 w 619760"/>
                <a:gd name="connsiteY2" fmla="*/ 73529 h 394601"/>
                <a:gd name="connisteX3" fmla="*/ 184150 w 619760"/>
                <a:gd name="connsiteY3" fmla="*/ 140204 h 394601"/>
                <a:gd name="connisteX4" fmla="*/ 201295 w 619760"/>
                <a:gd name="connsiteY4" fmla="*/ 207514 h 394601"/>
                <a:gd name="connisteX5" fmla="*/ 251460 w 619760"/>
                <a:gd name="connsiteY5" fmla="*/ 274189 h 394601"/>
                <a:gd name="connisteX6" fmla="*/ 284480 w 619760"/>
                <a:gd name="connsiteY6" fmla="*/ 341499 h 394601"/>
                <a:gd name="connisteX7" fmla="*/ 351790 w 619760"/>
                <a:gd name="connsiteY7" fmla="*/ 391664 h 394601"/>
                <a:gd name="connisteX8" fmla="*/ 435610 w 619760"/>
                <a:gd name="connsiteY8" fmla="*/ 374519 h 394601"/>
                <a:gd name="connisteX9" fmla="*/ 469265 w 619760"/>
                <a:gd name="connsiteY9" fmla="*/ 291334 h 394601"/>
                <a:gd name="connisteX10" fmla="*/ 519430 w 619760"/>
                <a:gd name="connsiteY10" fmla="*/ 224024 h 394601"/>
                <a:gd name="connisteX11" fmla="*/ 552450 w 619760"/>
                <a:gd name="connsiteY11" fmla="*/ 157349 h 394601"/>
                <a:gd name="connisteX12" fmla="*/ 569595 w 619760"/>
                <a:gd name="connsiteY12" fmla="*/ 90039 h 394601"/>
                <a:gd name="connisteX13" fmla="*/ 619760 w 619760"/>
                <a:gd name="connsiteY13" fmla="*/ 23364 h 3946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619760" h="394602">
                  <a:moveTo>
                    <a:pt x="0" y="6219"/>
                  </a:moveTo>
                  <a:cubicBezTo>
                    <a:pt x="12700" y="4949"/>
                    <a:pt x="43815" y="-7116"/>
                    <a:pt x="67310" y="6219"/>
                  </a:cubicBezTo>
                  <a:cubicBezTo>
                    <a:pt x="90805" y="19554"/>
                    <a:pt x="93980" y="46859"/>
                    <a:pt x="117475" y="73529"/>
                  </a:cubicBezTo>
                  <a:cubicBezTo>
                    <a:pt x="140970" y="100199"/>
                    <a:pt x="167640" y="113534"/>
                    <a:pt x="184150" y="140204"/>
                  </a:cubicBezTo>
                  <a:cubicBezTo>
                    <a:pt x="200660" y="166874"/>
                    <a:pt x="187960" y="180844"/>
                    <a:pt x="201295" y="207514"/>
                  </a:cubicBezTo>
                  <a:cubicBezTo>
                    <a:pt x="214630" y="234184"/>
                    <a:pt x="234950" y="247519"/>
                    <a:pt x="251460" y="274189"/>
                  </a:cubicBezTo>
                  <a:cubicBezTo>
                    <a:pt x="267970" y="300859"/>
                    <a:pt x="264160" y="318004"/>
                    <a:pt x="284480" y="341499"/>
                  </a:cubicBezTo>
                  <a:cubicBezTo>
                    <a:pt x="304800" y="364994"/>
                    <a:pt x="321310" y="385314"/>
                    <a:pt x="351790" y="391664"/>
                  </a:cubicBezTo>
                  <a:cubicBezTo>
                    <a:pt x="382270" y="398014"/>
                    <a:pt x="412115" y="394839"/>
                    <a:pt x="435610" y="374519"/>
                  </a:cubicBezTo>
                  <a:cubicBezTo>
                    <a:pt x="459105" y="354199"/>
                    <a:pt x="452755" y="321179"/>
                    <a:pt x="469265" y="291334"/>
                  </a:cubicBezTo>
                  <a:cubicBezTo>
                    <a:pt x="485775" y="261489"/>
                    <a:pt x="502920" y="250694"/>
                    <a:pt x="519430" y="224024"/>
                  </a:cubicBezTo>
                  <a:cubicBezTo>
                    <a:pt x="535940" y="197354"/>
                    <a:pt x="542290" y="184019"/>
                    <a:pt x="552450" y="157349"/>
                  </a:cubicBezTo>
                  <a:cubicBezTo>
                    <a:pt x="562610" y="130679"/>
                    <a:pt x="556260" y="116709"/>
                    <a:pt x="569595" y="90039"/>
                  </a:cubicBezTo>
                  <a:cubicBezTo>
                    <a:pt x="582930" y="63369"/>
                    <a:pt x="610235" y="35429"/>
                    <a:pt x="619760" y="23364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600000" flipH="1" flipV="1">
            <a:off x="5660390" y="2338705"/>
            <a:ext cx="624840" cy="952500"/>
            <a:chOff x="3129" y="3395"/>
            <a:chExt cx="1213" cy="1849"/>
          </a:xfrm>
        </p:grpSpPr>
        <p:sp>
          <p:nvSpPr>
            <p:cNvPr id="17" name="任意多边形 16"/>
            <p:cNvSpPr/>
            <p:nvPr/>
          </p:nvSpPr>
          <p:spPr>
            <a:xfrm>
              <a:off x="3628" y="3395"/>
              <a:ext cx="714" cy="1450"/>
            </a:xfrm>
            <a:custGeom>
              <a:avLst/>
              <a:gdLst>
                <a:gd name="connisteX0" fmla="*/ 453531 w 453531"/>
                <a:gd name="connsiteY0" fmla="*/ 0 h 920750"/>
                <a:gd name="connisteX1" fmla="*/ 369711 w 453531"/>
                <a:gd name="connsiteY1" fmla="*/ 33020 h 920750"/>
                <a:gd name="connisteX2" fmla="*/ 303036 w 453531"/>
                <a:gd name="connsiteY2" fmla="*/ 83820 h 920750"/>
                <a:gd name="connisteX3" fmla="*/ 235726 w 453531"/>
                <a:gd name="connsiteY3" fmla="*/ 133985 h 920750"/>
                <a:gd name="connisteX4" fmla="*/ 185561 w 453531"/>
                <a:gd name="connsiteY4" fmla="*/ 200660 h 920750"/>
                <a:gd name="connisteX5" fmla="*/ 135396 w 453531"/>
                <a:gd name="connsiteY5" fmla="*/ 284480 h 920750"/>
                <a:gd name="connisteX6" fmla="*/ 85231 w 453531"/>
                <a:gd name="connsiteY6" fmla="*/ 351790 h 920750"/>
                <a:gd name="connisteX7" fmla="*/ 35066 w 453531"/>
                <a:gd name="connsiteY7" fmla="*/ 434975 h 920750"/>
                <a:gd name="connisteX8" fmla="*/ 18556 w 453531"/>
                <a:gd name="connsiteY8" fmla="*/ 502285 h 920750"/>
                <a:gd name="connisteX9" fmla="*/ 1411 w 453531"/>
                <a:gd name="connsiteY9" fmla="*/ 568960 h 920750"/>
                <a:gd name="connisteX10" fmla="*/ 1411 w 453531"/>
                <a:gd name="connsiteY10" fmla="*/ 636270 h 920750"/>
                <a:gd name="connisteX11" fmla="*/ 1411 w 453531"/>
                <a:gd name="connsiteY11" fmla="*/ 702945 h 920750"/>
                <a:gd name="connisteX12" fmla="*/ 1411 w 453531"/>
                <a:gd name="connsiteY12" fmla="*/ 770255 h 920750"/>
                <a:gd name="connisteX13" fmla="*/ 1411 w 453531"/>
                <a:gd name="connsiteY13" fmla="*/ 854075 h 920750"/>
                <a:gd name="connisteX14" fmla="*/ 18556 w 453531"/>
                <a:gd name="connsiteY14" fmla="*/ 920750 h 920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453531" h="920750">
                  <a:moveTo>
                    <a:pt x="453531" y="0"/>
                  </a:moveTo>
                  <a:cubicBezTo>
                    <a:pt x="438291" y="5715"/>
                    <a:pt x="399556" y="16510"/>
                    <a:pt x="369711" y="33020"/>
                  </a:cubicBezTo>
                  <a:cubicBezTo>
                    <a:pt x="339866" y="49530"/>
                    <a:pt x="329706" y="63500"/>
                    <a:pt x="303036" y="83820"/>
                  </a:cubicBezTo>
                  <a:cubicBezTo>
                    <a:pt x="276366" y="104140"/>
                    <a:pt x="259221" y="110490"/>
                    <a:pt x="235726" y="133985"/>
                  </a:cubicBezTo>
                  <a:cubicBezTo>
                    <a:pt x="212231" y="157480"/>
                    <a:pt x="205881" y="170815"/>
                    <a:pt x="185561" y="200660"/>
                  </a:cubicBezTo>
                  <a:cubicBezTo>
                    <a:pt x="165241" y="230505"/>
                    <a:pt x="155716" y="254000"/>
                    <a:pt x="135396" y="284480"/>
                  </a:cubicBezTo>
                  <a:cubicBezTo>
                    <a:pt x="115076" y="314960"/>
                    <a:pt x="105551" y="321945"/>
                    <a:pt x="85231" y="351790"/>
                  </a:cubicBezTo>
                  <a:cubicBezTo>
                    <a:pt x="64911" y="381635"/>
                    <a:pt x="48401" y="405130"/>
                    <a:pt x="35066" y="434975"/>
                  </a:cubicBezTo>
                  <a:cubicBezTo>
                    <a:pt x="21731" y="464820"/>
                    <a:pt x="25541" y="475615"/>
                    <a:pt x="18556" y="502285"/>
                  </a:cubicBezTo>
                  <a:cubicBezTo>
                    <a:pt x="11571" y="528955"/>
                    <a:pt x="4586" y="542290"/>
                    <a:pt x="1411" y="568960"/>
                  </a:cubicBezTo>
                  <a:cubicBezTo>
                    <a:pt x="-1764" y="595630"/>
                    <a:pt x="1411" y="609600"/>
                    <a:pt x="1411" y="636270"/>
                  </a:cubicBezTo>
                  <a:cubicBezTo>
                    <a:pt x="1411" y="662940"/>
                    <a:pt x="1411" y="676275"/>
                    <a:pt x="1411" y="702945"/>
                  </a:cubicBezTo>
                  <a:cubicBezTo>
                    <a:pt x="1411" y="729615"/>
                    <a:pt x="1411" y="739775"/>
                    <a:pt x="1411" y="770255"/>
                  </a:cubicBezTo>
                  <a:cubicBezTo>
                    <a:pt x="1411" y="800735"/>
                    <a:pt x="-1764" y="824230"/>
                    <a:pt x="1411" y="854075"/>
                  </a:cubicBezTo>
                  <a:cubicBezTo>
                    <a:pt x="4586" y="883920"/>
                    <a:pt x="15381" y="909320"/>
                    <a:pt x="18556" y="920750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129" y="4624"/>
              <a:ext cx="976" cy="621"/>
            </a:xfrm>
            <a:custGeom>
              <a:avLst/>
              <a:gdLst>
                <a:gd name="connisteX0" fmla="*/ 0 w 619760"/>
                <a:gd name="connsiteY0" fmla="*/ 6219 h 394601"/>
                <a:gd name="connisteX1" fmla="*/ 67310 w 619760"/>
                <a:gd name="connsiteY1" fmla="*/ 6219 h 394601"/>
                <a:gd name="connisteX2" fmla="*/ 117475 w 619760"/>
                <a:gd name="connsiteY2" fmla="*/ 73529 h 394601"/>
                <a:gd name="connisteX3" fmla="*/ 184150 w 619760"/>
                <a:gd name="connsiteY3" fmla="*/ 140204 h 394601"/>
                <a:gd name="connisteX4" fmla="*/ 201295 w 619760"/>
                <a:gd name="connsiteY4" fmla="*/ 207514 h 394601"/>
                <a:gd name="connisteX5" fmla="*/ 251460 w 619760"/>
                <a:gd name="connsiteY5" fmla="*/ 274189 h 394601"/>
                <a:gd name="connisteX6" fmla="*/ 284480 w 619760"/>
                <a:gd name="connsiteY6" fmla="*/ 341499 h 394601"/>
                <a:gd name="connisteX7" fmla="*/ 351790 w 619760"/>
                <a:gd name="connsiteY7" fmla="*/ 391664 h 394601"/>
                <a:gd name="connisteX8" fmla="*/ 435610 w 619760"/>
                <a:gd name="connsiteY8" fmla="*/ 374519 h 394601"/>
                <a:gd name="connisteX9" fmla="*/ 469265 w 619760"/>
                <a:gd name="connsiteY9" fmla="*/ 291334 h 394601"/>
                <a:gd name="connisteX10" fmla="*/ 519430 w 619760"/>
                <a:gd name="connsiteY10" fmla="*/ 224024 h 394601"/>
                <a:gd name="connisteX11" fmla="*/ 552450 w 619760"/>
                <a:gd name="connsiteY11" fmla="*/ 157349 h 394601"/>
                <a:gd name="connisteX12" fmla="*/ 569595 w 619760"/>
                <a:gd name="connsiteY12" fmla="*/ 90039 h 394601"/>
                <a:gd name="connisteX13" fmla="*/ 619760 w 619760"/>
                <a:gd name="connsiteY13" fmla="*/ 23364 h 3946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619760" h="394602">
                  <a:moveTo>
                    <a:pt x="0" y="6219"/>
                  </a:moveTo>
                  <a:cubicBezTo>
                    <a:pt x="12700" y="4949"/>
                    <a:pt x="43815" y="-7116"/>
                    <a:pt x="67310" y="6219"/>
                  </a:cubicBezTo>
                  <a:cubicBezTo>
                    <a:pt x="90805" y="19554"/>
                    <a:pt x="93980" y="46859"/>
                    <a:pt x="117475" y="73529"/>
                  </a:cubicBezTo>
                  <a:cubicBezTo>
                    <a:pt x="140970" y="100199"/>
                    <a:pt x="167640" y="113534"/>
                    <a:pt x="184150" y="140204"/>
                  </a:cubicBezTo>
                  <a:cubicBezTo>
                    <a:pt x="200660" y="166874"/>
                    <a:pt x="187960" y="180844"/>
                    <a:pt x="201295" y="207514"/>
                  </a:cubicBezTo>
                  <a:cubicBezTo>
                    <a:pt x="214630" y="234184"/>
                    <a:pt x="234950" y="247519"/>
                    <a:pt x="251460" y="274189"/>
                  </a:cubicBezTo>
                  <a:cubicBezTo>
                    <a:pt x="267970" y="300859"/>
                    <a:pt x="264160" y="318004"/>
                    <a:pt x="284480" y="341499"/>
                  </a:cubicBezTo>
                  <a:cubicBezTo>
                    <a:pt x="304800" y="364994"/>
                    <a:pt x="321310" y="385314"/>
                    <a:pt x="351790" y="391664"/>
                  </a:cubicBezTo>
                  <a:cubicBezTo>
                    <a:pt x="382270" y="398014"/>
                    <a:pt x="412115" y="394839"/>
                    <a:pt x="435610" y="374519"/>
                  </a:cubicBezTo>
                  <a:cubicBezTo>
                    <a:pt x="459105" y="354199"/>
                    <a:pt x="452755" y="321179"/>
                    <a:pt x="469265" y="291334"/>
                  </a:cubicBezTo>
                  <a:cubicBezTo>
                    <a:pt x="485775" y="261489"/>
                    <a:pt x="502920" y="250694"/>
                    <a:pt x="519430" y="224024"/>
                  </a:cubicBezTo>
                  <a:cubicBezTo>
                    <a:pt x="535940" y="197354"/>
                    <a:pt x="542290" y="184019"/>
                    <a:pt x="552450" y="157349"/>
                  </a:cubicBezTo>
                  <a:cubicBezTo>
                    <a:pt x="562610" y="130679"/>
                    <a:pt x="556260" y="116709"/>
                    <a:pt x="569595" y="90039"/>
                  </a:cubicBezTo>
                  <a:cubicBezTo>
                    <a:pt x="582930" y="63369"/>
                    <a:pt x="610235" y="35429"/>
                    <a:pt x="619760" y="23364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0690" y="2413635"/>
            <a:ext cx="2451735" cy="1284605"/>
            <a:chOff x="2694" y="3801"/>
            <a:chExt cx="3861" cy="2023"/>
          </a:xfrm>
        </p:grpSpPr>
        <p:sp>
          <p:nvSpPr>
            <p:cNvPr id="29" name="文本框 28"/>
            <p:cNvSpPr txBox="1"/>
            <p:nvPr/>
          </p:nvSpPr>
          <p:spPr>
            <a:xfrm>
              <a:off x="2694" y="3801"/>
              <a:ext cx="38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A*</a:t>
              </a:r>
              <a:endPara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791" y="4548"/>
              <a:ext cx="3510" cy="1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各方面表现比较均衡。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寻路效果较好。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缺点：</a:t>
              </a:r>
              <a:r>
                <a:rPr lang="en-US" altLang="zh-CN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open</a:t>
              </a:r>
              <a:r>
                <a:rPr lang="zh-CN" altLang="en-US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，</a:t>
              </a:r>
              <a:r>
                <a:rPr lang="en-US" altLang="zh-CN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close</a:t>
              </a:r>
              <a:r>
                <a:rPr lang="zh-CN" altLang="en-US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代价</a:t>
              </a:r>
              <a:endParaRPr lang="zh-CN" altLang="en-US" sz="1200" dirty="0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43605" y="4832350"/>
            <a:ext cx="2451735" cy="2004060"/>
            <a:chOff x="2694" y="3801"/>
            <a:chExt cx="3861" cy="3156"/>
          </a:xfrm>
        </p:grpSpPr>
        <p:sp>
          <p:nvSpPr>
            <p:cNvPr id="21" name="文本框 20"/>
            <p:cNvSpPr txBox="1"/>
            <p:nvPr/>
          </p:nvSpPr>
          <p:spPr>
            <a:xfrm>
              <a:off x="2694" y="3801"/>
              <a:ext cx="38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贪心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91" y="4548"/>
              <a:ext cx="3510" cy="24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其实也就是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A*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结合游戏实际情况，多以圆柱体等实心的障碍为主，地形较为简单，贪心算法在空间和效率上都比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A*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表现好，寻路效果差距完全可接受。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26375" y="3223260"/>
            <a:ext cx="2451735" cy="2484120"/>
            <a:chOff x="2694" y="3801"/>
            <a:chExt cx="3861" cy="3912"/>
          </a:xfrm>
        </p:grpSpPr>
        <p:sp>
          <p:nvSpPr>
            <p:cNvPr id="24" name="文本框 23"/>
            <p:cNvSpPr txBox="1"/>
            <p:nvPr/>
          </p:nvSpPr>
          <p:spPr>
            <a:xfrm>
              <a:off x="2694" y="3801"/>
              <a:ext cx="38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JPS</a:t>
              </a:r>
              <a:endPara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91" y="4548"/>
              <a:ext cx="3510" cy="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效率高。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适合小地图，预存格子信息的地图。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性能是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A*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10-100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多倍。地形越简单，性能差距越大。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不适合理由：遍历的格子比</a:t>
              </a:r>
              <a:r>
                <a:rPr lang="en-US" altLang="zh-CN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A*</a:t>
              </a:r>
              <a:r>
                <a:rPr lang="zh-CN" altLang="en-US" sz="1200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多，而我们遍历格子是需要考虑获取高度的代价的。</a:t>
              </a:r>
              <a:endParaRPr lang="zh-CN" altLang="en-US" sz="1200" dirty="0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-215265" y="570230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寻路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9050" y="1275080"/>
            <a:ext cx="736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寻路：http://qiao.github.io/PathFinding.js/visual/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3675" y="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1fe3830a1921c3557eb7b62c3ff3bad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665" y="1736725"/>
            <a:ext cx="3081020" cy="4033520"/>
          </a:xfrm>
          <a:prstGeom prst="rect">
            <a:avLst/>
          </a:prstGeom>
        </p:spPr>
      </p:pic>
      <p:sp>
        <p:nvSpPr>
          <p:cNvPr id="21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总结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5145" y="1450975"/>
            <a:ext cx="3537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建筑区域单独考虑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95145" y="3198495"/>
            <a:ext cx="26156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游戏地图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GEO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95145" y="2045335"/>
            <a:ext cx="3537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navmesh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获取不到下表面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垂直面等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95145" y="3968115"/>
            <a:ext cx="26156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寻路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JPS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3" y="429919"/>
            <a:ext cx="2064634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  <a:endParaRPr lang="zh-CN" altLang="en-US" sz="3200" dirty="0">
              <a:solidFill>
                <a:srgbClr val="0270D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48692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53792" y="2041423"/>
            <a:ext cx="1439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GEO</a:t>
            </a:r>
            <a:r>
              <a:rPr lang="zh-CN" altLang="en-US" sz="24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endParaRPr lang="zh-CN" altLang="en-US" sz="2400" dirty="0">
              <a:solidFill>
                <a:srgbClr val="0270D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78629" y="2096558"/>
            <a:ext cx="63137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https://halfrost.com/go_spatial_search/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8629" y="2714413"/>
            <a:ext cx="63137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https://www.jianshu.com/p/c9801c4f9f6a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3792" y="3569868"/>
            <a:ext cx="1439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寻路相关</a:t>
            </a:r>
            <a:endParaRPr lang="zh-CN" altLang="en-US" sz="2400" dirty="0">
              <a:solidFill>
                <a:srgbClr val="0270D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78629" y="3631353"/>
            <a:ext cx="63137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http://qiao.github.io/PathFinding.js/visual/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3792" y="4606823"/>
            <a:ext cx="1439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正相关</a:t>
            </a:r>
            <a:endParaRPr lang="zh-CN" altLang="en-US" sz="2400" dirty="0">
              <a:solidFill>
                <a:srgbClr val="0270D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78629" y="4668308"/>
            <a:ext cx="63137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http://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myyiba.com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1934825" cy="6558915"/>
            <a:chOff x="446" y="39"/>
            <a:chExt cx="18795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795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c90e1472aadaa9e5200aa40f3ae09feb"/>
          <p:cNvPicPr>
            <a:picLocks noChangeAspect="1"/>
          </p:cNvPicPr>
          <p:nvPr/>
        </p:nvPicPr>
        <p:blipFill>
          <a:blip r:embed="rId2"/>
          <a:srcRect t="29484" b="33925"/>
          <a:stretch>
            <a:fillRect/>
          </a:stretch>
        </p:blipFill>
        <p:spPr>
          <a:xfrm>
            <a:off x="3711893" y="1712595"/>
            <a:ext cx="4801235" cy="1317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67356" y="3030220"/>
            <a:ext cx="629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衷心感谢您的观赏！</a:t>
            </a:r>
            <a:endParaRPr lang="zh-CN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31490" y="3716258"/>
            <a:ext cx="62922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Tank you and Fuck you!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72728" y="4085590"/>
            <a:ext cx="667956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汇报人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：张泽强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汇报时间：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-53975"/>
            <a:ext cx="12135485" cy="670496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62320" y="1744345"/>
            <a:ext cx="5187950" cy="819150"/>
            <a:chOff x="4090" y="2959"/>
            <a:chExt cx="8170" cy="129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0" y="2959"/>
              <a:ext cx="1444" cy="1290"/>
              <a:chOff x="4059" y="2959"/>
              <a:chExt cx="1444" cy="1290"/>
            </a:xfrm>
          </p:grpSpPr>
          <p:pic>
            <p:nvPicPr>
              <p:cNvPr id="5" name="图片 4" descr="7bab18130552dfabfe5c9bc065c449bd"/>
              <p:cNvPicPr>
                <a:picLocks noChangeAspect="1"/>
              </p:cNvPicPr>
              <p:nvPr/>
            </p:nvPicPr>
            <p:blipFill>
              <a:blip r:embed="rId2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4328" y="3289"/>
                <a:ext cx="96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01</a:t>
                </a:r>
                <a:endPara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5535" y="3229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现有方案存在的不足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62320" y="2565400"/>
            <a:ext cx="5187950" cy="819785"/>
            <a:chOff x="4090" y="4252"/>
            <a:chExt cx="8170" cy="1291"/>
          </a:xfrm>
        </p:grpSpPr>
        <p:grpSp>
          <p:nvGrpSpPr>
            <p:cNvPr id="15" name="组合 14"/>
            <p:cNvGrpSpPr/>
            <p:nvPr/>
          </p:nvGrpSpPr>
          <p:grpSpPr>
            <a:xfrm>
              <a:off x="4090" y="4252"/>
              <a:ext cx="1445" cy="1291"/>
              <a:chOff x="4059" y="2959"/>
              <a:chExt cx="1445" cy="1291"/>
            </a:xfrm>
          </p:grpSpPr>
          <p:pic>
            <p:nvPicPr>
              <p:cNvPr id="16" name="图片 15" descr="7bab18130552dfabfe5c9bc065c449bd"/>
              <p:cNvPicPr>
                <a:picLocks noChangeAspect="1"/>
              </p:cNvPicPr>
              <p:nvPr/>
            </p:nvPicPr>
            <p:blipFill>
              <a:blip r:embed="rId2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4276" y="3263"/>
                <a:ext cx="117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02</a:t>
                </a:r>
                <a:endPara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535" y="4534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思考新的建模方式</a:t>
              </a:r>
              <a:endParaRPr lang="zh-C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2320" y="3387090"/>
            <a:ext cx="5187950" cy="819785"/>
            <a:chOff x="4090" y="5546"/>
            <a:chExt cx="8170" cy="1291"/>
          </a:xfrm>
        </p:grpSpPr>
        <p:grpSp>
          <p:nvGrpSpPr>
            <p:cNvPr id="18" name="组合 17"/>
            <p:cNvGrpSpPr/>
            <p:nvPr/>
          </p:nvGrpSpPr>
          <p:grpSpPr>
            <a:xfrm>
              <a:off x="4090" y="5546"/>
              <a:ext cx="1445" cy="1291"/>
              <a:chOff x="4059" y="2959"/>
              <a:chExt cx="1445" cy="1291"/>
            </a:xfrm>
          </p:grpSpPr>
          <p:pic>
            <p:nvPicPr>
              <p:cNvPr id="19" name="图片 18" descr="7bab18130552dfabfe5c9bc065c449bd"/>
              <p:cNvPicPr>
                <a:picLocks noChangeAspect="1"/>
              </p:cNvPicPr>
              <p:nvPr/>
            </p:nvPicPr>
            <p:blipFill>
              <a:blip r:embed="rId2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4250" y="3263"/>
                <a:ext cx="118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03</a:t>
                </a:r>
                <a:endPara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535" y="5839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方案落地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62320" y="4208780"/>
            <a:ext cx="5187950" cy="819785"/>
            <a:chOff x="4090" y="6840"/>
            <a:chExt cx="8170" cy="1291"/>
          </a:xfrm>
        </p:grpSpPr>
        <p:grpSp>
          <p:nvGrpSpPr>
            <p:cNvPr id="12" name="组合 11"/>
            <p:cNvGrpSpPr/>
            <p:nvPr/>
          </p:nvGrpSpPr>
          <p:grpSpPr>
            <a:xfrm>
              <a:off x="4090" y="6840"/>
              <a:ext cx="1445" cy="1291"/>
              <a:chOff x="4059" y="2959"/>
              <a:chExt cx="1445" cy="1291"/>
            </a:xfrm>
          </p:grpSpPr>
          <p:pic>
            <p:nvPicPr>
              <p:cNvPr id="13" name="图片 12" descr="7bab18130552dfabfe5c9bc065c449bd"/>
              <p:cNvPicPr>
                <a:picLocks noChangeAspect="1"/>
              </p:cNvPicPr>
              <p:nvPr/>
            </p:nvPicPr>
            <p:blipFill>
              <a:blip r:embed="rId2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4224" y="3263"/>
                <a:ext cx="110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04</a:t>
                </a:r>
                <a:endPara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5535" y="7144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总结</a:t>
              </a:r>
              <a:endParaRPr lang="zh-C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256790" y="2301875"/>
            <a:ext cx="2339975" cy="1174115"/>
            <a:chOff x="4379" y="1172"/>
            <a:chExt cx="3685" cy="1849"/>
          </a:xfrm>
        </p:grpSpPr>
        <p:sp>
          <p:nvSpPr>
            <p:cNvPr id="3" name="文本框 2"/>
            <p:cNvSpPr txBox="1"/>
            <p:nvPr/>
          </p:nvSpPr>
          <p:spPr>
            <a:xfrm>
              <a:off x="4379" y="1172"/>
              <a:ext cx="2299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目录</a:t>
              </a:r>
              <a:endParaRPr lang="zh-CN" altLang="zh-CN" sz="4400">
                <a:solidFill>
                  <a:schemeClr val="tx1">
                    <a:lumMod val="85000"/>
                    <a:lumOff val="1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86" y="2393"/>
              <a:ext cx="3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字体管家胖丫儿" panose="00020600040101010101" charset="-122"/>
                  <a:ea typeface="字体管家胖丫儿" panose="00020600040101010101" charset="-122"/>
                </a:rPr>
                <a:t>CONTENTS</a:t>
              </a:r>
              <a:endParaRPr lang="en-US" altLang="zh-CN" dirty="0"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24585" y="2237740"/>
            <a:ext cx="3472180" cy="2281555"/>
            <a:chOff x="1361" y="5898"/>
            <a:chExt cx="5468" cy="3593"/>
          </a:xfrm>
        </p:grpSpPr>
        <p:pic>
          <p:nvPicPr>
            <p:cNvPr id="4" name="图片 3" descr="c90e1472aadaa9e5200aa40f3ae09feb"/>
            <p:cNvPicPr>
              <a:picLocks noChangeAspect="1"/>
            </p:cNvPicPr>
            <p:nvPr/>
          </p:nvPicPr>
          <p:blipFill>
            <a:blip r:embed="rId3"/>
            <a:srcRect t="29484" r="83355" b="33925"/>
            <a:stretch>
              <a:fillRect/>
            </a:stretch>
          </p:blipFill>
          <p:spPr>
            <a:xfrm>
              <a:off x="1361" y="5898"/>
              <a:ext cx="1812" cy="3593"/>
            </a:xfrm>
            <a:prstGeom prst="rect">
              <a:avLst/>
            </a:prstGeom>
          </p:spPr>
        </p:pic>
        <p:pic>
          <p:nvPicPr>
            <p:cNvPr id="32" name="图片 31" descr="c90e1472aadaa9e5200aa40f3ae09feb"/>
            <p:cNvPicPr>
              <a:picLocks noChangeAspect="1"/>
            </p:cNvPicPr>
            <p:nvPr/>
          </p:nvPicPr>
          <p:blipFill>
            <a:blip r:embed="rId3"/>
            <a:srcRect l="15785" t="29484" b="33925"/>
            <a:stretch>
              <a:fillRect/>
            </a:stretch>
          </p:blipFill>
          <p:spPr>
            <a:xfrm>
              <a:off x="3225" y="7919"/>
              <a:ext cx="3604" cy="11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3" y="429919"/>
            <a:ext cx="206463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en-US" sz="3200" dirty="0" smtClean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用字体</a:t>
            </a:r>
            <a:endParaRPr lang="zh-CN" altLang="en-US" sz="3200" dirty="0">
              <a:solidFill>
                <a:srgbClr val="0270D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48692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62005" y="1460012"/>
            <a:ext cx="1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字</a:t>
            </a:r>
            <a:r>
              <a:rPr lang="zh-CN" altLang="en-US" sz="2400" dirty="0" smtClean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体</a:t>
            </a:r>
            <a:r>
              <a:rPr lang="zh-CN" altLang="en-US" sz="2400" dirty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名称</a:t>
            </a:r>
            <a:endParaRPr lang="zh-CN" altLang="en-US" sz="2400" dirty="0">
              <a:solidFill>
                <a:srgbClr val="0270D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53792" y="2041423"/>
            <a:ext cx="143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0270D1"/>
                </a:solidFill>
                <a:latin typeface="微软雅黑" panose="020B0503020204020204" charset="-122"/>
                <a:ea typeface="微软雅黑" panose="020B0503020204020204" charset="-122"/>
              </a:rPr>
              <a:t>下载地址</a:t>
            </a:r>
            <a:endParaRPr lang="zh-CN" altLang="en-US" sz="2400" dirty="0">
              <a:solidFill>
                <a:srgbClr val="0270D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78629" y="2096558"/>
            <a:ext cx="631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http://www.ypppt.com/article/2018/5286.html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01506" y="1520953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6890" y="1395191"/>
            <a:ext cx="2505673" cy="646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30395" y="2579370"/>
            <a:ext cx="5506720" cy="2493010"/>
            <a:chOff x="7055" y="3596"/>
            <a:chExt cx="8672" cy="3926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</a:t>
              </a:r>
              <a:r>
                <a:rPr lang="en-US" altLang="zh-CN" sz="3200" b="1" dirty="0" smtClean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O</a:t>
              </a:r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4</a:t>
              </a:r>
              <a:endParaRPr lang="en-US" altLang="zh-CN" sz="32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7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请在此处添加文本标题</a:t>
              </a:r>
              <a:endParaRPr lang="zh-CN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55" y="5617"/>
              <a:ext cx="8672" cy="19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 large sections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of text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 largeHere to add your text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,.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pic>
        <p:nvPicPr>
          <p:cNvPr id="9" name="图片 8" descr="c5af74cf19b58d56975d452300c0e575"/>
          <p:cNvPicPr>
            <a:picLocks noChangeAspect="1"/>
          </p:cNvPicPr>
          <p:nvPr/>
        </p:nvPicPr>
        <p:blipFill>
          <a:blip r:embed="rId2"/>
          <a:srcRect l="39656" t="22687" r="40603" b="43189"/>
          <a:stretch>
            <a:fillRect/>
          </a:stretch>
        </p:blipFill>
        <p:spPr>
          <a:xfrm>
            <a:off x="2891790" y="2199640"/>
            <a:ext cx="1278255" cy="2872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3675" y="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04690" y="1922145"/>
            <a:ext cx="3536950" cy="3458210"/>
            <a:chOff x="9001" y="308"/>
            <a:chExt cx="7344" cy="7179"/>
          </a:xfrm>
        </p:grpSpPr>
        <p:pic>
          <p:nvPicPr>
            <p:cNvPr id="3" name="图片 2" descr="6b0ddc0655138e4f1aa715a6b1933f1d"/>
            <p:cNvPicPr>
              <a:picLocks noChangeAspect="1"/>
            </p:cNvPicPr>
            <p:nvPr/>
          </p:nvPicPr>
          <p:blipFill>
            <a:blip r:embed="rId2"/>
            <a:srcRect t="65105"/>
            <a:stretch>
              <a:fillRect/>
            </a:stretch>
          </p:blipFill>
          <p:spPr>
            <a:xfrm>
              <a:off x="9001" y="4547"/>
              <a:ext cx="7345" cy="2940"/>
            </a:xfrm>
            <a:prstGeom prst="rect">
              <a:avLst/>
            </a:prstGeom>
          </p:spPr>
        </p:pic>
        <p:pic>
          <p:nvPicPr>
            <p:cNvPr id="4" name="图片 3" descr="c5af74cf19b58d56975d452300c0e575"/>
            <p:cNvPicPr>
              <a:picLocks noChangeAspect="1"/>
            </p:cNvPicPr>
            <p:nvPr/>
          </p:nvPicPr>
          <p:blipFill>
            <a:blip r:embed="rId3"/>
            <a:srcRect l="73576" b="69768"/>
            <a:stretch>
              <a:fillRect/>
            </a:stretch>
          </p:blipFill>
          <p:spPr>
            <a:xfrm>
              <a:off x="12329" y="308"/>
              <a:ext cx="3232" cy="4615"/>
            </a:xfrm>
            <a:prstGeom prst="rect">
              <a:avLst/>
            </a:prstGeom>
          </p:spPr>
        </p:pic>
        <p:pic>
          <p:nvPicPr>
            <p:cNvPr id="2" name="图片 1" descr="21491cf224845e43e32a91a6fb14f63d"/>
            <p:cNvPicPr>
              <a:picLocks noChangeAspect="1"/>
            </p:cNvPicPr>
            <p:nvPr/>
          </p:nvPicPr>
          <p:blipFill>
            <a:blip r:embed="rId4"/>
            <a:srcRect l="23565" t="20078" r="24938" b="19301"/>
            <a:stretch>
              <a:fillRect/>
            </a:stretch>
          </p:blipFill>
          <p:spPr>
            <a:xfrm rot="600000">
              <a:off x="11739" y="2814"/>
              <a:ext cx="2238" cy="228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406525" y="4055110"/>
            <a:ext cx="3570101" cy="1454150"/>
            <a:chOff x="7427" y="4054"/>
            <a:chExt cx="8783" cy="2290"/>
          </a:xfrm>
        </p:grpSpPr>
        <p:sp>
          <p:nvSpPr>
            <p:cNvPr id="10" name="文本框 9"/>
            <p:cNvSpPr txBox="1"/>
            <p:nvPr/>
          </p:nvSpPr>
          <p:spPr>
            <a:xfrm>
              <a:off x="7427" y="4054"/>
              <a:ext cx="64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02  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添加标题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27" y="4723"/>
              <a:ext cx="8783" cy="16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 large sections of text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06525" y="2399665"/>
            <a:ext cx="3871708" cy="1235075"/>
            <a:chOff x="7427" y="4054"/>
            <a:chExt cx="9525" cy="1945"/>
          </a:xfrm>
        </p:grpSpPr>
        <p:sp>
          <p:nvSpPr>
            <p:cNvPr id="12" name="文本框 11"/>
            <p:cNvSpPr txBox="1"/>
            <p:nvPr/>
          </p:nvSpPr>
          <p:spPr>
            <a:xfrm>
              <a:off x="7427" y="4054"/>
              <a:ext cx="64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01  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添加标题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27" y="4723"/>
              <a:ext cx="9525" cy="1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 large sections of text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42275" y="3044190"/>
            <a:ext cx="3570101" cy="1454150"/>
            <a:chOff x="7427" y="4054"/>
            <a:chExt cx="8783" cy="2290"/>
          </a:xfrm>
        </p:grpSpPr>
        <p:sp>
          <p:nvSpPr>
            <p:cNvPr id="15" name="文本框 14"/>
            <p:cNvSpPr txBox="1"/>
            <p:nvPr/>
          </p:nvSpPr>
          <p:spPr>
            <a:xfrm>
              <a:off x="7427" y="4054"/>
              <a:ext cx="64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03  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添加标题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27" y="4723"/>
              <a:ext cx="8783" cy="16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 large sections of text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mainly to avoid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182880" y="558165"/>
            <a:ext cx="3658870" cy="859155"/>
            <a:chOff x="7242" y="1149"/>
            <a:chExt cx="5762" cy="1353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1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添加文本标题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09" y="202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</a:t>
              </a:r>
              <a:endParaRPr lang="zh-CN" altLang="en-US" sz="140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3675" y="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97940" y="2210435"/>
            <a:ext cx="5138420" cy="1237615"/>
            <a:chOff x="1056" y="2651"/>
            <a:chExt cx="8672" cy="1949"/>
          </a:xfrm>
        </p:grpSpPr>
        <p:grpSp>
          <p:nvGrpSpPr>
            <p:cNvPr id="4" name="组合 3"/>
            <p:cNvGrpSpPr/>
            <p:nvPr/>
          </p:nvGrpSpPr>
          <p:grpSpPr>
            <a:xfrm>
              <a:off x="1056" y="2651"/>
              <a:ext cx="8672" cy="1949"/>
              <a:chOff x="7147" y="3872"/>
              <a:chExt cx="8672" cy="194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7816" y="3872"/>
                <a:ext cx="643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添加标题</a:t>
                </a: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147" y="4541"/>
                <a:ext cx="8672" cy="1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text, mainly to avoid large sections of text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text, mainly to avoid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endParaRPr>
              </a:p>
            </p:txBody>
          </p:sp>
        </p:grpSp>
        <p:sp>
          <p:nvSpPr>
            <p:cNvPr id="2050" name="勾"/>
            <p:cNvSpPr/>
            <p:nvPr/>
          </p:nvSpPr>
          <p:spPr bwMode="auto">
            <a:xfrm>
              <a:off x="1186" y="2807"/>
              <a:ext cx="502" cy="502"/>
            </a:xfrm>
            <a:custGeom>
              <a:avLst/>
              <a:gdLst>
                <a:gd name="T0" fmla="*/ 116261 w 1360"/>
                <a:gd name="T1" fmla="*/ 1784537 h 1360"/>
                <a:gd name="T2" fmla="*/ 1651467 w 1360"/>
                <a:gd name="T3" fmla="*/ 268941 h 1360"/>
                <a:gd name="T4" fmla="*/ 1388129 w 1360"/>
                <a:gd name="T5" fmla="*/ 542085 h 1360"/>
                <a:gd name="T6" fmla="*/ 1151404 w 1360"/>
                <a:gd name="T7" fmla="*/ 846044 h 1360"/>
                <a:gd name="T8" fmla="*/ 1046349 w 1360"/>
                <a:gd name="T9" fmla="*/ 1001526 h 1360"/>
                <a:gd name="T10" fmla="*/ 958103 w 1360"/>
                <a:gd name="T11" fmla="*/ 1155607 h 1360"/>
                <a:gd name="T12" fmla="*/ 885265 w 1360"/>
                <a:gd name="T13" fmla="*/ 1305485 h 1360"/>
                <a:gd name="T14" fmla="*/ 826434 w 1360"/>
                <a:gd name="T15" fmla="*/ 1453963 h 1360"/>
                <a:gd name="T16" fmla="*/ 710173 w 1360"/>
                <a:gd name="T17" fmla="*/ 1533805 h 1360"/>
                <a:gd name="T18" fmla="*/ 648540 w 1360"/>
                <a:gd name="T19" fmla="*/ 1553415 h 1360"/>
                <a:gd name="T20" fmla="*/ 624728 w 1360"/>
                <a:gd name="T21" fmla="*/ 1483379 h 1360"/>
                <a:gd name="T22" fmla="*/ 581305 w 1360"/>
                <a:gd name="T23" fmla="*/ 1369919 h 1360"/>
                <a:gd name="T24" fmla="*/ 537882 w 1360"/>
                <a:gd name="T25" fmla="*/ 1264864 h 1360"/>
                <a:gd name="T26" fmla="*/ 497261 w 1360"/>
                <a:gd name="T27" fmla="*/ 1179419 h 1360"/>
                <a:gd name="T28" fmla="*/ 462243 w 1360"/>
                <a:gd name="T29" fmla="*/ 1106581 h 1360"/>
                <a:gd name="T30" fmla="*/ 430026 w 1360"/>
                <a:gd name="T31" fmla="*/ 1056154 h 1360"/>
                <a:gd name="T32" fmla="*/ 365592 w 1360"/>
                <a:gd name="T33" fmla="*/ 986118 h 1360"/>
                <a:gd name="T34" fmla="*/ 295555 w 1360"/>
                <a:gd name="T35" fmla="*/ 959504 h 1360"/>
                <a:gd name="T36" fmla="*/ 344581 w 1360"/>
                <a:gd name="T37" fmla="*/ 918882 h 1360"/>
                <a:gd name="T38" fmla="*/ 388004 w 1360"/>
                <a:gd name="T39" fmla="*/ 892268 h 1360"/>
                <a:gd name="T40" fmla="*/ 427224 w 1360"/>
                <a:gd name="T41" fmla="*/ 872658 h 1360"/>
                <a:gd name="T42" fmla="*/ 465044 w 1360"/>
                <a:gd name="T43" fmla="*/ 868456 h 1360"/>
                <a:gd name="T44" fmla="*/ 516871 w 1360"/>
                <a:gd name="T45" fmla="*/ 886665 h 1360"/>
                <a:gd name="T46" fmla="*/ 570099 w 1360"/>
                <a:gd name="T47" fmla="*/ 937092 h 1360"/>
                <a:gd name="T48" fmla="*/ 624728 w 1360"/>
                <a:gd name="T49" fmla="*/ 1021136 h 1360"/>
                <a:gd name="T50" fmla="*/ 683559 w 1360"/>
                <a:gd name="T51" fmla="*/ 1138798 h 1360"/>
                <a:gd name="T52" fmla="*/ 806824 w 1360"/>
                <a:gd name="T53" fmla="*/ 1096776 h 1360"/>
                <a:gd name="T54" fmla="*/ 990320 w 1360"/>
                <a:gd name="T55" fmla="*/ 827835 h 1360"/>
                <a:gd name="T56" fmla="*/ 1197629 w 1360"/>
                <a:gd name="T57" fmla="*/ 574301 h 1360"/>
                <a:gd name="T58" fmla="*/ 1428750 w 1360"/>
                <a:gd name="T59" fmla="*/ 338978 h 1360"/>
                <a:gd name="T60" fmla="*/ 116261 w 1360"/>
                <a:gd name="T61" fmla="*/ 225518 h 1360"/>
                <a:gd name="T62" fmla="*/ 1872783 w 1360"/>
                <a:gd name="T63" fmla="*/ 0 h 1360"/>
                <a:gd name="T64" fmla="*/ 1843368 w 1360"/>
                <a:gd name="T65" fmla="*/ 110658 h 1360"/>
                <a:gd name="T66" fmla="*/ 1770529 w 1360"/>
                <a:gd name="T67" fmla="*/ 1905000 h 1360"/>
                <a:gd name="T68" fmla="*/ 0 w 1360"/>
                <a:gd name="T69" fmla="*/ 107857 h 1360"/>
                <a:gd name="T70" fmla="*/ 1794342 w 1360"/>
                <a:gd name="T71" fmla="*/ 49026 h 1360"/>
                <a:gd name="T72" fmla="*/ 1872783 w 1360"/>
                <a:gd name="T73" fmla="*/ 0 h 13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60" h="1360">
                  <a:moveTo>
                    <a:pt x="83" y="161"/>
                  </a:moveTo>
                  <a:lnTo>
                    <a:pt x="83" y="1274"/>
                  </a:lnTo>
                  <a:lnTo>
                    <a:pt x="1179" y="1274"/>
                  </a:lnTo>
                  <a:lnTo>
                    <a:pt x="1179" y="192"/>
                  </a:lnTo>
                  <a:lnTo>
                    <a:pt x="1081" y="286"/>
                  </a:lnTo>
                  <a:lnTo>
                    <a:pt x="991" y="387"/>
                  </a:lnTo>
                  <a:lnTo>
                    <a:pt x="903" y="493"/>
                  </a:lnTo>
                  <a:lnTo>
                    <a:pt x="822" y="604"/>
                  </a:lnTo>
                  <a:lnTo>
                    <a:pt x="784" y="660"/>
                  </a:lnTo>
                  <a:lnTo>
                    <a:pt x="747" y="715"/>
                  </a:lnTo>
                  <a:lnTo>
                    <a:pt x="715" y="771"/>
                  </a:lnTo>
                  <a:lnTo>
                    <a:pt x="684" y="825"/>
                  </a:lnTo>
                  <a:lnTo>
                    <a:pt x="657" y="880"/>
                  </a:lnTo>
                  <a:lnTo>
                    <a:pt x="632" y="932"/>
                  </a:lnTo>
                  <a:lnTo>
                    <a:pt x="609" y="986"/>
                  </a:lnTo>
                  <a:lnTo>
                    <a:pt x="590" y="1038"/>
                  </a:lnTo>
                  <a:lnTo>
                    <a:pt x="551" y="1063"/>
                  </a:lnTo>
                  <a:lnTo>
                    <a:pt x="507" y="1095"/>
                  </a:lnTo>
                  <a:lnTo>
                    <a:pt x="469" y="1128"/>
                  </a:lnTo>
                  <a:lnTo>
                    <a:pt x="463" y="1109"/>
                  </a:lnTo>
                  <a:lnTo>
                    <a:pt x="455" y="1086"/>
                  </a:lnTo>
                  <a:lnTo>
                    <a:pt x="446" y="1059"/>
                  </a:lnTo>
                  <a:lnTo>
                    <a:pt x="434" y="1026"/>
                  </a:lnTo>
                  <a:lnTo>
                    <a:pt x="415" y="978"/>
                  </a:lnTo>
                  <a:lnTo>
                    <a:pt x="400" y="938"/>
                  </a:lnTo>
                  <a:lnTo>
                    <a:pt x="384" y="903"/>
                  </a:lnTo>
                  <a:lnTo>
                    <a:pt x="371" y="871"/>
                  </a:lnTo>
                  <a:lnTo>
                    <a:pt x="355" y="842"/>
                  </a:lnTo>
                  <a:lnTo>
                    <a:pt x="344" y="815"/>
                  </a:lnTo>
                  <a:lnTo>
                    <a:pt x="330" y="790"/>
                  </a:lnTo>
                  <a:lnTo>
                    <a:pt x="319" y="771"/>
                  </a:lnTo>
                  <a:lnTo>
                    <a:pt x="307" y="754"/>
                  </a:lnTo>
                  <a:lnTo>
                    <a:pt x="284" y="725"/>
                  </a:lnTo>
                  <a:lnTo>
                    <a:pt x="261" y="704"/>
                  </a:lnTo>
                  <a:lnTo>
                    <a:pt x="236" y="691"/>
                  </a:lnTo>
                  <a:lnTo>
                    <a:pt x="211" y="685"/>
                  </a:lnTo>
                  <a:lnTo>
                    <a:pt x="229" y="669"/>
                  </a:lnTo>
                  <a:lnTo>
                    <a:pt x="246" y="656"/>
                  </a:lnTo>
                  <a:lnTo>
                    <a:pt x="261" y="645"/>
                  </a:lnTo>
                  <a:lnTo>
                    <a:pt x="277" y="637"/>
                  </a:lnTo>
                  <a:lnTo>
                    <a:pt x="292" y="629"/>
                  </a:lnTo>
                  <a:lnTo>
                    <a:pt x="305" y="623"/>
                  </a:lnTo>
                  <a:lnTo>
                    <a:pt x="321" y="621"/>
                  </a:lnTo>
                  <a:lnTo>
                    <a:pt x="332" y="620"/>
                  </a:lnTo>
                  <a:lnTo>
                    <a:pt x="352" y="623"/>
                  </a:lnTo>
                  <a:lnTo>
                    <a:pt x="369" y="633"/>
                  </a:lnTo>
                  <a:lnTo>
                    <a:pt x="388" y="648"/>
                  </a:lnTo>
                  <a:lnTo>
                    <a:pt x="407" y="669"/>
                  </a:lnTo>
                  <a:lnTo>
                    <a:pt x="426" y="696"/>
                  </a:lnTo>
                  <a:lnTo>
                    <a:pt x="446" y="729"/>
                  </a:lnTo>
                  <a:lnTo>
                    <a:pt x="467" y="769"/>
                  </a:lnTo>
                  <a:lnTo>
                    <a:pt x="488" y="813"/>
                  </a:lnTo>
                  <a:lnTo>
                    <a:pt x="519" y="882"/>
                  </a:lnTo>
                  <a:lnTo>
                    <a:pt x="576" y="783"/>
                  </a:lnTo>
                  <a:lnTo>
                    <a:pt x="640" y="685"/>
                  </a:lnTo>
                  <a:lnTo>
                    <a:pt x="707" y="591"/>
                  </a:lnTo>
                  <a:lnTo>
                    <a:pt x="778" y="501"/>
                  </a:lnTo>
                  <a:lnTo>
                    <a:pt x="855" y="410"/>
                  </a:lnTo>
                  <a:lnTo>
                    <a:pt x="935" y="324"/>
                  </a:lnTo>
                  <a:lnTo>
                    <a:pt x="1020" y="242"/>
                  </a:lnTo>
                  <a:lnTo>
                    <a:pt x="1110" y="161"/>
                  </a:lnTo>
                  <a:lnTo>
                    <a:pt x="83" y="161"/>
                  </a:lnTo>
                  <a:close/>
                  <a:moveTo>
                    <a:pt x="1337" y="0"/>
                  </a:moveTo>
                  <a:lnTo>
                    <a:pt x="1360" y="46"/>
                  </a:lnTo>
                  <a:lnTo>
                    <a:pt x="1316" y="79"/>
                  </a:lnTo>
                  <a:lnTo>
                    <a:pt x="1264" y="119"/>
                  </a:lnTo>
                  <a:lnTo>
                    <a:pt x="1264" y="1360"/>
                  </a:lnTo>
                  <a:lnTo>
                    <a:pt x="0" y="1360"/>
                  </a:lnTo>
                  <a:lnTo>
                    <a:pt x="0" y="77"/>
                  </a:lnTo>
                  <a:lnTo>
                    <a:pt x="1222" y="77"/>
                  </a:lnTo>
                  <a:lnTo>
                    <a:pt x="1281" y="35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527C57"/>
            </a:solidFill>
            <a:ln>
              <a:solidFill>
                <a:srgbClr val="527C57"/>
              </a:solidFill>
            </a:ln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97940" y="4686935"/>
            <a:ext cx="5138420" cy="1237615"/>
            <a:chOff x="1056" y="2651"/>
            <a:chExt cx="8672" cy="1949"/>
          </a:xfrm>
        </p:grpSpPr>
        <p:grpSp>
          <p:nvGrpSpPr>
            <p:cNvPr id="10" name="组合 9"/>
            <p:cNvGrpSpPr/>
            <p:nvPr/>
          </p:nvGrpSpPr>
          <p:grpSpPr>
            <a:xfrm>
              <a:off x="1056" y="2651"/>
              <a:ext cx="8672" cy="1949"/>
              <a:chOff x="7147" y="3872"/>
              <a:chExt cx="8672" cy="194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816" y="3872"/>
                <a:ext cx="643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添加标题</a:t>
                </a: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147" y="4541"/>
                <a:ext cx="8672" cy="1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text, mainly to avoid large sections of text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text, mainly to avoid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endParaRPr>
              </a:p>
            </p:txBody>
          </p:sp>
        </p:grpSp>
        <p:sp>
          <p:nvSpPr>
            <p:cNvPr id="13" name="勾"/>
            <p:cNvSpPr/>
            <p:nvPr/>
          </p:nvSpPr>
          <p:spPr bwMode="auto">
            <a:xfrm>
              <a:off x="1186" y="2807"/>
              <a:ext cx="502" cy="502"/>
            </a:xfrm>
            <a:custGeom>
              <a:avLst/>
              <a:gdLst>
                <a:gd name="T0" fmla="*/ 116261 w 1360"/>
                <a:gd name="T1" fmla="*/ 1784537 h 1360"/>
                <a:gd name="T2" fmla="*/ 1651467 w 1360"/>
                <a:gd name="T3" fmla="*/ 268941 h 1360"/>
                <a:gd name="T4" fmla="*/ 1388129 w 1360"/>
                <a:gd name="T5" fmla="*/ 542085 h 1360"/>
                <a:gd name="T6" fmla="*/ 1151404 w 1360"/>
                <a:gd name="T7" fmla="*/ 846044 h 1360"/>
                <a:gd name="T8" fmla="*/ 1046349 w 1360"/>
                <a:gd name="T9" fmla="*/ 1001526 h 1360"/>
                <a:gd name="T10" fmla="*/ 958103 w 1360"/>
                <a:gd name="T11" fmla="*/ 1155607 h 1360"/>
                <a:gd name="T12" fmla="*/ 885265 w 1360"/>
                <a:gd name="T13" fmla="*/ 1305485 h 1360"/>
                <a:gd name="T14" fmla="*/ 826434 w 1360"/>
                <a:gd name="T15" fmla="*/ 1453963 h 1360"/>
                <a:gd name="T16" fmla="*/ 710173 w 1360"/>
                <a:gd name="T17" fmla="*/ 1533805 h 1360"/>
                <a:gd name="T18" fmla="*/ 648540 w 1360"/>
                <a:gd name="T19" fmla="*/ 1553415 h 1360"/>
                <a:gd name="T20" fmla="*/ 624728 w 1360"/>
                <a:gd name="T21" fmla="*/ 1483379 h 1360"/>
                <a:gd name="T22" fmla="*/ 581305 w 1360"/>
                <a:gd name="T23" fmla="*/ 1369919 h 1360"/>
                <a:gd name="T24" fmla="*/ 537882 w 1360"/>
                <a:gd name="T25" fmla="*/ 1264864 h 1360"/>
                <a:gd name="T26" fmla="*/ 497261 w 1360"/>
                <a:gd name="T27" fmla="*/ 1179419 h 1360"/>
                <a:gd name="T28" fmla="*/ 462243 w 1360"/>
                <a:gd name="T29" fmla="*/ 1106581 h 1360"/>
                <a:gd name="T30" fmla="*/ 430026 w 1360"/>
                <a:gd name="T31" fmla="*/ 1056154 h 1360"/>
                <a:gd name="T32" fmla="*/ 365592 w 1360"/>
                <a:gd name="T33" fmla="*/ 986118 h 1360"/>
                <a:gd name="T34" fmla="*/ 295555 w 1360"/>
                <a:gd name="T35" fmla="*/ 959504 h 1360"/>
                <a:gd name="T36" fmla="*/ 344581 w 1360"/>
                <a:gd name="T37" fmla="*/ 918882 h 1360"/>
                <a:gd name="T38" fmla="*/ 388004 w 1360"/>
                <a:gd name="T39" fmla="*/ 892268 h 1360"/>
                <a:gd name="T40" fmla="*/ 427224 w 1360"/>
                <a:gd name="T41" fmla="*/ 872658 h 1360"/>
                <a:gd name="T42" fmla="*/ 465044 w 1360"/>
                <a:gd name="T43" fmla="*/ 868456 h 1360"/>
                <a:gd name="T44" fmla="*/ 516871 w 1360"/>
                <a:gd name="T45" fmla="*/ 886665 h 1360"/>
                <a:gd name="T46" fmla="*/ 570099 w 1360"/>
                <a:gd name="T47" fmla="*/ 937092 h 1360"/>
                <a:gd name="T48" fmla="*/ 624728 w 1360"/>
                <a:gd name="T49" fmla="*/ 1021136 h 1360"/>
                <a:gd name="T50" fmla="*/ 683559 w 1360"/>
                <a:gd name="T51" fmla="*/ 1138798 h 1360"/>
                <a:gd name="T52" fmla="*/ 806824 w 1360"/>
                <a:gd name="T53" fmla="*/ 1096776 h 1360"/>
                <a:gd name="T54" fmla="*/ 990320 w 1360"/>
                <a:gd name="T55" fmla="*/ 827835 h 1360"/>
                <a:gd name="T56" fmla="*/ 1197629 w 1360"/>
                <a:gd name="T57" fmla="*/ 574301 h 1360"/>
                <a:gd name="T58" fmla="*/ 1428750 w 1360"/>
                <a:gd name="T59" fmla="*/ 338978 h 1360"/>
                <a:gd name="T60" fmla="*/ 116261 w 1360"/>
                <a:gd name="T61" fmla="*/ 225518 h 1360"/>
                <a:gd name="T62" fmla="*/ 1872783 w 1360"/>
                <a:gd name="T63" fmla="*/ 0 h 1360"/>
                <a:gd name="T64" fmla="*/ 1843368 w 1360"/>
                <a:gd name="T65" fmla="*/ 110658 h 1360"/>
                <a:gd name="T66" fmla="*/ 1770529 w 1360"/>
                <a:gd name="T67" fmla="*/ 1905000 h 1360"/>
                <a:gd name="T68" fmla="*/ 0 w 1360"/>
                <a:gd name="T69" fmla="*/ 107857 h 1360"/>
                <a:gd name="T70" fmla="*/ 1794342 w 1360"/>
                <a:gd name="T71" fmla="*/ 49026 h 1360"/>
                <a:gd name="T72" fmla="*/ 1872783 w 1360"/>
                <a:gd name="T73" fmla="*/ 0 h 13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60" h="1360">
                  <a:moveTo>
                    <a:pt x="83" y="161"/>
                  </a:moveTo>
                  <a:lnTo>
                    <a:pt x="83" y="1274"/>
                  </a:lnTo>
                  <a:lnTo>
                    <a:pt x="1179" y="1274"/>
                  </a:lnTo>
                  <a:lnTo>
                    <a:pt x="1179" y="192"/>
                  </a:lnTo>
                  <a:lnTo>
                    <a:pt x="1081" y="286"/>
                  </a:lnTo>
                  <a:lnTo>
                    <a:pt x="991" y="387"/>
                  </a:lnTo>
                  <a:lnTo>
                    <a:pt x="903" y="493"/>
                  </a:lnTo>
                  <a:lnTo>
                    <a:pt x="822" y="604"/>
                  </a:lnTo>
                  <a:lnTo>
                    <a:pt x="784" y="660"/>
                  </a:lnTo>
                  <a:lnTo>
                    <a:pt x="747" y="715"/>
                  </a:lnTo>
                  <a:lnTo>
                    <a:pt x="715" y="771"/>
                  </a:lnTo>
                  <a:lnTo>
                    <a:pt x="684" y="825"/>
                  </a:lnTo>
                  <a:lnTo>
                    <a:pt x="657" y="880"/>
                  </a:lnTo>
                  <a:lnTo>
                    <a:pt x="632" y="932"/>
                  </a:lnTo>
                  <a:lnTo>
                    <a:pt x="609" y="986"/>
                  </a:lnTo>
                  <a:lnTo>
                    <a:pt x="590" y="1038"/>
                  </a:lnTo>
                  <a:lnTo>
                    <a:pt x="551" y="1063"/>
                  </a:lnTo>
                  <a:lnTo>
                    <a:pt x="507" y="1095"/>
                  </a:lnTo>
                  <a:lnTo>
                    <a:pt x="469" y="1128"/>
                  </a:lnTo>
                  <a:lnTo>
                    <a:pt x="463" y="1109"/>
                  </a:lnTo>
                  <a:lnTo>
                    <a:pt x="455" y="1086"/>
                  </a:lnTo>
                  <a:lnTo>
                    <a:pt x="446" y="1059"/>
                  </a:lnTo>
                  <a:lnTo>
                    <a:pt x="434" y="1026"/>
                  </a:lnTo>
                  <a:lnTo>
                    <a:pt x="415" y="978"/>
                  </a:lnTo>
                  <a:lnTo>
                    <a:pt x="400" y="938"/>
                  </a:lnTo>
                  <a:lnTo>
                    <a:pt x="384" y="903"/>
                  </a:lnTo>
                  <a:lnTo>
                    <a:pt x="371" y="871"/>
                  </a:lnTo>
                  <a:lnTo>
                    <a:pt x="355" y="842"/>
                  </a:lnTo>
                  <a:lnTo>
                    <a:pt x="344" y="815"/>
                  </a:lnTo>
                  <a:lnTo>
                    <a:pt x="330" y="790"/>
                  </a:lnTo>
                  <a:lnTo>
                    <a:pt x="319" y="771"/>
                  </a:lnTo>
                  <a:lnTo>
                    <a:pt x="307" y="754"/>
                  </a:lnTo>
                  <a:lnTo>
                    <a:pt x="284" y="725"/>
                  </a:lnTo>
                  <a:lnTo>
                    <a:pt x="261" y="704"/>
                  </a:lnTo>
                  <a:lnTo>
                    <a:pt x="236" y="691"/>
                  </a:lnTo>
                  <a:lnTo>
                    <a:pt x="211" y="685"/>
                  </a:lnTo>
                  <a:lnTo>
                    <a:pt x="229" y="669"/>
                  </a:lnTo>
                  <a:lnTo>
                    <a:pt x="246" y="656"/>
                  </a:lnTo>
                  <a:lnTo>
                    <a:pt x="261" y="645"/>
                  </a:lnTo>
                  <a:lnTo>
                    <a:pt x="277" y="637"/>
                  </a:lnTo>
                  <a:lnTo>
                    <a:pt x="292" y="629"/>
                  </a:lnTo>
                  <a:lnTo>
                    <a:pt x="305" y="623"/>
                  </a:lnTo>
                  <a:lnTo>
                    <a:pt x="321" y="621"/>
                  </a:lnTo>
                  <a:lnTo>
                    <a:pt x="332" y="620"/>
                  </a:lnTo>
                  <a:lnTo>
                    <a:pt x="352" y="623"/>
                  </a:lnTo>
                  <a:lnTo>
                    <a:pt x="369" y="633"/>
                  </a:lnTo>
                  <a:lnTo>
                    <a:pt x="388" y="648"/>
                  </a:lnTo>
                  <a:lnTo>
                    <a:pt x="407" y="669"/>
                  </a:lnTo>
                  <a:lnTo>
                    <a:pt x="426" y="696"/>
                  </a:lnTo>
                  <a:lnTo>
                    <a:pt x="446" y="729"/>
                  </a:lnTo>
                  <a:lnTo>
                    <a:pt x="467" y="769"/>
                  </a:lnTo>
                  <a:lnTo>
                    <a:pt x="488" y="813"/>
                  </a:lnTo>
                  <a:lnTo>
                    <a:pt x="519" y="882"/>
                  </a:lnTo>
                  <a:lnTo>
                    <a:pt x="576" y="783"/>
                  </a:lnTo>
                  <a:lnTo>
                    <a:pt x="640" y="685"/>
                  </a:lnTo>
                  <a:lnTo>
                    <a:pt x="707" y="591"/>
                  </a:lnTo>
                  <a:lnTo>
                    <a:pt x="778" y="501"/>
                  </a:lnTo>
                  <a:lnTo>
                    <a:pt x="855" y="410"/>
                  </a:lnTo>
                  <a:lnTo>
                    <a:pt x="935" y="324"/>
                  </a:lnTo>
                  <a:lnTo>
                    <a:pt x="1020" y="242"/>
                  </a:lnTo>
                  <a:lnTo>
                    <a:pt x="1110" y="161"/>
                  </a:lnTo>
                  <a:lnTo>
                    <a:pt x="83" y="161"/>
                  </a:lnTo>
                  <a:close/>
                  <a:moveTo>
                    <a:pt x="1337" y="0"/>
                  </a:moveTo>
                  <a:lnTo>
                    <a:pt x="1360" y="46"/>
                  </a:lnTo>
                  <a:lnTo>
                    <a:pt x="1316" y="79"/>
                  </a:lnTo>
                  <a:lnTo>
                    <a:pt x="1264" y="119"/>
                  </a:lnTo>
                  <a:lnTo>
                    <a:pt x="1264" y="1360"/>
                  </a:lnTo>
                  <a:lnTo>
                    <a:pt x="0" y="1360"/>
                  </a:lnTo>
                  <a:lnTo>
                    <a:pt x="0" y="77"/>
                  </a:lnTo>
                  <a:lnTo>
                    <a:pt x="1222" y="77"/>
                  </a:lnTo>
                  <a:lnTo>
                    <a:pt x="1281" y="35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527C57"/>
            </a:solidFill>
            <a:ln>
              <a:solidFill>
                <a:srgbClr val="527C57"/>
              </a:solidFill>
            </a:ln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97940" y="3448685"/>
            <a:ext cx="5138420" cy="1237615"/>
            <a:chOff x="1056" y="2651"/>
            <a:chExt cx="8672" cy="1949"/>
          </a:xfrm>
        </p:grpSpPr>
        <p:grpSp>
          <p:nvGrpSpPr>
            <p:cNvPr id="15" name="组合 14"/>
            <p:cNvGrpSpPr/>
            <p:nvPr/>
          </p:nvGrpSpPr>
          <p:grpSpPr>
            <a:xfrm>
              <a:off x="1056" y="2651"/>
              <a:ext cx="8672" cy="1949"/>
              <a:chOff x="7147" y="3872"/>
              <a:chExt cx="8672" cy="1949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816" y="3872"/>
                <a:ext cx="643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添加标题</a:t>
                </a:r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147" y="4541"/>
                <a:ext cx="8672" cy="1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text, mainly to avoid large sections of text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Here to add your text, mainly to avoid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  <a:sym typeface="+mn-ea"/>
                  </a:rPr>
                  <a:t>.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endParaRPr>
              </a:p>
            </p:txBody>
          </p:sp>
        </p:grpSp>
        <p:sp>
          <p:nvSpPr>
            <p:cNvPr id="19" name="勾"/>
            <p:cNvSpPr/>
            <p:nvPr/>
          </p:nvSpPr>
          <p:spPr bwMode="auto">
            <a:xfrm>
              <a:off x="1186" y="2807"/>
              <a:ext cx="502" cy="502"/>
            </a:xfrm>
            <a:custGeom>
              <a:avLst/>
              <a:gdLst>
                <a:gd name="T0" fmla="*/ 116261 w 1360"/>
                <a:gd name="T1" fmla="*/ 1784537 h 1360"/>
                <a:gd name="T2" fmla="*/ 1651467 w 1360"/>
                <a:gd name="T3" fmla="*/ 268941 h 1360"/>
                <a:gd name="T4" fmla="*/ 1388129 w 1360"/>
                <a:gd name="T5" fmla="*/ 542085 h 1360"/>
                <a:gd name="T6" fmla="*/ 1151404 w 1360"/>
                <a:gd name="T7" fmla="*/ 846044 h 1360"/>
                <a:gd name="T8" fmla="*/ 1046349 w 1360"/>
                <a:gd name="T9" fmla="*/ 1001526 h 1360"/>
                <a:gd name="T10" fmla="*/ 958103 w 1360"/>
                <a:gd name="T11" fmla="*/ 1155607 h 1360"/>
                <a:gd name="T12" fmla="*/ 885265 w 1360"/>
                <a:gd name="T13" fmla="*/ 1305485 h 1360"/>
                <a:gd name="T14" fmla="*/ 826434 w 1360"/>
                <a:gd name="T15" fmla="*/ 1453963 h 1360"/>
                <a:gd name="T16" fmla="*/ 710173 w 1360"/>
                <a:gd name="T17" fmla="*/ 1533805 h 1360"/>
                <a:gd name="T18" fmla="*/ 648540 w 1360"/>
                <a:gd name="T19" fmla="*/ 1553415 h 1360"/>
                <a:gd name="T20" fmla="*/ 624728 w 1360"/>
                <a:gd name="T21" fmla="*/ 1483379 h 1360"/>
                <a:gd name="T22" fmla="*/ 581305 w 1360"/>
                <a:gd name="T23" fmla="*/ 1369919 h 1360"/>
                <a:gd name="T24" fmla="*/ 537882 w 1360"/>
                <a:gd name="T25" fmla="*/ 1264864 h 1360"/>
                <a:gd name="T26" fmla="*/ 497261 w 1360"/>
                <a:gd name="T27" fmla="*/ 1179419 h 1360"/>
                <a:gd name="T28" fmla="*/ 462243 w 1360"/>
                <a:gd name="T29" fmla="*/ 1106581 h 1360"/>
                <a:gd name="T30" fmla="*/ 430026 w 1360"/>
                <a:gd name="T31" fmla="*/ 1056154 h 1360"/>
                <a:gd name="T32" fmla="*/ 365592 w 1360"/>
                <a:gd name="T33" fmla="*/ 986118 h 1360"/>
                <a:gd name="T34" fmla="*/ 295555 w 1360"/>
                <a:gd name="T35" fmla="*/ 959504 h 1360"/>
                <a:gd name="T36" fmla="*/ 344581 w 1360"/>
                <a:gd name="T37" fmla="*/ 918882 h 1360"/>
                <a:gd name="T38" fmla="*/ 388004 w 1360"/>
                <a:gd name="T39" fmla="*/ 892268 h 1360"/>
                <a:gd name="T40" fmla="*/ 427224 w 1360"/>
                <a:gd name="T41" fmla="*/ 872658 h 1360"/>
                <a:gd name="T42" fmla="*/ 465044 w 1360"/>
                <a:gd name="T43" fmla="*/ 868456 h 1360"/>
                <a:gd name="T44" fmla="*/ 516871 w 1360"/>
                <a:gd name="T45" fmla="*/ 886665 h 1360"/>
                <a:gd name="T46" fmla="*/ 570099 w 1360"/>
                <a:gd name="T47" fmla="*/ 937092 h 1360"/>
                <a:gd name="T48" fmla="*/ 624728 w 1360"/>
                <a:gd name="T49" fmla="*/ 1021136 h 1360"/>
                <a:gd name="T50" fmla="*/ 683559 w 1360"/>
                <a:gd name="T51" fmla="*/ 1138798 h 1360"/>
                <a:gd name="T52" fmla="*/ 806824 w 1360"/>
                <a:gd name="T53" fmla="*/ 1096776 h 1360"/>
                <a:gd name="T54" fmla="*/ 990320 w 1360"/>
                <a:gd name="T55" fmla="*/ 827835 h 1360"/>
                <a:gd name="T56" fmla="*/ 1197629 w 1360"/>
                <a:gd name="T57" fmla="*/ 574301 h 1360"/>
                <a:gd name="T58" fmla="*/ 1428750 w 1360"/>
                <a:gd name="T59" fmla="*/ 338978 h 1360"/>
                <a:gd name="T60" fmla="*/ 116261 w 1360"/>
                <a:gd name="T61" fmla="*/ 225518 h 1360"/>
                <a:gd name="T62" fmla="*/ 1872783 w 1360"/>
                <a:gd name="T63" fmla="*/ 0 h 1360"/>
                <a:gd name="T64" fmla="*/ 1843368 w 1360"/>
                <a:gd name="T65" fmla="*/ 110658 h 1360"/>
                <a:gd name="T66" fmla="*/ 1770529 w 1360"/>
                <a:gd name="T67" fmla="*/ 1905000 h 1360"/>
                <a:gd name="T68" fmla="*/ 0 w 1360"/>
                <a:gd name="T69" fmla="*/ 107857 h 1360"/>
                <a:gd name="T70" fmla="*/ 1794342 w 1360"/>
                <a:gd name="T71" fmla="*/ 49026 h 1360"/>
                <a:gd name="T72" fmla="*/ 1872783 w 1360"/>
                <a:gd name="T73" fmla="*/ 0 h 13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60" h="1360">
                  <a:moveTo>
                    <a:pt x="83" y="161"/>
                  </a:moveTo>
                  <a:lnTo>
                    <a:pt x="83" y="1274"/>
                  </a:lnTo>
                  <a:lnTo>
                    <a:pt x="1179" y="1274"/>
                  </a:lnTo>
                  <a:lnTo>
                    <a:pt x="1179" y="192"/>
                  </a:lnTo>
                  <a:lnTo>
                    <a:pt x="1081" y="286"/>
                  </a:lnTo>
                  <a:lnTo>
                    <a:pt x="991" y="387"/>
                  </a:lnTo>
                  <a:lnTo>
                    <a:pt x="903" y="493"/>
                  </a:lnTo>
                  <a:lnTo>
                    <a:pt x="822" y="604"/>
                  </a:lnTo>
                  <a:lnTo>
                    <a:pt x="784" y="660"/>
                  </a:lnTo>
                  <a:lnTo>
                    <a:pt x="747" y="715"/>
                  </a:lnTo>
                  <a:lnTo>
                    <a:pt x="715" y="771"/>
                  </a:lnTo>
                  <a:lnTo>
                    <a:pt x="684" y="825"/>
                  </a:lnTo>
                  <a:lnTo>
                    <a:pt x="657" y="880"/>
                  </a:lnTo>
                  <a:lnTo>
                    <a:pt x="632" y="932"/>
                  </a:lnTo>
                  <a:lnTo>
                    <a:pt x="609" y="986"/>
                  </a:lnTo>
                  <a:lnTo>
                    <a:pt x="590" y="1038"/>
                  </a:lnTo>
                  <a:lnTo>
                    <a:pt x="551" y="1063"/>
                  </a:lnTo>
                  <a:lnTo>
                    <a:pt x="507" y="1095"/>
                  </a:lnTo>
                  <a:lnTo>
                    <a:pt x="469" y="1128"/>
                  </a:lnTo>
                  <a:lnTo>
                    <a:pt x="463" y="1109"/>
                  </a:lnTo>
                  <a:lnTo>
                    <a:pt x="455" y="1086"/>
                  </a:lnTo>
                  <a:lnTo>
                    <a:pt x="446" y="1059"/>
                  </a:lnTo>
                  <a:lnTo>
                    <a:pt x="434" y="1026"/>
                  </a:lnTo>
                  <a:lnTo>
                    <a:pt x="415" y="978"/>
                  </a:lnTo>
                  <a:lnTo>
                    <a:pt x="400" y="938"/>
                  </a:lnTo>
                  <a:lnTo>
                    <a:pt x="384" y="903"/>
                  </a:lnTo>
                  <a:lnTo>
                    <a:pt x="371" y="871"/>
                  </a:lnTo>
                  <a:lnTo>
                    <a:pt x="355" y="842"/>
                  </a:lnTo>
                  <a:lnTo>
                    <a:pt x="344" y="815"/>
                  </a:lnTo>
                  <a:lnTo>
                    <a:pt x="330" y="790"/>
                  </a:lnTo>
                  <a:lnTo>
                    <a:pt x="319" y="771"/>
                  </a:lnTo>
                  <a:lnTo>
                    <a:pt x="307" y="754"/>
                  </a:lnTo>
                  <a:lnTo>
                    <a:pt x="284" y="725"/>
                  </a:lnTo>
                  <a:lnTo>
                    <a:pt x="261" y="704"/>
                  </a:lnTo>
                  <a:lnTo>
                    <a:pt x="236" y="691"/>
                  </a:lnTo>
                  <a:lnTo>
                    <a:pt x="211" y="685"/>
                  </a:lnTo>
                  <a:lnTo>
                    <a:pt x="229" y="669"/>
                  </a:lnTo>
                  <a:lnTo>
                    <a:pt x="246" y="656"/>
                  </a:lnTo>
                  <a:lnTo>
                    <a:pt x="261" y="645"/>
                  </a:lnTo>
                  <a:lnTo>
                    <a:pt x="277" y="637"/>
                  </a:lnTo>
                  <a:lnTo>
                    <a:pt x="292" y="629"/>
                  </a:lnTo>
                  <a:lnTo>
                    <a:pt x="305" y="623"/>
                  </a:lnTo>
                  <a:lnTo>
                    <a:pt x="321" y="621"/>
                  </a:lnTo>
                  <a:lnTo>
                    <a:pt x="332" y="620"/>
                  </a:lnTo>
                  <a:lnTo>
                    <a:pt x="352" y="623"/>
                  </a:lnTo>
                  <a:lnTo>
                    <a:pt x="369" y="633"/>
                  </a:lnTo>
                  <a:lnTo>
                    <a:pt x="388" y="648"/>
                  </a:lnTo>
                  <a:lnTo>
                    <a:pt x="407" y="669"/>
                  </a:lnTo>
                  <a:lnTo>
                    <a:pt x="426" y="696"/>
                  </a:lnTo>
                  <a:lnTo>
                    <a:pt x="446" y="729"/>
                  </a:lnTo>
                  <a:lnTo>
                    <a:pt x="467" y="769"/>
                  </a:lnTo>
                  <a:lnTo>
                    <a:pt x="488" y="813"/>
                  </a:lnTo>
                  <a:lnTo>
                    <a:pt x="519" y="882"/>
                  </a:lnTo>
                  <a:lnTo>
                    <a:pt x="576" y="783"/>
                  </a:lnTo>
                  <a:lnTo>
                    <a:pt x="640" y="685"/>
                  </a:lnTo>
                  <a:lnTo>
                    <a:pt x="707" y="591"/>
                  </a:lnTo>
                  <a:lnTo>
                    <a:pt x="778" y="501"/>
                  </a:lnTo>
                  <a:lnTo>
                    <a:pt x="855" y="410"/>
                  </a:lnTo>
                  <a:lnTo>
                    <a:pt x="935" y="324"/>
                  </a:lnTo>
                  <a:lnTo>
                    <a:pt x="1020" y="242"/>
                  </a:lnTo>
                  <a:lnTo>
                    <a:pt x="1110" y="161"/>
                  </a:lnTo>
                  <a:lnTo>
                    <a:pt x="83" y="161"/>
                  </a:lnTo>
                  <a:close/>
                  <a:moveTo>
                    <a:pt x="1337" y="0"/>
                  </a:moveTo>
                  <a:lnTo>
                    <a:pt x="1360" y="46"/>
                  </a:lnTo>
                  <a:lnTo>
                    <a:pt x="1316" y="79"/>
                  </a:lnTo>
                  <a:lnTo>
                    <a:pt x="1264" y="119"/>
                  </a:lnTo>
                  <a:lnTo>
                    <a:pt x="1264" y="1360"/>
                  </a:lnTo>
                  <a:lnTo>
                    <a:pt x="0" y="1360"/>
                  </a:lnTo>
                  <a:lnTo>
                    <a:pt x="0" y="77"/>
                  </a:lnTo>
                  <a:lnTo>
                    <a:pt x="1222" y="77"/>
                  </a:lnTo>
                  <a:lnTo>
                    <a:pt x="1281" y="35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527C57"/>
            </a:solidFill>
            <a:ln>
              <a:solidFill>
                <a:srgbClr val="527C57"/>
              </a:solidFill>
            </a:ln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0" name="图片 19" descr="7eea83ce975fdc61e4df2800270a5f10"/>
          <p:cNvPicPr>
            <a:picLocks noChangeAspect="1"/>
          </p:cNvPicPr>
          <p:nvPr/>
        </p:nvPicPr>
        <p:blipFill>
          <a:blip r:embed="rId2"/>
          <a:srcRect l="14043" t="10521" r="15648" b="28135"/>
          <a:stretch>
            <a:fillRect/>
          </a:stretch>
        </p:blipFill>
        <p:spPr>
          <a:xfrm>
            <a:off x="6490970" y="1668780"/>
            <a:ext cx="4653280" cy="435165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182880" y="558165"/>
            <a:ext cx="3658870" cy="859155"/>
            <a:chOff x="7242" y="1149"/>
            <a:chExt cx="5762" cy="1353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1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添加文本标题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09" y="202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Here to add your text, </a:t>
              </a:r>
              <a:endParaRPr lang="zh-CN" altLang="en-US" sz="140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c5af74cf19b58d56975d452300c0e575"/>
          <p:cNvPicPr>
            <a:picLocks noChangeAspect="1"/>
          </p:cNvPicPr>
          <p:nvPr/>
        </p:nvPicPr>
        <p:blipFill>
          <a:blip r:embed="rId2"/>
          <a:srcRect l="63104" t="30253" r="15023" b="36922"/>
          <a:stretch>
            <a:fillRect/>
          </a:stretch>
        </p:blipFill>
        <p:spPr>
          <a:xfrm>
            <a:off x="874395" y="2183130"/>
            <a:ext cx="1575435" cy="2491740"/>
          </a:xfrm>
          <a:prstGeom prst="round2Diag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94965" y="1081405"/>
            <a:ext cx="7941945" cy="4379864"/>
            <a:chOff x="7055" y="3596"/>
            <a:chExt cx="6725" cy="3237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服务器场景演变历史</a:t>
              </a:r>
              <a:endParaRPr lang="zh-CN" altLang="en-US" sz="3200" b="1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725" cy="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一、</a:t>
              </a:r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Navmesh</a:t>
              </a:r>
              <a:r>
                <a:rPr lang="zh-CN" altLang="en-US" sz="2000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（没有动态阻挡）</a:t>
              </a:r>
              <a:endParaRPr lang="zh-CN" altLang="en-US" sz="3200" b="1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  <a:p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二、原生</a:t>
              </a:r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Navmesh+</a:t>
              </a:r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动态阻挡</a:t>
              </a:r>
              <a:r>
                <a:rPr lang="zh-CN" altLang="en-US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（内存：每个场景分线一</a:t>
              </a:r>
              <a:r>
                <a:rPr lang="en-US" altLang="zh-CN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					</a:t>
              </a:r>
              <a:r>
                <a:rPr lang="zh-CN" altLang="en-US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份</a:t>
              </a:r>
              <a:r>
                <a:rPr lang="en-US" altLang="zh-CN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:10+m</a:t>
              </a:r>
              <a:r>
                <a:rPr lang="zh-CN" altLang="en-US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）</a:t>
              </a:r>
              <a:endPara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  <a:p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三、</a:t>
              </a:r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Navmesh+A*</a:t>
              </a:r>
              <a:r>
                <a:rPr lang="zh-CN" altLang="en-US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（内存：</a:t>
              </a:r>
              <a:r>
                <a:rPr lang="en-US" altLang="zh-CN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(1024/0.75)^2*64=14m + </a:t>
              </a:r>
              <a:r>
                <a:rPr lang="zh-CN" altLang="en-US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额外信息</a:t>
              </a:r>
              <a:endParaRPr lang="zh-CN" altLang="en-US" b="1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r>
                <a:rPr lang="en-US" altLang="zh-CN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			</a:t>
              </a:r>
              <a:r>
                <a:rPr lang="zh-CN" altLang="en-US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精度：</a:t>
              </a:r>
              <a:r>
                <a:rPr lang="en-US" altLang="zh-CN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0.75m</a:t>
              </a:r>
              <a:r>
                <a:rPr lang="zh-CN" altLang="en-US" b="1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误差）</a:t>
              </a:r>
              <a:endParaRPr lang="zh-CN" altLang="en-US" b="1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  <a:p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新、？</a:t>
              </a:r>
              <a:endPara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  <a:p>
              <a:endPara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43815"/>
            <a:ext cx="12097385" cy="6558915"/>
            <a:chOff x="446" y="39"/>
            <a:chExt cx="19051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9051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e8290e5dbcbd2aa1a44462fe4912f55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998980"/>
            <a:ext cx="5422265" cy="3253740"/>
          </a:xfrm>
          <a:prstGeom prst="rect">
            <a:avLst/>
          </a:prstGeom>
        </p:spPr>
      </p:pic>
      <p:sp>
        <p:nvSpPr>
          <p:cNvPr id="46" name="TextBox 28"/>
          <p:cNvSpPr txBox="1"/>
          <p:nvPr/>
        </p:nvSpPr>
        <p:spPr>
          <a:xfrm>
            <a:off x="5359220" y="1338733"/>
            <a:ext cx="3659135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如何最小存储？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55" name="TextBox 22"/>
          <p:cNvSpPr txBox="1"/>
          <p:nvPr/>
        </p:nvSpPr>
        <p:spPr>
          <a:xfrm>
            <a:off x="5662295" y="2043430"/>
            <a:ext cx="4958715" cy="776605"/>
          </a:xfrm>
          <a:prstGeom prst="rect">
            <a:avLst/>
          </a:prstGeom>
          <a:noFill/>
        </p:spPr>
        <p:txBody>
          <a:bodyPr wrap="square" lIns="87770" tIns="43885" rIns="87770" bIns="4388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一份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Navmesh+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每个分线各自的动态阻挡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kern="0" noProof="1">
              <a:solidFill>
                <a:schemeClr val="tx1">
                  <a:lumMod val="65000"/>
                  <a:lumOff val="3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45720" y="582295"/>
            <a:ext cx="3658870" cy="974090"/>
            <a:chOff x="7242" y="1149"/>
            <a:chExt cx="5762" cy="1534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1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最优方案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65" y="2200"/>
              <a:ext cx="31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有没有？？？ </a:t>
              </a:r>
              <a:endParaRPr lang="zh-CN" altLang="en-US" sz="1400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2" name="TextBox 28"/>
          <p:cNvSpPr txBox="1"/>
          <p:nvPr/>
        </p:nvSpPr>
        <p:spPr>
          <a:xfrm>
            <a:off x="5359220" y="2570633"/>
            <a:ext cx="3659135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最简描述形状？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5662295" y="3326765"/>
            <a:ext cx="4958715" cy="776605"/>
          </a:xfrm>
          <a:prstGeom prst="rect">
            <a:avLst/>
          </a:prstGeom>
          <a:noFill/>
        </p:spPr>
        <p:txBody>
          <a:bodyPr wrap="square" lIns="87770" tIns="43885" rIns="87770" bIns="4388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圆柱、长方体、旋转长方体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kern="0" noProof="1">
              <a:solidFill>
                <a:schemeClr val="tx1">
                  <a:lumMod val="65000"/>
                  <a:lumOff val="3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5" name="TextBox 28"/>
          <p:cNvSpPr txBox="1"/>
          <p:nvPr/>
        </p:nvSpPr>
        <p:spPr>
          <a:xfrm>
            <a:off x="5359400" y="4244975"/>
            <a:ext cx="5813425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660" b="1" u="sng" dirty="0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如何快速找到点和障碍的关系？？？</a:t>
            </a:r>
            <a:endParaRPr lang="zh-CN" altLang="en-US" sz="2660" b="1" u="sng" dirty="0">
              <a:solidFill>
                <a:srgbClr val="FF0000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6" name="TextBox 28"/>
          <p:cNvSpPr txBox="1"/>
          <p:nvPr/>
        </p:nvSpPr>
        <p:spPr>
          <a:xfrm rot="18480000">
            <a:off x="3270250" y="1249680"/>
            <a:ext cx="1167765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660" b="1" i="1" dirty="0">
                <a:solidFill>
                  <a:schemeClr val="accent2">
                    <a:lumMod val="7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高度？</a:t>
            </a:r>
            <a:endParaRPr lang="zh-CN" altLang="en-US" sz="2660" b="1" i="1" dirty="0">
              <a:solidFill>
                <a:schemeClr val="accent2">
                  <a:lumMod val="7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7" name="TextBox 28"/>
          <p:cNvSpPr txBox="1"/>
          <p:nvPr/>
        </p:nvSpPr>
        <p:spPr>
          <a:xfrm rot="540000">
            <a:off x="5253355" y="764540"/>
            <a:ext cx="1167765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660" b="1" i="1" dirty="0">
                <a:solidFill>
                  <a:schemeClr val="accent2">
                    <a:lumMod val="7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射线？</a:t>
            </a:r>
            <a:endParaRPr lang="zh-CN" altLang="en-US" sz="2660" b="1" i="1" dirty="0">
              <a:solidFill>
                <a:schemeClr val="accent2">
                  <a:lumMod val="7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8" name="TextBox 28"/>
          <p:cNvSpPr txBox="1"/>
          <p:nvPr/>
        </p:nvSpPr>
        <p:spPr>
          <a:xfrm rot="2280000">
            <a:off x="7703185" y="764540"/>
            <a:ext cx="1167765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660" b="1" i="1" dirty="0">
                <a:solidFill>
                  <a:schemeClr val="accent2">
                    <a:lumMod val="7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寻路？</a:t>
            </a:r>
            <a:endParaRPr lang="zh-CN" altLang="en-US" sz="2660" b="1" i="1" dirty="0">
              <a:solidFill>
                <a:schemeClr val="accent2">
                  <a:lumMod val="7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1925" y="40005"/>
            <a:ext cx="12097385" cy="6558915"/>
            <a:chOff x="446" y="39"/>
            <a:chExt cx="19051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9051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10" y="785495"/>
            <a:ext cx="9399270" cy="5626100"/>
          </a:xfrm>
          <a:prstGeom prst="rect">
            <a:avLst/>
          </a:prstGeom>
        </p:spPr>
      </p:pic>
      <p:sp>
        <p:nvSpPr>
          <p:cNvPr id="11" name="TextBox 28"/>
          <p:cNvSpPr txBox="1"/>
          <p:nvPr/>
        </p:nvSpPr>
        <p:spPr>
          <a:xfrm>
            <a:off x="80645" y="785495"/>
            <a:ext cx="1891665" cy="7372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GEO</a:t>
            </a:r>
            <a:endParaRPr lang="en-US" altLang="zh-CN" sz="28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 rot="4380000">
            <a:off x="-497840" y="3322955"/>
            <a:ext cx="314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地理位置信息引发的思考 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26695" y="-31750"/>
            <a:ext cx="12161861" cy="6558915"/>
            <a:chOff x="446" y="39"/>
            <a:chExt cx="18920" cy="10329"/>
          </a:xfrm>
        </p:grpSpPr>
        <p:pic>
          <p:nvPicPr>
            <p:cNvPr id="15" name="图片 14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20090" y="5252720"/>
            <a:ext cx="10772140" cy="75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GEOHash</a:t>
            </a:r>
            <a:endParaRPr lang="en-US" altLang="zh-CN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" name="TextBox 28"/>
          <p:cNvSpPr txBox="1"/>
          <p:nvPr/>
        </p:nvSpPr>
        <p:spPr>
          <a:xfrm>
            <a:off x="1069975" y="1263015"/>
            <a:ext cx="939419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X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0.2  Hash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1000 0000 0000 0000    0-0.3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的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相同</a:t>
            </a:r>
            <a:endParaRPr lang="zh-CN" altLang="en-US" sz="266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069975" y="2175510"/>
            <a:ext cx="939419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Y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9999.8  Hash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1111 1111 1111 1111  </a:t>
            </a:r>
            <a:endParaRPr lang="zh-CN" altLang="en-US" sz="266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069975" y="3559810"/>
            <a:ext cx="9394190" cy="13182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XY</a:t>
            </a:r>
            <a:r>
              <a:rPr lang="zh-CN" altLang="en-US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(0.2,9999.8)  </a:t>
            </a:r>
            <a:endParaRPr lang="en-US" altLang="zh-CN" sz="266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</a:t>
            </a:r>
            <a:r>
              <a:rPr lang="zh-CN" altLang="en-US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1101 0101 0101 0101 0101 0101 0101 0101 </a:t>
            </a:r>
            <a:endParaRPr lang="en-US" altLang="zh-CN" sz="266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26695" y="-31750"/>
            <a:ext cx="12161861" cy="6558915"/>
            <a:chOff x="446" y="39"/>
            <a:chExt cx="18920" cy="10329"/>
          </a:xfrm>
        </p:grpSpPr>
        <p:pic>
          <p:nvPicPr>
            <p:cNvPr id="15" name="图片 14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20090" y="5252720"/>
            <a:ext cx="10772140" cy="75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Z</a:t>
            </a: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曲线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4" name="图片 3" descr="g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290195"/>
            <a:ext cx="6170295" cy="6277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2545" y="2687955"/>
            <a:ext cx="131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YX YX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26695" y="-31750"/>
            <a:ext cx="12161861" cy="6558915"/>
            <a:chOff x="446" y="39"/>
            <a:chExt cx="18920" cy="10329"/>
          </a:xfrm>
        </p:grpSpPr>
        <p:pic>
          <p:nvPicPr>
            <p:cNvPr id="15" name="图片 14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20090" y="5252720"/>
            <a:ext cx="10772140" cy="75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Z</a:t>
            </a: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曲线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2" name="图片 1" descr="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5" y="302895"/>
            <a:ext cx="9005570" cy="6754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7575" y="2584450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XY XY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26695" y="-31750"/>
            <a:ext cx="12161861" cy="6558915"/>
            <a:chOff x="446" y="39"/>
            <a:chExt cx="18920" cy="10329"/>
          </a:xfrm>
        </p:grpSpPr>
        <p:pic>
          <p:nvPicPr>
            <p:cNvPr id="15" name="图片 14" descr="228922c0ef5cf2d9445533006c81a2b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20090" y="5252720"/>
            <a:ext cx="10772140" cy="75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8"/>
          <p:cNvSpPr txBox="1"/>
          <p:nvPr/>
        </p:nvSpPr>
        <p:spPr>
          <a:xfrm>
            <a:off x="-182880" y="558165"/>
            <a:ext cx="365887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GEOHash</a:t>
            </a:r>
            <a:endParaRPr lang="en-US" altLang="zh-CN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" name="TextBox 28"/>
          <p:cNvSpPr txBox="1"/>
          <p:nvPr/>
        </p:nvSpPr>
        <p:spPr>
          <a:xfrm>
            <a:off x="1069975" y="1263015"/>
            <a:ext cx="939419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X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+0.2  Hash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1000 0000 0000 0000    0-0.3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的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相同</a:t>
            </a:r>
            <a:endParaRPr lang="zh-CN" altLang="en-US" sz="266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069975" y="2722245"/>
            <a:ext cx="939419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Y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9999.8  Hash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1111 1111 1111 1111  </a:t>
            </a:r>
            <a:endParaRPr lang="zh-CN" altLang="en-US" sz="266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069975" y="3427095"/>
            <a:ext cx="9394190" cy="13182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XY</a:t>
            </a:r>
            <a:r>
              <a:rPr lang="zh-CN" altLang="en-US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(+0.2,9999.8)  </a:t>
            </a:r>
            <a:endParaRPr lang="en-US" altLang="zh-CN" sz="266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</a:t>
            </a:r>
            <a:r>
              <a:rPr lang="zh-CN" altLang="en-US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1101 0101 0101 0101 0101 0101 0101 0101 </a:t>
            </a:r>
            <a:endParaRPr lang="en-US" altLang="zh-CN" sz="266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3" name="TextBox 28"/>
          <p:cNvSpPr txBox="1"/>
          <p:nvPr/>
        </p:nvSpPr>
        <p:spPr>
          <a:xfrm>
            <a:off x="1069975" y="2017395"/>
            <a:ext cx="9394190" cy="704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X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-0.2  Hash</a:t>
            </a:r>
            <a:r>
              <a:rPr lang="zh-CN" altLang="en-US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0111 1111 1111 1111   </a:t>
            </a:r>
            <a:endParaRPr lang="zh-CN" altLang="en-US" sz="266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4" name="TextBox 28"/>
          <p:cNvSpPr txBox="1"/>
          <p:nvPr/>
        </p:nvSpPr>
        <p:spPr>
          <a:xfrm>
            <a:off x="1069975" y="4745990"/>
            <a:ext cx="9394190" cy="13182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XY</a:t>
            </a:r>
            <a:r>
              <a:rPr lang="zh-CN" altLang="en-US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(-0.2,9999.8)  </a:t>
            </a:r>
            <a:endParaRPr lang="en-US" altLang="zh-CN" sz="266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Hash</a:t>
            </a:r>
            <a:r>
              <a:rPr lang="zh-CN" altLang="en-US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：</a:t>
            </a:r>
            <a:r>
              <a:rPr lang="en-US" altLang="zh-CN" sz="266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0111 1111 1111 1111 1111 1111 1111 1111 </a:t>
            </a:r>
            <a:endParaRPr lang="en-US" altLang="zh-CN" sz="266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51440" y="3994785"/>
            <a:ext cx="459740" cy="2383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相差：1431655766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3229</Words>
  <Application>WPS 演示</Application>
  <PresentationFormat>宽屏</PresentationFormat>
  <Paragraphs>282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字体管家胖丫儿</vt:lpstr>
      <vt:lpstr>微软雅黑</vt:lpstr>
      <vt:lpstr>Calibri</vt:lpstr>
      <vt:lpstr>Arial Unicode MS</vt:lpstr>
      <vt:lpstr>Calibri Light</vt:lpstr>
      <vt:lpstr>Meiryo</vt:lpstr>
      <vt:lpstr>Arial Narrow</vt:lpstr>
      <vt:lpstr>Yu Gothic UI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张嘎</cp:lastModifiedBy>
  <cp:revision>297</cp:revision>
  <dcterms:created xsi:type="dcterms:W3CDTF">2017-09-19T15:39:00Z</dcterms:created>
  <dcterms:modified xsi:type="dcterms:W3CDTF">2018-11-30T07:14:57Z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