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096E6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 73"/>
          <p:cNvSpPr txBox="1"/>
          <p:nvPr/>
        </p:nvSpPr>
        <p:spPr>
          <a:xfrm>
            <a:off x="1991360" y="3885565"/>
            <a:ext cx="8229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审批失败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04460" y="103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产品发布流程图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100" y="979170"/>
            <a:ext cx="276225" cy="125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9100" y="2233295"/>
            <a:ext cx="276225" cy="125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9100" y="3487420"/>
            <a:ext cx="276225" cy="125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审批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9100" y="4741545"/>
            <a:ext cx="276225" cy="1254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上线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58240" y="1159510"/>
            <a:ext cx="83312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新建代码库</a:t>
            </a:r>
            <a:endParaRPr lang="zh-CN" altLang="en-US" sz="900"/>
          </a:p>
          <a:p>
            <a:pPr algn="ctr"/>
            <a:r>
              <a:rPr lang="zh-CN" altLang="en-US" sz="900"/>
              <a:t>（创建分支</a:t>
            </a:r>
            <a:r>
              <a:rPr lang="zh-CN" altLang="en-US" sz="900"/>
              <a:t>）</a:t>
            </a:r>
            <a:endParaRPr lang="zh-CN" altLang="en-US" sz="900"/>
          </a:p>
        </p:txBody>
      </p:sp>
      <p:sp>
        <p:nvSpPr>
          <p:cNvPr id="12" name="矩形 11"/>
          <p:cNvSpPr/>
          <p:nvPr/>
        </p:nvSpPr>
        <p:spPr>
          <a:xfrm>
            <a:off x="2437130" y="1159510"/>
            <a:ext cx="83312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代码开发</a:t>
            </a:r>
            <a:r>
              <a:rPr lang="en-US" altLang="zh-CN" sz="900"/>
              <a:t>/</a:t>
            </a:r>
            <a:r>
              <a:rPr lang="zh-CN" altLang="en-US" sz="900"/>
              <a:t>修改</a:t>
            </a:r>
            <a:endParaRPr lang="zh-CN" altLang="en-US" sz="900"/>
          </a:p>
        </p:txBody>
      </p:sp>
      <p:sp>
        <p:nvSpPr>
          <p:cNvPr id="13" name="矩形 12"/>
          <p:cNvSpPr/>
          <p:nvPr/>
        </p:nvSpPr>
        <p:spPr>
          <a:xfrm>
            <a:off x="3716020" y="1159510"/>
            <a:ext cx="83312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构建部署开发环境（规则检查</a:t>
            </a:r>
            <a:r>
              <a:rPr lang="zh-CN" altLang="en-US" sz="900"/>
              <a:t>）</a:t>
            </a:r>
            <a:endParaRPr lang="zh-CN" altLang="en-US" sz="900"/>
          </a:p>
        </p:txBody>
      </p:sp>
      <p:sp>
        <p:nvSpPr>
          <p:cNvPr id="14" name="矩形 13"/>
          <p:cNvSpPr/>
          <p:nvPr/>
        </p:nvSpPr>
        <p:spPr>
          <a:xfrm>
            <a:off x="5020310" y="1159510"/>
            <a:ext cx="833120" cy="438785"/>
          </a:xfrm>
          <a:prstGeom prst="rect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单元测试</a:t>
            </a:r>
            <a:r>
              <a:rPr lang="en-US" altLang="zh-CN" sz="900">
                <a:solidFill>
                  <a:schemeClr val="tx1"/>
                </a:solidFill>
              </a:rPr>
              <a:t>/</a:t>
            </a:r>
            <a:r>
              <a:rPr lang="zh-CN" altLang="en-US" sz="900">
                <a:solidFill>
                  <a:schemeClr val="tx1"/>
                </a:solidFill>
              </a:rPr>
              <a:t>代码扫描</a:t>
            </a:r>
            <a:r>
              <a:rPr lang="en-US" altLang="zh-CN" sz="900">
                <a:solidFill>
                  <a:schemeClr val="tx1"/>
                </a:solidFill>
              </a:rPr>
              <a:t>/</a:t>
            </a:r>
            <a:r>
              <a:rPr lang="zh-CN" altLang="en-US" sz="900">
                <a:solidFill>
                  <a:schemeClr val="tx1"/>
                </a:solidFill>
              </a:rPr>
              <a:t>代码评审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6374765" y="107315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开发修改完成</a:t>
            </a:r>
            <a:endParaRPr lang="zh-CN" altLang="en-US" sz="900"/>
          </a:p>
        </p:txBody>
      </p:sp>
      <p:sp>
        <p:nvSpPr>
          <p:cNvPr id="17" name="上箭头标注 16"/>
          <p:cNvSpPr/>
          <p:nvPr/>
        </p:nvSpPr>
        <p:spPr>
          <a:xfrm>
            <a:off x="7732395" y="959485"/>
            <a:ext cx="725170" cy="725170"/>
          </a:xfrm>
          <a:prstGeom prst="upArrowCallou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提测检查（开发</a:t>
            </a:r>
            <a:r>
              <a:rPr lang="zh-CN" altLang="en-US" sz="900">
                <a:solidFill>
                  <a:schemeClr val="tx1"/>
                </a:solidFill>
              </a:rPr>
              <a:t>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3270250" y="1379220"/>
            <a:ext cx="445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>
            <a:off x="1991360" y="1379220"/>
            <a:ext cx="445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3"/>
            <a:endCxn id="14" idx="1"/>
          </p:cNvCxnSpPr>
          <p:nvPr/>
        </p:nvCxnSpPr>
        <p:spPr>
          <a:xfrm>
            <a:off x="4549140" y="1379220"/>
            <a:ext cx="471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15" idx="1"/>
          </p:cNvCxnSpPr>
          <p:nvPr/>
        </p:nvCxnSpPr>
        <p:spPr>
          <a:xfrm>
            <a:off x="5853430" y="1379220"/>
            <a:ext cx="521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</p:cNvCxnSpPr>
          <p:nvPr/>
        </p:nvCxnSpPr>
        <p:spPr>
          <a:xfrm flipV="1">
            <a:off x="7289165" y="1374775"/>
            <a:ext cx="42608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3" idx="0"/>
            <a:endCxn id="12" idx="0"/>
          </p:cNvCxnSpPr>
          <p:nvPr/>
        </p:nvCxnSpPr>
        <p:spPr>
          <a:xfrm rot="16200000" flipV="1">
            <a:off x="3493135" y="520065"/>
            <a:ext cx="3175" cy="127889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7" idx="0"/>
            <a:endCxn id="12" idx="0"/>
          </p:cNvCxnSpPr>
          <p:nvPr/>
        </p:nvCxnSpPr>
        <p:spPr>
          <a:xfrm rot="16200000" flipH="1" flipV="1">
            <a:off x="5374005" y="-1561465"/>
            <a:ext cx="200025" cy="5241290"/>
          </a:xfrm>
          <a:prstGeom prst="bentConnector3">
            <a:avLst>
              <a:gd name="adj1" fmla="val -1192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020310" y="523240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提测</a:t>
            </a:r>
            <a:r>
              <a:rPr lang="zh-CN" altLang="en-US" sz="900">
                <a:solidFill>
                  <a:srgbClr val="FF0000"/>
                </a:solidFill>
              </a:rPr>
              <a:t>检查失败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075940" y="729615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规则</a:t>
            </a:r>
            <a:r>
              <a:rPr lang="zh-CN" altLang="en-US" sz="900">
                <a:solidFill>
                  <a:srgbClr val="FF0000"/>
                </a:solidFill>
              </a:rPr>
              <a:t>检查失败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04960" y="1161415"/>
            <a:ext cx="83312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发起提测（创建测试分支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29" name="直接箭头连接符 28"/>
          <p:cNvCxnSpPr>
            <a:endCxn id="28" idx="1"/>
          </p:cNvCxnSpPr>
          <p:nvPr/>
        </p:nvCxnSpPr>
        <p:spPr>
          <a:xfrm flipV="1">
            <a:off x="8457565" y="1381125"/>
            <a:ext cx="74739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625840" y="1161415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6096E6"/>
                </a:solidFill>
              </a:rPr>
              <a:t>通过</a:t>
            </a:r>
            <a:endParaRPr lang="zh-CN" altLang="en-US" sz="900">
              <a:solidFill>
                <a:srgbClr val="6096E6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121140" y="2640965"/>
            <a:ext cx="100076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构建部署测试环境（规则检查</a:t>
            </a:r>
            <a:r>
              <a:rPr lang="en-US" altLang="zh-CN" sz="900"/>
              <a:t>/</a:t>
            </a:r>
            <a:r>
              <a:rPr lang="zh-CN" altLang="en-US" sz="900"/>
              <a:t>代码扫描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32" name="直接箭头连接符 31"/>
          <p:cNvCxnSpPr>
            <a:stCxn id="28" idx="2"/>
            <a:endCxn id="31" idx="0"/>
          </p:cNvCxnSpPr>
          <p:nvPr/>
        </p:nvCxnSpPr>
        <p:spPr>
          <a:xfrm>
            <a:off x="9621520" y="1600200"/>
            <a:ext cx="0" cy="1040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621520" y="1798320"/>
            <a:ext cx="24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>
                <a:solidFill>
                  <a:srgbClr val="00B0F0"/>
                </a:solidFill>
              </a:rPr>
              <a:t>提测检查</a:t>
            </a:r>
            <a:endParaRPr lang="zh-CN" altLang="en-US" sz="900">
              <a:solidFill>
                <a:srgbClr val="00B0F0"/>
              </a:solidFill>
            </a:endParaRPr>
          </a:p>
        </p:txBody>
      </p:sp>
      <p:cxnSp>
        <p:nvCxnSpPr>
          <p:cNvPr id="35" name="肘形连接符 34"/>
          <p:cNvCxnSpPr>
            <a:stCxn id="33" idx="1"/>
            <a:endCxn id="17" idx="2"/>
          </p:cNvCxnSpPr>
          <p:nvPr/>
        </p:nvCxnSpPr>
        <p:spPr>
          <a:xfrm rot="10800000">
            <a:off x="8094980" y="1684020"/>
            <a:ext cx="1526540" cy="436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397240" y="1890395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提测检查失败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47305" y="2640965"/>
            <a:ext cx="91821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自动化测试</a:t>
            </a:r>
            <a:endParaRPr lang="zh-CN" altLang="en-US" sz="900"/>
          </a:p>
          <a:p>
            <a:pPr algn="ctr"/>
            <a:r>
              <a:rPr lang="zh-CN" altLang="en-US" sz="900"/>
              <a:t>（接口</a:t>
            </a:r>
            <a:r>
              <a:rPr lang="en-US" altLang="zh-CN" sz="900"/>
              <a:t>/</a:t>
            </a:r>
            <a:r>
              <a:rPr lang="en-US" altLang="zh-CN" sz="900"/>
              <a:t>UI</a:t>
            </a:r>
            <a:r>
              <a:rPr lang="zh-CN" altLang="en-US" sz="900"/>
              <a:t>报告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39" name="直接箭头连接符 38"/>
          <p:cNvCxnSpPr>
            <a:stCxn id="31" idx="1"/>
            <a:endCxn id="37" idx="3"/>
          </p:cNvCxnSpPr>
          <p:nvPr/>
        </p:nvCxnSpPr>
        <p:spPr>
          <a:xfrm flipH="1">
            <a:off x="8565515" y="2860675"/>
            <a:ext cx="5556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88990" y="2642870"/>
            <a:ext cx="987425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功能测试（代码变更覆盖率、测试报告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41" name="直接箭头连接符 40"/>
          <p:cNvCxnSpPr>
            <a:stCxn id="37" idx="1"/>
            <a:endCxn id="40" idx="3"/>
          </p:cNvCxnSpPr>
          <p:nvPr/>
        </p:nvCxnSpPr>
        <p:spPr>
          <a:xfrm flipH="1">
            <a:off x="6876415" y="2860675"/>
            <a:ext cx="77089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065905" y="2639060"/>
            <a:ext cx="987425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系统测试</a:t>
            </a:r>
            <a:endParaRPr lang="zh-CN" altLang="en-US" sz="900"/>
          </a:p>
        </p:txBody>
      </p:sp>
      <p:cxnSp>
        <p:nvCxnSpPr>
          <p:cNvPr id="43" name="直接箭头连接符 42"/>
          <p:cNvCxnSpPr>
            <a:stCxn id="40" idx="1"/>
            <a:endCxn id="42" idx="3"/>
          </p:cNvCxnSpPr>
          <p:nvPr/>
        </p:nvCxnSpPr>
        <p:spPr>
          <a:xfrm flipH="1" flipV="1">
            <a:off x="5053330" y="2858770"/>
            <a:ext cx="83566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五边形 43"/>
          <p:cNvSpPr/>
          <p:nvPr/>
        </p:nvSpPr>
        <p:spPr>
          <a:xfrm rot="5400000">
            <a:off x="10500995" y="1304290"/>
            <a:ext cx="666750" cy="3308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900"/>
          </a:p>
        </p:txBody>
      </p:sp>
      <p:sp>
        <p:nvSpPr>
          <p:cNvPr id="45" name="文本框 44"/>
          <p:cNvSpPr txBox="1"/>
          <p:nvPr/>
        </p:nvSpPr>
        <p:spPr>
          <a:xfrm>
            <a:off x="10674350" y="1211580"/>
            <a:ext cx="32131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需求评审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 rot="5400000">
            <a:off x="10490200" y="1945005"/>
            <a:ext cx="683260" cy="314325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0674985" y="1871980"/>
            <a:ext cx="321310" cy="497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900">
                <a:solidFill>
                  <a:schemeClr val="bg1"/>
                </a:solidFill>
              </a:rPr>
              <a:t>U I </a:t>
            </a:r>
            <a:r>
              <a:rPr lang="zh-CN" altLang="en-US" sz="900">
                <a:solidFill>
                  <a:schemeClr val="bg1"/>
                </a:solidFill>
              </a:rPr>
              <a:t>评审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48" name="燕尾形 47"/>
          <p:cNvSpPr/>
          <p:nvPr/>
        </p:nvSpPr>
        <p:spPr>
          <a:xfrm rot="5400000">
            <a:off x="10489565" y="2578735"/>
            <a:ext cx="683260" cy="314325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0674350" y="2505710"/>
            <a:ext cx="32131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用例</a:t>
            </a:r>
            <a:r>
              <a:rPr lang="zh-CN" altLang="en-US" sz="900">
                <a:solidFill>
                  <a:schemeClr val="bg1"/>
                </a:solidFill>
              </a:rPr>
              <a:t>评审</a:t>
            </a:r>
            <a:endParaRPr lang="zh-CN" altLang="en-US" sz="900">
              <a:solidFill>
                <a:schemeClr val="bg1"/>
              </a:solidFill>
            </a:endParaRPr>
          </a:p>
        </p:txBody>
      </p:sp>
      <p:sp>
        <p:nvSpPr>
          <p:cNvPr id="50" name="燕尾形 49"/>
          <p:cNvSpPr/>
          <p:nvPr/>
        </p:nvSpPr>
        <p:spPr>
          <a:xfrm rot="5400000">
            <a:off x="10490200" y="3203575"/>
            <a:ext cx="683260" cy="3143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0674985" y="3130550"/>
            <a:ext cx="32131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900">
                <a:solidFill>
                  <a:schemeClr val="bg1"/>
                </a:solidFill>
              </a:rPr>
              <a:t>方案报告</a:t>
            </a:r>
            <a:endParaRPr lang="zh-CN" altLang="en-US" sz="900">
              <a:solidFill>
                <a:schemeClr val="bg1"/>
              </a:solidFill>
            </a:endParaRPr>
          </a:p>
        </p:txBody>
      </p:sp>
      <p:cxnSp>
        <p:nvCxnSpPr>
          <p:cNvPr id="53" name="直接箭头连接符 52"/>
          <p:cNvCxnSpPr>
            <a:stCxn id="42" idx="1"/>
            <a:endCxn id="54" idx="3"/>
          </p:cNvCxnSpPr>
          <p:nvPr/>
        </p:nvCxnSpPr>
        <p:spPr>
          <a:xfrm flipH="1">
            <a:off x="3270250" y="2858770"/>
            <a:ext cx="79565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437130" y="2642235"/>
            <a:ext cx="83312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测试结果</a:t>
            </a:r>
            <a:endParaRPr lang="zh-CN" altLang="en-US" sz="900"/>
          </a:p>
        </p:txBody>
      </p:sp>
      <p:sp>
        <p:nvSpPr>
          <p:cNvPr id="58" name="上箭头标注 57"/>
          <p:cNvSpPr/>
          <p:nvPr/>
        </p:nvSpPr>
        <p:spPr>
          <a:xfrm>
            <a:off x="2437130" y="1850390"/>
            <a:ext cx="833120" cy="544195"/>
          </a:xfrm>
          <a:prstGeom prst="upArrowCallou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提交</a:t>
            </a:r>
            <a:r>
              <a:rPr lang="en-US" altLang="zh-CN" sz="900">
                <a:solidFill>
                  <a:schemeClr val="tx1"/>
                </a:solidFill>
              </a:rPr>
              <a:t>BUG</a:t>
            </a:r>
            <a:r>
              <a:rPr lang="zh-CN" altLang="en-US" sz="900">
                <a:solidFill>
                  <a:srgbClr val="FF0000"/>
                </a:solidFill>
              </a:rPr>
              <a:t>（不通过）</a:t>
            </a:r>
            <a:endParaRPr lang="zh-CN" altLang="en-US" sz="900">
              <a:solidFill>
                <a:srgbClr val="FF0000"/>
              </a:solidFill>
            </a:endParaRPr>
          </a:p>
        </p:txBody>
      </p:sp>
      <p:cxnSp>
        <p:nvCxnSpPr>
          <p:cNvPr id="59" name="肘形连接符 58"/>
          <p:cNvCxnSpPr>
            <a:stCxn id="37" idx="0"/>
          </p:cNvCxnSpPr>
          <p:nvPr/>
        </p:nvCxnSpPr>
        <p:spPr>
          <a:xfrm rot="16200000" flipV="1">
            <a:off x="5459730" y="-5715"/>
            <a:ext cx="441325" cy="48514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0" idx="0"/>
          </p:cNvCxnSpPr>
          <p:nvPr/>
        </p:nvCxnSpPr>
        <p:spPr>
          <a:xfrm flipV="1">
            <a:off x="6383020" y="2218055"/>
            <a:ext cx="0" cy="4248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2" idx="0"/>
          </p:cNvCxnSpPr>
          <p:nvPr/>
        </p:nvCxnSpPr>
        <p:spPr>
          <a:xfrm flipH="1" flipV="1">
            <a:off x="4552315" y="2214245"/>
            <a:ext cx="7620" cy="4248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8" idx="0"/>
            <a:endCxn id="12" idx="2"/>
          </p:cNvCxnSpPr>
          <p:nvPr/>
        </p:nvCxnSpPr>
        <p:spPr>
          <a:xfrm flipV="1">
            <a:off x="2853690" y="1598295"/>
            <a:ext cx="0" cy="25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0"/>
            <a:endCxn id="58" idx="2"/>
          </p:cNvCxnSpPr>
          <p:nvPr/>
        </p:nvCxnSpPr>
        <p:spPr>
          <a:xfrm flipV="1">
            <a:off x="2853690" y="2394585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158240" y="2642870"/>
            <a:ext cx="833120" cy="4387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上线申请</a:t>
            </a:r>
            <a:endParaRPr lang="zh-CN" altLang="en-US" sz="900"/>
          </a:p>
        </p:txBody>
      </p:sp>
      <p:sp>
        <p:nvSpPr>
          <p:cNvPr id="67" name="文本框 66"/>
          <p:cNvSpPr txBox="1"/>
          <p:nvPr/>
        </p:nvSpPr>
        <p:spPr>
          <a:xfrm>
            <a:off x="2008505" y="2621280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6096E6"/>
                </a:solidFill>
              </a:rPr>
              <a:t>通过</a:t>
            </a:r>
            <a:endParaRPr lang="zh-CN" altLang="en-US" sz="900">
              <a:solidFill>
                <a:srgbClr val="6096E6"/>
              </a:solidFill>
            </a:endParaRPr>
          </a:p>
        </p:txBody>
      </p:sp>
      <p:cxnSp>
        <p:nvCxnSpPr>
          <p:cNvPr id="68" name="直接箭头连接符 67"/>
          <p:cNvCxnSpPr>
            <a:stCxn id="54" idx="1"/>
            <a:endCxn id="66" idx="3"/>
          </p:cNvCxnSpPr>
          <p:nvPr/>
        </p:nvCxnSpPr>
        <p:spPr>
          <a:xfrm flipH="1">
            <a:off x="1991360" y="2861945"/>
            <a:ext cx="445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158240" y="3895090"/>
            <a:ext cx="833120" cy="4387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上线审批</a:t>
            </a:r>
            <a:endParaRPr lang="zh-CN" altLang="en-US" sz="900"/>
          </a:p>
        </p:txBody>
      </p:sp>
      <p:sp>
        <p:nvSpPr>
          <p:cNvPr id="70" name="矩形 69"/>
          <p:cNvSpPr/>
          <p:nvPr/>
        </p:nvSpPr>
        <p:spPr>
          <a:xfrm>
            <a:off x="2599690" y="3895725"/>
            <a:ext cx="833120" cy="4387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ym typeface="+mn-ea"/>
              </a:rPr>
              <a:t>上线</a:t>
            </a:r>
            <a:r>
              <a:rPr lang="zh-CN" altLang="en-US" sz="900"/>
              <a:t>等待</a:t>
            </a:r>
            <a:endParaRPr lang="zh-CN" altLang="en-US" sz="900"/>
          </a:p>
        </p:txBody>
      </p:sp>
      <p:cxnSp>
        <p:nvCxnSpPr>
          <p:cNvPr id="71" name="直接箭头连接符 70"/>
          <p:cNvCxnSpPr>
            <a:stCxn id="66" idx="2"/>
            <a:endCxn id="69" idx="0"/>
          </p:cNvCxnSpPr>
          <p:nvPr/>
        </p:nvCxnSpPr>
        <p:spPr>
          <a:xfrm>
            <a:off x="1574800" y="3081655"/>
            <a:ext cx="0" cy="81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3"/>
            <a:endCxn id="70" idx="1"/>
          </p:cNvCxnSpPr>
          <p:nvPr/>
        </p:nvCxnSpPr>
        <p:spPr>
          <a:xfrm>
            <a:off x="1991360" y="4114800"/>
            <a:ext cx="608330" cy="6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158240" y="5149215"/>
            <a:ext cx="83312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预发上线</a:t>
            </a:r>
            <a:endParaRPr lang="zh-CN" altLang="en-US" sz="900"/>
          </a:p>
        </p:txBody>
      </p:sp>
      <p:sp>
        <p:nvSpPr>
          <p:cNvPr id="77" name="矩形 76"/>
          <p:cNvSpPr/>
          <p:nvPr/>
        </p:nvSpPr>
        <p:spPr>
          <a:xfrm>
            <a:off x="2437130" y="5149215"/>
            <a:ext cx="83312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预发部署</a:t>
            </a:r>
            <a:endParaRPr lang="zh-CN" altLang="en-US" sz="900"/>
          </a:p>
        </p:txBody>
      </p:sp>
      <p:sp>
        <p:nvSpPr>
          <p:cNvPr id="79" name="流程图: 决策 78"/>
          <p:cNvSpPr/>
          <p:nvPr/>
        </p:nvSpPr>
        <p:spPr>
          <a:xfrm>
            <a:off x="4065905" y="5062855"/>
            <a:ext cx="914400" cy="611505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系统运行正常</a:t>
            </a:r>
            <a:endParaRPr lang="zh-CN" altLang="en-US" sz="900"/>
          </a:p>
        </p:txBody>
      </p:sp>
      <p:sp>
        <p:nvSpPr>
          <p:cNvPr id="80" name="矩形 79"/>
          <p:cNvSpPr/>
          <p:nvPr/>
        </p:nvSpPr>
        <p:spPr>
          <a:xfrm>
            <a:off x="4025900" y="3895725"/>
            <a:ext cx="99441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预发失败</a:t>
            </a:r>
            <a:endParaRPr lang="zh-CN" altLang="en-US" sz="900"/>
          </a:p>
          <a:p>
            <a:pPr algn="ctr"/>
            <a:r>
              <a:rPr lang="zh-CN" altLang="en-US" sz="900"/>
              <a:t>（重新修改代码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81" name="直接箭头连接符 80"/>
          <p:cNvCxnSpPr>
            <a:stCxn id="69" idx="2"/>
            <a:endCxn id="76" idx="0"/>
          </p:cNvCxnSpPr>
          <p:nvPr/>
        </p:nvCxnSpPr>
        <p:spPr>
          <a:xfrm>
            <a:off x="1574800" y="4333875"/>
            <a:ext cx="0" cy="815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6" idx="3"/>
            <a:endCxn id="77" idx="1"/>
          </p:cNvCxnSpPr>
          <p:nvPr/>
        </p:nvCxnSpPr>
        <p:spPr>
          <a:xfrm>
            <a:off x="1991360" y="5368925"/>
            <a:ext cx="4457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7" idx="3"/>
            <a:endCxn id="79" idx="1"/>
          </p:cNvCxnSpPr>
          <p:nvPr/>
        </p:nvCxnSpPr>
        <p:spPr>
          <a:xfrm>
            <a:off x="3270250" y="5368925"/>
            <a:ext cx="795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9" idx="0"/>
            <a:endCxn id="80" idx="2"/>
          </p:cNvCxnSpPr>
          <p:nvPr/>
        </p:nvCxnSpPr>
        <p:spPr>
          <a:xfrm flipV="1">
            <a:off x="4523105" y="4334510"/>
            <a:ext cx="0" cy="728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80" idx="0"/>
            <a:endCxn id="54" idx="2"/>
          </p:cNvCxnSpPr>
          <p:nvPr/>
        </p:nvCxnSpPr>
        <p:spPr>
          <a:xfrm rot="16200000" flipV="1">
            <a:off x="3280410" y="2653665"/>
            <a:ext cx="814705" cy="1669415"/>
          </a:xfrm>
          <a:prstGeom prst="bentConnector3">
            <a:avLst>
              <a:gd name="adj1" fmla="val 4996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4193540" y="3246120"/>
            <a:ext cx="659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FF0000"/>
                </a:solidFill>
              </a:rPr>
              <a:t>提交</a:t>
            </a:r>
            <a:r>
              <a:rPr lang="en-US" altLang="zh-CN" sz="900">
                <a:solidFill>
                  <a:srgbClr val="FF0000"/>
                </a:solidFill>
              </a:rPr>
              <a:t>BUG</a:t>
            </a:r>
            <a:endParaRPr lang="en-US" altLang="zh-CN" sz="900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679440" y="5149850"/>
            <a:ext cx="83312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部署生产</a:t>
            </a:r>
            <a:endParaRPr lang="zh-CN" altLang="en-US" sz="900"/>
          </a:p>
        </p:txBody>
      </p:sp>
      <p:cxnSp>
        <p:nvCxnSpPr>
          <p:cNvPr id="89" name="直接箭头连接符 88"/>
          <p:cNvCxnSpPr>
            <a:stCxn id="79" idx="3"/>
            <a:endCxn id="88" idx="1"/>
          </p:cNvCxnSpPr>
          <p:nvPr/>
        </p:nvCxnSpPr>
        <p:spPr>
          <a:xfrm>
            <a:off x="4980305" y="5368925"/>
            <a:ext cx="69913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5102860" y="5139055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6096E6"/>
                </a:solidFill>
              </a:rPr>
              <a:t>通过</a:t>
            </a:r>
            <a:endParaRPr lang="zh-CN" altLang="en-US" sz="900">
              <a:solidFill>
                <a:srgbClr val="6096E6"/>
              </a:solidFill>
            </a:endParaRPr>
          </a:p>
        </p:txBody>
      </p:sp>
      <p:sp>
        <p:nvSpPr>
          <p:cNvPr id="91" name="流程图: 决策 90"/>
          <p:cNvSpPr/>
          <p:nvPr/>
        </p:nvSpPr>
        <p:spPr>
          <a:xfrm>
            <a:off x="7045325" y="5063490"/>
            <a:ext cx="914400" cy="611505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业务验证</a:t>
            </a:r>
            <a:r>
              <a:rPr lang="zh-CN" altLang="en-US" sz="900"/>
              <a:t>正常</a:t>
            </a:r>
            <a:endParaRPr lang="zh-CN" altLang="en-US" sz="900"/>
          </a:p>
        </p:txBody>
      </p:sp>
      <p:sp>
        <p:nvSpPr>
          <p:cNvPr id="93" name="矩形 92"/>
          <p:cNvSpPr/>
          <p:nvPr/>
        </p:nvSpPr>
        <p:spPr>
          <a:xfrm>
            <a:off x="7005320" y="3885565"/>
            <a:ext cx="99441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生产确认失败</a:t>
            </a:r>
            <a:endParaRPr lang="zh-CN" altLang="en-US" sz="900"/>
          </a:p>
          <a:p>
            <a:pPr algn="ctr"/>
            <a:r>
              <a:rPr lang="zh-CN" altLang="en-US" sz="900"/>
              <a:t>（代码回滚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94" name="直接箭头连接符 93"/>
          <p:cNvCxnSpPr>
            <a:stCxn id="91" idx="0"/>
            <a:endCxn id="93" idx="2"/>
          </p:cNvCxnSpPr>
          <p:nvPr/>
        </p:nvCxnSpPr>
        <p:spPr>
          <a:xfrm flipV="1">
            <a:off x="7502525" y="4324350"/>
            <a:ext cx="0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93" idx="0"/>
            <a:endCxn id="54" idx="2"/>
          </p:cNvCxnSpPr>
          <p:nvPr/>
        </p:nvCxnSpPr>
        <p:spPr>
          <a:xfrm rot="16200000" flipV="1">
            <a:off x="4775200" y="1158875"/>
            <a:ext cx="804545" cy="4648835"/>
          </a:xfrm>
          <a:prstGeom prst="bentConnector3">
            <a:avLst>
              <a:gd name="adj1" fmla="val 4996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88" idx="3"/>
            <a:endCxn id="91" idx="1"/>
          </p:cNvCxnSpPr>
          <p:nvPr/>
        </p:nvCxnSpPr>
        <p:spPr>
          <a:xfrm>
            <a:off x="6512560" y="5369560"/>
            <a:ext cx="5327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8564880" y="5150485"/>
            <a:ext cx="1473200" cy="4387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生产确认成功</a:t>
            </a:r>
            <a:endParaRPr lang="zh-CN" altLang="en-US" sz="900"/>
          </a:p>
          <a:p>
            <a:pPr algn="ctr"/>
            <a:r>
              <a:rPr lang="zh-CN" altLang="en-US" sz="900"/>
              <a:t>（合并代码</a:t>
            </a:r>
            <a:r>
              <a:rPr lang="en-US" altLang="zh-CN" sz="900"/>
              <a:t>mater</a:t>
            </a:r>
            <a:r>
              <a:rPr lang="zh-CN" altLang="en-US" sz="900"/>
              <a:t>，</a:t>
            </a:r>
            <a:r>
              <a:rPr lang="zh-CN" altLang="en-US" sz="900"/>
              <a:t>确认版本基线</a:t>
            </a:r>
            <a:r>
              <a:rPr lang="zh-CN" altLang="en-US" sz="900"/>
              <a:t>）</a:t>
            </a:r>
            <a:endParaRPr lang="zh-CN" altLang="en-US" sz="900"/>
          </a:p>
        </p:txBody>
      </p:sp>
      <p:cxnSp>
        <p:nvCxnSpPr>
          <p:cNvPr id="98" name="直接箭头连接符 97"/>
          <p:cNvCxnSpPr>
            <a:stCxn id="91" idx="3"/>
            <a:endCxn id="97" idx="1"/>
          </p:cNvCxnSpPr>
          <p:nvPr/>
        </p:nvCxnSpPr>
        <p:spPr>
          <a:xfrm>
            <a:off x="7959725" y="5369560"/>
            <a:ext cx="60515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7999730" y="5150485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solidFill>
                  <a:srgbClr val="6096E6"/>
                </a:solidFill>
              </a:rPr>
              <a:t>通过</a:t>
            </a:r>
            <a:endParaRPr lang="zh-CN" altLang="en-US" sz="900">
              <a:solidFill>
                <a:srgbClr val="6096E6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WPS 演示</Application>
  <PresentationFormat>宽屏</PresentationFormat>
  <Paragraphs>91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猛猛小蚂蚁</cp:lastModifiedBy>
  <cp:revision>150</cp:revision>
  <dcterms:created xsi:type="dcterms:W3CDTF">2019-06-19T02:08:00Z</dcterms:created>
  <dcterms:modified xsi:type="dcterms:W3CDTF">2020-06-08T10:00:29Z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