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E62"/>
    <a:srgbClr val="4EAEEA"/>
    <a:srgbClr val="4CAFEA"/>
    <a:srgbClr val="7EAB56"/>
    <a:srgbClr val="66B36B"/>
    <a:srgbClr val="69BBB9"/>
    <a:srgbClr val="CDFFCC"/>
    <a:srgbClr val="5B9BD5"/>
    <a:srgbClr val="BB99CB"/>
    <a:srgbClr val="3AB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流程图: 准备 77"/>
          <p:cNvSpPr/>
          <p:nvPr/>
        </p:nvSpPr>
        <p:spPr>
          <a:xfrm>
            <a:off x="4980940" y="4114800"/>
            <a:ext cx="1061720" cy="335280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" name="流程图: 准备 7"/>
          <p:cNvSpPr/>
          <p:nvPr/>
        </p:nvSpPr>
        <p:spPr>
          <a:xfrm>
            <a:off x="5880100" y="4767580"/>
            <a:ext cx="1061720" cy="335280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4995545" y="4098925"/>
            <a:ext cx="974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aeration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04" name="文本框 103"/>
          <p:cNvSpPr txBox="1"/>
          <p:nvPr/>
        </p:nvSpPr>
        <p:spPr>
          <a:xfrm>
            <a:off x="494030" y="292100"/>
            <a:ext cx="11204575" cy="61855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1503045" y="126873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7" name="梯形 6"/>
          <p:cNvSpPr/>
          <p:nvPr/>
        </p:nvSpPr>
        <p:spPr>
          <a:xfrm rot="5400000">
            <a:off x="873125" y="991870"/>
            <a:ext cx="914400" cy="67500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梯形 1"/>
          <p:cNvSpPr/>
          <p:nvPr/>
        </p:nvSpPr>
        <p:spPr>
          <a:xfrm rot="5400000">
            <a:off x="2140585" y="535305"/>
            <a:ext cx="600075" cy="1602740"/>
          </a:xfrm>
          <a:prstGeom prst="trapezoid">
            <a:avLst>
              <a:gd name="adj" fmla="val 3074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42310" y="1216660"/>
            <a:ext cx="5141595" cy="227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83905" y="1216660"/>
            <a:ext cx="654685" cy="2266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38590" y="1214755"/>
            <a:ext cx="654685" cy="226695"/>
          </a:xfrm>
          <a:prstGeom prst="rect">
            <a:avLst/>
          </a:prstGeom>
          <a:solidFill>
            <a:srgbClr val="F99A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93275" y="1216660"/>
            <a:ext cx="1044575" cy="227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合并 8"/>
          <p:cNvSpPr/>
          <p:nvPr/>
        </p:nvSpPr>
        <p:spPr>
          <a:xfrm>
            <a:off x="911225" y="617220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3880" y="334645"/>
            <a:ext cx="882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harter</a:t>
            </a:r>
            <a:endParaRPr lang="en-US" altLang="zh-CN"/>
          </a:p>
        </p:txBody>
      </p:sp>
      <p:sp>
        <p:nvSpPr>
          <p:cNvPr id="11" name="流程图: 合并 10"/>
          <p:cNvSpPr/>
          <p:nvPr/>
        </p:nvSpPr>
        <p:spPr>
          <a:xfrm>
            <a:off x="1566545" y="842645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76350" y="560070"/>
            <a:ext cx="693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COCP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27430" y="1146810"/>
            <a:ext cx="675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08530" y="11468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75960" y="11715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053195" y="11582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383905" y="11607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693275" y="11468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生命周期</a:t>
            </a:r>
            <a:endParaRPr lang="zh-CN" altLang="en-US"/>
          </a:p>
        </p:txBody>
      </p:sp>
      <p:sp>
        <p:nvSpPr>
          <p:cNvPr id="19" name="流程图: 合并 18"/>
          <p:cNvSpPr/>
          <p:nvPr/>
        </p:nvSpPr>
        <p:spPr>
          <a:xfrm>
            <a:off x="3159125" y="951230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881630" y="668655"/>
            <a:ext cx="681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PDCP</a:t>
            </a:r>
            <a:endParaRPr lang="en-US" altLang="zh-CN"/>
          </a:p>
        </p:txBody>
      </p:sp>
      <p:sp>
        <p:nvSpPr>
          <p:cNvPr id="21" name="流程图: 合并 20"/>
          <p:cNvSpPr/>
          <p:nvPr/>
        </p:nvSpPr>
        <p:spPr>
          <a:xfrm rot="10800000">
            <a:off x="1576070" y="1565275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390015" y="1725295"/>
            <a:ext cx="533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TR1</a:t>
            </a:r>
            <a:endParaRPr lang="en-US" altLang="zh-CN"/>
          </a:p>
        </p:txBody>
      </p:sp>
      <p:sp>
        <p:nvSpPr>
          <p:cNvPr id="23" name="流程图: 合并 22"/>
          <p:cNvSpPr/>
          <p:nvPr/>
        </p:nvSpPr>
        <p:spPr>
          <a:xfrm rot="10800000">
            <a:off x="3159125" y="1459865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39745" y="17138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迭代启动评估点</a:t>
            </a:r>
            <a:endParaRPr lang="zh-CN" altLang="en-US"/>
          </a:p>
        </p:txBody>
      </p:sp>
      <p:sp>
        <p:nvSpPr>
          <p:cNvPr id="25" name="流程图: 合并 24"/>
          <p:cNvSpPr/>
          <p:nvPr/>
        </p:nvSpPr>
        <p:spPr>
          <a:xfrm rot="10800000">
            <a:off x="2400935" y="1551305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22500" y="1725295"/>
            <a:ext cx="533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TR2</a:t>
            </a:r>
            <a:endParaRPr lang="en-US" altLang="zh-CN"/>
          </a:p>
        </p:txBody>
      </p:sp>
      <p:sp>
        <p:nvSpPr>
          <p:cNvPr id="27" name="流程图: 合并 26"/>
          <p:cNvSpPr/>
          <p:nvPr/>
        </p:nvSpPr>
        <p:spPr>
          <a:xfrm rot="10800000">
            <a:off x="7653020" y="1465580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466965" y="1637030"/>
            <a:ext cx="53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TR4</a:t>
            </a:r>
            <a:endParaRPr lang="en-US" altLang="zh-CN"/>
          </a:p>
        </p:txBody>
      </p:sp>
      <p:sp>
        <p:nvSpPr>
          <p:cNvPr id="29" name="流程图: 合并 28"/>
          <p:cNvSpPr/>
          <p:nvPr/>
        </p:nvSpPr>
        <p:spPr>
          <a:xfrm rot="10800000">
            <a:off x="8959850" y="1441450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流程图: 合并 29"/>
          <p:cNvSpPr/>
          <p:nvPr/>
        </p:nvSpPr>
        <p:spPr>
          <a:xfrm rot="10800000">
            <a:off x="8303895" y="1465580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117840" y="1637030"/>
            <a:ext cx="53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TR5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773795" y="1637030"/>
            <a:ext cx="53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TR6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589520" y="126873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40395" y="126873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96350" y="126873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92675" y="300355"/>
            <a:ext cx="2685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项目级敏捷框架</a:t>
            </a:r>
            <a:endParaRPr lang="zh-CN" altLang="en-US" sz="2800" b="1"/>
          </a:p>
        </p:txBody>
      </p:sp>
      <p:sp>
        <p:nvSpPr>
          <p:cNvPr id="38" name="流程图: 库存数据 37"/>
          <p:cNvSpPr/>
          <p:nvPr/>
        </p:nvSpPr>
        <p:spPr>
          <a:xfrm rot="10800000">
            <a:off x="854075" y="2022475"/>
            <a:ext cx="871220" cy="400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40" name="文本框 39"/>
          <p:cNvSpPr txBox="1"/>
          <p:nvPr/>
        </p:nvSpPr>
        <p:spPr>
          <a:xfrm>
            <a:off x="949325" y="209359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需求分析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1" name="流程图: 文档 40"/>
          <p:cNvSpPr/>
          <p:nvPr/>
        </p:nvSpPr>
        <p:spPr>
          <a:xfrm>
            <a:off x="725170" y="2651125"/>
            <a:ext cx="914400" cy="611505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25170" y="2651125"/>
            <a:ext cx="83439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产品</a:t>
            </a:r>
            <a:r>
              <a:rPr lang="en-US" altLang="zh-CN" sz="1000">
                <a:solidFill>
                  <a:schemeClr val="bg1"/>
                </a:solidFill>
              </a:rPr>
              <a:t>Backlog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Story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验收用例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1192530" y="2422525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准备 43"/>
          <p:cNvSpPr/>
          <p:nvPr/>
        </p:nvSpPr>
        <p:spPr>
          <a:xfrm>
            <a:off x="606425" y="3492500"/>
            <a:ext cx="1061720" cy="3067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>
            <a:off x="1072515" y="3262630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65810" y="344678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Anatom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（分析研究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9" name="流程图: 文档 48"/>
          <p:cNvSpPr/>
          <p:nvPr/>
        </p:nvSpPr>
        <p:spPr>
          <a:xfrm>
            <a:off x="656590" y="4023360"/>
            <a:ext cx="983615" cy="49784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46430" y="4098925"/>
            <a:ext cx="1071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系统</a:t>
            </a:r>
            <a:r>
              <a:rPr lang="en-US" altLang="zh-CN" sz="1000">
                <a:solidFill>
                  <a:schemeClr val="bg1"/>
                </a:solidFill>
              </a:rPr>
              <a:t>Anatomy</a:t>
            </a:r>
            <a:r>
              <a:rPr lang="zh-CN" altLang="en-US" sz="1000">
                <a:solidFill>
                  <a:schemeClr val="bg1"/>
                </a:solidFill>
              </a:rPr>
              <a:t>图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1185545" y="3807460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流程图: 库存数据 51"/>
          <p:cNvSpPr/>
          <p:nvPr/>
        </p:nvSpPr>
        <p:spPr>
          <a:xfrm rot="10800000">
            <a:off x="923290" y="4673600"/>
            <a:ext cx="1099820" cy="400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3" name="文本框 52"/>
          <p:cNvSpPr txBox="1"/>
          <p:nvPr/>
        </p:nvSpPr>
        <p:spPr>
          <a:xfrm>
            <a:off x="1094740" y="4744720"/>
            <a:ext cx="1030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系统架构设计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4" name="流程图: 文档 53"/>
          <p:cNvSpPr/>
          <p:nvPr/>
        </p:nvSpPr>
        <p:spPr>
          <a:xfrm>
            <a:off x="873125" y="5331460"/>
            <a:ext cx="1252220" cy="49784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192530" y="5432425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系统架构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56" name="下箭头 55"/>
          <p:cNvSpPr/>
          <p:nvPr/>
        </p:nvSpPr>
        <p:spPr>
          <a:xfrm>
            <a:off x="1400810" y="5102860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337435" y="134493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59730" y="8001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整体过程架构</a:t>
            </a:r>
            <a:endParaRPr lang="zh-CN" altLang="en-US"/>
          </a:p>
        </p:txBody>
      </p:sp>
      <p:sp>
        <p:nvSpPr>
          <p:cNvPr id="59" name="流程图: 库存数据 58"/>
          <p:cNvSpPr/>
          <p:nvPr/>
        </p:nvSpPr>
        <p:spPr>
          <a:xfrm rot="10800000">
            <a:off x="1678305" y="2733675"/>
            <a:ext cx="750570" cy="273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60" name="文本框 59"/>
          <p:cNvSpPr txBox="1"/>
          <p:nvPr/>
        </p:nvSpPr>
        <p:spPr>
          <a:xfrm>
            <a:off x="1791335" y="2761615"/>
            <a:ext cx="704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系统</a:t>
            </a:r>
            <a:r>
              <a:rPr lang="zh-CN" altLang="en-US" sz="1000">
                <a:solidFill>
                  <a:schemeClr val="bg1"/>
                </a:solidFill>
              </a:rPr>
              <a:t>设计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61" name="流程图: 文档 60"/>
          <p:cNvSpPr/>
          <p:nvPr/>
        </p:nvSpPr>
        <p:spPr>
          <a:xfrm>
            <a:off x="1639570" y="3407410"/>
            <a:ext cx="807720" cy="40894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629410" y="3482975"/>
            <a:ext cx="882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DS/AR/TWD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2824480" y="2813685"/>
            <a:ext cx="201930" cy="5575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流程图: 准备 63"/>
          <p:cNvSpPr/>
          <p:nvPr/>
        </p:nvSpPr>
        <p:spPr>
          <a:xfrm>
            <a:off x="2511425" y="2199005"/>
            <a:ext cx="893445" cy="614680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2713990" y="2234565"/>
            <a:ext cx="4883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迭代</a:t>
            </a:r>
            <a:endParaRPr lang="zh-CN" altLang="en-US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计划</a:t>
            </a:r>
            <a:endParaRPr lang="zh-CN" altLang="en-US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会议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66" name="流程图: 文档 65"/>
          <p:cNvSpPr/>
          <p:nvPr/>
        </p:nvSpPr>
        <p:spPr>
          <a:xfrm>
            <a:off x="2521585" y="3371215"/>
            <a:ext cx="807720" cy="72771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562225" y="3492500"/>
            <a:ext cx="758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版本级</a:t>
            </a:r>
            <a:endParaRPr lang="zh-CN" altLang="en-US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迭代计划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1923415" y="3006725"/>
            <a:ext cx="201930" cy="4006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流程图: 库存数据 68"/>
          <p:cNvSpPr/>
          <p:nvPr/>
        </p:nvSpPr>
        <p:spPr>
          <a:xfrm rot="10800000">
            <a:off x="2562225" y="4521200"/>
            <a:ext cx="1099820" cy="400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0" name="文本框 69"/>
          <p:cNvSpPr txBox="1"/>
          <p:nvPr/>
        </p:nvSpPr>
        <p:spPr>
          <a:xfrm>
            <a:off x="2733675" y="4592320"/>
            <a:ext cx="1030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模块架构设计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1" name="流程图: 文档 70"/>
          <p:cNvSpPr/>
          <p:nvPr/>
        </p:nvSpPr>
        <p:spPr>
          <a:xfrm>
            <a:off x="2512060" y="5179060"/>
            <a:ext cx="1252220" cy="49784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831465" y="5280025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模块</a:t>
            </a:r>
            <a:r>
              <a:rPr lang="zh-CN" altLang="en-US" sz="1000">
                <a:solidFill>
                  <a:schemeClr val="bg1"/>
                </a:solidFill>
              </a:rPr>
              <a:t>架构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3" name="下箭头 72"/>
          <p:cNvSpPr/>
          <p:nvPr/>
        </p:nvSpPr>
        <p:spPr>
          <a:xfrm>
            <a:off x="3039745" y="4950460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流程图: 准备 73"/>
          <p:cNvSpPr/>
          <p:nvPr/>
        </p:nvSpPr>
        <p:spPr>
          <a:xfrm>
            <a:off x="3242310" y="2787650"/>
            <a:ext cx="1061720" cy="335280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3256915" y="2771775"/>
            <a:ext cx="974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aeration</a:t>
            </a: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76" name="流程图: 准备 75"/>
          <p:cNvSpPr/>
          <p:nvPr/>
        </p:nvSpPr>
        <p:spPr>
          <a:xfrm>
            <a:off x="4091305" y="3423285"/>
            <a:ext cx="1061720" cy="335280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4105910" y="3407410"/>
            <a:ext cx="974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aeration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80" name="流程图: 准备 79"/>
          <p:cNvSpPr/>
          <p:nvPr/>
        </p:nvSpPr>
        <p:spPr>
          <a:xfrm>
            <a:off x="9919335" y="3728085"/>
            <a:ext cx="885825" cy="278765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5916295" y="4751705"/>
            <a:ext cx="10255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aeration</a:t>
            </a:r>
            <a:r>
              <a:rPr lang="en-US" altLang="zh-CN" sz="1600"/>
              <a:t>...</a:t>
            </a:r>
            <a:endParaRPr lang="en-US" altLang="zh-CN" sz="1600"/>
          </a:p>
        </p:txBody>
      </p:sp>
      <p:sp>
        <p:nvSpPr>
          <p:cNvPr id="82" name="流程图: 库存数据 81"/>
          <p:cNvSpPr/>
          <p:nvPr/>
        </p:nvSpPr>
        <p:spPr>
          <a:xfrm rot="10800000">
            <a:off x="6877050" y="5096510"/>
            <a:ext cx="831215" cy="55626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83" name="文本框 82"/>
          <p:cNvSpPr txBox="1"/>
          <p:nvPr/>
        </p:nvSpPr>
        <p:spPr>
          <a:xfrm>
            <a:off x="6967220" y="5239385"/>
            <a:ext cx="7810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回归验证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4" name="流程图: 合并 83"/>
          <p:cNvSpPr/>
          <p:nvPr/>
        </p:nvSpPr>
        <p:spPr>
          <a:xfrm rot="10800000">
            <a:off x="4061460" y="3147695"/>
            <a:ext cx="161290" cy="254000"/>
          </a:xfrm>
          <a:prstGeom prst="flowChartMerge">
            <a:avLst/>
          </a:prstGeom>
          <a:solidFill>
            <a:srgbClr val="DFA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流程图: 合并 84"/>
          <p:cNvSpPr/>
          <p:nvPr/>
        </p:nvSpPr>
        <p:spPr>
          <a:xfrm rot="10800000">
            <a:off x="4991735" y="3807460"/>
            <a:ext cx="161290" cy="254000"/>
          </a:xfrm>
          <a:prstGeom prst="flowChartMerge">
            <a:avLst/>
          </a:prstGeom>
          <a:solidFill>
            <a:srgbClr val="DFA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流程图: 合并 85"/>
          <p:cNvSpPr/>
          <p:nvPr/>
        </p:nvSpPr>
        <p:spPr>
          <a:xfrm rot="10800000">
            <a:off x="5881370" y="4450080"/>
            <a:ext cx="161290" cy="254000"/>
          </a:xfrm>
          <a:prstGeom prst="flowChartMerge">
            <a:avLst/>
          </a:prstGeom>
          <a:solidFill>
            <a:srgbClr val="DFA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流程图: 库存数据 87"/>
          <p:cNvSpPr/>
          <p:nvPr/>
        </p:nvSpPr>
        <p:spPr>
          <a:xfrm rot="10800000">
            <a:off x="8384540" y="3322955"/>
            <a:ext cx="654050" cy="1127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流程图: 库存数据 88"/>
          <p:cNvSpPr/>
          <p:nvPr/>
        </p:nvSpPr>
        <p:spPr>
          <a:xfrm rot="10800000">
            <a:off x="7730490" y="3322955"/>
            <a:ext cx="654050" cy="1127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7920355" y="3371215"/>
            <a:ext cx="32004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/>
              <a:t>系</a:t>
            </a:r>
            <a:endParaRPr lang="zh-CN" altLang="en-US" sz="900"/>
          </a:p>
          <a:p>
            <a:pPr algn="l"/>
            <a:r>
              <a:rPr lang="zh-CN" altLang="en-US" sz="900"/>
              <a:t>统</a:t>
            </a:r>
            <a:endParaRPr lang="zh-CN" altLang="en-US" sz="900"/>
          </a:p>
          <a:p>
            <a:pPr algn="l"/>
            <a:r>
              <a:rPr lang="zh-CN" altLang="en-US" sz="900"/>
              <a:t>设</a:t>
            </a:r>
            <a:endParaRPr lang="zh-CN" altLang="en-US" sz="900"/>
          </a:p>
          <a:p>
            <a:pPr algn="l"/>
            <a:r>
              <a:rPr lang="zh-CN" altLang="en-US" sz="900"/>
              <a:t>计</a:t>
            </a:r>
            <a:endParaRPr lang="zh-CN" altLang="en-US" sz="900"/>
          </a:p>
          <a:p>
            <a:pPr algn="l"/>
            <a:r>
              <a:rPr lang="zh-CN" altLang="en-US" sz="900"/>
              <a:t>验</a:t>
            </a:r>
            <a:endParaRPr lang="zh-CN" altLang="en-US" sz="900"/>
          </a:p>
          <a:p>
            <a:pPr algn="l"/>
            <a:r>
              <a:rPr lang="zh-CN" altLang="en-US" sz="900"/>
              <a:t>证</a:t>
            </a:r>
            <a:endParaRPr lang="zh-CN" altLang="en-US" sz="900"/>
          </a:p>
          <a:p>
            <a:pPr algn="l"/>
            <a:r>
              <a:rPr lang="zh-CN" altLang="en-US" sz="900"/>
              <a:t>SIT</a:t>
            </a:r>
            <a:endParaRPr lang="zh-CN" altLang="en-US" sz="900"/>
          </a:p>
        </p:txBody>
      </p:sp>
      <p:sp>
        <p:nvSpPr>
          <p:cNvPr id="91" name="文本框 90"/>
          <p:cNvSpPr txBox="1"/>
          <p:nvPr/>
        </p:nvSpPr>
        <p:spPr>
          <a:xfrm>
            <a:off x="8576310" y="3356610"/>
            <a:ext cx="356235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/>
              <a:t>系</a:t>
            </a:r>
            <a:endParaRPr lang="zh-CN" altLang="en-US" sz="900"/>
          </a:p>
          <a:p>
            <a:pPr algn="l"/>
            <a:r>
              <a:rPr lang="zh-CN" altLang="en-US" sz="900"/>
              <a:t>统</a:t>
            </a:r>
            <a:endParaRPr lang="zh-CN" altLang="en-US" sz="900"/>
          </a:p>
          <a:p>
            <a:pPr algn="l"/>
            <a:r>
              <a:rPr lang="zh-CN" altLang="en-US" sz="900"/>
              <a:t>集</a:t>
            </a:r>
            <a:endParaRPr lang="zh-CN" altLang="en-US" sz="900"/>
          </a:p>
          <a:p>
            <a:pPr algn="l"/>
            <a:r>
              <a:rPr lang="zh-CN" altLang="en-US" sz="900"/>
              <a:t>成</a:t>
            </a:r>
            <a:endParaRPr lang="zh-CN" altLang="en-US" sz="900"/>
          </a:p>
          <a:p>
            <a:pPr algn="l"/>
            <a:r>
              <a:rPr lang="zh-CN" altLang="en-US" sz="900"/>
              <a:t>测</a:t>
            </a:r>
            <a:endParaRPr lang="zh-CN" altLang="en-US" sz="900"/>
          </a:p>
          <a:p>
            <a:pPr algn="l"/>
            <a:r>
              <a:rPr lang="zh-CN" altLang="en-US" sz="900"/>
              <a:t>试</a:t>
            </a:r>
            <a:endParaRPr lang="zh-CN" altLang="en-US" sz="900"/>
          </a:p>
          <a:p>
            <a:pPr algn="l"/>
            <a:r>
              <a:rPr lang="zh-CN" altLang="en-US" sz="900"/>
              <a:t>SVT</a:t>
            </a:r>
            <a:endParaRPr lang="zh-CN" altLang="en-US" sz="900"/>
          </a:p>
        </p:txBody>
      </p:sp>
      <p:sp>
        <p:nvSpPr>
          <p:cNvPr id="92" name="流程图: 合并 91"/>
          <p:cNvSpPr/>
          <p:nvPr/>
        </p:nvSpPr>
        <p:spPr>
          <a:xfrm>
            <a:off x="8976995" y="951230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8699500" y="668655"/>
            <a:ext cx="69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ADCP</a:t>
            </a:r>
            <a:endParaRPr lang="en-US" altLang="zh-CN"/>
          </a:p>
        </p:txBody>
      </p:sp>
      <p:sp>
        <p:nvSpPr>
          <p:cNvPr id="94" name="流程图: 合并 93"/>
          <p:cNvSpPr/>
          <p:nvPr/>
        </p:nvSpPr>
        <p:spPr>
          <a:xfrm>
            <a:off x="9620250" y="951230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9445625" y="668655"/>
            <a:ext cx="459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GA</a:t>
            </a:r>
            <a:endParaRPr lang="en-US" altLang="zh-CN"/>
          </a:p>
        </p:txBody>
      </p:sp>
      <p:sp>
        <p:nvSpPr>
          <p:cNvPr id="96" name="流程图: 库存数据 95"/>
          <p:cNvSpPr/>
          <p:nvPr/>
        </p:nvSpPr>
        <p:spPr>
          <a:xfrm rot="10800000">
            <a:off x="9987280" y="2234565"/>
            <a:ext cx="750570" cy="273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97" name="流程图: 文档 96"/>
          <p:cNvSpPr/>
          <p:nvPr/>
        </p:nvSpPr>
        <p:spPr>
          <a:xfrm>
            <a:off x="9904730" y="2696845"/>
            <a:ext cx="833120" cy="34671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流程图: 准备 97"/>
          <p:cNvSpPr/>
          <p:nvPr/>
        </p:nvSpPr>
        <p:spPr>
          <a:xfrm>
            <a:off x="9904730" y="3204210"/>
            <a:ext cx="885825" cy="3067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805160" y="223456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工程活动</a:t>
            </a:r>
            <a:endParaRPr lang="zh-CN" altLang="en-US" sz="1200"/>
          </a:p>
        </p:txBody>
      </p:sp>
      <p:sp>
        <p:nvSpPr>
          <p:cNvPr id="101" name="文本框 100"/>
          <p:cNvSpPr txBox="1"/>
          <p:nvPr/>
        </p:nvSpPr>
        <p:spPr>
          <a:xfrm>
            <a:off x="10805160" y="2696845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工作件</a:t>
            </a:r>
            <a:endParaRPr lang="zh-CN" altLang="en-US" sz="1200"/>
          </a:p>
        </p:txBody>
      </p:sp>
      <p:sp>
        <p:nvSpPr>
          <p:cNvPr id="102" name="文本框 101"/>
          <p:cNvSpPr txBox="1"/>
          <p:nvPr/>
        </p:nvSpPr>
        <p:spPr>
          <a:xfrm>
            <a:off x="10805160" y="321691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敏捷实践</a:t>
            </a:r>
            <a:endParaRPr lang="zh-CN" altLang="en-US" sz="1200"/>
          </a:p>
        </p:txBody>
      </p:sp>
      <p:sp>
        <p:nvSpPr>
          <p:cNvPr id="103" name="文本框 102"/>
          <p:cNvSpPr txBox="1"/>
          <p:nvPr/>
        </p:nvSpPr>
        <p:spPr>
          <a:xfrm>
            <a:off x="10805160" y="3763645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子</a:t>
            </a:r>
            <a:r>
              <a:rPr lang="zh-CN" altLang="en-US" sz="1200"/>
              <a:t>活动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73100" y="2781300"/>
            <a:ext cx="10768965" cy="3797300"/>
          </a:xfrm>
          <a:prstGeom prst="rect">
            <a:avLst/>
          </a:prstGeom>
          <a:solidFill>
            <a:srgbClr val="CD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准备 43"/>
          <p:cNvSpPr/>
          <p:nvPr/>
        </p:nvSpPr>
        <p:spPr>
          <a:xfrm>
            <a:off x="673100" y="2781300"/>
            <a:ext cx="1061720" cy="2401570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流程图: 文档 96"/>
          <p:cNvSpPr/>
          <p:nvPr/>
        </p:nvSpPr>
        <p:spPr>
          <a:xfrm>
            <a:off x="787400" y="5335270"/>
            <a:ext cx="1619885" cy="95631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2832100" y="5335270"/>
            <a:ext cx="6598285" cy="280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准备 6"/>
          <p:cNvSpPr/>
          <p:nvPr/>
        </p:nvSpPr>
        <p:spPr>
          <a:xfrm>
            <a:off x="10798810" y="2781300"/>
            <a:ext cx="567055" cy="3797300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准备 7"/>
          <p:cNvSpPr/>
          <p:nvPr/>
        </p:nvSpPr>
        <p:spPr>
          <a:xfrm>
            <a:off x="10206355" y="2781300"/>
            <a:ext cx="567055" cy="3797300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流程图: 库存数据 95"/>
          <p:cNvSpPr/>
          <p:nvPr/>
        </p:nvSpPr>
        <p:spPr>
          <a:xfrm rot="10800000">
            <a:off x="9352280" y="2781300"/>
            <a:ext cx="854710" cy="3796665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9" name="六边形 8"/>
          <p:cNvSpPr/>
          <p:nvPr/>
        </p:nvSpPr>
        <p:spPr>
          <a:xfrm>
            <a:off x="2832100" y="5679440"/>
            <a:ext cx="6598285" cy="280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2832100" y="6023610"/>
            <a:ext cx="6598285" cy="280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准备 10"/>
          <p:cNvSpPr/>
          <p:nvPr/>
        </p:nvSpPr>
        <p:spPr>
          <a:xfrm>
            <a:off x="3314700" y="2144395"/>
            <a:ext cx="1061720" cy="6369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准备 11"/>
          <p:cNvSpPr/>
          <p:nvPr/>
        </p:nvSpPr>
        <p:spPr>
          <a:xfrm>
            <a:off x="4376420" y="2144395"/>
            <a:ext cx="1061720" cy="6369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3868420" y="1507490"/>
            <a:ext cx="1061720" cy="6369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3920" y="3521075"/>
            <a:ext cx="640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迭代</a:t>
            </a:r>
            <a:endParaRPr lang="zh-CN" altLang="en-US"/>
          </a:p>
          <a:p>
            <a:r>
              <a:rPr lang="zh-CN" altLang="en-US"/>
              <a:t>计划</a:t>
            </a:r>
            <a:endParaRPr lang="zh-CN" altLang="en-US"/>
          </a:p>
          <a:p>
            <a:r>
              <a:rPr lang="zh-CN" altLang="en-US"/>
              <a:t>会议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83920" y="5591810"/>
            <a:ext cx="1355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迭代</a:t>
            </a:r>
            <a:r>
              <a:rPr lang="en-US" altLang="zh-CN"/>
              <a:t>Backlog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557520" y="5323205"/>
            <a:ext cx="999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持续集成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5596255" y="5679440"/>
            <a:ext cx="999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每日站会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5501005" y="5997575"/>
            <a:ext cx="111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可视化管理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3587750" y="2202180"/>
            <a:ext cx="554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结对编程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4142105" y="1672590"/>
            <a:ext cx="591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重构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4669790" y="2296795"/>
            <a:ext cx="591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TDD</a:t>
            </a:r>
            <a:endParaRPr lang="en-US" altLang="zh-CN" sz="1400"/>
          </a:p>
        </p:txBody>
      </p:sp>
      <p:sp>
        <p:nvSpPr>
          <p:cNvPr id="22" name="矩形 21"/>
          <p:cNvSpPr/>
          <p:nvPr/>
        </p:nvSpPr>
        <p:spPr>
          <a:xfrm>
            <a:off x="2768600" y="3251200"/>
            <a:ext cx="419227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59625" y="3251200"/>
            <a:ext cx="973455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55595" y="3251200"/>
            <a:ext cx="4192270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46620" y="3251200"/>
            <a:ext cx="973455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68600" y="4368165"/>
            <a:ext cx="419227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69580" y="4368165"/>
            <a:ext cx="973455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855595" y="4368165"/>
            <a:ext cx="5074920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156575" y="4368165"/>
            <a:ext cx="973455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库存数据 31"/>
          <p:cNvSpPr/>
          <p:nvPr/>
        </p:nvSpPr>
        <p:spPr>
          <a:xfrm rot="10800000">
            <a:off x="2855595" y="3251200"/>
            <a:ext cx="732155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3" name="流程图: 库存数据 32"/>
          <p:cNvSpPr/>
          <p:nvPr/>
        </p:nvSpPr>
        <p:spPr>
          <a:xfrm rot="10800000">
            <a:off x="3498850" y="3251200"/>
            <a:ext cx="732155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4" name="流程图: 库存数据 33"/>
          <p:cNvSpPr/>
          <p:nvPr/>
        </p:nvSpPr>
        <p:spPr>
          <a:xfrm rot="10800000">
            <a:off x="4142105" y="3251200"/>
            <a:ext cx="732155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5" name="流程图: 库存数据 34"/>
          <p:cNvSpPr/>
          <p:nvPr/>
        </p:nvSpPr>
        <p:spPr>
          <a:xfrm rot="10800000">
            <a:off x="4787265" y="3251200"/>
            <a:ext cx="80899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6" name="流程图: 库存数据 35"/>
          <p:cNvSpPr/>
          <p:nvPr/>
        </p:nvSpPr>
        <p:spPr>
          <a:xfrm rot="10800000">
            <a:off x="6202045" y="3251200"/>
            <a:ext cx="84582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7" name="流程图: 库存数据 36"/>
          <p:cNvSpPr/>
          <p:nvPr/>
        </p:nvSpPr>
        <p:spPr>
          <a:xfrm rot="10800000">
            <a:off x="5501005" y="3251200"/>
            <a:ext cx="814705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>
            <a:off x="2896870" y="336296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分析设计</a:t>
            </a:r>
            <a:endParaRPr lang="zh-CN" altLang="en-US" sz="1000"/>
          </a:p>
        </p:txBody>
      </p:sp>
      <p:sp>
        <p:nvSpPr>
          <p:cNvPr id="39" name="文本框 38"/>
          <p:cNvSpPr txBox="1"/>
          <p:nvPr/>
        </p:nvSpPr>
        <p:spPr>
          <a:xfrm>
            <a:off x="3587750" y="3362960"/>
            <a:ext cx="4527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编码</a:t>
            </a:r>
            <a:endParaRPr lang="zh-CN" altLang="en-US" sz="1000"/>
          </a:p>
        </p:txBody>
      </p:sp>
      <p:sp>
        <p:nvSpPr>
          <p:cNvPr id="40" name="文本框 39"/>
          <p:cNvSpPr txBox="1"/>
          <p:nvPr/>
        </p:nvSpPr>
        <p:spPr>
          <a:xfrm>
            <a:off x="4280535" y="336296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。。。</a:t>
            </a:r>
            <a:endParaRPr lang="zh-CN" sz="1000"/>
          </a:p>
        </p:txBody>
      </p:sp>
      <p:sp>
        <p:nvSpPr>
          <p:cNvPr id="41" name="文本框 40"/>
          <p:cNvSpPr txBox="1"/>
          <p:nvPr/>
        </p:nvSpPr>
        <p:spPr>
          <a:xfrm>
            <a:off x="4930140" y="336296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本地联调</a:t>
            </a:r>
            <a:endParaRPr lang="zh-CN" altLang="en-US" sz="1000"/>
          </a:p>
        </p:txBody>
      </p:sp>
      <p:sp>
        <p:nvSpPr>
          <p:cNvPr id="42" name="文本框 41"/>
          <p:cNvSpPr txBox="1"/>
          <p:nvPr/>
        </p:nvSpPr>
        <p:spPr>
          <a:xfrm>
            <a:off x="5621020" y="3362960"/>
            <a:ext cx="7067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r>
              <a:rPr lang="zh-CN" altLang="en-US" sz="1000"/>
              <a:t>开发</a:t>
            </a:r>
            <a:endParaRPr lang="zh-CN" altLang="en-US" sz="1000"/>
          </a:p>
          <a:p>
            <a:r>
              <a:rPr lang="zh-CN" altLang="en-US" sz="1000"/>
              <a:t>完成自检</a:t>
            </a:r>
            <a:endParaRPr lang="zh-CN" alt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6341110" y="3362960"/>
            <a:ext cx="6172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zh-CN" altLang="en-US" sz="1000"/>
          </a:p>
          <a:p>
            <a:r>
              <a:rPr lang="en-US" altLang="zh-CN" sz="1000"/>
              <a:t>Check in</a:t>
            </a:r>
            <a:endParaRPr lang="en-US" altLang="zh-CN" sz="1000"/>
          </a:p>
        </p:txBody>
      </p:sp>
      <p:sp>
        <p:nvSpPr>
          <p:cNvPr id="45" name="文本框 44"/>
          <p:cNvSpPr txBox="1"/>
          <p:nvPr/>
        </p:nvSpPr>
        <p:spPr>
          <a:xfrm>
            <a:off x="7338060" y="3362960"/>
            <a:ext cx="862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 </a:t>
            </a:r>
            <a:r>
              <a:rPr lang="zh-CN" altLang="en-US" sz="1000"/>
              <a:t>。。。</a:t>
            </a:r>
            <a:endParaRPr lang="zh-CN" altLang="en-US" sz="1000"/>
          </a:p>
          <a:p>
            <a:r>
              <a:rPr lang="zh-CN" altLang="en-US" sz="1000"/>
              <a:t>下一个</a:t>
            </a:r>
            <a:endParaRPr lang="zh-CN" altLang="en-US" sz="1000"/>
          </a:p>
        </p:txBody>
      </p:sp>
      <p:sp>
        <p:nvSpPr>
          <p:cNvPr id="46" name="矩形 45"/>
          <p:cNvSpPr/>
          <p:nvPr/>
        </p:nvSpPr>
        <p:spPr>
          <a:xfrm>
            <a:off x="7159625" y="3712210"/>
            <a:ext cx="575310" cy="161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221220" y="3661410"/>
            <a:ext cx="3784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Bug</a:t>
            </a:r>
            <a:endParaRPr lang="en-US" altLang="zh-CN" sz="1000"/>
          </a:p>
        </p:txBody>
      </p:sp>
      <p:sp>
        <p:nvSpPr>
          <p:cNvPr id="48" name="流程图: 库存数据 47"/>
          <p:cNvSpPr/>
          <p:nvPr/>
        </p:nvSpPr>
        <p:spPr>
          <a:xfrm rot="10800000">
            <a:off x="2876550" y="4368165"/>
            <a:ext cx="149987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49" name="流程图: 库存数据 48"/>
          <p:cNvSpPr/>
          <p:nvPr/>
        </p:nvSpPr>
        <p:spPr>
          <a:xfrm rot="10800000">
            <a:off x="3867785" y="4368800"/>
            <a:ext cx="318008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0" name="流程图: 库存数据 49"/>
          <p:cNvSpPr/>
          <p:nvPr/>
        </p:nvSpPr>
        <p:spPr>
          <a:xfrm rot="10800000">
            <a:off x="6805930" y="4368800"/>
            <a:ext cx="73025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1" name="文本框 50"/>
          <p:cNvSpPr txBox="1"/>
          <p:nvPr/>
        </p:nvSpPr>
        <p:spPr>
          <a:xfrm>
            <a:off x="3177540" y="444309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用例补充设计</a:t>
            </a:r>
            <a:endParaRPr lang="zh-CN" altLang="en-US" sz="1000"/>
          </a:p>
        </p:txBody>
      </p:sp>
      <p:sp>
        <p:nvSpPr>
          <p:cNvPr id="52" name="文本框 51"/>
          <p:cNvSpPr txBox="1"/>
          <p:nvPr/>
        </p:nvSpPr>
        <p:spPr>
          <a:xfrm>
            <a:off x="4733290" y="444309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测试用例脚本编写及自动化</a:t>
            </a:r>
            <a:endParaRPr lang="zh-CN" altLang="en-US" sz="1000"/>
          </a:p>
        </p:txBody>
      </p:sp>
      <p:sp>
        <p:nvSpPr>
          <p:cNvPr id="53" name="流程图: 库存数据 52"/>
          <p:cNvSpPr/>
          <p:nvPr/>
        </p:nvSpPr>
        <p:spPr>
          <a:xfrm rot="10800000">
            <a:off x="7463155" y="4368800"/>
            <a:ext cx="46736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4" name="文本框 53"/>
          <p:cNvSpPr txBox="1"/>
          <p:nvPr/>
        </p:nvSpPr>
        <p:spPr>
          <a:xfrm>
            <a:off x="6908800" y="448056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验证测试</a:t>
            </a:r>
            <a:endParaRPr lang="zh-CN" altLang="en-US" sz="1000"/>
          </a:p>
        </p:txBody>
      </p:sp>
      <p:sp>
        <p:nvSpPr>
          <p:cNvPr id="55" name="下箭头 54"/>
          <p:cNvSpPr/>
          <p:nvPr/>
        </p:nvSpPr>
        <p:spPr>
          <a:xfrm>
            <a:off x="6938010" y="3521075"/>
            <a:ext cx="76200" cy="8470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515860" y="4402455"/>
            <a:ext cx="45275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完成</a:t>
            </a:r>
            <a:endParaRPr lang="zh-CN" altLang="en-US" sz="1000"/>
          </a:p>
          <a:p>
            <a:r>
              <a:rPr lang="zh-CN" altLang="en-US" sz="1000"/>
              <a:t>评估</a:t>
            </a:r>
            <a:endParaRPr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8180705" y="4480560"/>
            <a:ext cx="862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 </a:t>
            </a:r>
            <a:r>
              <a:rPr lang="zh-CN" altLang="en-US" sz="1000"/>
              <a:t>。。。</a:t>
            </a:r>
            <a:endParaRPr lang="zh-CN" altLang="en-US" sz="1000"/>
          </a:p>
          <a:p>
            <a:r>
              <a:rPr lang="zh-CN" altLang="en-US" sz="1000"/>
              <a:t>下一个</a:t>
            </a:r>
            <a:endParaRPr lang="zh-CN" altLang="en-US" sz="1000"/>
          </a:p>
        </p:txBody>
      </p:sp>
      <p:sp>
        <p:nvSpPr>
          <p:cNvPr id="58" name="文本框 57"/>
          <p:cNvSpPr txBox="1"/>
          <p:nvPr/>
        </p:nvSpPr>
        <p:spPr>
          <a:xfrm>
            <a:off x="9434195" y="4480560"/>
            <a:ext cx="690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迭代内部</a:t>
            </a:r>
            <a:endParaRPr lang="zh-CN" altLang="en-US" sz="1000"/>
          </a:p>
          <a:p>
            <a:r>
              <a:rPr lang="zh-CN" altLang="en-US" sz="1000"/>
              <a:t>验收及</a:t>
            </a:r>
            <a:endParaRPr lang="zh-CN" altLang="en-US" sz="1000"/>
          </a:p>
          <a:p>
            <a:r>
              <a:rPr lang="zh-CN" altLang="en-US" sz="1000"/>
              <a:t>迭代</a:t>
            </a:r>
            <a:r>
              <a:rPr lang="zh-CN" altLang="en-US" sz="1000"/>
              <a:t>评估</a:t>
            </a:r>
            <a:endParaRPr lang="zh-CN" altLang="en-US" sz="1000"/>
          </a:p>
        </p:txBody>
      </p:sp>
      <p:sp>
        <p:nvSpPr>
          <p:cNvPr id="59" name="文本框 58"/>
          <p:cNvSpPr txBox="1"/>
          <p:nvPr/>
        </p:nvSpPr>
        <p:spPr>
          <a:xfrm>
            <a:off x="10271760" y="4480560"/>
            <a:ext cx="43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迭代</a:t>
            </a:r>
            <a:endParaRPr lang="zh-CN" altLang="en-US" sz="1000"/>
          </a:p>
          <a:p>
            <a:r>
              <a:rPr lang="zh-CN" altLang="en-US" sz="1000"/>
              <a:t>客户</a:t>
            </a:r>
            <a:endParaRPr lang="zh-CN" altLang="en-US" sz="1000"/>
          </a:p>
          <a:p>
            <a:r>
              <a:rPr lang="zh-CN" altLang="en-US" sz="1000"/>
              <a:t>验收</a:t>
            </a:r>
            <a:endParaRPr lang="zh-CN" altLang="en-US" sz="1000"/>
          </a:p>
        </p:txBody>
      </p:sp>
      <p:sp>
        <p:nvSpPr>
          <p:cNvPr id="60" name="文本框 59"/>
          <p:cNvSpPr txBox="1"/>
          <p:nvPr/>
        </p:nvSpPr>
        <p:spPr>
          <a:xfrm>
            <a:off x="10864215" y="4480560"/>
            <a:ext cx="43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迭代</a:t>
            </a:r>
            <a:endParaRPr lang="zh-CN" altLang="en-US" sz="1000"/>
          </a:p>
          <a:p>
            <a:r>
              <a:rPr lang="zh-CN" altLang="en-US" sz="1000"/>
              <a:t>回顾</a:t>
            </a:r>
            <a:endParaRPr lang="zh-CN" altLang="en-US" sz="1000"/>
          </a:p>
          <a:p>
            <a:r>
              <a:rPr lang="zh-CN" altLang="en-US" sz="1000"/>
              <a:t>会议</a:t>
            </a:r>
            <a:endParaRPr lang="zh-CN" altLang="en-US" sz="1000"/>
          </a:p>
        </p:txBody>
      </p:sp>
      <p:sp>
        <p:nvSpPr>
          <p:cNvPr id="61" name="文本框 60"/>
          <p:cNvSpPr txBox="1"/>
          <p:nvPr/>
        </p:nvSpPr>
        <p:spPr>
          <a:xfrm>
            <a:off x="5459730" y="800100"/>
            <a:ext cx="2038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单个</a:t>
            </a:r>
            <a:r>
              <a:rPr lang="en-US" altLang="zh-CN"/>
              <a:t>Story</a:t>
            </a:r>
            <a:r>
              <a:rPr lang="zh-CN" altLang="en-US"/>
              <a:t>开发过程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8"/>
          <p:cNvSpPr txBox="1"/>
          <p:nvPr/>
        </p:nvSpPr>
        <p:spPr>
          <a:xfrm>
            <a:off x="2178685" y="3079750"/>
            <a:ext cx="7936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---------------------------------------------------------------------------------------------------------------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33500" y="2806700"/>
            <a:ext cx="914400" cy="914400"/>
          </a:xfrm>
          <a:prstGeom prst="ellipse">
            <a:avLst/>
          </a:prstGeom>
          <a:solidFill>
            <a:srgbClr val="60C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94000" y="2806700"/>
            <a:ext cx="914400" cy="914400"/>
          </a:xfrm>
          <a:prstGeom prst="ellipse">
            <a:avLst/>
          </a:prstGeom>
          <a:solidFill>
            <a:srgbClr val="D7DD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41800" y="2806700"/>
            <a:ext cx="914400" cy="914400"/>
          </a:xfrm>
          <a:prstGeom prst="ellipse">
            <a:avLst/>
          </a:prstGeom>
          <a:solidFill>
            <a:srgbClr val="FDAD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89600" y="2806700"/>
            <a:ext cx="914400" cy="914400"/>
          </a:xfrm>
          <a:prstGeom prst="ellipse">
            <a:avLst/>
          </a:prstGeom>
          <a:solidFill>
            <a:srgbClr val="F559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37400" y="2806700"/>
            <a:ext cx="914400" cy="914400"/>
          </a:xfrm>
          <a:prstGeom prst="ellipse">
            <a:avLst/>
          </a:prstGeom>
          <a:solidFill>
            <a:srgbClr val="BB9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597900" y="2806700"/>
            <a:ext cx="914400" cy="914400"/>
          </a:xfrm>
          <a:prstGeom prst="ellipse">
            <a:avLst/>
          </a:prstGeom>
          <a:solidFill>
            <a:srgbClr val="3AB1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033000" y="28067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 rot="16200000">
            <a:off x="887095" y="1724660"/>
            <a:ext cx="1743075" cy="421640"/>
          </a:xfrm>
          <a:prstGeom prst="chevron">
            <a:avLst/>
          </a:prstGeom>
          <a:solidFill>
            <a:srgbClr val="60C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65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step1</a:t>
            </a:r>
            <a:endParaRPr lang="zh-CN" altLang="en-US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270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2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48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3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226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4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04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5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309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6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660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7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58290" y="1336675"/>
            <a:ext cx="412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需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求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分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析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57400" y="1064260"/>
            <a:ext cx="19564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1.可行性分析报告</a:t>
            </a:r>
            <a:endParaRPr lang="zh-CN" altLang="en-US"/>
          </a:p>
          <a:p>
            <a:pPr algn="l"/>
            <a:r>
              <a:rPr lang="zh-CN" altLang="en-US"/>
              <a:t>2.概要设计说明说</a:t>
            </a:r>
            <a:endParaRPr lang="zh-CN" altLang="en-US"/>
          </a:p>
          <a:p>
            <a:pPr algn="l"/>
            <a:r>
              <a:rPr lang="zh-CN" altLang="en-US"/>
              <a:t>3.版本迭代计划</a:t>
            </a:r>
            <a:endParaRPr lang="zh-CN" altLang="en-US"/>
          </a:p>
          <a:p>
            <a:pPr algn="l"/>
            <a:r>
              <a:rPr lang="zh-CN" altLang="en-US"/>
              <a:t>4.版本测试策略</a:t>
            </a:r>
            <a:endParaRPr lang="zh-CN" altLang="en-US"/>
          </a:p>
        </p:txBody>
      </p:sp>
      <p:sp>
        <p:nvSpPr>
          <p:cNvPr id="21" name="燕尾形 20"/>
          <p:cNvSpPr/>
          <p:nvPr/>
        </p:nvSpPr>
        <p:spPr>
          <a:xfrm rot="5400000">
            <a:off x="2395855" y="4381500"/>
            <a:ext cx="1743075" cy="421640"/>
          </a:xfrm>
          <a:prstGeom prst="chevron">
            <a:avLst/>
          </a:prstGeom>
          <a:solidFill>
            <a:srgbClr val="D7DD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67050" y="3993515"/>
            <a:ext cx="412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需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求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分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析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00300" y="5464175"/>
            <a:ext cx="2755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1.编码规范</a:t>
            </a:r>
            <a:endParaRPr lang="zh-CN" altLang="en-US"/>
          </a:p>
          <a:p>
            <a:r>
              <a:rPr lang="zh-CN" altLang="en-US"/>
              <a:t>2.接口规范，返回码规范</a:t>
            </a:r>
            <a:endParaRPr lang="zh-CN" altLang="en-US"/>
          </a:p>
          <a:p>
            <a:r>
              <a:rPr lang="zh-CN" altLang="en-US"/>
              <a:t>3.单元测试</a:t>
            </a:r>
            <a:endParaRPr lang="zh-CN" altLang="en-US"/>
          </a:p>
          <a:p>
            <a:r>
              <a:rPr lang="zh-CN" altLang="en-US"/>
              <a:t>4.代码走查</a:t>
            </a:r>
            <a:endParaRPr lang="zh-CN" altLang="en-US"/>
          </a:p>
        </p:txBody>
      </p:sp>
      <p:sp>
        <p:nvSpPr>
          <p:cNvPr id="24" name="燕尾形 23"/>
          <p:cNvSpPr/>
          <p:nvPr/>
        </p:nvSpPr>
        <p:spPr>
          <a:xfrm rot="16200000">
            <a:off x="3821430" y="1724660"/>
            <a:ext cx="1743075" cy="421640"/>
          </a:xfrm>
          <a:prstGeom prst="chevron">
            <a:avLst/>
          </a:prstGeom>
          <a:solidFill>
            <a:srgbClr val="FDAD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482465" y="1617980"/>
            <a:ext cx="412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测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04105" y="10534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1.版本控制</a:t>
            </a:r>
            <a:endParaRPr lang="zh-CN" altLang="en-US"/>
          </a:p>
          <a:p>
            <a:r>
              <a:rPr lang="zh-CN" altLang="en-US"/>
              <a:t>2.提测规范</a:t>
            </a:r>
            <a:endParaRPr lang="zh-CN" altLang="en-US"/>
          </a:p>
          <a:p>
            <a:r>
              <a:rPr lang="zh-CN" altLang="en-US"/>
              <a:t>3.测试用例</a:t>
            </a:r>
            <a:endParaRPr lang="zh-CN" altLang="en-US"/>
          </a:p>
          <a:p>
            <a:r>
              <a:rPr lang="zh-CN" altLang="en-US"/>
              <a:t>4.测试环境</a:t>
            </a:r>
            <a:endParaRPr lang="zh-CN" altLang="en-US"/>
          </a:p>
          <a:p>
            <a:r>
              <a:rPr lang="zh-CN" altLang="en-US"/>
              <a:t>5.接口测试</a:t>
            </a:r>
            <a:endParaRPr lang="zh-CN" altLang="en-US"/>
          </a:p>
          <a:p>
            <a:r>
              <a:rPr lang="zh-CN" altLang="en-US"/>
              <a:t>6.系统测试</a:t>
            </a:r>
            <a:endParaRPr lang="zh-CN" altLang="en-US"/>
          </a:p>
        </p:txBody>
      </p:sp>
      <p:sp>
        <p:nvSpPr>
          <p:cNvPr id="27" name="燕尾形 26"/>
          <p:cNvSpPr/>
          <p:nvPr/>
        </p:nvSpPr>
        <p:spPr>
          <a:xfrm rot="5400000">
            <a:off x="5218430" y="4380865"/>
            <a:ext cx="1743075" cy="421640"/>
          </a:xfrm>
          <a:prstGeom prst="chevron">
            <a:avLst/>
          </a:prstGeom>
          <a:solidFill>
            <a:srgbClr val="F559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879465" y="4271010"/>
            <a:ext cx="412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验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5400000">
            <a:off x="8199755" y="4382135"/>
            <a:ext cx="1743075" cy="421640"/>
          </a:xfrm>
          <a:prstGeom prst="chevron">
            <a:avLst/>
          </a:prstGeom>
          <a:solidFill>
            <a:srgbClr val="3AB1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870950" y="3994150"/>
            <a:ext cx="412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正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式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运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行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16200000">
            <a:off x="6722745" y="1729740"/>
            <a:ext cx="1743075" cy="421640"/>
          </a:xfrm>
          <a:prstGeom prst="chevron">
            <a:avLst/>
          </a:prstGeom>
          <a:solidFill>
            <a:srgbClr val="BB9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83780" y="1623060"/>
            <a:ext cx="4127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准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生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产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16200000">
            <a:off x="9618345" y="1734820"/>
            <a:ext cx="1743075" cy="421640"/>
          </a:xfrm>
          <a:prstGeom prst="chevron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279380" y="1628140"/>
            <a:ext cx="412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维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护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01105" y="426910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1.UED验收</a:t>
            </a:r>
            <a:endParaRPr lang="zh-CN" altLang="en-US"/>
          </a:p>
          <a:p>
            <a:r>
              <a:rPr lang="zh-CN" altLang="en-US"/>
              <a:t>2.产品验收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96530" y="146875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1.准生产上线申请</a:t>
            </a:r>
            <a:endParaRPr lang="zh-CN" altLang="en-US"/>
          </a:p>
          <a:p>
            <a:r>
              <a:rPr lang="zh-CN" altLang="en-US"/>
              <a:t>2.DBA审核SQL</a:t>
            </a:r>
            <a:endParaRPr lang="zh-CN" altLang="en-US"/>
          </a:p>
          <a:p>
            <a:r>
              <a:rPr lang="zh-CN" altLang="en-US"/>
              <a:t>3.配置，部署手册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15755" y="427101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1.上线申请</a:t>
            </a:r>
            <a:endParaRPr lang="zh-CN" altLang="en-US"/>
          </a:p>
          <a:p>
            <a:r>
              <a:rPr lang="zh-CN" altLang="en-US"/>
              <a:t>2.实施部署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701020" y="162814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1.环境维护</a:t>
            </a:r>
            <a:endParaRPr lang="zh-CN" altLang="en-US"/>
          </a:p>
          <a:p>
            <a:r>
              <a:rPr lang="zh-CN" altLang="en-US"/>
              <a:t>2.需求更新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燕尾形 1"/>
          <p:cNvSpPr/>
          <p:nvPr/>
        </p:nvSpPr>
        <p:spPr>
          <a:xfrm>
            <a:off x="1308100" y="522605"/>
            <a:ext cx="1530350" cy="4857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燕尾形 2"/>
          <p:cNvSpPr/>
          <p:nvPr/>
        </p:nvSpPr>
        <p:spPr>
          <a:xfrm>
            <a:off x="2689225" y="522605"/>
            <a:ext cx="4993640" cy="485775"/>
          </a:xfrm>
          <a:prstGeom prst="chevron">
            <a:avLst/>
          </a:prstGeom>
          <a:solidFill>
            <a:srgbClr val="69BB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燕尾形 3"/>
          <p:cNvSpPr/>
          <p:nvPr/>
        </p:nvSpPr>
        <p:spPr>
          <a:xfrm>
            <a:off x="7546975" y="522605"/>
            <a:ext cx="1622425" cy="485775"/>
          </a:xfrm>
          <a:prstGeom prst="chevron">
            <a:avLst/>
          </a:prstGeom>
          <a:solidFill>
            <a:srgbClr val="66B3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>
            <a:off x="9046210" y="522605"/>
            <a:ext cx="1622425" cy="485775"/>
          </a:xfrm>
          <a:prstGeom prst="chevron">
            <a:avLst/>
          </a:prstGeom>
          <a:solidFill>
            <a:srgbClr val="7EA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19885" y="60134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需求管理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4350" y="601345"/>
            <a:ext cx="1723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持续集成</a:t>
            </a:r>
            <a:r>
              <a:rPr lang="en-US" altLang="zh-CN" b="1">
                <a:solidFill>
                  <a:schemeClr val="bg1"/>
                </a:solidFill>
              </a:rPr>
              <a:t>&amp;</a:t>
            </a:r>
            <a:r>
              <a:rPr lang="zh-CN" altLang="en-US" b="1">
                <a:solidFill>
                  <a:schemeClr val="bg1"/>
                </a:solidFill>
              </a:rPr>
              <a:t>测试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06690" y="581660"/>
            <a:ext cx="1263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配置</a:t>
            </a:r>
            <a:r>
              <a:rPr lang="en-US" altLang="zh-CN" b="1">
                <a:solidFill>
                  <a:schemeClr val="bg1"/>
                </a:solidFill>
              </a:rPr>
              <a:t>&amp;</a:t>
            </a:r>
            <a:r>
              <a:rPr lang="zh-CN" altLang="en-US" b="1">
                <a:solidFill>
                  <a:schemeClr val="bg1"/>
                </a:solidFill>
              </a:rPr>
              <a:t>部署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25915" y="581025"/>
            <a:ext cx="1263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监控</a:t>
            </a:r>
            <a:r>
              <a:rPr lang="en-US" altLang="zh-CN" b="1">
                <a:solidFill>
                  <a:schemeClr val="bg1"/>
                </a:solidFill>
              </a:rPr>
              <a:t>&amp;</a:t>
            </a:r>
            <a:r>
              <a:rPr lang="zh-CN" altLang="en-US" b="1">
                <a:solidFill>
                  <a:schemeClr val="bg1"/>
                </a:solidFill>
              </a:rPr>
              <a:t>运营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7300" y="1189355"/>
            <a:ext cx="46990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87525" y="1189355"/>
            <a:ext cx="46990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17750" y="1189355"/>
            <a:ext cx="46990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51785" y="1189355"/>
            <a:ext cx="63881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43935" y="1189355"/>
            <a:ext cx="63881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36085" y="1189355"/>
            <a:ext cx="7429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83175" y="1189355"/>
            <a:ext cx="85788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47740" y="1197610"/>
            <a:ext cx="720725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94830" y="1189355"/>
            <a:ext cx="652145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407400" y="1189355"/>
            <a:ext cx="6388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82865" y="1189355"/>
            <a:ext cx="6388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169400" y="1189355"/>
            <a:ext cx="6388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932670" y="1189355"/>
            <a:ext cx="6388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48410" y="125984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需求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管理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87525" y="125920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变更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管理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17750" y="1170940"/>
            <a:ext cx="48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缺陷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问题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管理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81630" y="1263650"/>
            <a:ext cx="56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版本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管理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99180" y="1259205"/>
            <a:ext cx="56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自动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构建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85310" y="1273175"/>
            <a:ext cx="56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单元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测试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27955" y="1273810"/>
            <a:ext cx="56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功能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测试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99505" y="1259205"/>
            <a:ext cx="568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性能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测试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18630" y="1263650"/>
            <a:ext cx="76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</a:rPr>
              <a:t>制成品</a:t>
            </a:r>
            <a:endParaRPr lang="zh-CN" altLang="en-US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仓库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85735" y="126809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自动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配置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15350" y="126428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弹性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部署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39885" y="126809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日志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监控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01885" y="126365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知识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文档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57300" y="1998980"/>
            <a:ext cx="1530350" cy="3263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Jira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5080" y="2426335"/>
            <a:ext cx="1530350" cy="3263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RDMS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81630" y="1998980"/>
            <a:ext cx="60960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en-US" altLang="zh-CN" sz="1400">
                <a:solidFill>
                  <a:schemeClr val="tx1"/>
                </a:solidFill>
              </a:rPr>
              <a:t>SVN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81630" y="2426335"/>
            <a:ext cx="60960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Git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43935" y="1998980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25520" y="1998980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Maven</a:t>
            </a:r>
            <a:endParaRPr lang="en-US" altLang="zh-CN" sz="1400"/>
          </a:p>
        </p:txBody>
      </p:sp>
      <p:sp>
        <p:nvSpPr>
          <p:cNvPr id="45" name="矩形 44"/>
          <p:cNvSpPr/>
          <p:nvPr/>
        </p:nvSpPr>
        <p:spPr>
          <a:xfrm>
            <a:off x="3564255" y="2426335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45840" y="2426335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Maven</a:t>
            </a:r>
            <a:endParaRPr lang="en-US" altLang="zh-CN" sz="1400"/>
          </a:p>
        </p:txBody>
      </p:sp>
      <p:sp>
        <p:nvSpPr>
          <p:cNvPr id="47" name="矩形 46"/>
          <p:cNvSpPr/>
          <p:nvPr/>
        </p:nvSpPr>
        <p:spPr>
          <a:xfrm>
            <a:off x="3562350" y="2858135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43935" y="2858135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Maven</a:t>
            </a:r>
            <a:endParaRPr lang="en-US" altLang="zh-CN" sz="1400"/>
          </a:p>
        </p:txBody>
      </p:sp>
      <p:sp>
        <p:nvSpPr>
          <p:cNvPr id="49" name="矩形 48"/>
          <p:cNvSpPr/>
          <p:nvPr/>
        </p:nvSpPr>
        <p:spPr>
          <a:xfrm>
            <a:off x="4288155" y="1979295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44670" y="1979295"/>
            <a:ext cx="526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Junit</a:t>
            </a:r>
            <a:endParaRPr lang="en-US" altLang="zh-CN" sz="1400"/>
          </a:p>
        </p:txBody>
      </p:sp>
      <p:sp>
        <p:nvSpPr>
          <p:cNvPr id="51" name="矩形 50"/>
          <p:cNvSpPr/>
          <p:nvPr/>
        </p:nvSpPr>
        <p:spPr>
          <a:xfrm>
            <a:off x="5083175" y="1998980"/>
            <a:ext cx="82169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064760" y="1998980"/>
            <a:ext cx="875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Selenium</a:t>
            </a:r>
            <a:endParaRPr lang="en-US" altLang="zh-CN" sz="1400"/>
          </a:p>
        </p:txBody>
      </p:sp>
      <p:sp>
        <p:nvSpPr>
          <p:cNvPr id="54" name="矩形 53"/>
          <p:cNvSpPr/>
          <p:nvPr/>
        </p:nvSpPr>
        <p:spPr>
          <a:xfrm>
            <a:off x="6860540" y="1988820"/>
            <a:ext cx="72961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861175" y="1904365"/>
            <a:ext cx="72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Nexus</a:t>
            </a:r>
            <a:endParaRPr lang="en-US" altLang="zh-CN" sz="1400"/>
          </a:p>
          <a:p>
            <a:pPr algn="ctr"/>
            <a:r>
              <a:rPr lang="en-US" altLang="zh-CN" sz="1400"/>
              <a:t>OSS</a:t>
            </a:r>
            <a:endParaRPr lang="en-US" altLang="zh-CN" sz="1400"/>
          </a:p>
        </p:txBody>
      </p:sp>
      <p:sp>
        <p:nvSpPr>
          <p:cNvPr id="56" name="矩形 55"/>
          <p:cNvSpPr/>
          <p:nvPr/>
        </p:nvSpPr>
        <p:spPr>
          <a:xfrm>
            <a:off x="6851650" y="2416175"/>
            <a:ext cx="72961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43395" y="2306320"/>
            <a:ext cx="80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Docker</a:t>
            </a:r>
            <a:endParaRPr lang="en-US" altLang="zh-CN" sz="1400"/>
          </a:p>
          <a:p>
            <a:pPr algn="ctr"/>
            <a:r>
              <a:rPr lang="en-US" altLang="zh-CN" sz="1400"/>
              <a:t>Registry</a:t>
            </a:r>
            <a:endParaRPr lang="en-US" altLang="zh-CN" sz="1400"/>
          </a:p>
        </p:txBody>
      </p:sp>
      <p:sp>
        <p:nvSpPr>
          <p:cNvPr id="58" name="矩形 57"/>
          <p:cNvSpPr/>
          <p:nvPr/>
        </p:nvSpPr>
        <p:spPr>
          <a:xfrm>
            <a:off x="7668895" y="1979930"/>
            <a:ext cx="72961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81265" y="1988820"/>
            <a:ext cx="859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SaltStack</a:t>
            </a:r>
            <a:endParaRPr lang="en-US" altLang="zh-CN" sz="1400"/>
          </a:p>
        </p:txBody>
      </p:sp>
      <p:sp>
        <p:nvSpPr>
          <p:cNvPr id="60" name="矩形 59"/>
          <p:cNvSpPr/>
          <p:nvPr/>
        </p:nvSpPr>
        <p:spPr>
          <a:xfrm>
            <a:off x="7663815" y="2416810"/>
            <a:ext cx="72961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76185" y="2425700"/>
            <a:ext cx="859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Puppet</a:t>
            </a:r>
            <a:endParaRPr lang="en-US" altLang="zh-CN" sz="1400"/>
          </a:p>
        </p:txBody>
      </p:sp>
      <p:sp>
        <p:nvSpPr>
          <p:cNvPr id="63" name="矩形 62"/>
          <p:cNvSpPr/>
          <p:nvPr/>
        </p:nvSpPr>
        <p:spPr>
          <a:xfrm>
            <a:off x="8495665" y="1969135"/>
            <a:ext cx="63817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90255" y="1978025"/>
            <a:ext cx="751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Docker</a:t>
            </a:r>
            <a:endParaRPr lang="en-US" altLang="zh-CN" sz="1400"/>
          </a:p>
        </p:txBody>
      </p:sp>
      <p:sp>
        <p:nvSpPr>
          <p:cNvPr id="65" name="矩形 64"/>
          <p:cNvSpPr/>
          <p:nvPr/>
        </p:nvSpPr>
        <p:spPr>
          <a:xfrm>
            <a:off x="8495665" y="2426335"/>
            <a:ext cx="65722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334375" y="2325370"/>
            <a:ext cx="1016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kubernetes</a:t>
            </a:r>
            <a:endParaRPr lang="en-US" altLang="zh-CN" sz="1400"/>
          </a:p>
          <a:p>
            <a:pPr algn="ctr"/>
            <a:r>
              <a:rPr lang="en-US" altLang="zh-CN" sz="1400"/>
              <a:t>Opensh</a:t>
            </a:r>
            <a:endParaRPr lang="en-US" altLang="zh-CN" sz="1400"/>
          </a:p>
        </p:txBody>
      </p:sp>
      <p:sp>
        <p:nvSpPr>
          <p:cNvPr id="67" name="矩形 66"/>
          <p:cNvSpPr/>
          <p:nvPr/>
        </p:nvSpPr>
        <p:spPr>
          <a:xfrm>
            <a:off x="9229725" y="1960245"/>
            <a:ext cx="62928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69400" y="1878330"/>
            <a:ext cx="772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Splunk/ELK</a:t>
            </a:r>
            <a:endParaRPr lang="en-US" altLang="zh-CN" sz="1400"/>
          </a:p>
        </p:txBody>
      </p:sp>
      <p:sp>
        <p:nvSpPr>
          <p:cNvPr id="69" name="矩形 68"/>
          <p:cNvSpPr/>
          <p:nvPr/>
        </p:nvSpPr>
        <p:spPr>
          <a:xfrm>
            <a:off x="9991725" y="1958340"/>
            <a:ext cx="629285" cy="3263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896475" y="1860550"/>
            <a:ext cx="772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Confulence</a:t>
            </a:r>
            <a:endParaRPr lang="en-US" altLang="zh-CN" sz="1400"/>
          </a:p>
        </p:txBody>
      </p:sp>
      <p:sp>
        <p:nvSpPr>
          <p:cNvPr id="71" name="矩形 70"/>
          <p:cNvSpPr/>
          <p:nvPr/>
        </p:nvSpPr>
        <p:spPr>
          <a:xfrm>
            <a:off x="5991860" y="1998980"/>
            <a:ext cx="82169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88380" y="1998980"/>
            <a:ext cx="680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Jmeter</a:t>
            </a:r>
            <a:endParaRPr lang="en-US" altLang="zh-CN" sz="1400"/>
          </a:p>
        </p:txBody>
      </p:sp>
      <p:sp>
        <p:nvSpPr>
          <p:cNvPr id="73" name="矩形 72"/>
          <p:cNvSpPr/>
          <p:nvPr/>
        </p:nvSpPr>
        <p:spPr>
          <a:xfrm>
            <a:off x="9262745" y="2406650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255125" y="2406650"/>
            <a:ext cx="654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Zabbix</a:t>
            </a:r>
            <a:endParaRPr lang="en-US" altLang="zh-CN" sz="1400"/>
          </a:p>
        </p:txBody>
      </p:sp>
      <p:sp>
        <p:nvSpPr>
          <p:cNvPr id="75" name="矩形 74"/>
          <p:cNvSpPr/>
          <p:nvPr/>
        </p:nvSpPr>
        <p:spPr>
          <a:xfrm>
            <a:off x="9275445" y="2858135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243695" y="2760345"/>
            <a:ext cx="754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Prometheus</a:t>
            </a:r>
            <a:endParaRPr lang="en-US" altLang="zh-CN" sz="1400"/>
          </a:p>
        </p:txBody>
      </p:sp>
      <p:sp>
        <p:nvSpPr>
          <p:cNvPr id="77" name="矩形 76"/>
          <p:cNvSpPr/>
          <p:nvPr/>
        </p:nvSpPr>
        <p:spPr>
          <a:xfrm>
            <a:off x="2773680" y="3283585"/>
            <a:ext cx="742950" cy="628650"/>
          </a:xfrm>
          <a:prstGeom prst="rect">
            <a:avLst/>
          </a:prstGeom>
          <a:solidFill>
            <a:srgbClr val="4EAE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2815590" y="3368040"/>
            <a:ext cx="675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</a:rPr>
              <a:t>Code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Review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01720" y="3283585"/>
            <a:ext cx="2338705" cy="275590"/>
          </a:xfrm>
          <a:prstGeom prst="rect">
            <a:avLst/>
          </a:prstGeom>
          <a:solidFill>
            <a:srgbClr val="4EAE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599180" y="3283585"/>
            <a:ext cx="2296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</a:rPr>
              <a:t>代码质量分析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602355" y="3636645"/>
            <a:ext cx="2338705" cy="275590"/>
          </a:xfrm>
          <a:prstGeom prst="rect">
            <a:avLst/>
          </a:prstGeom>
          <a:solidFill>
            <a:srgbClr val="A0C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4295140" y="3636645"/>
            <a:ext cx="951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tx1"/>
                </a:solidFill>
              </a:rPr>
              <a:t>SonarQube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260475" y="3986530"/>
            <a:ext cx="9311005" cy="354330"/>
          </a:xfrm>
          <a:prstGeom prst="rect">
            <a:avLst/>
          </a:prstGeom>
          <a:solidFill>
            <a:srgbClr val="4EAE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267325" y="4025900"/>
            <a:ext cx="1297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</a:rPr>
              <a:t>自动集成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248410" y="4394200"/>
            <a:ext cx="9323705" cy="458470"/>
          </a:xfrm>
          <a:prstGeom prst="rect">
            <a:avLst/>
          </a:prstGeom>
          <a:solidFill>
            <a:srgbClr val="A0C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5257800" y="4485640"/>
            <a:ext cx="1677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tx1"/>
                </a:solidFill>
              </a:rPr>
              <a:t>Jenkins</a:t>
            </a:r>
            <a:r>
              <a:rPr lang="zh-CN" altLang="en-US" sz="1200">
                <a:solidFill>
                  <a:schemeClr val="tx1"/>
                </a:solidFill>
              </a:rPr>
              <a:t>（</a:t>
            </a:r>
            <a:r>
              <a:rPr lang="en-US" altLang="zh-CN" sz="1200">
                <a:solidFill>
                  <a:schemeClr val="tx1"/>
                </a:solidFill>
              </a:rPr>
              <a:t>Pipeline</a:t>
            </a:r>
            <a:r>
              <a:rPr lang="zh-CN" altLang="en-US" sz="1200">
                <a:solidFill>
                  <a:schemeClr val="tx1"/>
                </a:solidFill>
              </a:rPr>
              <a:t>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5177155"/>
            <a:ext cx="9312275" cy="1397000"/>
          </a:xfrm>
          <a:prstGeom prst="rect">
            <a:avLst/>
          </a:prstGeom>
        </p:spPr>
      </p:pic>
      <p:sp>
        <p:nvSpPr>
          <p:cNvPr id="90" name="上箭头 89"/>
          <p:cNvSpPr/>
          <p:nvPr/>
        </p:nvSpPr>
        <p:spPr>
          <a:xfrm>
            <a:off x="5765800" y="4852670"/>
            <a:ext cx="433705" cy="3670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演示</Application>
  <PresentationFormat>宽屏</PresentationFormat>
  <Paragraphs>475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Arial Black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猛猛小蚂蚁</cp:lastModifiedBy>
  <cp:revision>15</cp:revision>
  <dcterms:created xsi:type="dcterms:W3CDTF">2020-03-12T01:44:00Z</dcterms:created>
  <dcterms:modified xsi:type="dcterms:W3CDTF">2020-03-12T09:11:04Z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