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409" r:id="rId3"/>
    <p:sldId id="410" r:id="rId4"/>
    <p:sldId id="411" r:id="rId5"/>
    <p:sldId id="412" r:id="rId6"/>
    <p:sldId id="413" r:id="rId7"/>
    <p:sldId id="414" r:id="rId8"/>
    <p:sldId id="439" r:id="rId9"/>
    <p:sldId id="415" r:id="rId10"/>
    <p:sldId id="416" r:id="rId11"/>
    <p:sldId id="417" r:id="rId12"/>
    <p:sldId id="418" r:id="rId13"/>
    <p:sldId id="419" r:id="rId14"/>
    <p:sldId id="420" r:id="rId15"/>
    <p:sldId id="421" r:id="rId16"/>
    <p:sldId id="422" r:id="rId17"/>
    <p:sldId id="423" r:id="rId18"/>
    <p:sldId id="424" r:id="rId19"/>
    <p:sldId id="425" r:id="rId20"/>
    <p:sldId id="428" r:id="rId21"/>
    <p:sldId id="426" r:id="rId22"/>
    <p:sldId id="427" r:id="rId23"/>
    <p:sldId id="429" r:id="rId24"/>
    <p:sldId id="430" r:id="rId25"/>
    <p:sldId id="431" r:id="rId26"/>
    <p:sldId id="432" r:id="rId27"/>
    <p:sldId id="433" r:id="rId28"/>
    <p:sldId id="434" r:id="rId29"/>
    <p:sldId id="435" r:id="rId30"/>
    <p:sldId id="436"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6.xml"/><Relationship Id="rId2" Type="http://schemas.openxmlformats.org/officeDocument/2006/relationships/image" Target="../media/image1.png"/><Relationship Id="rId1" Type="http://schemas.openxmlformats.org/officeDocument/2006/relationships/tags" Target="../tags/tag85.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2.png"/><Relationship Id="rId1" Type="http://schemas.openxmlformats.org/officeDocument/2006/relationships/tags" Target="../tags/tag8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a:t>质量管理体系的建立</a:t>
            </a:r>
            <a:endParaRPr lang="zh-CN" altLang="en-US"/>
          </a:p>
        </p:txBody>
      </p:sp>
      <p:sp>
        <p:nvSpPr>
          <p:cNvPr id="3" name="副标题 2"/>
          <p:cNvSpPr>
            <a:spLocks noGrp="1"/>
          </p:cNvSpPr>
          <p:nvPr>
            <p:ph type="subTitle" idx="1"/>
            <p:custDataLst>
              <p:tags r:id="rId2"/>
            </p:custDataLst>
          </p:nvPr>
        </p:nvSpPr>
        <p:spPr/>
        <p:txBody>
          <a:bodyPr/>
          <a:p>
            <a:r>
              <a:rPr lang="zh-CN" altLang="en-US"/>
              <a:t>质量保证</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6406515"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质量保证人员需要掌握的知识</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4354830" cy="4523105"/>
          </a:xfrm>
          <a:prstGeom prst="rect">
            <a:avLst/>
          </a:prstGeom>
          <a:noFill/>
        </p:spPr>
        <p:txBody>
          <a:bodyPr wrap="none" rtlCol="0">
            <a:spAutoFit/>
          </a:bodyPr>
          <a:p>
            <a:pPr marL="285750" indent="-285750">
              <a:lnSpc>
                <a:spcPct val="200000"/>
              </a:lnSpc>
              <a:buFont typeface="Wingdings" panose="05000000000000000000" charset="0"/>
              <a:buChar char="Ø"/>
            </a:pPr>
            <a:r>
              <a:rPr lang="zh-CN" altLang="en-US" b="1"/>
              <a:t>一般性知识、行为和道德规范（</a:t>
            </a:r>
            <a:r>
              <a:rPr lang="en-US" altLang="zh-CN" b="1"/>
              <a:t>15%</a:t>
            </a:r>
            <a:r>
              <a:rPr lang="zh-CN" altLang="en-US" b="1"/>
              <a:t>）</a:t>
            </a:r>
            <a:endParaRPr lang="zh-CN" altLang="en-US" b="1"/>
          </a:p>
          <a:p>
            <a:pPr marL="285750" indent="-285750">
              <a:lnSpc>
                <a:spcPct val="200000"/>
              </a:lnSpc>
              <a:buFont typeface="Wingdings" panose="05000000000000000000" charset="0"/>
              <a:buChar char="Ø"/>
            </a:pPr>
            <a:r>
              <a:rPr lang="zh-CN" altLang="en-US" b="1"/>
              <a:t>软件质量管理（</a:t>
            </a:r>
            <a:r>
              <a:rPr lang="en-US" altLang="zh-CN" b="1"/>
              <a:t>10%</a:t>
            </a:r>
            <a:r>
              <a:rPr lang="zh-CN" altLang="en-US" b="1"/>
              <a:t>）</a:t>
            </a:r>
            <a:endParaRPr lang="zh-CN" altLang="en-US" b="1"/>
          </a:p>
          <a:p>
            <a:pPr marL="285750" indent="-285750">
              <a:lnSpc>
                <a:spcPct val="200000"/>
              </a:lnSpc>
              <a:buFont typeface="Wingdings" panose="05000000000000000000" charset="0"/>
              <a:buChar char="Ø"/>
            </a:pPr>
            <a:r>
              <a:rPr lang="zh-CN" altLang="en-US" b="1"/>
              <a:t>软件 过程（</a:t>
            </a:r>
            <a:r>
              <a:rPr lang="en-US" altLang="zh-CN" b="1"/>
              <a:t>15%</a:t>
            </a:r>
            <a:r>
              <a:rPr lang="zh-CN" altLang="en-US" b="1"/>
              <a:t>）</a:t>
            </a:r>
            <a:endParaRPr lang="zh-CN" altLang="en-US" b="1"/>
          </a:p>
          <a:p>
            <a:pPr marL="285750" indent="-285750">
              <a:lnSpc>
                <a:spcPct val="200000"/>
              </a:lnSpc>
              <a:buFont typeface="Wingdings" panose="05000000000000000000" charset="0"/>
              <a:buChar char="Ø"/>
            </a:pPr>
            <a:r>
              <a:rPr lang="zh-CN" altLang="en-US" b="1"/>
              <a:t>软件项目管理（</a:t>
            </a:r>
            <a:r>
              <a:rPr lang="en-US" altLang="zh-CN" b="1"/>
              <a:t>10%</a:t>
            </a:r>
            <a:r>
              <a:rPr lang="zh-CN" altLang="en-US" b="1"/>
              <a:t>）</a:t>
            </a:r>
            <a:endParaRPr lang="zh-CN" altLang="en-US" b="1"/>
          </a:p>
          <a:p>
            <a:pPr marL="285750" indent="-285750">
              <a:lnSpc>
                <a:spcPct val="200000"/>
              </a:lnSpc>
              <a:buFont typeface="Wingdings" panose="05000000000000000000" charset="0"/>
              <a:buChar char="Ø"/>
            </a:pPr>
            <a:r>
              <a:rPr lang="zh-CN" altLang="en-US" b="1"/>
              <a:t>软件度量、测量和分析方法（</a:t>
            </a:r>
            <a:r>
              <a:rPr lang="en-US" altLang="zh-CN" b="1"/>
              <a:t>15%</a:t>
            </a:r>
            <a:r>
              <a:rPr lang="zh-CN" altLang="en-US" b="1"/>
              <a:t>）</a:t>
            </a:r>
            <a:endParaRPr lang="zh-CN" altLang="en-US" b="1"/>
          </a:p>
          <a:p>
            <a:pPr marL="285750" indent="-285750">
              <a:lnSpc>
                <a:spcPct val="200000"/>
              </a:lnSpc>
              <a:buFont typeface="Wingdings" panose="05000000000000000000" charset="0"/>
              <a:buChar char="Ø"/>
            </a:pPr>
            <a:r>
              <a:rPr lang="zh-CN" altLang="en-US" b="1"/>
              <a:t>软件审查、测试、验证和确认（</a:t>
            </a:r>
            <a:r>
              <a:rPr lang="en-US" altLang="zh-CN" b="1"/>
              <a:t>15%</a:t>
            </a:r>
            <a:r>
              <a:rPr lang="zh-CN" altLang="en-US" b="1"/>
              <a:t>）</a:t>
            </a:r>
            <a:endParaRPr lang="zh-CN" altLang="en-US" b="1"/>
          </a:p>
          <a:p>
            <a:pPr marL="285750" indent="-285750">
              <a:lnSpc>
                <a:spcPct val="200000"/>
              </a:lnSpc>
              <a:buFont typeface="Wingdings" panose="05000000000000000000" charset="0"/>
              <a:buChar char="Ø"/>
            </a:pPr>
            <a:r>
              <a:rPr lang="zh-CN" altLang="en-US" b="1"/>
              <a:t>软件审计（</a:t>
            </a:r>
            <a:r>
              <a:rPr lang="en-US" altLang="zh-CN" b="1"/>
              <a:t>10%</a:t>
            </a:r>
            <a:r>
              <a:rPr lang="zh-CN" altLang="en-US" b="1"/>
              <a:t>）</a:t>
            </a:r>
            <a:endParaRPr lang="zh-CN" altLang="en-US" b="1"/>
          </a:p>
          <a:p>
            <a:pPr marL="285750" indent="-285750">
              <a:lnSpc>
                <a:spcPct val="200000"/>
              </a:lnSpc>
              <a:buFont typeface="Wingdings" panose="05000000000000000000" charset="0"/>
              <a:buChar char="Ø"/>
            </a:pPr>
            <a:r>
              <a:rPr lang="zh-CN" altLang="en-US" b="1"/>
              <a:t>软件配置管理（</a:t>
            </a:r>
            <a:r>
              <a:rPr lang="en-US" altLang="zh-CN" b="1"/>
              <a:t>10%</a:t>
            </a:r>
            <a:r>
              <a:rPr lang="zh-CN" altLang="en-US" b="1"/>
              <a:t>）</a:t>
            </a:r>
            <a:endParaRPr lang="zh-CN" altLang="en-US" b="1"/>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en-US" altLang="zh-CN" sz="3200">
                <a:solidFill>
                  <a:schemeClr val="tx1"/>
                </a:solidFill>
                <a:effectLst>
                  <a:outerShdw blurRad="38100" dist="19050" dir="2700000" algn="tl" rotWithShape="0">
                    <a:schemeClr val="dk1">
                      <a:alpha val="40000"/>
                    </a:schemeClr>
                  </a:outerShdw>
                </a:effectLst>
              </a:rPr>
              <a:t>ISO</a:t>
            </a:r>
            <a:r>
              <a:rPr lang="en-US" altLang="zh-CN" sz="3200">
                <a:solidFill>
                  <a:schemeClr val="tx1"/>
                </a:solidFill>
                <a:effectLst>
                  <a:outerShdw blurRad="38100" dist="19050" dir="2700000" algn="tl" rotWithShape="0">
                    <a:schemeClr val="dk1">
                      <a:alpha val="40000"/>
                    </a:schemeClr>
                  </a:outerShdw>
                </a:effectLst>
              </a:rPr>
              <a:t>9001</a:t>
            </a:r>
            <a:r>
              <a:rPr lang="zh-CN" altLang="en-US" sz="3200">
                <a:solidFill>
                  <a:schemeClr val="tx1"/>
                </a:solidFill>
                <a:effectLst>
                  <a:outerShdw blurRad="38100" dist="19050" dir="2700000" algn="tl" rotWithShape="0">
                    <a:schemeClr val="dk1">
                      <a:alpha val="40000"/>
                    </a:schemeClr>
                  </a:outerShdw>
                </a:effectLst>
              </a:rPr>
              <a:t>标准</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10685780" cy="4661535"/>
          </a:xfrm>
          <a:prstGeom prst="rect">
            <a:avLst/>
          </a:prstGeom>
          <a:noFill/>
        </p:spPr>
        <p:txBody>
          <a:bodyPr wrap="none" rtlCol="0">
            <a:spAutoFit/>
          </a:bodyPr>
          <a:p>
            <a:pPr>
              <a:lnSpc>
                <a:spcPct val="150000"/>
              </a:lnSpc>
            </a:pPr>
            <a:r>
              <a:rPr lang="zh-CN" altLang="en-US"/>
              <a:t>是</a:t>
            </a:r>
            <a:r>
              <a:rPr lang="en-US" altLang="zh-CN"/>
              <a:t>ISO9000</a:t>
            </a:r>
            <a:r>
              <a:rPr lang="zh-CN" altLang="en-US"/>
              <a:t>族标准所包括的一组质量管理体系核心标准之一。</a:t>
            </a:r>
            <a:r>
              <a:rPr lang="en-US" altLang="zh-CN"/>
              <a:t>ISO9000</a:t>
            </a:r>
            <a:r>
              <a:rPr lang="zh-CN" altLang="en-US"/>
              <a:t>族标准是国际标准化组织（</a:t>
            </a:r>
            <a:r>
              <a:rPr lang="en-US" altLang="zh-CN"/>
              <a:t>ISO</a:t>
            </a:r>
            <a:r>
              <a:rPr lang="zh-CN" altLang="en-US"/>
              <a:t>）</a:t>
            </a:r>
            <a:endParaRPr lang="zh-CN" altLang="en-US"/>
          </a:p>
          <a:p>
            <a:pPr>
              <a:lnSpc>
                <a:spcPct val="150000"/>
              </a:lnSpc>
            </a:pPr>
            <a:r>
              <a:rPr lang="zh-CN" altLang="en-US"/>
              <a:t>在</a:t>
            </a:r>
            <a:r>
              <a:rPr lang="en-US" altLang="zh-CN"/>
              <a:t>1994</a:t>
            </a:r>
            <a:r>
              <a:rPr lang="zh-CN" altLang="en-US"/>
              <a:t>年提出的概念，是指</a:t>
            </a:r>
            <a:r>
              <a:rPr lang="en-US" altLang="zh-CN"/>
              <a:t>“</a:t>
            </a:r>
            <a:r>
              <a:rPr lang="zh-CN" altLang="en-US"/>
              <a:t>由</a:t>
            </a:r>
            <a:r>
              <a:rPr lang="en-US" altLang="zh-CN"/>
              <a:t>ISO/Tc176</a:t>
            </a:r>
            <a:r>
              <a:rPr lang="zh-CN" altLang="en-US"/>
              <a:t>（国际标准化组织质量管理和质量保证技术委员会）制定的国</a:t>
            </a:r>
            <a:endParaRPr lang="zh-CN" altLang="en-US"/>
          </a:p>
          <a:p>
            <a:pPr>
              <a:lnSpc>
                <a:spcPct val="150000"/>
              </a:lnSpc>
            </a:pPr>
            <a:r>
              <a:rPr lang="zh-CN" altLang="en-US"/>
              <a:t>际标准。</a:t>
            </a:r>
            <a:r>
              <a:rPr lang="en-US" altLang="zh-CN"/>
              <a:t>”</a:t>
            </a:r>
            <a:endParaRPr lang="en-US" altLang="zh-CN"/>
          </a:p>
          <a:p>
            <a:pPr>
              <a:lnSpc>
                <a:spcPct val="150000"/>
              </a:lnSpc>
            </a:pPr>
            <a:endParaRPr lang="en-US" altLang="zh-CN"/>
          </a:p>
          <a:p>
            <a:pPr>
              <a:lnSpc>
                <a:spcPct val="150000"/>
              </a:lnSpc>
            </a:pPr>
            <a:r>
              <a:rPr lang="en-US" altLang="zh-CN"/>
              <a:t>ISO9001</a:t>
            </a:r>
            <a:r>
              <a:rPr lang="zh-CN" altLang="en-US"/>
              <a:t>认证用于证实组织据有提供满足客户要求和适用法规要求的产品能力，目的在于增进顾客满意。</a:t>
            </a:r>
            <a:endParaRPr lang="zh-CN" altLang="en-US"/>
          </a:p>
          <a:p>
            <a:pPr>
              <a:lnSpc>
                <a:spcPct val="150000"/>
              </a:lnSpc>
            </a:pPr>
            <a:endParaRPr lang="zh-CN" altLang="en-US"/>
          </a:p>
          <a:p>
            <a:pPr>
              <a:lnSpc>
                <a:spcPct val="150000"/>
              </a:lnSpc>
            </a:pPr>
            <a:r>
              <a:rPr lang="en-US" altLang="zh-CN"/>
              <a:t>ISO9001</a:t>
            </a:r>
            <a:r>
              <a:rPr lang="zh-CN" altLang="en-US"/>
              <a:t>认证的对象是供方的质量体系。质量体系认证的对象不是该企业的某一产品或服务，而是质量</a:t>
            </a:r>
            <a:endParaRPr lang="zh-CN" altLang="en-US"/>
          </a:p>
          <a:p>
            <a:pPr>
              <a:lnSpc>
                <a:spcPct val="150000"/>
              </a:lnSpc>
            </a:pPr>
            <a:r>
              <a:rPr lang="zh-CN" altLang="en-US"/>
              <a:t>体系本身。</a:t>
            </a:r>
            <a:endParaRPr lang="zh-CN" altLang="en-US"/>
          </a:p>
          <a:p>
            <a:pPr>
              <a:lnSpc>
                <a:spcPct val="150000"/>
              </a:lnSpc>
            </a:pPr>
            <a:endParaRPr lang="zh-CN" altLang="en-US"/>
          </a:p>
          <a:p>
            <a:pPr>
              <a:lnSpc>
                <a:spcPct val="150000"/>
              </a:lnSpc>
            </a:pPr>
            <a:r>
              <a:rPr lang="zh-CN" altLang="en-US"/>
              <a:t>过程质量审核的目的，就是通过审核，检查在生产现场是否按质量控制计划规定的措施执行。是否符合</a:t>
            </a:r>
            <a:endParaRPr lang="zh-CN" altLang="en-US"/>
          </a:p>
          <a:p>
            <a:pPr>
              <a:lnSpc>
                <a:spcPct val="150000"/>
              </a:lnSpc>
            </a:pPr>
            <a:r>
              <a:rPr lang="zh-CN" altLang="en-US"/>
              <a:t>标准，评价其有效性，同时发现问题进行改进，以保证过程质量的稳定。</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质量</a:t>
            </a:r>
            <a:r>
              <a:rPr lang="zh-CN" altLang="en-US" sz="3200">
                <a:solidFill>
                  <a:schemeClr val="tx1"/>
                </a:solidFill>
                <a:effectLst>
                  <a:outerShdw blurRad="38100" dist="19050" dir="2700000" algn="tl" rotWithShape="0">
                    <a:schemeClr val="dk1">
                      <a:alpha val="40000"/>
                    </a:schemeClr>
                  </a:outerShdw>
                </a:effectLst>
              </a:rPr>
              <a:t>管理八项原则</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2297430" cy="5077460"/>
          </a:xfrm>
          <a:prstGeom prst="rect">
            <a:avLst/>
          </a:prstGeom>
          <a:noFill/>
        </p:spPr>
        <p:txBody>
          <a:bodyPr wrap="none" rtlCol="0">
            <a:spAutoFit/>
          </a:bodyPr>
          <a:p>
            <a:pPr marL="285750" indent="-285750">
              <a:lnSpc>
                <a:spcPct val="200000"/>
              </a:lnSpc>
              <a:buFont typeface="Arial" panose="020B0604020202020204" pitchFamily="34" charset="0"/>
              <a:buChar char="•"/>
            </a:pPr>
            <a:r>
              <a:rPr lang="zh-CN" altLang="en-US" b="1"/>
              <a:t>以客户为关注焦点</a:t>
            </a:r>
            <a:endParaRPr lang="zh-CN" altLang="en-US" b="1"/>
          </a:p>
          <a:p>
            <a:pPr marL="285750" indent="-285750">
              <a:lnSpc>
                <a:spcPct val="200000"/>
              </a:lnSpc>
              <a:buFont typeface="Arial" panose="020B0604020202020204" pitchFamily="34" charset="0"/>
              <a:buChar char="•"/>
            </a:pPr>
            <a:r>
              <a:rPr lang="zh-CN" altLang="en-US" b="1"/>
              <a:t>领导作用</a:t>
            </a:r>
            <a:endParaRPr lang="zh-CN" altLang="en-US" b="1"/>
          </a:p>
          <a:p>
            <a:pPr marL="285750" indent="-285750">
              <a:lnSpc>
                <a:spcPct val="200000"/>
              </a:lnSpc>
              <a:buFont typeface="Arial" panose="020B0604020202020204" pitchFamily="34" charset="0"/>
              <a:buChar char="•"/>
            </a:pPr>
            <a:r>
              <a:rPr lang="zh-CN" altLang="en-US" b="1"/>
              <a:t>全员参与</a:t>
            </a:r>
            <a:endParaRPr lang="zh-CN" altLang="en-US" b="1"/>
          </a:p>
          <a:p>
            <a:pPr marL="285750" indent="-285750">
              <a:lnSpc>
                <a:spcPct val="200000"/>
              </a:lnSpc>
              <a:buFont typeface="Arial" panose="020B0604020202020204" pitchFamily="34" charset="0"/>
              <a:buChar char="•"/>
            </a:pPr>
            <a:r>
              <a:rPr lang="zh-CN" altLang="en-US" b="1"/>
              <a:t>过程方法</a:t>
            </a:r>
            <a:endParaRPr lang="zh-CN" altLang="en-US" b="1"/>
          </a:p>
          <a:p>
            <a:pPr marL="285750" indent="-285750">
              <a:lnSpc>
                <a:spcPct val="200000"/>
              </a:lnSpc>
              <a:buFont typeface="Arial" panose="020B0604020202020204" pitchFamily="34" charset="0"/>
              <a:buChar char="•"/>
            </a:pPr>
            <a:r>
              <a:rPr lang="zh-CN" altLang="en-US" b="1"/>
              <a:t>管理的系统方法</a:t>
            </a:r>
            <a:endParaRPr lang="zh-CN" altLang="en-US" b="1"/>
          </a:p>
          <a:p>
            <a:pPr marL="285750" indent="-285750">
              <a:lnSpc>
                <a:spcPct val="200000"/>
              </a:lnSpc>
              <a:buFont typeface="Arial" panose="020B0604020202020204" pitchFamily="34" charset="0"/>
              <a:buChar char="•"/>
            </a:pPr>
            <a:r>
              <a:rPr lang="zh-CN" altLang="en-US" b="1"/>
              <a:t>持续改进</a:t>
            </a:r>
            <a:endParaRPr lang="zh-CN" altLang="en-US" b="1"/>
          </a:p>
          <a:p>
            <a:pPr marL="285750" indent="-285750">
              <a:lnSpc>
                <a:spcPct val="200000"/>
              </a:lnSpc>
              <a:buFont typeface="Arial" panose="020B0604020202020204" pitchFamily="34" charset="0"/>
              <a:buChar char="•"/>
            </a:pPr>
            <a:r>
              <a:rPr lang="zh-CN" altLang="en-US" b="1"/>
              <a:t>基于事实的决策</a:t>
            </a:r>
            <a:endParaRPr lang="zh-CN" altLang="en-US" b="1"/>
          </a:p>
          <a:p>
            <a:pPr marL="285750" indent="-285750">
              <a:lnSpc>
                <a:spcPct val="200000"/>
              </a:lnSpc>
              <a:buFont typeface="Arial" panose="020B0604020202020204" pitchFamily="34" charset="0"/>
              <a:buChar char="•"/>
            </a:pPr>
            <a:r>
              <a:rPr lang="zh-CN" altLang="en-US" b="1"/>
              <a:t>与供方互利的关系</a:t>
            </a:r>
            <a:endParaRPr lang="zh-CN" altLang="en-US" b="1"/>
          </a:p>
          <a:p>
            <a:pPr marL="285750" indent="-285750">
              <a:lnSpc>
                <a:spcPct val="200000"/>
              </a:lnSpc>
              <a:buFont typeface="Arial" panose="020B0604020202020204" pitchFamily="34" charset="0"/>
              <a:buChar char="•"/>
            </a:pPr>
            <a:endParaRPr lang="zh-CN" altLang="en-US" b="1"/>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7045" y="238125"/>
            <a:ext cx="5120640" cy="583565"/>
          </a:xfrm>
          <a:prstGeom prst="rect">
            <a:avLst/>
          </a:prstGeom>
          <a:noFill/>
        </p:spPr>
        <p:txBody>
          <a:bodyPr wrap="square" rtlCol="0">
            <a:spAutoFit/>
          </a:bodyPr>
          <a:p>
            <a:r>
              <a:rPr lang="en-US" altLang="zh-CN" sz="3200">
                <a:solidFill>
                  <a:schemeClr val="tx1"/>
                </a:solidFill>
                <a:effectLst>
                  <a:outerShdw blurRad="38100" dist="19050" dir="2700000" algn="tl" rotWithShape="0">
                    <a:schemeClr val="dk1">
                      <a:alpha val="40000"/>
                    </a:schemeClr>
                  </a:outerShdw>
                </a:effectLst>
              </a:rPr>
              <a:t>CMMI</a:t>
            </a:r>
            <a:r>
              <a:rPr lang="zh-CN" altLang="en-US" sz="3200">
                <a:solidFill>
                  <a:schemeClr val="tx1"/>
                </a:solidFill>
                <a:effectLst>
                  <a:outerShdw blurRad="38100" dist="19050" dir="2700000" algn="tl" rotWithShape="0">
                    <a:schemeClr val="dk1">
                      <a:alpha val="40000"/>
                    </a:schemeClr>
                  </a:outerShdw>
                </a:effectLst>
              </a:rPr>
              <a:t>模型</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53770" y="821690"/>
            <a:ext cx="11231880" cy="5908040"/>
          </a:xfrm>
          <a:prstGeom prst="rect">
            <a:avLst/>
          </a:prstGeom>
          <a:noFill/>
        </p:spPr>
        <p:txBody>
          <a:bodyPr wrap="none" rtlCol="0">
            <a:spAutoFit/>
          </a:bodyPr>
          <a:p>
            <a:pPr>
              <a:lnSpc>
                <a:spcPct val="150000"/>
              </a:lnSpc>
            </a:pPr>
            <a:r>
              <a:rPr lang="en-US" altLang="zh-CN" b="1"/>
              <a:t>CMMI</a:t>
            </a:r>
            <a:r>
              <a:rPr lang="zh-CN" altLang="en-US" b="1"/>
              <a:t>全称是</a:t>
            </a:r>
            <a:r>
              <a:rPr lang="en-US" altLang="zh-CN" b="1"/>
              <a:t>Capability Maturity Model Integration,</a:t>
            </a:r>
            <a:r>
              <a:rPr lang="zh-CN" altLang="en-US" b="1"/>
              <a:t>即能力成熟度模型集成，</a:t>
            </a:r>
            <a:r>
              <a:rPr lang="en-US" altLang="zh-CN" b="1"/>
              <a:t>1994</a:t>
            </a:r>
            <a:r>
              <a:rPr lang="zh-CN" altLang="en-US" b="1"/>
              <a:t>年有美国国防部</a:t>
            </a:r>
            <a:endParaRPr lang="zh-CN" altLang="en-US" b="1"/>
          </a:p>
          <a:p>
            <a:pPr>
              <a:lnSpc>
                <a:spcPct val="150000"/>
              </a:lnSpc>
            </a:pPr>
            <a:r>
              <a:rPr lang="zh-CN" altLang="en-US" b="1"/>
              <a:t>与卡内基</a:t>
            </a:r>
            <a:r>
              <a:rPr lang="en-US" altLang="zh-CN" b="1"/>
              <a:t>-</a:t>
            </a:r>
            <a:r>
              <a:rPr lang="zh-CN" altLang="en-US" b="1"/>
              <a:t>梅隆大学的软件工程研究中心以及美国国防工业协会共同开发和研制的。</a:t>
            </a:r>
            <a:endParaRPr lang="zh-CN" altLang="en-US" b="1"/>
          </a:p>
          <a:p>
            <a:pPr>
              <a:lnSpc>
                <a:spcPct val="150000"/>
              </a:lnSpc>
            </a:pPr>
            <a:endParaRPr lang="zh-CN" altLang="en-US" b="1"/>
          </a:p>
          <a:p>
            <a:pPr>
              <a:lnSpc>
                <a:spcPct val="150000"/>
              </a:lnSpc>
            </a:pPr>
            <a:r>
              <a:rPr lang="zh-CN" altLang="en-US" b="1"/>
              <a:t>其目的是帮助软件企业对软件工程过程进行管理和改进，增强开发与改进能力，从而能按时地、不超预算地</a:t>
            </a:r>
            <a:endParaRPr lang="zh-CN" altLang="en-US" b="1"/>
          </a:p>
          <a:p>
            <a:pPr>
              <a:lnSpc>
                <a:spcPct val="150000"/>
              </a:lnSpc>
            </a:pPr>
            <a:r>
              <a:rPr lang="zh-CN" altLang="en-US" b="1"/>
              <a:t>开发出高质量的软件。</a:t>
            </a:r>
            <a:endParaRPr lang="zh-CN" altLang="en-US" b="1"/>
          </a:p>
          <a:p>
            <a:pPr>
              <a:lnSpc>
                <a:spcPct val="150000"/>
              </a:lnSpc>
            </a:pPr>
            <a:endParaRPr lang="zh-CN" altLang="en-US" b="1"/>
          </a:p>
          <a:p>
            <a:pPr>
              <a:lnSpc>
                <a:spcPct val="150000"/>
              </a:lnSpc>
            </a:pPr>
            <a:r>
              <a:rPr lang="zh-CN" altLang="en-US" b="1"/>
              <a:t>软件过程是改善当前关键管理工程的核心问题，</a:t>
            </a:r>
            <a:r>
              <a:rPr lang="en-US" altLang="zh-CN" b="1"/>
              <a:t>50</a:t>
            </a:r>
            <a:r>
              <a:rPr lang="zh-CN" altLang="en-US" b="1"/>
              <a:t>多年来计算机的发展使人们认识到要高效、高质量和低成</a:t>
            </a:r>
            <a:endParaRPr lang="zh-CN" altLang="en-US" b="1"/>
          </a:p>
          <a:p>
            <a:pPr>
              <a:lnSpc>
                <a:spcPct val="150000"/>
              </a:lnSpc>
            </a:pPr>
            <a:r>
              <a:rPr lang="zh-CN" altLang="en-US" b="1"/>
              <a:t>本地开发软件，必须改善软件生产过程。</a:t>
            </a:r>
            <a:endParaRPr lang="zh-CN" altLang="en-US" b="1"/>
          </a:p>
          <a:p>
            <a:pPr>
              <a:lnSpc>
                <a:spcPct val="150000"/>
              </a:lnSpc>
            </a:pPr>
            <a:endParaRPr lang="zh-CN" altLang="en-US" b="1"/>
          </a:p>
          <a:p>
            <a:pPr>
              <a:lnSpc>
                <a:spcPct val="150000"/>
              </a:lnSpc>
            </a:pPr>
            <a:r>
              <a:rPr lang="zh-CN" altLang="en-US" b="1"/>
              <a:t>基于模型的改进是指采用能力模型来指导组织的过程改进，使之过程能力稳定的改善，该组织也能变得更</a:t>
            </a:r>
            <a:endParaRPr lang="zh-CN" altLang="en-US" b="1"/>
          </a:p>
          <a:p>
            <a:pPr>
              <a:lnSpc>
                <a:spcPct val="150000"/>
              </a:lnSpc>
            </a:pPr>
            <a:r>
              <a:rPr lang="zh-CN" altLang="en-US" b="1"/>
              <a:t>加成熟。</a:t>
            </a:r>
            <a:endParaRPr lang="zh-CN" altLang="en-US" b="1"/>
          </a:p>
          <a:p>
            <a:pPr>
              <a:lnSpc>
                <a:spcPct val="150000"/>
              </a:lnSpc>
            </a:pPr>
            <a:endParaRPr lang="zh-CN" altLang="en-US" b="1"/>
          </a:p>
          <a:p>
            <a:pPr>
              <a:lnSpc>
                <a:spcPct val="150000"/>
              </a:lnSpc>
            </a:pPr>
            <a:r>
              <a:rPr lang="en-US" altLang="zh-CN" b="1"/>
              <a:t>CMMI</a:t>
            </a:r>
            <a:r>
              <a:rPr lang="zh-CN" altLang="en-US" b="1"/>
              <a:t>评估是用于评价组织过程改进的现状。评估关注识别过程改进机会，将组织过程与</a:t>
            </a:r>
            <a:r>
              <a:rPr lang="en-US" altLang="zh-CN" b="1"/>
              <a:t>CMMI</a:t>
            </a:r>
            <a:r>
              <a:rPr lang="zh-CN" altLang="en-US" b="1"/>
              <a:t>最佳实践对比。</a:t>
            </a:r>
            <a:endParaRPr lang="zh-CN" altLang="en-US" b="1"/>
          </a:p>
          <a:p>
            <a:pPr>
              <a:lnSpc>
                <a:spcPct val="150000"/>
              </a:lnSpc>
            </a:pPr>
            <a:r>
              <a:rPr lang="zh-CN" altLang="en-US" b="1"/>
              <a:t>评估结果被用于策划组织过程改进，产生成熟度等级，缓解产品采购、开发和监控的风险。</a:t>
            </a:r>
            <a:endParaRPr lang="zh-CN" altLang="en-US" b="1"/>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演进等级及特征</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10927080" cy="4246245"/>
          </a:xfrm>
          <a:prstGeom prst="rect">
            <a:avLst/>
          </a:prstGeom>
          <a:noFill/>
        </p:spPr>
        <p:txBody>
          <a:bodyPr wrap="none" rtlCol="0">
            <a:spAutoFit/>
          </a:bodyPr>
          <a:p>
            <a:pPr>
              <a:lnSpc>
                <a:spcPct val="150000"/>
              </a:lnSpc>
            </a:pPr>
            <a:r>
              <a:rPr lang="zh-CN" altLang="en-US"/>
              <a:t>第五级（优化）：建立在第四级时间的基础上；使用统计与其他量化技术来优化质量与过程性能目标的实现</a:t>
            </a:r>
            <a:endParaRPr lang="zh-CN" altLang="en-US"/>
          </a:p>
          <a:p>
            <a:pPr>
              <a:lnSpc>
                <a:spcPct val="150000"/>
              </a:lnSpc>
            </a:pPr>
            <a:r>
              <a:rPr lang="zh-CN" altLang="en-US"/>
              <a:t>情况。</a:t>
            </a:r>
            <a:endParaRPr lang="zh-CN" altLang="en-US"/>
          </a:p>
          <a:p>
            <a:pPr>
              <a:lnSpc>
                <a:spcPct val="150000"/>
              </a:lnSpc>
            </a:pPr>
            <a:r>
              <a:rPr lang="zh-CN" altLang="en-US"/>
              <a:t>第四级（量化管理）：建立在第三级实践的基础上；使用统计和其他量化技术来检测，完善或预测焦点领域</a:t>
            </a:r>
            <a:endParaRPr lang="zh-CN" altLang="en-US"/>
          </a:p>
          <a:p>
            <a:pPr>
              <a:lnSpc>
                <a:spcPct val="150000"/>
              </a:lnSpc>
            </a:pPr>
            <a:r>
              <a:rPr lang="zh-CN" altLang="en-US"/>
              <a:t>，已实现质量与过程性能目标</a:t>
            </a:r>
            <a:endParaRPr lang="zh-CN" altLang="en-US"/>
          </a:p>
          <a:p>
            <a:pPr>
              <a:lnSpc>
                <a:spcPct val="150000"/>
              </a:lnSpc>
            </a:pPr>
            <a:r>
              <a:rPr lang="zh-CN" altLang="en-US"/>
              <a:t>第三级（定义）：建立在第二级实践的基础上；采用组织标准并根据独特的项目和工作特征进行裁剪；项目</a:t>
            </a:r>
            <a:endParaRPr lang="zh-CN" altLang="en-US"/>
          </a:p>
          <a:p>
            <a:pPr>
              <a:lnSpc>
                <a:spcPct val="150000"/>
              </a:lnSpc>
            </a:pPr>
            <a:r>
              <a:rPr lang="zh-CN" altLang="en-US"/>
              <a:t>使用和贡献组织资产</a:t>
            </a:r>
            <a:endParaRPr lang="zh-CN" altLang="en-US"/>
          </a:p>
          <a:p>
            <a:pPr>
              <a:lnSpc>
                <a:spcPct val="150000"/>
              </a:lnSpc>
            </a:pPr>
            <a:r>
              <a:rPr lang="zh-CN" altLang="en-US"/>
              <a:t>第二级（管理）：纳入第一级实践；简单但完整的一组实践，能够满足实践域的全部目的；不需要使用组织</a:t>
            </a:r>
            <a:endParaRPr lang="zh-CN" altLang="en-US"/>
          </a:p>
          <a:p>
            <a:pPr>
              <a:lnSpc>
                <a:spcPct val="150000"/>
              </a:lnSpc>
            </a:pPr>
            <a:r>
              <a:rPr lang="zh-CN" altLang="en-US"/>
              <a:t>资产</a:t>
            </a:r>
            <a:endParaRPr lang="zh-CN" altLang="en-US"/>
          </a:p>
          <a:p>
            <a:pPr>
              <a:lnSpc>
                <a:spcPct val="150000"/>
              </a:lnSpc>
            </a:pPr>
            <a:r>
              <a:rPr lang="zh-CN" altLang="en-US"/>
              <a:t>第一级（初步）：满足实践域目的的初步方法；没有一套完整的时间来满足实践域的全部目的</a:t>
            </a:r>
            <a:endParaRPr lang="zh-CN" altLang="en-US"/>
          </a:p>
          <a:p>
            <a:pPr>
              <a:lnSpc>
                <a:spcPct val="150000"/>
              </a:lnSpc>
            </a:pPr>
            <a:r>
              <a:rPr lang="zh-CN" altLang="en-US"/>
              <a:t>第零级（不完整）：满足实践域目的的方法不全面；可能会或可能不会满足任何时间的全部意图</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管理体系建立的步骤</a:t>
            </a:r>
            <a:endParaRPr lang="zh-CN" altLang="en-US" sz="3200">
              <a:solidFill>
                <a:schemeClr val="tx1"/>
              </a:solidFill>
              <a:effectLst>
                <a:outerShdw blurRad="38100" dist="19050" dir="2700000" algn="tl" rotWithShape="0">
                  <a:schemeClr val="dk1">
                    <a:alpha val="40000"/>
                  </a:schemeClr>
                </a:outerShdw>
              </a:effectLst>
            </a:endParaRPr>
          </a:p>
        </p:txBody>
      </p:sp>
      <p:sp>
        <p:nvSpPr>
          <p:cNvPr id="4" name="右箭头 3"/>
          <p:cNvSpPr/>
          <p:nvPr/>
        </p:nvSpPr>
        <p:spPr>
          <a:xfrm>
            <a:off x="870585" y="1342390"/>
            <a:ext cx="9483725" cy="3465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可选过程 4"/>
          <p:cNvSpPr/>
          <p:nvPr/>
        </p:nvSpPr>
        <p:spPr>
          <a:xfrm>
            <a:off x="612140" y="2333625"/>
            <a:ext cx="1007110" cy="14833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 </a:t>
            </a:r>
            <a:r>
              <a:rPr lang="zh-CN" altLang="en-US"/>
              <a:t>定义公司的过程框架</a:t>
            </a:r>
            <a:endParaRPr lang="zh-CN" altLang="en-US"/>
          </a:p>
        </p:txBody>
      </p:sp>
      <p:sp>
        <p:nvSpPr>
          <p:cNvPr id="6" name="流程图: 可选过程 5"/>
          <p:cNvSpPr/>
          <p:nvPr/>
        </p:nvSpPr>
        <p:spPr>
          <a:xfrm>
            <a:off x="1664335" y="2333625"/>
            <a:ext cx="1007110" cy="14833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 </a:t>
            </a:r>
            <a:r>
              <a:rPr lang="zh-CN" altLang="en-US"/>
              <a:t>定义公司的管理策略与方针</a:t>
            </a:r>
            <a:endParaRPr lang="zh-CN" altLang="en-US"/>
          </a:p>
        </p:txBody>
      </p:sp>
      <p:sp>
        <p:nvSpPr>
          <p:cNvPr id="7" name="流程图: 可选过程 6"/>
          <p:cNvSpPr/>
          <p:nvPr/>
        </p:nvSpPr>
        <p:spPr>
          <a:xfrm>
            <a:off x="2725420" y="2354580"/>
            <a:ext cx="1007110" cy="14833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 </a:t>
            </a:r>
            <a:r>
              <a:rPr lang="zh-CN" altLang="en-US"/>
              <a:t>定义各体系文件编写规范</a:t>
            </a:r>
            <a:endParaRPr lang="zh-CN" altLang="en-US"/>
          </a:p>
        </p:txBody>
      </p:sp>
      <p:sp>
        <p:nvSpPr>
          <p:cNvPr id="8" name="流程图: 可选过程 7"/>
          <p:cNvSpPr/>
          <p:nvPr/>
        </p:nvSpPr>
        <p:spPr>
          <a:xfrm>
            <a:off x="3778250" y="2333625"/>
            <a:ext cx="1007110" cy="14833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 </a:t>
            </a:r>
            <a:r>
              <a:rPr lang="zh-CN" altLang="en-US"/>
              <a:t>定义过程、指南和规范</a:t>
            </a:r>
            <a:endParaRPr lang="zh-CN" altLang="en-US"/>
          </a:p>
        </p:txBody>
      </p:sp>
      <p:sp>
        <p:nvSpPr>
          <p:cNvPr id="9" name="流程图: 可选过程 8"/>
          <p:cNvSpPr/>
          <p:nvPr/>
        </p:nvSpPr>
        <p:spPr>
          <a:xfrm>
            <a:off x="4844415" y="2354580"/>
            <a:ext cx="1007110" cy="14833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 </a:t>
            </a:r>
            <a:r>
              <a:rPr lang="zh-CN" altLang="en-US"/>
              <a:t>定义文档模版</a:t>
            </a:r>
            <a:endParaRPr lang="zh-CN" altLang="en-US"/>
          </a:p>
        </p:txBody>
      </p:sp>
      <p:sp>
        <p:nvSpPr>
          <p:cNvPr id="10" name="流程图: 可选过程 9"/>
          <p:cNvSpPr/>
          <p:nvPr/>
        </p:nvSpPr>
        <p:spPr>
          <a:xfrm>
            <a:off x="5891530" y="2354580"/>
            <a:ext cx="1007110" cy="14833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sym typeface="+mn-ea"/>
              </a:rPr>
              <a:t> </a:t>
            </a:r>
            <a:r>
              <a:rPr lang="zh-CN" altLang="en-US">
                <a:sym typeface="+mn-ea"/>
              </a:rPr>
              <a:t>定义裁剪指南</a:t>
            </a:r>
            <a:endParaRPr lang="zh-CN" altLang="en-US"/>
          </a:p>
        </p:txBody>
      </p:sp>
      <p:sp>
        <p:nvSpPr>
          <p:cNvPr id="11" name="流程图: 可选过程 10"/>
          <p:cNvSpPr/>
          <p:nvPr/>
        </p:nvSpPr>
        <p:spPr>
          <a:xfrm>
            <a:off x="6993890" y="2333625"/>
            <a:ext cx="1007110" cy="14833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 </a:t>
            </a:r>
            <a:r>
              <a:rPr lang="zh-CN" altLang="en-US"/>
              <a:t>定义检查单</a:t>
            </a:r>
            <a:endParaRPr lang="zh-CN" altLang="en-US"/>
          </a:p>
        </p:txBody>
      </p:sp>
      <p:sp>
        <p:nvSpPr>
          <p:cNvPr id="12" name="流程图: 可选过程 11"/>
          <p:cNvSpPr/>
          <p:nvPr/>
        </p:nvSpPr>
        <p:spPr>
          <a:xfrm>
            <a:off x="8073390" y="2333625"/>
            <a:ext cx="1007110" cy="14833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 </a:t>
            </a:r>
            <a:r>
              <a:rPr lang="zh-CN" altLang="en-US"/>
              <a:t>对体系进行评审</a:t>
            </a:r>
            <a:endParaRPr lang="zh-CN" altLang="en-US"/>
          </a:p>
        </p:txBody>
      </p:sp>
      <p:sp>
        <p:nvSpPr>
          <p:cNvPr id="13" name="流程图: 可选过程 12"/>
          <p:cNvSpPr/>
          <p:nvPr/>
        </p:nvSpPr>
        <p:spPr>
          <a:xfrm>
            <a:off x="9180195" y="2333625"/>
            <a:ext cx="1007110" cy="148336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t> </a:t>
            </a:r>
            <a:r>
              <a:rPr lang="zh-CN" altLang="en-US"/>
              <a:t>全公司发布</a:t>
            </a:r>
            <a:endParaRPr lang="zh-CN" altLang="en-US"/>
          </a:p>
        </p:txBody>
      </p:sp>
      <p:sp>
        <p:nvSpPr>
          <p:cNvPr id="14" name="流程图: 可选过程 13"/>
          <p:cNvSpPr/>
          <p:nvPr/>
        </p:nvSpPr>
        <p:spPr>
          <a:xfrm>
            <a:off x="3201670" y="4630420"/>
            <a:ext cx="4899025" cy="126619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b="1">
                <a:sym typeface="+mn-ea"/>
              </a:rPr>
              <a:t>总结修改体系文档</a:t>
            </a:r>
            <a:endParaRPr lang="zh-CN" altLang="en-US" b="1">
              <a:sym typeface="+mn-ea"/>
            </a:endParaRPr>
          </a:p>
        </p:txBody>
      </p:sp>
      <p:sp>
        <p:nvSpPr>
          <p:cNvPr id="15" name="圆角右箭头 14"/>
          <p:cNvSpPr/>
          <p:nvPr/>
        </p:nvSpPr>
        <p:spPr>
          <a:xfrm rot="10800000">
            <a:off x="8285480" y="4412615"/>
            <a:ext cx="1738630" cy="124841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6" name="圆角右箭头 15"/>
          <p:cNvSpPr/>
          <p:nvPr/>
        </p:nvSpPr>
        <p:spPr>
          <a:xfrm rot="16200000">
            <a:off x="1704975" y="4286250"/>
            <a:ext cx="1221105" cy="130238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第一步</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划分体系的层次</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1840230" cy="3415030"/>
          </a:xfrm>
          <a:prstGeom prst="rect">
            <a:avLst/>
          </a:prstGeom>
          <a:noFill/>
        </p:spPr>
        <p:txBody>
          <a:bodyPr wrap="none" rtlCol="0">
            <a:spAutoFit/>
          </a:bodyPr>
          <a:p>
            <a:pPr marL="285750" indent="-285750">
              <a:lnSpc>
                <a:spcPct val="200000"/>
              </a:lnSpc>
              <a:buFont typeface="Wingdings" panose="05000000000000000000" charset="0"/>
              <a:buChar char="Ø"/>
            </a:pPr>
            <a:r>
              <a:rPr lang="zh-CN" altLang="en-US" b="1"/>
              <a:t>方针与策略</a:t>
            </a:r>
            <a:endParaRPr lang="zh-CN" altLang="en-US" b="1"/>
          </a:p>
          <a:p>
            <a:pPr marL="285750" indent="-285750">
              <a:lnSpc>
                <a:spcPct val="200000"/>
              </a:lnSpc>
              <a:buFont typeface="Wingdings" panose="05000000000000000000" charset="0"/>
              <a:buChar char="Ø"/>
            </a:pPr>
            <a:r>
              <a:rPr lang="zh-CN" altLang="en-US" b="1"/>
              <a:t>质量目标</a:t>
            </a:r>
            <a:endParaRPr lang="zh-CN" altLang="en-US" b="1"/>
          </a:p>
          <a:p>
            <a:pPr marL="285750" indent="-285750">
              <a:lnSpc>
                <a:spcPct val="200000"/>
              </a:lnSpc>
              <a:buFont typeface="Wingdings" panose="05000000000000000000" charset="0"/>
              <a:buChar char="Ø"/>
            </a:pPr>
            <a:r>
              <a:rPr lang="zh-CN" altLang="en-US" b="1"/>
              <a:t>生命周期定义</a:t>
            </a:r>
            <a:endParaRPr lang="zh-CN" altLang="en-US" b="1"/>
          </a:p>
          <a:p>
            <a:pPr marL="285750" indent="-285750">
              <a:lnSpc>
                <a:spcPct val="200000"/>
              </a:lnSpc>
              <a:buFont typeface="Wingdings" panose="05000000000000000000" charset="0"/>
              <a:buChar char="Ø"/>
            </a:pPr>
            <a:r>
              <a:rPr lang="zh-CN" altLang="en-US" b="1"/>
              <a:t>过程</a:t>
            </a:r>
            <a:endParaRPr lang="zh-CN" altLang="en-US" b="1"/>
          </a:p>
          <a:p>
            <a:pPr marL="285750" indent="-285750">
              <a:lnSpc>
                <a:spcPct val="200000"/>
              </a:lnSpc>
              <a:buFont typeface="Wingdings" panose="05000000000000000000" charset="0"/>
              <a:buChar char="Ø"/>
            </a:pPr>
            <a:r>
              <a:rPr lang="zh-CN" altLang="en-US" b="1"/>
              <a:t>规程及指南</a:t>
            </a:r>
            <a:endParaRPr lang="zh-CN" altLang="en-US" b="1"/>
          </a:p>
          <a:p>
            <a:pPr marL="285750" indent="-285750">
              <a:lnSpc>
                <a:spcPct val="200000"/>
              </a:lnSpc>
              <a:buFont typeface="Wingdings" panose="05000000000000000000" charset="0"/>
              <a:buChar char="Ø"/>
            </a:pPr>
            <a:r>
              <a:rPr lang="zh-CN" altLang="en-US" b="1"/>
              <a:t>模版及检查单</a:t>
            </a:r>
            <a:endParaRPr lang="zh-CN" altLang="en-US" b="1"/>
          </a:p>
        </p:txBody>
      </p:sp>
      <p:sp>
        <p:nvSpPr>
          <p:cNvPr id="4" name="下箭头 3"/>
          <p:cNvSpPr/>
          <p:nvPr/>
        </p:nvSpPr>
        <p:spPr>
          <a:xfrm>
            <a:off x="5182870" y="1925955"/>
            <a:ext cx="1424305" cy="3006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逐层</a:t>
            </a:r>
            <a:r>
              <a:rPr lang="zh-CN" altLang="en-US"/>
              <a:t>细化</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286258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文档的类型</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868680" cy="2584450"/>
          </a:xfrm>
          <a:prstGeom prst="rect">
            <a:avLst/>
          </a:prstGeom>
          <a:noFill/>
        </p:spPr>
        <p:txBody>
          <a:bodyPr wrap="none" rtlCol="0">
            <a:spAutoFit/>
          </a:bodyPr>
          <a:p>
            <a:pPr>
              <a:lnSpc>
                <a:spcPct val="150000"/>
              </a:lnSpc>
            </a:pPr>
            <a:r>
              <a:rPr lang="zh-CN" altLang="en-US" b="1"/>
              <a:t>方针</a:t>
            </a:r>
            <a:endParaRPr lang="zh-CN" altLang="en-US" b="1"/>
          </a:p>
          <a:p>
            <a:pPr>
              <a:lnSpc>
                <a:spcPct val="150000"/>
              </a:lnSpc>
            </a:pPr>
            <a:r>
              <a:rPr lang="zh-CN" altLang="en-US" b="1"/>
              <a:t>过程</a:t>
            </a:r>
            <a:endParaRPr lang="zh-CN" altLang="en-US" b="1"/>
          </a:p>
          <a:p>
            <a:pPr>
              <a:lnSpc>
                <a:spcPct val="150000"/>
              </a:lnSpc>
            </a:pPr>
            <a:r>
              <a:rPr lang="zh-CN" altLang="en-US" b="1"/>
              <a:t>规程</a:t>
            </a:r>
            <a:endParaRPr lang="zh-CN" altLang="en-US" b="1"/>
          </a:p>
          <a:p>
            <a:pPr>
              <a:lnSpc>
                <a:spcPct val="150000"/>
              </a:lnSpc>
            </a:pPr>
            <a:r>
              <a:rPr lang="zh-CN" altLang="en-US" b="1"/>
              <a:t>指南</a:t>
            </a:r>
            <a:endParaRPr lang="zh-CN" altLang="en-US" b="1"/>
          </a:p>
          <a:p>
            <a:pPr>
              <a:lnSpc>
                <a:spcPct val="150000"/>
              </a:lnSpc>
            </a:pPr>
            <a:r>
              <a:rPr lang="zh-CN" altLang="en-US" b="1"/>
              <a:t>模版</a:t>
            </a:r>
            <a:endParaRPr lang="zh-CN" altLang="en-US" b="1"/>
          </a:p>
          <a:p>
            <a:pPr>
              <a:lnSpc>
                <a:spcPct val="150000"/>
              </a:lnSpc>
            </a:pPr>
            <a:r>
              <a:rPr lang="zh-CN" altLang="en-US" b="1"/>
              <a:t>检查单</a:t>
            </a:r>
            <a:endParaRPr lang="zh-CN" altLang="en-US" b="1"/>
          </a:p>
        </p:txBody>
      </p:sp>
      <p:sp>
        <p:nvSpPr>
          <p:cNvPr id="4" name="文本框 3"/>
          <p:cNvSpPr txBox="1"/>
          <p:nvPr/>
        </p:nvSpPr>
        <p:spPr>
          <a:xfrm>
            <a:off x="4900295" y="584200"/>
            <a:ext cx="286258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文档的属性</a:t>
            </a:r>
            <a:endParaRPr lang="zh-CN" altLang="en-US" sz="3200">
              <a:solidFill>
                <a:schemeClr val="tx1"/>
              </a:solidFill>
              <a:effectLst>
                <a:outerShdw blurRad="38100" dist="19050" dir="2700000" algn="tl" rotWithShape="0">
                  <a:schemeClr val="dk1">
                    <a:alpha val="40000"/>
                  </a:schemeClr>
                </a:outerShdw>
              </a:effectLst>
            </a:endParaRPr>
          </a:p>
        </p:txBody>
      </p:sp>
      <p:sp>
        <p:nvSpPr>
          <p:cNvPr id="5" name="文本框 4"/>
          <p:cNvSpPr txBox="1"/>
          <p:nvPr/>
        </p:nvSpPr>
        <p:spPr>
          <a:xfrm>
            <a:off x="5258435" y="1623695"/>
            <a:ext cx="4297680" cy="4246245"/>
          </a:xfrm>
          <a:prstGeom prst="rect">
            <a:avLst/>
          </a:prstGeom>
          <a:noFill/>
        </p:spPr>
        <p:txBody>
          <a:bodyPr wrap="none" rtlCol="0">
            <a:spAutoFit/>
          </a:bodyPr>
          <a:p>
            <a:pPr>
              <a:lnSpc>
                <a:spcPct val="150000"/>
              </a:lnSpc>
            </a:pPr>
            <a:r>
              <a:rPr lang="zh-CN" altLang="en-US" b="1"/>
              <a:t>穷举出所有的文档，然后分类定义清楚：</a:t>
            </a:r>
            <a:endParaRPr lang="zh-CN" altLang="en-US" b="1"/>
          </a:p>
          <a:p>
            <a:pPr>
              <a:lnSpc>
                <a:spcPct val="150000"/>
              </a:lnSpc>
            </a:pPr>
            <a:r>
              <a:rPr lang="en-US" altLang="zh-CN" b="1"/>
              <a:t>	</a:t>
            </a:r>
            <a:r>
              <a:rPr lang="zh-CN" altLang="en-US" b="1"/>
              <a:t>作用</a:t>
            </a:r>
            <a:endParaRPr lang="zh-CN" altLang="en-US" b="1"/>
          </a:p>
          <a:p>
            <a:pPr>
              <a:lnSpc>
                <a:spcPct val="150000"/>
              </a:lnSpc>
            </a:pPr>
            <a:r>
              <a:rPr lang="en-US" altLang="zh-CN" b="1"/>
              <a:t>	</a:t>
            </a:r>
            <a:r>
              <a:rPr lang="zh-CN" altLang="en-US" b="1"/>
              <a:t>主要内容</a:t>
            </a:r>
            <a:endParaRPr lang="zh-CN" altLang="en-US" b="1"/>
          </a:p>
          <a:p>
            <a:pPr>
              <a:lnSpc>
                <a:spcPct val="150000"/>
              </a:lnSpc>
            </a:pPr>
            <a:r>
              <a:rPr lang="en-US" altLang="zh-CN" b="1"/>
              <a:t>	</a:t>
            </a:r>
            <a:r>
              <a:rPr lang="zh-CN" altLang="en-US" b="1"/>
              <a:t>目标读者</a:t>
            </a:r>
            <a:endParaRPr lang="zh-CN" altLang="en-US" b="1"/>
          </a:p>
          <a:p>
            <a:pPr>
              <a:lnSpc>
                <a:spcPct val="150000"/>
              </a:lnSpc>
            </a:pPr>
            <a:r>
              <a:rPr lang="en-US" altLang="zh-CN" b="1"/>
              <a:t>	</a:t>
            </a:r>
            <a:r>
              <a:rPr lang="zh-CN" altLang="en-US" b="1"/>
              <a:t>文档分类</a:t>
            </a:r>
            <a:endParaRPr lang="zh-CN" altLang="en-US" b="1"/>
          </a:p>
          <a:p>
            <a:pPr>
              <a:lnSpc>
                <a:spcPct val="150000"/>
              </a:lnSpc>
            </a:pPr>
            <a:r>
              <a:rPr lang="en-US" altLang="zh-CN" b="1"/>
              <a:t>	</a:t>
            </a:r>
            <a:r>
              <a:rPr lang="zh-CN" altLang="en-US" b="1"/>
              <a:t>编号规则</a:t>
            </a:r>
            <a:endParaRPr lang="zh-CN" altLang="en-US" b="1"/>
          </a:p>
          <a:p>
            <a:pPr>
              <a:lnSpc>
                <a:spcPct val="150000"/>
              </a:lnSpc>
            </a:pPr>
            <a:r>
              <a:rPr lang="en-US" altLang="zh-CN" b="1"/>
              <a:t>	</a:t>
            </a:r>
            <a:r>
              <a:rPr lang="zh-CN" altLang="en-US" b="1"/>
              <a:t>文档名字</a:t>
            </a:r>
            <a:endParaRPr lang="zh-CN" altLang="en-US" b="1"/>
          </a:p>
          <a:p>
            <a:pPr>
              <a:lnSpc>
                <a:spcPct val="150000"/>
              </a:lnSpc>
            </a:pPr>
            <a:r>
              <a:rPr lang="en-US" altLang="zh-CN" b="1"/>
              <a:t>	</a:t>
            </a:r>
            <a:r>
              <a:rPr lang="zh-CN" altLang="en-US" b="1"/>
              <a:t>应用频率</a:t>
            </a:r>
            <a:endParaRPr lang="zh-CN" altLang="en-US" b="1"/>
          </a:p>
          <a:p>
            <a:pPr>
              <a:lnSpc>
                <a:spcPct val="150000"/>
              </a:lnSpc>
            </a:pPr>
            <a:r>
              <a:rPr lang="en-US" altLang="zh-CN" b="1"/>
              <a:t>	</a:t>
            </a:r>
            <a:r>
              <a:rPr lang="zh-CN" altLang="en-US" b="1"/>
              <a:t>是否可以裁剪</a:t>
            </a:r>
            <a:endParaRPr lang="zh-CN" altLang="en-US" b="1"/>
          </a:p>
          <a:p>
            <a:pPr>
              <a:lnSpc>
                <a:spcPct val="150000"/>
              </a:lnSpc>
            </a:pPr>
            <a:r>
              <a:rPr lang="en-US" altLang="zh-CN" b="1"/>
              <a:t>	</a:t>
            </a:r>
            <a:r>
              <a:rPr lang="zh-CN" altLang="en-US" b="1"/>
              <a:t>何时写、谁来写、怎么写</a:t>
            </a:r>
            <a:endParaRPr lang="zh-CN" altLang="en-US" b="1"/>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控制文档数量的原则</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4983480" cy="3415030"/>
          </a:xfrm>
          <a:prstGeom prst="rect">
            <a:avLst/>
          </a:prstGeom>
          <a:noFill/>
        </p:spPr>
        <p:txBody>
          <a:bodyPr wrap="none" rtlCol="0">
            <a:spAutoFit/>
          </a:bodyPr>
          <a:p>
            <a:pPr>
              <a:lnSpc>
                <a:spcPct val="150000"/>
              </a:lnSpc>
            </a:pPr>
            <a:r>
              <a:rPr lang="zh-CN" altLang="en-US" b="1"/>
              <a:t>基本的原则</a:t>
            </a:r>
            <a:endParaRPr lang="zh-CN" altLang="en-US" b="1"/>
          </a:p>
          <a:p>
            <a:pPr>
              <a:lnSpc>
                <a:spcPct val="150000"/>
              </a:lnSpc>
            </a:pPr>
            <a:r>
              <a:rPr lang="en-US" altLang="zh-CN" b="1"/>
              <a:t>	</a:t>
            </a:r>
            <a:r>
              <a:rPr lang="zh-CN" altLang="en-US" b="1"/>
              <a:t>使用频率越高的文档越要少而精</a:t>
            </a:r>
            <a:endParaRPr lang="zh-CN" altLang="en-US" b="1"/>
          </a:p>
          <a:p>
            <a:pPr>
              <a:lnSpc>
                <a:spcPct val="150000"/>
              </a:lnSpc>
            </a:pPr>
            <a:r>
              <a:rPr lang="en-US" altLang="zh-CN" b="1"/>
              <a:t>	</a:t>
            </a:r>
            <a:r>
              <a:rPr lang="zh-CN" altLang="en-US" b="1"/>
              <a:t>应用范围越广的文档越</a:t>
            </a:r>
            <a:r>
              <a:rPr lang="zh-CN" altLang="en-US" b="1"/>
              <a:t>要少而精</a:t>
            </a:r>
            <a:endParaRPr lang="zh-CN" altLang="en-US" b="1"/>
          </a:p>
          <a:p>
            <a:pPr>
              <a:lnSpc>
                <a:spcPct val="150000"/>
              </a:lnSpc>
            </a:pPr>
            <a:r>
              <a:rPr lang="en-US" altLang="zh-CN" b="1"/>
              <a:t>	</a:t>
            </a:r>
            <a:r>
              <a:rPr lang="zh-CN" altLang="en-US" b="1"/>
              <a:t>能用工具的尽量用工具实现</a:t>
            </a:r>
            <a:endParaRPr lang="zh-CN" altLang="en-US" b="1"/>
          </a:p>
          <a:p>
            <a:pPr>
              <a:lnSpc>
                <a:spcPct val="150000"/>
              </a:lnSpc>
            </a:pPr>
            <a:r>
              <a:rPr lang="zh-CN" altLang="en-US" b="1"/>
              <a:t>具体的原则</a:t>
            </a:r>
            <a:endParaRPr lang="zh-CN" altLang="en-US" b="1"/>
          </a:p>
          <a:p>
            <a:pPr>
              <a:lnSpc>
                <a:spcPct val="150000"/>
              </a:lnSpc>
            </a:pPr>
            <a:r>
              <a:rPr lang="en-US" altLang="zh-CN" b="1"/>
              <a:t>	</a:t>
            </a:r>
            <a:r>
              <a:rPr lang="zh-CN" altLang="en-US" b="1"/>
              <a:t>规程，指南可以多</a:t>
            </a:r>
            <a:endParaRPr lang="zh-CN" altLang="en-US" b="1"/>
          </a:p>
          <a:p>
            <a:pPr>
              <a:lnSpc>
                <a:spcPct val="150000"/>
              </a:lnSpc>
            </a:pPr>
            <a:r>
              <a:rPr lang="en-US" altLang="zh-CN" b="1"/>
              <a:t>	</a:t>
            </a:r>
            <a:r>
              <a:rPr lang="zh-CN" altLang="en-US" b="1"/>
              <a:t>检查单可以多</a:t>
            </a:r>
            <a:endParaRPr lang="zh-CN" altLang="en-US" b="1"/>
          </a:p>
          <a:p>
            <a:pPr>
              <a:lnSpc>
                <a:spcPct val="150000"/>
              </a:lnSpc>
            </a:pPr>
            <a:r>
              <a:rPr lang="en-US" altLang="zh-CN" b="1"/>
              <a:t>	</a:t>
            </a:r>
            <a:r>
              <a:rPr lang="zh-CN" altLang="en-US" b="1"/>
              <a:t>模版（项目管理类、工程类）要少而精</a:t>
            </a:r>
            <a:endParaRPr lang="zh-CN" altLang="en-US" b="1"/>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第二步</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总体的 管理策略</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2233930" y="1721485"/>
            <a:ext cx="1783080" cy="3415030"/>
          </a:xfrm>
          <a:prstGeom prst="rect">
            <a:avLst/>
          </a:prstGeom>
          <a:noFill/>
        </p:spPr>
        <p:txBody>
          <a:bodyPr wrap="none" rtlCol="0">
            <a:spAutoFit/>
          </a:bodyPr>
          <a:p>
            <a:pPr>
              <a:lnSpc>
                <a:spcPct val="150000"/>
              </a:lnSpc>
            </a:pPr>
            <a:r>
              <a:rPr lang="zh-CN" altLang="en-US" b="1"/>
              <a:t>组织级管理方针</a:t>
            </a:r>
            <a:endParaRPr lang="zh-CN" altLang="en-US" b="1"/>
          </a:p>
          <a:p>
            <a:pPr>
              <a:lnSpc>
                <a:spcPct val="150000"/>
              </a:lnSpc>
            </a:pPr>
            <a:endParaRPr lang="zh-CN" altLang="en-US" b="1"/>
          </a:p>
          <a:p>
            <a:pPr>
              <a:lnSpc>
                <a:spcPct val="150000"/>
              </a:lnSpc>
            </a:pPr>
            <a:r>
              <a:rPr lang="zh-CN" altLang="en-US" b="1"/>
              <a:t>项目分类定义</a:t>
            </a:r>
            <a:endParaRPr lang="zh-CN" altLang="en-US" b="1"/>
          </a:p>
          <a:p>
            <a:pPr>
              <a:lnSpc>
                <a:spcPct val="150000"/>
              </a:lnSpc>
            </a:pPr>
            <a:endParaRPr lang="zh-CN" altLang="en-US" b="1"/>
          </a:p>
          <a:p>
            <a:pPr>
              <a:lnSpc>
                <a:spcPct val="150000"/>
              </a:lnSpc>
            </a:pPr>
            <a:r>
              <a:rPr lang="zh-CN" altLang="en-US" b="1"/>
              <a:t>生命周期定义</a:t>
            </a:r>
            <a:endParaRPr lang="zh-CN" altLang="en-US" b="1"/>
          </a:p>
          <a:p>
            <a:pPr>
              <a:lnSpc>
                <a:spcPct val="150000"/>
              </a:lnSpc>
            </a:pPr>
            <a:endParaRPr lang="zh-CN" altLang="en-US" b="1"/>
          </a:p>
          <a:p>
            <a:pPr>
              <a:lnSpc>
                <a:spcPct val="150000"/>
              </a:lnSpc>
            </a:pPr>
            <a:r>
              <a:rPr lang="zh-CN" altLang="en-US" b="1"/>
              <a:t>岗位职责权限</a:t>
            </a:r>
            <a:endParaRPr lang="zh-CN" altLang="en-US" b="1"/>
          </a:p>
          <a:p>
            <a:pPr>
              <a:lnSpc>
                <a:spcPct val="150000"/>
              </a:lnSpc>
            </a:pPr>
            <a:endParaRPr lang="zh-CN" altLang="en-US" b="1"/>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确定实施质量保证的步骤</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680720" y="1514475"/>
            <a:ext cx="5091430" cy="4615815"/>
          </a:xfrm>
          <a:prstGeom prst="rect">
            <a:avLst/>
          </a:prstGeom>
          <a:noFill/>
        </p:spPr>
        <p:txBody>
          <a:bodyPr wrap="none" rtlCol="0">
            <a:spAutoFit/>
          </a:bodyPr>
          <a:p>
            <a:pPr marL="285750" indent="-285750">
              <a:lnSpc>
                <a:spcPct val="150000"/>
              </a:lnSpc>
              <a:buFont typeface="Arial" panose="020B0604020202020204" pitchFamily="34" charset="0"/>
              <a:buChar char="•"/>
            </a:pPr>
            <a:r>
              <a:rPr lang="zh-CN" altLang="en-US" sz="2800"/>
              <a:t>确定团队</a:t>
            </a:r>
            <a:endParaRPr lang="zh-CN" altLang="en-US" sz="2800"/>
          </a:p>
          <a:p>
            <a:pPr marL="285750" indent="-285750">
              <a:lnSpc>
                <a:spcPct val="150000"/>
              </a:lnSpc>
              <a:buFont typeface="Arial" panose="020B0604020202020204" pitchFamily="34" charset="0"/>
              <a:buChar char="•"/>
            </a:pPr>
            <a:r>
              <a:rPr lang="zh-CN" altLang="en-US" sz="2800"/>
              <a:t>定义岗位需求</a:t>
            </a:r>
            <a:endParaRPr lang="zh-CN" altLang="en-US" sz="2800"/>
          </a:p>
          <a:p>
            <a:pPr marL="285750" indent="-285750">
              <a:lnSpc>
                <a:spcPct val="150000"/>
              </a:lnSpc>
              <a:buFont typeface="Arial" panose="020B0604020202020204" pitchFamily="34" charset="0"/>
              <a:buChar char="•"/>
            </a:pPr>
            <a:r>
              <a:rPr lang="zh-CN" altLang="en-US" sz="2800"/>
              <a:t>将过程流程化</a:t>
            </a:r>
            <a:endParaRPr lang="zh-CN" altLang="en-US" sz="2800"/>
          </a:p>
          <a:p>
            <a:pPr marL="285750" indent="-285750">
              <a:lnSpc>
                <a:spcPct val="150000"/>
              </a:lnSpc>
              <a:buFont typeface="Arial" panose="020B0604020202020204" pitchFamily="34" charset="0"/>
              <a:buChar char="•"/>
            </a:pPr>
            <a:r>
              <a:rPr lang="zh-CN" altLang="en-US" sz="2800"/>
              <a:t>提出解决方案、创建实施计划</a:t>
            </a:r>
            <a:endParaRPr lang="zh-CN" altLang="en-US" sz="2800"/>
          </a:p>
          <a:p>
            <a:pPr marL="285750" indent="-285750">
              <a:lnSpc>
                <a:spcPct val="150000"/>
              </a:lnSpc>
              <a:buFont typeface="Arial" panose="020B0604020202020204" pitchFamily="34" charset="0"/>
              <a:buChar char="•"/>
            </a:pPr>
            <a:r>
              <a:rPr lang="zh-CN" altLang="en-US" sz="2800"/>
              <a:t>获得管理层认可</a:t>
            </a:r>
            <a:endParaRPr lang="zh-CN" altLang="en-US" sz="2800"/>
          </a:p>
          <a:p>
            <a:pPr marL="285750" indent="-285750">
              <a:lnSpc>
                <a:spcPct val="150000"/>
              </a:lnSpc>
              <a:buFont typeface="Arial" panose="020B0604020202020204" pitchFamily="34" charset="0"/>
              <a:buChar char="•"/>
            </a:pPr>
            <a:r>
              <a:rPr lang="zh-CN" altLang="en-US" sz="2800"/>
              <a:t>实施解决方案</a:t>
            </a:r>
            <a:endParaRPr lang="zh-CN" altLang="en-US" sz="2800"/>
          </a:p>
          <a:p>
            <a:pPr marL="285750" indent="-285750">
              <a:lnSpc>
                <a:spcPct val="150000"/>
              </a:lnSpc>
              <a:buFont typeface="Arial" panose="020B0604020202020204" pitchFamily="34" charset="0"/>
              <a:buChar char="•"/>
            </a:pPr>
            <a:r>
              <a:rPr lang="zh-CN" altLang="en-US" sz="2800"/>
              <a:t>监督、检验并报告结果</a:t>
            </a:r>
            <a:endParaRPr lang="zh-CN" altLang="en-US" sz="28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组织方针与管理策略</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8641080" cy="3415030"/>
          </a:xfrm>
          <a:prstGeom prst="rect">
            <a:avLst/>
          </a:prstGeom>
          <a:noFill/>
        </p:spPr>
        <p:txBody>
          <a:bodyPr wrap="none" rtlCol="0">
            <a:spAutoFit/>
          </a:bodyPr>
          <a:p>
            <a:pPr>
              <a:lnSpc>
                <a:spcPct val="150000"/>
              </a:lnSpc>
            </a:pPr>
            <a:r>
              <a:rPr lang="zh-CN" altLang="en-US" b="1"/>
              <a:t>组织及方针</a:t>
            </a:r>
            <a:endParaRPr lang="zh-CN" altLang="en-US" b="1"/>
          </a:p>
          <a:p>
            <a:pPr>
              <a:lnSpc>
                <a:spcPct val="150000"/>
              </a:lnSpc>
            </a:pPr>
            <a:r>
              <a:rPr lang="en-US" altLang="zh-CN" b="1"/>
              <a:t>	</a:t>
            </a:r>
            <a:r>
              <a:rPr lang="zh-CN" altLang="en-US" b="1"/>
              <a:t>定义了组织对管理各方面的要求，是公司高层管理思想的体现</a:t>
            </a:r>
            <a:endParaRPr lang="zh-CN" altLang="en-US" b="1"/>
          </a:p>
          <a:p>
            <a:pPr>
              <a:lnSpc>
                <a:spcPct val="150000"/>
              </a:lnSpc>
            </a:pPr>
            <a:r>
              <a:rPr lang="en-US" altLang="zh-CN" b="1"/>
              <a:t>	</a:t>
            </a:r>
            <a:r>
              <a:rPr lang="zh-CN" altLang="en-US" b="1"/>
              <a:t>是指导项目过程实施的原则和基本要求，比如：要提高估算的准确性、定义</a:t>
            </a:r>
            <a:endParaRPr lang="zh-CN" altLang="en-US" b="1"/>
          </a:p>
          <a:p>
            <a:pPr>
              <a:lnSpc>
                <a:spcPct val="150000"/>
              </a:lnSpc>
            </a:pPr>
            <a:r>
              <a:rPr lang="en-US" altLang="zh-CN" b="1"/>
              <a:t>	</a:t>
            </a:r>
            <a:r>
              <a:rPr lang="zh-CN" altLang="en-US" b="1"/>
              <a:t>符合项目特性的过程</a:t>
            </a:r>
            <a:endParaRPr lang="zh-CN" altLang="en-US" b="1"/>
          </a:p>
          <a:p>
            <a:pPr>
              <a:lnSpc>
                <a:spcPct val="150000"/>
              </a:lnSpc>
            </a:pPr>
            <a:r>
              <a:rPr lang="zh-CN" altLang="en-US" b="1"/>
              <a:t>管理策略</a:t>
            </a:r>
            <a:endParaRPr lang="zh-CN" altLang="en-US" b="1"/>
          </a:p>
          <a:p>
            <a:pPr>
              <a:lnSpc>
                <a:spcPct val="150000"/>
              </a:lnSpc>
            </a:pPr>
            <a:r>
              <a:rPr lang="en-US" altLang="zh-CN" b="1"/>
              <a:t>	</a:t>
            </a:r>
            <a:r>
              <a:rPr lang="zh-CN" altLang="en-US" b="1"/>
              <a:t>项目分类管理策略</a:t>
            </a:r>
            <a:endParaRPr lang="zh-CN" altLang="en-US" b="1"/>
          </a:p>
          <a:p>
            <a:pPr>
              <a:lnSpc>
                <a:spcPct val="150000"/>
              </a:lnSpc>
            </a:pPr>
            <a:r>
              <a:rPr lang="en-US" altLang="zh-CN" b="1"/>
              <a:t>	</a:t>
            </a:r>
            <a:r>
              <a:rPr lang="zh-CN" altLang="en-US" b="1"/>
              <a:t>项目组建的策略</a:t>
            </a:r>
            <a:endParaRPr lang="zh-CN" altLang="en-US" b="1"/>
          </a:p>
          <a:p>
            <a:pPr>
              <a:lnSpc>
                <a:spcPct val="150000"/>
              </a:lnSpc>
            </a:pPr>
            <a:r>
              <a:rPr lang="en-US" altLang="zh-CN" b="1"/>
              <a:t>	</a:t>
            </a:r>
            <a:r>
              <a:rPr lang="zh-CN" altLang="en-US" b="1"/>
              <a:t>生命周期的选择策略</a:t>
            </a:r>
            <a:endParaRPr lang="zh-CN" altLang="en-US" b="1"/>
          </a:p>
        </p:txBody>
      </p:sp>
      <p:sp>
        <p:nvSpPr>
          <p:cNvPr id="4" name="矩形 3"/>
          <p:cNvSpPr/>
          <p:nvPr/>
        </p:nvSpPr>
        <p:spPr>
          <a:xfrm>
            <a:off x="4734560" y="4285615"/>
            <a:ext cx="4939665" cy="1564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要先定义方针，再定义过程</a:t>
            </a:r>
            <a:endParaRPr lang="zh-CN" altLang="en-US"/>
          </a:p>
          <a:p>
            <a:pPr algn="ctr"/>
            <a:r>
              <a:rPr lang="zh-CN" altLang="en-US"/>
              <a:t>方针要传达到相关人员，让他们能牢记</a:t>
            </a:r>
            <a:endParaRPr lang="zh-CN" alt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定义方针的基本原则</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9288780" cy="2584450"/>
          </a:xfrm>
          <a:prstGeom prst="rect">
            <a:avLst/>
          </a:prstGeom>
          <a:noFill/>
        </p:spPr>
        <p:txBody>
          <a:bodyPr wrap="none" rtlCol="0">
            <a:spAutoFit/>
          </a:bodyPr>
          <a:p>
            <a:pPr>
              <a:lnSpc>
                <a:spcPct val="150000"/>
              </a:lnSpc>
            </a:pPr>
            <a:r>
              <a:rPr lang="zh-CN" altLang="en-US" b="1"/>
              <a:t>简要：不需要描述实现步骤；每个过程的方针的个数不要超过</a:t>
            </a:r>
            <a:r>
              <a:rPr lang="en-US" altLang="zh-CN" b="1"/>
              <a:t>5</a:t>
            </a:r>
            <a:r>
              <a:rPr lang="zh-CN" altLang="en-US" b="1"/>
              <a:t>个</a:t>
            </a:r>
            <a:endParaRPr lang="zh-CN" altLang="en-US" b="1"/>
          </a:p>
          <a:p>
            <a:pPr>
              <a:lnSpc>
                <a:spcPct val="150000"/>
              </a:lnSpc>
            </a:pPr>
            <a:endParaRPr lang="zh-CN" altLang="en-US" b="1"/>
          </a:p>
          <a:p>
            <a:pPr>
              <a:lnSpc>
                <a:spcPct val="150000"/>
              </a:lnSpc>
            </a:pPr>
            <a:r>
              <a:rPr lang="zh-CN" altLang="en-US" b="1"/>
              <a:t>明确：使工作人员和管理者能客观了解过程和相关的工作产品的状况；</a:t>
            </a:r>
            <a:r>
              <a:rPr lang="en-US" altLang="zh-CN" b="1"/>
              <a:t>PPQA</a:t>
            </a:r>
            <a:r>
              <a:rPr lang="zh-CN" altLang="en-US" b="1"/>
              <a:t>人员每周都要</a:t>
            </a:r>
            <a:endParaRPr lang="zh-CN" altLang="en-US" b="1"/>
          </a:p>
          <a:p>
            <a:pPr>
              <a:lnSpc>
                <a:spcPct val="150000"/>
              </a:lnSpc>
            </a:pPr>
            <a:r>
              <a:rPr lang="zh-CN" altLang="en-US" b="1"/>
              <a:t>对项目组执行一次审计活动。</a:t>
            </a:r>
            <a:endParaRPr lang="zh-CN" altLang="en-US" b="1"/>
          </a:p>
          <a:p>
            <a:pPr>
              <a:lnSpc>
                <a:spcPct val="150000"/>
              </a:lnSpc>
            </a:pPr>
            <a:endParaRPr lang="zh-CN" altLang="en-US" b="1"/>
          </a:p>
          <a:p>
            <a:pPr>
              <a:lnSpc>
                <a:spcPct val="150000"/>
              </a:lnSpc>
            </a:pPr>
            <a:endParaRPr lang="zh-CN" altLang="en-US" b="1"/>
          </a:p>
        </p:txBody>
      </p:sp>
      <p:pic>
        <p:nvPicPr>
          <p:cNvPr id="4" name="图片 3"/>
          <p:cNvPicPr>
            <a:picLocks noChangeAspect="1"/>
          </p:cNvPicPr>
          <p:nvPr>
            <p:custDataLst>
              <p:tags r:id="rId1"/>
            </p:custDataLst>
          </p:nvPr>
        </p:nvPicPr>
        <p:blipFill>
          <a:blip r:embed="rId2"/>
          <a:stretch>
            <a:fillRect/>
          </a:stretch>
        </p:blipFill>
        <p:spPr>
          <a:xfrm>
            <a:off x="4375150" y="3218180"/>
            <a:ext cx="4653280" cy="2879725"/>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640588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第三步</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定义体系文件的编写规范</a:t>
            </a:r>
            <a:endParaRPr lang="zh-CN" altLang="en-US" sz="32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custDataLst>
              <p:tags r:id="rId1"/>
            </p:custDataLst>
          </p:nvPr>
        </p:nvPicPr>
        <p:blipFill>
          <a:blip r:embed="rId2"/>
          <a:stretch>
            <a:fillRect/>
          </a:stretch>
        </p:blipFill>
        <p:spPr>
          <a:xfrm>
            <a:off x="923290" y="1354455"/>
            <a:ext cx="7419340" cy="4813300"/>
          </a:xfrm>
          <a:prstGeom prst="rect">
            <a:avLst/>
          </a:prstGeom>
        </p:spPr>
      </p:pic>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第四步</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定义过程</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8869680" cy="3969385"/>
          </a:xfrm>
          <a:prstGeom prst="rect">
            <a:avLst/>
          </a:prstGeom>
          <a:noFill/>
        </p:spPr>
        <p:txBody>
          <a:bodyPr wrap="none" rtlCol="0">
            <a:spAutoFit/>
          </a:bodyPr>
          <a:p>
            <a:pPr>
              <a:lnSpc>
                <a:spcPct val="200000"/>
              </a:lnSpc>
            </a:pPr>
            <a:r>
              <a:rPr lang="zh-CN" altLang="en-US" b="1"/>
              <a:t>过程：指一系列活动、任务和他们之间的关系，他们共同把一组输入转化成所需的输出</a:t>
            </a:r>
            <a:endParaRPr lang="zh-CN" altLang="en-US" b="1"/>
          </a:p>
          <a:p>
            <a:pPr>
              <a:lnSpc>
                <a:spcPct val="200000"/>
              </a:lnSpc>
            </a:pPr>
            <a:endParaRPr lang="zh-CN" altLang="en-US" b="1"/>
          </a:p>
          <a:p>
            <a:pPr>
              <a:lnSpc>
                <a:spcPct val="200000"/>
              </a:lnSpc>
            </a:pPr>
            <a:r>
              <a:rPr lang="en-US" altLang="zh-CN" b="1"/>
              <a:t>	WHY:</a:t>
            </a:r>
            <a:r>
              <a:rPr lang="zh-CN" altLang="en-US" b="1"/>
              <a:t>为什么，过程的目的</a:t>
            </a:r>
            <a:endParaRPr lang="zh-CN" altLang="en-US" b="1"/>
          </a:p>
          <a:p>
            <a:pPr>
              <a:lnSpc>
                <a:spcPct val="200000"/>
              </a:lnSpc>
            </a:pPr>
            <a:r>
              <a:rPr lang="en-US" altLang="zh-CN" b="1"/>
              <a:t>	WHAT</a:t>
            </a:r>
            <a:r>
              <a:rPr lang="zh-CN" altLang="en-US" b="1"/>
              <a:t>：做什么？做到什么程度？</a:t>
            </a:r>
            <a:endParaRPr lang="zh-CN" altLang="en-US" b="1"/>
          </a:p>
          <a:p>
            <a:pPr>
              <a:lnSpc>
                <a:spcPct val="200000"/>
              </a:lnSpc>
            </a:pPr>
            <a:r>
              <a:rPr lang="en-US" altLang="zh-CN" b="1"/>
              <a:t>	HOW</a:t>
            </a:r>
            <a:r>
              <a:rPr lang="zh-CN" altLang="en-US" b="1"/>
              <a:t>：如何做？采用什么方法？什么工具？</a:t>
            </a:r>
            <a:endParaRPr lang="zh-CN" altLang="en-US" b="1"/>
          </a:p>
          <a:p>
            <a:pPr>
              <a:lnSpc>
                <a:spcPct val="200000"/>
              </a:lnSpc>
            </a:pPr>
            <a:r>
              <a:rPr lang="en-US" altLang="zh-CN" b="1"/>
              <a:t>	WHO</a:t>
            </a:r>
            <a:r>
              <a:rPr lang="zh-CN" altLang="en-US" b="1"/>
              <a:t>：谁负责？谁参与</a:t>
            </a:r>
            <a:endParaRPr lang="zh-CN" altLang="en-US" b="1"/>
          </a:p>
          <a:p>
            <a:pPr>
              <a:lnSpc>
                <a:spcPct val="200000"/>
              </a:lnSpc>
            </a:pPr>
            <a:r>
              <a:rPr lang="en-US" altLang="zh-CN" b="1"/>
              <a:t>	WHEN</a:t>
            </a:r>
            <a:r>
              <a:rPr lang="zh-CN" altLang="en-US" b="1"/>
              <a:t>：什么时间做？多久能做完？</a:t>
            </a:r>
            <a:endParaRPr lang="zh-CN" altLang="en-US" b="1"/>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过程定义的框架</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3383280" cy="4246245"/>
          </a:xfrm>
          <a:prstGeom prst="rect">
            <a:avLst/>
          </a:prstGeom>
          <a:noFill/>
        </p:spPr>
        <p:txBody>
          <a:bodyPr wrap="none" rtlCol="0">
            <a:spAutoFit/>
          </a:bodyPr>
          <a:p>
            <a:pPr>
              <a:lnSpc>
                <a:spcPct val="150000"/>
              </a:lnSpc>
            </a:pPr>
            <a:r>
              <a:rPr lang="zh-CN" altLang="en-US" b="1"/>
              <a:t>过程性能目标</a:t>
            </a:r>
            <a:endParaRPr lang="zh-CN" altLang="en-US" b="1"/>
          </a:p>
          <a:p>
            <a:pPr>
              <a:lnSpc>
                <a:spcPct val="150000"/>
              </a:lnSpc>
            </a:pPr>
            <a:r>
              <a:rPr lang="zh-CN" altLang="en-US" b="1"/>
              <a:t>过程角色</a:t>
            </a:r>
            <a:endParaRPr lang="zh-CN" altLang="en-US" b="1"/>
          </a:p>
          <a:p>
            <a:pPr>
              <a:lnSpc>
                <a:spcPct val="150000"/>
              </a:lnSpc>
            </a:pPr>
            <a:r>
              <a:rPr lang="zh-CN" altLang="en-US" b="1"/>
              <a:t>入口准则</a:t>
            </a:r>
            <a:endParaRPr lang="zh-CN" altLang="en-US" b="1"/>
          </a:p>
          <a:p>
            <a:pPr>
              <a:lnSpc>
                <a:spcPct val="150000"/>
              </a:lnSpc>
            </a:pPr>
            <a:r>
              <a:rPr lang="zh-CN" altLang="en-US" b="1"/>
              <a:t>输入</a:t>
            </a:r>
            <a:endParaRPr lang="zh-CN" altLang="en-US" b="1"/>
          </a:p>
          <a:p>
            <a:pPr>
              <a:lnSpc>
                <a:spcPct val="150000"/>
              </a:lnSpc>
            </a:pPr>
            <a:r>
              <a:rPr lang="zh-CN" altLang="en-US" b="1"/>
              <a:t>活动</a:t>
            </a:r>
            <a:endParaRPr lang="zh-CN" altLang="en-US" b="1"/>
          </a:p>
          <a:p>
            <a:pPr>
              <a:lnSpc>
                <a:spcPct val="150000"/>
              </a:lnSpc>
            </a:pPr>
            <a:r>
              <a:rPr lang="zh-CN" altLang="en-US" b="1"/>
              <a:t>输出</a:t>
            </a:r>
            <a:endParaRPr lang="zh-CN" altLang="en-US" b="1"/>
          </a:p>
          <a:p>
            <a:pPr>
              <a:lnSpc>
                <a:spcPct val="150000"/>
              </a:lnSpc>
            </a:pPr>
            <a:r>
              <a:rPr lang="zh-CN" altLang="en-US" b="1"/>
              <a:t>出口准则</a:t>
            </a:r>
            <a:endParaRPr lang="zh-CN" altLang="en-US" b="1"/>
          </a:p>
          <a:p>
            <a:pPr>
              <a:lnSpc>
                <a:spcPct val="150000"/>
              </a:lnSpc>
            </a:pPr>
            <a:r>
              <a:rPr lang="zh-CN" altLang="en-US" b="1"/>
              <a:t>要收集和使用的产品和过程度量</a:t>
            </a:r>
            <a:endParaRPr lang="zh-CN" altLang="en-US" b="1"/>
          </a:p>
          <a:p>
            <a:pPr>
              <a:lnSpc>
                <a:spcPct val="150000"/>
              </a:lnSpc>
            </a:pPr>
            <a:r>
              <a:rPr lang="zh-CN" altLang="en-US" b="1"/>
              <a:t>验证点（如同行评审</a:t>
            </a:r>
            <a:r>
              <a:rPr lang="zh-CN" altLang="en-US" b="1"/>
              <a:t>）</a:t>
            </a:r>
            <a:endParaRPr lang="zh-CN" altLang="en-US" b="1"/>
          </a:p>
          <a:p>
            <a:pPr>
              <a:lnSpc>
                <a:spcPct val="150000"/>
              </a:lnSpc>
            </a:pPr>
            <a:r>
              <a:rPr lang="zh-CN" altLang="en-US" b="1"/>
              <a:t>接口</a:t>
            </a:r>
            <a:endParaRPr lang="zh-CN" altLang="en-US" b="1"/>
          </a:p>
        </p:txBody>
      </p:sp>
      <p:sp>
        <p:nvSpPr>
          <p:cNvPr id="4" name="圆角矩形 3"/>
          <p:cNvSpPr/>
          <p:nvPr/>
        </p:nvSpPr>
        <p:spPr>
          <a:xfrm>
            <a:off x="5239385" y="2244725"/>
            <a:ext cx="5279390" cy="2966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过程是历史经验教训的总结，是对这些历史财富的规范化、标准化，是为了避免错误再次发生，保证成功可以重复。</a:t>
            </a:r>
            <a:endParaRPr lang="zh-CN" altLang="en-US"/>
          </a:p>
          <a:p>
            <a:pPr algn="l"/>
            <a:r>
              <a:rPr lang="zh-CN" altLang="en-US"/>
              <a:t>而</a:t>
            </a:r>
            <a:r>
              <a:rPr lang="zh-CN" altLang="en-US"/>
              <a:t>质量保证则四监督这些历史经验的落地执行，能够让成功得以复现</a:t>
            </a:r>
            <a:endParaRPr lang="zh-CN" altLang="en-US"/>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第五步</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定义文档模版</a:t>
            </a:r>
            <a:endParaRPr lang="zh-CN" altLang="en-US" sz="3200">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1831975" y="1656080"/>
            <a:ext cx="6677025" cy="4171950"/>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第六步</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定义裁剪指南</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95680" y="1324610"/>
            <a:ext cx="7726680" cy="3830955"/>
          </a:xfrm>
          <a:prstGeom prst="rect">
            <a:avLst/>
          </a:prstGeom>
          <a:noFill/>
        </p:spPr>
        <p:txBody>
          <a:bodyPr wrap="none" rtlCol="0">
            <a:spAutoFit/>
          </a:bodyPr>
          <a:p>
            <a:pPr>
              <a:lnSpc>
                <a:spcPct val="150000"/>
              </a:lnSpc>
            </a:pPr>
            <a:r>
              <a:rPr lang="zh-CN" altLang="en-US" b="1"/>
              <a:t>裁剪对象</a:t>
            </a:r>
            <a:endParaRPr lang="zh-CN" altLang="en-US" b="1"/>
          </a:p>
          <a:p>
            <a:pPr>
              <a:lnSpc>
                <a:spcPct val="150000"/>
              </a:lnSpc>
            </a:pPr>
            <a:r>
              <a:rPr lang="en-US" altLang="zh-CN" b="1"/>
              <a:t>	</a:t>
            </a:r>
            <a:r>
              <a:rPr lang="zh-CN" altLang="en-US" b="1"/>
              <a:t>过程活动方法</a:t>
            </a:r>
            <a:endParaRPr lang="zh-CN" altLang="en-US" b="1"/>
          </a:p>
          <a:p>
            <a:pPr>
              <a:lnSpc>
                <a:spcPct val="150000"/>
              </a:lnSpc>
            </a:pPr>
            <a:r>
              <a:rPr lang="en-US" altLang="zh-CN" b="1"/>
              <a:t>	</a:t>
            </a:r>
            <a:r>
              <a:rPr lang="zh-CN" altLang="en-US" b="1"/>
              <a:t>生命周期模型</a:t>
            </a:r>
            <a:endParaRPr lang="zh-CN" altLang="en-US" b="1"/>
          </a:p>
          <a:p>
            <a:pPr>
              <a:lnSpc>
                <a:spcPct val="150000"/>
              </a:lnSpc>
            </a:pPr>
            <a:r>
              <a:rPr lang="en-US" altLang="zh-CN" b="1"/>
              <a:t>	</a:t>
            </a:r>
            <a:r>
              <a:rPr lang="zh-CN" altLang="en-US" b="1"/>
              <a:t>参考的度量数据基线</a:t>
            </a:r>
            <a:endParaRPr lang="zh-CN" altLang="en-US" b="1"/>
          </a:p>
          <a:p>
            <a:pPr>
              <a:lnSpc>
                <a:spcPct val="150000"/>
              </a:lnSpc>
            </a:pPr>
            <a:r>
              <a:rPr lang="en-US" altLang="zh-CN" b="1"/>
              <a:t>	</a:t>
            </a:r>
            <a:r>
              <a:rPr lang="zh-CN" altLang="en-US" b="1"/>
              <a:t>控制权限</a:t>
            </a:r>
            <a:endParaRPr lang="zh-CN" altLang="en-US" b="1"/>
          </a:p>
          <a:p>
            <a:pPr>
              <a:lnSpc>
                <a:spcPct val="150000"/>
              </a:lnSpc>
            </a:pPr>
            <a:r>
              <a:rPr lang="en-US" altLang="zh-CN" b="1"/>
              <a:t>	</a:t>
            </a:r>
            <a:r>
              <a:rPr lang="zh-CN" altLang="en-US" b="1"/>
              <a:t>评审方式活动频率</a:t>
            </a:r>
            <a:endParaRPr lang="zh-CN" altLang="en-US" b="1"/>
          </a:p>
          <a:p>
            <a:pPr>
              <a:lnSpc>
                <a:spcPct val="150000"/>
              </a:lnSpc>
            </a:pPr>
            <a:r>
              <a:rPr lang="en-US" altLang="zh-CN" b="1"/>
              <a:t>	</a:t>
            </a:r>
            <a:r>
              <a:rPr lang="zh-CN" altLang="en-US" b="1"/>
              <a:t>质量目标度量元</a:t>
            </a:r>
            <a:endParaRPr lang="zh-CN" altLang="en-US" b="1"/>
          </a:p>
          <a:p>
            <a:pPr>
              <a:lnSpc>
                <a:spcPct val="150000"/>
              </a:lnSpc>
            </a:pPr>
            <a:r>
              <a:rPr lang="zh-CN" altLang="en-US" b="1"/>
              <a:t>裁剪动作</a:t>
            </a:r>
            <a:endParaRPr lang="zh-CN" altLang="en-US" b="1"/>
          </a:p>
          <a:p>
            <a:pPr>
              <a:lnSpc>
                <a:spcPct val="150000"/>
              </a:lnSpc>
            </a:pPr>
            <a:r>
              <a:rPr lang="en-US" altLang="zh-CN" b="1"/>
              <a:t>	</a:t>
            </a:r>
            <a:r>
              <a:rPr lang="zh-CN" altLang="en-US" b="1"/>
              <a:t>增加、删除、替换方法或格式、修改顺序、多选一、修改权限级别</a:t>
            </a:r>
            <a:endParaRPr lang="zh-CN" altLang="en-US" b="1"/>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第七步</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制定检查单</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3840480" cy="1337945"/>
          </a:xfrm>
          <a:prstGeom prst="rect">
            <a:avLst/>
          </a:prstGeom>
          <a:noFill/>
        </p:spPr>
        <p:txBody>
          <a:bodyPr wrap="none" rtlCol="0">
            <a:spAutoFit/>
          </a:bodyPr>
          <a:p>
            <a:pPr>
              <a:lnSpc>
                <a:spcPct val="150000"/>
              </a:lnSpc>
            </a:pPr>
            <a:r>
              <a:rPr lang="zh-CN" altLang="en-US"/>
              <a:t>检查单制定的原则</a:t>
            </a:r>
            <a:endParaRPr lang="zh-CN" altLang="en-US"/>
          </a:p>
          <a:p>
            <a:pPr>
              <a:lnSpc>
                <a:spcPct val="150000"/>
              </a:lnSpc>
            </a:pPr>
            <a:r>
              <a:rPr lang="en-US" altLang="zh-CN"/>
              <a:t>	</a:t>
            </a:r>
            <a:r>
              <a:rPr lang="zh-CN" altLang="en-US"/>
              <a:t>有法可依</a:t>
            </a:r>
            <a:endParaRPr lang="zh-CN" altLang="en-US"/>
          </a:p>
          <a:p>
            <a:pPr>
              <a:lnSpc>
                <a:spcPct val="150000"/>
              </a:lnSpc>
            </a:pPr>
            <a:r>
              <a:rPr lang="en-US" altLang="zh-CN"/>
              <a:t>	</a:t>
            </a:r>
            <a:r>
              <a:rPr lang="zh-CN" altLang="en-US"/>
              <a:t>实践性、实用性、不断改进</a:t>
            </a:r>
            <a:endParaRPr lang="zh-CN" altLang="en-US"/>
          </a:p>
        </p:txBody>
      </p:sp>
      <p:sp>
        <p:nvSpPr>
          <p:cNvPr id="4" name="虚尾箭头 3"/>
          <p:cNvSpPr/>
          <p:nvPr/>
        </p:nvSpPr>
        <p:spPr>
          <a:xfrm>
            <a:off x="6351905" y="3162300"/>
            <a:ext cx="3664585" cy="181864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虚尾箭头 4"/>
          <p:cNvSpPr/>
          <p:nvPr/>
        </p:nvSpPr>
        <p:spPr>
          <a:xfrm rot="10800000">
            <a:off x="2687320" y="3162300"/>
            <a:ext cx="3664585" cy="181864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endParaRPr lang="en-US" altLang="zh-CN"/>
          </a:p>
        </p:txBody>
      </p:sp>
      <p:sp>
        <p:nvSpPr>
          <p:cNvPr id="6" name="文本框 5"/>
          <p:cNvSpPr txBox="1"/>
          <p:nvPr/>
        </p:nvSpPr>
        <p:spPr>
          <a:xfrm>
            <a:off x="3731260" y="3887470"/>
            <a:ext cx="2011680" cy="368300"/>
          </a:xfrm>
          <a:prstGeom prst="rect">
            <a:avLst/>
          </a:prstGeom>
          <a:noFill/>
        </p:spPr>
        <p:txBody>
          <a:bodyPr wrap="none" rtlCol="0">
            <a:spAutoFit/>
          </a:bodyPr>
          <a:p>
            <a:r>
              <a:rPr lang="zh-CN" altLang="en-US"/>
              <a:t>针对形式的检测单</a:t>
            </a:r>
            <a:endParaRPr lang="zh-CN" altLang="en-US"/>
          </a:p>
        </p:txBody>
      </p:sp>
      <p:sp>
        <p:nvSpPr>
          <p:cNvPr id="7" name="文本框 6"/>
          <p:cNvSpPr txBox="1"/>
          <p:nvPr/>
        </p:nvSpPr>
        <p:spPr>
          <a:xfrm>
            <a:off x="7001510" y="3887470"/>
            <a:ext cx="2011680" cy="368300"/>
          </a:xfrm>
          <a:prstGeom prst="rect">
            <a:avLst/>
          </a:prstGeom>
          <a:noFill/>
        </p:spPr>
        <p:txBody>
          <a:bodyPr wrap="none" rtlCol="0">
            <a:spAutoFit/>
          </a:bodyPr>
          <a:p>
            <a:r>
              <a:rPr lang="zh-CN" altLang="en-US"/>
              <a:t>针对内容</a:t>
            </a:r>
            <a:r>
              <a:rPr lang="zh-CN" altLang="en-US"/>
              <a:t>的检测单</a:t>
            </a:r>
            <a:endParaRPr lang="zh-CN" altLang="en-US"/>
          </a:p>
        </p:txBody>
      </p:sp>
      <p:sp>
        <p:nvSpPr>
          <p:cNvPr id="9" name="云形标注 8"/>
          <p:cNvSpPr/>
          <p:nvPr/>
        </p:nvSpPr>
        <p:spPr>
          <a:xfrm>
            <a:off x="884555" y="4377690"/>
            <a:ext cx="1932940" cy="134874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PQA</a:t>
            </a:r>
            <a:r>
              <a:rPr lang="zh-CN" altLang="en-US"/>
              <a:t>使用</a:t>
            </a:r>
            <a:endParaRPr lang="zh-CN" altLang="en-US"/>
          </a:p>
        </p:txBody>
      </p:sp>
      <p:sp>
        <p:nvSpPr>
          <p:cNvPr id="10" name="云形标注 9"/>
          <p:cNvSpPr/>
          <p:nvPr/>
        </p:nvSpPr>
        <p:spPr>
          <a:xfrm>
            <a:off x="7280275" y="1167765"/>
            <a:ext cx="2736215" cy="190881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审查工作产品</a:t>
            </a:r>
            <a:endParaRPr lang="zh-CN" altLang="en-US"/>
          </a:p>
          <a:p>
            <a:pPr algn="ctr"/>
            <a:r>
              <a:rPr lang="zh-CN" altLang="en-US"/>
              <a:t>（同行、自查</a:t>
            </a:r>
            <a:r>
              <a:rPr lang="zh-CN" altLang="en-US"/>
              <a:t>）</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第八步</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体系的评审</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868680" cy="2584450"/>
          </a:xfrm>
          <a:prstGeom prst="rect">
            <a:avLst/>
          </a:prstGeom>
          <a:noFill/>
        </p:spPr>
        <p:txBody>
          <a:bodyPr wrap="none" rtlCol="0">
            <a:spAutoFit/>
          </a:bodyPr>
          <a:p>
            <a:pPr>
              <a:lnSpc>
                <a:spcPct val="150000"/>
              </a:lnSpc>
            </a:pPr>
            <a:r>
              <a:rPr lang="zh-CN" altLang="en-US" b="1"/>
              <a:t>实用性</a:t>
            </a:r>
            <a:endParaRPr lang="zh-CN" altLang="en-US" b="1"/>
          </a:p>
          <a:p>
            <a:pPr>
              <a:lnSpc>
                <a:spcPct val="150000"/>
              </a:lnSpc>
            </a:pPr>
            <a:r>
              <a:rPr lang="zh-CN" altLang="en-US" b="1"/>
              <a:t>简洁性</a:t>
            </a:r>
            <a:endParaRPr lang="zh-CN" altLang="en-US" b="1"/>
          </a:p>
          <a:p>
            <a:pPr>
              <a:lnSpc>
                <a:spcPct val="150000"/>
              </a:lnSpc>
            </a:pPr>
            <a:r>
              <a:rPr lang="zh-CN" altLang="en-US" b="1"/>
              <a:t>明确性</a:t>
            </a:r>
            <a:endParaRPr lang="zh-CN" altLang="en-US" b="1"/>
          </a:p>
          <a:p>
            <a:pPr>
              <a:lnSpc>
                <a:spcPct val="150000"/>
              </a:lnSpc>
            </a:pPr>
            <a:r>
              <a:rPr lang="zh-CN" altLang="en-US" b="1"/>
              <a:t>合理性</a:t>
            </a:r>
            <a:endParaRPr lang="zh-CN" altLang="en-US" b="1"/>
          </a:p>
          <a:p>
            <a:pPr>
              <a:lnSpc>
                <a:spcPct val="150000"/>
              </a:lnSpc>
            </a:pPr>
            <a:r>
              <a:rPr lang="zh-CN" altLang="en-US" b="1"/>
              <a:t>完备性</a:t>
            </a:r>
            <a:endParaRPr lang="zh-CN" altLang="en-US" b="1"/>
          </a:p>
          <a:p>
            <a:pPr>
              <a:lnSpc>
                <a:spcPct val="150000"/>
              </a:lnSpc>
            </a:pPr>
            <a:r>
              <a:rPr lang="zh-CN" altLang="en-US" b="1"/>
              <a:t>一致性</a:t>
            </a:r>
            <a:endParaRPr lang="zh-CN" altLang="en-US" b="1"/>
          </a:p>
        </p:txBody>
      </p:sp>
      <p:pic>
        <p:nvPicPr>
          <p:cNvPr id="4" name="图片 3"/>
          <p:cNvPicPr>
            <a:picLocks noChangeAspect="1"/>
          </p:cNvPicPr>
          <p:nvPr/>
        </p:nvPicPr>
        <p:blipFill>
          <a:blip r:embed="rId1"/>
          <a:stretch>
            <a:fillRect/>
          </a:stretch>
        </p:blipFill>
        <p:spPr>
          <a:xfrm>
            <a:off x="3514090" y="1449705"/>
            <a:ext cx="5381625" cy="3495675"/>
          </a:xfrm>
          <a:prstGeom prst="rect">
            <a:avLst/>
          </a:prstGeom>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第九步</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发布并试运行</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1743710" y="1515110"/>
            <a:ext cx="4812030" cy="5077460"/>
          </a:xfrm>
          <a:prstGeom prst="rect">
            <a:avLst/>
          </a:prstGeom>
          <a:noFill/>
        </p:spPr>
        <p:txBody>
          <a:bodyPr wrap="none" rtlCol="0">
            <a:spAutoFit/>
          </a:bodyPr>
          <a:p>
            <a:pPr marL="285750" indent="-285750">
              <a:lnSpc>
                <a:spcPct val="200000"/>
              </a:lnSpc>
              <a:buFont typeface="Arial" panose="020B0604020202020204" pitchFamily="34" charset="0"/>
              <a:buChar char="•"/>
            </a:pPr>
            <a:r>
              <a:rPr lang="zh-CN" altLang="en-US" b="1"/>
              <a:t>在正式发布前应通过了内外部评审</a:t>
            </a:r>
            <a:endParaRPr lang="zh-CN" altLang="en-US" b="1"/>
          </a:p>
          <a:p>
            <a:pPr marL="285750" indent="-285750">
              <a:lnSpc>
                <a:spcPct val="200000"/>
              </a:lnSpc>
              <a:buFont typeface="Arial" panose="020B0604020202020204" pitchFamily="34" charset="0"/>
              <a:buChar char="•"/>
            </a:pPr>
            <a:r>
              <a:rPr lang="zh-CN" altLang="en-US" b="1"/>
              <a:t>应建立体系的知识网站，便于相关人员存取</a:t>
            </a:r>
            <a:endParaRPr lang="zh-CN" altLang="en-US" b="1"/>
          </a:p>
          <a:p>
            <a:pPr marL="285750" indent="-285750">
              <a:lnSpc>
                <a:spcPct val="200000"/>
              </a:lnSpc>
              <a:buFont typeface="Arial" panose="020B0604020202020204" pitchFamily="34" charset="0"/>
              <a:buChar char="•"/>
            </a:pPr>
            <a:r>
              <a:rPr lang="zh-CN" altLang="en-US" b="1"/>
              <a:t>体系发布后应分批分角色培训</a:t>
            </a:r>
            <a:endParaRPr lang="zh-CN" altLang="en-US" b="1"/>
          </a:p>
          <a:p>
            <a:pPr marL="285750" indent="-285750">
              <a:lnSpc>
                <a:spcPct val="200000"/>
              </a:lnSpc>
              <a:buFont typeface="Arial" panose="020B0604020202020204" pitchFamily="34" charset="0"/>
              <a:buChar char="•"/>
            </a:pPr>
            <a:r>
              <a:rPr lang="zh-CN" altLang="en-US" b="1"/>
              <a:t>体系培训之前对讲师与讲义要进行评价</a:t>
            </a:r>
            <a:endParaRPr lang="zh-CN" altLang="en-US" b="1"/>
          </a:p>
          <a:p>
            <a:pPr marL="285750" indent="-285750">
              <a:lnSpc>
                <a:spcPct val="200000"/>
              </a:lnSpc>
              <a:buFont typeface="Arial" panose="020B0604020202020204" pitchFamily="34" charset="0"/>
              <a:buChar char="•"/>
            </a:pPr>
            <a:r>
              <a:rPr lang="zh-CN" altLang="en-US" b="1"/>
              <a:t>培训完成后要进行考核</a:t>
            </a:r>
            <a:endParaRPr lang="zh-CN" altLang="en-US" b="1"/>
          </a:p>
          <a:p>
            <a:pPr marL="285750" indent="-285750">
              <a:lnSpc>
                <a:spcPct val="200000"/>
              </a:lnSpc>
              <a:buFont typeface="Arial" panose="020B0604020202020204" pitchFamily="34" charset="0"/>
              <a:buChar char="•"/>
            </a:pPr>
            <a:r>
              <a:rPr lang="zh-CN" altLang="en-US" b="1"/>
              <a:t>体系试运行时，要选择号试点项目</a:t>
            </a:r>
            <a:endParaRPr lang="zh-CN" altLang="en-US" b="1"/>
          </a:p>
          <a:p>
            <a:pPr marL="285750" indent="-285750">
              <a:lnSpc>
                <a:spcPct val="200000"/>
              </a:lnSpc>
              <a:buFont typeface="Arial" panose="020B0604020202020204" pitchFamily="34" charset="0"/>
              <a:buChar char="•"/>
            </a:pPr>
            <a:r>
              <a:rPr lang="zh-CN" altLang="en-US" b="1"/>
              <a:t>试点的初期要加大对执行人员的咨询和</a:t>
            </a:r>
            <a:r>
              <a:rPr lang="en-US" altLang="zh-CN" b="1"/>
              <a:t>QA</a:t>
            </a:r>
            <a:endParaRPr lang="en-US" altLang="zh-CN" b="1"/>
          </a:p>
          <a:p>
            <a:pPr marL="285750" indent="-285750">
              <a:lnSpc>
                <a:spcPct val="200000"/>
              </a:lnSpc>
              <a:buFont typeface="Arial" panose="020B0604020202020204" pitchFamily="34" charset="0"/>
              <a:buChar char="•"/>
            </a:pPr>
            <a:r>
              <a:rPr lang="zh-CN" altLang="en-US" b="1"/>
              <a:t>对于积极执行体系的人员要有奖励</a:t>
            </a:r>
            <a:endParaRPr lang="zh-CN" altLang="en-US" b="1"/>
          </a:p>
          <a:p>
            <a:pPr marL="285750" indent="-285750">
              <a:lnSpc>
                <a:spcPct val="200000"/>
              </a:lnSpc>
              <a:buFont typeface="Arial" panose="020B0604020202020204" pitchFamily="34" charset="0"/>
              <a:buChar char="•"/>
            </a:pPr>
            <a:r>
              <a:rPr lang="zh-CN" altLang="en-US" b="1"/>
              <a:t>每次版本的更新应进行正式的发布</a:t>
            </a:r>
            <a:endParaRPr lang="zh-CN" altLang="en-US" b="1"/>
          </a:p>
        </p:txBody>
      </p:sp>
      <p:sp>
        <p:nvSpPr>
          <p:cNvPr id="5" name="流程图: 可选过程 4"/>
          <p:cNvSpPr/>
          <p:nvPr/>
        </p:nvSpPr>
        <p:spPr>
          <a:xfrm>
            <a:off x="7307580" y="2135505"/>
            <a:ext cx="2776220" cy="4218305"/>
          </a:xfrm>
          <a:prstGeom prst="flowChartAlternateProcess">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体系建立的误区</a:t>
            </a:r>
            <a:endParaRPr lang="zh-CN" altLang="en-US"/>
          </a:p>
          <a:p>
            <a:pPr algn="l"/>
            <a:r>
              <a:rPr lang="en-US" altLang="zh-CN"/>
              <a:t>	</a:t>
            </a:r>
            <a:r>
              <a:rPr lang="zh-CN" altLang="en-US"/>
              <a:t>庞大体系</a:t>
            </a:r>
            <a:endParaRPr lang="zh-CN" altLang="en-US"/>
          </a:p>
          <a:p>
            <a:pPr algn="l"/>
            <a:r>
              <a:rPr lang="en-US" altLang="zh-CN"/>
              <a:t>	</a:t>
            </a:r>
            <a:r>
              <a:rPr lang="zh-CN" altLang="en-US"/>
              <a:t>僵尸体系</a:t>
            </a:r>
            <a:endParaRPr lang="zh-CN" altLang="en-US"/>
          </a:p>
          <a:p>
            <a:pPr algn="l"/>
            <a:r>
              <a:rPr lang="en-US" altLang="zh-CN"/>
              <a:t>	</a:t>
            </a:r>
            <a:r>
              <a:rPr lang="zh-CN" altLang="en-US"/>
              <a:t>架空体系</a:t>
            </a:r>
            <a:endParaRPr lang="zh-CN" altLang="en-US"/>
          </a:p>
          <a:p>
            <a:pPr algn="l"/>
            <a:r>
              <a:rPr lang="en-US" altLang="zh-CN"/>
              <a:t>	</a:t>
            </a:r>
            <a:r>
              <a:rPr lang="zh-CN" altLang="en-US"/>
              <a:t>枪手体系</a:t>
            </a:r>
            <a:r>
              <a:rPr lang="en-US" altLang="zh-CN"/>
              <a:t>	</a:t>
            </a:r>
            <a:r>
              <a:rPr lang="zh-CN" altLang="en-US"/>
              <a:t>闭门造车</a:t>
            </a:r>
            <a:r>
              <a:rPr lang="en-US" altLang="zh-CN"/>
              <a:t>	</a:t>
            </a:r>
            <a:r>
              <a:rPr lang="zh-CN" altLang="en-US"/>
              <a:t>拿来主义</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需要的组织结构</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圆角矩形 2"/>
          <p:cNvSpPr/>
          <p:nvPr/>
        </p:nvSpPr>
        <p:spPr>
          <a:xfrm>
            <a:off x="733425" y="1422400"/>
            <a:ext cx="10854690" cy="33566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3"/>
          <p:cNvSpPr/>
          <p:nvPr/>
        </p:nvSpPr>
        <p:spPr>
          <a:xfrm>
            <a:off x="668655" y="5246370"/>
            <a:ext cx="10854690" cy="11938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4994910" y="1527175"/>
            <a:ext cx="2202180" cy="107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MSG</a:t>
            </a:r>
            <a:endParaRPr lang="en-US" altLang="zh-CN"/>
          </a:p>
          <a:p>
            <a:pPr algn="ctr"/>
            <a:r>
              <a:rPr lang="zh-CN" altLang="en-US"/>
              <a:t>管理支持组</a:t>
            </a:r>
            <a:endParaRPr lang="zh-CN" altLang="en-US"/>
          </a:p>
        </p:txBody>
      </p:sp>
      <p:sp>
        <p:nvSpPr>
          <p:cNvPr id="6" name="圆角矩形 5"/>
          <p:cNvSpPr/>
          <p:nvPr/>
        </p:nvSpPr>
        <p:spPr>
          <a:xfrm>
            <a:off x="5059680" y="3122295"/>
            <a:ext cx="2202180" cy="107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EPG</a:t>
            </a:r>
            <a:endParaRPr lang="en-US" altLang="zh-CN"/>
          </a:p>
          <a:p>
            <a:pPr algn="ctr"/>
            <a:r>
              <a:rPr lang="zh-CN" altLang="en-US"/>
              <a:t>工程过程组</a:t>
            </a:r>
            <a:endParaRPr lang="zh-CN" altLang="en-US"/>
          </a:p>
        </p:txBody>
      </p:sp>
      <p:sp>
        <p:nvSpPr>
          <p:cNvPr id="7" name="圆角矩形 6"/>
          <p:cNvSpPr/>
          <p:nvPr/>
        </p:nvSpPr>
        <p:spPr>
          <a:xfrm>
            <a:off x="3287395" y="5306060"/>
            <a:ext cx="1445260" cy="107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QA</a:t>
            </a:r>
            <a:r>
              <a:rPr lang="zh-CN" altLang="en-US"/>
              <a:t>组</a:t>
            </a:r>
            <a:endParaRPr lang="zh-CN" altLang="en-US"/>
          </a:p>
          <a:p>
            <a:pPr algn="ctr"/>
            <a:r>
              <a:rPr lang="zh-CN" altLang="en-US"/>
              <a:t>减负质量文化的落实</a:t>
            </a:r>
            <a:endParaRPr lang="zh-CN" altLang="en-US"/>
          </a:p>
        </p:txBody>
      </p:sp>
      <p:sp>
        <p:nvSpPr>
          <p:cNvPr id="8" name="圆角矩形 7"/>
          <p:cNvSpPr/>
          <p:nvPr/>
        </p:nvSpPr>
        <p:spPr>
          <a:xfrm>
            <a:off x="5148580" y="5306060"/>
            <a:ext cx="1732915" cy="107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CM</a:t>
            </a:r>
            <a:r>
              <a:rPr lang="zh-CN" altLang="en-US"/>
              <a:t>组</a:t>
            </a:r>
            <a:endParaRPr lang="zh-CN" altLang="en-US"/>
          </a:p>
          <a:p>
            <a:pPr algn="ctr"/>
            <a:r>
              <a:rPr lang="zh-CN" altLang="en-US"/>
              <a:t>负责公司产品的版本配置管理</a:t>
            </a:r>
            <a:endParaRPr lang="zh-CN" altLang="en-US"/>
          </a:p>
        </p:txBody>
      </p:sp>
      <p:sp>
        <p:nvSpPr>
          <p:cNvPr id="9" name="圆角矩形 8"/>
          <p:cNvSpPr/>
          <p:nvPr/>
        </p:nvSpPr>
        <p:spPr>
          <a:xfrm>
            <a:off x="7261860" y="5305425"/>
            <a:ext cx="1667510" cy="107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MA</a:t>
            </a:r>
            <a:r>
              <a:rPr lang="zh-CN" altLang="en-US"/>
              <a:t>组</a:t>
            </a:r>
            <a:endParaRPr lang="en-US" altLang="zh-CN"/>
          </a:p>
          <a:p>
            <a:pPr algn="ctr"/>
            <a:r>
              <a:rPr lang="zh-CN" altLang="en-US"/>
              <a:t>负责数据的采集和分析</a:t>
            </a:r>
            <a:endParaRPr lang="zh-CN" altLang="en-US"/>
          </a:p>
        </p:txBody>
      </p:sp>
      <p:sp>
        <p:nvSpPr>
          <p:cNvPr id="10" name="圆角矩形 9"/>
          <p:cNvSpPr/>
          <p:nvPr/>
        </p:nvSpPr>
        <p:spPr>
          <a:xfrm>
            <a:off x="9302750" y="5306060"/>
            <a:ext cx="1667510" cy="1075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OT</a:t>
            </a:r>
            <a:r>
              <a:rPr lang="zh-CN" altLang="en-US"/>
              <a:t>组</a:t>
            </a:r>
            <a:endParaRPr lang="zh-CN" altLang="en-US"/>
          </a:p>
          <a:p>
            <a:pPr algn="ctr"/>
            <a:r>
              <a:rPr lang="zh-CN" altLang="en-US"/>
              <a:t>协调组织的培训工作</a:t>
            </a:r>
            <a:endParaRPr lang="zh-CN" altLang="en-US"/>
          </a:p>
        </p:txBody>
      </p:sp>
      <p:sp>
        <p:nvSpPr>
          <p:cNvPr id="11" name="文本框 10"/>
          <p:cNvSpPr txBox="1"/>
          <p:nvPr/>
        </p:nvSpPr>
        <p:spPr>
          <a:xfrm>
            <a:off x="1362710" y="1880235"/>
            <a:ext cx="1554480" cy="368300"/>
          </a:xfrm>
          <a:prstGeom prst="rect">
            <a:avLst/>
          </a:prstGeom>
          <a:noFill/>
        </p:spPr>
        <p:txBody>
          <a:bodyPr wrap="none" rtlCol="0">
            <a:spAutoFit/>
          </a:bodyPr>
          <a:p>
            <a:r>
              <a:rPr lang="zh-CN" altLang="en-US"/>
              <a:t>定方向和战略</a:t>
            </a:r>
            <a:endParaRPr lang="zh-CN" altLang="en-US"/>
          </a:p>
        </p:txBody>
      </p:sp>
      <p:sp>
        <p:nvSpPr>
          <p:cNvPr id="12" name="文本框 11"/>
          <p:cNvSpPr txBox="1"/>
          <p:nvPr/>
        </p:nvSpPr>
        <p:spPr>
          <a:xfrm>
            <a:off x="1467485" y="3480435"/>
            <a:ext cx="2011680" cy="645160"/>
          </a:xfrm>
          <a:prstGeom prst="rect">
            <a:avLst/>
          </a:prstGeom>
          <a:noFill/>
        </p:spPr>
        <p:txBody>
          <a:bodyPr wrap="none" rtlCol="0">
            <a:spAutoFit/>
          </a:bodyPr>
          <a:p>
            <a:r>
              <a:rPr lang="zh-CN" altLang="en-US"/>
              <a:t>贯彻和落实战略，</a:t>
            </a:r>
            <a:endParaRPr lang="zh-CN" altLang="en-US"/>
          </a:p>
          <a:p>
            <a:r>
              <a:rPr lang="zh-CN" altLang="en-US"/>
              <a:t>建立和维护体系</a:t>
            </a:r>
            <a:endParaRPr lang="zh-CN" altLang="en-US"/>
          </a:p>
        </p:txBody>
      </p:sp>
      <p:sp>
        <p:nvSpPr>
          <p:cNvPr id="13" name="文本框 12"/>
          <p:cNvSpPr txBox="1"/>
          <p:nvPr/>
        </p:nvSpPr>
        <p:spPr>
          <a:xfrm>
            <a:off x="1062355" y="5678805"/>
            <a:ext cx="2011680" cy="368300"/>
          </a:xfrm>
          <a:prstGeom prst="rect">
            <a:avLst/>
          </a:prstGeom>
          <a:noFill/>
        </p:spPr>
        <p:txBody>
          <a:bodyPr wrap="none" rtlCol="0">
            <a:spAutoFit/>
          </a:bodyPr>
          <a:p>
            <a:r>
              <a:rPr lang="zh-CN" altLang="en-US"/>
              <a:t>各职能组均可兼职</a:t>
            </a:r>
            <a:endParaRPr lang="zh-CN" altLang="en-US"/>
          </a:p>
        </p:txBody>
      </p:sp>
      <p:sp>
        <p:nvSpPr>
          <p:cNvPr id="14" name="文本框 13"/>
          <p:cNvSpPr txBox="1"/>
          <p:nvPr/>
        </p:nvSpPr>
        <p:spPr>
          <a:xfrm>
            <a:off x="7844790" y="1624965"/>
            <a:ext cx="3611880" cy="645160"/>
          </a:xfrm>
          <a:prstGeom prst="rect">
            <a:avLst/>
          </a:prstGeom>
          <a:noFill/>
        </p:spPr>
        <p:txBody>
          <a:bodyPr wrap="none" rtlCol="0">
            <a:spAutoFit/>
          </a:bodyPr>
          <a:p>
            <a:r>
              <a:rPr lang="zh-CN" altLang="en-US"/>
              <a:t>把过程改进规划与组织的商业目标</a:t>
            </a:r>
            <a:endParaRPr lang="zh-CN" altLang="en-US"/>
          </a:p>
          <a:p>
            <a:r>
              <a:rPr lang="zh-CN" altLang="en-US"/>
              <a:t>和战略联系起来</a:t>
            </a:r>
            <a:endParaRPr lang="zh-CN" altLang="en-US"/>
          </a:p>
        </p:txBody>
      </p:sp>
      <p:sp>
        <p:nvSpPr>
          <p:cNvPr id="15" name="文本框 14"/>
          <p:cNvSpPr txBox="1"/>
          <p:nvPr/>
        </p:nvSpPr>
        <p:spPr>
          <a:xfrm>
            <a:off x="7940675" y="3122295"/>
            <a:ext cx="3675380" cy="922020"/>
          </a:xfrm>
          <a:prstGeom prst="rect">
            <a:avLst/>
          </a:prstGeom>
          <a:noFill/>
        </p:spPr>
        <p:txBody>
          <a:bodyPr wrap="none" rtlCol="0">
            <a:spAutoFit/>
          </a:bodyPr>
          <a:p>
            <a:r>
              <a:rPr lang="en-US" altLang="zh-CN"/>
              <a:t>1</a:t>
            </a:r>
            <a:r>
              <a:rPr lang="zh-CN" altLang="en-US"/>
              <a:t>、识别改进点，制定过程改进</a:t>
            </a:r>
            <a:endParaRPr lang="zh-CN" altLang="en-US"/>
          </a:p>
          <a:p>
            <a:r>
              <a:rPr lang="zh-CN" altLang="en-US"/>
              <a:t>计划，向</a:t>
            </a:r>
            <a:r>
              <a:rPr lang="en-US" altLang="zh-CN"/>
              <a:t>MSG</a:t>
            </a:r>
            <a:r>
              <a:rPr lang="zh-CN" altLang="en-US"/>
              <a:t>汇报过程改进进展；</a:t>
            </a:r>
            <a:endParaRPr lang="zh-CN" altLang="en-US"/>
          </a:p>
          <a:p>
            <a:r>
              <a:rPr lang="en-US" altLang="zh-CN"/>
              <a:t>2</a:t>
            </a:r>
            <a:r>
              <a:rPr lang="zh-CN" altLang="en-US"/>
              <a:t>、建立和维护组织过程资产库；</a:t>
            </a:r>
            <a:endParaRPr lang="zh-CN" altLang="en-US"/>
          </a:p>
        </p:txBody>
      </p:sp>
      <p:sp>
        <p:nvSpPr>
          <p:cNvPr id="16" name="矩形标注 15"/>
          <p:cNvSpPr/>
          <p:nvPr/>
        </p:nvSpPr>
        <p:spPr>
          <a:xfrm>
            <a:off x="132715" y="4897755"/>
            <a:ext cx="3154045" cy="662940"/>
          </a:xfrm>
          <a:prstGeom prst="wedgeRect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zh-CN" altLang="en-US"/>
              <a:t>投入过程改进资源占开发人员</a:t>
            </a:r>
            <a:r>
              <a:rPr lang="en-US" altLang="zh-CN"/>
              <a:t>5%</a:t>
            </a:r>
            <a:r>
              <a:rPr lang="zh-CN" altLang="en-US"/>
              <a:t>，国际数据统计</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en-US" sz="3200">
                <a:solidFill>
                  <a:schemeClr val="tx1"/>
                </a:solidFill>
                <a:effectLst>
                  <a:outerShdw blurRad="38100" dist="19050" dir="2700000" algn="tl" rotWithShape="0">
                    <a:schemeClr val="dk1">
                      <a:alpha val="40000"/>
                    </a:schemeClr>
                  </a:outerShdw>
                </a:effectLst>
              </a:rPr>
              <a:t>EPG</a:t>
            </a:r>
            <a:r>
              <a:rPr lang="zh-CN" altLang="en-US" sz="3200">
                <a:solidFill>
                  <a:schemeClr val="tx1"/>
                </a:solidFill>
                <a:effectLst>
                  <a:outerShdw blurRad="38100" dist="19050" dir="2700000" algn="tl" rotWithShape="0">
                    <a:schemeClr val="dk1">
                      <a:alpha val="40000"/>
                    </a:schemeClr>
                  </a:outerShdw>
                </a:effectLst>
              </a:rPr>
              <a:t>构成</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54405" y="1424940"/>
            <a:ext cx="1325880" cy="368300"/>
          </a:xfrm>
          <a:prstGeom prst="rect">
            <a:avLst/>
          </a:prstGeom>
          <a:noFill/>
        </p:spPr>
        <p:txBody>
          <a:bodyPr wrap="none" rtlCol="0">
            <a:spAutoFit/>
          </a:bodyPr>
          <a:p>
            <a:r>
              <a:rPr lang="zh-CN" altLang="en-US" b="1"/>
              <a:t>正式任命：</a:t>
            </a:r>
            <a:endParaRPr lang="zh-CN" altLang="en-US" b="1"/>
          </a:p>
        </p:txBody>
      </p:sp>
      <p:sp>
        <p:nvSpPr>
          <p:cNvPr id="4" name="文本框 3"/>
          <p:cNvSpPr txBox="1"/>
          <p:nvPr/>
        </p:nvSpPr>
        <p:spPr>
          <a:xfrm>
            <a:off x="2172335" y="2025650"/>
            <a:ext cx="1891030" cy="2676525"/>
          </a:xfrm>
          <a:prstGeom prst="rect">
            <a:avLst/>
          </a:prstGeom>
          <a:noFill/>
        </p:spPr>
        <p:txBody>
          <a:bodyPr wrap="none" rtlCol="0">
            <a:spAutoFit/>
          </a:bodyPr>
          <a:p>
            <a:pPr marL="285750" indent="-285750">
              <a:lnSpc>
                <a:spcPct val="150000"/>
              </a:lnSpc>
              <a:buFont typeface="Arial" panose="020B0604020202020204" pitchFamily="34" charset="0"/>
              <a:buChar char="•"/>
            </a:pPr>
            <a:r>
              <a:rPr lang="zh-CN" altLang="en-US" sz="2800"/>
              <a:t>组长</a:t>
            </a:r>
            <a:endParaRPr lang="zh-CN" altLang="en-US" sz="2800"/>
          </a:p>
          <a:p>
            <a:pPr marL="285750" indent="-285750">
              <a:lnSpc>
                <a:spcPct val="150000"/>
              </a:lnSpc>
              <a:buFont typeface="Arial" panose="020B0604020202020204" pitchFamily="34" charset="0"/>
              <a:buChar char="•"/>
            </a:pPr>
            <a:r>
              <a:rPr lang="zh-CN" altLang="en-US" sz="2800"/>
              <a:t>宣传专家</a:t>
            </a:r>
            <a:endParaRPr lang="zh-CN" altLang="en-US" sz="2800"/>
          </a:p>
          <a:p>
            <a:pPr marL="285750" indent="-285750">
              <a:lnSpc>
                <a:spcPct val="150000"/>
              </a:lnSpc>
              <a:buFont typeface="Arial" panose="020B0604020202020204" pitchFamily="34" charset="0"/>
              <a:buChar char="•"/>
            </a:pPr>
            <a:r>
              <a:rPr lang="zh-CN" altLang="en-US" sz="2800"/>
              <a:t>工具专家</a:t>
            </a:r>
            <a:endParaRPr lang="zh-CN" altLang="en-US" sz="2800"/>
          </a:p>
          <a:p>
            <a:pPr marL="285750" indent="-285750">
              <a:lnSpc>
                <a:spcPct val="150000"/>
              </a:lnSpc>
              <a:buFont typeface="Arial" panose="020B0604020202020204" pitchFamily="34" charset="0"/>
              <a:buChar char="•"/>
            </a:pPr>
            <a:r>
              <a:rPr lang="zh-CN" altLang="en-US" sz="2800"/>
              <a:t>流程教练</a:t>
            </a:r>
            <a:endParaRPr lang="zh-CN" altLang="en-US" sz="28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对</a:t>
            </a:r>
            <a:r>
              <a:rPr lang="en-US" altLang="zh-CN" sz="3200">
                <a:solidFill>
                  <a:schemeClr val="tx1"/>
                </a:solidFill>
                <a:effectLst>
                  <a:outerShdw blurRad="38100" dist="19050" dir="2700000" algn="tl" rotWithShape="0">
                    <a:schemeClr val="dk1">
                      <a:alpha val="40000"/>
                    </a:schemeClr>
                  </a:outerShdw>
                </a:effectLst>
              </a:rPr>
              <a:t>PQAG</a:t>
            </a:r>
            <a:r>
              <a:rPr lang="zh-CN" altLang="en-US" sz="3200">
                <a:solidFill>
                  <a:schemeClr val="tx1"/>
                </a:solidFill>
                <a:effectLst>
                  <a:outerShdw blurRad="38100" dist="19050" dir="2700000" algn="tl" rotWithShape="0">
                    <a:schemeClr val="dk1">
                      <a:alpha val="40000"/>
                    </a:schemeClr>
                  </a:outerShdw>
                </a:effectLst>
              </a:rPr>
              <a:t>人员的要求</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椭圆 2"/>
          <p:cNvSpPr/>
          <p:nvPr/>
        </p:nvSpPr>
        <p:spPr>
          <a:xfrm>
            <a:off x="4574540" y="3183255"/>
            <a:ext cx="2193925" cy="106807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tx1"/>
                </a:solidFill>
              </a:rPr>
              <a:t> PQA</a:t>
            </a:r>
            <a:r>
              <a:rPr lang="zh-CN" altLang="en-US" b="1">
                <a:solidFill>
                  <a:schemeClr val="tx1"/>
                </a:solidFill>
              </a:rPr>
              <a:t>的要求</a:t>
            </a:r>
            <a:endParaRPr lang="zh-CN" altLang="en-US" b="1">
              <a:solidFill>
                <a:schemeClr val="tx1"/>
              </a:solidFill>
            </a:endParaRPr>
          </a:p>
        </p:txBody>
      </p:sp>
      <p:sp>
        <p:nvSpPr>
          <p:cNvPr id="4" name="椭圆 3"/>
          <p:cNvSpPr/>
          <p:nvPr/>
        </p:nvSpPr>
        <p:spPr>
          <a:xfrm>
            <a:off x="1483360" y="2256790"/>
            <a:ext cx="2193925" cy="106807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要善于总结</a:t>
            </a:r>
            <a:endParaRPr lang="zh-CN" altLang="en-US" b="1">
              <a:solidFill>
                <a:schemeClr val="tx1"/>
              </a:solidFill>
            </a:endParaRPr>
          </a:p>
        </p:txBody>
      </p:sp>
      <p:sp>
        <p:nvSpPr>
          <p:cNvPr id="5" name="椭圆 4"/>
          <p:cNvSpPr/>
          <p:nvPr/>
        </p:nvSpPr>
        <p:spPr>
          <a:xfrm>
            <a:off x="7671435" y="2256790"/>
            <a:ext cx="2193925" cy="106807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要善于沟通</a:t>
            </a:r>
            <a:endParaRPr lang="zh-CN" altLang="en-US" b="1">
              <a:solidFill>
                <a:schemeClr val="tx1"/>
              </a:solidFill>
            </a:endParaRPr>
          </a:p>
        </p:txBody>
      </p:sp>
      <p:sp>
        <p:nvSpPr>
          <p:cNvPr id="6" name="椭圆 5"/>
          <p:cNvSpPr/>
          <p:nvPr/>
        </p:nvSpPr>
        <p:spPr>
          <a:xfrm>
            <a:off x="6768465" y="4693285"/>
            <a:ext cx="2193925" cy="106807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要熟悉体系</a:t>
            </a:r>
            <a:endParaRPr lang="zh-CN" altLang="en-US" b="1">
              <a:solidFill>
                <a:schemeClr val="tx1"/>
              </a:solidFill>
            </a:endParaRPr>
          </a:p>
        </p:txBody>
      </p:sp>
      <p:sp>
        <p:nvSpPr>
          <p:cNvPr id="7" name="椭圆 6"/>
          <p:cNvSpPr/>
          <p:nvPr/>
        </p:nvSpPr>
        <p:spPr>
          <a:xfrm>
            <a:off x="2380615" y="4693285"/>
            <a:ext cx="2193925" cy="106807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要自我规范</a:t>
            </a:r>
            <a:endParaRPr lang="zh-CN" altLang="en-US" b="1">
              <a:solidFill>
                <a:schemeClr val="tx1"/>
              </a:solidFill>
            </a:endParaRPr>
          </a:p>
        </p:txBody>
      </p:sp>
      <p:sp>
        <p:nvSpPr>
          <p:cNvPr id="8" name="椭圆 7"/>
          <p:cNvSpPr/>
          <p:nvPr/>
        </p:nvSpPr>
        <p:spPr>
          <a:xfrm>
            <a:off x="4574540" y="1024890"/>
            <a:ext cx="2193925" cy="1068070"/>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要认真客观</a:t>
            </a:r>
            <a:endParaRPr lang="zh-CN" altLang="en-US" b="1">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73075" y="1287780"/>
            <a:ext cx="11546840" cy="5077460"/>
          </a:xfrm>
          <a:prstGeom prst="rect">
            <a:avLst/>
          </a:prstGeom>
          <a:noFill/>
        </p:spPr>
        <p:txBody>
          <a:bodyPr wrap="square" rtlCol="0">
            <a:spAutoFit/>
          </a:bodyPr>
          <a:p>
            <a:pPr marL="285750" indent="-285750" algn="l">
              <a:buFont typeface="Arial" panose="020B0604020202020204" pitchFamily="34" charset="0"/>
              <a:buChar char="•"/>
            </a:pPr>
            <a:r>
              <a:rPr lang="zh-CN" altLang="en-US"/>
              <a:t>MSG组长(MSG leader) 至少1位 一般是总经理或副总，不可以与发起人和EPG兼任，必须是不同的人。</a:t>
            </a:r>
            <a:endParaRPr lang="zh-CN" altLang="en-US"/>
          </a:p>
          <a:p>
            <a:pPr marL="285750" indent="-285750" algn="l">
              <a:buFont typeface="Arial" panose="020B0604020202020204" pitchFamily="34" charset="0"/>
              <a:buChar char="•"/>
            </a:pPr>
            <a:r>
              <a:rPr lang="zh-CN" altLang="en-US"/>
              <a:t>EPG组长</a:t>
            </a:r>
            <a:endParaRPr lang="zh-CN" altLang="en-US"/>
          </a:p>
          <a:p>
            <a:pPr indent="0" algn="l">
              <a:buFont typeface="Arial" panose="020B0604020202020204" pitchFamily="34" charset="0"/>
              <a:buNone/>
            </a:pPr>
            <a:r>
              <a:rPr lang="en-US" altLang="zh-CN"/>
              <a:t>	</a:t>
            </a:r>
            <a:r>
              <a:rPr lang="zh-CN" altLang="en-US"/>
              <a:t>EPG组长即过程改进组组长，至少1位 在公司内部有一定的项目管理经验，有一定的公司管理经验，了解公司整个的研发体系，对过程改进有一定的理解。</a:t>
            </a:r>
            <a:endParaRPr lang="zh-CN" altLang="en-US"/>
          </a:p>
          <a:p>
            <a:pPr marL="285750" indent="-285750" algn="l">
              <a:buFont typeface="Arial" panose="020B0604020202020204" pitchFamily="34" charset="0"/>
              <a:buChar char="•"/>
            </a:pPr>
            <a:r>
              <a:rPr lang="zh-CN" altLang="en-US"/>
              <a:t>QA（质量保证人员）</a:t>
            </a:r>
            <a:endParaRPr lang="zh-CN" altLang="en-US"/>
          </a:p>
          <a:p>
            <a:pPr indent="0" algn="l">
              <a:buFont typeface="Arial" panose="020B0604020202020204" pitchFamily="34" charset="0"/>
              <a:buNone/>
            </a:pPr>
            <a:r>
              <a:rPr lang="en-US" altLang="zh-CN"/>
              <a:t>	</a:t>
            </a:r>
            <a:r>
              <a:rPr lang="zh-CN" altLang="en-US"/>
              <a:t>组织级和项目级可以为同一个人" 至少1位，2位也可以 建议研发较为资深人员担任，了解各个研发环节，如条件不予许，建议由资深测试人员担任。</a:t>
            </a:r>
            <a:endParaRPr lang="zh-CN" altLang="en-US"/>
          </a:p>
          <a:p>
            <a:pPr marL="285750" indent="-285750" algn="l">
              <a:buFont typeface="Arial" panose="020B0604020202020204" pitchFamily="34" charset="0"/>
              <a:buChar char="•"/>
            </a:pPr>
            <a:r>
              <a:rPr lang="zh-CN" altLang="en-US"/>
              <a:t>CM（配置管理员）</a:t>
            </a:r>
            <a:endParaRPr lang="zh-CN" altLang="en-US"/>
          </a:p>
          <a:p>
            <a:pPr indent="0" algn="l">
              <a:buFont typeface="Arial" panose="020B0604020202020204" pitchFamily="34" charset="0"/>
              <a:buNone/>
            </a:pPr>
            <a:r>
              <a:rPr lang="en-US" altLang="zh-CN"/>
              <a:t>	</a:t>
            </a:r>
            <a:r>
              <a:rPr lang="zh-CN" altLang="en-US"/>
              <a:t>组织级和项目级可以为同一个人" 至少1位，2位也可以 有管理公司文档的经验。会使用诸如VSS或CVS配置管理工具。</a:t>
            </a:r>
            <a:endParaRPr lang="zh-CN" altLang="en-US"/>
          </a:p>
          <a:p>
            <a:pPr marL="285750" indent="-285750" algn="l">
              <a:buFont typeface="Arial" panose="020B0604020202020204" pitchFamily="34" charset="0"/>
              <a:buChar char="•"/>
            </a:pPr>
            <a:r>
              <a:rPr lang="zh-CN" altLang="en-US"/>
              <a:t> OT（培训人员） 至少1位 HR专员，培训人员，具有人力资源资质的优先。</a:t>
            </a:r>
            <a:endParaRPr lang="zh-CN" altLang="en-US"/>
          </a:p>
          <a:p>
            <a:pPr marL="285750" indent="-285750" algn="l">
              <a:buFont typeface="Arial" panose="020B0604020202020204" pitchFamily="34" charset="0"/>
              <a:buChar char="•"/>
            </a:pPr>
            <a:r>
              <a:rPr lang="zh-CN" altLang="en-US"/>
              <a:t>PM项目经理 必须2位 3年以上工作经验，项目管理经验至少1年。具备较丰富的项目管理知识。语言表达和沟通能力较好。</a:t>
            </a:r>
            <a:endParaRPr lang="zh-CN" altLang="en-US"/>
          </a:p>
          <a:p>
            <a:pPr marL="285750" indent="-285750" algn="l">
              <a:buFont typeface="Arial" panose="020B0604020202020204" pitchFamily="34" charset="0"/>
              <a:buChar char="•"/>
            </a:pPr>
            <a:r>
              <a:rPr lang="zh-CN" altLang="en-US"/>
              <a:t> 需求人员 如果公司实在没人，可以和项目经理兼任 产品经理或项目经理，对公司业务比较了解的人比较合适。</a:t>
            </a:r>
            <a:endParaRPr lang="zh-CN" altLang="en-US"/>
          </a:p>
          <a:p>
            <a:pPr marL="285750" indent="-285750" algn="l">
              <a:buFont typeface="Arial" panose="020B0604020202020204" pitchFamily="34" charset="0"/>
              <a:buChar char="•"/>
            </a:pPr>
            <a:r>
              <a:rPr lang="zh-CN" altLang="en-US"/>
              <a:t>设计人员 必须2位 软件设计，开发人员。</a:t>
            </a:r>
            <a:endParaRPr lang="zh-CN" altLang="en-US"/>
          </a:p>
          <a:p>
            <a:pPr marL="285750" indent="-285750" algn="l">
              <a:buFont typeface="Arial" panose="020B0604020202020204" pitchFamily="34" charset="0"/>
              <a:buChar char="•"/>
            </a:pPr>
            <a:r>
              <a:rPr lang="zh-CN" altLang="en-US"/>
              <a:t> 编码人员 如果公司实在没人，可以和设计人员兼任 编码人员。</a:t>
            </a:r>
            <a:endParaRPr lang="zh-CN" altLang="en-US"/>
          </a:p>
          <a:p>
            <a:pPr marL="285750" indent="-285750" algn="l">
              <a:buFont typeface="Arial" panose="020B0604020202020204" pitchFamily="34" charset="0"/>
              <a:buChar char="•"/>
            </a:pPr>
            <a:r>
              <a:rPr lang="zh-CN" altLang="en-US"/>
              <a:t>测试人员 至少2位，最好2位 具有一年以上的测试工作经验，了解一些常用测试方面的工具(TD、Nunit、Bug Free、Load Runner)，对于项目的需求和测试流程有较深的认识。掌握测试的方法和技巧。</a:t>
            </a:r>
            <a:endParaRPr lang="zh-CN" altLang="en-US"/>
          </a:p>
        </p:txBody>
      </p:sp>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质量管理体系人员</a:t>
            </a:r>
            <a:endParaRPr lang="zh-CN" altLang="en-US" sz="3200">
              <a:solidFill>
                <a:schemeClr val="tx1"/>
              </a:solidFill>
              <a:effectLst>
                <a:outerShdw blurRad="38100" dist="19050" dir="2700000" algn="tl" rotWithShape="0">
                  <a:schemeClr val="dk1">
                    <a:alpha val="40000"/>
                  </a:schemeClr>
                </a:outerShdw>
              </a:effectLs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对</a:t>
            </a:r>
            <a:r>
              <a:rPr lang="en-US" altLang="zh-CN" sz="3200">
                <a:solidFill>
                  <a:schemeClr val="tx1"/>
                </a:solidFill>
                <a:effectLst>
                  <a:outerShdw blurRad="38100" dist="19050" dir="2700000" algn="tl" rotWithShape="0">
                    <a:schemeClr val="dk1">
                      <a:alpha val="40000"/>
                    </a:schemeClr>
                  </a:outerShdw>
                </a:effectLst>
              </a:rPr>
              <a:t>PQAG</a:t>
            </a:r>
            <a:r>
              <a:rPr lang="zh-CN" altLang="en-US" sz="3200">
                <a:solidFill>
                  <a:schemeClr val="tx1"/>
                </a:solidFill>
                <a:effectLst>
                  <a:outerShdw blurRad="38100" dist="19050" dir="2700000" algn="tl" rotWithShape="0">
                    <a:schemeClr val="dk1">
                      <a:alpha val="40000"/>
                    </a:schemeClr>
                  </a:outerShdw>
                </a:effectLst>
              </a:rPr>
              <a:t>人员的要求</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8641080" cy="3830955"/>
          </a:xfrm>
          <a:prstGeom prst="rect">
            <a:avLst/>
          </a:prstGeom>
          <a:noFill/>
        </p:spPr>
        <p:txBody>
          <a:bodyPr wrap="none" rtlCol="0">
            <a:spAutoFit/>
          </a:bodyPr>
          <a:p>
            <a:pPr>
              <a:lnSpc>
                <a:spcPct val="150000"/>
              </a:lnSpc>
            </a:pPr>
            <a:r>
              <a:rPr lang="zh-CN" altLang="en-US" b="1"/>
              <a:t>人员要求</a:t>
            </a:r>
            <a:endParaRPr lang="zh-CN" altLang="en-US" b="1"/>
          </a:p>
          <a:p>
            <a:pPr marL="285750" indent="-285750">
              <a:lnSpc>
                <a:spcPct val="150000"/>
              </a:lnSpc>
              <a:buFont typeface="Arial" panose="020B0604020202020204" pitchFamily="34" charset="0"/>
              <a:buChar char="•"/>
            </a:pPr>
            <a:r>
              <a:rPr lang="en-US" altLang="zh-CN"/>
              <a:t>	</a:t>
            </a:r>
            <a:r>
              <a:rPr lang="zh-CN" altLang="en-US"/>
              <a:t>熟悉企业的软件过程体系的标准与规范</a:t>
            </a:r>
            <a:endParaRPr lang="zh-CN" altLang="en-US"/>
          </a:p>
          <a:p>
            <a:pPr marL="285750" indent="-285750">
              <a:lnSpc>
                <a:spcPct val="150000"/>
              </a:lnSpc>
              <a:buFont typeface="Arial" panose="020B0604020202020204" pitchFamily="34" charset="0"/>
              <a:buChar char="•"/>
            </a:pPr>
            <a:r>
              <a:rPr lang="en-US" altLang="zh-CN"/>
              <a:t>	</a:t>
            </a:r>
            <a:r>
              <a:rPr lang="zh-CN" altLang="en-US"/>
              <a:t>熟悉配置管理的理论</a:t>
            </a:r>
            <a:endParaRPr lang="zh-CN" altLang="en-US"/>
          </a:p>
          <a:p>
            <a:pPr marL="285750" indent="-285750">
              <a:lnSpc>
                <a:spcPct val="150000"/>
              </a:lnSpc>
              <a:buFont typeface="Arial" panose="020B0604020202020204" pitchFamily="34" charset="0"/>
              <a:buChar char="•"/>
            </a:pPr>
            <a:r>
              <a:rPr lang="en-US" altLang="zh-CN"/>
              <a:t>	</a:t>
            </a:r>
            <a:r>
              <a:rPr lang="zh-CN" altLang="en-US"/>
              <a:t>熟悉配置管理工具</a:t>
            </a:r>
            <a:endParaRPr lang="zh-CN" altLang="en-US"/>
          </a:p>
          <a:p>
            <a:pPr marL="285750" indent="-285750">
              <a:lnSpc>
                <a:spcPct val="150000"/>
              </a:lnSpc>
              <a:buFont typeface="Arial" panose="020B0604020202020204" pitchFamily="34" charset="0"/>
              <a:buChar char="•"/>
            </a:pPr>
            <a:r>
              <a:rPr lang="en-US" altLang="zh-CN"/>
              <a:t>	</a:t>
            </a:r>
            <a:r>
              <a:rPr lang="zh-CN" altLang="en-US"/>
              <a:t>具有</a:t>
            </a:r>
            <a:r>
              <a:rPr lang="zh-CN" altLang="en-US"/>
              <a:t>很好的沟通协调能力</a:t>
            </a:r>
            <a:endParaRPr lang="zh-CN" altLang="en-US"/>
          </a:p>
          <a:p>
            <a:pPr marL="285750" indent="-285750">
              <a:lnSpc>
                <a:spcPct val="150000"/>
              </a:lnSpc>
              <a:buFont typeface="Arial" panose="020B0604020202020204" pitchFamily="34" charset="0"/>
              <a:buChar char="•"/>
            </a:pPr>
            <a:r>
              <a:rPr lang="en-US" altLang="zh-CN"/>
              <a:t>	</a:t>
            </a:r>
            <a:r>
              <a:rPr lang="zh-CN" altLang="en-US"/>
              <a:t>具有</a:t>
            </a:r>
            <a:r>
              <a:rPr lang="en-US" altLang="zh-CN"/>
              <a:t>2</a:t>
            </a:r>
            <a:r>
              <a:rPr lang="zh-CN" altLang="en-US"/>
              <a:t>年以上软件工作经验</a:t>
            </a:r>
            <a:endParaRPr lang="zh-CN" altLang="en-US"/>
          </a:p>
          <a:p>
            <a:pPr marL="285750" indent="-285750">
              <a:lnSpc>
                <a:spcPct val="150000"/>
              </a:lnSpc>
            </a:pPr>
            <a:r>
              <a:rPr lang="en-US" altLang="zh-CN" b="1"/>
              <a:t>CM</a:t>
            </a:r>
            <a:r>
              <a:rPr lang="zh-CN" altLang="en-US" b="1"/>
              <a:t>组的运作</a:t>
            </a:r>
            <a:endParaRPr lang="zh-CN" altLang="en-US" b="1"/>
          </a:p>
          <a:p>
            <a:pPr marL="285750" indent="-285750">
              <a:lnSpc>
                <a:spcPct val="150000"/>
              </a:lnSpc>
              <a:buFont typeface="Arial" panose="020B0604020202020204" pitchFamily="34" charset="0"/>
              <a:buChar char="•"/>
            </a:pPr>
            <a:r>
              <a:rPr lang="en-US" altLang="zh-CN"/>
              <a:t>	</a:t>
            </a:r>
            <a:r>
              <a:rPr lang="zh-CN" altLang="en-US"/>
              <a:t>要有组织级的配置管理员，负责管理公司的过程资产，此人一般为专职人员</a:t>
            </a:r>
            <a:endParaRPr lang="zh-CN" altLang="en-US"/>
          </a:p>
          <a:p>
            <a:pPr marL="285750" indent="-285750">
              <a:lnSpc>
                <a:spcPct val="150000"/>
              </a:lnSpc>
              <a:buFont typeface="Arial" panose="020B0604020202020204" pitchFamily="34" charset="0"/>
              <a:buChar char="•"/>
            </a:pPr>
            <a:r>
              <a:rPr lang="en-US" altLang="zh-CN"/>
              <a:t>	</a:t>
            </a:r>
            <a:r>
              <a:rPr lang="zh-CN" altLang="en-US"/>
              <a:t>项目组的配置管理员可以是项目组的成员兼职</a:t>
            </a:r>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度量分析组（</a:t>
            </a:r>
            <a:r>
              <a:rPr lang="en-US" altLang="zh-CN" sz="3200">
                <a:solidFill>
                  <a:schemeClr val="tx1"/>
                </a:solidFill>
                <a:effectLst>
                  <a:outerShdw blurRad="38100" dist="19050" dir="2700000" algn="tl" rotWithShape="0">
                    <a:schemeClr val="dk1">
                      <a:alpha val="40000"/>
                    </a:schemeClr>
                  </a:outerShdw>
                </a:effectLst>
              </a:rPr>
              <a:t>MAG</a:t>
            </a:r>
            <a:r>
              <a:rPr lang="zh-CN" altLang="en-US" sz="3200">
                <a:solidFill>
                  <a:schemeClr val="tx1"/>
                </a:solidFill>
                <a:effectLst>
                  <a:outerShdw blurRad="38100" dist="19050" dir="2700000" algn="tl" rotWithShape="0">
                    <a:schemeClr val="dk1">
                      <a:alpha val="40000"/>
                    </a:schemeClr>
                  </a:outerShdw>
                </a:effectLst>
              </a:rPr>
              <a:t>）</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8412480" cy="3415030"/>
          </a:xfrm>
          <a:prstGeom prst="rect">
            <a:avLst/>
          </a:prstGeom>
          <a:noFill/>
        </p:spPr>
        <p:txBody>
          <a:bodyPr wrap="none" rtlCol="0">
            <a:spAutoFit/>
          </a:bodyPr>
          <a:p>
            <a:pPr>
              <a:lnSpc>
                <a:spcPct val="150000"/>
              </a:lnSpc>
            </a:pPr>
            <a:r>
              <a:rPr lang="zh-CN" altLang="en-US" b="1"/>
              <a:t>人员要求</a:t>
            </a:r>
            <a:endParaRPr lang="zh-CN" altLang="en-US" b="1"/>
          </a:p>
          <a:p>
            <a:pPr marL="285750" indent="-285750">
              <a:lnSpc>
                <a:spcPct val="150000"/>
              </a:lnSpc>
              <a:buFont typeface="Arial" panose="020B0604020202020204" pitchFamily="34" charset="0"/>
              <a:buChar char="•"/>
            </a:pPr>
            <a:r>
              <a:rPr lang="en-US" altLang="zh-CN"/>
              <a:t>	</a:t>
            </a:r>
            <a:r>
              <a:rPr lang="zh-CN" altLang="en-US"/>
              <a:t>熟悉企业的软件过程体系的标准与规范</a:t>
            </a:r>
            <a:endParaRPr lang="zh-CN" altLang="en-US"/>
          </a:p>
          <a:p>
            <a:pPr marL="285750" indent="-285750">
              <a:lnSpc>
                <a:spcPct val="150000"/>
              </a:lnSpc>
              <a:buFont typeface="Arial" panose="020B0604020202020204" pitchFamily="34" charset="0"/>
              <a:buChar char="•"/>
            </a:pPr>
            <a:r>
              <a:rPr lang="en-US" altLang="zh-CN"/>
              <a:t>	</a:t>
            </a:r>
            <a:r>
              <a:rPr lang="zh-CN" altLang="en-US"/>
              <a:t>负责组织级度量数据的存储与分析</a:t>
            </a:r>
            <a:endParaRPr lang="zh-CN" altLang="en-US"/>
          </a:p>
          <a:p>
            <a:pPr marL="285750" indent="-285750">
              <a:lnSpc>
                <a:spcPct val="150000"/>
              </a:lnSpc>
              <a:buFont typeface="Arial" panose="020B0604020202020204" pitchFamily="34" charset="0"/>
              <a:buChar char="•"/>
            </a:pPr>
            <a:r>
              <a:rPr lang="en-US" altLang="zh-CN"/>
              <a:t>	</a:t>
            </a:r>
            <a:r>
              <a:rPr lang="zh-CN" altLang="en-US"/>
              <a:t>具有</a:t>
            </a:r>
            <a:r>
              <a:rPr lang="en-US" altLang="zh-CN"/>
              <a:t>2</a:t>
            </a:r>
            <a:r>
              <a:rPr lang="zh-CN" altLang="en-US"/>
              <a:t>年以上软件工作经验</a:t>
            </a:r>
            <a:endParaRPr lang="zh-CN" altLang="en-US"/>
          </a:p>
          <a:p>
            <a:pPr marL="285750" indent="-285750">
              <a:lnSpc>
                <a:spcPct val="150000"/>
              </a:lnSpc>
            </a:pPr>
            <a:r>
              <a:rPr lang="en-US" altLang="zh-CN" b="1"/>
              <a:t>CM</a:t>
            </a:r>
            <a:r>
              <a:rPr lang="zh-CN" altLang="en-US" b="1"/>
              <a:t>组的运作</a:t>
            </a:r>
            <a:endParaRPr lang="zh-CN" altLang="en-US" b="1"/>
          </a:p>
          <a:p>
            <a:pPr marL="285750" indent="-285750">
              <a:lnSpc>
                <a:spcPct val="150000"/>
              </a:lnSpc>
              <a:buFont typeface="Arial" panose="020B0604020202020204" pitchFamily="34" charset="0"/>
              <a:buChar char="•"/>
            </a:pPr>
            <a:r>
              <a:rPr lang="en-US" altLang="zh-CN"/>
              <a:t>	</a:t>
            </a:r>
            <a:r>
              <a:rPr lang="zh-CN" altLang="en-US"/>
              <a:t>要有组织级的度量人员，负责定义公司的度量模型；收集数据、横向分析</a:t>
            </a:r>
            <a:endParaRPr lang="zh-CN" altLang="en-US"/>
          </a:p>
          <a:p>
            <a:pPr indent="0">
              <a:lnSpc>
                <a:spcPct val="150000"/>
              </a:lnSpc>
              <a:buFont typeface="Arial" panose="020B0604020202020204" pitchFamily="34" charset="0"/>
              <a:buNone/>
            </a:pPr>
            <a:r>
              <a:rPr lang="en-US" altLang="zh-CN"/>
              <a:t>	</a:t>
            </a:r>
            <a:r>
              <a:rPr lang="zh-CN" altLang="en-US"/>
              <a:t>数据、通报数据；维护度量数据库</a:t>
            </a:r>
            <a:endParaRPr lang="zh-CN" altLang="en-US"/>
          </a:p>
          <a:p>
            <a:pPr marL="285750" indent="-285750">
              <a:lnSpc>
                <a:spcPct val="150000"/>
              </a:lnSpc>
              <a:buFont typeface="Arial" panose="020B0604020202020204" pitchFamily="34" charset="0"/>
              <a:buChar char="•"/>
            </a:pPr>
            <a:r>
              <a:rPr lang="en-US" altLang="zh-CN"/>
              <a:t>	</a:t>
            </a:r>
            <a:r>
              <a:rPr lang="zh-CN" altLang="en-US"/>
              <a:t>项目组的度量人员</a:t>
            </a:r>
            <a:r>
              <a:rPr lang="zh-CN" altLang="en-US"/>
              <a:t>可以是项目组的成员兼职</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73075" y="584200"/>
            <a:ext cx="5120640" cy="583565"/>
          </a:xfrm>
          <a:prstGeom prst="rect">
            <a:avLst/>
          </a:prstGeom>
          <a:noFill/>
        </p:spPr>
        <p:txBody>
          <a:bodyPr wrap="square" rtlCol="0">
            <a:spAutoFit/>
          </a:bodyPr>
          <a:p>
            <a:r>
              <a:rPr lang="zh-CN" altLang="en-US" sz="3200">
                <a:solidFill>
                  <a:schemeClr val="tx1"/>
                </a:solidFill>
                <a:effectLst>
                  <a:outerShdw blurRad="38100" dist="19050" dir="2700000" algn="tl" rotWithShape="0">
                    <a:schemeClr val="dk1">
                      <a:alpha val="40000"/>
                    </a:schemeClr>
                  </a:outerShdw>
                </a:effectLst>
              </a:rPr>
              <a:t>培训</a:t>
            </a:r>
            <a:r>
              <a:rPr lang="zh-CN" altLang="en-US" sz="3200">
                <a:solidFill>
                  <a:schemeClr val="tx1"/>
                </a:solidFill>
                <a:effectLst>
                  <a:outerShdw blurRad="38100" dist="19050" dir="2700000" algn="tl" rotWithShape="0">
                    <a:schemeClr val="dk1">
                      <a:alpha val="40000"/>
                    </a:schemeClr>
                  </a:outerShdw>
                </a:effectLst>
              </a:rPr>
              <a:t>组（</a:t>
            </a:r>
            <a:r>
              <a:rPr lang="en-US" altLang="zh-CN" sz="3200">
                <a:solidFill>
                  <a:schemeClr val="tx1"/>
                </a:solidFill>
                <a:effectLst>
                  <a:outerShdw blurRad="38100" dist="19050" dir="2700000" algn="tl" rotWithShape="0">
                    <a:schemeClr val="dk1">
                      <a:alpha val="40000"/>
                    </a:schemeClr>
                  </a:outerShdw>
                </a:effectLst>
              </a:rPr>
              <a:t>O</a:t>
            </a:r>
            <a:r>
              <a:rPr lang="en-US" altLang="zh-CN" sz="3200">
                <a:solidFill>
                  <a:schemeClr val="tx1"/>
                </a:solidFill>
                <a:effectLst>
                  <a:outerShdw blurRad="38100" dist="19050" dir="2700000" algn="tl" rotWithShape="0">
                    <a:schemeClr val="dk1">
                      <a:alpha val="40000"/>
                    </a:schemeClr>
                  </a:outerShdw>
                </a:effectLst>
              </a:rPr>
              <a:t>T</a:t>
            </a:r>
            <a:r>
              <a:rPr lang="en-US" altLang="zh-CN" sz="3200">
                <a:solidFill>
                  <a:schemeClr val="tx1"/>
                </a:solidFill>
                <a:effectLst>
                  <a:outerShdw blurRad="38100" dist="19050" dir="2700000" algn="tl" rotWithShape="0">
                    <a:schemeClr val="dk1">
                      <a:alpha val="40000"/>
                    </a:schemeClr>
                  </a:outerShdw>
                </a:effectLst>
              </a:rPr>
              <a:t>G</a:t>
            </a:r>
            <a:r>
              <a:rPr lang="zh-CN" altLang="en-US" sz="3200">
                <a:solidFill>
                  <a:schemeClr val="tx1"/>
                </a:solidFill>
                <a:effectLst>
                  <a:outerShdw blurRad="38100" dist="19050" dir="2700000" algn="tl" rotWithShape="0">
                    <a:schemeClr val="dk1">
                      <a:alpha val="40000"/>
                    </a:schemeClr>
                  </a:outerShdw>
                </a:effectLst>
              </a:rPr>
              <a:t>）</a:t>
            </a:r>
            <a:endParaRPr lang="zh-CN" altLang="en-US" sz="3200">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981710" y="1623695"/>
            <a:ext cx="5897880" cy="2168525"/>
          </a:xfrm>
          <a:prstGeom prst="rect">
            <a:avLst/>
          </a:prstGeom>
          <a:noFill/>
        </p:spPr>
        <p:txBody>
          <a:bodyPr wrap="none" rtlCol="0">
            <a:spAutoFit/>
          </a:bodyPr>
          <a:p>
            <a:pPr>
              <a:lnSpc>
                <a:spcPct val="150000"/>
              </a:lnSpc>
            </a:pPr>
            <a:r>
              <a:rPr lang="zh-CN" altLang="en-US" b="1"/>
              <a:t>人员要求</a:t>
            </a:r>
            <a:endParaRPr lang="zh-CN" altLang="en-US" b="1"/>
          </a:p>
          <a:p>
            <a:pPr marL="285750" indent="-285750">
              <a:lnSpc>
                <a:spcPct val="150000"/>
              </a:lnSpc>
              <a:buFont typeface="Arial" panose="020B0604020202020204" pitchFamily="34" charset="0"/>
              <a:buChar char="•"/>
            </a:pPr>
            <a:r>
              <a:rPr lang="en-US" altLang="zh-CN"/>
              <a:t>	</a:t>
            </a:r>
            <a:r>
              <a:rPr lang="zh-CN" altLang="en-US"/>
              <a:t>据有培训和人理资源管理经验</a:t>
            </a:r>
            <a:endParaRPr lang="zh-CN" altLang="en-US"/>
          </a:p>
          <a:p>
            <a:pPr marL="285750" indent="-285750">
              <a:lnSpc>
                <a:spcPct val="150000"/>
              </a:lnSpc>
            </a:pPr>
            <a:r>
              <a:rPr lang="zh-CN" altLang="en-US" b="1"/>
              <a:t>运作</a:t>
            </a:r>
            <a:endParaRPr lang="zh-CN" altLang="en-US" b="1"/>
          </a:p>
          <a:p>
            <a:pPr marL="285750" indent="-285750">
              <a:lnSpc>
                <a:spcPct val="150000"/>
              </a:lnSpc>
              <a:buFont typeface="Arial" panose="020B0604020202020204" pitchFamily="34" charset="0"/>
              <a:buChar char="•"/>
            </a:pPr>
            <a:r>
              <a:rPr lang="en-US" altLang="zh-CN"/>
              <a:t>	</a:t>
            </a:r>
            <a:r>
              <a:rPr lang="zh-CN" altLang="en-US"/>
              <a:t>一般是由企业的</a:t>
            </a:r>
            <a:r>
              <a:rPr lang="en-US" altLang="zh-CN"/>
              <a:t>HR</a:t>
            </a:r>
            <a:r>
              <a:rPr lang="zh-CN" altLang="en-US"/>
              <a:t>部门担当此</a:t>
            </a:r>
            <a:r>
              <a:rPr lang="en-US" altLang="zh-CN"/>
              <a:t>OTG</a:t>
            </a:r>
            <a:r>
              <a:rPr lang="zh-CN" altLang="en-US"/>
              <a:t>的成员</a:t>
            </a:r>
            <a:endParaRPr lang="zh-CN" altLang="en-US"/>
          </a:p>
          <a:p>
            <a:pPr marL="285750" indent="-285750">
              <a:lnSpc>
                <a:spcPct val="150000"/>
              </a:lnSpc>
              <a:buFont typeface="Arial" panose="020B0604020202020204" pitchFamily="34" charset="0"/>
              <a:buChar char="•"/>
            </a:pPr>
            <a:r>
              <a:rPr lang="en-US" altLang="zh-CN"/>
              <a:t>	</a:t>
            </a:r>
            <a:r>
              <a:rPr lang="zh-CN" altLang="en-US"/>
              <a:t>全面负责和协调公司的培训工作；评价培训效果</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REFSHAPE" val="1236795804"/>
  <p:tag name="KSO_WM_UNIT_PLACING_PICTURE_USER_VIEWPORT" val="{&quot;height&quot;:7305,&quot;width&quot;:11805}"/>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REFSHAPE" val="1003457404"/>
  <p:tag name="KSO_WM_UNIT_PLACING_PICTURE_USER_VIEWPORT" val="{&quot;height&quot;:6705,&quot;width&quot;:10335}"/>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3695</Words>
  <Application>WPS 演示</Application>
  <PresentationFormat>宽屏</PresentationFormat>
  <Paragraphs>373</Paragraphs>
  <Slides>29</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Arial</vt:lpstr>
      <vt:lpstr>宋体</vt:lpstr>
      <vt:lpstr>Wingdings</vt:lpstr>
      <vt:lpstr>微软雅黑</vt:lpstr>
      <vt:lpstr>Wingdings</vt:lpstr>
      <vt:lpstr>Arial Unicode MS</vt:lpstr>
      <vt:lpstr>Office 主题​​</vt:lpstr>
      <vt:lpstr>质量管理体系的建立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猛猛小蚂蚁</cp:lastModifiedBy>
  <cp:revision>128</cp:revision>
  <dcterms:created xsi:type="dcterms:W3CDTF">2019-06-19T02:08:00Z</dcterms:created>
  <dcterms:modified xsi:type="dcterms:W3CDTF">2020-05-21T07:49:13Z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