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E62"/>
    <a:srgbClr val="4EAEEA"/>
    <a:srgbClr val="4CAFEA"/>
    <a:srgbClr val="7EAB56"/>
    <a:srgbClr val="66B36B"/>
    <a:srgbClr val="69BBB9"/>
    <a:srgbClr val="CDFFCC"/>
    <a:srgbClr val="5B9BD5"/>
    <a:srgbClr val="BB99CB"/>
    <a:srgbClr val="3AB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流程图: 准备 36"/>
          <p:cNvSpPr/>
          <p:nvPr/>
        </p:nvSpPr>
        <p:spPr>
          <a:xfrm>
            <a:off x="4980940" y="474345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04" name="流程图: 准备 103"/>
          <p:cNvSpPr/>
          <p:nvPr/>
        </p:nvSpPr>
        <p:spPr>
          <a:xfrm>
            <a:off x="5880100" y="539623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5" name="文本框 134"/>
          <p:cNvSpPr txBox="1"/>
          <p:nvPr/>
        </p:nvSpPr>
        <p:spPr>
          <a:xfrm>
            <a:off x="4995545" y="4727575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2</a:t>
            </a:r>
            <a:endParaRPr lang="en-US" altLang="zh-CN" sz="1600"/>
          </a:p>
        </p:txBody>
      </p:sp>
      <p:sp>
        <p:nvSpPr>
          <p:cNvPr id="156" name="文本框 155"/>
          <p:cNvSpPr txBox="1"/>
          <p:nvPr/>
        </p:nvSpPr>
        <p:spPr>
          <a:xfrm>
            <a:off x="1503045" y="189738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157" name="梯形 156"/>
          <p:cNvSpPr/>
          <p:nvPr/>
        </p:nvSpPr>
        <p:spPr>
          <a:xfrm rot="5400000">
            <a:off x="873125" y="1620520"/>
            <a:ext cx="914400" cy="675005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梯形 157"/>
          <p:cNvSpPr/>
          <p:nvPr/>
        </p:nvSpPr>
        <p:spPr>
          <a:xfrm rot="5400000">
            <a:off x="2140585" y="1163955"/>
            <a:ext cx="600075" cy="1602740"/>
          </a:xfrm>
          <a:prstGeom prst="trapezoid">
            <a:avLst>
              <a:gd name="adj" fmla="val 3074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3242310" y="1845310"/>
            <a:ext cx="5141595" cy="22733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矩形 159"/>
          <p:cNvSpPr/>
          <p:nvPr/>
        </p:nvSpPr>
        <p:spPr>
          <a:xfrm>
            <a:off x="8383905" y="1845310"/>
            <a:ext cx="654685" cy="2266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9038590" y="1843405"/>
            <a:ext cx="654685" cy="226695"/>
          </a:xfrm>
          <a:prstGeom prst="rect">
            <a:avLst/>
          </a:prstGeom>
          <a:solidFill>
            <a:srgbClr val="F99A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9693275" y="1845310"/>
            <a:ext cx="1044575" cy="227330"/>
          </a:xfrm>
          <a:prstGeom prst="rect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流程图: 合并 163"/>
          <p:cNvSpPr/>
          <p:nvPr/>
        </p:nvSpPr>
        <p:spPr>
          <a:xfrm>
            <a:off x="911225" y="124587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文本框 164"/>
          <p:cNvSpPr txBox="1"/>
          <p:nvPr/>
        </p:nvSpPr>
        <p:spPr>
          <a:xfrm>
            <a:off x="563880" y="963295"/>
            <a:ext cx="882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Charter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6" name="流程图: 合并 165"/>
          <p:cNvSpPr/>
          <p:nvPr/>
        </p:nvSpPr>
        <p:spPr>
          <a:xfrm>
            <a:off x="1566545" y="1471295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1276350" y="1188720"/>
            <a:ext cx="69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COCP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027430" y="1775460"/>
            <a:ext cx="6750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概念</a:t>
            </a:r>
            <a:endParaRPr lang="zh-CN" altLang="en-US"/>
          </a:p>
        </p:txBody>
      </p:sp>
      <p:sp>
        <p:nvSpPr>
          <p:cNvPr id="169" name="文本框 168"/>
          <p:cNvSpPr txBox="1"/>
          <p:nvPr/>
        </p:nvSpPr>
        <p:spPr>
          <a:xfrm>
            <a:off x="2208530" y="17754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170" name="文本框 169"/>
          <p:cNvSpPr txBox="1"/>
          <p:nvPr/>
        </p:nvSpPr>
        <p:spPr>
          <a:xfrm>
            <a:off x="5775960" y="18002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开发</a:t>
            </a:r>
            <a:endParaRPr lang="zh-CN" altLang="en-US"/>
          </a:p>
        </p:txBody>
      </p:sp>
      <p:sp>
        <p:nvSpPr>
          <p:cNvPr id="171" name="文本框 170"/>
          <p:cNvSpPr txBox="1"/>
          <p:nvPr/>
        </p:nvSpPr>
        <p:spPr>
          <a:xfrm>
            <a:off x="9053195" y="1786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8383905" y="17894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173" name="文本框 172"/>
          <p:cNvSpPr txBox="1"/>
          <p:nvPr/>
        </p:nvSpPr>
        <p:spPr>
          <a:xfrm>
            <a:off x="9693275" y="17754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生命周期</a:t>
            </a:r>
            <a:endParaRPr lang="zh-CN" altLang="en-US"/>
          </a:p>
        </p:txBody>
      </p:sp>
      <p:sp>
        <p:nvSpPr>
          <p:cNvPr id="174" name="流程图: 合并 173"/>
          <p:cNvSpPr/>
          <p:nvPr/>
        </p:nvSpPr>
        <p:spPr>
          <a:xfrm>
            <a:off x="3159125" y="157988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文本框 174"/>
          <p:cNvSpPr txBox="1"/>
          <p:nvPr/>
        </p:nvSpPr>
        <p:spPr>
          <a:xfrm>
            <a:off x="2881630" y="1297305"/>
            <a:ext cx="681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PDCP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6" name="流程图: 合并 175"/>
          <p:cNvSpPr/>
          <p:nvPr/>
        </p:nvSpPr>
        <p:spPr>
          <a:xfrm rot="10800000">
            <a:off x="1576070" y="219392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文本框 176"/>
          <p:cNvSpPr txBox="1"/>
          <p:nvPr/>
        </p:nvSpPr>
        <p:spPr>
          <a:xfrm>
            <a:off x="1390015" y="2353945"/>
            <a:ext cx="533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TR1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78" name="流程图: 合并 177"/>
          <p:cNvSpPr/>
          <p:nvPr/>
        </p:nvSpPr>
        <p:spPr>
          <a:xfrm rot="10800000">
            <a:off x="3159125" y="208851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文本框 178"/>
          <p:cNvSpPr txBox="1"/>
          <p:nvPr/>
        </p:nvSpPr>
        <p:spPr>
          <a:xfrm>
            <a:off x="3039745" y="234251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迭代启动评估点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80" name="流程图: 合并 179"/>
          <p:cNvSpPr/>
          <p:nvPr/>
        </p:nvSpPr>
        <p:spPr>
          <a:xfrm rot="10800000">
            <a:off x="2400935" y="2179955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2222500" y="2353945"/>
            <a:ext cx="5334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TR2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2" name="流程图: 合并 181"/>
          <p:cNvSpPr/>
          <p:nvPr/>
        </p:nvSpPr>
        <p:spPr>
          <a:xfrm rot="10800000">
            <a:off x="7653020" y="209423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文本框 182"/>
          <p:cNvSpPr txBox="1"/>
          <p:nvPr/>
        </p:nvSpPr>
        <p:spPr>
          <a:xfrm>
            <a:off x="7466965" y="2265680"/>
            <a:ext cx="65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TR4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4" name="流程图: 合并 183"/>
          <p:cNvSpPr/>
          <p:nvPr/>
        </p:nvSpPr>
        <p:spPr>
          <a:xfrm rot="10800000">
            <a:off x="8959850" y="207010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流程图: 合并 184"/>
          <p:cNvSpPr/>
          <p:nvPr/>
        </p:nvSpPr>
        <p:spPr>
          <a:xfrm rot="10800000">
            <a:off x="8303895" y="2094230"/>
            <a:ext cx="161290" cy="254000"/>
          </a:xfrm>
          <a:prstGeom prst="flowChartMerg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文本框 185"/>
          <p:cNvSpPr txBox="1"/>
          <p:nvPr/>
        </p:nvSpPr>
        <p:spPr>
          <a:xfrm>
            <a:off x="8117840" y="226568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TR5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7" name="文本框 186"/>
          <p:cNvSpPr txBox="1"/>
          <p:nvPr/>
        </p:nvSpPr>
        <p:spPr>
          <a:xfrm>
            <a:off x="8773795" y="2265680"/>
            <a:ext cx="671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TR6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88" name="文本框 187"/>
          <p:cNvSpPr txBox="1"/>
          <p:nvPr/>
        </p:nvSpPr>
        <p:spPr>
          <a:xfrm>
            <a:off x="7589520" y="189738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8240395" y="189738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8896350" y="189738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191" name="流程图: 库存数据 190"/>
          <p:cNvSpPr/>
          <p:nvPr/>
        </p:nvSpPr>
        <p:spPr>
          <a:xfrm rot="10800000">
            <a:off x="854075" y="2651125"/>
            <a:ext cx="8712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92" name="文本框 191"/>
          <p:cNvSpPr txBox="1"/>
          <p:nvPr/>
        </p:nvSpPr>
        <p:spPr>
          <a:xfrm>
            <a:off x="949325" y="2722245"/>
            <a:ext cx="690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需求分析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3" name="流程图: 文档 192"/>
          <p:cNvSpPr/>
          <p:nvPr/>
        </p:nvSpPr>
        <p:spPr>
          <a:xfrm>
            <a:off x="725170" y="3279775"/>
            <a:ext cx="914400" cy="611505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文本框 193"/>
          <p:cNvSpPr txBox="1"/>
          <p:nvPr/>
        </p:nvSpPr>
        <p:spPr>
          <a:xfrm>
            <a:off x="725170" y="3279775"/>
            <a:ext cx="83439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产品</a:t>
            </a:r>
            <a:r>
              <a:rPr lang="en-US" altLang="zh-CN" sz="1000">
                <a:solidFill>
                  <a:schemeClr val="bg1"/>
                </a:solidFill>
              </a:rPr>
              <a:t>Backlog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（</a:t>
            </a:r>
            <a:r>
              <a:rPr lang="en-US" altLang="zh-CN" sz="1000">
                <a:solidFill>
                  <a:schemeClr val="bg1"/>
                </a:solidFill>
              </a:rPr>
              <a:t>Story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验收用例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5" name="下箭头 194"/>
          <p:cNvSpPr/>
          <p:nvPr/>
        </p:nvSpPr>
        <p:spPr>
          <a:xfrm>
            <a:off x="1192530" y="3051175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流程图: 准备 195"/>
          <p:cNvSpPr/>
          <p:nvPr/>
        </p:nvSpPr>
        <p:spPr>
          <a:xfrm>
            <a:off x="606425" y="4121150"/>
            <a:ext cx="1061720" cy="3067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下箭头 196"/>
          <p:cNvSpPr/>
          <p:nvPr/>
        </p:nvSpPr>
        <p:spPr>
          <a:xfrm>
            <a:off x="1072515" y="389128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文本框 197"/>
          <p:cNvSpPr txBox="1"/>
          <p:nvPr/>
        </p:nvSpPr>
        <p:spPr>
          <a:xfrm>
            <a:off x="765810" y="4075430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Anatom</a:t>
            </a:r>
            <a:endParaRPr lang="en-US" altLang="zh-CN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（分析研究</a:t>
            </a:r>
            <a:r>
              <a:rPr lang="zh-CN" altLang="en-US" sz="1000">
                <a:solidFill>
                  <a:schemeClr val="bg1"/>
                </a:solidFill>
              </a:rPr>
              <a:t>）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199" name="流程图: 文档 198"/>
          <p:cNvSpPr/>
          <p:nvPr/>
        </p:nvSpPr>
        <p:spPr>
          <a:xfrm>
            <a:off x="656590" y="4652010"/>
            <a:ext cx="983615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文本框 199"/>
          <p:cNvSpPr txBox="1"/>
          <p:nvPr/>
        </p:nvSpPr>
        <p:spPr>
          <a:xfrm>
            <a:off x="646430" y="4727575"/>
            <a:ext cx="1071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</a:t>
            </a:r>
            <a:r>
              <a:rPr lang="en-US" altLang="zh-CN" sz="1000">
                <a:solidFill>
                  <a:schemeClr val="bg1"/>
                </a:solidFill>
              </a:rPr>
              <a:t>Anatomy</a:t>
            </a:r>
            <a:r>
              <a:rPr lang="zh-CN" altLang="en-US" sz="1000">
                <a:solidFill>
                  <a:schemeClr val="bg1"/>
                </a:solidFill>
              </a:rPr>
              <a:t>图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01" name="下箭头 200"/>
          <p:cNvSpPr/>
          <p:nvPr/>
        </p:nvSpPr>
        <p:spPr>
          <a:xfrm>
            <a:off x="1185545" y="443611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流程图: 库存数据 201"/>
          <p:cNvSpPr/>
          <p:nvPr/>
        </p:nvSpPr>
        <p:spPr>
          <a:xfrm rot="10800000">
            <a:off x="923290" y="5302250"/>
            <a:ext cx="10998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03" name="文本框 202"/>
          <p:cNvSpPr txBox="1"/>
          <p:nvPr/>
        </p:nvSpPr>
        <p:spPr>
          <a:xfrm>
            <a:off x="1094740" y="537337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系统架构设计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04" name="流程图: 文档 203"/>
          <p:cNvSpPr/>
          <p:nvPr/>
        </p:nvSpPr>
        <p:spPr>
          <a:xfrm>
            <a:off x="873125" y="5960110"/>
            <a:ext cx="1252220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文本框 204"/>
          <p:cNvSpPr txBox="1"/>
          <p:nvPr/>
        </p:nvSpPr>
        <p:spPr>
          <a:xfrm>
            <a:off x="1192530" y="606107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系统架构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06" name="下箭头 205"/>
          <p:cNvSpPr/>
          <p:nvPr/>
        </p:nvSpPr>
        <p:spPr>
          <a:xfrm>
            <a:off x="1400810" y="573151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文本框 206"/>
          <p:cNvSpPr txBox="1"/>
          <p:nvPr/>
        </p:nvSpPr>
        <p:spPr>
          <a:xfrm>
            <a:off x="2337435" y="1973580"/>
            <a:ext cx="288290" cy="5077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</a:endParaRPr>
          </a:p>
          <a:p>
            <a:pPr algn="l"/>
            <a:r>
              <a:rPr lang="en-US" altLang="zh-CN">
                <a:solidFill>
                  <a:srgbClr val="00B0F0"/>
                </a:solidFill>
                <a:sym typeface="+mn-ea"/>
              </a:rPr>
              <a:t>|</a:t>
            </a:r>
            <a:endParaRPr lang="en-US" altLang="zh-CN">
              <a:solidFill>
                <a:srgbClr val="00B0F0"/>
              </a:solidFill>
              <a:sym typeface="+mn-ea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459730" y="14287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整体过程架构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9" name="流程图: 库存数据 208"/>
          <p:cNvSpPr/>
          <p:nvPr/>
        </p:nvSpPr>
        <p:spPr>
          <a:xfrm rot="10800000">
            <a:off x="1678305" y="3362325"/>
            <a:ext cx="750570" cy="273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10" name="文本框 209"/>
          <p:cNvSpPr txBox="1"/>
          <p:nvPr/>
        </p:nvSpPr>
        <p:spPr>
          <a:xfrm>
            <a:off x="1791335" y="3390265"/>
            <a:ext cx="7048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系统</a:t>
            </a:r>
            <a:r>
              <a:rPr lang="zh-CN" altLang="en-US" sz="1000">
                <a:solidFill>
                  <a:schemeClr val="bg1"/>
                </a:solidFill>
              </a:rPr>
              <a:t>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11" name="流程图: 文档 210"/>
          <p:cNvSpPr/>
          <p:nvPr/>
        </p:nvSpPr>
        <p:spPr>
          <a:xfrm>
            <a:off x="1639570" y="4036060"/>
            <a:ext cx="807720" cy="4089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1629410" y="4111625"/>
            <a:ext cx="8820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</a:rPr>
              <a:t>DS/AR/TWD</a:t>
            </a:r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213" name="下箭头 212"/>
          <p:cNvSpPr/>
          <p:nvPr/>
        </p:nvSpPr>
        <p:spPr>
          <a:xfrm>
            <a:off x="2824480" y="3442335"/>
            <a:ext cx="201930" cy="5575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流程图: 准备 213"/>
          <p:cNvSpPr/>
          <p:nvPr/>
        </p:nvSpPr>
        <p:spPr>
          <a:xfrm>
            <a:off x="2511425" y="2827655"/>
            <a:ext cx="893445" cy="61468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5" name="文本框 214"/>
          <p:cNvSpPr txBox="1"/>
          <p:nvPr/>
        </p:nvSpPr>
        <p:spPr>
          <a:xfrm>
            <a:off x="2713990" y="2863215"/>
            <a:ext cx="48831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迭代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计划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会议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16" name="流程图: 文档 215"/>
          <p:cNvSpPr/>
          <p:nvPr/>
        </p:nvSpPr>
        <p:spPr>
          <a:xfrm>
            <a:off x="2521585" y="3999865"/>
            <a:ext cx="807720" cy="7277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文本框 216"/>
          <p:cNvSpPr txBox="1"/>
          <p:nvPr/>
        </p:nvSpPr>
        <p:spPr>
          <a:xfrm>
            <a:off x="2562225" y="4121150"/>
            <a:ext cx="758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版本级</a:t>
            </a:r>
            <a:endParaRPr lang="zh-CN" altLang="en-US" sz="1000">
              <a:solidFill>
                <a:schemeClr val="bg1"/>
              </a:solidFill>
            </a:endParaRPr>
          </a:p>
          <a:p>
            <a:r>
              <a:rPr lang="zh-CN" altLang="en-US" sz="1000">
                <a:solidFill>
                  <a:schemeClr val="bg1"/>
                </a:solidFill>
              </a:rPr>
              <a:t>迭代计划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18" name="下箭头 217"/>
          <p:cNvSpPr/>
          <p:nvPr/>
        </p:nvSpPr>
        <p:spPr>
          <a:xfrm>
            <a:off x="1923415" y="3635375"/>
            <a:ext cx="201930" cy="4006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流程图: 库存数据 218"/>
          <p:cNvSpPr/>
          <p:nvPr/>
        </p:nvSpPr>
        <p:spPr>
          <a:xfrm rot="10800000">
            <a:off x="2562225" y="5149850"/>
            <a:ext cx="1099820" cy="400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20" name="文本框 219"/>
          <p:cNvSpPr txBox="1"/>
          <p:nvPr/>
        </p:nvSpPr>
        <p:spPr>
          <a:xfrm>
            <a:off x="2733675" y="5220970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模块架构设计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21" name="流程图: 文档 220"/>
          <p:cNvSpPr/>
          <p:nvPr/>
        </p:nvSpPr>
        <p:spPr>
          <a:xfrm>
            <a:off x="2512060" y="5807710"/>
            <a:ext cx="1252220" cy="49784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文本框 221"/>
          <p:cNvSpPr txBox="1"/>
          <p:nvPr/>
        </p:nvSpPr>
        <p:spPr>
          <a:xfrm>
            <a:off x="2831465" y="5908675"/>
            <a:ext cx="7315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模块</a:t>
            </a:r>
            <a:r>
              <a:rPr lang="zh-CN" altLang="en-US" sz="1000">
                <a:solidFill>
                  <a:schemeClr val="bg1"/>
                </a:solidFill>
              </a:rPr>
              <a:t>架构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23" name="下箭头 222"/>
          <p:cNvSpPr/>
          <p:nvPr/>
        </p:nvSpPr>
        <p:spPr>
          <a:xfrm>
            <a:off x="3039745" y="5579110"/>
            <a:ext cx="197485" cy="2286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流程图: 准备 223"/>
          <p:cNvSpPr/>
          <p:nvPr/>
        </p:nvSpPr>
        <p:spPr>
          <a:xfrm>
            <a:off x="3242310" y="3416300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5" name="文本框 224"/>
          <p:cNvSpPr txBox="1"/>
          <p:nvPr/>
        </p:nvSpPr>
        <p:spPr>
          <a:xfrm>
            <a:off x="3256915" y="3400425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0</a:t>
            </a:r>
            <a:endParaRPr lang="en-US" altLang="zh-CN" sz="1600"/>
          </a:p>
        </p:txBody>
      </p:sp>
      <p:sp>
        <p:nvSpPr>
          <p:cNvPr id="226" name="流程图: 准备 225"/>
          <p:cNvSpPr/>
          <p:nvPr/>
        </p:nvSpPr>
        <p:spPr>
          <a:xfrm>
            <a:off x="4091305" y="4051935"/>
            <a:ext cx="1061720" cy="335280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7" name="文本框 226"/>
          <p:cNvSpPr txBox="1"/>
          <p:nvPr/>
        </p:nvSpPr>
        <p:spPr>
          <a:xfrm>
            <a:off x="4105910" y="4036060"/>
            <a:ext cx="97409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1</a:t>
            </a:r>
            <a:endParaRPr lang="en-US" altLang="zh-CN" sz="1600"/>
          </a:p>
        </p:txBody>
      </p:sp>
      <p:sp>
        <p:nvSpPr>
          <p:cNvPr id="228" name="流程图: 准备 227"/>
          <p:cNvSpPr/>
          <p:nvPr/>
        </p:nvSpPr>
        <p:spPr>
          <a:xfrm>
            <a:off x="9919335" y="4356735"/>
            <a:ext cx="885825" cy="278765"/>
          </a:xfrm>
          <a:prstGeom prst="flowChartPreparatio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229" name="文本框 228"/>
          <p:cNvSpPr txBox="1"/>
          <p:nvPr/>
        </p:nvSpPr>
        <p:spPr>
          <a:xfrm>
            <a:off x="5916295" y="5380355"/>
            <a:ext cx="102552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/>
              <a:t>aeration</a:t>
            </a:r>
            <a:r>
              <a:rPr lang="en-US" altLang="zh-CN" sz="1600"/>
              <a:t>...</a:t>
            </a:r>
            <a:endParaRPr lang="en-US" altLang="zh-CN" sz="1600"/>
          </a:p>
        </p:txBody>
      </p:sp>
      <p:sp>
        <p:nvSpPr>
          <p:cNvPr id="230" name="流程图: 库存数据 229"/>
          <p:cNvSpPr/>
          <p:nvPr/>
        </p:nvSpPr>
        <p:spPr>
          <a:xfrm rot="10800000">
            <a:off x="6877050" y="5725160"/>
            <a:ext cx="831215" cy="55626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1" name="文本框 230"/>
          <p:cNvSpPr txBox="1"/>
          <p:nvPr/>
        </p:nvSpPr>
        <p:spPr>
          <a:xfrm>
            <a:off x="6967220" y="5868035"/>
            <a:ext cx="7810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solidFill>
                  <a:schemeClr val="bg1"/>
                </a:solidFill>
              </a:rPr>
              <a:t>回归验证</a:t>
            </a:r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232" name="流程图: 合并 231"/>
          <p:cNvSpPr/>
          <p:nvPr/>
        </p:nvSpPr>
        <p:spPr>
          <a:xfrm rot="10800000">
            <a:off x="4061460" y="3776345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流程图: 合并 232"/>
          <p:cNvSpPr/>
          <p:nvPr/>
        </p:nvSpPr>
        <p:spPr>
          <a:xfrm rot="10800000">
            <a:off x="4991735" y="4436110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流程图: 合并 233"/>
          <p:cNvSpPr/>
          <p:nvPr/>
        </p:nvSpPr>
        <p:spPr>
          <a:xfrm rot="10800000">
            <a:off x="5881370" y="5078730"/>
            <a:ext cx="161290" cy="254000"/>
          </a:xfrm>
          <a:prstGeom prst="flowChartMerge">
            <a:avLst/>
          </a:prstGeom>
          <a:solidFill>
            <a:srgbClr val="DFA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流程图: 库存数据 234"/>
          <p:cNvSpPr/>
          <p:nvPr/>
        </p:nvSpPr>
        <p:spPr>
          <a:xfrm rot="10800000">
            <a:off x="8384540" y="3951605"/>
            <a:ext cx="654050" cy="1127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流程图: 库存数据 235"/>
          <p:cNvSpPr/>
          <p:nvPr/>
        </p:nvSpPr>
        <p:spPr>
          <a:xfrm rot="10800000">
            <a:off x="7730490" y="3951605"/>
            <a:ext cx="654050" cy="1127125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文本框 236"/>
          <p:cNvSpPr txBox="1"/>
          <p:nvPr/>
        </p:nvSpPr>
        <p:spPr>
          <a:xfrm>
            <a:off x="7920355" y="3999865"/>
            <a:ext cx="320040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系</a:t>
            </a:r>
            <a:endParaRPr lang="zh-CN" altLang="en-US" sz="900"/>
          </a:p>
          <a:p>
            <a:pPr algn="l"/>
            <a:r>
              <a:rPr lang="zh-CN" altLang="en-US" sz="900"/>
              <a:t>统</a:t>
            </a:r>
            <a:endParaRPr lang="zh-CN" altLang="en-US" sz="900"/>
          </a:p>
          <a:p>
            <a:pPr algn="l"/>
            <a:r>
              <a:rPr lang="zh-CN" altLang="en-US" sz="900"/>
              <a:t>设</a:t>
            </a:r>
            <a:endParaRPr lang="zh-CN" altLang="en-US" sz="900"/>
          </a:p>
          <a:p>
            <a:pPr algn="l"/>
            <a:r>
              <a:rPr lang="zh-CN" altLang="en-US" sz="900"/>
              <a:t>计</a:t>
            </a:r>
            <a:endParaRPr lang="zh-CN" altLang="en-US" sz="900"/>
          </a:p>
          <a:p>
            <a:pPr algn="l"/>
            <a:r>
              <a:rPr lang="zh-CN" altLang="en-US" sz="900"/>
              <a:t>验</a:t>
            </a:r>
            <a:endParaRPr lang="zh-CN" altLang="en-US" sz="900"/>
          </a:p>
          <a:p>
            <a:pPr algn="l"/>
            <a:r>
              <a:rPr lang="zh-CN" altLang="en-US" sz="900"/>
              <a:t>证</a:t>
            </a:r>
            <a:endParaRPr lang="zh-CN" altLang="en-US" sz="900"/>
          </a:p>
          <a:p>
            <a:pPr algn="l"/>
            <a:r>
              <a:rPr lang="zh-CN" altLang="en-US" sz="900"/>
              <a:t>SIT</a:t>
            </a:r>
            <a:endParaRPr lang="zh-CN" altLang="en-US" sz="900"/>
          </a:p>
        </p:txBody>
      </p:sp>
      <p:sp>
        <p:nvSpPr>
          <p:cNvPr id="238" name="文本框 237"/>
          <p:cNvSpPr txBox="1"/>
          <p:nvPr/>
        </p:nvSpPr>
        <p:spPr>
          <a:xfrm>
            <a:off x="8576310" y="3985260"/>
            <a:ext cx="356235" cy="1060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900"/>
              <a:t>系</a:t>
            </a:r>
            <a:endParaRPr lang="zh-CN" altLang="en-US" sz="900"/>
          </a:p>
          <a:p>
            <a:pPr algn="l"/>
            <a:r>
              <a:rPr lang="zh-CN" altLang="en-US" sz="900"/>
              <a:t>统</a:t>
            </a:r>
            <a:endParaRPr lang="zh-CN" altLang="en-US" sz="900"/>
          </a:p>
          <a:p>
            <a:pPr algn="l"/>
            <a:r>
              <a:rPr lang="zh-CN" altLang="en-US" sz="900"/>
              <a:t>集</a:t>
            </a:r>
            <a:endParaRPr lang="zh-CN" altLang="en-US" sz="900"/>
          </a:p>
          <a:p>
            <a:pPr algn="l"/>
            <a:r>
              <a:rPr lang="zh-CN" altLang="en-US" sz="900"/>
              <a:t>成</a:t>
            </a:r>
            <a:endParaRPr lang="zh-CN" altLang="en-US" sz="900"/>
          </a:p>
          <a:p>
            <a:pPr algn="l"/>
            <a:r>
              <a:rPr lang="zh-CN" altLang="en-US" sz="900"/>
              <a:t>测</a:t>
            </a:r>
            <a:endParaRPr lang="zh-CN" altLang="en-US" sz="900"/>
          </a:p>
          <a:p>
            <a:pPr algn="l"/>
            <a:r>
              <a:rPr lang="zh-CN" altLang="en-US" sz="900"/>
              <a:t>试</a:t>
            </a:r>
            <a:endParaRPr lang="zh-CN" altLang="en-US" sz="900"/>
          </a:p>
          <a:p>
            <a:pPr algn="l"/>
            <a:r>
              <a:rPr lang="zh-CN" altLang="en-US" sz="900"/>
              <a:t>SVT</a:t>
            </a:r>
            <a:endParaRPr lang="zh-CN" altLang="en-US" sz="900"/>
          </a:p>
        </p:txBody>
      </p:sp>
      <p:sp>
        <p:nvSpPr>
          <p:cNvPr id="239" name="流程图: 合并 238"/>
          <p:cNvSpPr/>
          <p:nvPr/>
        </p:nvSpPr>
        <p:spPr>
          <a:xfrm>
            <a:off x="8976995" y="157988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文本框 239"/>
          <p:cNvSpPr txBox="1"/>
          <p:nvPr/>
        </p:nvSpPr>
        <p:spPr>
          <a:xfrm>
            <a:off x="8699500" y="1297305"/>
            <a:ext cx="69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ADCP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1" name="流程图: 合并 240"/>
          <p:cNvSpPr/>
          <p:nvPr/>
        </p:nvSpPr>
        <p:spPr>
          <a:xfrm>
            <a:off x="9620250" y="1579880"/>
            <a:ext cx="161290" cy="254000"/>
          </a:xfrm>
          <a:prstGeom prst="flowChartMerg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文本框 241"/>
          <p:cNvSpPr txBox="1"/>
          <p:nvPr/>
        </p:nvSpPr>
        <p:spPr>
          <a:xfrm>
            <a:off x="9445625" y="1297305"/>
            <a:ext cx="4591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GA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43" name="流程图: 库存数据 242"/>
          <p:cNvSpPr/>
          <p:nvPr/>
        </p:nvSpPr>
        <p:spPr>
          <a:xfrm rot="10800000">
            <a:off x="9987280" y="2863215"/>
            <a:ext cx="750570" cy="27305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44" name="流程图: 文档 243"/>
          <p:cNvSpPr/>
          <p:nvPr/>
        </p:nvSpPr>
        <p:spPr>
          <a:xfrm>
            <a:off x="9904730" y="3325495"/>
            <a:ext cx="833120" cy="3467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流程图: 准备 244"/>
          <p:cNvSpPr/>
          <p:nvPr/>
        </p:nvSpPr>
        <p:spPr>
          <a:xfrm>
            <a:off x="9904730" y="3832860"/>
            <a:ext cx="885825" cy="3067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文本框 245"/>
          <p:cNvSpPr txBox="1"/>
          <p:nvPr/>
        </p:nvSpPr>
        <p:spPr>
          <a:xfrm>
            <a:off x="10805160" y="2863215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工程活动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10805160" y="332549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工作件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10805160" y="3845560"/>
            <a:ext cx="792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敏捷实践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49" name="文本框 248"/>
          <p:cNvSpPr txBox="1"/>
          <p:nvPr/>
        </p:nvSpPr>
        <p:spPr>
          <a:xfrm>
            <a:off x="10805160" y="4392295"/>
            <a:ext cx="6400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子活动</a:t>
            </a:r>
            <a:endParaRPr lang="zh-CN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73100" y="2781300"/>
            <a:ext cx="10768965" cy="3797300"/>
          </a:xfrm>
          <a:prstGeom prst="rect">
            <a:avLst/>
          </a:prstGeom>
          <a:solidFill>
            <a:srgbClr val="CD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流程图: 准备 43"/>
          <p:cNvSpPr/>
          <p:nvPr/>
        </p:nvSpPr>
        <p:spPr>
          <a:xfrm>
            <a:off x="673100" y="2781300"/>
            <a:ext cx="1061720" cy="240157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流程图: 文档 96"/>
          <p:cNvSpPr/>
          <p:nvPr/>
        </p:nvSpPr>
        <p:spPr>
          <a:xfrm>
            <a:off x="787400" y="5335270"/>
            <a:ext cx="1619885" cy="956310"/>
          </a:xfrm>
          <a:prstGeom prst="flowChartDocumen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2832100" y="533527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准备 6"/>
          <p:cNvSpPr/>
          <p:nvPr/>
        </p:nvSpPr>
        <p:spPr>
          <a:xfrm>
            <a:off x="10798810" y="2781300"/>
            <a:ext cx="567055" cy="379730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准备 7"/>
          <p:cNvSpPr/>
          <p:nvPr/>
        </p:nvSpPr>
        <p:spPr>
          <a:xfrm>
            <a:off x="10206355" y="2781300"/>
            <a:ext cx="567055" cy="3797300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流程图: 库存数据 95"/>
          <p:cNvSpPr/>
          <p:nvPr/>
        </p:nvSpPr>
        <p:spPr>
          <a:xfrm rot="10800000">
            <a:off x="9352280" y="2781300"/>
            <a:ext cx="854710" cy="3796665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9" name="六边形 8"/>
          <p:cNvSpPr/>
          <p:nvPr/>
        </p:nvSpPr>
        <p:spPr>
          <a:xfrm>
            <a:off x="2832100" y="567944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2832100" y="6023610"/>
            <a:ext cx="6598285" cy="28067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准备 10"/>
          <p:cNvSpPr/>
          <p:nvPr/>
        </p:nvSpPr>
        <p:spPr>
          <a:xfrm>
            <a:off x="3314700" y="2144395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流程图: 准备 11"/>
          <p:cNvSpPr/>
          <p:nvPr/>
        </p:nvSpPr>
        <p:spPr>
          <a:xfrm>
            <a:off x="4376420" y="2144395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流程图: 准备 12"/>
          <p:cNvSpPr/>
          <p:nvPr/>
        </p:nvSpPr>
        <p:spPr>
          <a:xfrm>
            <a:off x="3868420" y="1507490"/>
            <a:ext cx="1061720" cy="636905"/>
          </a:xfrm>
          <a:prstGeom prst="flowChartPreparation">
            <a:avLst/>
          </a:prstGeom>
          <a:solidFill>
            <a:srgbClr val="41CC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83920" y="3521075"/>
            <a:ext cx="640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迭代</a:t>
            </a:r>
            <a:endParaRPr lang="zh-CN" altLang="en-US"/>
          </a:p>
          <a:p>
            <a:r>
              <a:rPr lang="zh-CN" altLang="en-US"/>
              <a:t>计划</a:t>
            </a:r>
            <a:endParaRPr lang="zh-CN" altLang="en-US"/>
          </a:p>
          <a:p>
            <a:r>
              <a:rPr lang="zh-CN" altLang="en-US"/>
              <a:t>会议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83920" y="5591810"/>
            <a:ext cx="13550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迭代</a:t>
            </a:r>
            <a:r>
              <a:rPr lang="en-US" altLang="zh-CN"/>
              <a:t>Backlog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557520" y="5323205"/>
            <a:ext cx="999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持续集成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5596255" y="5679440"/>
            <a:ext cx="9994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每日站会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5501005" y="5997575"/>
            <a:ext cx="1113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可视化管理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3587750" y="2202180"/>
            <a:ext cx="5543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结对编程</a:t>
            </a:r>
            <a:endParaRPr lang="zh-CN" altLang="en-US" sz="1400"/>
          </a:p>
        </p:txBody>
      </p:sp>
      <p:sp>
        <p:nvSpPr>
          <p:cNvPr id="20" name="文本框 19"/>
          <p:cNvSpPr txBox="1"/>
          <p:nvPr/>
        </p:nvSpPr>
        <p:spPr>
          <a:xfrm>
            <a:off x="4142105" y="1672590"/>
            <a:ext cx="591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重构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4669790" y="2296795"/>
            <a:ext cx="591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TDD</a:t>
            </a:r>
            <a:endParaRPr lang="en-US" altLang="zh-CN" sz="1400"/>
          </a:p>
        </p:txBody>
      </p:sp>
      <p:sp>
        <p:nvSpPr>
          <p:cNvPr id="22" name="矩形 21"/>
          <p:cNvSpPr/>
          <p:nvPr/>
        </p:nvSpPr>
        <p:spPr>
          <a:xfrm>
            <a:off x="2768600" y="3251200"/>
            <a:ext cx="419227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159625" y="3251200"/>
            <a:ext cx="97345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855595" y="3251200"/>
            <a:ext cx="419227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246620" y="3251200"/>
            <a:ext cx="973455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2768600" y="4368165"/>
            <a:ext cx="4192270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69580" y="4368165"/>
            <a:ext cx="973455" cy="622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2855595" y="4368165"/>
            <a:ext cx="5074920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156575" y="4368165"/>
            <a:ext cx="973455" cy="622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库存数据 31"/>
          <p:cNvSpPr/>
          <p:nvPr/>
        </p:nvSpPr>
        <p:spPr>
          <a:xfrm rot="10800000">
            <a:off x="2855595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3" name="流程图: 库存数据 32"/>
          <p:cNvSpPr/>
          <p:nvPr/>
        </p:nvSpPr>
        <p:spPr>
          <a:xfrm rot="10800000">
            <a:off x="3498850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4" name="流程图: 库存数据 33"/>
          <p:cNvSpPr/>
          <p:nvPr/>
        </p:nvSpPr>
        <p:spPr>
          <a:xfrm rot="10800000">
            <a:off x="4142105" y="3251200"/>
            <a:ext cx="73215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5" name="流程图: 库存数据 34"/>
          <p:cNvSpPr/>
          <p:nvPr/>
        </p:nvSpPr>
        <p:spPr>
          <a:xfrm rot="10800000">
            <a:off x="4787265" y="3251200"/>
            <a:ext cx="80899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6" name="流程图: 库存数据 35"/>
          <p:cNvSpPr/>
          <p:nvPr/>
        </p:nvSpPr>
        <p:spPr>
          <a:xfrm rot="10800000">
            <a:off x="6202045" y="3251200"/>
            <a:ext cx="84582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7" name="流程图: 库存数据 36"/>
          <p:cNvSpPr/>
          <p:nvPr/>
        </p:nvSpPr>
        <p:spPr>
          <a:xfrm rot="10800000">
            <a:off x="5501005" y="3251200"/>
            <a:ext cx="814705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8" name="文本框 37"/>
          <p:cNvSpPr txBox="1"/>
          <p:nvPr/>
        </p:nvSpPr>
        <p:spPr>
          <a:xfrm>
            <a:off x="2896870" y="33629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分析设计</a:t>
            </a:r>
            <a:endParaRPr lang="zh-CN" altLang="en-US" sz="1000"/>
          </a:p>
        </p:txBody>
      </p:sp>
      <p:sp>
        <p:nvSpPr>
          <p:cNvPr id="39" name="文本框 38"/>
          <p:cNvSpPr txBox="1"/>
          <p:nvPr/>
        </p:nvSpPr>
        <p:spPr>
          <a:xfrm>
            <a:off x="3587750" y="3362960"/>
            <a:ext cx="452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编码</a:t>
            </a:r>
            <a:endParaRPr lang="zh-CN" altLang="en-US" sz="1000"/>
          </a:p>
        </p:txBody>
      </p:sp>
      <p:sp>
        <p:nvSpPr>
          <p:cNvPr id="40" name="文本框 39"/>
          <p:cNvSpPr txBox="1"/>
          <p:nvPr/>
        </p:nvSpPr>
        <p:spPr>
          <a:xfrm>
            <a:off x="4280535" y="3362960"/>
            <a:ext cx="5638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000"/>
              <a:t>。。。</a:t>
            </a:r>
            <a:endParaRPr lang="zh-CN" sz="1000"/>
          </a:p>
        </p:txBody>
      </p:sp>
      <p:sp>
        <p:nvSpPr>
          <p:cNvPr id="41" name="文本框 40"/>
          <p:cNvSpPr txBox="1"/>
          <p:nvPr/>
        </p:nvSpPr>
        <p:spPr>
          <a:xfrm>
            <a:off x="4930140" y="33629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本地联调</a:t>
            </a:r>
            <a:endParaRPr lang="zh-CN" altLang="en-US" sz="1000"/>
          </a:p>
        </p:txBody>
      </p:sp>
      <p:sp>
        <p:nvSpPr>
          <p:cNvPr id="42" name="文本框 41"/>
          <p:cNvSpPr txBox="1"/>
          <p:nvPr/>
        </p:nvSpPr>
        <p:spPr>
          <a:xfrm>
            <a:off x="5621020" y="3362960"/>
            <a:ext cx="7067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r>
              <a:rPr lang="zh-CN" altLang="en-US" sz="1000"/>
              <a:t>开发</a:t>
            </a:r>
            <a:endParaRPr lang="zh-CN" altLang="en-US" sz="1000"/>
          </a:p>
          <a:p>
            <a:r>
              <a:rPr lang="zh-CN" altLang="en-US" sz="1000"/>
              <a:t>完成自检</a:t>
            </a:r>
            <a:endParaRPr lang="zh-CN" altLang="en-US" sz="1000"/>
          </a:p>
        </p:txBody>
      </p:sp>
      <p:sp>
        <p:nvSpPr>
          <p:cNvPr id="43" name="文本框 42"/>
          <p:cNvSpPr txBox="1"/>
          <p:nvPr/>
        </p:nvSpPr>
        <p:spPr>
          <a:xfrm>
            <a:off x="6341110" y="3362960"/>
            <a:ext cx="6172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zh-CN" altLang="en-US" sz="1000"/>
          </a:p>
          <a:p>
            <a:r>
              <a:rPr lang="en-US" altLang="zh-CN" sz="1000"/>
              <a:t>Check in</a:t>
            </a:r>
            <a:endParaRPr lang="en-US" altLang="zh-CN" sz="1000"/>
          </a:p>
        </p:txBody>
      </p:sp>
      <p:sp>
        <p:nvSpPr>
          <p:cNvPr id="45" name="文本框 44"/>
          <p:cNvSpPr txBox="1"/>
          <p:nvPr/>
        </p:nvSpPr>
        <p:spPr>
          <a:xfrm>
            <a:off x="7338060" y="3362960"/>
            <a:ext cx="862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 </a:t>
            </a:r>
            <a:r>
              <a:rPr lang="zh-CN" altLang="en-US" sz="1000"/>
              <a:t>。。。</a:t>
            </a:r>
            <a:endParaRPr lang="zh-CN" altLang="en-US" sz="1000"/>
          </a:p>
          <a:p>
            <a:r>
              <a:rPr lang="zh-CN" altLang="en-US" sz="1000"/>
              <a:t>下一个</a:t>
            </a:r>
            <a:endParaRPr lang="zh-CN" altLang="en-US" sz="1000"/>
          </a:p>
        </p:txBody>
      </p:sp>
      <p:sp>
        <p:nvSpPr>
          <p:cNvPr id="46" name="矩形 45"/>
          <p:cNvSpPr/>
          <p:nvPr/>
        </p:nvSpPr>
        <p:spPr>
          <a:xfrm>
            <a:off x="7159625" y="3712210"/>
            <a:ext cx="575310" cy="161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221220" y="3661410"/>
            <a:ext cx="37846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Bug</a:t>
            </a:r>
            <a:endParaRPr lang="en-US" altLang="zh-CN" sz="1000"/>
          </a:p>
        </p:txBody>
      </p:sp>
      <p:sp>
        <p:nvSpPr>
          <p:cNvPr id="48" name="流程图: 库存数据 47"/>
          <p:cNvSpPr/>
          <p:nvPr/>
        </p:nvSpPr>
        <p:spPr>
          <a:xfrm rot="10800000">
            <a:off x="2876550" y="4368165"/>
            <a:ext cx="149987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9" name="流程图: 库存数据 48"/>
          <p:cNvSpPr/>
          <p:nvPr/>
        </p:nvSpPr>
        <p:spPr>
          <a:xfrm rot="10800000">
            <a:off x="3867785" y="4368800"/>
            <a:ext cx="318008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0" name="流程图: 库存数据 49"/>
          <p:cNvSpPr/>
          <p:nvPr/>
        </p:nvSpPr>
        <p:spPr>
          <a:xfrm rot="10800000">
            <a:off x="6805930" y="4368800"/>
            <a:ext cx="73025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1" name="文本框 50"/>
          <p:cNvSpPr txBox="1"/>
          <p:nvPr/>
        </p:nvSpPr>
        <p:spPr>
          <a:xfrm>
            <a:off x="3177540" y="4443095"/>
            <a:ext cx="94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用例补充设计</a:t>
            </a:r>
            <a:endParaRPr lang="zh-CN" altLang="en-US" sz="1000"/>
          </a:p>
        </p:txBody>
      </p:sp>
      <p:sp>
        <p:nvSpPr>
          <p:cNvPr id="52" name="文本框 51"/>
          <p:cNvSpPr txBox="1"/>
          <p:nvPr/>
        </p:nvSpPr>
        <p:spPr>
          <a:xfrm>
            <a:off x="4733290" y="4443095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测试用例脚本编写及自动化</a:t>
            </a:r>
            <a:endParaRPr lang="zh-CN" altLang="en-US" sz="1000"/>
          </a:p>
        </p:txBody>
      </p:sp>
      <p:sp>
        <p:nvSpPr>
          <p:cNvPr id="53" name="流程图: 库存数据 52"/>
          <p:cNvSpPr/>
          <p:nvPr/>
        </p:nvSpPr>
        <p:spPr>
          <a:xfrm rot="10800000">
            <a:off x="7463155" y="4368800"/>
            <a:ext cx="467360" cy="622300"/>
          </a:xfrm>
          <a:prstGeom prst="flowChartOnlineStorage">
            <a:avLst/>
          </a:prstGeom>
          <a:solidFill>
            <a:srgbClr val="BACB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4" name="文本框 53"/>
          <p:cNvSpPr txBox="1"/>
          <p:nvPr/>
        </p:nvSpPr>
        <p:spPr>
          <a:xfrm>
            <a:off x="6908800" y="4480560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验证测试</a:t>
            </a:r>
            <a:endParaRPr lang="zh-CN" altLang="en-US" sz="1000"/>
          </a:p>
        </p:txBody>
      </p:sp>
      <p:sp>
        <p:nvSpPr>
          <p:cNvPr id="55" name="下箭头 54"/>
          <p:cNvSpPr/>
          <p:nvPr/>
        </p:nvSpPr>
        <p:spPr>
          <a:xfrm>
            <a:off x="6938010" y="3521075"/>
            <a:ext cx="76200" cy="84709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7515860" y="4402455"/>
            <a:ext cx="452755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</a:t>
            </a:r>
            <a:endParaRPr lang="en-US" altLang="zh-CN" sz="1000"/>
          </a:p>
          <a:p>
            <a:r>
              <a:rPr lang="zh-CN" altLang="en-US" sz="1000"/>
              <a:t>完成</a:t>
            </a:r>
            <a:endParaRPr lang="zh-CN" altLang="en-US" sz="1000"/>
          </a:p>
          <a:p>
            <a:r>
              <a:rPr lang="zh-CN" altLang="en-US" sz="1000"/>
              <a:t>评估</a:t>
            </a:r>
            <a:endParaRPr lang="zh-CN" altLang="en-US" sz="1000"/>
          </a:p>
        </p:txBody>
      </p:sp>
      <p:sp>
        <p:nvSpPr>
          <p:cNvPr id="57" name="文本框 56"/>
          <p:cNvSpPr txBox="1"/>
          <p:nvPr/>
        </p:nvSpPr>
        <p:spPr>
          <a:xfrm>
            <a:off x="8180705" y="4480560"/>
            <a:ext cx="8623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000"/>
              <a:t>Story </a:t>
            </a:r>
            <a:r>
              <a:rPr lang="zh-CN" altLang="en-US" sz="1000"/>
              <a:t>。。。</a:t>
            </a:r>
            <a:endParaRPr lang="zh-CN" altLang="en-US" sz="1000"/>
          </a:p>
          <a:p>
            <a:r>
              <a:rPr lang="zh-CN" altLang="en-US" sz="1000"/>
              <a:t>下一个</a:t>
            </a:r>
            <a:endParaRPr lang="zh-CN" altLang="en-US" sz="1000"/>
          </a:p>
        </p:txBody>
      </p:sp>
      <p:sp>
        <p:nvSpPr>
          <p:cNvPr id="58" name="文本框 57"/>
          <p:cNvSpPr txBox="1"/>
          <p:nvPr/>
        </p:nvSpPr>
        <p:spPr>
          <a:xfrm>
            <a:off x="9434195" y="4480560"/>
            <a:ext cx="690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迭代内部</a:t>
            </a:r>
            <a:endParaRPr lang="zh-CN" altLang="en-US" sz="1000"/>
          </a:p>
          <a:p>
            <a:r>
              <a:rPr lang="zh-CN" altLang="en-US" sz="1000"/>
              <a:t>验收及</a:t>
            </a:r>
            <a:endParaRPr lang="zh-CN" altLang="en-US" sz="1000"/>
          </a:p>
          <a:p>
            <a:r>
              <a:rPr lang="zh-CN" altLang="en-US" sz="1000"/>
              <a:t>迭代</a:t>
            </a:r>
            <a:r>
              <a:rPr lang="zh-CN" altLang="en-US" sz="1000"/>
              <a:t>评估</a:t>
            </a:r>
            <a:endParaRPr lang="zh-CN" altLang="en-US" sz="1000"/>
          </a:p>
        </p:txBody>
      </p:sp>
      <p:sp>
        <p:nvSpPr>
          <p:cNvPr id="59" name="文本框 58"/>
          <p:cNvSpPr txBox="1"/>
          <p:nvPr/>
        </p:nvSpPr>
        <p:spPr>
          <a:xfrm>
            <a:off x="10271760" y="4480560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</a:t>
            </a:r>
            <a:endParaRPr lang="zh-CN" altLang="en-US" sz="1000"/>
          </a:p>
          <a:p>
            <a:r>
              <a:rPr lang="zh-CN" altLang="en-US" sz="1000"/>
              <a:t>客户</a:t>
            </a:r>
            <a:endParaRPr lang="zh-CN" altLang="en-US" sz="1000"/>
          </a:p>
          <a:p>
            <a:r>
              <a:rPr lang="zh-CN" altLang="en-US" sz="1000"/>
              <a:t>验收</a:t>
            </a:r>
            <a:endParaRPr lang="zh-CN" altLang="en-US" sz="1000"/>
          </a:p>
        </p:txBody>
      </p:sp>
      <p:sp>
        <p:nvSpPr>
          <p:cNvPr id="60" name="文本框 59"/>
          <p:cNvSpPr txBox="1"/>
          <p:nvPr/>
        </p:nvSpPr>
        <p:spPr>
          <a:xfrm>
            <a:off x="10864215" y="4480560"/>
            <a:ext cx="436880" cy="553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000"/>
              <a:t>迭代</a:t>
            </a:r>
            <a:endParaRPr lang="zh-CN" altLang="en-US" sz="1000"/>
          </a:p>
          <a:p>
            <a:r>
              <a:rPr lang="zh-CN" altLang="en-US" sz="1000"/>
              <a:t>回顾</a:t>
            </a:r>
            <a:endParaRPr lang="zh-CN" altLang="en-US" sz="1000"/>
          </a:p>
          <a:p>
            <a:r>
              <a:rPr lang="zh-CN" altLang="en-US" sz="1000"/>
              <a:t>会议</a:t>
            </a:r>
            <a:endParaRPr lang="zh-CN" altLang="en-US" sz="1000"/>
          </a:p>
        </p:txBody>
      </p:sp>
      <p:sp>
        <p:nvSpPr>
          <p:cNvPr id="61" name="文本框 60"/>
          <p:cNvSpPr txBox="1"/>
          <p:nvPr/>
        </p:nvSpPr>
        <p:spPr>
          <a:xfrm>
            <a:off x="5459730" y="800100"/>
            <a:ext cx="2038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单个</a:t>
            </a:r>
            <a:r>
              <a:rPr lang="en-US" altLang="zh-CN"/>
              <a:t>Story</a:t>
            </a:r>
            <a:r>
              <a:rPr lang="zh-CN" altLang="en-US"/>
              <a:t>开发过程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文本框 38"/>
          <p:cNvSpPr txBox="1"/>
          <p:nvPr/>
        </p:nvSpPr>
        <p:spPr>
          <a:xfrm>
            <a:off x="2178685" y="3079750"/>
            <a:ext cx="7936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bg1">
                    <a:lumMod val="65000"/>
                  </a:schemeClr>
                </a:solidFill>
              </a:rPr>
              <a:t>---------------------------------------------------------------------------------------------------------------</a:t>
            </a:r>
            <a:endParaRPr lang="en-US" altLang="zh-CN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333500" y="2806700"/>
            <a:ext cx="914400" cy="914400"/>
          </a:xfrm>
          <a:prstGeom prst="ellipse">
            <a:avLst/>
          </a:prstGeom>
          <a:solidFill>
            <a:srgbClr val="60C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794000" y="2806700"/>
            <a:ext cx="914400" cy="914400"/>
          </a:xfrm>
          <a:prstGeom prst="ellipse">
            <a:avLst/>
          </a:prstGeom>
          <a:solidFill>
            <a:srgbClr val="D7D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41800" y="2806700"/>
            <a:ext cx="914400" cy="914400"/>
          </a:xfrm>
          <a:prstGeom prst="ellipse">
            <a:avLst/>
          </a:prstGeom>
          <a:solidFill>
            <a:srgbClr val="FDAD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89600" y="2806700"/>
            <a:ext cx="914400" cy="914400"/>
          </a:xfrm>
          <a:prstGeom prst="ellipse">
            <a:avLst/>
          </a:prstGeom>
          <a:solidFill>
            <a:srgbClr val="F559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137400" y="2806700"/>
            <a:ext cx="914400" cy="914400"/>
          </a:xfrm>
          <a:prstGeom prst="ellipse">
            <a:avLst/>
          </a:prstGeom>
          <a:solidFill>
            <a:srgbClr val="BB9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8597900" y="2806700"/>
            <a:ext cx="914400" cy="914400"/>
          </a:xfrm>
          <a:prstGeom prst="ellipse">
            <a:avLst/>
          </a:prstGeom>
          <a:solidFill>
            <a:srgbClr val="3AB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10033000" y="28067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燕尾形 10"/>
          <p:cNvSpPr/>
          <p:nvPr/>
        </p:nvSpPr>
        <p:spPr>
          <a:xfrm rot="16200000">
            <a:off x="887095" y="1724660"/>
            <a:ext cx="1743075" cy="421640"/>
          </a:xfrm>
          <a:prstGeom prst="chevron">
            <a:avLst/>
          </a:prstGeom>
          <a:solidFill>
            <a:srgbClr val="60C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665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step1</a:t>
            </a:r>
            <a:endParaRPr lang="zh-CN" altLang="en-US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270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2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2748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3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226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4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704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5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6309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6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066020" y="3079750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step</a:t>
            </a:r>
            <a:r>
              <a:rPr lang="en-US" altLang="zh-CN">
                <a:solidFill>
                  <a:schemeClr val="bg1"/>
                </a:solidFill>
                <a:latin typeface="Arial Black" panose="020B0A04020102020204" charset="0"/>
                <a:ea typeface="黑体" panose="02010609060101010101" charset="-122"/>
                <a:cs typeface="Arial Black" panose="020B0A04020102020204" charset="0"/>
              </a:rPr>
              <a:t>7</a:t>
            </a:r>
            <a:endParaRPr lang="en-US" altLang="zh-CN">
              <a:solidFill>
                <a:schemeClr val="bg1"/>
              </a:solidFill>
              <a:latin typeface="Arial Black" panose="020B0A04020102020204" charset="0"/>
              <a:ea typeface="黑体" panose="02010609060101010101" charset="-122"/>
              <a:cs typeface="Arial Black" panose="020B0A040201020202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58290" y="1336675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析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57400" y="1064260"/>
            <a:ext cx="195643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1.可行性分析报告</a:t>
            </a:r>
            <a:endParaRPr lang="zh-CN" altLang="en-US"/>
          </a:p>
          <a:p>
            <a:pPr algn="l"/>
            <a:r>
              <a:rPr lang="zh-CN" altLang="en-US"/>
              <a:t>2.概要设计说明说</a:t>
            </a:r>
            <a:endParaRPr lang="zh-CN" altLang="en-US"/>
          </a:p>
          <a:p>
            <a:pPr algn="l"/>
            <a:r>
              <a:rPr lang="zh-CN" altLang="en-US"/>
              <a:t>3.版本迭代计划</a:t>
            </a:r>
            <a:endParaRPr lang="zh-CN" altLang="en-US"/>
          </a:p>
          <a:p>
            <a:pPr algn="l"/>
            <a:r>
              <a:rPr lang="zh-CN" altLang="en-US"/>
              <a:t>4.版本测试策略</a:t>
            </a:r>
            <a:endParaRPr lang="zh-CN" altLang="en-US"/>
          </a:p>
        </p:txBody>
      </p:sp>
      <p:sp>
        <p:nvSpPr>
          <p:cNvPr id="21" name="燕尾形 20"/>
          <p:cNvSpPr/>
          <p:nvPr/>
        </p:nvSpPr>
        <p:spPr>
          <a:xfrm rot="5400000">
            <a:off x="2395855" y="4381500"/>
            <a:ext cx="1743075" cy="421640"/>
          </a:xfrm>
          <a:prstGeom prst="chevron">
            <a:avLst/>
          </a:prstGeom>
          <a:solidFill>
            <a:srgbClr val="D7DD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067050" y="3993515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求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析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00300" y="5464175"/>
            <a:ext cx="27559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1.编码规范</a:t>
            </a:r>
            <a:endParaRPr lang="zh-CN" altLang="en-US"/>
          </a:p>
          <a:p>
            <a:r>
              <a:rPr lang="zh-CN" altLang="en-US"/>
              <a:t>2.接口规范，返回码规范</a:t>
            </a:r>
            <a:endParaRPr lang="zh-CN" altLang="en-US"/>
          </a:p>
          <a:p>
            <a:r>
              <a:rPr lang="zh-CN" altLang="en-US"/>
              <a:t>3.单元测试</a:t>
            </a:r>
            <a:endParaRPr lang="zh-CN" altLang="en-US"/>
          </a:p>
          <a:p>
            <a:r>
              <a:rPr lang="zh-CN" altLang="en-US"/>
              <a:t>4.代码走查</a:t>
            </a:r>
            <a:endParaRPr lang="zh-CN" altLang="en-US"/>
          </a:p>
        </p:txBody>
      </p:sp>
      <p:sp>
        <p:nvSpPr>
          <p:cNvPr id="24" name="燕尾形 23"/>
          <p:cNvSpPr/>
          <p:nvPr/>
        </p:nvSpPr>
        <p:spPr>
          <a:xfrm rot="16200000">
            <a:off x="3821430" y="1724660"/>
            <a:ext cx="1743075" cy="421640"/>
          </a:xfrm>
          <a:prstGeom prst="chevron">
            <a:avLst/>
          </a:prstGeom>
          <a:solidFill>
            <a:srgbClr val="FDAD3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482465" y="161798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测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904105" y="1053465"/>
            <a:ext cx="2540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1.版本控制</a:t>
            </a:r>
            <a:endParaRPr lang="zh-CN" altLang="en-US"/>
          </a:p>
          <a:p>
            <a:r>
              <a:rPr lang="zh-CN" altLang="en-US"/>
              <a:t>2.提测规范</a:t>
            </a:r>
            <a:endParaRPr lang="zh-CN" altLang="en-US"/>
          </a:p>
          <a:p>
            <a:r>
              <a:rPr lang="zh-CN" altLang="en-US"/>
              <a:t>3.测试用例</a:t>
            </a:r>
            <a:endParaRPr lang="zh-CN" altLang="en-US"/>
          </a:p>
          <a:p>
            <a:r>
              <a:rPr lang="zh-CN" altLang="en-US"/>
              <a:t>4.测试环境</a:t>
            </a:r>
            <a:endParaRPr lang="zh-CN" altLang="en-US"/>
          </a:p>
          <a:p>
            <a:r>
              <a:rPr lang="zh-CN" altLang="en-US"/>
              <a:t>5.接口测试</a:t>
            </a:r>
            <a:endParaRPr lang="zh-CN" altLang="en-US"/>
          </a:p>
          <a:p>
            <a:r>
              <a:rPr lang="zh-CN" altLang="en-US"/>
              <a:t>6.系统测试</a:t>
            </a:r>
            <a:endParaRPr lang="zh-CN" altLang="en-US"/>
          </a:p>
        </p:txBody>
      </p:sp>
      <p:sp>
        <p:nvSpPr>
          <p:cNvPr id="27" name="燕尾形 26"/>
          <p:cNvSpPr/>
          <p:nvPr/>
        </p:nvSpPr>
        <p:spPr>
          <a:xfrm rot="5400000">
            <a:off x="5218430" y="4380865"/>
            <a:ext cx="1743075" cy="421640"/>
          </a:xfrm>
          <a:prstGeom prst="chevron">
            <a:avLst/>
          </a:prstGeom>
          <a:solidFill>
            <a:srgbClr val="F559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879465" y="427101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验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收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29" name="燕尾形 28"/>
          <p:cNvSpPr/>
          <p:nvPr/>
        </p:nvSpPr>
        <p:spPr>
          <a:xfrm rot="5400000">
            <a:off x="8199755" y="4382135"/>
            <a:ext cx="1743075" cy="421640"/>
          </a:xfrm>
          <a:prstGeom prst="chevron">
            <a:avLst/>
          </a:prstGeom>
          <a:solidFill>
            <a:srgbClr val="3AB1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8870950" y="3994150"/>
            <a:ext cx="4127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正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式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运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行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1" name="燕尾形 30"/>
          <p:cNvSpPr/>
          <p:nvPr/>
        </p:nvSpPr>
        <p:spPr>
          <a:xfrm rot="16200000">
            <a:off x="6722745" y="1729740"/>
            <a:ext cx="1743075" cy="421640"/>
          </a:xfrm>
          <a:prstGeom prst="chevron">
            <a:avLst/>
          </a:prstGeom>
          <a:solidFill>
            <a:srgbClr val="BB99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383780" y="1623060"/>
            <a:ext cx="41275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准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生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产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3" name="燕尾形 32"/>
          <p:cNvSpPr/>
          <p:nvPr/>
        </p:nvSpPr>
        <p:spPr>
          <a:xfrm rot="16200000">
            <a:off x="9618345" y="1734820"/>
            <a:ext cx="1743075" cy="421640"/>
          </a:xfrm>
          <a:prstGeom prst="chevron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279380" y="1628140"/>
            <a:ext cx="4127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维</a:t>
            </a:r>
            <a:endParaRPr lang="zh-CN" altLang="en-US" b="1">
              <a:solidFill>
                <a:schemeClr val="bg1"/>
              </a:solidFill>
            </a:endParaRPr>
          </a:p>
          <a:p>
            <a:r>
              <a:rPr lang="zh-CN" altLang="en-US" b="1">
                <a:solidFill>
                  <a:schemeClr val="bg1"/>
                </a:solidFill>
              </a:rPr>
              <a:t>护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01105" y="4269105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1.UED验收</a:t>
            </a:r>
            <a:endParaRPr lang="zh-CN" altLang="en-US"/>
          </a:p>
          <a:p>
            <a:r>
              <a:rPr lang="zh-CN" altLang="en-US"/>
              <a:t>2.产品验收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796530" y="1468755"/>
            <a:ext cx="2540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1.准生产上线申请</a:t>
            </a:r>
            <a:endParaRPr lang="zh-CN" altLang="en-US"/>
          </a:p>
          <a:p>
            <a:r>
              <a:rPr lang="zh-CN" altLang="en-US"/>
              <a:t>2.DBA审核SQL</a:t>
            </a:r>
            <a:endParaRPr lang="zh-CN" altLang="en-US"/>
          </a:p>
          <a:p>
            <a:r>
              <a:rPr lang="zh-CN" altLang="en-US"/>
              <a:t>3.配置，部署手册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215755" y="427101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1.上线申请</a:t>
            </a:r>
            <a:endParaRPr lang="zh-CN" altLang="en-US"/>
          </a:p>
          <a:p>
            <a:r>
              <a:rPr lang="zh-CN" altLang="en-US"/>
              <a:t>2.实施部署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701020" y="1628140"/>
            <a:ext cx="2540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1.环境维护</a:t>
            </a:r>
            <a:endParaRPr lang="zh-CN" altLang="en-US"/>
          </a:p>
          <a:p>
            <a:r>
              <a:rPr lang="zh-CN" altLang="en-US"/>
              <a:t>2.需求更新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燕尾形 1"/>
          <p:cNvSpPr/>
          <p:nvPr/>
        </p:nvSpPr>
        <p:spPr>
          <a:xfrm>
            <a:off x="1308100" y="522605"/>
            <a:ext cx="1530350" cy="48577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燕尾形 2"/>
          <p:cNvSpPr/>
          <p:nvPr/>
        </p:nvSpPr>
        <p:spPr>
          <a:xfrm>
            <a:off x="2689225" y="522605"/>
            <a:ext cx="4993640" cy="485775"/>
          </a:xfrm>
          <a:prstGeom prst="chevron">
            <a:avLst/>
          </a:prstGeom>
          <a:solidFill>
            <a:srgbClr val="69BB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燕尾形 3"/>
          <p:cNvSpPr/>
          <p:nvPr/>
        </p:nvSpPr>
        <p:spPr>
          <a:xfrm>
            <a:off x="7546975" y="522605"/>
            <a:ext cx="1622425" cy="485775"/>
          </a:xfrm>
          <a:prstGeom prst="chevron">
            <a:avLst/>
          </a:prstGeom>
          <a:solidFill>
            <a:srgbClr val="66B36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燕尾形 4"/>
          <p:cNvSpPr/>
          <p:nvPr/>
        </p:nvSpPr>
        <p:spPr>
          <a:xfrm>
            <a:off x="9046210" y="522605"/>
            <a:ext cx="1622425" cy="485775"/>
          </a:xfrm>
          <a:prstGeom prst="chevron">
            <a:avLst/>
          </a:prstGeom>
          <a:solidFill>
            <a:srgbClr val="7EAB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19885" y="60134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需求管理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24350" y="601345"/>
            <a:ext cx="1723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持续集成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测试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06690" y="581660"/>
            <a:ext cx="1263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配置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部署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225915" y="581025"/>
            <a:ext cx="1263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chemeClr val="bg1"/>
                </a:solidFill>
              </a:rPr>
              <a:t>监控</a:t>
            </a:r>
            <a:r>
              <a:rPr lang="en-US" altLang="zh-CN" b="1">
                <a:solidFill>
                  <a:schemeClr val="bg1"/>
                </a:solidFill>
              </a:rPr>
              <a:t>&amp;</a:t>
            </a:r>
            <a:r>
              <a:rPr lang="zh-CN" altLang="en-US" b="1">
                <a:solidFill>
                  <a:schemeClr val="bg1"/>
                </a:solidFill>
              </a:rPr>
              <a:t>运营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57300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87525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17750" y="1189355"/>
            <a:ext cx="46990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851785" y="1189355"/>
            <a:ext cx="63881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3543935" y="1189355"/>
            <a:ext cx="63881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236085" y="1189355"/>
            <a:ext cx="742950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083175" y="1189355"/>
            <a:ext cx="857885" cy="628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047740" y="1197610"/>
            <a:ext cx="72072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894830" y="1189355"/>
            <a:ext cx="652145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0740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682865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916940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932670" y="1189355"/>
            <a:ext cx="638810" cy="60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8410" y="125984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需求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87525" y="125920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变更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2317750" y="1170940"/>
            <a:ext cx="487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缺陷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问题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2881630" y="1263650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版本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管理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599180" y="1259205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自动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构建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385310" y="1273175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单元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227955" y="1273810"/>
            <a:ext cx="5683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功能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99505" y="1259205"/>
            <a:ext cx="5689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性能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测试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818630" y="1263650"/>
            <a:ext cx="762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制成品</a:t>
            </a:r>
            <a:endParaRPr lang="zh-CN" altLang="en-US" sz="1200">
              <a:solidFill>
                <a:schemeClr val="bg1"/>
              </a:solidFill>
            </a:endParaRPr>
          </a:p>
          <a:p>
            <a:pPr algn="ctr"/>
            <a:r>
              <a:rPr lang="zh-CN" altLang="en-US" sz="1200">
                <a:solidFill>
                  <a:schemeClr val="bg1"/>
                </a:solidFill>
              </a:rPr>
              <a:t>仓库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85735" y="126809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自动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配置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515350" y="126428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弹性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部署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9239885" y="1268095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日志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监控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001885" y="1263650"/>
            <a:ext cx="487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知识</a:t>
            </a:r>
            <a:endParaRPr lang="zh-CN" altLang="en-US" sz="1200">
              <a:solidFill>
                <a:schemeClr val="bg1"/>
              </a:solidFill>
            </a:endParaRPr>
          </a:p>
          <a:p>
            <a:r>
              <a:rPr lang="zh-CN" altLang="en-US" sz="1200">
                <a:solidFill>
                  <a:schemeClr val="bg1"/>
                </a:solidFill>
              </a:rPr>
              <a:t>文档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257300" y="1998980"/>
            <a:ext cx="1530350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Jira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275080" y="2426335"/>
            <a:ext cx="1530350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 RDMS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881630" y="1998980"/>
            <a:ext cx="60960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 </a:t>
            </a:r>
            <a:r>
              <a:rPr lang="en-US" altLang="zh-CN" sz="1400">
                <a:solidFill>
                  <a:schemeClr val="tx1"/>
                </a:solidFill>
              </a:rPr>
              <a:t>SVN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881630" y="2426335"/>
            <a:ext cx="60960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Git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543935" y="1998980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525520" y="1998980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5" name="矩形 44"/>
          <p:cNvSpPr/>
          <p:nvPr/>
        </p:nvSpPr>
        <p:spPr>
          <a:xfrm>
            <a:off x="3564255" y="24263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545840" y="2426335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7" name="矩形 46"/>
          <p:cNvSpPr/>
          <p:nvPr/>
        </p:nvSpPr>
        <p:spPr>
          <a:xfrm>
            <a:off x="3562350" y="28581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43935" y="2858135"/>
            <a:ext cx="676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Maven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4288155" y="197929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44670" y="1979295"/>
            <a:ext cx="52641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Junit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5083175" y="1998980"/>
            <a:ext cx="82169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064760" y="1998980"/>
            <a:ext cx="8756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Selenium</a:t>
            </a:r>
            <a:endParaRPr lang="en-US" altLang="zh-CN" sz="1400"/>
          </a:p>
        </p:txBody>
      </p:sp>
      <p:sp>
        <p:nvSpPr>
          <p:cNvPr id="54" name="矩形 53"/>
          <p:cNvSpPr/>
          <p:nvPr/>
        </p:nvSpPr>
        <p:spPr>
          <a:xfrm>
            <a:off x="6860540" y="198882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861175" y="1904365"/>
            <a:ext cx="7289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Nexus</a:t>
            </a:r>
            <a:endParaRPr lang="en-US" altLang="zh-CN" sz="1400"/>
          </a:p>
          <a:p>
            <a:pPr algn="ctr"/>
            <a:r>
              <a:rPr lang="en-US" altLang="zh-CN" sz="1400"/>
              <a:t>OSS</a:t>
            </a:r>
            <a:endParaRPr lang="en-US" altLang="zh-CN" sz="1400"/>
          </a:p>
        </p:txBody>
      </p:sp>
      <p:sp>
        <p:nvSpPr>
          <p:cNvPr id="56" name="矩形 55"/>
          <p:cNvSpPr/>
          <p:nvPr/>
        </p:nvSpPr>
        <p:spPr>
          <a:xfrm>
            <a:off x="6851650" y="2416175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843395" y="2306320"/>
            <a:ext cx="8051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Docker</a:t>
            </a:r>
            <a:endParaRPr lang="en-US" altLang="zh-CN" sz="1400"/>
          </a:p>
          <a:p>
            <a:pPr algn="ctr"/>
            <a:r>
              <a:rPr lang="en-US" altLang="zh-CN" sz="1400"/>
              <a:t>Registry</a:t>
            </a:r>
            <a:endParaRPr lang="en-US" altLang="zh-CN" sz="1400"/>
          </a:p>
        </p:txBody>
      </p:sp>
      <p:sp>
        <p:nvSpPr>
          <p:cNvPr id="58" name="矩形 57"/>
          <p:cNvSpPr/>
          <p:nvPr/>
        </p:nvSpPr>
        <p:spPr>
          <a:xfrm>
            <a:off x="7668895" y="197993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581265" y="1988820"/>
            <a:ext cx="859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SaltStack</a:t>
            </a:r>
            <a:endParaRPr lang="en-US" altLang="zh-CN" sz="1400"/>
          </a:p>
        </p:txBody>
      </p:sp>
      <p:sp>
        <p:nvSpPr>
          <p:cNvPr id="60" name="矩形 59"/>
          <p:cNvSpPr/>
          <p:nvPr/>
        </p:nvSpPr>
        <p:spPr>
          <a:xfrm>
            <a:off x="7663815" y="2416810"/>
            <a:ext cx="72961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576185" y="2425700"/>
            <a:ext cx="8597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Puppet</a:t>
            </a:r>
            <a:endParaRPr lang="en-US" altLang="zh-CN" sz="1400"/>
          </a:p>
        </p:txBody>
      </p:sp>
      <p:sp>
        <p:nvSpPr>
          <p:cNvPr id="63" name="矩形 62"/>
          <p:cNvSpPr/>
          <p:nvPr/>
        </p:nvSpPr>
        <p:spPr>
          <a:xfrm>
            <a:off x="8495665" y="1969135"/>
            <a:ext cx="63817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8390255" y="1978025"/>
            <a:ext cx="7518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Docker</a:t>
            </a:r>
            <a:endParaRPr lang="en-US" altLang="zh-CN" sz="1400"/>
          </a:p>
        </p:txBody>
      </p:sp>
      <p:sp>
        <p:nvSpPr>
          <p:cNvPr id="65" name="矩形 64"/>
          <p:cNvSpPr/>
          <p:nvPr/>
        </p:nvSpPr>
        <p:spPr>
          <a:xfrm>
            <a:off x="8495665" y="2426335"/>
            <a:ext cx="65722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334375" y="2325370"/>
            <a:ext cx="1016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kubernetes</a:t>
            </a:r>
            <a:endParaRPr lang="en-US" altLang="zh-CN" sz="1400"/>
          </a:p>
          <a:p>
            <a:pPr algn="ctr"/>
            <a:r>
              <a:rPr lang="en-US" altLang="zh-CN" sz="1400"/>
              <a:t>Opensh</a:t>
            </a:r>
            <a:endParaRPr lang="en-US" altLang="zh-CN" sz="1400"/>
          </a:p>
        </p:txBody>
      </p:sp>
      <p:sp>
        <p:nvSpPr>
          <p:cNvPr id="67" name="矩形 66"/>
          <p:cNvSpPr/>
          <p:nvPr/>
        </p:nvSpPr>
        <p:spPr>
          <a:xfrm>
            <a:off x="9229725" y="1960245"/>
            <a:ext cx="629285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9169400" y="1878330"/>
            <a:ext cx="77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Splunk/ELK</a:t>
            </a:r>
            <a:endParaRPr lang="en-US" altLang="zh-CN" sz="1400"/>
          </a:p>
        </p:txBody>
      </p:sp>
      <p:sp>
        <p:nvSpPr>
          <p:cNvPr id="69" name="矩形 68"/>
          <p:cNvSpPr/>
          <p:nvPr/>
        </p:nvSpPr>
        <p:spPr>
          <a:xfrm>
            <a:off x="9991725" y="1958340"/>
            <a:ext cx="629285" cy="32639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9896475" y="1860550"/>
            <a:ext cx="7721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Confulence</a:t>
            </a:r>
            <a:endParaRPr lang="en-US" altLang="zh-CN" sz="1400"/>
          </a:p>
        </p:txBody>
      </p:sp>
      <p:sp>
        <p:nvSpPr>
          <p:cNvPr id="71" name="矩形 70"/>
          <p:cNvSpPr/>
          <p:nvPr/>
        </p:nvSpPr>
        <p:spPr>
          <a:xfrm>
            <a:off x="5991860" y="1998980"/>
            <a:ext cx="82169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088380" y="1998980"/>
            <a:ext cx="6800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Jmeter</a:t>
            </a:r>
            <a:endParaRPr lang="en-US" altLang="zh-CN" sz="1400"/>
          </a:p>
        </p:txBody>
      </p:sp>
      <p:sp>
        <p:nvSpPr>
          <p:cNvPr id="73" name="矩形 72"/>
          <p:cNvSpPr/>
          <p:nvPr/>
        </p:nvSpPr>
        <p:spPr>
          <a:xfrm>
            <a:off x="9262745" y="2406650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9255125" y="2406650"/>
            <a:ext cx="654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400"/>
              <a:t>Zabbix</a:t>
            </a:r>
            <a:endParaRPr lang="en-US" altLang="zh-CN" sz="1400"/>
          </a:p>
        </p:txBody>
      </p:sp>
      <p:sp>
        <p:nvSpPr>
          <p:cNvPr id="75" name="矩形 74"/>
          <p:cNvSpPr/>
          <p:nvPr/>
        </p:nvSpPr>
        <p:spPr>
          <a:xfrm>
            <a:off x="9275445" y="2858135"/>
            <a:ext cx="638810" cy="326390"/>
          </a:xfrm>
          <a:prstGeom prst="rect">
            <a:avLst/>
          </a:prstGeom>
          <a:solidFill>
            <a:srgbClr val="92D05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9243695" y="2760345"/>
            <a:ext cx="754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Prometheus</a:t>
            </a:r>
            <a:endParaRPr lang="en-US" altLang="zh-CN" sz="1400"/>
          </a:p>
        </p:txBody>
      </p:sp>
      <p:sp>
        <p:nvSpPr>
          <p:cNvPr id="77" name="矩形 76"/>
          <p:cNvSpPr/>
          <p:nvPr/>
        </p:nvSpPr>
        <p:spPr>
          <a:xfrm>
            <a:off x="2773680" y="3283585"/>
            <a:ext cx="742950" cy="62865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2815590" y="3368040"/>
            <a:ext cx="675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</a:rPr>
              <a:t>Code</a:t>
            </a:r>
            <a:endParaRPr lang="en-US" altLang="zh-CN" sz="1200">
              <a:solidFill>
                <a:schemeClr val="bg1"/>
              </a:solidFill>
            </a:endParaRPr>
          </a:p>
          <a:p>
            <a:pPr algn="ctr"/>
            <a:r>
              <a:rPr lang="en-US" altLang="zh-CN" sz="1200">
                <a:solidFill>
                  <a:schemeClr val="bg1"/>
                </a:solidFill>
              </a:rPr>
              <a:t>Review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3601720" y="3283585"/>
            <a:ext cx="2338705" cy="27559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3599180" y="3283585"/>
            <a:ext cx="22967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代码质量分析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602355" y="3636645"/>
            <a:ext cx="2338705" cy="275590"/>
          </a:xfrm>
          <a:prstGeom prst="rect">
            <a:avLst/>
          </a:prstGeom>
          <a:solidFill>
            <a:srgbClr val="A0C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295140" y="3636645"/>
            <a:ext cx="9512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</a:rPr>
              <a:t>SonarQube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260475" y="3986530"/>
            <a:ext cx="9311005" cy="354330"/>
          </a:xfrm>
          <a:prstGeom prst="rect">
            <a:avLst/>
          </a:prstGeom>
          <a:solidFill>
            <a:srgbClr val="4EAE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267325" y="4025900"/>
            <a:ext cx="1297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>
                <a:solidFill>
                  <a:schemeClr val="bg1"/>
                </a:solidFill>
              </a:rPr>
              <a:t>自动集成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1248410" y="4394200"/>
            <a:ext cx="9323705" cy="458470"/>
          </a:xfrm>
          <a:prstGeom prst="rect">
            <a:avLst/>
          </a:prstGeom>
          <a:solidFill>
            <a:srgbClr val="A0CE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5257800" y="4485640"/>
            <a:ext cx="167703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tx1"/>
                </a:solidFill>
              </a:rPr>
              <a:t>Jenkins</a:t>
            </a:r>
            <a:r>
              <a:rPr lang="zh-CN" altLang="en-US" sz="1200">
                <a:solidFill>
                  <a:schemeClr val="tx1"/>
                </a:solidFill>
              </a:rPr>
              <a:t>（</a:t>
            </a:r>
            <a:r>
              <a:rPr lang="en-US" altLang="zh-CN" sz="1200">
                <a:solidFill>
                  <a:schemeClr val="tx1"/>
                </a:solidFill>
              </a:rPr>
              <a:t>Pipeline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pic>
        <p:nvPicPr>
          <p:cNvPr id="89" name="图片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5177155"/>
            <a:ext cx="9312275" cy="1397000"/>
          </a:xfrm>
          <a:prstGeom prst="rect">
            <a:avLst/>
          </a:prstGeom>
        </p:spPr>
      </p:pic>
      <p:sp>
        <p:nvSpPr>
          <p:cNvPr id="90" name="上箭头 89"/>
          <p:cNvSpPr/>
          <p:nvPr/>
        </p:nvSpPr>
        <p:spPr>
          <a:xfrm>
            <a:off x="5765800" y="4852670"/>
            <a:ext cx="433705" cy="36703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演示</Application>
  <PresentationFormat>宽屏</PresentationFormat>
  <Paragraphs>451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宋体</vt:lpstr>
      <vt:lpstr>Wingdings</vt:lpstr>
      <vt:lpstr>Arial Black</vt:lpstr>
      <vt:lpstr>黑体</vt:lpstr>
      <vt:lpstr>Calibri</vt:lpstr>
      <vt:lpstr>微软雅黑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猛猛小蚂蚁</cp:lastModifiedBy>
  <cp:revision>17</cp:revision>
  <dcterms:created xsi:type="dcterms:W3CDTF">2020-03-12T01:44:00Z</dcterms:created>
  <dcterms:modified xsi:type="dcterms:W3CDTF">2020-07-03T07:40:15Z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