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圆柱形 23"/>
          <p:cNvSpPr/>
          <p:nvPr/>
        </p:nvSpPr>
        <p:spPr>
          <a:xfrm rot="5400000">
            <a:off x="2693035" y="1474470"/>
            <a:ext cx="824865" cy="2984500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" name="笑脸 3"/>
          <p:cNvSpPr/>
          <p:nvPr/>
        </p:nvSpPr>
        <p:spPr>
          <a:xfrm>
            <a:off x="147955" y="2807970"/>
            <a:ext cx="314325" cy="31432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641985" y="2735580"/>
            <a:ext cx="832485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 </a:t>
            </a:r>
            <a:r>
              <a:rPr lang="zh-CN" altLang="en-US" sz="1400"/>
              <a:t>代码提交</a:t>
            </a:r>
            <a:endParaRPr lang="zh-CN" altLang="en-US" sz="1400"/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>
            <a:off x="248285" y="2947670"/>
            <a:ext cx="393700" cy="17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613535" y="2682240"/>
            <a:ext cx="553085" cy="566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编译</a:t>
            </a:r>
            <a:endParaRPr lang="zh-CN" altLang="en-US" sz="1400"/>
          </a:p>
        </p:txBody>
      </p:sp>
      <p:sp>
        <p:nvSpPr>
          <p:cNvPr id="8" name="椭圆 7"/>
          <p:cNvSpPr/>
          <p:nvPr/>
        </p:nvSpPr>
        <p:spPr>
          <a:xfrm>
            <a:off x="2318385" y="2664460"/>
            <a:ext cx="553085" cy="566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扫描</a:t>
            </a:r>
            <a:endParaRPr lang="zh-CN" altLang="en-US" sz="1400"/>
          </a:p>
        </p:txBody>
      </p:sp>
      <p:sp>
        <p:nvSpPr>
          <p:cNvPr id="9" name="椭圆 8"/>
          <p:cNvSpPr/>
          <p:nvPr/>
        </p:nvSpPr>
        <p:spPr>
          <a:xfrm>
            <a:off x="3014980" y="2664460"/>
            <a:ext cx="553085" cy="566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单测</a:t>
            </a:r>
            <a:endParaRPr lang="zh-CN" altLang="en-US" sz="1400"/>
          </a:p>
        </p:txBody>
      </p:sp>
      <p:sp>
        <p:nvSpPr>
          <p:cNvPr id="10" name="椭圆 9"/>
          <p:cNvSpPr/>
          <p:nvPr/>
        </p:nvSpPr>
        <p:spPr>
          <a:xfrm>
            <a:off x="3712210" y="2682240"/>
            <a:ext cx="553085" cy="566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部署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2318385" y="3705225"/>
            <a:ext cx="1249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前一个环境触发</a:t>
            </a:r>
            <a:endParaRPr lang="zh-CN" altLang="en-US" sz="1200"/>
          </a:p>
          <a:p>
            <a:r>
              <a:rPr lang="zh-CN" altLang="en-US" sz="1200"/>
              <a:t>下一个环节自动</a:t>
            </a:r>
            <a:endParaRPr lang="zh-CN" altLang="en-US" sz="1200"/>
          </a:p>
          <a:p>
            <a:r>
              <a:rPr lang="zh-CN" altLang="en-US" sz="1200"/>
              <a:t>执行</a:t>
            </a:r>
            <a:endParaRPr lang="zh-CN" altLang="en-US" sz="1200"/>
          </a:p>
        </p:txBody>
      </p:sp>
      <p:cxnSp>
        <p:nvCxnSpPr>
          <p:cNvPr id="13" name="肘形连接符 12"/>
          <p:cNvCxnSpPr>
            <a:stCxn id="7" idx="4"/>
            <a:endCxn id="11" idx="0"/>
          </p:cNvCxnSpPr>
          <p:nvPr/>
        </p:nvCxnSpPr>
        <p:spPr>
          <a:xfrm rot="5400000" flipV="1">
            <a:off x="2188528" y="2950528"/>
            <a:ext cx="456565" cy="105283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8" idx="4"/>
            <a:endCxn id="11" idx="0"/>
          </p:cNvCxnSpPr>
          <p:nvPr/>
        </p:nvCxnSpPr>
        <p:spPr>
          <a:xfrm rot="5400000" flipV="1">
            <a:off x="2532063" y="3294063"/>
            <a:ext cx="474345" cy="34798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9" idx="4"/>
            <a:endCxn id="11" idx="0"/>
          </p:cNvCxnSpPr>
          <p:nvPr/>
        </p:nvCxnSpPr>
        <p:spPr>
          <a:xfrm rot="5400000">
            <a:off x="2880360" y="3293745"/>
            <a:ext cx="474345" cy="348615"/>
          </a:xfrm>
          <a:prstGeom prst="bentConnector3">
            <a:avLst>
              <a:gd name="adj1" fmla="val 5006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" idx="4"/>
            <a:endCxn id="11" idx="0"/>
          </p:cNvCxnSpPr>
          <p:nvPr/>
        </p:nvCxnSpPr>
        <p:spPr>
          <a:xfrm rot="5400000">
            <a:off x="3237865" y="2954020"/>
            <a:ext cx="456565" cy="1045845"/>
          </a:xfrm>
          <a:prstGeom prst="bentConnector3">
            <a:avLst>
              <a:gd name="adj1" fmla="val 5007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384300" y="2809240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》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2077720" y="2796540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》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2781300" y="2795270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》</a:t>
            </a:r>
            <a:endParaRPr lang="zh-CN" altLang="en-US" sz="1400"/>
          </a:p>
        </p:txBody>
      </p:sp>
      <p:sp>
        <p:nvSpPr>
          <p:cNvPr id="23" name="文本框 22"/>
          <p:cNvSpPr txBox="1"/>
          <p:nvPr/>
        </p:nvSpPr>
        <p:spPr>
          <a:xfrm>
            <a:off x="3467100" y="2795270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》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4165600" y="2795270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》</a:t>
            </a:r>
            <a:endParaRPr lang="zh-CN" altLang="en-US" sz="1400"/>
          </a:p>
        </p:txBody>
      </p:sp>
      <p:sp>
        <p:nvSpPr>
          <p:cNvPr id="26" name="圆角矩形 25"/>
          <p:cNvSpPr/>
          <p:nvPr/>
        </p:nvSpPr>
        <p:spPr>
          <a:xfrm>
            <a:off x="610870" y="3902710"/>
            <a:ext cx="895350" cy="447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变更集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圆柱形 26"/>
          <p:cNvSpPr/>
          <p:nvPr/>
        </p:nvSpPr>
        <p:spPr>
          <a:xfrm>
            <a:off x="603885" y="4841875"/>
            <a:ext cx="909320" cy="46228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代码库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5" idx="2"/>
            <a:endCxn id="26" idx="0"/>
          </p:cNvCxnSpPr>
          <p:nvPr/>
        </p:nvCxnSpPr>
        <p:spPr>
          <a:xfrm>
            <a:off x="1058545" y="3195320"/>
            <a:ext cx="0" cy="7073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2"/>
            <a:endCxn id="27" idx="0"/>
          </p:cNvCxnSpPr>
          <p:nvPr/>
        </p:nvCxnSpPr>
        <p:spPr>
          <a:xfrm>
            <a:off x="1058545" y="4350385"/>
            <a:ext cx="0" cy="6070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柱形 29"/>
          <p:cNvSpPr/>
          <p:nvPr/>
        </p:nvSpPr>
        <p:spPr>
          <a:xfrm rot="5400000">
            <a:off x="5702300" y="795655"/>
            <a:ext cx="824865" cy="3175000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2" name="椭圆 31"/>
          <p:cNvSpPr/>
          <p:nvPr/>
        </p:nvSpPr>
        <p:spPr>
          <a:xfrm>
            <a:off x="5308600" y="2080260"/>
            <a:ext cx="553085" cy="566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编译</a:t>
            </a:r>
            <a:endParaRPr lang="zh-CN" altLang="en-US" sz="1400"/>
          </a:p>
        </p:txBody>
      </p:sp>
      <p:sp>
        <p:nvSpPr>
          <p:cNvPr id="33" name="椭圆 32"/>
          <p:cNvSpPr/>
          <p:nvPr/>
        </p:nvSpPr>
        <p:spPr>
          <a:xfrm>
            <a:off x="6005195" y="2080260"/>
            <a:ext cx="553085" cy="566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部署</a:t>
            </a:r>
            <a:endParaRPr lang="zh-CN" altLang="en-US" sz="1400"/>
          </a:p>
        </p:txBody>
      </p:sp>
      <p:sp>
        <p:nvSpPr>
          <p:cNvPr id="34" name="椭圆 33"/>
          <p:cNvSpPr/>
          <p:nvPr/>
        </p:nvSpPr>
        <p:spPr>
          <a:xfrm>
            <a:off x="6702425" y="2098040"/>
            <a:ext cx="883920" cy="566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自动化测试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5123815" y="2212340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》</a:t>
            </a:r>
            <a:endParaRPr lang="zh-CN" altLang="en-US" sz="1400"/>
          </a:p>
        </p:txBody>
      </p:sp>
      <p:sp>
        <p:nvSpPr>
          <p:cNvPr id="36" name="文本框 35"/>
          <p:cNvSpPr txBox="1"/>
          <p:nvPr/>
        </p:nvSpPr>
        <p:spPr>
          <a:xfrm>
            <a:off x="5771515" y="2211070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》</a:t>
            </a:r>
            <a:endParaRPr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6457315" y="2211070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》</a:t>
            </a:r>
            <a:endParaRPr lang="zh-CN" altLang="en-US" sz="1400"/>
          </a:p>
        </p:txBody>
      </p:sp>
      <p:sp>
        <p:nvSpPr>
          <p:cNvPr id="39" name="圆角矩形 38"/>
          <p:cNvSpPr/>
          <p:nvPr/>
        </p:nvSpPr>
        <p:spPr>
          <a:xfrm>
            <a:off x="4603750" y="2159000"/>
            <a:ext cx="619760" cy="447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分拣需求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35145" y="3705225"/>
            <a:ext cx="1156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00B0F0"/>
                </a:solidFill>
              </a:rPr>
              <a:t>提交系统测试</a:t>
            </a:r>
            <a:endParaRPr lang="zh-CN" altLang="en-US" sz="1200"/>
          </a:p>
          <a:p>
            <a:r>
              <a:rPr lang="zh-CN" altLang="en-US" sz="1200"/>
              <a:t>自动</a:t>
            </a:r>
            <a:r>
              <a:rPr lang="en-US" altLang="zh-CN" sz="1200"/>
              <a:t>/</a:t>
            </a:r>
            <a:r>
              <a:rPr lang="zh-CN" altLang="en-US" sz="1200"/>
              <a:t>人工标记</a:t>
            </a:r>
            <a:endParaRPr lang="zh-CN" altLang="en-US" sz="1200"/>
          </a:p>
          <a:p>
            <a:r>
              <a:rPr lang="en-US" altLang="zh-CN" sz="1200"/>
              <a:t>Pass/Fail</a:t>
            </a:r>
            <a:endParaRPr lang="en-US" altLang="zh-CN" sz="1200"/>
          </a:p>
        </p:txBody>
      </p:sp>
      <p:cxnSp>
        <p:nvCxnSpPr>
          <p:cNvPr id="41" name="直接箭头连接符 40"/>
          <p:cNvCxnSpPr>
            <a:stCxn id="39" idx="2"/>
            <a:endCxn id="40" idx="0"/>
          </p:cNvCxnSpPr>
          <p:nvPr/>
        </p:nvCxnSpPr>
        <p:spPr>
          <a:xfrm>
            <a:off x="4913630" y="2606675"/>
            <a:ext cx="0" cy="10985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柱形 41"/>
          <p:cNvSpPr/>
          <p:nvPr/>
        </p:nvSpPr>
        <p:spPr>
          <a:xfrm>
            <a:off x="4883785" y="4841875"/>
            <a:ext cx="1402715" cy="71310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制品库</a:t>
            </a:r>
            <a:r>
              <a:rPr lang="en-US" altLang="zh-CN" sz="1400">
                <a:solidFill>
                  <a:schemeClr val="tx1"/>
                </a:solidFill>
              </a:rPr>
              <a:t>/</a:t>
            </a:r>
            <a:r>
              <a:rPr lang="zh-CN" altLang="en-US" sz="1400">
                <a:solidFill>
                  <a:schemeClr val="tx1"/>
                </a:solidFill>
              </a:rPr>
              <a:t>镜像库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4" name="肘形连接符 43"/>
          <p:cNvCxnSpPr>
            <a:stCxn id="7" idx="4"/>
            <a:endCxn id="42" idx="2"/>
          </p:cNvCxnSpPr>
          <p:nvPr/>
        </p:nvCxnSpPr>
        <p:spPr>
          <a:xfrm rot="5400000" flipV="1">
            <a:off x="2412048" y="2727008"/>
            <a:ext cx="1950085" cy="299339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0" idx="4"/>
            <a:endCxn id="42" idx="2"/>
          </p:cNvCxnSpPr>
          <p:nvPr/>
        </p:nvCxnSpPr>
        <p:spPr>
          <a:xfrm rot="5400000" flipV="1">
            <a:off x="3461385" y="3776345"/>
            <a:ext cx="1950085" cy="89471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32" idx="4"/>
            <a:endCxn id="42" idx="1"/>
          </p:cNvCxnSpPr>
          <p:nvPr/>
        </p:nvCxnSpPr>
        <p:spPr>
          <a:xfrm rot="5400000">
            <a:off x="4487863" y="3744278"/>
            <a:ext cx="2195195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3" idx="4"/>
            <a:endCxn id="42" idx="1"/>
          </p:cNvCxnSpPr>
          <p:nvPr/>
        </p:nvCxnSpPr>
        <p:spPr>
          <a:xfrm rot="5400000">
            <a:off x="4836160" y="3395345"/>
            <a:ext cx="2195195" cy="696595"/>
          </a:xfrm>
          <a:prstGeom prst="bentConnector3">
            <a:avLst>
              <a:gd name="adj1" fmla="val 9872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47"/>
          <p:cNvSpPr/>
          <p:nvPr/>
        </p:nvSpPr>
        <p:spPr>
          <a:xfrm rot="5400000">
            <a:off x="9180195" y="-259715"/>
            <a:ext cx="824865" cy="4012565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9" name="椭圆 48"/>
          <p:cNvSpPr/>
          <p:nvPr/>
        </p:nvSpPr>
        <p:spPr>
          <a:xfrm>
            <a:off x="8367395" y="1443355"/>
            <a:ext cx="744855" cy="566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预投产交付包</a:t>
            </a:r>
            <a:endParaRPr lang="zh-CN" altLang="en-US" sz="1200"/>
          </a:p>
        </p:txBody>
      </p:sp>
      <p:sp>
        <p:nvSpPr>
          <p:cNvPr id="50" name="椭圆 49"/>
          <p:cNvSpPr/>
          <p:nvPr/>
        </p:nvSpPr>
        <p:spPr>
          <a:xfrm>
            <a:off x="9312910" y="1443355"/>
            <a:ext cx="553085" cy="566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部署</a:t>
            </a:r>
            <a:endParaRPr lang="zh-CN" altLang="en-US" sz="1400"/>
          </a:p>
        </p:txBody>
      </p:sp>
      <p:sp>
        <p:nvSpPr>
          <p:cNvPr id="51" name="椭圆 50"/>
          <p:cNvSpPr/>
          <p:nvPr/>
        </p:nvSpPr>
        <p:spPr>
          <a:xfrm>
            <a:off x="10010140" y="1461135"/>
            <a:ext cx="796290" cy="566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回归</a:t>
            </a:r>
            <a:r>
              <a:rPr lang="zh-CN" altLang="en-US" sz="1400"/>
              <a:t>测试</a:t>
            </a:r>
            <a:endParaRPr lang="zh-CN" altLang="en-US" sz="1400"/>
          </a:p>
        </p:txBody>
      </p:sp>
      <p:sp>
        <p:nvSpPr>
          <p:cNvPr id="52" name="文本框 51"/>
          <p:cNvSpPr txBox="1"/>
          <p:nvPr/>
        </p:nvSpPr>
        <p:spPr>
          <a:xfrm>
            <a:off x="8182610" y="1575435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》</a:t>
            </a:r>
            <a:endParaRPr lang="zh-CN" altLang="en-US" sz="1400"/>
          </a:p>
        </p:txBody>
      </p:sp>
      <p:sp>
        <p:nvSpPr>
          <p:cNvPr id="53" name="文本框 52"/>
          <p:cNvSpPr txBox="1"/>
          <p:nvPr/>
        </p:nvSpPr>
        <p:spPr>
          <a:xfrm>
            <a:off x="9112250" y="1574165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》</a:t>
            </a:r>
            <a:endParaRPr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9782810" y="1591945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》</a:t>
            </a:r>
            <a:endParaRPr lang="zh-CN" altLang="en-US" sz="1400"/>
          </a:p>
        </p:txBody>
      </p:sp>
      <p:sp>
        <p:nvSpPr>
          <p:cNvPr id="55" name="圆角矩形 54"/>
          <p:cNvSpPr/>
          <p:nvPr/>
        </p:nvSpPr>
        <p:spPr>
          <a:xfrm>
            <a:off x="7662545" y="1522095"/>
            <a:ext cx="619760" cy="447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分拣需求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0979150" y="1523365"/>
            <a:ext cx="619760" cy="447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确认交付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742930" y="1593215"/>
            <a:ext cx="360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》</a:t>
            </a:r>
            <a:endParaRPr lang="zh-CN" altLang="en-US" sz="1400"/>
          </a:p>
        </p:txBody>
      </p:sp>
      <p:sp>
        <p:nvSpPr>
          <p:cNvPr id="58" name="文本框 57"/>
          <p:cNvSpPr txBox="1"/>
          <p:nvPr/>
        </p:nvSpPr>
        <p:spPr>
          <a:xfrm>
            <a:off x="7386955" y="3705225"/>
            <a:ext cx="1156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00B0F0"/>
                </a:solidFill>
              </a:rPr>
              <a:t>提交预投产</a:t>
            </a:r>
            <a:endParaRPr lang="zh-CN" altLang="en-US" sz="1200"/>
          </a:p>
          <a:p>
            <a:r>
              <a:rPr lang="zh-CN" altLang="en-US" sz="1200"/>
              <a:t>自动</a:t>
            </a:r>
            <a:r>
              <a:rPr lang="en-US" altLang="zh-CN" sz="1200"/>
              <a:t>/</a:t>
            </a:r>
            <a:r>
              <a:rPr lang="zh-CN" altLang="en-US" sz="1200"/>
              <a:t>人工标记</a:t>
            </a:r>
            <a:endParaRPr lang="zh-CN" altLang="en-US" sz="1200"/>
          </a:p>
          <a:p>
            <a:r>
              <a:rPr lang="en-US" altLang="zh-CN" sz="1200"/>
              <a:t>Pass/Fail</a:t>
            </a:r>
            <a:endParaRPr lang="en-US" altLang="zh-CN" sz="1200"/>
          </a:p>
        </p:txBody>
      </p:sp>
      <p:cxnSp>
        <p:nvCxnSpPr>
          <p:cNvPr id="59" name="直接箭头连接符 58"/>
          <p:cNvCxnSpPr>
            <a:stCxn id="55" idx="2"/>
            <a:endCxn id="58" idx="0"/>
          </p:cNvCxnSpPr>
          <p:nvPr/>
        </p:nvCxnSpPr>
        <p:spPr>
          <a:xfrm flipH="1">
            <a:off x="7965440" y="1969770"/>
            <a:ext cx="6985" cy="17354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0710545" y="3705225"/>
            <a:ext cx="11563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00B0F0"/>
                </a:solidFill>
              </a:rPr>
              <a:t>提交交付</a:t>
            </a:r>
            <a:endParaRPr lang="zh-CN" altLang="en-US" sz="1200"/>
          </a:p>
          <a:p>
            <a:r>
              <a:rPr lang="zh-CN" altLang="en-US" sz="1200"/>
              <a:t>自动</a:t>
            </a:r>
            <a:r>
              <a:rPr lang="en-US" altLang="zh-CN" sz="1200"/>
              <a:t>/</a:t>
            </a:r>
            <a:r>
              <a:rPr lang="zh-CN" altLang="en-US" sz="1200"/>
              <a:t>人工标记</a:t>
            </a:r>
            <a:endParaRPr lang="zh-CN" altLang="en-US" sz="1200"/>
          </a:p>
          <a:p>
            <a:r>
              <a:rPr lang="en-US" altLang="zh-CN" sz="1200"/>
              <a:t>Pass/Fail</a:t>
            </a:r>
            <a:endParaRPr lang="en-US" altLang="zh-CN" sz="1200"/>
          </a:p>
        </p:txBody>
      </p:sp>
      <p:cxnSp>
        <p:nvCxnSpPr>
          <p:cNvPr id="61" name="直接箭头连接符 60"/>
          <p:cNvCxnSpPr>
            <a:endCxn id="60" idx="0"/>
          </p:cNvCxnSpPr>
          <p:nvPr/>
        </p:nvCxnSpPr>
        <p:spPr>
          <a:xfrm flipH="1">
            <a:off x="11289030" y="1969770"/>
            <a:ext cx="6985" cy="17354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0" idx="4"/>
            <a:endCxn id="42" idx="4"/>
          </p:cNvCxnSpPr>
          <p:nvPr/>
        </p:nvCxnSpPr>
        <p:spPr>
          <a:xfrm rot="5400000">
            <a:off x="6343650" y="1952625"/>
            <a:ext cx="3188970" cy="33032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42" idx="4"/>
            <a:endCxn id="51" idx="4"/>
          </p:cNvCxnSpPr>
          <p:nvPr/>
        </p:nvCxnSpPr>
        <p:spPr>
          <a:xfrm flipV="1">
            <a:off x="6286500" y="2027555"/>
            <a:ext cx="4121785" cy="317119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11103610" y="4523740"/>
            <a:ext cx="553085" cy="566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自动</a:t>
            </a:r>
            <a:endParaRPr lang="zh-CN" altLang="en-US" sz="1400"/>
          </a:p>
        </p:txBody>
      </p:sp>
      <p:sp>
        <p:nvSpPr>
          <p:cNvPr id="66" name="圆角矩形 65"/>
          <p:cNvSpPr/>
          <p:nvPr/>
        </p:nvSpPr>
        <p:spPr>
          <a:xfrm>
            <a:off x="11070590" y="5198745"/>
            <a:ext cx="619760" cy="4476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</a:rPr>
              <a:t>手工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演示</Application>
  <PresentationFormat>宽屏</PresentationFormat>
  <Paragraphs>78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猛猛小蚂蚁</cp:lastModifiedBy>
  <cp:revision>1</cp:revision>
  <dcterms:created xsi:type="dcterms:W3CDTF">2020-01-19T07:15:57Z</dcterms:created>
  <dcterms:modified xsi:type="dcterms:W3CDTF">2020-01-19T07:47:18Z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