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  <p:sldMasterId id="2147483878" r:id="rId2"/>
  </p:sldMasterIdLst>
  <p:notesMasterIdLst>
    <p:notesMasterId r:id="rId18"/>
  </p:notesMasterIdLst>
  <p:handoutMasterIdLst>
    <p:handoutMasterId r:id="rId19"/>
  </p:handoutMasterIdLst>
  <p:sldIdLst>
    <p:sldId id="1087" r:id="rId3"/>
    <p:sldId id="906" r:id="rId4"/>
    <p:sldId id="1071" r:id="rId5"/>
    <p:sldId id="1146" r:id="rId6"/>
    <p:sldId id="1150" r:id="rId7"/>
    <p:sldId id="1095" r:id="rId8"/>
    <p:sldId id="1153" r:id="rId9"/>
    <p:sldId id="1160" r:id="rId10"/>
    <p:sldId id="1154" r:id="rId11"/>
    <p:sldId id="1155" r:id="rId12"/>
    <p:sldId id="1111" r:id="rId13"/>
    <p:sldId id="1158" r:id="rId14"/>
    <p:sldId id="1162" r:id="rId15"/>
    <p:sldId id="1161" r:id="rId16"/>
    <p:sldId id="972" r:id="rId17"/>
  </p:sldIdLst>
  <p:sldSz cx="9144000" cy="6858000" type="screen4x3"/>
  <p:notesSz cx="6780213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E00"/>
    <a:srgbClr val="AC66BB"/>
    <a:srgbClr val="4B005F"/>
    <a:srgbClr val="E8F90F"/>
    <a:srgbClr val="9348A2"/>
    <a:srgbClr val="A355B3"/>
    <a:srgbClr val="8D00B4"/>
    <a:srgbClr val="B2A60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1956" autoAdjust="0"/>
  </p:normalViewPr>
  <p:slideViewPr>
    <p:cSldViewPr snapToGrid="0">
      <p:cViewPr>
        <p:scale>
          <a:sx n="100" d="100"/>
          <a:sy n="100" d="100"/>
        </p:scale>
        <p:origin x="-552" y="-78"/>
      </p:cViewPr>
      <p:guideLst>
        <p:guide orient="horz" pos="1472"/>
        <p:guide orient="horz" pos="1040"/>
        <p:guide orient="horz" pos="824"/>
        <p:guide orient="horz" pos="3950"/>
        <p:guide pos="144"/>
        <p:guide pos="5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30"/>
    </p:cViewPr>
  </p:sorterViewPr>
  <p:notesViewPr>
    <p:cSldViewPr snapToGrid="0">
      <p:cViewPr varScale="1">
        <p:scale>
          <a:sx n="60" d="100"/>
          <a:sy n="60" d="100"/>
        </p:scale>
        <p:origin x="-1734" y="-78"/>
      </p:cViewPr>
      <p:guideLst>
        <p:guide orient="horz" pos="3110"/>
        <p:guide pos="21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37895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27CBE93-1130-412C-B61F-426094BABA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6988" y="0"/>
            <a:ext cx="2949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35013"/>
            <a:ext cx="4891088" cy="3668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29163"/>
            <a:ext cx="5013325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9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6988" y="9380538"/>
            <a:ext cx="2949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C33474E-A0D9-4951-9155-9EF55B770F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685800" y="21336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38862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685800" y="6651625"/>
            <a:ext cx="19812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6477000" y="6651625"/>
            <a:ext cx="19812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Object 21"/>
          <p:cNvGraphicFramePr>
            <a:graphicFrameLocks noChangeAspect="1"/>
          </p:cNvGraphicFramePr>
          <p:nvPr/>
        </p:nvGraphicFramePr>
        <p:xfrm>
          <a:off x="6435725" y="804863"/>
          <a:ext cx="2114550" cy="587375"/>
        </p:xfrm>
        <a:graphic>
          <a:graphicData uri="http://schemas.openxmlformats.org/presentationml/2006/ole">
            <p:oleObj spid="_x0000_s41986" name="Photo Editor Photo" r:id="rId3" imgW="1886213" imgH="523810" progId="">
              <p:embed/>
            </p:oleObj>
          </a:graphicData>
        </a:graphic>
      </p:graphicFrame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143000"/>
          </a:xfrm>
        </p:spPr>
        <p:txBody>
          <a:bodyPr anchor="ctr"/>
          <a:lstStyle>
            <a:lvl1pPr algn="ctr">
              <a:defRPr sz="3600"/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143500"/>
            <a:ext cx="6400800" cy="838200"/>
          </a:xfrm>
        </p:spPr>
        <p:txBody>
          <a:bodyPr anchor="b"/>
          <a:lstStyle>
            <a:lvl1pPr marL="0" indent="0">
              <a:spcBef>
                <a:spcPct val="10000"/>
              </a:spcBef>
              <a:spcAft>
                <a:spcPct val="0"/>
              </a:spcAft>
              <a:buFont typeface="Wingdings" pitchFamily="2" charset="2"/>
              <a:buNone/>
              <a:defRPr sz="1800"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80963"/>
            <a:ext cx="2170112" cy="58626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80963"/>
            <a:ext cx="6357938" cy="58626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0963"/>
            <a:ext cx="6611938" cy="939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8600" y="1323975"/>
            <a:ext cx="8680450" cy="46196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0963"/>
            <a:ext cx="6611938" cy="939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8600" y="1323975"/>
            <a:ext cx="4264025" cy="2233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5025" y="1323975"/>
            <a:ext cx="4264025" cy="2233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228600" y="3709988"/>
            <a:ext cx="8680450" cy="2233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0963"/>
            <a:ext cx="6611938" cy="939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323975"/>
            <a:ext cx="4264025" cy="4619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323975"/>
            <a:ext cx="4264025" cy="4619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0963"/>
            <a:ext cx="6611938" cy="939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323975"/>
            <a:ext cx="4264025" cy="4619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5025" y="1323975"/>
            <a:ext cx="4264025" cy="2233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5025" y="3709988"/>
            <a:ext cx="4264025" cy="2233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0963"/>
            <a:ext cx="6611938" cy="939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323975"/>
            <a:ext cx="4264025" cy="4619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5025" y="1323975"/>
            <a:ext cx="4264025" cy="2233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5025" y="3709988"/>
            <a:ext cx="4264025" cy="2233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510338" y="6554788"/>
            <a:ext cx="2565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defRPr/>
            </a:pPr>
            <a:fld id="{3DC16096-D119-4AFD-8E13-DA22BDF475C7}" type="slidenum"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pPr algn="r" eaLnBrk="0" hangingPunct="0">
                <a:defRPr/>
              </a:pPr>
              <a:t>‹#›</a:t>
            </a:fld>
            <a:endParaRPr lang="en-US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Line 46"/>
          <p:cNvSpPr>
            <a:spLocks noChangeShapeType="1"/>
          </p:cNvSpPr>
          <p:nvPr userDrawn="1"/>
        </p:nvSpPr>
        <p:spPr bwMode="auto">
          <a:xfrm>
            <a:off x="6350" y="1125538"/>
            <a:ext cx="6842125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6" descr="20年LOGO不同背景色使用示意_0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8" y="6386513"/>
            <a:ext cx="21463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76538" y="5434013"/>
            <a:ext cx="30003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268413"/>
            <a:ext cx="4141787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268413"/>
            <a:ext cx="4143375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333375"/>
            <a:ext cx="2116137" cy="6021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33375"/>
            <a:ext cx="6196013" cy="6021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323975"/>
            <a:ext cx="4264025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323975"/>
            <a:ext cx="4264025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0963"/>
            <a:ext cx="6611938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23975"/>
            <a:ext cx="86804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27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510338" y="6554788"/>
            <a:ext cx="2565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defRPr/>
            </a:pPr>
            <a:fld id="{E25E8656-4659-45B5-BC86-3E74CDE5C995}" type="slidenum"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pPr algn="r" eaLnBrk="0" hangingPunct="0">
                <a:defRPr/>
              </a:pPr>
              <a:t>‹#›</a:t>
            </a:fld>
            <a:endParaRPr lang="en-US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30" name="Line 46"/>
          <p:cNvSpPr>
            <a:spLocks noChangeShapeType="1"/>
          </p:cNvSpPr>
          <p:nvPr userDrawn="1"/>
        </p:nvSpPr>
        <p:spPr bwMode="auto">
          <a:xfrm>
            <a:off x="6350" y="1125538"/>
            <a:ext cx="6842125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6" descr="20年LOGO不同背景色使用示意_01.png"/>
          <p:cNvPicPr>
            <a:picLocks noChangeAspect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638" y="6386513"/>
            <a:ext cx="21463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  <p:sldLayoutId id="2147484440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  <p:sldLayoutId id="2147484423" r:id="rId12"/>
    <p:sldLayoutId id="2147484424" r:id="rId13"/>
    <p:sldLayoutId id="2147484425" r:id="rId14"/>
    <p:sldLayoutId id="2147484426" r:id="rId15"/>
    <p:sldLayoutId id="2147484427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华文楷体" pitchFamily="2" charset="-122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华文楷体" pitchFamily="2" charset="-122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华文楷体" pitchFamily="2" charset="-122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华文楷体" pitchFamily="2" charset="-122"/>
          <a:ea typeface="华文楷体" pitchFamily="2" charset="-122"/>
        </a:defRPr>
      </a:lvl9pPr>
    </p:titleStyle>
    <p:bodyStyle>
      <a:lvl1pPr marL="404813" indent="-404813" algn="l" rtl="0" eaLnBrk="0" fontAlgn="base" hangingPunct="0">
        <a:spcBef>
          <a:spcPct val="70000"/>
        </a:spcBef>
        <a:spcAft>
          <a:spcPct val="10000"/>
        </a:spcAft>
        <a:buClr>
          <a:schemeClr val="accent1"/>
        </a:buClr>
        <a:buFont typeface="Wingdings" pitchFamily="2" charset="2"/>
        <a:buChar char="q"/>
        <a:defRPr sz="2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04863" indent="-285750" algn="l" rtl="0" eaLnBrk="0" fontAlgn="base" hangingPunct="0">
        <a:spcBef>
          <a:spcPct val="50000"/>
        </a:spcBef>
        <a:spcAft>
          <a:spcPct val="1000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7763" indent="-228600" algn="l" rtl="0" eaLnBrk="0" fontAlgn="base" hangingPunct="0">
        <a:spcBef>
          <a:spcPct val="50000"/>
        </a:spcBef>
        <a:spcAft>
          <a:spcPct val="10000"/>
        </a:spcAft>
        <a:buClr>
          <a:schemeClr val="accent1"/>
        </a:buClr>
        <a:buSzPct val="75000"/>
        <a:buChar char="—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EEDDFF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268413"/>
            <a:ext cx="8437562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333375"/>
            <a:ext cx="6696075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29" r:id="rId2"/>
    <p:sldLayoutId id="2147484430" r:id="rId3"/>
    <p:sldLayoutId id="2147484431" r:id="rId4"/>
    <p:sldLayoutId id="2147484432" r:id="rId5"/>
    <p:sldLayoutId id="2147484433" r:id="rId6"/>
    <p:sldLayoutId id="2147484434" r:id="rId7"/>
    <p:sldLayoutId id="2147484435" r:id="rId8"/>
    <p:sldLayoutId id="2147484436" r:id="rId9"/>
    <p:sldLayoutId id="2147484437" r:id="rId10"/>
    <p:sldLayoutId id="214748443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p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295400" y="1665288"/>
            <a:ext cx="6553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4000" b="1" dirty="0" smtClean="0">
                <a:solidFill>
                  <a:srgbClr val="000000"/>
                </a:solidFill>
              </a:rPr>
              <a:t>XXX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性能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测试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报告</a:t>
            </a:r>
            <a:endParaRPr lang="en-US" altLang="zh-CN" sz="40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10000"/>
              </a:spcBef>
            </a:pPr>
            <a:r>
              <a:rPr lang="zh-CN" altLang="en-US" sz="4000" b="1" dirty="0" smtClean="0">
                <a:solidFill>
                  <a:srgbClr val="000000"/>
                </a:solidFill>
              </a:rPr>
              <a:t>评审材料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6762750" y="3554413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000000"/>
                </a:solidFill>
              </a:rPr>
              <a:t>2014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年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11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月</a:t>
            </a:r>
            <a:endParaRPr lang="zh-CN" altLang="en-US" sz="1800" b="1" dirty="0">
              <a:solidFill>
                <a:srgbClr val="000000"/>
              </a:solidFill>
            </a:endParaRPr>
          </a:p>
        </p:txBody>
      </p:sp>
      <p:pic>
        <p:nvPicPr>
          <p:cNvPr id="512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" y="4387850"/>
            <a:ext cx="9136062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图片 6" descr="20年LOGO不同背景色使用示意_0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4588" y="377825"/>
            <a:ext cx="2919412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测试指标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175" y="1543051"/>
            <a:ext cx="6934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2" name="TextBox 11"/>
          <p:cNvSpPr txBox="1"/>
          <p:nvPr/>
        </p:nvSpPr>
        <p:spPr>
          <a:xfrm>
            <a:off x="742950" y="1581150"/>
            <a:ext cx="745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列出本次测试的测试指标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测试结果</a:t>
            </a:r>
            <a:endParaRPr lang="zh-CN" altLang="en-US" dirty="0" smtClean="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7" name="TextBox 6"/>
          <p:cNvSpPr txBox="1"/>
          <p:nvPr/>
        </p:nvSpPr>
        <p:spPr>
          <a:xfrm>
            <a:off x="657225" y="1647825"/>
            <a:ext cx="748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列出各场景的测试结果，以图表为主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量化评估</a:t>
            </a:r>
            <a:endParaRPr lang="zh-CN" altLang="en-US" dirty="0" smtClean="0"/>
          </a:p>
        </p:txBody>
      </p:sp>
      <p:sp>
        <p:nvSpPr>
          <p:cNvPr id="10243" name="矩形 13"/>
          <p:cNvSpPr>
            <a:spLocks noChangeArrowheads="1"/>
          </p:cNvSpPr>
          <p:nvPr/>
        </p:nvSpPr>
        <p:spPr bwMode="auto">
          <a:xfrm>
            <a:off x="519113" y="1362075"/>
            <a:ext cx="7834312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750" y="1571625"/>
            <a:ext cx="714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列出量化评估结果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缺陷清单</a:t>
            </a:r>
            <a:endParaRPr lang="zh-CN" altLang="en-US" dirty="0" smtClean="0"/>
          </a:p>
        </p:txBody>
      </p:sp>
      <p:sp>
        <p:nvSpPr>
          <p:cNvPr id="10243" name="矩形 13"/>
          <p:cNvSpPr>
            <a:spLocks noChangeArrowheads="1"/>
          </p:cNvSpPr>
          <p:nvPr/>
        </p:nvSpPr>
        <p:spPr bwMode="auto">
          <a:xfrm>
            <a:off x="519113" y="1362075"/>
            <a:ext cx="7834312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750" y="1571625"/>
            <a:ext cx="714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列出本次测试的有效缺陷及关闭情况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系统评价</a:t>
            </a:r>
            <a:endParaRPr lang="zh-CN" altLang="en-US" dirty="0" smtClean="0"/>
          </a:p>
        </p:txBody>
      </p:sp>
      <p:sp>
        <p:nvSpPr>
          <p:cNvPr id="10243" name="矩形 13"/>
          <p:cNvSpPr>
            <a:spLocks noChangeArrowheads="1"/>
          </p:cNvSpPr>
          <p:nvPr/>
        </p:nvSpPr>
        <p:spPr bwMode="auto">
          <a:xfrm>
            <a:off x="519113" y="1362075"/>
            <a:ext cx="7834312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750" y="1571625"/>
            <a:ext cx="714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从包括容量阈值、关联系统影响、资源配置、容量风险等方面对系统进行评价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4"/>
          <p:cNvSpPr>
            <a:spLocks noChangeArrowheads="1"/>
          </p:cNvSpPr>
          <p:nvPr/>
        </p:nvSpPr>
        <p:spPr bwMode="auto">
          <a:xfrm>
            <a:off x="0" y="0"/>
            <a:ext cx="92456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8538" y="3005138"/>
            <a:ext cx="16732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2025" y="1611313"/>
            <a:ext cx="72199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1917700" y="1246188"/>
            <a:ext cx="2554288" cy="5762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需求说明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1297252" y="1142677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1854200" y="2190750"/>
            <a:ext cx="25749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系统架构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菱形 27"/>
          <p:cNvSpPr/>
          <p:nvPr/>
        </p:nvSpPr>
        <p:spPr bwMode="auto">
          <a:xfrm>
            <a:off x="1289998" y="2093347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852613" y="3121025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测试目的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菱形 10"/>
          <p:cNvSpPr/>
          <p:nvPr/>
        </p:nvSpPr>
        <p:spPr bwMode="auto">
          <a:xfrm>
            <a:off x="1289998" y="3007729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214938" y="1263650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菱形 23"/>
          <p:cNvSpPr/>
          <p:nvPr/>
        </p:nvSpPr>
        <p:spPr bwMode="auto">
          <a:xfrm>
            <a:off x="4652323" y="1150354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7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214938" y="2187575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菱形 29"/>
          <p:cNvSpPr/>
          <p:nvPr/>
        </p:nvSpPr>
        <p:spPr bwMode="auto">
          <a:xfrm>
            <a:off x="4652323" y="2074279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8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862138" y="4044950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测试场景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菱形 15"/>
          <p:cNvSpPr/>
          <p:nvPr/>
        </p:nvSpPr>
        <p:spPr bwMode="auto">
          <a:xfrm>
            <a:off x="1299523" y="3931654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195888" y="3111500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测试结果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菱形 17"/>
          <p:cNvSpPr/>
          <p:nvPr/>
        </p:nvSpPr>
        <p:spPr bwMode="auto">
          <a:xfrm>
            <a:off x="4652323" y="2988679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9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214938" y="4016375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量化评估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菱形 31"/>
          <p:cNvSpPr/>
          <p:nvPr/>
        </p:nvSpPr>
        <p:spPr bwMode="auto">
          <a:xfrm>
            <a:off x="4652323" y="3903079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10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862138" y="4968875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测试模型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菱形 32"/>
          <p:cNvSpPr/>
          <p:nvPr/>
        </p:nvSpPr>
        <p:spPr bwMode="auto">
          <a:xfrm>
            <a:off x="1299523" y="4855579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5214938" y="4940300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缺陷清单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菱形 34"/>
          <p:cNvSpPr/>
          <p:nvPr/>
        </p:nvSpPr>
        <p:spPr bwMode="auto">
          <a:xfrm>
            <a:off x="4652323" y="4827004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11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1862138" y="5835650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菱形 35"/>
          <p:cNvSpPr/>
          <p:nvPr/>
        </p:nvSpPr>
        <p:spPr bwMode="auto">
          <a:xfrm>
            <a:off x="1299523" y="5722354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6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5214938" y="5807075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系统评价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菱形 37"/>
          <p:cNvSpPr/>
          <p:nvPr/>
        </p:nvSpPr>
        <p:spPr bwMode="auto">
          <a:xfrm>
            <a:off x="4652323" y="5693779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12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</a:p>
        </p:txBody>
      </p:sp>
      <p:sp>
        <p:nvSpPr>
          <p:cNvPr id="7171" name="矩形 4"/>
          <p:cNvSpPr>
            <a:spLocks noChangeArrowheads="1"/>
          </p:cNvSpPr>
          <p:nvPr/>
        </p:nvSpPr>
        <p:spPr bwMode="auto">
          <a:xfrm>
            <a:off x="514350" y="1350963"/>
            <a:ext cx="8048625" cy="128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</a:pPr>
            <a:endParaRPr lang="en-US" altLang="zh-CN" sz="1600" dirty="0"/>
          </a:p>
        </p:txBody>
      </p:sp>
      <p:sp>
        <p:nvSpPr>
          <p:cNvPr id="7172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1525" y="1581150"/>
            <a:ext cx="765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主要介绍系统的基本情况，变更的主要内容，上一次性能测试的时间和变更内容、当前生产运行情况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23875" y="1400175"/>
            <a:ext cx="7972425" cy="876300"/>
          </a:xfrm>
        </p:spPr>
        <p:txBody>
          <a:bodyPr/>
          <a:lstStyle/>
          <a:p>
            <a:pPr lvl="0">
              <a:buNone/>
            </a:pPr>
            <a:endParaRPr lang="en-US" altLang="zh-CN" sz="1200" dirty="0" smtClean="0"/>
          </a:p>
          <a:p>
            <a:pPr lvl="1"/>
            <a:endParaRPr lang="zh-CN" altLang="en-US" sz="1200" dirty="0" smtClean="0"/>
          </a:p>
          <a:p>
            <a:pPr lvl="0"/>
            <a:endParaRPr lang="zh-CN" altLang="en-US" sz="1200" dirty="0" smtClean="0"/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7" name="TextBox 6"/>
          <p:cNvSpPr txBox="1"/>
          <p:nvPr/>
        </p:nvSpPr>
        <p:spPr>
          <a:xfrm>
            <a:off x="666750" y="1571625"/>
            <a:ext cx="761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包括逻辑架构、物理架构、测试架构，但是否三个架构都介绍根据实际情况确定即可，如果是新系统或者新增业务的话需要考虑介绍关联系统的情况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测试目的</a:t>
            </a:r>
            <a:endParaRPr lang="zh-CN" altLang="en-US" dirty="0"/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8" name="TextBox 7"/>
          <p:cNvSpPr txBox="1"/>
          <p:nvPr/>
        </p:nvSpPr>
        <p:spPr>
          <a:xfrm>
            <a:off x="733425" y="1609725"/>
            <a:ext cx="752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说明本次测试目的及主要性能关注点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测试场景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0" name="TextBox 9"/>
          <p:cNvSpPr txBox="1"/>
          <p:nvPr/>
        </p:nvSpPr>
        <p:spPr>
          <a:xfrm>
            <a:off x="742950" y="1581150"/>
            <a:ext cx="745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列出基于本次测试目的设计的测试场景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测试模型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0" name="TextBox 9"/>
          <p:cNvSpPr txBox="1"/>
          <p:nvPr/>
        </p:nvSpPr>
        <p:spPr>
          <a:xfrm>
            <a:off x="742950" y="1581150"/>
            <a:ext cx="745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列出联机业务模型（含交易名、业务量、比例，查询业务的查询条件），批处理列出处理步骤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测试环境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0" name="TextBox 9"/>
          <p:cNvSpPr txBox="1"/>
          <p:nvPr/>
        </p:nvSpPr>
        <p:spPr>
          <a:xfrm>
            <a:off x="742950" y="1581150"/>
            <a:ext cx="745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列出本次测试的软硬件资源配置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测试数据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175" y="1543051"/>
            <a:ext cx="7829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i="1" dirty="0" smtClean="0">
              <a:solidFill>
                <a:srgbClr val="EACE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2" name="TextBox 11"/>
          <p:cNvSpPr txBox="1"/>
          <p:nvPr/>
        </p:nvSpPr>
        <p:spPr>
          <a:xfrm>
            <a:off x="742950" y="1581150"/>
            <a:ext cx="745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列出本次测试所需的测试数据（表、数据量）及相关数据的准备</a:t>
            </a:r>
            <a:r>
              <a:rPr lang="en-US" altLang="zh-CN" i="1" dirty="0" smtClean="0">
                <a:solidFill>
                  <a:srgbClr val="0070C0"/>
                </a:solidFill>
              </a:rPr>
              <a:t>/</a:t>
            </a:r>
            <a:r>
              <a:rPr lang="zh-CN" altLang="en-US" i="1" dirty="0" smtClean="0">
                <a:solidFill>
                  <a:srgbClr val="0070C0"/>
                </a:solidFill>
              </a:rPr>
              <a:t>模拟方法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Default Design">
      <a:majorFont>
        <a:latin typeface="华文楷体"/>
        <a:ea typeface="华文楷体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70000"/>
          </a:spcBef>
          <a:spcAft>
            <a:spcPct val="1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70000"/>
          </a:spcBef>
          <a:spcAft>
            <a:spcPct val="1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571TGp_business_light">
  <a:themeElements>
    <a:clrScheme name="2_571TGp_business_light 2">
      <a:dk1>
        <a:srgbClr val="000000"/>
      </a:dk1>
      <a:lt1>
        <a:srgbClr val="C1D0DD"/>
      </a:lt1>
      <a:dk2>
        <a:srgbClr val="335175"/>
      </a:dk2>
      <a:lt2>
        <a:srgbClr val="7C92B6"/>
      </a:lt2>
      <a:accent1>
        <a:srgbClr val="4B93D5"/>
      </a:accent1>
      <a:accent2>
        <a:srgbClr val="65B737"/>
      </a:accent2>
      <a:accent3>
        <a:srgbClr val="DDE4EB"/>
      </a:accent3>
      <a:accent4>
        <a:srgbClr val="000000"/>
      </a:accent4>
      <a:accent5>
        <a:srgbClr val="B1C8E7"/>
      </a:accent5>
      <a:accent6>
        <a:srgbClr val="5BA631"/>
      </a:accent6>
      <a:hlink>
        <a:srgbClr val="CF9F49"/>
      </a:hlink>
      <a:folHlink>
        <a:srgbClr val="C382D0"/>
      </a:folHlink>
    </a:clrScheme>
    <a:fontScheme name="2_571TGp_business_light">
      <a:majorFont>
        <a:latin typeface="华文楷体"/>
        <a:ea typeface="宋体"/>
        <a:cs typeface=""/>
      </a:majorFont>
      <a:minorFont>
        <a:latin typeface="华文楷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56741</TotalTime>
  <Words>112</Words>
  <Application>Microsoft Office PowerPoint</Application>
  <PresentationFormat>全屏显示(4:3)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Default Design</vt:lpstr>
      <vt:lpstr>2_571TGp_business_light</vt:lpstr>
      <vt:lpstr>Photo Editor Photo</vt:lpstr>
      <vt:lpstr>幻灯片 1</vt:lpstr>
      <vt:lpstr>目录</vt:lpstr>
      <vt:lpstr>需求说明</vt:lpstr>
      <vt:lpstr>系统架构</vt:lpstr>
      <vt:lpstr>测试目的</vt:lpstr>
      <vt:lpstr>测试场景</vt:lpstr>
      <vt:lpstr>测试模型</vt:lpstr>
      <vt:lpstr>测试环境</vt:lpstr>
      <vt:lpstr>测试数据</vt:lpstr>
      <vt:lpstr>测试指标</vt:lpstr>
      <vt:lpstr>测试结果</vt:lpstr>
      <vt:lpstr>量化评估</vt:lpstr>
      <vt:lpstr>缺陷清单</vt:lpstr>
      <vt:lpstr>系统评价</vt:lpstr>
      <vt:lpstr>幻灯片 15</vt:lpstr>
    </vt:vector>
  </TitlesOfParts>
  <Company>ceb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chenmin</dc:creator>
  <cp:lastModifiedBy>user</cp:lastModifiedBy>
  <cp:revision>3109</cp:revision>
  <dcterms:created xsi:type="dcterms:W3CDTF">2002-08-28T14:32:09Z</dcterms:created>
  <dcterms:modified xsi:type="dcterms:W3CDTF">2014-11-14T05:12:43Z</dcterms:modified>
</cp:coreProperties>
</file>