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  <p:sldMasterId id="2147483878" r:id="rId2"/>
  </p:sldMasterIdLst>
  <p:notesMasterIdLst>
    <p:notesMasterId r:id="rId16"/>
  </p:notesMasterIdLst>
  <p:handoutMasterIdLst>
    <p:handoutMasterId r:id="rId17"/>
  </p:handoutMasterIdLst>
  <p:sldIdLst>
    <p:sldId id="1087" r:id="rId3"/>
    <p:sldId id="906" r:id="rId4"/>
    <p:sldId id="1071" r:id="rId5"/>
    <p:sldId id="1146" r:id="rId6"/>
    <p:sldId id="1150" r:id="rId7"/>
    <p:sldId id="1095" r:id="rId8"/>
    <p:sldId id="1153" r:id="rId9"/>
    <p:sldId id="1160" r:id="rId10"/>
    <p:sldId id="1154" r:id="rId11"/>
    <p:sldId id="1155" r:id="rId12"/>
    <p:sldId id="1111" r:id="rId13"/>
    <p:sldId id="1158" r:id="rId14"/>
    <p:sldId id="972" r:id="rId15"/>
  </p:sldIdLst>
  <p:sldSz cx="9144000" cy="6858000" type="screen4x3"/>
  <p:notesSz cx="6780213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微软雅黑" pitchFamily="34" charset="-122"/>
        <a:ea typeface="微软雅黑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E00"/>
    <a:srgbClr val="AC66BB"/>
    <a:srgbClr val="4B005F"/>
    <a:srgbClr val="E8F90F"/>
    <a:srgbClr val="9348A2"/>
    <a:srgbClr val="A355B3"/>
    <a:srgbClr val="8D00B4"/>
    <a:srgbClr val="B2A60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1956" autoAdjust="0"/>
  </p:normalViewPr>
  <p:slideViewPr>
    <p:cSldViewPr snapToGrid="0">
      <p:cViewPr>
        <p:scale>
          <a:sx n="100" d="100"/>
          <a:sy n="100" d="100"/>
        </p:scale>
        <p:origin x="-552" y="-78"/>
      </p:cViewPr>
      <p:guideLst>
        <p:guide orient="horz" pos="1472"/>
        <p:guide orient="horz" pos="1040"/>
        <p:guide orient="horz" pos="824"/>
        <p:guide orient="horz" pos="3950"/>
        <p:guide pos="144"/>
        <p:guide pos="56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030"/>
    </p:cViewPr>
  </p:sorterViewPr>
  <p:notesViewPr>
    <p:cSldViewPr snapToGrid="0">
      <p:cViewPr varScale="1">
        <p:scale>
          <a:sx n="60" d="100"/>
          <a:sy n="60" d="100"/>
        </p:scale>
        <p:origin x="-1734" y="-78"/>
      </p:cViewPr>
      <p:guideLst>
        <p:guide orient="horz" pos="3110"/>
        <p:guide pos="21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93" tIns="45997" rIns="91993" bIns="45997" numCol="1" anchor="t" anchorCtr="0" compatLnSpc="1">
            <a:prstTxWarp prst="textNoShape">
              <a:avLst/>
            </a:prstTxWarp>
          </a:bodyPr>
          <a:lstStyle>
            <a:lvl1pPr algn="l" defTabSz="919163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750" y="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93" tIns="45997" rIns="91993" bIns="45997" numCol="1" anchor="t" anchorCtr="0" compatLnSpc="1">
            <a:prstTxWarp prst="textNoShape">
              <a:avLst/>
            </a:prstTxWarp>
          </a:bodyPr>
          <a:lstStyle>
            <a:lvl1pPr algn="r" defTabSz="919163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93" tIns="45997" rIns="91993" bIns="45997" numCol="1" anchor="b" anchorCtr="0" compatLnSpc="1">
            <a:prstTxWarp prst="textNoShape">
              <a:avLst/>
            </a:prstTxWarp>
          </a:bodyPr>
          <a:lstStyle>
            <a:lvl1pPr algn="l" defTabSz="919163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750" y="9378950"/>
            <a:ext cx="29384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993" tIns="45997" rIns="91993" bIns="45997" numCol="1" anchor="b" anchorCtr="0" compatLnSpc="1">
            <a:prstTxWarp prst="textNoShape">
              <a:avLst/>
            </a:prstTxWarp>
          </a:bodyPr>
          <a:lstStyle>
            <a:lvl1pPr algn="r" defTabSz="919163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527CBE93-1130-412C-B61F-426094BABA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5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>
            <a:lvl1pPr algn="l" defTabSz="909638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6988" y="0"/>
            <a:ext cx="29495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>
            <a:lvl1pPr algn="r" defTabSz="909638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9325" y="735013"/>
            <a:ext cx="4891088" cy="36687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729163"/>
            <a:ext cx="5013325" cy="440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38" tIns="45519" rIns="91038" bIns="45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95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38" tIns="45519" rIns="91038" bIns="45519" numCol="1" anchor="b" anchorCtr="0" compatLnSpc="1">
            <a:prstTxWarp prst="textNoShape">
              <a:avLst/>
            </a:prstTxWarp>
          </a:bodyPr>
          <a:lstStyle>
            <a:lvl1pPr algn="l" defTabSz="909638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6988" y="9380538"/>
            <a:ext cx="29495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38" tIns="45519" rIns="91038" bIns="45519" numCol="1" anchor="b" anchorCtr="0" compatLnSpc="1">
            <a:prstTxWarp prst="textNoShape">
              <a:avLst/>
            </a:prstTxWarp>
          </a:bodyPr>
          <a:lstStyle>
            <a:lvl1pPr algn="r" defTabSz="909638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EC33474E-A0D9-4951-9155-9EF55B770F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685800" y="21336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Line 9"/>
          <p:cNvSpPr>
            <a:spLocks noChangeShapeType="1"/>
          </p:cNvSpPr>
          <p:nvPr/>
        </p:nvSpPr>
        <p:spPr bwMode="auto">
          <a:xfrm>
            <a:off x="685800" y="3886200"/>
            <a:ext cx="77724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685800" y="6651625"/>
            <a:ext cx="1981200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Line 14"/>
          <p:cNvSpPr>
            <a:spLocks noChangeShapeType="1"/>
          </p:cNvSpPr>
          <p:nvPr/>
        </p:nvSpPr>
        <p:spPr bwMode="auto">
          <a:xfrm>
            <a:off x="6477000" y="6651625"/>
            <a:ext cx="1981200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" name="Object 21"/>
          <p:cNvGraphicFramePr>
            <a:graphicFrameLocks noChangeAspect="1"/>
          </p:cNvGraphicFramePr>
          <p:nvPr/>
        </p:nvGraphicFramePr>
        <p:xfrm>
          <a:off x="6435725" y="804863"/>
          <a:ext cx="2114550" cy="587375"/>
        </p:xfrm>
        <a:graphic>
          <a:graphicData uri="http://schemas.openxmlformats.org/presentationml/2006/ole">
            <p:oleObj spid="_x0000_s41986" name="Photo Editor Photo" r:id="rId3" imgW="1886213" imgH="523810" progId="">
              <p:embed/>
            </p:oleObj>
          </a:graphicData>
        </a:graphic>
      </p:graphicFrame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438400"/>
            <a:ext cx="7772400" cy="1143000"/>
          </a:xfrm>
        </p:spPr>
        <p:txBody>
          <a:bodyPr anchor="ctr"/>
          <a:lstStyle>
            <a:lvl1pPr algn="ctr">
              <a:defRPr sz="3600"/>
            </a:lvl1pPr>
          </a:lstStyle>
          <a:p>
            <a:endParaRPr lang="en-US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143500"/>
            <a:ext cx="6400800" cy="838200"/>
          </a:xfrm>
        </p:spPr>
        <p:txBody>
          <a:bodyPr anchor="b"/>
          <a:lstStyle>
            <a:lvl1pPr marL="0" indent="0">
              <a:spcBef>
                <a:spcPct val="10000"/>
              </a:spcBef>
              <a:spcAft>
                <a:spcPct val="0"/>
              </a:spcAft>
              <a:buFont typeface="Wingdings" pitchFamily="2" charset="2"/>
              <a:buNone/>
              <a:defRPr sz="1800"/>
            </a:lvl1pPr>
          </a:lstStyle>
          <a:p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8938" y="80963"/>
            <a:ext cx="2170112" cy="58626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80963"/>
            <a:ext cx="6357938" cy="58626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80963"/>
            <a:ext cx="6611938" cy="939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8600" y="1323975"/>
            <a:ext cx="8680450" cy="46196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80963"/>
            <a:ext cx="6611938" cy="939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28600" y="1323975"/>
            <a:ext cx="4264025" cy="2233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5025" y="1323975"/>
            <a:ext cx="4264025" cy="2233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228600" y="3709988"/>
            <a:ext cx="8680450" cy="2233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80963"/>
            <a:ext cx="6611938" cy="939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323975"/>
            <a:ext cx="4264025" cy="4619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323975"/>
            <a:ext cx="4264025" cy="4619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80963"/>
            <a:ext cx="6611938" cy="939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323975"/>
            <a:ext cx="4264025" cy="4619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5025" y="1323975"/>
            <a:ext cx="4264025" cy="2233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5025" y="3709988"/>
            <a:ext cx="4264025" cy="2233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80963"/>
            <a:ext cx="6611938" cy="939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28600" y="1323975"/>
            <a:ext cx="4264025" cy="4619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5025" y="1323975"/>
            <a:ext cx="4264025" cy="22336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5025" y="3709988"/>
            <a:ext cx="4264025" cy="22336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510338" y="6554788"/>
            <a:ext cx="25654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 eaLnBrk="0" hangingPunct="0">
              <a:defRPr/>
            </a:pPr>
            <a:fld id="{3DC16096-D119-4AFD-8E13-DA22BDF475C7}" type="slidenum"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pPr algn="r" eaLnBrk="0" hangingPunct="0">
                <a:defRPr/>
              </a:pPr>
              <a:t>‹#›</a:t>
            </a:fld>
            <a:endParaRPr lang="en-US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" name="Line 46"/>
          <p:cNvSpPr>
            <a:spLocks noChangeShapeType="1"/>
          </p:cNvSpPr>
          <p:nvPr userDrawn="1"/>
        </p:nvSpPr>
        <p:spPr bwMode="auto">
          <a:xfrm>
            <a:off x="6350" y="1125538"/>
            <a:ext cx="6842125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6" descr="20年LOGO不同背景色使用示意_0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38" y="6386513"/>
            <a:ext cx="21463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776538" y="5434013"/>
            <a:ext cx="30003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50838" y="1268413"/>
            <a:ext cx="4141787" cy="508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268413"/>
            <a:ext cx="4143375" cy="5086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2263" y="333375"/>
            <a:ext cx="2116137" cy="60213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333375"/>
            <a:ext cx="6196013" cy="60213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323975"/>
            <a:ext cx="4264025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5025" y="1323975"/>
            <a:ext cx="4264025" cy="4619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80963"/>
            <a:ext cx="6611938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23975"/>
            <a:ext cx="8680450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627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510338" y="6554788"/>
            <a:ext cx="25654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 eaLnBrk="0" hangingPunct="0">
              <a:defRPr/>
            </a:pPr>
            <a:fld id="{E25E8656-4659-45B5-BC86-3E74CDE5C995}" type="slidenum">
              <a:rPr lang="en-US" alt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pPr algn="r" eaLnBrk="0" hangingPunct="0">
                <a:defRPr/>
              </a:pPr>
              <a:t>‹#›</a:t>
            </a:fld>
            <a:endParaRPr lang="en-US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30" name="Line 46"/>
          <p:cNvSpPr>
            <a:spLocks noChangeShapeType="1"/>
          </p:cNvSpPr>
          <p:nvPr userDrawn="1"/>
        </p:nvSpPr>
        <p:spPr bwMode="auto">
          <a:xfrm>
            <a:off x="6350" y="1125538"/>
            <a:ext cx="6842125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6" descr="20年LOGO不同背景色使用示意_01.png"/>
          <p:cNvPicPr>
            <a:picLocks noChangeAspect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0638" y="6386513"/>
            <a:ext cx="214630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9" r:id="rId1"/>
    <p:sldLayoutId id="2147484440" r:id="rId2"/>
    <p:sldLayoutId id="2147484414" r:id="rId3"/>
    <p:sldLayoutId id="2147484415" r:id="rId4"/>
    <p:sldLayoutId id="2147484416" r:id="rId5"/>
    <p:sldLayoutId id="2147484417" r:id="rId6"/>
    <p:sldLayoutId id="2147484418" r:id="rId7"/>
    <p:sldLayoutId id="2147484419" r:id="rId8"/>
    <p:sldLayoutId id="2147484420" r:id="rId9"/>
    <p:sldLayoutId id="2147484421" r:id="rId10"/>
    <p:sldLayoutId id="2147484422" r:id="rId11"/>
    <p:sldLayoutId id="2147484423" r:id="rId12"/>
    <p:sldLayoutId id="2147484424" r:id="rId13"/>
    <p:sldLayoutId id="2147484425" r:id="rId14"/>
    <p:sldLayoutId id="2147484426" r:id="rId15"/>
    <p:sldLayoutId id="2147484427" r:id="rId1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华文楷体" pitchFamily="2" charset="-122"/>
          <a:ea typeface="华文楷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华文楷体" pitchFamily="2" charset="-122"/>
          <a:ea typeface="华文楷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华文楷体" pitchFamily="2" charset="-122"/>
          <a:ea typeface="华文楷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华文楷体" pitchFamily="2" charset="-122"/>
          <a:ea typeface="华文楷体" pitchFamily="2" charset="-122"/>
        </a:defRPr>
      </a:lvl9pPr>
    </p:titleStyle>
    <p:bodyStyle>
      <a:lvl1pPr marL="404813" indent="-404813" algn="l" rtl="0" eaLnBrk="0" fontAlgn="base" hangingPunct="0">
        <a:spcBef>
          <a:spcPct val="70000"/>
        </a:spcBef>
        <a:spcAft>
          <a:spcPct val="10000"/>
        </a:spcAft>
        <a:buClr>
          <a:schemeClr val="accent1"/>
        </a:buClr>
        <a:buFont typeface="Wingdings" pitchFamily="2" charset="2"/>
        <a:buChar char="q"/>
        <a:defRPr sz="2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804863" indent="-285750" algn="l" rtl="0" eaLnBrk="0" fontAlgn="base" hangingPunct="0">
        <a:spcBef>
          <a:spcPct val="50000"/>
        </a:spcBef>
        <a:spcAft>
          <a:spcPct val="1000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微软雅黑" pitchFamily="34" charset="-122"/>
          <a:ea typeface="微软雅黑" pitchFamily="34" charset="-122"/>
        </a:defRPr>
      </a:lvl2pPr>
      <a:lvl3pPr marL="1147763" indent="-228600" algn="l" rtl="0" eaLnBrk="0" fontAlgn="base" hangingPunct="0">
        <a:spcBef>
          <a:spcPct val="50000"/>
        </a:spcBef>
        <a:spcAft>
          <a:spcPct val="10000"/>
        </a:spcAft>
        <a:buClr>
          <a:schemeClr val="accent1"/>
        </a:buClr>
        <a:buSzPct val="75000"/>
        <a:buChar char="—"/>
        <a:defRPr sz="2400">
          <a:solidFill>
            <a:schemeClr val="tx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EEDDFF"/>
            </a:gs>
          </a:gsLst>
          <a:path path="rect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gray">
          <a:xfrm>
            <a:off x="350838" y="1268413"/>
            <a:ext cx="8437562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333375"/>
            <a:ext cx="6696075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8" r:id="rId1"/>
    <p:sldLayoutId id="2147484429" r:id="rId2"/>
    <p:sldLayoutId id="2147484430" r:id="rId3"/>
    <p:sldLayoutId id="2147484431" r:id="rId4"/>
    <p:sldLayoutId id="2147484432" r:id="rId5"/>
    <p:sldLayoutId id="2147484433" r:id="rId6"/>
    <p:sldLayoutId id="2147484434" r:id="rId7"/>
    <p:sldLayoutId id="2147484435" r:id="rId8"/>
    <p:sldLayoutId id="2147484436" r:id="rId9"/>
    <p:sldLayoutId id="2147484437" r:id="rId10"/>
    <p:sldLayoutId id="2147484438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华文楷体" pitchFamily="2" charset="-122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华文楷体" pitchFamily="2" charset="-122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华文楷体" pitchFamily="2" charset="-122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华文楷体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华文楷体" pitchFamily="2" charset="-122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华文楷体" pitchFamily="2" charset="-122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华文楷体" pitchFamily="2" charset="-122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华文楷体" pitchFamily="2" charset="-122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p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1295400" y="1665288"/>
            <a:ext cx="65532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10000"/>
              </a:spcBef>
            </a:pPr>
            <a:r>
              <a:rPr lang="en-US" altLang="zh-CN" sz="4000" b="1" dirty="0" smtClean="0">
                <a:solidFill>
                  <a:srgbClr val="000000"/>
                </a:solidFill>
              </a:rPr>
              <a:t>XXX</a:t>
            </a:r>
            <a:r>
              <a:rPr lang="zh-CN" altLang="en-US" sz="4000" b="1" dirty="0" smtClean="0">
                <a:solidFill>
                  <a:srgbClr val="000000"/>
                </a:solidFill>
              </a:rPr>
              <a:t>性能测试计划</a:t>
            </a:r>
            <a:endParaRPr lang="en-US" altLang="zh-CN" sz="4000" b="1" dirty="0" smtClean="0">
              <a:solidFill>
                <a:srgbClr val="000000"/>
              </a:solidFill>
            </a:endParaRPr>
          </a:p>
          <a:p>
            <a:pPr algn="ctr">
              <a:spcBef>
                <a:spcPct val="10000"/>
              </a:spcBef>
            </a:pPr>
            <a:r>
              <a:rPr lang="zh-CN" altLang="en-US" sz="4000" b="1" dirty="0" smtClean="0">
                <a:solidFill>
                  <a:srgbClr val="000000"/>
                </a:solidFill>
              </a:rPr>
              <a:t>评审材料</a:t>
            </a:r>
            <a:endParaRPr lang="zh-CN" altLang="en-US" sz="4000" b="1" dirty="0">
              <a:solidFill>
                <a:srgbClr val="000000"/>
              </a:solidFill>
            </a:endParaRP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6762750" y="3554413"/>
            <a:ext cx="1512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 dirty="0" smtClean="0">
                <a:solidFill>
                  <a:srgbClr val="000000"/>
                </a:solidFill>
              </a:rPr>
              <a:t>2014</a:t>
            </a:r>
            <a:r>
              <a:rPr lang="zh-CN" altLang="en-US" sz="1800" b="1" dirty="0" smtClean="0">
                <a:solidFill>
                  <a:srgbClr val="000000"/>
                </a:solidFill>
              </a:rPr>
              <a:t>年</a:t>
            </a:r>
            <a:r>
              <a:rPr lang="en-US" altLang="zh-CN" sz="1800" b="1" dirty="0" smtClean="0">
                <a:solidFill>
                  <a:srgbClr val="000000"/>
                </a:solidFill>
              </a:rPr>
              <a:t>11</a:t>
            </a:r>
            <a:r>
              <a:rPr lang="zh-CN" altLang="en-US" sz="1800" b="1" dirty="0" smtClean="0">
                <a:solidFill>
                  <a:srgbClr val="000000"/>
                </a:solidFill>
              </a:rPr>
              <a:t>月</a:t>
            </a:r>
            <a:endParaRPr lang="zh-CN" altLang="en-US" sz="1800" b="1" dirty="0">
              <a:solidFill>
                <a:srgbClr val="000000"/>
              </a:solidFill>
            </a:endParaRPr>
          </a:p>
        </p:txBody>
      </p:sp>
      <p:pic>
        <p:nvPicPr>
          <p:cNvPr id="5124" name="Picture 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8" y="4387850"/>
            <a:ext cx="9136062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图片 6" descr="20年LOGO不同背景色使用示意_0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4588" y="377825"/>
            <a:ext cx="2919412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测试指标</a:t>
            </a:r>
            <a:endParaRPr lang="zh-CN" altLang="en-US" dirty="0" smtClean="0"/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8175" y="1543051"/>
            <a:ext cx="693420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" name="矩形 13"/>
          <p:cNvSpPr>
            <a:spLocks noChangeArrowheads="1"/>
          </p:cNvSpPr>
          <p:nvPr/>
        </p:nvSpPr>
        <p:spPr bwMode="auto">
          <a:xfrm>
            <a:off x="519113" y="1362075"/>
            <a:ext cx="8064500" cy="4924425"/>
          </a:xfrm>
          <a:prstGeom prst="rect">
            <a:avLst/>
          </a:prstGeom>
          <a:noFill/>
          <a:ln w="38100" algn="ctr">
            <a:solidFill>
              <a:srgbClr val="AC66BB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</a:pPr>
            <a:endParaRPr lang="zh-CN" altLang="en-US" sz="1600"/>
          </a:p>
          <a:p>
            <a:pPr marL="355600" lvl="1" indent="-176213"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rgbClr val="003366"/>
              </a:buClr>
              <a:buFont typeface="Wingdings" pitchFamily="2" charset="2"/>
              <a:buChar char="p"/>
            </a:pPr>
            <a:endParaRPr lang="en-US" altLang="zh-CN" sz="1600"/>
          </a:p>
        </p:txBody>
      </p:sp>
      <p:sp>
        <p:nvSpPr>
          <p:cNvPr id="12" name="TextBox 11"/>
          <p:cNvSpPr txBox="1"/>
          <p:nvPr/>
        </p:nvSpPr>
        <p:spPr>
          <a:xfrm>
            <a:off x="742950" y="1581150"/>
            <a:ext cx="745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0070C0"/>
                </a:solidFill>
              </a:rPr>
              <a:t>【</a:t>
            </a:r>
            <a:r>
              <a:rPr lang="zh-CN" altLang="en-US" i="1" dirty="0" smtClean="0">
                <a:solidFill>
                  <a:srgbClr val="0070C0"/>
                </a:solidFill>
              </a:rPr>
              <a:t>列出本次测试的测试指标</a:t>
            </a:r>
            <a:r>
              <a:rPr lang="en-US" altLang="zh-CN" i="1" dirty="0" smtClean="0">
                <a:solidFill>
                  <a:srgbClr val="0070C0"/>
                </a:solidFill>
              </a:rPr>
              <a:t>】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进度安排</a:t>
            </a: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矩形 13"/>
          <p:cNvSpPr>
            <a:spLocks noChangeArrowheads="1"/>
          </p:cNvSpPr>
          <p:nvPr/>
        </p:nvSpPr>
        <p:spPr bwMode="auto">
          <a:xfrm>
            <a:off x="519113" y="1362075"/>
            <a:ext cx="8064500" cy="4924425"/>
          </a:xfrm>
          <a:prstGeom prst="rect">
            <a:avLst/>
          </a:prstGeom>
          <a:noFill/>
          <a:ln w="38100" algn="ctr">
            <a:solidFill>
              <a:srgbClr val="AC66BB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</a:pPr>
            <a:endParaRPr lang="zh-CN" altLang="en-US" sz="1600"/>
          </a:p>
          <a:p>
            <a:pPr marL="355600" lvl="1" indent="-176213"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rgbClr val="003366"/>
              </a:buClr>
              <a:buFont typeface="Wingdings" pitchFamily="2" charset="2"/>
              <a:buChar char="p"/>
            </a:pPr>
            <a:endParaRPr lang="en-US" altLang="zh-CN" sz="1600"/>
          </a:p>
        </p:txBody>
      </p:sp>
      <p:sp>
        <p:nvSpPr>
          <p:cNvPr id="7" name="TextBox 6"/>
          <p:cNvSpPr txBox="1"/>
          <p:nvPr/>
        </p:nvSpPr>
        <p:spPr>
          <a:xfrm>
            <a:off x="657225" y="1647825"/>
            <a:ext cx="7486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0070C0"/>
                </a:solidFill>
              </a:rPr>
              <a:t>【</a:t>
            </a:r>
            <a:r>
              <a:rPr lang="zh-CN" altLang="en-US" i="1" dirty="0" smtClean="0">
                <a:solidFill>
                  <a:srgbClr val="0070C0"/>
                </a:solidFill>
              </a:rPr>
              <a:t>描述本次性能测试的测试进度安排、具体内容参考性能测试计划</a:t>
            </a:r>
            <a:r>
              <a:rPr lang="en-US" altLang="zh-CN" i="1" dirty="0" smtClean="0">
                <a:solidFill>
                  <a:srgbClr val="0070C0"/>
                </a:solidFill>
              </a:rPr>
              <a:t>】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问题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风险</a:t>
            </a:r>
            <a:endParaRPr lang="zh-CN" altLang="en-US" dirty="0" smtClean="0"/>
          </a:p>
        </p:txBody>
      </p:sp>
      <p:sp>
        <p:nvSpPr>
          <p:cNvPr id="10243" name="矩形 13"/>
          <p:cNvSpPr>
            <a:spLocks noChangeArrowheads="1"/>
          </p:cNvSpPr>
          <p:nvPr/>
        </p:nvSpPr>
        <p:spPr bwMode="auto">
          <a:xfrm>
            <a:off x="519113" y="1362075"/>
            <a:ext cx="7834312" cy="4924425"/>
          </a:xfrm>
          <a:prstGeom prst="rect">
            <a:avLst/>
          </a:prstGeom>
          <a:noFill/>
          <a:ln w="38100" algn="ctr">
            <a:solidFill>
              <a:srgbClr val="AC66BB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</a:pPr>
            <a:endParaRPr lang="zh-CN" altLang="en-US" sz="1600"/>
          </a:p>
          <a:p>
            <a:pPr marL="355600" lvl="1" indent="-176213"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rgbClr val="003366"/>
              </a:buClr>
              <a:buFont typeface="Wingdings" pitchFamily="2" charset="2"/>
              <a:buChar char="p"/>
            </a:pPr>
            <a:endParaRPr lang="en-US" altLang="zh-CN" sz="1600"/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6750" y="1571625"/>
            <a:ext cx="7143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0070C0"/>
                </a:solidFill>
              </a:rPr>
              <a:t>【</a:t>
            </a:r>
            <a:r>
              <a:rPr lang="zh-CN" altLang="en-US" i="1" dirty="0" smtClean="0">
                <a:solidFill>
                  <a:srgbClr val="0070C0"/>
                </a:solidFill>
              </a:rPr>
              <a:t>描述本次性能测试的测试问题及存在的风险，具体内容参考性能测试计划</a:t>
            </a:r>
            <a:r>
              <a:rPr lang="en-US" altLang="zh-CN" i="1" dirty="0" smtClean="0">
                <a:solidFill>
                  <a:srgbClr val="0070C0"/>
                </a:solidFill>
              </a:rPr>
              <a:t>】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4"/>
          <p:cNvSpPr>
            <a:spLocks noChangeArrowheads="1"/>
          </p:cNvSpPr>
          <p:nvPr/>
        </p:nvSpPr>
        <p:spPr bwMode="auto">
          <a:xfrm>
            <a:off x="0" y="0"/>
            <a:ext cx="9245600" cy="6858000"/>
          </a:xfrm>
          <a:prstGeom prst="rect">
            <a:avLst/>
          </a:prstGeom>
          <a:blipFill dpi="0" rotWithShape="1">
            <a:blip r:embed="rId2" cstate="print"/>
            <a:srcRect/>
            <a:tile tx="0" ty="0" sx="100000" sy="100000" flip="none" algn="tl"/>
          </a:blip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</a:pPr>
            <a:endParaRPr lang="zh-CN" altLang="en-US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38538" y="3005138"/>
            <a:ext cx="16732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2025" y="1611313"/>
            <a:ext cx="72199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目录</a:t>
            </a:r>
          </a:p>
        </p:txBody>
      </p:sp>
      <p:sp>
        <p:nvSpPr>
          <p:cNvPr id="25" name="圆角矩形 24"/>
          <p:cNvSpPr/>
          <p:nvPr/>
        </p:nvSpPr>
        <p:spPr bwMode="auto">
          <a:xfrm>
            <a:off x="1917700" y="1589088"/>
            <a:ext cx="2554288" cy="5762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24000" tIns="46800" rIns="90000" bIns="46800" anchor="ctr"/>
          <a:lstStyle/>
          <a:p>
            <a:pPr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需求说明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菱形 25"/>
          <p:cNvSpPr/>
          <p:nvPr/>
        </p:nvSpPr>
        <p:spPr bwMode="auto">
          <a:xfrm>
            <a:off x="1297252" y="1485577"/>
            <a:ext cx="864000" cy="792000"/>
          </a:xfrm>
          <a:prstGeom prst="diamond">
            <a:avLst/>
          </a:prstGeom>
          <a:solidFill>
            <a:srgbClr val="AC66BB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innerShdw blurRad="101600" dist="50800" dir="1800000">
              <a:schemeClr val="bg1">
                <a:alpha val="50000"/>
              </a:schemeClr>
            </a:innerShdw>
          </a:effectLst>
          <a:scene3d>
            <a:camera prst="perspectiveLeft"/>
            <a:lightRig rig="threePt" dir="t"/>
          </a:scene3d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bg1"/>
                </a:solidFill>
              </a:rPr>
              <a:t>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1854200" y="2533650"/>
            <a:ext cx="2574925" cy="5762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24000" tIns="46800" rIns="90000" bIns="46800" anchor="ctr"/>
          <a:lstStyle/>
          <a:p>
            <a:pPr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系统架构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菱形 27"/>
          <p:cNvSpPr/>
          <p:nvPr/>
        </p:nvSpPr>
        <p:spPr bwMode="auto">
          <a:xfrm>
            <a:off x="1289998" y="2436247"/>
            <a:ext cx="864000" cy="792000"/>
          </a:xfrm>
          <a:prstGeom prst="diamond">
            <a:avLst/>
          </a:prstGeom>
          <a:solidFill>
            <a:srgbClr val="AC66BB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innerShdw blurRad="101600" dist="50800" dir="1800000">
              <a:schemeClr val="bg1">
                <a:alpha val="50000"/>
              </a:schemeClr>
            </a:innerShdw>
          </a:effectLst>
          <a:scene3d>
            <a:camera prst="perspectiveLeft"/>
            <a:lightRig rig="threePt" dir="t"/>
          </a:scene3d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bg1"/>
                </a:solidFill>
              </a:rPr>
              <a:t>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852613" y="3463925"/>
            <a:ext cx="2562225" cy="5762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24000" tIns="46800" rIns="90000" bIns="46800" anchor="ctr"/>
          <a:lstStyle/>
          <a:p>
            <a:pPr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测试目的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菱形 10"/>
          <p:cNvSpPr/>
          <p:nvPr/>
        </p:nvSpPr>
        <p:spPr bwMode="auto">
          <a:xfrm>
            <a:off x="1289998" y="3350629"/>
            <a:ext cx="864000" cy="792000"/>
          </a:xfrm>
          <a:prstGeom prst="diamond">
            <a:avLst/>
          </a:prstGeom>
          <a:solidFill>
            <a:srgbClr val="AC66BB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innerShdw blurRad="101600" dist="50800" dir="1800000">
              <a:schemeClr val="bg1">
                <a:alpha val="50000"/>
              </a:schemeClr>
            </a:innerShdw>
          </a:effectLst>
          <a:scene3d>
            <a:camera prst="perspectiveLeft"/>
            <a:lightRig rig="threePt" dir="t"/>
          </a:scene3d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bg1"/>
                </a:solidFill>
              </a:rPr>
              <a:t>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5214938" y="1606550"/>
            <a:ext cx="2562225" cy="5762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24000" tIns="46800" rIns="90000" bIns="46800" anchor="ctr"/>
          <a:lstStyle/>
          <a:p>
            <a:pPr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测试环境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菱形 23"/>
          <p:cNvSpPr/>
          <p:nvPr/>
        </p:nvSpPr>
        <p:spPr bwMode="auto">
          <a:xfrm>
            <a:off x="4652323" y="1493254"/>
            <a:ext cx="864000" cy="792000"/>
          </a:xfrm>
          <a:prstGeom prst="diamond">
            <a:avLst/>
          </a:prstGeom>
          <a:solidFill>
            <a:srgbClr val="AC66BB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innerShdw blurRad="101600" dist="50800" dir="1800000">
              <a:schemeClr val="bg1">
                <a:alpha val="50000"/>
              </a:schemeClr>
            </a:innerShdw>
          </a:effectLst>
          <a:scene3d>
            <a:camera prst="perspectiveLeft"/>
            <a:lightRig rig="threePt" dir="t"/>
          </a:scene3d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6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5214938" y="2530475"/>
            <a:ext cx="2562225" cy="5762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24000" tIns="46800" rIns="90000" bIns="46800" anchor="ctr"/>
          <a:lstStyle/>
          <a:p>
            <a:pPr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菱形 29"/>
          <p:cNvSpPr/>
          <p:nvPr/>
        </p:nvSpPr>
        <p:spPr bwMode="auto">
          <a:xfrm>
            <a:off x="4652323" y="2417179"/>
            <a:ext cx="864000" cy="792000"/>
          </a:xfrm>
          <a:prstGeom prst="diamond">
            <a:avLst/>
          </a:prstGeom>
          <a:solidFill>
            <a:srgbClr val="AC66BB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innerShdw blurRad="101600" dist="50800" dir="1800000">
              <a:schemeClr val="bg1">
                <a:alpha val="50000"/>
              </a:schemeClr>
            </a:innerShdw>
          </a:effectLst>
          <a:scene3d>
            <a:camera prst="perspectiveLeft"/>
            <a:lightRig rig="threePt" dir="t"/>
          </a:scene3d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7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1862138" y="4387850"/>
            <a:ext cx="2562225" cy="5762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24000" tIns="46800" rIns="90000" bIns="46800" anchor="ctr"/>
          <a:lstStyle/>
          <a:p>
            <a:pPr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场景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菱形 15"/>
          <p:cNvSpPr/>
          <p:nvPr/>
        </p:nvSpPr>
        <p:spPr bwMode="auto">
          <a:xfrm>
            <a:off x="1299523" y="4274554"/>
            <a:ext cx="864000" cy="792000"/>
          </a:xfrm>
          <a:prstGeom prst="diamond">
            <a:avLst/>
          </a:prstGeom>
          <a:solidFill>
            <a:srgbClr val="AC66BB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innerShdw blurRad="101600" dist="50800" dir="1800000">
              <a:schemeClr val="bg1">
                <a:alpha val="50000"/>
              </a:schemeClr>
            </a:innerShdw>
          </a:effectLst>
          <a:scene3d>
            <a:camera prst="perspectiveLeft"/>
            <a:lightRig rig="threePt" dir="t"/>
          </a:scene3d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>
                <a:solidFill>
                  <a:schemeClr val="bg1"/>
                </a:solidFill>
              </a:rPr>
              <a:t>4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5195888" y="3454400"/>
            <a:ext cx="2562225" cy="5762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24000" tIns="46800" rIns="90000" bIns="46800" anchor="ctr"/>
          <a:lstStyle/>
          <a:p>
            <a:pPr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测试指标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菱形 17"/>
          <p:cNvSpPr/>
          <p:nvPr/>
        </p:nvSpPr>
        <p:spPr bwMode="auto">
          <a:xfrm>
            <a:off x="4652323" y="3331579"/>
            <a:ext cx="864000" cy="792000"/>
          </a:xfrm>
          <a:prstGeom prst="diamond">
            <a:avLst/>
          </a:prstGeom>
          <a:solidFill>
            <a:srgbClr val="AC66BB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innerShdw blurRad="101600" dist="50800" dir="1800000">
              <a:schemeClr val="bg1">
                <a:alpha val="50000"/>
              </a:schemeClr>
            </a:innerShdw>
          </a:effectLst>
          <a:scene3d>
            <a:camera prst="perspectiveLeft"/>
            <a:lightRig rig="threePt" dir="t"/>
          </a:scene3d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8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5214938" y="4359275"/>
            <a:ext cx="2562225" cy="5762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24000" tIns="46800" rIns="90000" bIns="46800" anchor="ctr"/>
          <a:lstStyle/>
          <a:p>
            <a:pPr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进度安排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菱形 31"/>
          <p:cNvSpPr/>
          <p:nvPr/>
        </p:nvSpPr>
        <p:spPr bwMode="auto">
          <a:xfrm>
            <a:off x="4652323" y="4245979"/>
            <a:ext cx="864000" cy="792000"/>
          </a:xfrm>
          <a:prstGeom prst="diamond">
            <a:avLst/>
          </a:prstGeom>
          <a:solidFill>
            <a:srgbClr val="AC66BB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innerShdw blurRad="101600" dist="50800" dir="1800000">
              <a:schemeClr val="bg1">
                <a:alpha val="50000"/>
              </a:schemeClr>
            </a:innerShdw>
          </a:effectLst>
          <a:scene3d>
            <a:camera prst="perspectiveLeft"/>
            <a:lightRig rig="threePt" dir="t"/>
          </a:scene3d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9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1862138" y="5311775"/>
            <a:ext cx="2562225" cy="5762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24000" tIns="46800" rIns="90000" bIns="46800" anchor="ctr"/>
          <a:lstStyle/>
          <a:p>
            <a:pPr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测试模型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菱形 32"/>
          <p:cNvSpPr/>
          <p:nvPr/>
        </p:nvSpPr>
        <p:spPr bwMode="auto">
          <a:xfrm>
            <a:off x="1299523" y="5198479"/>
            <a:ext cx="864000" cy="792000"/>
          </a:xfrm>
          <a:prstGeom prst="diamond">
            <a:avLst/>
          </a:prstGeom>
          <a:solidFill>
            <a:srgbClr val="AC66BB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innerShdw blurRad="101600" dist="50800" dir="1800000">
              <a:schemeClr val="bg1">
                <a:alpha val="50000"/>
              </a:schemeClr>
            </a:innerShdw>
          </a:effectLst>
          <a:scene3d>
            <a:camera prst="perspectiveLeft"/>
            <a:lightRig rig="threePt" dir="t"/>
          </a:scene3d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5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34" name="圆角矩形 33"/>
          <p:cNvSpPr/>
          <p:nvPr/>
        </p:nvSpPr>
        <p:spPr bwMode="auto">
          <a:xfrm>
            <a:off x="5214938" y="5283200"/>
            <a:ext cx="2562225" cy="57626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lIns="324000" tIns="46800" rIns="90000" bIns="46800" anchor="ctr"/>
          <a:lstStyle/>
          <a:p>
            <a:pPr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defRPr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问题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&amp;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风险</a:t>
            </a:r>
            <a:endParaRPr lang="zh-CN" altLang="en-US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菱形 34"/>
          <p:cNvSpPr/>
          <p:nvPr/>
        </p:nvSpPr>
        <p:spPr bwMode="auto">
          <a:xfrm>
            <a:off x="4652323" y="5169904"/>
            <a:ext cx="864000" cy="792000"/>
          </a:xfrm>
          <a:prstGeom prst="diamond">
            <a:avLst/>
          </a:prstGeom>
          <a:solidFill>
            <a:srgbClr val="AC66BB"/>
          </a:solidFill>
          <a:ln w="9525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>
            <a:innerShdw blurRad="101600" dist="50800" dir="1800000">
              <a:schemeClr val="bg1">
                <a:alpha val="50000"/>
              </a:schemeClr>
            </a:innerShdw>
          </a:effectLst>
          <a:scene3d>
            <a:camera prst="perspectiveLeft"/>
            <a:lightRig rig="threePt" dir="t"/>
          </a:scene3d>
        </p:spPr>
        <p:txBody>
          <a:bodyPr wrap="none" lIns="90000" tIns="46800" rIns="90000" bIns="46800" anchor="ctr"/>
          <a:lstStyle/>
          <a:p>
            <a:pPr algn="ctr" eaLnBrk="0" hangingPunct="0"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bg1"/>
                </a:solidFill>
              </a:rPr>
              <a:t>10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需求说明</a:t>
            </a:r>
          </a:p>
        </p:txBody>
      </p:sp>
      <p:sp>
        <p:nvSpPr>
          <p:cNvPr id="7171" name="矩形 4"/>
          <p:cNvSpPr>
            <a:spLocks noChangeArrowheads="1"/>
          </p:cNvSpPr>
          <p:nvPr/>
        </p:nvSpPr>
        <p:spPr bwMode="auto">
          <a:xfrm>
            <a:off x="514350" y="1350963"/>
            <a:ext cx="8048625" cy="1280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pPr marL="355600" lvl="1" indent="-176213"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rgbClr val="003366"/>
              </a:buClr>
            </a:pPr>
            <a:endParaRPr lang="en-US" altLang="zh-CN" sz="1600" dirty="0"/>
          </a:p>
        </p:txBody>
      </p:sp>
      <p:sp>
        <p:nvSpPr>
          <p:cNvPr id="7172" name="矩形 13"/>
          <p:cNvSpPr>
            <a:spLocks noChangeArrowheads="1"/>
          </p:cNvSpPr>
          <p:nvPr/>
        </p:nvSpPr>
        <p:spPr bwMode="auto">
          <a:xfrm>
            <a:off x="519113" y="1362075"/>
            <a:ext cx="8064500" cy="4924425"/>
          </a:xfrm>
          <a:prstGeom prst="rect">
            <a:avLst/>
          </a:prstGeom>
          <a:noFill/>
          <a:ln w="38100" algn="ctr">
            <a:solidFill>
              <a:srgbClr val="AC66BB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</a:pPr>
            <a:endParaRPr lang="zh-CN" altLang="en-US" sz="1600"/>
          </a:p>
          <a:p>
            <a:pPr marL="355600" lvl="1" indent="-176213"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rgbClr val="003366"/>
              </a:buClr>
              <a:buFont typeface="Wingdings" pitchFamily="2" charset="2"/>
              <a:buChar char="p"/>
            </a:pPr>
            <a:endParaRPr lang="en-US" altLang="zh-CN" sz="1600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1525" y="1581150"/>
            <a:ext cx="7658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0070C0"/>
                </a:solidFill>
              </a:rPr>
              <a:t>【</a:t>
            </a:r>
            <a:r>
              <a:rPr lang="zh-CN" altLang="en-US" i="1" dirty="0" smtClean="0">
                <a:solidFill>
                  <a:srgbClr val="0070C0"/>
                </a:solidFill>
              </a:rPr>
              <a:t>主要介绍系统的基本情况，变更的主要内容，上一次性能测试的时间和变更内容、当前生产运行情况</a:t>
            </a:r>
            <a:r>
              <a:rPr lang="en-US" altLang="zh-CN" i="1" dirty="0" smtClean="0">
                <a:solidFill>
                  <a:srgbClr val="0070C0"/>
                </a:solidFill>
              </a:rPr>
              <a:t>】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系统架构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523875" y="1400175"/>
            <a:ext cx="7972425" cy="876300"/>
          </a:xfrm>
        </p:spPr>
        <p:txBody>
          <a:bodyPr/>
          <a:lstStyle/>
          <a:p>
            <a:pPr lvl="0">
              <a:buNone/>
            </a:pPr>
            <a:endParaRPr lang="en-US" altLang="zh-CN" sz="1200" dirty="0" smtClean="0"/>
          </a:p>
          <a:p>
            <a:pPr lvl="1"/>
            <a:endParaRPr lang="zh-CN" altLang="en-US" sz="1200" dirty="0" smtClean="0"/>
          </a:p>
          <a:p>
            <a:pPr lvl="0"/>
            <a:endParaRPr lang="zh-CN" altLang="en-US" sz="1200" dirty="0" smtClean="0"/>
          </a:p>
          <a:p>
            <a:pPr>
              <a:buNone/>
            </a:pPr>
            <a:endParaRPr lang="zh-CN" altLang="en-US" sz="1200" dirty="0" smtClean="0"/>
          </a:p>
          <a:p>
            <a:pPr>
              <a:buNone/>
            </a:pPr>
            <a:endParaRPr lang="en-US" altLang="zh-CN" sz="1200" dirty="0" smtClean="0"/>
          </a:p>
          <a:p>
            <a:pPr>
              <a:buNone/>
            </a:pPr>
            <a:endParaRPr lang="en-US" altLang="zh-CN" sz="1200" dirty="0" smtClean="0"/>
          </a:p>
        </p:txBody>
      </p:sp>
      <p:sp>
        <p:nvSpPr>
          <p:cNvPr id="5" name="矩形 13"/>
          <p:cNvSpPr>
            <a:spLocks noChangeArrowheads="1"/>
          </p:cNvSpPr>
          <p:nvPr/>
        </p:nvSpPr>
        <p:spPr bwMode="auto">
          <a:xfrm>
            <a:off x="519113" y="1362075"/>
            <a:ext cx="8064500" cy="4924425"/>
          </a:xfrm>
          <a:prstGeom prst="rect">
            <a:avLst/>
          </a:prstGeom>
          <a:noFill/>
          <a:ln w="38100" algn="ctr">
            <a:solidFill>
              <a:srgbClr val="AC66BB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</a:pPr>
            <a:endParaRPr lang="zh-CN" altLang="en-US" sz="1600"/>
          </a:p>
          <a:p>
            <a:pPr marL="355600" lvl="1" indent="-176213"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rgbClr val="003366"/>
              </a:buClr>
              <a:buFont typeface="Wingdings" pitchFamily="2" charset="2"/>
              <a:buChar char="p"/>
            </a:pPr>
            <a:endParaRPr lang="en-US" altLang="zh-CN" sz="1600"/>
          </a:p>
        </p:txBody>
      </p:sp>
      <p:sp>
        <p:nvSpPr>
          <p:cNvPr id="7" name="TextBox 6"/>
          <p:cNvSpPr txBox="1"/>
          <p:nvPr/>
        </p:nvSpPr>
        <p:spPr>
          <a:xfrm>
            <a:off x="666750" y="1571625"/>
            <a:ext cx="7610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0070C0"/>
                </a:solidFill>
              </a:rPr>
              <a:t>【</a:t>
            </a:r>
            <a:r>
              <a:rPr lang="zh-CN" altLang="en-US" i="1" dirty="0" smtClean="0">
                <a:solidFill>
                  <a:srgbClr val="0070C0"/>
                </a:solidFill>
              </a:rPr>
              <a:t>包括逻辑架构、物理架构、测试架构，但是否三个架构都介绍根据实际情况确定即可，如果是新系统或者新增业务的话需要考虑介绍关联系统的情况</a:t>
            </a:r>
            <a:r>
              <a:rPr lang="en-US" altLang="zh-CN" i="1" dirty="0" smtClean="0">
                <a:solidFill>
                  <a:srgbClr val="0070C0"/>
                </a:solidFill>
              </a:rPr>
              <a:t>】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测试</a:t>
            </a:r>
            <a:r>
              <a:rPr lang="zh-CN" altLang="en-US" dirty="0" smtClean="0"/>
              <a:t>目的</a:t>
            </a:r>
            <a:endParaRPr lang="zh-CN" altLang="en-US" dirty="0"/>
          </a:p>
        </p:txBody>
      </p:sp>
      <p:sp>
        <p:nvSpPr>
          <p:cNvPr id="5" name="矩形 13"/>
          <p:cNvSpPr>
            <a:spLocks noChangeArrowheads="1"/>
          </p:cNvSpPr>
          <p:nvPr/>
        </p:nvSpPr>
        <p:spPr bwMode="auto">
          <a:xfrm>
            <a:off x="519113" y="1362075"/>
            <a:ext cx="8064500" cy="4924425"/>
          </a:xfrm>
          <a:prstGeom prst="rect">
            <a:avLst/>
          </a:prstGeom>
          <a:noFill/>
          <a:ln w="38100" algn="ctr">
            <a:solidFill>
              <a:srgbClr val="AC66BB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</a:pPr>
            <a:endParaRPr lang="zh-CN" altLang="en-US" sz="1600"/>
          </a:p>
          <a:p>
            <a:pPr marL="355600" lvl="1" indent="-176213"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rgbClr val="003366"/>
              </a:buClr>
              <a:buFont typeface="Wingdings" pitchFamily="2" charset="2"/>
              <a:buChar char="p"/>
            </a:pPr>
            <a:endParaRPr lang="en-US" altLang="zh-CN" sz="1600"/>
          </a:p>
        </p:txBody>
      </p:sp>
      <p:sp>
        <p:nvSpPr>
          <p:cNvPr id="8" name="TextBox 7"/>
          <p:cNvSpPr txBox="1"/>
          <p:nvPr/>
        </p:nvSpPr>
        <p:spPr>
          <a:xfrm>
            <a:off x="733425" y="1609725"/>
            <a:ext cx="7524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0070C0"/>
                </a:solidFill>
              </a:rPr>
              <a:t>【</a:t>
            </a:r>
            <a:r>
              <a:rPr lang="zh-CN" altLang="en-US" i="1" dirty="0" smtClean="0">
                <a:solidFill>
                  <a:srgbClr val="0070C0"/>
                </a:solidFill>
              </a:rPr>
              <a:t>说明本次测试目的及主要性能关注点</a:t>
            </a:r>
            <a:r>
              <a:rPr lang="en-US" altLang="zh-CN" i="1" dirty="0" smtClean="0">
                <a:solidFill>
                  <a:srgbClr val="0070C0"/>
                </a:solidFill>
              </a:rPr>
              <a:t>】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</a:t>
            </a:r>
            <a:r>
              <a:rPr lang="zh-CN" altLang="en-US" dirty="0" smtClean="0"/>
              <a:t>场景</a:t>
            </a:r>
            <a:endParaRPr lang="zh-CN" altLang="en-US" dirty="0" smtClean="0"/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13"/>
          <p:cNvSpPr>
            <a:spLocks noChangeArrowheads="1"/>
          </p:cNvSpPr>
          <p:nvPr/>
        </p:nvSpPr>
        <p:spPr bwMode="auto">
          <a:xfrm>
            <a:off x="519113" y="1362075"/>
            <a:ext cx="8064500" cy="4924425"/>
          </a:xfrm>
          <a:prstGeom prst="rect">
            <a:avLst/>
          </a:prstGeom>
          <a:noFill/>
          <a:ln w="38100" algn="ctr">
            <a:solidFill>
              <a:srgbClr val="AC66BB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</a:pPr>
            <a:endParaRPr lang="zh-CN" altLang="en-US" sz="1600"/>
          </a:p>
          <a:p>
            <a:pPr marL="355600" lvl="1" indent="-176213"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rgbClr val="003366"/>
              </a:buClr>
              <a:buFont typeface="Wingdings" pitchFamily="2" charset="2"/>
              <a:buChar char="p"/>
            </a:pPr>
            <a:endParaRPr lang="en-US" altLang="zh-CN" sz="1600"/>
          </a:p>
        </p:txBody>
      </p:sp>
      <p:sp>
        <p:nvSpPr>
          <p:cNvPr id="10" name="TextBox 9"/>
          <p:cNvSpPr txBox="1"/>
          <p:nvPr/>
        </p:nvSpPr>
        <p:spPr>
          <a:xfrm>
            <a:off x="742950" y="1581150"/>
            <a:ext cx="745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0070C0"/>
                </a:solidFill>
              </a:rPr>
              <a:t>【</a:t>
            </a:r>
            <a:r>
              <a:rPr lang="zh-CN" altLang="en-US" i="1" dirty="0" smtClean="0">
                <a:solidFill>
                  <a:srgbClr val="0070C0"/>
                </a:solidFill>
              </a:rPr>
              <a:t>列出基于本次测试目的设计的测试场景</a:t>
            </a:r>
            <a:r>
              <a:rPr lang="en-US" altLang="zh-CN" i="1" dirty="0" smtClean="0">
                <a:solidFill>
                  <a:srgbClr val="0070C0"/>
                </a:solidFill>
              </a:rPr>
              <a:t>】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</a:t>
            </a:r>
            <a:r>
              <a:rPr lang="zh-CN" altLang="en-US" dirty="0" smtClean="0"/>
              <a:t>模型</a:t>
            </a:r>
            <a:endParaRPr lang="zh-CN" altLang="en-US" dirty="0" smtClean="0"/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13"/>
          <p:cNvSpPr>
            <a:spLocks noChangeArrowheads="1"/>
          </p:cNvSpPr>
          <p:nvPr/>
        </p:nvSpPr>
        <p:spPr bwMode="auto">
          <a:xfrm>
            <a:off x="519113" y="1362075"/>
            <a:ext cx="8064500" cy="4924425"/>
          </a:xfrm>
          <a:prstGeom prst="rect">
            <a:avLst/>
          </a:prstGeom>
          <a:noFill/>
          <a:ln w="38100" algn="ctr">
            <a:solidFill>
              <a:srgbClr val="AC66BB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</a:pPr>
            <a:endParaRPr lang="zh-CN" altLang="en-US" sz="1600"/>
          </a:p>
          <a:p>
            <a:pPr marL="355600" lvl="1" indent="-176213"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rgbClr val="003366"/>
              </a:buClr>
              <a:buFont typeface="Wingdings" pitchFamily="2" charset="2"/>
              <a:buChar char="p"/>
            </a:pPr>
            <a:endParaRPr lang="en-US" altLang="zh-CN" sz="1600"/>
          </a:p>
        </p:txBody>
      </p:sp>
      <p:sp>
        <p:nvSpPr>
          <p:cNvPr id="10" name="TextBox 9"/>
          <p:cNvSpPr txBox="1"/>
          <p:nvPr/>
        </p:nvSpPr>
        <p:spPr>
          <a:xfrm>
            <a:off x="742950" y="1581150"/>
            <a:ext cx="7458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0070C0"/>
                </a:solidFill>
              </a:rPr>
              <a:t>【</a:t>
            </a:r>
            <a:r>
              <a:rPr lang="zh-CN" altLang="en-US" i="1" dirty="0" smtClean="0">
                <a:solidFill>
                  <a:srgbClr val="0070C0"/>
                </a:solidFill>
              </a:rPr>
              <a:t>列出联机业务模型（含交易名、业务量、比例，查询业务的查询条件），批处理列出处理步骤</a:t>
            </a:r>
            <a:r>
              <a:rPr lang="en-US" altLang="zh-CN" i="1" dirty="0" smtClean="0">
                <a:solidFill>
                  <a:srgbClr val="0070C0"/>
                </a:solidFill>
              </a:rPr>
              <a:t>】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测试环境</a:t>
            </a: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13"/>
          <p:cNvSpPr>
            <a:spLocks noChangeArrowheads="1"/>
          </p:cNvSpPr>
          <p:nvPr/>
        </p:nvSpPr>
        <p:spPr bwMode="auto">
          <a:xfrm>
            <a:off x="519113" y="1362075"/>
            <a:ext cx="8064500" cy="4924425"/>
          </a:xfrm>
          <a:prstGeom prst="rect">
            <a:avLst/>
          </a:prstGeom>
          <a:noFill/>
          <a:ln w="38100" algn="ctr">
            <a:solidFill>
              <a:srgbClr val="AC66BB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</a:pPr>
            <a:endParaRPr lang="zh-CN" altLang="en-US" sz="1600"/>
          </a:p>
          <a:p>
            <a:pPr marL="355600" lvl="1" indent="-176213"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rgbClr val="003366"/>
              </a:buClr>
              <a:buFont typeface="Wingdings" pitchFamily="2" charset="2"/>
              <a:buChar char="p"/>
            </a:pPr>
            <a:endParaRPr lang="en-US" altLang="zh-CN" sz="1600"/>
          </a:p>
        </p:txBody>
      </p:sp>
      <p:sp>
        <p:nvSpPr>
          <p:cNvPr id="10" name="TextBox 9"/>
          <p:cNvSpPr txBox="1"/>
          <p:nvPr/>
        </p:nvSpPr>
        <p:spPr>
          <a:xfrm>
            <a:off x="742950" y="1581150"/>
            <a:ext cx="745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0070C0"/>
                </a:solidFill>
              </a:rPr>
              <a:t>【</a:t>
            </a:r>
            <a:r>
              <a:rPr lang="zh-CN" altLang="en-US" i="1" dirty="0" smtClean="0">
                <a:solidFill>
                  <a:srgbClr val="0070C0"/>
                </a:solidFill>
              </a:rPr>
              <a:t>列出本次测试的软硬件资源配置</a:t>
            </a:r>
            <a:r>
              <a:rPr lang="en-US" altLang="zh-CN" i="1" dirty="0" smtClean="0">
                <a:solidFill>
                  <a:srgbClr val="0070C0"/>
                </a:solidFill>
              </a:rPr>
              <a:t>】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测试数据</a:t>
            </a:r>
          </a:p>
        </p:txBody>
      </p:sp>
      <p:sp>
        <p:nvSpPr>
          <p:cNvPr id="922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8175" y="1543051"/>
            <a:ext cx="7829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i="1" dirty="0" smtClean="0">
              <a:solidFill>
                <a:srgbClr val="EACE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0" name="矩形 13"/>
          <p:cNvSpPr>
            <a:spLocks noChangeArrowheads="1"/>
          </p:cNvSpPr>
          <p:nvPr/>
        </p:nvSpPr>
        <p:spPr bwMode="auto">
          <a:xfrm>
            <a:off x="519113" y="1362075"/>
            <a:ext cx="8064500" cy="4924425"/>
          </a:xfrm>
          <a:prstGeom prst="rect">
            <a:avLst/>
          </a:prstGeom>
          <a:noFill/>
          <a:ln w="38100" algn="ctr">
            <a:solidFill>
              <a:srgbClr val="AC66BB"/>
            </a:solidFill>
            <a:round/>
            <a:headEnd/>
            <a:tailEnd/>
          </a:ln>
        </p:spPr>
        <p:txBody>
          <a:bodyPr lIns="90000" tIns="46800" rIns="90000" bIns="46800" anchor="ctr"/>
          <a:lstStyle/>
          <a:p>
            <a:pPr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chemeClr val="accent1"/>
              </a:buClr>
              <a:buFont typeface="Wingdings" pitchFamily="2" charset="2"/>
              <a:buNone/>
            </a:pPr>
            <a:endParaRPr lang="zh-CN" altLang="en-US" sz="1600"/>
          </a:p>
          <a:p>
            <a:pPr marL="355600" lvl="1" indent="-176213" eaLnBrk="0" hangingPunct="0">
              <a:lnSpc>
                <a:spcPct val="150000"/>
              </a:lnSpc>
              <a:spcBef>
                <a:spcPct val="70000"/>
              </a:spcBef>
              <a:spcAft>
                <a:spcPct val="10000"/>
              </a:spcAft>
              <a:buClr>
                <a:srgbClr val="003366"/>
              </a:buClr>
              <a:buFont typeface="Wingdings" pitchFamily="2" charset="2"/>
              <a:buChar char="p"/>
            </a:pPr>
            <a:endParaRPr lang="en-US" altLang="zh-CN" sz="1600"/>
          </a:p>
        </p:txBody>
      </p:sp>
      <p:sp>
        <p:nvSpPr>
          <p:cNvPr id="12" name="TextBox 11"/>
          <p:cNvSpPr txBox="1"/>
          <p:nvPr/>
        </p:nvSpPr>
        <p:spPr>
          <a:xfrm>
            <a:off x="742950" y="1581150"/>
            <a:ext cx="7458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0070C0"/>
                </a:solidFill>
              </a:rPr>
              <a:t>【</a:t>
            </a:r>
            <a:r>
              <a:rPr lang="zh-CN" altLang="en-US" i="1" dirty="0" smtClean="0">
                <a:solidFill>
                  <a:srgbClr val="0070C0"/>
                </a:solidFill>
              </a:rPr>
              <a:t>列出本次测试所需的测试数据（表、数据量）及相关数据的准备</a:t>
            </a:r>
            <a:r>
              <a:rPr lang="en-US" altLang="zh-CN" i="1" dirty="0" smtClean="0">
                <a:solidFill>
                  <a:srgbClr val="0070C0"/>
                </a:solidFill>
              </a:rPr>
              <a:t>/</a:t>
            </a:r>
            <a:r>
              <a:rPr lang="zh-CN" altLang="en-US" i="1" dirty="0" smtClean="0">
                <a:solidFill>
                  <a:srgbClr val="0070C0"/>
                </a:solidFill>
              </a:rPr>
              <a:t>模拟方法</a:t>
            </a:r>
            <a:r>
              <a:rPr lang="en-US" altLang="zh-CN" i="1" dirty="0" smtClean="0">
                <a:solidFill>
                  <a:srgbClr val="0070C0"/>
                </a:solidFill>
              </a:rPr>
              <a:t>】</a:t>
            </a:r>
            <a:endParaRPr lang="zh-CN" alt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A79E99"/>
      </a:lt2>
      <a:accent1>
        <a:srgbClr val="D0A660"/>
      </a:accent1>
      <a:accent2>
        <a:srgbClr val="A79E99"/>
      </a:accent2>
      <a:accent3>
        <a:srgbClr val="FFFFFF"/>
      </a:accent3>
      <a:accent4>
        <a:srgbClr val="000000"/>
      </a:accent4>
      <a:accent5>
        <a:srgbClr val="E4D0B6"/>
      </a:accent5>
      <a:accent6>
        <a:srgbClr val="978F8A"/>
      </a:accent6>
      <a:hlink>
        <a:srgbClr val="F7F2D0"/>
      </a:hlink>
      <a:folHlink>
        <a:srgbClr val="7D0C00"/>
      </a:folHlink>
    </a:clrScheme>
    <a:fontScheme name="Default Design">
      <a:majorFont>
        <a:latin typeface="华文楷体"/>
        <a:ea typeface="华文楷体"/>
        <a:cs typeface=""/>
      </a:majorFont>
      <a:minorFont>
        <a:latin typeface="华文楷体"/>
        <a:ea typeface="华文楷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70000"/>
          </a:spcBef>
          <a:spcAft>
            <a:spcPct val="10000"/>
          </a:spcAft>
          <a:buClr>
            <a:schemeClr val="accent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00"/>
        </a:solidFill>
        <a:ln w="9525" cap="flat" cmpd="sng" algn="ctr">
          <a:solidFill>
            <a:srgbClr val="800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70000"/>
          </a:spcBef>
          <a:spcAft>
            <a:spcPct val="10000"/>
          </a:spcAft>
          <a:buClr>
            <a:schemeClr val="accent1"/>
          </a:buClr>
          <a:buSzTx/>
          <a:buFont typeface="Wingdings" pitchFamily="2" charset="2"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571TGp_business_light">
  <a:themeElements>
    <a:clrScheme name="2_571TGp_business_light 2">
      <a:dk1>
        <a:srgbClr val="000000"/>
      </a:dk1>
      <a:lt1>
        <a:srgbClr val="C1D0DD"/>
      </a:lt1>
      <a:dk2>
        <a:srgbClr val="335175"/>
      </a:dk2>
      <a:lt2>
        <a:srgbClr val="7C92B6"/>
      </a:lt2>
      <a:accent1>
        <a:srgbClr val="4B93D5"/>
      </a:accent1>
      <a:accent2>
        <a:srgbClr val="65B737"/>
      </a:accent2>
      <a:accent3>
        <a:srgbClr val="DDE4EB"/>
      </a:accent3>
      <a:accent4>
        <a:srgbClr val="000000"/>
      </a:accent4>
      <a:accent5>
        <a:srgbClr val="B1C8E7"/>
      </a:accent5>
      <a:accent6>
        <a:srgbClr val="5BA631"/>
      </a:accent6>
      <a:hlink>
        <a:srgbClr val="CF9F49"/>
      </a:hlink>
      <a:folHlink>
        <a:srgbClr val="C382D0"/>
      </a:folHlink>
    </a:clrScheme>
    <a:fontScheme name="2_571TGp_business_light">
      <a:majorFont>
        <a:latin typeface="华文楷体"/>
        <a:ea typeface="宋体"/>
        <a:cs typeface=""/>
      </a:majorFont>
      <a:minorFont>
        <a:latin typeface="华文楷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571TGp_business_light 1">
        <a:dk1>
          <a:srgbClr val="000000"/>
        </a:dk1>
        <a:lt1>
          <a:srgbClr val="CAD4CF"/>
        </a:lt1>
        <a:dk2>
          <a:srgbClr val="425462"/>
        </a:dk2>
        <a:lt2>
          <a:srgbClr val="768A7B"/>
        </a:lt2>
        <a:accent1>
          <a:srgbClr val="DE608D"/>
        </a:accent1>
        <a:accent2>
          <a:srgbClr val="35ADE3"/>
        </a:accent2>
        <a:accent3>
          <a:srgbClr val="E1E6E4"/>
        </a:accent3>
        <a:accent4>
          <a:srgbClr val="000000"/>
        </a:accent4>
        <a:accent5>
          <a:srgbClr val="ECB6C5"/>
        </a:accent5>
        <a:accent6>
          <a:srgbClr val="2F9CCE"/>
        </a:accent6>
        <a:hlink>
          <a:srgbClr val="F6AE44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571TGp_business_light 2">
        <a:dk1>
          <a:srgbClr val="000000"/>
        </a:dk1>
        <a:lt1>
          <a:srgbClr val="C1D0DD"/>
        </a:lt1>
        <a:dk2>
          <a:srgbClr val="335175"/>
        </a:dk2>
        <a:lt2>
          <a:srgbClr val="7C92B6"/>
        </a:lt2>
        <a:accent1>
          <a:srgbClr val="4B93D5"/>
        </a:accent1>
        <a:accent2>
          <a:srgbClr val="65B737"/>
        </a:accent2>
        <a:accent3>
          <a:srgbClr val="DDE4EB"/>
        </a:accent3>
        <a:accent4>
          <a:srgbClr val="000000"/>
        </a:accent4>
        <a:accent5>
          <a:srgbClr val="B1C8E7"/>
        </a:accent5>
        <a:accent6>
          <a:srgbClr val="5BA631"/>
        </a:accent6>
        <a:hlink>
          <a:srgbClr val="CF9F49"/>
        </a:hlink>
        <a:folHlink>
          <a:srgbClr val="C382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571TGp_business_light 3">
        <a:dk1>
          <a:srgbClr val="000000"/>
        </a:dk1>
        <a:lt1>
          <a:srgbClr val="DDD3C9"/>
        </a:lt1>
        <a:dk2>
          <a:srgbClr val="514639"/>
        </a:dk2>
        <a:lt2>
          <a:srgbClr val="A7938B"/>
        </a:lt2>
        <a:accent1>
          <a:srgbClr val="BF9733"/>
        </a:accent1>
        <a:accent2>
          <a:srgbClr val="7FB22C"/>
        </a:accent2>
        <a:accent3>
          <a:srgbClr val="EBE6E1"/>
        </a:accent3>
        <a:accent4>
          <a:srgbClr val="000000"/>
        </a:accent4>
        <a:accent5>
          <a:srgbClr val="DCC9AD"/>
        </a:accent5>
        <a:accent6>
          <a:srgbClr val="72A127"/>
        </a:accent6>
        <a:hlink>
          <a:srgbClr val="D56575"/>
        </a:hlink>
        <a:folHlink>
          <a:srgbClr val="4E8FC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56735</TotalTime>
  <Words>102</Words>
  <Application>Microsoft Office PowerPoint</Application>
  <PresentationFormat>全屏显示(4:3)</PresentationFormat>
  <Paragraphs>54</Paragraphs>
  <Slides>13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6" baseType="lpstr">
      <vt:lpstr>Default Design</vt:lpstr>
      <vt:lpstr>2_571TGp_business_light</vt:lpstr>
      <vt:lpstr>Photo Editor Photo</vt:lpstr>
      <vt:lpstr>幻灯片 1</vt:lpstr>
      <vt:lpstr>目录</vt:lpstr>
      <vt:lpstr>需求说明</vt:lpstr>
      <vt:lpstr>系统架构</vt:lpstr>
      <vt:lpstr>测试目的</vt:lpstr>
      <vt:lpstr>测试场景</vt:lpstr>
      <vt:lpstr>测试模型</vt:lpstr>
      <vt:lpstr>测试环境</vt:lpstr>
      <vt:lpstr>测试数据</vt:lpstr>
      <vt:lpstr>测试指标</vt:lpstr>
      <vt:lpstr>进度安排</vt:lpstr>
      <vt:lpstr>问题&amp;风险</vt:lpstr>
      <vt:lpstr>幻灯片 13</vt:lpstr>
    </vt:vector>
  </TitlesOfParts>
  <Company>ceb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chenmin</dc:creator>
  <cp:lastModifiedBy>user</cp:lastModifiedBy>
  <cp:revision>3108</cp:revision>
  <dcterms:created xsi:type="dcterms:W3CDTF">2002-08-28T14:32:09Z</dcterms:created>
  <dcterms:modified xsi:type="dcterms:W3CDTF">2014-11-14T05:05:41Z</dcterms:modified>
</cp:coreProperties>
</file>