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3.xml" ContentType="application/vnd.openxmlformats-officedocument.presentationml.comment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5.xml" ContentType="application/vnd.openxmlformats-officedocument.presentationml.notesSlide+xml"/>
  <Override PartName="/ppt/ink/ink24.xml" ContentType="application/inkml+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710" r:id="rId3"/>
    <p:sldId id="721" r:id="rId4"/>
    <p:sldId id="722" r:id="rId5"/>
    <p:sldId id="258" r:id="rId6"/>
    <p:sldId id="259" r:id="rId7"/>
    <p:sldId id="723" r:id="rId8"/>
    <p:sldId id="742" r:id="rId9"/>
    <p:sldId id="727" r:id="rId10"/>
    <p:sldId id="717" r:id="rId11"/>
    <p:sldId id="264" r:id="rId12"/>
    <p:sldId id="743" r:id="rId13"/>
    <p:sldId id="745" r:id="rId14"/>
    <p:sldId id="7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CHEW (LTA)" initials="KC(" lastIdx="17" clrIdx="0">
    <p:extLst>
      <p:ext uri="{19B8F6BF-5375-455C-9EA6-DF929625EA0E}">
        <p15:presenceInfo xmlns:p15="http://schemas.microsoft.com/office/powerpoint/2012/main" userId="S-1-5-21-1216582894-834684500-1334827815-1147514" providerId="AD"/>
      </p:ext>
    </p:extLst>
  </p:cmAuthor>
  <p:cmAuthor id="2" name="Rui Ming CHEO (LTA)" initials="RMC(" lastIdx="19" clrIdx="1">
    <p:extLst>
      <p:ext uri="{19B8F6BF-5375-455C-9EA6-DF929625EA0E}">
        <p15:presenceInfo xmlns:p15="http://schemas.microsoft.com/office/powerpoint/2012/main" userId="S::CHEO_Rui_Ming@lta.gov.sg::8626bedf-8b53-4740-8df8-c97e9afafb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212" autoAdjust="0"/>
    <p:restoredTop sz="83168" autoAdjust="0"/>
  </p:normalViewPr>
  <p:slideViewPr>
    <p:cSldViewPr snapToGrid="0">
      <p:cViewPr>
        <p:scale>
          <a:sx n="70" d="100"/>
          <a:sy n="70" d="100"/>
        </p:scale>
        <p:origin x="3472" y="1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8-17T18:32:24.110" idx="9">
    <p:pos x="10" y="10"/>
    <p:text>1. Introduce yourself
2. Brief reference what you’ll be discussing about</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20-08-17T18:38:17.713" idx="18">
    <p:pos x="10" y="10"/>
    <p:text>lastly, might want to consider adding a theme to make the presentation look "stylish/professional" - leave to your discretion</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8-17T18:32:41.142" idx="10">
    <p:pos x="10" y="10"/>
    <p:text>1. Relate back to overall objective: reduce noise when constructing knowledge graph
    - more text = harder to extract information to create knowledge graph
2. Brief mentions about Gautam/Xijue’s work; what they do and how is yours different</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8-17T18:37:06.673" idx="17">
    <p:pos x="10" y="10"/>
    <p:text>Can't avoid not explaining how fact extraction might look like
nonetheless will be important to stress your role on summarisation (brown-coloured explanations)</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8-17T18:33:26.896" idx="11">
    <p:pos x="10" y="10"/>
    <p:text>I thought explaining the encoding process suffices, being too technically detailed loses the audiences</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8-17T18:34:09.944" idx="12">
    <p:pos x="10" y="10"/>
    <p:text>I would think a vanilla seq2seq is used? can be simplified in explanations using a RNN?</p:text>
    <p:extLst>
      <p:ext uri="{C676402C-5697-4E1C-873F-D02D1690AC5C}">
        <p15:threadingInfo xmlns:p15="http://schemas.microsoft.com/office/powerpoint/2012/main" timeZoneBias="-480"/>
      </p:ext>
    </p:extLst>
  </p:cm>
  <p:cm authorId="2" dt="2020-08-17T18:39:23.899" idx="19">
    <p:pos x="146" y="146"/>
    <p:text>important aspect to explain is how the weights of the context vector in attn mech helps the model to focus on specific words w.r.t. output</p:text>
    <p:extLst>
      <p:ext uri="{C676402C-5697-4E1C-873F-D02D1690AC5C}">
        <p15:threadingInfo xmlns:p15="http://schemas.microsoft.com/office/powerpoint/2012/main" timeZoneBias="-480"/>
      </p:ext>
    </p:extLst>
  </p:cm>
  <p:cm authorId="1" dt="2020-08-18T09:32:38.731" idx="15">
    <p:pos x="146" y="282"/>
    <p:text>Agreed. The important thing to note here is the vanishing gradient problem when earlier words are not adequately captured by the context vector. Emphasis on this and therefore use self-attention as the solution</p:text>
    <p:extLst>
      <p:ext uri="{C676402C-5697-4E1C-873F-D02D1690AC5C}">
        <p15:threadingInfo xmlns:p15="http://schemas.microsoft.com/office/powerpoint/2012/main" timeZoneBias="-480">
          <p15:parentCm authorId="2" idx="19"/>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8-17T18:34:40.329" idx="13">
    <p:pos x="10" y="10"/>
    <p:text>Need to emphasize why move away from seq2seq</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0-08-17T18:35:27.120" idx="14">
    <p:pos x="10" y="10"/>
    <p:text>Explaining the key difference is important - difference in architecture i feel is not vital here</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0-08-17T18:36:00.137" idx="15">
    <p:pos x="10" y="10"/>
    <p:text>Need to talk about the "freedom" to tune the outputs as value proposition</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8-18T09:58:32.334" idx="17">
    <p:pos x="10" y="10"/>
    <p:text>The explanation here is to look forward to how this work done for abstractive text summarization can be pushed forward into deployment.
Capture the essence of trying to get the human effort into the product by either using the auto summarization as a tool to help us do our job, or as an NLP engineer that refines the tool</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099FFA-AC4E-4CC7-80DB-D65599743E33}"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GB"/>
        </a:p>
      </dgm:t>
    </dgm:pt>
    <dgm:pt modelId="{BFE3E237-4B31-4951-A34B-EB0A79FA7EB5}">
      <dgm:prSet phldrT="[Text]"/>
      <dgm:spPr/>
      <dgm:t>
        <a:bodyPr/>
        <a:lstStyle/>
        <a:p>
          <a:r>
            <a:rPr lang="en-GB" dirty="0"/>
            <a:t>Reduce</a:t>
          </a:r>
        </a:p>
      </dgm:t>
    </dgm:pt>
    <dgm:pt modelId="{63584BC4-0CBA-4272-B214-908C7B94DCF0}" type="parTrans" cxnId="{5CA6CDDE-BE26-444A-AADF-6BD6FFFB8CE7}">
      <dgm:prSet/>
      <dgm:spPr/>
      <dgm:t>
        <a:bodyPr/>
        <a:lstStyle/>
        <a:p>
          <a:endParaRPr lang="en-GB"/>
        </a:p>
      </dgm:t>
    </dgm:pt>
    <dgm:pt modelId="{1C1E7950-E9A8-46D7-969A-EDD0D118F08E}" type="sibTrans" cxnId="{5CA6CDDE-BE26-444A-AADF-6BD6FFFB8CE7}">
      <dgm:prSet/>
      <dgm:spPr/>
      <dgm:t>
        <a:bodyPr/>
        <a:lstStyle/>
        <a:p>
          <a:endParaRPr lang="en-GB"/>
        </a:p>
      </dgm:t>
    </dgm:pt>
    <dgm:pt modelId="{780AEDE5-C9AC-458F-8734-576EC202A5AE}">
      <dgm:prSet phldrT="[Text]"/>
      <dgm:spPr/>
      <dgm:t>
        <a:bodyPr/>
        <a:lstStyle/>
        <a:p>
          <a:r>
            <a:rPr lang="en-GB" dirty="0"/>
            <a:t>Grouping of similar sentences at meaning level to find most representative sentences of facts</a:t>
          </a:r>
        </a:p>
      </dgm:t>
    </dgm:pt>
    <dgm:pt modelId="{7411502B-F177-449D-8EF3-416ABDE3A8BA}" type="parTrans" cxnId="{DB468CF1-4BE7-4006-AAC6-24061445F906}">
      <dgm:prSet/>
      <dgm:spPr/>
      <dgm:t>
        <a:bodyPr/>
        <a:lstStyle/>
        <a:p>
          <a:endParaRPr lang="en-GB"/>
        </a:p>
      </dgm:t>
    </dgm:pt>
    <dgm:pt modelId="{A07EFA04-3B3E-4FF2-9050-E7BDF8D6BFE6}" type="sibTrans" cxnId="{DB468CF1-4BE7-4006-AAC6-24061445F906}">
      <dgm:prSet/>
      <dgm:spPr/>
      <dgm:t>
        <a:bodyPr/>
        <a:lstStyle/>
        <a:p>
          <a:endParaRPr lang="en-GB"/>
        </a:p>
      </dgm:t>
    </dgm:pt>
    <dgm:pt modelId="{77EB6795-25CA-4BD7-912D-E994FC507AD5}">
      <dgm:prSet phldrT="[Text]"/>
      <dgm:spPr>
        <a:solidFill>
          <a:schemeClr val="accent2">
            <a:lumMod val="75000"/>
          </a:schemeClr>
        </a:solidFill>
        <a:ln>
          <a:noFill/>
        </a:ln>
      </dgm:spPr>
      <dgm:t>
        <a:bodyPr/>
        <a:lstStyle/>
        <a:p>
          <a:r>
            <a:rPr lang="en-GB" dirty="0"/>
            <a:t>Summarise</a:t>
          </a:r>
        </a:p>
      </dgm:t>
    </dgm:pt>
    <dgm:pt modelId="{404A0CFF-3293-4A0C-BD9E-A9C678E8AFCB}" type="parTrans" cxnId="{194F77DC-542B-4521-9311-01804D73F0A4}">
      <dgm:prSet/>
      <dgm:spPr/>
      <dgm:t>
        <a:bodyPr/>
        <a:lstStyle/>
        <a:p>
          <a:endParaRPr lang="en-GB"/>
        </a:p>
      </dgm:t>
    </dgm:pt>
    <dgm:pt modelId="{818F48E3-1D2A-451A-B025-5702BAFCF9ED}" type="sibTrans" cxnId="{194F77DC-542B-4521-9311-01804D73F0A4}">
      <dgm:prSet/>
      <dgm:spPr/>
      <dgm:t>
        <a:bodyPr/>
        <a:lstStyle/>
        <a:p>
          <a:endParaRPr lang="en-GB"/>
        </a:p>
      </dgm:t>
    </dgm:pt>
    <dgm:pt modelId="{FE8E6CAA-5F30-4FEE-ABF2-381B9ED913B1}">
      <dgm:prSet phldrT="[Text]"/>
      <dgm:spPr>
        <a:solidFill>
          <a:schemeClr val="accent2">
            <a:lumMod val="40000"/>
            <a:lumOff val="60000"/>
            <a:alpha val="90000"/>
          </a:schemeClr>
        </a:solidFill>
        <a:ln>
          <a:noFill/>
        </a:ln>
      </dgm:spPr>
      <dgm:t>
        <a:bodyPr/>
        <a:lstStyle/>
        <a:p>
          <a:r>
            <a:rPr lang="en-GB" dirty="0"/>
            <a:t>Reduce complex sentences into a simpler sentence/simpler sentences</a:t>
          </a:r>
        </a:p>
      </dgm:t>
    </dgm:pt>
    <dgm:pt modelId="{2395AE14-E09D-4E8E-B273-891EA0ABD39F}" type="parTrans" cxnId="{BD8C3C5A-7246-4699-906F-A9515C0BA9AC}">
      <dgm:prSet/>
      <dgm:spPr/>
      <dgm:t>
        <a:bodyPr/>
        <a:lstStyle/>
        <a:p>
          <a:endParaRPr lang="en-GB"/>
        </a:p>
      </dgm:t>
    </dgm:pt>
    <dgm:pt modelId="{D2755581-B0DF-441F-ACA8-47AAF172E5FA}" type="sibTrans" cxnId="{BD8C3C5A-7246-4699-906F-A9515C0BA9AC}">
      <dgm:prSet/>
      <dgm:spPr/>
      <dgm:t>
        <a:bodyPr/>
        <a:lstStyle/>
        <a:p>
          <a:endParaRPr lang="en-GB"/>
        </a:p>
      </dgm:t>
    </dgm:pt>
    <dgm:pt modelId="{580196A8-0171-4D9B-8DC8-3D15A9543F52}">
      <dgm:prSet phldrT="[Text]"/>
      <dgm:spPr/>
      <dgm:t>
        <a:bodyPr/>
        <a:lstStyle/>
        <a:p>
          <a:r>
            <a:rPr lang="en-GB" dirty="0"/>
            <a:t>Fact Extract</a:t>
          </a:r>
        </a:p>
      </dgm:t>
    </dgm:pt>
    <dgm:pt modelId="{921E7F56-F881-485F-8966-28E58DB03B1E}" type="parTrans" cxnId="{EA22DE49-8062-454D-973B-E6CD021DF110}">
      <dgm:prSet/>
      <dgm:spPr/>
      <dgm:t>
        <a:bodyPr/>
        <a:lstStyle/>
        <a:p>
          <a:endParaRPr lang="en-GB"/>
        </a:p>
      </dgm:t>
    </dgm:pt>
    <dgm:pt modelId="{182E7E7B-1BD7-4984-8686-D479E3D0EE4C}" type="sibTrans" cxnId="{EA22DE49-8062-454D-973B-E6CD021DF110}">
      <dgm:prSet/>
      <dgm:spPr/>
      <dgm:t>
        <a:bodyPr/>
        <a:lstStyle/>
        <a:p>
          <a:endParaRPr lang="en-GB"/>
        </a:p>
      </dgm:t>
    </dgm:pt>
    <dgm:pt modelId="{D2D22747-B394-418D-BC8B-934AEFD46555}">
      <dgm:prSet phldrT="[Text]"/>
      <dgm:spPr/>
      <dgm:t>
        <a:bodyPr/>
        <a:lstStyle/>
        <a:p>
          <a:r>
            <a:rPr lang="en-GB" dirty="0"/>
            <a:t>Extract facts from data</a:t>
          </a:r>
        </a:p>
      </dgm:t>
    </dgm:pt>
    <dgm:pt modelId="{1D78D439-6EF3-42DB-8FE2-71D6A74321D3}" type="parTrans" cxnId="{77F28197-50E9-4449-A734-4007B072162F}">
      <dgm:prSet/>
      <dgm:spPr/>
      <dgm:t>
        <a:bodyPr/>
        <a:lstStyle/>
        <a:p>
          <a:endParaRPr lang="en-GB"/>
        </a:p>
      </dgm:t>
    </dgm:pt>
    <dgm:pt modelId="{F4083C1C-FE60-4DAE-8514-16B4B9C1B687}" type="sibTrans" cxnId="{77F28197-50E9-4449-A734-4007B072162F}">
      <dgm:prSet/>
      <dgm:spPr/>
      <dgm:t>
        <a:bodyPr/>
        <a:lstStyle/>
        <a:p>
          <a:endParaRPr lang="en-GB"/>
        </a:p>
      </dgm:t>
    </dgm:pt>
    <dgm:pt modelId="{37507BCC-D9B7-4534-9BAA-51C4298FBB8E}" type="pres">
      <dgm:prSet presAssocID="{36099FFA-AC4E-4CC7-80DB-D65599743E33}" presName="linearFlow" presStyleCnt="0">
        <dgm:presLayoutVars>
          <dgm:dir/>
          <dgm:animLvl val="lvl"/>
          <dgm:resizeHandles val="exact"/>
        </dgm:presLayoutVars>
      </dgm:prSet>
      <dgm:spPr/>
    </dgm:pt>
    <dgm:pt modelId="{69730630-EF7C-4D29-8624-0F77B40010D1}" type="pres">
      <dgm:prSet presAssocID="{BFE3E237-4B31-4951-A34B-EB0A79FA7EB5}" presName="composite" presStyleCnt="0"/>
      <dgm:spPr/>
    </dgm:pt>
    <dgm:pt modelId="{3B44D7F1-AF94-4B01-B670-114DC99CEE5B}" type="pres">
      <dgm:prSet presAssocID="{BFE3E237-4B31-4951-A34B-EB0A79FA7EB5}" presName="parentText" presStyleLbl="alignNode1" presStyleIdx="0" presStyleCnt="3">
        <dgm:presLayoutVars>
          <dgm:chMax val="1"/>
          <dgm:bulletEnabled val="1"/>
        </dgm:presLayoutVars>
      </dgm:prSet>
      <dgm:spPr/>
    </dgm:pt>
    <dgm:pt modelId="{ABAC1D56-55A2-47E7-95E2-70A481A432E9}" type="pres">
      <dgm:prSet presAssocID="{BFE3E237-4B31-4951-A34B-EB0A79FA7EB5}" presName="descendantText" presStyleLbl="alignAcc1" presStyleIdx="0" presStyleCnt="3">
        <dgm:presLayoutVars>
          <dgm:bulletEnabled val="1"/>
        </dgm:presLayoutVars>
      </dgm:prSet>
      <dgm:spPr/>
    </dgm:pt>
    <dgm:pt modelId="{27F52FA0-EBBF-45C9-823F-87C456C12C6A}" type="pres">
      <dgm:prSet presAssocID="{1C1E7950-E9A8-46D7-969A-EDD0D118F08E}" presName="sp" presStyleCnt="0"/>
      <dgm:spPr/>
    </dgm:pt>
    <dgm:pt modelId="{127535B6-DC7F-4CEC-A08E-A5701CA745A9}" type="pres">
      <dgm:prSet presAssocID="{77EB6795-25CA-4BD7-912D-E994FC507AD5}" presName="composite" presStyleCnt="0"/>
      <dgm:spPr/>
    </dgm:pt>
    <dgm:pt modelId="{1A0806CB-37C4-4894-9EBA-649589BAEDFE}" type="pres">
      <dgm:prSet presAssocID="{77EB6795-25CA-4BD7-912D-E994FC507AD5}" presName="parentText" presStyleLbl="alignNode1" presStyleIdx="1" presStyleCnt="3">
        <dgm:presLayoutVars>
          <dgm:chMax val="1"/>
          <dgm:bulletEnabled val="1"/>
        </dgm:presLayoutVars>
      </dgm:prSet>
      <dgm:spPr/>
    </dgm:pt>
    <dgm:pt modelId="{A7803485-B69B-4F31-8AC4-4DC789765941}" type="pres">
      <dgm:prSet presAssocID="{77EB6795-25CA-4BD7-912D-E994FC507AD5}" presName="descendantText" presStyleLbl="alignAcc1" presStyleIdx="1" presStyleCnt="3">
        <dgm:presLayoutVars>
          <dgm:bulletEnabled val="1"/>
        </dgm:presLayoutVars>
      </dgm:prSet>
      <dgm:spPr/>
    </dgm:pt>
    <dgm:pt modelId="{6227ADD4-F8C2-4DD7-89F8-85629BF6D10C}" type="pres">
      <dgm:prSet presAssocID="{818F48E3-1D2A-451A-B025-5702BAFCF9ED}" presName="sp" presStyleCnt="0"/>
      <dgm:spPr/>
    </dgm:pt>
    <dgm:pt modelId="{E7B459C1-F31C-4216-983C-EFECFBA3B4EF}" type="pres">
      <dgm:prSet presAssocID="{580196A8-0171-4D9B-8DC8-3D15A9543F52}" presName="composite" presStyleCnt="0"/>
      <dgm:spPr/>
    </dgm:pt>
    <dgm:pt modelId="{08AC3D72-DEED-471C-8D2A-2808A9E98901}" type="pres">
      <dgm:prSet presAssocID="{580196A8-0171-4D9B-8DC8-3D15A9543F52}" presName="parentText" presStyleLbl="alignNode1" presStyleIdx="2" presStyleCnt="3">
        <dgm:presLayoutVars>
          <dgm:chMax val="1"/>
          <dgm:bulletEnabled val="1"/>
        </dgm:presLayoutVars>
      </dgm:prSet>
      <dgm:spPr/>
    </dgm:pt>
    <dgm:pt modelId="{F0AB0C2C-2344-44AA-81B4-EF09459D77E3}" type="pres">
      <dgm:prSet presAssocID="{580196A8-0171-4D9B-8DC8-3D15A9543F52}" presName="descendantText" presStyleLbl="alignAcc1" presStyleIdx="2" presStyleCnt="3">
        <dgm:presLayoutVars>
          <dgm:bulletEnabled val="1"/>
        </dgm:presLayoutVars>
      </dgm:prSet>
      <dgm:spPr/>
    </dgm:pt>
  </dgm:ptLst>
  <dgm:cxnLst>
    <dgm:cxn modelId="{097F870D-1797-47CE-AD3D-B55D2AB7B4E8}" type="presOf" srcId="{77EB6795-25CA-4BD7-912D-E994FC507AD5}" destId="{1A0806CB-37C4-4894-9EBA-649589BAEDFE}" srcOrd="0" destOrd="0" presId="urn:microsoft.com/office/officeart/2005/8/layout/chevron2"/>
    <dgm:cxn modelId="{D5B60016-3B7C-4808-847E-D28BC526A313}" type="presOf" srcId="{BFE3E237-4B31-4951-A34B-EB0A79FA7EB5}" destId="{3B44D7F1-AF94-4B01-B670-114DC99CEE5B}" srcOrd="0" destOrd="0" presId="urn:microsoft.com/office/officeart/2005/8/layout/chevron2"/>
    <dgm:cxn modelId="{E65A5919-5EF4-4F6E-B3A4-183E1B597452}" type="presOf" srcId="{780AEDE5-C9AC-458F-8734-576EC202A5AE}" destId="{ABAC1D56-55A2-47E7-95E2-70A481A432E9}" srcOrd="0" destOrd="0" presId="urn:microsoft.com/office/officeart/2005/8/layout/chevron2"/>
    <dgm:cxn modelId="{DD1A1D1E-05DC-4297-984C-E95CFAB12D56}" type="presOf" srcId="{FE8E6CAA-5F30-4FEE-ABF2-381B9ED913B1}" destId="{A7803485-B69B-4F31-8AC4-4DC789765941}" srcOrd="0" destOrd="0" presId="urn:microsoft.com/office/officeart/2005/8/layout/chevron2"/>
    <dgm:cxn modelId="{4EAB4D47-F727-4E03-9A46-EC1C168FF171}" type="presOf" srcId="{580196A8-0171-4D9B-8DC8-3D15A9543F52}" destId="{08AC3D72-DEED-471C-8D2A-2808A9E98901}" srcOrd="0" destOrd="0" presId="urn:microsoft.com/office/officeart/2005/8/layout/chevron2"/>
    <dgm:cxn modelId="{EA22DE49-8062-454D-973B-E6CD021DF110}" srcId="{36099FFA-AC4E-4CC7-80DB-D65599743E33}" destId="{580196A8-0171-4D9B-8DC8-3D15A9543F52}" srcOrd="2" destOrd="0" parTransId="{921E7F56-F881-485F-8966-28E58DB03B1E}" sibTransId="{182E7E7B-1BD7-4984-8686-D479E3D0EE4C}"/>
    <dgm:cxn modelId="{BD8C3C5A-7246-4699-906F-A9515C0BA9AC}" srcId="{77EB6795-25CA-4BD7-912D-E994FC507AD5}" destId="{FE8E6CAA-5F30-4FEE-ABF2-381B9ED913B1}" srcOrd="0" destOrd="0" parTransId="{2395AE14-E09D-4E8E-B273-891EA0ABD39F}" sibTransId="{D2755581-B0DF-441F-ACA8-47AAF172E5FA}"/>
    <dgm:cxn modelId="{DF636D68-900C-4E28-9D73-080299692B42}" type="presOf" srcId="{36099FFA-AC4E-4CC7-80DB-D65599743E33}" destId="{37507BCC-D9B7-4534-9BAA-51C4298FBB8E}" srcOrd="0" destOrd="0" presId="urn:microsoft.com/office/officeart/2005/8/layout/chevron2"/>
    <dgm:cxn modelId="{77F28197-50E9-4449-A734-4007B072162F}" srcId="{580196A8-0171-4D9B-8DC8-3D15A9543F52}" destId="{D2D22747-B394-418D-BC8B-934AEFD46555}" srcOrd="0" destOrd="0" parTransId="{1D78D439-6EF3-42DB-8FE2-71D6A74321D3}" sibTransId="{F4083C1C-FE60-4DAE-8514-16B4B9C1B687}"/>
    <dgm:cxn modelId="{7E3C5BB3-C75F-49C3-AE8D-449AA217528D}" type="presOf" srcId="{D2D22747-B394-418D-BC8B-934AEFD46555}" destId="{F0AB0C2C-2344-44AA-81B4-EF09459D77E3}" srcOrd="0" destOrd="0" presId="urn:microsoft.com/office/officeart/2005/8/layout/chevron2"/>
    <dgm:cxn modelId="{194F77DC-542B-4521-9311-01804D73F0A4}" srcId="{36099FFA-AC4E-4CC7-80DB-D65599743E33}" destId="{77EB6795-25CA-4BD7-912D-E994FC507AD5}" srcOrd="1" destOrd="0" parTransId="{404A0CFF-3293-4A0C-BD9E-A9C678E8AFCB}" sibTransId="{818F48E3-1D2A-451A-B025-5702BAFCF9ED}"/>
    <dgm:cxn modelId="{5CA6CDDE-BE26-444A-AADF-6BD6FFFB8CE7}" srcId="{36099FFA-AC4E-4CC7-80DB-D65599743E33}" destId="{BFE3E237-4B31-4951-A34B-EB0A79FA7EB5}" srcOrd="0" destOrd="0" parTransId="{63584BC4-0CBA-4272-B214-908C7B94DCF0}" sibTransId="{1C1E7950-E9A8-46D7-969A-EDD0D118F08E}"/>
    <dgm:cxn modelId="{DB468CF1-4BE7-4006-AAC6-24061445F906}" srcId="{BFE3E237-4B31-4951-A34B-EB0A79FA7EB5}" destId="{780AEDE5-C9AC-458F-8734-576EC202A5AE}" srcOrd="0" destOrd="0" parTransId="{7411502B-F177-449D-8EF3-416ABDE3A8BA}" sibTransId="{A07EFA04-3B3E-4FF2-9050-E7BDF8D6BFE6}"/>
    <dgm:cxn modelId="{83A2B949-80F7-4B2B-ADCD-827E01D95748}" type="presParOf" srcId="{37507BCC-D9B7-4534-9BAA-51C4298FBB8E}" destId="{69730630-EF7C-4D29-8624-0F77B40010D1}" srcOrd="0" destOrd="0" presId="urn:microsoft.com/office/officeart/2005/8/layout/chevron2"/>
    <dgm:cxn modelId="{5FC5D358-0DD2-4F7F-897C-7AF8A7AC0D1B}" type="presParOf" srcId="{69730630-EF7C-4D29-8624-0F77B40010D1}" destId="{3B44D7F1-AF94-4B01-B670-114DC99CEE5B}" srcOrd="0" destOrd="0" presId="urn:microsoft.com/office/officeart/2005/8/layout/chevron2"/>
    <dgm:cxn modelId="{5A19FB44-26B8-4B00-9508-F8786F4B4870}" type="presParOf" srcId="{69730630-EF7C-4D29-8624-0F77B40010D1}" destId="{ABAC1D56-55A2-47E7-95E2-70A481A432E9}" srcOrd="1" destOrd="0" presId="urn:microsoft.com/office/officeart/2005/8/layout/chevron2"/>
    <dgm:cxn modelId="{0077A12C-AD9D-4EB0-900D-96F71E9611FF}" type="presParOf" srcId="{37507BCC-D9B7-4534-9BAA-51C4298FBB8E}" destId="{27F52FA0-EBBF-45C9-823F-87C456C12C6A}" srcOrd="1" destOrd="0" presId="urn:microsoft.com/office/officeart/2005/8/layout/chevron2"/>
    <dgm:cxn modelId="{183BB513-D6E6-47E8-8046-6DF3D538CA24}" type="presParOf" srcId="{37507BCC-D9B7-4534-9BAA-51C4298FBB8E}" destId="{127535B6-DC7F-4CEC-A08E-A5701CA745A9}" srcOrd="2" destOrd="0" presId="urn:microsoft.com/office/officeart/2005/8/layout/chevron2"/>
    <dgm:cxn modelId="{D0F954FE-A7E9-40BF-B6C4-6C6E39AE5487}" type="presParOf" srcId="{127535B6-DC7F-4CEC-A08E-A5701CA745A9}" destId="{1A0806CB-37C4-4894-9EBA-649589BAEDFE}" srcOrd="0" destOrd="0" presId="urn:microsoft.com/office/officeart/2005/8/layout/chevron2"/>
    <dgm:cxn modelId="{A4DED6A3-0DAE-41E9-BF93-3A452C034E77}" type="presParOf" srcId="{127535B6-DC7F-4CEC-A08E-A5701CA745A9}" destId="{A7803485-B69B-4F31-8AC4-4DC789765941}" srcOrd="1" destOrd="0" presId="urn:microsoft.com/office/officeart/2005/8/layout/chevron2"/>
    <dgm:cxn modelId="{32B99915-CCAE-473C-97A6-D45EE7B31C83}" type="presParOf" srcId="{37507BCC-D9B7-4534-9BAA-51C4298FBB8E}" destId="{6227ADD4-F8C2-4DD7-89F8-85629BF6D10C}" srcOrd="3" destOrd="0" presId="urn:microsoft.com/office/officeart/2005/8/layout/chevron2"/>
    <dgm:cxn modelId="{464F8D8A-6D29-483E-91C0-EDCB22645CCE}" type="presParOf" srcId="{37507BCC-D9B7-4534-9BAA-51C4298FBB8E}" destId="{E7B459C1-F31C-4216-983C-EFECFBA3B4EF}" srcOrd="4" destOrd="0" presId="urn:microsoft.com/office/officeart/2005/8/layout/chevron2"/>
    <dgm:cxn modelId="{3519AF02-434F-4C73-A78B-246734692B79}" type="presParOf" srcId="{E7B459C1-F31C-4216-983C-EFECFBA3B4EF}" destId="{08AC3D72-DEED-471C-8D2A-2808A9E98901}" srcOrd="0" destOrd="0" presId="urn:microsoft.com/office/officeart/2005/8/layout/chevron2"/>
    <dgm:cxn modelId="{C2EEAF72-C916-43B7-9907-CE1D6293DA77}" type="presParOf" srcId="{E7B459C1-F31C-4216-983C-EFECFBA3B4EF}" destId="{F0AB0C2C-2344-44AA-81B4-EF09459D77E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5A4F94-F49B-4693-994E-56F53B628E8E}"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GB"/>
        </a:p>
      </dgm:t>
    </dgm:pt>
    <dgm:pt modelId="{2EA57BAB-5DF2-415B-868E-7F035DF061AB}">
      <dgm:prSet phldrT="[Text]"/>
      <dgm:spPr>
        <a:solidFill>
          <a:schemeClr val="bg2">
            <a:lumMod val="50000"/>
          </a:schemeClr>
        </a:solidFill>
      </dgm:spPr>
      <dgm:t>
        <a:bodyPr/>
        <a:lstStyle/>
        <a:p>
          <a:r>
            <a:rPr lang="en-US" dirty="0"/>
            <a:t>Autonomous vehicles (AVs) will also become a reality and could radically transform our land transport system</a:t>
          </a:r>
          <a:endParaRPr lang="en-GB" dirty="0"/>
        </a:p>
      </dgm:t>
    </dgm:pt>
    <dgm:pt modelId="{C371F9DE-2CC0-49AA-8F7F-828DBE627AB5}" type="parTrans" cxnId="{3C42B4D5-4634-451D-94CE-4AF586FFD2A0}">
      <dgm:prSet/>
      <dgm:spPr/>
      <dgm:t>
        <a:bodyPr/>
        <a:lstStyle/>
        <a:p>
          <a:endParaRPr lang="en-GB"/>
        </a:p>
      </dgm:t>
    </dgm:pt>
    <dgm:pt modelId="{0E5133DB-D9B1-415A-BE9E-9C3397B1600B}" type="sibTrans" cxnId="{3C42B4D5-4634-451D-94CE-4AF586FFD2A0}">
      <dgm:prSet/>
      <dgm:spPr>
        <a:ln w="76200"/>
      </dgm:spPr>
      <dgm:t>
        <a:bodyPr/>
        <a:lstStyle/>
        <a:p>
          <a:endParaRPr lang="en-GB"/>
        </a:p>
      </dgm:t>
    </dgm:pt>
    <dgm:pt modelId="{A7866BDE-85F8-4949-9FEB-0BD938DF623D}">
      <dgm:prSet/>
      <dgm:spPr>
        <a:solidFill>
          <a:schemeClr val="bg2">
            <a:lumMod val="50000"/>
          </a:schemeClr>
        </a:solidFill>
      </dgm:spPr>
      <dgm:t>
        <a:bodyPr/>
        <a:lstStyle/>
        <a:p>
          <a:r>
            <a:rPr lang="en-US" dirty="0"/>
            <a:t>Autonomous vehicles  will change our transport system</a:t>
          </a:r>
          <a:endParaRPr lang="en-GB" dirty="0"/>
        </a:p>
      </dgm:t>
    </dgm:pt>
    <dgm:pt modelId="{F19F6227-108A-4941-9F1E-A8517213AAFF}" type="parTrans" cxnId="{8227C77D-E5A8-44ED-BD63-A086AC678CF3}">
      <dgm:prSet/>
      <dgm:spPr/>
      <dgm:t>
        <a:bodyPr/>
        <a:lstStyle/>
        <a:p>
          <a:endParaRPr lang="en-GB"/>
        </a:p>
      </dgm:t>
    </dgm:pt>
    <dgm:pt modelId="{1A53FBE9-DB6C-4B6A-8E95-E0330A5C2D3C}" type="sibTrans" cxnId="{8227C77D-E5A8-44ED-BD63-A086AC678CF3}">
      <dgm:prSet/>
      <dgm:spPr>
        <a:ln w="76200"/>
      </dgm:spPr>
      <dgm:t>
        <a:bodyPr/>
        <a:lstStyle/>
        <a:p>
          <a:endParaRPr lang="en-GB"/>
        </a:p>
      </dgm:t>
    </dgm:pt>
    <dgm:pt modelId="{421C6411-BA84-43ED-BD18-FD593E6FBD48}" type="pres">
      <dgm:prSet presAssocID="{395A4F94-F49B-4693-994E-56F53B628E8E}" presName="cycle" presStyleCnt="0">
        <dgm:presLayoutVars>
          <dgm:dir/>
          <dgm:resizeHandles val="exact"/>
        </dgm:presLayoutVars>
      </dgm:prSet>
      <dgm:spPr/>
    </dgm:pt>
    <dgm:pt modelId="{228F187B-BFE5-4975-99B4-6A4B0505A55A}" type="pres">
      <dgm:prSet presAssocID="{2EA57BAB-5DF2-415B-868E-7F035DF061AB}" presName="node" presStyleLbl="node1" presStyleIdx="0" presStyleCnt="2">
        <dgm:presLayoutVars>
          <dgm:bulletEnabled val="1"/>
        </dgm:presLayoutVars>
      </dgm:prSet>
      <dgm:spPr/>
    </dgm:pt>
    <dgm:pt modelId="{DBE24545-CBAA-41CF-AB73-30965FBADC15}" type="pres">
      <dgm:prSet presAssocID="{2EA57BAB-5DF2-415B-868E-7F035DF061AB}" presName="spNode" presStyleCnt="0"/>
      <dgm:spPr/>
    </dgm:pt>
    <dgm:pt modelId="{5C2A7767-24C6-4F3F-B856-92ED900449A8}" type="pres">
      <dgm:prSet presAssocID="{0E5133DB-D9B1-415A-BE9E-9C3397B1600B}" presName="sibTrans" presStyleLbl="sibTrans1D1" presStyleIdx="0" presStyleCnt="2"/>
      <dgm:spPr/>
    </dgm:pt>
    <dgm:pt modelId="{5D7A39D5-505C-4786-927C-5518FD50C6B2}" type="pres">
      <dgm:prSet presAssocID="{A7866BDE-85F8-4949-9FEB-0BD938DF623D}" presName="node" presStyleLbl="node1" presStyleIdx="1" presStyleCnt="2">
        <dgm:presLayoutVars>
          <dgm:bulletEnabled val="1"/>
        </dgm:presLayoutVars>
      </dgm:prSet>
      <dgm:spPr/>
    </dgm:pt>
    <dgm:pt modelId="{837BAC97-32BD-4C39-87E8-972AA7BBFB8A}" type="pres">
      <dgm:prSet presAssocID="{A7866BDE-85F8-4949-9FEB-0BD938DF623D}" presName="spNode" presStyleCnt="0"/>
      <dgm:spPr/>
    </dgm:pt>
    <dgm:pt modelId="{B0E1AAB1-E99D-4A66-B691-D119EDEDEC91}" type="pres">
      <dgm:prSet presAssocID="{1A53FBE9-DB6C-4B6A-8E95-E0330A5C2D3C}" presName="sibTrans" presStyleLbl="sibTrans1D1" presStyleIdx="1" presStyleCnt="2"/>
      <dgm:spPr/>
    </dgm:pt>
  </dgm:ptLst>
  <dgm:cxnLst>
    <dgm:cxn modelId="{67081A5B-8A88-4E52-A36D-24522ADF4785}" type="presOf" srcId="{395A4F94-F49B-4693-994E-56F53B628E8E}" destId="{421C6411-BA84-43ED-BD18-FD593E6FBD48}" srcOrd="0" destOrd="0" presId="urn:microsoft.com/office/officeart/2005/8/layout/cycle5"/>
    <dgm:cxn modelId="{8227C77D-E5A8-44ED-BD63-A086AC678CF3}" srcId="{395A4F94-F49B-4693-994E-56F53B628E8E}" destId="{A7866BDE-85F8-4949-9FEB-0BD938DF623D}" srcOrd="1" destOrd="0" parTransId="{F19F6227-108A-4941-9F1E-A8517213AAFF}" sibTransId="{1A53FBE9-DB6C-4B6A-8E95-E0330A5C2D3C}"/>
    <dgm:cxn modelId="{0859559D-F381-43C0-89D6-450375342599}" type="presOf" srcId="{2EA57BAB-5DF2-415B-868E-7F035DF061AB}" destId="{228F187B-BFE5-4975-99B4-6A4B0505A55A}" srcOrd="0" destOrd="0" presId="urn:microsoft.com/office/officeart/2005/8/layout/cycle5"/>
    <dgm:cxn modelId="{B2351AB2-1B9A-4670-B8F3-A62457AB53B8}" type="presOf" srcId="{0E5133DB-D9B1-415A-BE9E-9C3397B1600B}" destId="{5C2A7767-24C6-4F3F-B856-92ED900449A8}" srcOrd="0" destOrd="0" presId="urn:microsoft.com/office/officeart/2005/8/layout/cycle5"/>
    <dgm:cxn modelId="{0760BBBC-0227-4278-ACAF-62DADAFF060F}" type="presOf" srcId="{A7866BDE-85F8-4949-9FEB-0BD938DF623D}" destId="{5D7A39D5-505C-4786-927C-5518FD50C6B2}" srcOrd="0" destOrd="0" presId="urn:microsoft.com/office/officeart/2005/8/layout/cycle5"/>
    <dgm:cxn modelId="{3C42B4D5-4634-451D-94CE-4AF586FFD2A0}" srcId="{395A4F94-F49B-4693-994E-56F53B628E8E}" destId="{2EA57BAB-5DF2-415B-868E-7F035DF061AB}" srcOrd="0" destOrd="0" parTransId="{C371F9DE-2CC0-49AA-8F7F-828DBE627AB5}" sibTransId="{0E5133DB-D9B1-415A-BE9E-9C3397B1600B}"/>
    <dgm:cxn modelId="{EC5E68F8-F6C0-4E80-BE57-2C3C5DCD2F3B}" type="presOf" srcId="{1A53FBE9-DB6C-4B6A-8E95-E0330A5C2D3C}" destId="{B0E1AAB1-E99D-4A66-B691-D119EDEDEC91}" srcOrd="0" destOrd="0" presId="urn:microsoft.com/office/officeart/2005/8/layout/cycle5"/>
    <dgm:cxn modelId="{7C955CE1-A4B2-4981-AC37-88D8BCB818D4}" type="presParOf" srcId="{421C6411-BA84-43ED-BD18-FD593E6FBD48}" destId="{228F187B-BFE5-4975-99B4-6A4B0505A55A}" srcOrd="0" destOrd="0" presId="urn:microsoft.com/office/officeart/2005/8/layout/cycle5"/>
    <dgm:cxn modelId="{677661FD-144F-4DB6-ADDB-D8DEE9D22016}" type="presParOf" srcId="{421C6411-BA84-43ED-BD18-FD593E6FBD48}" destId="{DBE24545-CBAA-41CF-AB73-30965FBADC15}" srcOrd="1" destOrd="0" presId="urn:microsoft.com/office/officeart/2005/8/layout/cycle5"/>
    <dgm:cxn modelId="{BC6A0C45-C0FE-43A2-BC50-000474CC2563}" type="presParOf" srcId="{421C6411-BA84-43ED-BD18-FD593E6FBD48}" destId="{5C2A7767-24C6-4F3F-B856-92ED900449A8}" srcOrd="2" destOrd="0" presId="urn:microsoft.com/office/officeart/2005/8/layout/cycle5"/>
    <dgm:cxn modelId="{974722DF-1B5C-4A38-B06A-0802D29422D7}" type="presParOf" srcId="{421C6411-BA84-43ED-BD18-FD593E6FBD48}" destId="{5D7A39D5-505C-4786-927C-5518FD50C6B2}" srcOrd="3" destOrd="0" presId="urn:microsoft.com/office/officeart/2005/8/layout/cycle5"/>
    <dgm:cxn modelId="{5EC8FE3A-E0F6-4000-B75A-C4448B754051}" type="presParOf" srcId="{421C6411-BA84-43ED-BD18-FD593E6FBD48}" destId="{837BAC97-32BD-4C39-87E8-972AA7BBFB8A}" srcOrd="4" destOrd="0" presId="urn:microsoft.com/office/officeart/2005/8/layout/cycle5"/>
    <dgm:cxn modelId="{4B617859-0A4A-47D3-A7CC-B860259D18AD}" type="presParOf" srcId="{421C6411-BA84-43ED-BD18-FD593E6FBD48}" destId="{B0E1AAB1-E99D-4A66-B691-D119EDEDEC91}" srcOrd="5"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4D7F1-AF94-4B01-B670-114DC99CEE5B}">
      <dsp:nvSpPr>
        <dsp:cNvPr id="0" name=""/>
        <dsp:cNvSpPr/>
      </dsp:nvSpPr>
      <dsp:spPr>
        <a:xfrm rot="5400000">
          <a:off x="-255071" y="256858"/>
          <a:ext cx="1700477" cy="1190334"/>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Reduce</a:t>
          </a:r>
        </a:p>
      </dsp:txBody>
      <dsp:txXfrm rot="-5400000">
        <a:off x="1" y="596953"/>
        <a:ext cx="1190334" cy="510143"/>
      </dsp:txXfrm>
    </dsp:sp>
    <dsp:sp modelId="{ABAC1D56-55A2-47E7-95E2-70A481A432E9}">
      <dsp:nvSpPr>
        <dsp:cNvPr id="0" name=""/>
        <dsp:cNvSpPr/>
      </dsp:nvSpPr>
      <dsp:spPr>
        <a:xfrm rot="5400000">
          <a:off x="3329605" y="-2137484"/>
          <a:ext cx="1105310" cy="538385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GB" sz="2300" kern="1200" dirty="0"/>
            <a:t>Grouping of similar sentences at meaning level to find most representative sentences of facts</a:t>
          </a:r>
        </a:p>
      </dsp:txBody>
      <dsp:txXfrm rot="-5400000">
        <a:off x="1190334" y="55744"/>
        <a:ext cx="5329896" cy="997396"/>
      </dsp:txXfrm>
    </dsp:sp>
    <dsp:sp modelId="{1A0806CB-37C4-4894-9EBA-649589BAEDFE}">
      <dsp:nvSpPr>
        <dsp:cNvPr id="0" name=""/>
        <dsp:cNvSpPr/>
      </dsp:nvSpPr>
      <dsp:spPr>
        <a:xfrm rot="5400000">
          <a:off x="-255071" y="1764303"/>
          <a:ext cx="1700477" cy="1190334"/>
        </a:xfrm>
        <a:prstGeom prst="chevron">
          <a:avLst/>
        </a:prstGeom>
        <a:solidFill>
          <a:schemeClr val="accent2">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Summarise</a:t>
          </a:r>
        </a:p>
      </dsp:txBody>
      <dsp:txXfrm rot="-5400000">
        <a:off x="1" y="2104398"/>
        <a:ext cx="1190334" cy="510143"/>
      </dsp:txXfrm>
    </dsp:sp>
    <dsp:sp modelId="{A7803485-B69B-4F31-8AC4-4DC789765941}">
      <dsp:nvSpPr>
        <dsp:cNvPr id="0" name=""/>
        <dsp:cNvSpPr/>
      </dsp:nvSpPr>
      <dsp:spPr>
        <a:xfrm rot="5400000">
          <a:off x="3329605" y="-630039"/>
          <a:ext cx="1105310" cy="5383853"/>
        </a:xfrm>
        <a:prstGeom prst="round2SameRect">
          <a:avLst/>
        </a:prstGeom>
        <a:solidFill>
          <a:schemeClr val="accent2">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GB" sz="2300" kern="1200" dirty="0"/>
            <a:t>Reduce complex sentences into a simpler sentence/simpler sentences</a:t>
          </a:r>
        </a:p>
      </dsp:txBody>
      <dsp:txXfrm rot="-5400000">
        <a:off x="1190334" y="1563189"/>
        <a:ext cx="5329896" cy="997396"/>
      </dsp:txXfrm>
    </dsp:sp>
    <dsp:sp modelId="{08AC3D72-DEED-471C-8D2A-2808A9E98901}">
      <dsp:nvSpPr>
        <dsp:cNvPr id="0" name=""/>
        <dsp:cNvSpPr/>
      </dsp:nvSpPr>
      <dsp:spPr>
        <a:xfrm rot="5400000">
          <a:off x="-255071" y="3271747"/>
          <a:ext cx="1700477" cy="1190334"/>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Fact Extract</a:t>
          </a:r>
        </a:p>
      </dsp:txBody>
      <dsp:txXfrm rot="-5400000">
        <a:off x="1" y="3611842"/>
        <a:ext cx="1190334" cy="510143"/>
      </dsp:txXfrm>
    </dsp:sp>
    <dsp:sp modelId="{F0AB0C2C-2344-44AA-81B4-EF09459D77E3}">
      <dsp:nvSpPr>
        <dsp:cNvPr id="0" name=""/>
        <dsp:cNvSpPr/>
      </dsp:nvSpPr>
      <dsp:spPr>
        <a:xfrm rot="5400000">
          <a:off x="3329605" y="877404"/>
          <a:ext cx="1105310" cy="5383853"/>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GB" sz="2300" kern="1200" dirty="0"/>
            <a:t>Extract facts from data</a:t>
          </a:r>
        </a:p>
      </dsp:txBody>
      <dsp:txXfrm rot="-5400000">
        <a:off x="1190334" y="3070633"/>
        <a:ext cx="5329896" cy="997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F187B-BFE5-4975-99B4-6A4B0505A55A}">
      <dsp:nvSpPr>
        <dsp:cNvPr id="0" name=""/>
        <dsp:cNvSpPr/>
      </dsp:nvSpPr>
      <dsp:spPr>
        <a:xfrm>
          <a:off x="580868" y="1244019"/>
          <a:ext cx="3589977" cy="2333485"/>
        </a:xfrm>
        <a:prstGeom prst="round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Autonomous vehicles (AVs) will also become a reality and could radically transform our land transport system</a:t>
          </a:r>
          <a:endParaRPr lang="en-GB" sz="2600" kern="1200" dirty="0"/>
        </a:p>
      </dsp:txBody>
      <dsp:txXfrm>
        <a:off x="694779" y="1357930"/>
        <a:ext cx="3362155" cy="2105663"/>
      </dsp:txXfrm>
    </dsp:sp>
    <dsp:sp modelId="{5C2A7767-24C6-4F3F-B856-92ED900449A8}">
      <dsp:nvSpPr>
        <dsp:cNvPr id="0" name=""/>
        <dsp:cNvSpPr/>
      </dsp:nvSpPr>
      <dsp:spPr>
        <a:xfrm>
          <a:off x="2375857" y="431006"/>
          <a:ext cx="3959510" cy="3959510"/>
        </a:xfrm>
        <a:custGeom>
          <a:avLst/>
          <a:gdLst/>
          <a:ahLst/>
          <a:cxnLst/>
          <a:rect l="0" t="0" r="0" b="0"/>
          <a:pathLst>
            <a:path>
              <a:moveTo>
                <a:pt x="833635" y="365493"/>
              </a:moveTo>
              <a:arcTo wR="1979755" hR="1979755" stAng="14077523" swAng="4244954"/>
            </a:path>
          </a:pathLst>
        </a:custGeom>
        <a:noFill/>
        <a:ln w="762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 modelId="{5D7A39D5-505C-4786-927C-5518FD50C6B2}">
      <dsp:nvSpPr>
        <dsp:cNvPr id="0" name=""/>
        <dsp:cNvSpPr/>
      </dsp:nvSpPr>
      <dsp:spPr>
        <a:xfrm>
          <a:off x="4540379" y="1244019"/>
          <a:ext cx="3589977" cy="2333485"/>
        </a:xfrm>
        <a:prstGeom prst="round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Autonomous vehicles  will change our transport system</a:t>
          </a:r>
          <a:endParaRPr lang="en-GB" sz="2600" kern="1200" dirty="0"/>
        </a:p>
      </dsp:txBody>
      <dsp:txXfrm>
        <a:off x="4654290" y="1357930"/>
        <a:ext cx="3362155" cy="2105663"/>
      </dsp:txXfrm>
    </dsp:sp>
    <dsp:sp modelId="{B0E1AAB1-E99D-4A66-B691-D119EDEDEC91}">
      <dsp:nvSpPr>
        <dsp:cNvPr id="0" name=""/>
        <dsp:cNvSpPr/>
      </dsp:nvSpPr>
      <dsp:spPr>
        <a:xfrm>
          <a:off x="2375857" y="431006"/>
          <a:ext cx="3959510" cy="3959510"/>
        </a:xfrm>
        <a:custGeom>
          <a:avLst/>
          <a:gdLst/>
          <a:ahLst/>
          <a:cxnLst/>
          <a:rect l="0" t="0" r="0" b="0"/>
          <a:pathLst>
            <a:path>
              <a:moveTo>
                <a:pt x="3125875" y="3594016"/>
              </a:moveTo>
              <a:arcTo wR="1979755" hR="1979755" stAng="3277523" swAng="4244954"/>
            </a:path>
          </a:pathLst>
        </a:custGeom>
        <a:noFill/>
        <a:ln w="762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88"/>
    </inkml:context>
    <inkml:brush xml:id="br0">
      <inkml:brushProperty name="width" value="0.35" units="cm"/>
      <inkml:brushProperty name="height" value="0.35" units="cm"/>
      <inkml:brushProperty name="color" value="#FFFFFF"/>
    </inkml:brush>
  </inkml:definitions>
  <inkml:trace contextRef="#ctx0" brushRef="#br0">938 392 24575,'48'0'0,"0"0"0,15 0 0,13 0-492,-25 0 0,2 0 0,4 0 0,2 0 364,9 0 0,1 0 128,-5 0 0,1 0 0,9 0 0,0 0 0,-4 0 0,-1 0 0,2 0 0,-2 0 0,-14 0 0,-1 0-39,1 0 0,-1 0 39,42 0 0,1 0 0,-3 0 0,-29-10 550,-17 7-550,-14-8 0,-14 11 0,-6 0 983,-9-4-858,-27-2 519,1 1-644,-24 0 0,6 5 0,-2 0 0,-22 0 0,18 0 0,-52 0 0,32 0-324,10 0 1,-2 0 323,-37 0 0,38 1 0,-2-2-492,1-2 0,-2-1 444,-9 1 0,-1-3 48,5-4 0,0-3 0,-12 1 0,4-2 0,-22-14 0,30 12 0,-1 0 0,8 1 0,1 1 0,-4 1 0,-2 1 0,-7-1 0,2 2 0,14 3 0,2 1 0,0 0 0,-1-1 0,-6 0 0,2 1-272,-25-1 272,27 1 0,0 0 0,-15-1 0,-15-5 0,12-1 0,21 2 0,4 5 603,20-2-603,7 8 983,6-8-867,12 8 181,22-3-297,-2 4 0,22 0 0,-6 5 0,0-3 0,12 8 0,-12-9 0,12 10 0,-5-10 0,6 5 0,8-1 0,10-3 0,10 9 0,17-2-492,-42-6 0,4 1 72,25 4 0,7-1-72,5-1 0,4-1 164,-17 2 0,2 0 0,-2-1-83,21 0 1,0-1 410,-22-2 0,4 0 0,1-1 0,11 2 0,3 0 0,-3-1-328,-12-2 0,-1-1 0,3 2 82,-4 2 0,4 1 0,0 1 0,-4-1-82,4-1 0,-4 0 0,2 0 258,8 2 1,2 1-1,0 1 70,-1-2 0,0 1 0,-1 0 0,-4 0 0,-1-1 0,-3 1-328,-10-1 0,-2 0 0,0 1 136,1 1 1,-1 1 0,-5 0 399,5 0 1,-3 0-209,7 3 0,-2 0 0,-17-4 0,-1-1 0,0 1 0,1-1 491,-2-3 1,-2 0 491,17 2 0,-4-6 0,-28 0 0,-3 0 0,-17 0 0,-1 0 0,-42 0 0,3 0-915,-42 0-68,10-5 0,-25-10 0,5 0-492,28 1 0,-3 0 477,2 2 0,-4 0-477,-32-5 0,-7-1 0,-2 0 0,-1 0 283,26 10 1,-1 1 0,0 0 208,-5-5 0,0-1 0,2 3 0,-25 3 0,0 1 0,21-6 0,-2-1 0,2 0 0,7 6 0,2 0 0,-1 0 0,2-2 0,-1-1 0,3 2-492,-19 2 0,5 2 466,18 0 0,0 0 26,-23 4 0,5 0 0,7 0-217,1 0 1,2 0 216,8 0 802,-19 0-802,16 0 983,15 0 0,9 5 0,15 0-218,11 5-205,1-1-560,5 0 0,4 0 0,1 0 0,4 0 0,0-1 0,0 1 0,0 0 0,0 0 0,4 0 0,1 0 0,4 0 0,-4 0 0,-1 0 0,-4 0 0,0 0 0,0 4 0,0-2 0,0 2 0,0-4 0,0 0 0,0 0 0,12-4 0,6-1 0,7-4 0,13 0 0,-10 0 0,18 0 0,20 0 0,3 6 0,-19-2 0,1 0-859,44 11 859,-35-7 0,4-1-492,5 1 0,3 0 0,15 1 0,4 0 164,-24-3 0,2 1 0,1-1 0,3 0 0,2 0 0,-1 1 48,0 2 0,0 0 0,0 0 280,0-2 0,-1-1 0,-1 2 0,27 10 0,-6-1-492,-18-8 0,-2 0 299,6 7 1,-3 0 165,-26-8 0,-1 1 27,14 5 0,-1 1 983,24 1-396,-12 3 396,-26-7 0,-9-1 0,-12-4 0,-6 1 0,-7-7-410,-5 3-573,-44 5 0,-8-7 0,-20 7 0,-6-9 0,11 0 0,-26 0-718,-11 0 718,44 0 0,-1 0 0,-4-4 0,-2 1 0,-4 2 0,-3 0-492,-4-3 0,-1 1 136,-10 2 0,-3 2-136,-5-1 0,-2 0 0,-5-1 0,-2 2 345,24 1 0,-1 1 0,2 1 147,-28 4 0,4 1 0,14 0 0,2 1-433,0 3 1,6-1 432,-17 2 158,33-7 1,3 1-159,-5 4 983,10 0-547,33-2 547,21-5 0,36 5 0,11-9-275,29 5-708,4-6-492,-11 0 0,7 0 0,5 0 0,7 0 164,-9 0 0,7 0 0,2 0 82,-18 0 0,2 0 0,1 0 0,1 0 0,10 0 0,2 0 0,1 0 0,2 0 49,-12 0 0,2 0 1,1 0-1,1 0 0,-1 0 0,5 0 0,1 0 1,-1 0-1,-1 0 0,-3 0-49,1 0 0,-5 0 0,1 0 0,2 0 0,14 0 0,3 0 0,-2 0 0,-6 0-82,-5 0 0,-6 0 0,3 0 82,-10 0 0,3 0 0,-1 0 0,-2 0-82,13 0 0,-3 0 0,-6 0 72,1 0 1,-4 0 255,9 0 0,-5 0 0,-28 0 0,-3 0 491,15 3 1,-1 1-1,-9-1 1,-4 2 491,34 8 0,-19 0 0,-10-1 0,-20-1 0,-3-4 0,-17 1 0,-1-7 0,-44 3 0,4-4 0,-28 0-165,8 0-818,5 0 0,-7 0 0,1-5 0,-1-7 0,0-1 0,-7-5 0,-10-1 0,6 10 0,-29-10 0,10 18-565,-17-6 565,44 7 0,1 0 0,-27 0 0,-13 0 0,15 0 0,1 0 0,9-5 0,16 3 0,15-7 0,14 8 0,10-8 0,42 2 565,14 2-565,45-1 0,3-1-492,-43 7 0,2-1 368,8-3 0,2 1 124,-4 3 0,1 0 0,8 0 0,1 0 0,-1 0 0,0 0-492,8 0 0,0 0 226,0 0 0,1 0-226,10 0 0,0 0 68,-4 0 0,-1 0 424,2 0 0,-3 0 0,-18 0 0,-2 0-234,0 0 1,-2 0 233,27 0 0,8 0 0,-10 0 983,-19 0-978,-17 0 978,-14 0-562,-9 0 562,-10 0 0,-1 0-294,-5 0-689,0 0 0,-34-9 0,6 2 0,-23-3 0,4 0 0,-5 8 0,-6-3 0,-22-1 0,-6 4-492,16-7 0,-5-4 95,-5 4 1,-2-1 396,-3-6 0,-2-2 0,-13-3 0,-2-2-492,1 0 0,0-1 164,28 7 0,-2-2 0,0 0 138,-7 0 1,-1-1-1,5 2 190,-1 0 0,2 0-492,-17-7 0,3 2 424,27 13 1,0 1 67,-30-12 0,-2 1 0,23 10 0,3 2 0,-2-1 0,2 0-195,-36 3 195,27 6 0,-22 0 0,9 0 0,8 0 0,10 0 983,10 0-555,14 0 555,8 0 0,12 0 0,7 0 0,41-10-698,-2 3-285,42-4 0,-18 1 0,31 2 0,-11 1-398,-20 0 0,3 1 398,0 1 0,0 1 0,6-3 0,0-1 0,6 0 0,-2 0 0,37-7 0,-44 11 0,-1 0 0,32-8 0,-35 10 0,1 2 0,43-7 0,-12 7 0,-2 0-35,-15 0 35,-1 0 0,-2 0 0,-14 0 0,6 0 0,-8 6 795,-6 0-795,-7 5 36,-14-1-36,-6-1 0,-5 0 0,-4 0 0,-1 0 0,-4 0 0,-9 0 0,-8 1 0,-16 1 0,-8-5 0,-14 5 0,-2-9 0,-25 10 0,-4-11 0,37 3 0,-6-1 0,-33-2 0,-4-2-492,21 1 0,-2 0 164,6 0 0,-5 0 0,5 0 142,-5 0 1,4 0-307,-6 3 0,0 1 227,4 0 0,0 2 265,-5 1 0,0 2 0,-1 3 0,1 1 0,4-2 0,2 3-343,9 0 0,2 2 343,2-1 0,1 0 0,-30 13-277,1-6 277,12 3 983,15-11 0,8 3 0,16-6-302,7 0 150,2 3-831,8-4 355,-2 3-355,13-4 0,1 0 0,4 0 0,28-4 0,8-1 0,37-4 0,1 0 0,1 0 0,6 0 0,-7-6 0,9 4 0,9-11-492,-41 9 0,2 0 439,0-1 1,0 1 52,3 0 0,1 1 0,0 3 0,0 0 0,6 0 0,1 0 0,-1 0 0,2 0-492,15 0 0,0 0 153,-9 3 0,0 2 339,6-2 0,-2 2-443,-16 3 1,-1 0 442,4-1 0,-2 1 0,36 7 0,-43-8 0,-1 0 0,40 7-44,-18 0 44,-9-2 944,-17 0-944,-14-5 983,-9-2-303,-10-1 303,-1-3-946,-5 3 16,-55-1-53,16 3 0,-55 0 0,28-1 0,-7-5 0,-28 0-960,3 0 960,29 0 0,-3 0 0,-1-3 0,1-2 0,12 2 0,1-1 0,-11-7 0,1 0 0,-26-5-243,-8-11 243,18 12 0,5-5 0,21 8 0,2 0 0,9 6 0,6 1 948,0 5-948,6 0 255,1 0-255,6 0 0,5 0 0,5-4 0,23-9 0,0 2 0,21-8 0,-7 14 0,0-5 0,-2 5 0,-5-1 0,0-3 0,-9 8 0,-2-3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82"/>
    </inkml:context>
    <inkml:brush xml:id="br0">
      <inkml:brushProperty name="width" value="0.05" units="cm"/>
      <inkml:brushProperty name="height" value="0.05" units="cm"/>
    </inkml:brush>
  </inkml:definitions>
  <inkml:trace contextRef="#ctx0" brushRef="#br0">253 1 24575,'-13'0'0,"0"0"0,1 2 0,0-2 0,2 2 0,-1 0 0,1-2 0,1 2 0,-3-2 0,5 1 0,-3 0 0,3 2 0,0-1 0,0 1 0,0-1 0,-1 2 0,1-2 0,2 0 0,-2 1 0,2-1 0,-1 1 0,-1 1 0,2-1 0,-2 1 0,0-1 0,-1 1 0,3-1 0,0 1 0,0-1 0,1 0 0,-1 1 0,3-1 0,-1 0 0,3 0 0,-1 1 0,-1 0 0,2 0 0,-2 0 0,2 1 0,0-1 0,0 0 0,0-1 0,2-1 0,-2 1 0,3-3 0,-1 3 0,1-3 0,2 3 0,0-1 0,2 0 0,0 0 0,1 0 0,-1 0 0,2 0 0,-1 1 0,1-3 0,-2 3 0,0-1 0,-2 2 0,2-2 0,-1 1 0,-1-2 0,0 1 0,0 1 0,-2-1 0,2 2 0,-1-1 0,-1-1 0,0 0 0,0 0 0,2 0 0,-1 1 0,1-1 0,-2 1 0,-1 0 0,1 0 0,-1 2 0,1-1 0,0 1 0,-1-2 0,1 0 0,-1 1 0,0 1 0,0-2 0,0 2 0,0-2 0,-1 1 0,1 1 0,-2-2 0,2 4 0,-2-3 0,0 1 0,0-1 0,0 2 0,0-1 0,0 0 0,0-2 0,0 0 0,0 0 0,0 0 0,0 1 0,0-1 0,-1 0 0,0 0 0,-3 1 0,3-1 0,-6 0 0,3-1 0,-1 1 0,0-1 0,0 1 0,1 1 0,-2-2 0,-1 0 0,1 0 0,-2 0 0,2 0 0,-1-2 0,0 1 0,0-1 0,-3 4 0,3-2 0,-5 0 0,5 1 0,-2-2 0,1 2 0,1-1 0,2 0 0,-2-1 0,5 1 0,-3-2 0,3 1 0,0 1 0,1 0 0,0 1 0,0-2 0,0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83"/>
    </inkml:context>
    <inkml:brush xml:id="br0">
      <inkml:brushProperty name="width" value="0.05" units="cm"/>
      <inkml:brushProperty name="height" value="0.05" units="cm"/>
    </inkml:brush>
  </inkml:definitions>
  <inkml:trace contextRef="#ctx0" brushRef="#br0">30 1 24575,'-2'6'0,"-1"-1"0,1 4 0,-2-5 0,1 5 0,-1-4 0,1 1 0,1-1 0,-1-2 0,2 0 0,0 0 0,0-1 0,1 0 0,2-2 0,3 0 0,0 0 0,0 0 0,0 0 0,3 0 0,-1 0 0,2 0 0,1 0 0,-3 0 0,4 0 0,-1 0 0,0 0 0,1 0 0,-5 0 0,5 0 0,-7 0 0,5 0 0,-4 0 0,0 0 0,2 0 0,-3 0 0,2 0 0,-2 0 0,1 0 0,-2 0 0,0 0 0,1 0 0,-1 0 0,-1-2 0,-1 2 0,-1-1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84"/>
    </inkml:context>
    <inkml:brush xml:id="br0">
      <inkml:brushProperty name="width" value="0.05" units="cm"/>
      <inkml:brushProperty name="height" value="0.05" units="cm"/>
    </inkml:brush>
  </inkml:definitions>
  <inkml:trace contextRef="#ctx0" brushRef="#br0">20 1 24575,'0'10'0,"-2"1"0,0 1 0,-1 0 0,0 2 0,2-2 0,-1 0 0,2-1 0,0-1 0,0 0 0,0 1 0,0-3 0,0 3 0,0-3 0,-1 1 0,0-4 0,0 0 0,1-2 0,0 1 0,0-1 0,0 0 0,0 0 0,0 0 0,0 1 0,0-1 0,0 0 0,0 0 0,-2-2 0,2 0 0,-1-1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85"/>
    </inkml:context>
    <inkml:brush xml:id="br0">
      <inkml:brushProperty name="width" value="0.05" units="cm"/>
      <inkml:brushProperty name="height" value="0.05" units="cm"/>
    </inkml:brush>
  </inkml:definitions>
  <inkml:trace contextRef="#ctx0" brushRef="#br0">212 1 24575,'-13'0'0,"0"2"0,1-2 0,0 4 0,-2-2 0,4 0 0,-4 2 0,6-2 0,-3 0 0,3 1 0,1-1 0,0 1 0,3 1 0,-1-1 0,0 0 0,2 1 0,-2-1 0,1 0 0,1 0 0,0 1 0,1-1 0,-1 2 0,3-1 0,-4 1 0,3-2 0,-3 0 0,3 0 0,-2 0 0,2 1 0,-2-1 0,2 0 0,-1 0 0,-1 1 0,3 0 0,-5 0 0,3 1 0,-3-4 0,3 2 0,-1-2 0,3 2 0,-3-3 0,2 3 0,0-1 0,1 1 0,0 0 0,0 0 0,0 0 0,1-1 0,1 1 0,1-2 0,2 3 0,-1-2 0,3 1 0,-4-3 0,4 2 0,-2-1 0,2 0 0,-1 2 0,3-3 0,-4 1 0,3-1 0,-1 2 0,-2-2 0,2 2 0,0-2 0,0 0 0,-1 0 0,2 0 0,-3 1 0,5 0 0,-4 2 0,2-1 0,-1 1 0,-2-1 0,0 1 0,2-1 0,-3 1 0,1 1 0,-2-1 0,0-1 0,0 0 0,0 0 0,1 2 0,-1-1 0,-1 0 0,1 0 0,-2 0 0,1 1 0,0-1 0,-1 0 0,-1 0 0,2 0 0,-1 1 0,0-1 0,0 0 0,-1 2 0,0-1 0,0 2 0,0-2 0,0 1 0,1-2 0,0 0 0,0 0 0,-1 2 0,0-1 0,0 0 0,0 0 0,-1-1 0,-1 0 0,-1 0 0,1 0 0,-1 1 0,-1-1 0,1 0 0,-2 1 0,0-3 0,-1 2 0,1-1 0,0 0 0,0 0 0,1-1 0,-3-1 0,4 2 0,-2-2 0,1 0 0,-1 0 0,2 0 0,-2 0 0,0 0 0,1 0 0,-1 0 0,2 0 0,-1 0 0,1 1 0,0 0 0,0 0 0,0-1 0,-1 0 0,1 0 0,0 0 0,0 0 0,0 0 0,-2 2 0,3-2 0,-1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86"/>
    </inkml:context>
    <inkml:brush xml:id="br0">
      <inkml:brushProperty name="width" value="0.05" units="cm"/>
      <inkml:brushProperty name="height" value="0.05" units="cm"/>
    </inkml:brush>
  </inkml:definitions>
  <inkml:trace contextRef="#ctx0" brushRef="#br0">0 0 24575,'0'11'0,"0"-2"0,0 2 0,0-3 0,0 1 0,0-2 0,0-1 0,0 0 0,0-2 0,0 1 0,0-2 0,0 0 0,0 1 0,0-1 0,0 0 0,2-1 0,-1-1 0,2-1 0,2 0 0,-1 0 0,1 0 0,-2 0 0,2 0 0,-1 0 0,1 0 0,4 0 0,-2 0 0,6 0 0,-3 0 0,2 0 0,-1 0 0,-1 0 0,1 0 0,-3 0 0,1 2 0,-4-2 0,0 3 0,-1-3 0,-1 3 0,2-2 0,-2 1 0,1 0 0,-1 0 0,-3 1 0,2-2 0,-2 3 0,0-1 0,0 0 0,0 0 0,0 0 0,0 0 0,0 1 0,0-1 0,0 0 0,-2-1 0,2 1 0,-3-2 0,1 3 0,0-1 0,-2 0 0,3 0 0,-4 1 0,3-2 0,1 0 0,-2 0 0,1 1 0,-1-1 0,-2 1 0,-3-2 0,0 0 0,-1-1 0,0 0 0,3 0 0,-3 2 0,4-2 0,-1 2 0,1-2 0,2 0 0,0 0 0,0 0 0,-1 0 0,1 0 0,0 0 0,0 0 0,-1 0 0,1 0 0,0 0 0,0 0 0,1 0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87"/>
    </inkml:context>
    <inkml:brush xml:id="br0">
      <inkml:brushProperty name="width" value="0.05" units="cm"/>
      <inkml:brushProperty name="height" value="0.05" units="cm"/>
    </inkml:brush>
  </inkml:definitions>
  <inkml:trace contextRef="#ctx0" brushRef="#br0">0 0 24575,'11'0'0,"0"0"0,1 0 0,-1 0 0,1 0 0,0 0 0,0 0 0,-1 0 0,1 0 0,-2 0 0,1 0 0,-1 0 0,-1 0 0,3 0 0,-5 0 0,2 0 0,-3 0 0,-1 0 0,-2 0 0,0 0 0,0 0 0,1 0 0,-1 0 0,-1 0 0,-1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68"/>
    </inkml:context>
    <inkml:brush xml:id="br0">
      <inkml:brushProperty name="width" value="0.05" units="cm"/>
      <inkml:brushProperty name="height" value="0.05" units="cm"/>
    </inkml:brush>
  </inkml:definitions>
  <inkml:trace contextRef="#ctx0" brushRef="#br0">258 0 24575,'-13'0'0,"1"0"0,-1 0 0,1 0 0,1 0 0,-3 2 0,2 0 0,-2 0 0,2 2 0,1-2 0,-1 0 0,3 1 0,0-1 0,2 2 0,-2-2 0,3 1 0,-2 0 0,2 1 0,-1 1 0,2-2 0,0 0 0,2 1 0,0-1 0,-1 2 0,1-2 0,0 2 0,0-2 0,-1 0 0,1 0 0,0 1 0,1-1 0,-1 0 0,3 0 0,-1 0 0,1 0 0,0 0 0,0 1 0,0-1 0,1-1 0,1 1 0,1-1 0,0 1 0,0-1 0,2 1 0,0 0 0,4 1 0,-2-1 0,4 1 0,-3 1 0,8 2 0,-8-2 0,8 1 0,-6 0 0,1-2 0,1 3 0,1-2 0,-3 0 0,6-1 0,-8 0 0,5 1 0,-3-1 0,-1 2 0,0-3 0,-2 1 0,0-1 0,0 1 0,-2 1 0,0-1 0,0 1 0,-1-2 0,1 0 0,-2 0 0,0 0 0,0 1 0,0-1 0,-1 0 0,1 0 0,-3 3 0,2-2 0,-2 2 0,1-3 0,-1 2 0,2-1 0,-2 1 0,0 0 0,0-2 0,0 4 0,0-4 0,0 4 0,-3-4 0,0 4 0,-2-3 0,0 2 0,2 0 0,-4-1 0,1 2 0,-1-4 0,-3 6 0,1-3 0,-4 1 0,1-2 0,-1-1 0,1 0 0,-5 0 0,3 0 0,-3 0 0,3 2 0,0-3 0,3 2 0,-1-5 0,3 2 0,0 0 0,2-2 0,0 1 0,0 1 0,0-2 0,0 2 0,1-2 0,0 0 0,2 0 0,-2 0 0,2 0 0,-1 0 0,2 0 0,0 1 0,1 1 0,1 0 0,1-1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69"/>
    </inkml:context>
    <inkml:brush xml:id="br0">
      <inkml:brushProperty name="width" value="0.05" units="cm"/>
      <inkml:brushProperty name="height" value="0.05" units="cm"/>
    </inkml:brush>
  </inkml:definitions>
  <inkml:trace contextRef="#ctx0" brushRef="#br0">38 1 24575,'0'15'0,"-2"3"0,-1 0 0,-1 1 0,2 0 0,-2-2 0,2 3 0,-3-4 0,3 1 0,-2-3 0,4 0 0,-3-5 0,1 2 0,0-3 0,0 1 0,2-2 0,0 0 0,0 0 0,0 0 0,0-2 0,0 0 0,0-2 0,0 0 0,0 2 0,1-2 0,0 2 0,1-2 0,0 1 0,0-1 0,1-2 0,-2 2 0,1-1 0,1 0 0,-1-1 0,1-1 0,0 0 0,0 0 0,2 0 0,-2 0 0,2 0 0,-2 0 0,2 0 0,-1 0 0,0 0 0,0-1 0,0-1 0,0-1 0,1-1 0,-2 1 0,0 0 0,0-2 0,2 1 0,1-2 0,-1 2 0,2-1 0,-4 2 0,2-2 0,-2 1 0,1-1 0,-1 3 0,-2-2 0,1 2 0,-2-3 0,0 2 0,0 0 0,0 0 0,-2 0 0,2 0 0,-3 1 0,2 1 0,-4-1 0,0 0 0,-1 0 0,0 1 0,-2-1 0,3 1 0,-4 0 0,4-1 0,-2 2 0,1-3 0,1 2 0,2-1 0,0 1 0,0-2 0,1 2 0,0-1 0,1 1 0,0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70"/>
    </inkml:context>
    <inkml:brush xml:id="br0">
      <inkml:brushProperty name="width" value="0.05" units="cm"/>
      <inkml:brushProperty name="height" value="0.05" units="cm"/>
    </inkml:brush>
  </inkml:definitions>
  <inkml:trace contextRef="#ctx0" brushRef="#br0">202 1 24575,'-18'0'0,"1"3"0,-2 0 0,2 3 0,3 0 0,0 0 0,3 2 0,-1-3 0,3 2 0,0-3 0,1 5 0,1-5 0,1 5 0,1-4 0,2 0 0,1 2 0,-1-2 0,1 2 0,0 0 0,-1 0 0,1 2 0,-2-1 0,2 1 0,-1-1 0,1 0 0,0-1 0,-1 0 0,2-4 0,0 4 0,1-4 0,0 2 0,0-2 0,0 0 0,0 0 0,0 1 0,1-1 0,2 0 0,5 0 0,1 1 0,2 1 0,1-1 0,1 4 0,2-4 0,-1 2 0,0 0 0,-5-2 0,2 1 0,-3-1 0,3 0 0,-6-1 0,4 1 0,-4-3 0,2 3 0,0-2 0,0 1 0,0 0 0,0 1 0,-2-1 0,2 1 0,-2 1 0,-1-2 0,0 2 0,-2-2 0,1 0 0,-1 1 0,1-1 0,-1 0 0,2 1 0,0 0 0,0 0 0,-1 0 0,-1-1 0,-1 0 0,-1 0 0,0 0 0,-1 0 0,-1 0 0,-3 1 0,2-1 0,-4 0 0,2-1 0,-4 1 0,1-1 0,-3 0 0,2 0 0,-1-1 0,-1 0 0,4 0 0,-2-1 0,2 2 0,0-2 0,2 2 0,0-2 0,0 1 0,1 0 0,-1 0 0,2-1 0,0 0 0,1 0 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71"/>
    </inkml:context>
    <inkml:brush xml:id="br0">
      <inkml:brushProperty name="width" value="0.05" units="cm"/>
      <inkml:brushProperty name="height" value="0.05" units="cm"/>
    </inkml:brush>
  </inkml:definitions>
  <inkml:trace contextRef="#ctx0" brushRef="#br0">1 9 24575,'15'0'0,"-2"-2"0,1 1 0,-2 0 0,-1-1 0,-2 2 0,-1-2 0,-2 2 0,-2 0 0,1 0 0,-2 0 0,0 0 0,0 0 0,-1 1 0,-1 1 0,-1 1 0,0 0 0,0 0 0,0 0 0,0 0 0,0 0 0,0 0 0,0 0 0,0 0 0,0 0 0,0 0 0,0 2 0,0 0 0,-2 2 0,2 2 0,-3 0 0,1 5 0,-2-2 0,1 4 0,0-2 0,0 6 0,1 0 0,-2-1 0,4 3 0,-4-4 0,1 1 0,1-5 0,-2 2 0,4-6 0,-2 0 0,1-4 0,0-2 0,0 1 0,1-4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89"/>
    </inkml:context>
    <inkml:brush xml:id="br0">
      <inkml:brushProperty name="width" value="0.35" units="cm"/>
      <inkml:brushProperty name="height" value="0.35" units="cm"/>
      <inkml:brushProperty name="color" value="#FFFFFF"/>
    </inkml:brush>
  </inkml:definitions>
  <inkml:trace contextRef="#ctx0" brushRef="#br0">0 190 24575,'53'-6'0,"-2"2"0,21 4 0,-2 0-492,-16 0 0,3 0 57,-5 0 1,3 0 434,12 0 0,2 0-492,0 0 0,2 0 24,15 0 0,3 0 468,-5 0 0,0 0-492,10 0 0,2 0 379,-1 0 0,-1 0 113,-15 0 0,-1 0 0,15 0 0,-2 0-381,-23 0 1,-4 0 380,-3 0 0,-1 0 0,1 0 0,-3 0 0,21 0 268,-27 0 0,-2 0-268,25 0 983,-10 0-270,-23 0 270,-9 0 0,-18 0 0,-6-4-658,-51-2-87,2-5-238,-35-1 0,13 5 0,5-4 0,-16 9 0,-10-10-984,-12 4 821,34 0 0,-2 0 163,4 0 0,-1 0 0,-13 4 0,-2-1 0,4-2 0,2 0 0,13 3 0,0 0 0,-10 0 0,2-1-634,-25-7 634,33 11 0,-1 0 0,-38-12 0,3 12 0,18-5 0,1 6 0,16 0 0,2 0 0,14 0 983,2 0-700,17 0 395,2 0-678,15 4 0,30-3 0,3 3 0,27-4 0,-8 0 0,1 0 0,6 0 0,-4 0 0,12 0 0,3 0 0,10 0 0,7 6-864,10-5 864,-41 5 0,3 1-492,8-2 0,2-1 343,5 1 1,2-1-344,9 4 0,2 0 0,6-3 0,2 0 0,5-1 0,3 2 164,-27-1 0,3 2 0,-1-2 182,1-4 0,0-1 0,0 1 146,0 4 0,0 2 0,0-2 0,0-4 0,-1-1 0,-1 1 0,-3 2 0,0 0 0,-2-1 0,30-1 0,-1-2-492,-1 1 0,-1 0 434,-4 0 0,-3 0 58,-4 4 0,-1 0-41,1-4 0,-4 1 41,-18 6 0,-1 0 463,7-6 1,-2 0-464,32 11 0,-40-8 0,-1 0 0,38 11 0,-10-2 983,-19-5 0,-17 2 0,-8-8 0,-13 7 0,-2-8-72,-10 3 37,-1 0-948,-5-3 0,-4 7 0,-34-7 0,-16 2 0,-26-3 0,-10 0 0,-3 0-984,-10 0 938,33 0 1,-2 0-447,-7 0 0,-2 0 0,-14 0 0,-6 0 164,12 0 0,-6 0 0,0 0 0,0 0 0,-1 0 0,-3 0 82,13 0 0,-3 0 0,-1 0 0,1 0 0,0 0 0,0 0 0,1 0 0,-1 0 0,4 0 0,0 0 0,0 0 0,-2 0 0,-8 2 0,-3 0 0,0 1 0,2 1 0,4 1 0,0 0 0,2 1 0,1 0-82,-16 1 0,3 1 0,-1 1 82,16 0 0,-2 2 0,3 0 0,7-1-122,-16 0 0,4-1 647,7 1 1,-3 0 0,4-1-280,-6 0 0,5-1 491,2 0 1,2 0-68,5 0 0,5 0 559,-23 6 0,19-7 0,17-1 0,19-2 0,4-3 0,27 3 0,26-4 0,9 0 0,41 0 0,-27 0-848,28 0-135,-2-7-541,17 6 541,0-6 0,-43 3 0,-1 1 0,44 2 0,-38-3 0,2 1-492,3 3 0,5 0 0,27 0 0,6 0 164,-34 0 0,2 0 0,2 0 0,17 0 0,5 0 0,-4 0 0,-16 0 0,-3 0 0,6 0 194,7 0 1,6 0-1,2 0 1,-3 0-195,12 0 0,-2 0 0,7 0 131,-22 0 0,5 0 1,3-1-1,-1 1 0,-1 1-49,15 1 0,-1 1 0,-1 1 0,-4-2 0,-17-1 0,-2-1 0,-1 0 0,2 2 0,10 2 0,3 2 0,-1 0 0,-4-1-82,5-4 0,-4-1 0,1 1 82,-12 3 0,1 2 0,0-1 0,0-1 153,25-2 1,-2-2-1,-2 0 93,-15 3 0,-3 0 0,-3 1 361,14-1 0,-4 0-361,-1-3 0,-4 1 491,-27 2 1,-1 0-1,10-2 1,-1-2-221,-9 1 0,-4 0 712,26 0 0,-25 0 0,-6 6 0,-22-5 0,4 4 0,-13-5 0,-9 4 0,-39 0 0,10 1 0,-33-1-882,18-4-101,-9 0 0,-18 0 0,0 0 0,-15 0 0,-3 0-492,34-3 0,-4-1 328,-7 0 0,-5-2-164,0-1 0,-6-3 0,3-1-164,-8-1 0,-3-2 304,-1 1 1,-8 0 0,6-1 187,-6-4 0,5 1 0,-3 3 0,0 0-492,0-6 0,4-1 291,23 8 0,2 0-42,-2-6 0,2 0 243,5 3 0,4 2 983,-19-6-956,5 1 956,28 7 0,3 2 0,12 4 0,5 2-211,1-1-772,52 4 0,-10-3 0,67 4 0,-25 0-451,-21 1 1,3-2 450,0-2 0,0-1 0,5 3 0,2 1 0,4-4 0,0 1 0,0 2 0,0 2 0,0-1 0,0 0 0,-5 0 0,0 0 0,4 0 0,0 0 0,-4 0 0,-1 0 0,2 0 0,-2 0 0,0 0 0,0 0 0,1 0 0,-3 0-255,26 0 255,-26 0 0,-2 0 0,16 0 0,15 0 0,-19 0 0,-17-5 0,-14 4 888,-9-4-888,-10 5 268,-1-4-268,-9-1 0,-39-4 0,3-1 0,-49-2 0,21 5 0,-6 1 0,-6 0 0,4-2 0,-8 1 0,-6-6 0,15 6 0,-6-1 0,7 3 0,1-1 0,0 5 0,-18-5 0,5 6 0,-15 0 0,17 0 0,-6 0 0,7 0 0,-1 0 0,10 0 0,10 0 0,20 0 0,3 0 0,16 0 0,2 0 0,42 0 0,5 0 0,35 0 0,-4 0 0,17 0 0,5 0-864,8 0 864,-39 0 0,0 0 0,-3 0 0,3 0-492,36-1 0,7 2 0,-3 3 0,1 0 278,-26-1 0,1 0 0,0 1 214,0 1 0,0 2 0,-1 0 0,30 6 0,-5 1 0,-18-5 0,0 1-492,21 7 0,-4 0 184,-31-8 1,-2 0 307,15 3 0,-1 0-276,-14-1 1,-4 0 275,36 4 655,-28 4-655,-16-7 983,-21-6 0,-8-1 0,-11-5 0,-1 0 0,-31 4-929,17-3-54,-28 2 0,26-3 0,-1 0 0,0 0 0,0 0 0,0 0 0,-5 0 0,4 0 0,-9 0 0,9 4 0,-9-3 0,9 3 0,-4-4 0,5 0 0,0 0 0,0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72"/>
    </inkml:context>
    <inkml:brush xml:id="br0">
      <inkml:brushProperty name="width" value="0.05" units="cm"/>
      <inkml:brushProperty name="height" value="0.05" units="cm"/>
    </inkml:brush>
  </inkml:definitions>
  <inkml:trace contextRef="#ctx0" brushRef="#br0">487 34 24575,'-27'-2'0,"2"2"0,-8-5 0,1 2 0,5 0 0,-5-1 0,6 1 0,0-1 0,1 1 0,5 1 0,0 0 0,4 2 0,1-2 0,2 2 0,1 0 0,-2 2 0,2 0 0,0 3 0,1 1 0,4 1 0,-4 1 0,3-3 0,-1 2 0,2-2 0,0 2 0,0 0 0,0 2 0,1-1 0,1 1 0,2-2 0,-1 0 0,2 0 0,-1-1 0,3 0 0,-2 0 0,2-2 0,0 1 0,0-2 0,0 0 0,0 0 0,2 2 0,-1-2 0,4 2 0,-1 0 0,7 1 0,-3 0 0,6 2 0,0-4 0,6 7 0,-2-3 0,4 4 0,-5-6 0,-3 2 0,0-2 0,-1 0 0,2-1 0,-1 1 0,0 0 0,-5 0 0,2-1 0,-1 1 0,-3-2 0,2 1 0,-4-2 0,0 1 0,0-1 0,5 2 0,-3 0 0,7 1 0,-7-1 0,2 0 0,-4-1 0,0 1 0,-2-2 0,1 0 0,-1 0 0,-2 0 0,2 0 0,-2 1 0,0-1 0,-1 0 0,0 2 0,0-2 0,0 2 0,0-2 0,0 2 0,-2 2 0,-1-2 0,-1 2 0,-2-2 0,0-2 0,-1 2 0,0-1 0,0 1 0,0-1 0,-2 1 0,-3-1 0,0 0 0,-2 0 0,5-1 0,-2 1 0,4 0 0,-2-2 0,2 1 0,1-3 0,0 2 0,2-2 0,-1 1 0,2-1 0,2 2 0,-1-2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73"/>
    </inkml:context>
    <inkml:brush xml:id="br0">
      <inkml:brushProperty name="width" value="0.05" units="cm"/>
      <inkml:brushProperty name="height" value="0.05" units="cm"/>
    </inkml:brush>
  </inkml:definitions>
  <inkml:trace contextRef="#ctx0" brushRef="#br0">26 42 24575,'-2'6'0,"-1"2"0,3-3 0,-3 1 0,2-1 0,0-2 0,0 0 0,0 0 0,0 0 0,1 0 0,0 0 0,0 0 0,0 0 0,0 0 0,1-1 0,-1 1 0,2-2 0,-1 1 0,1 1 0,1-3 0,0 3 0,0-1 0,2 1 0,-1-1 0,2 1 0,-2-1 0,2-1 0,0 2 0,0-1 0,0 2 0,2-1 0,-4 0 0,5 1 0,-4-1 0,2 1 0,-2-1 0,2 1 0,-2-1 0,2-1 0,-2 1 0,0-1 0,0 1 0,-1 0 0,2-1 0,-2 1 0,1-1 0,-1-1 0,0 2 0,-1-1 0,0 0 0,-1 0 0,0 0 0,0 0 0,-1 1 0,2-3 0,-3 3 0,3-2 0,-3 3 0,2-1 0,-2 0 0,1-2 0,-1 2 0,2-1 0,-2 1 0,0 0 0,0 0 0,0 0 0,0 0 0,0-1 0,0 1 0,0 0 0,-2 1 0,1-2 0,-1 2 0,-1-3 0,2 2 0,-3-3 0,1 3 0,0-3 0,0 2 0,0-1 0,0-1 0,-1 3 0,1-2 0,-2 0 0,2 0 0,-4 0 0,4 0 0,-4 1 0,3-2 0,-2 2 0,2-1 0,-2-1 0,2 2 0,-3-2 0,2 0 0,-2 0 0,2 0 0,0 0 0,0 0 0,0 0 0,-1 0 0,0 0 0,0 0 0,-1 0 0,0 0 0,2 0 0,0 0 0,2-2 0,0 2 0,0-1 0,1-1 0,-1 2 0,1-2 0,-1 1 0,0 1 0,1-3 0,1 1 0,1-1 0,0 0 0,0 0 0,0 0 0,0 0 0,0 0 0,-2 1 0,2-1 0,-1 2 0,1-2 0,0 0 0,0 0 0,1 1 0,-1-1 0,3 1 0,-1-1 0,1 0 0,0 0 0,0 0 0,0 0 0,0 1 0,-1-1 0,1 1 0,-1 1 0,1-1 0,0-1 0,0 2 0,1-3 0,-1 2 0,0-1 0,0 0 0,0-1 0,0 1 0,1 0 0,-3 0 0,2 0 0,-1-1 0,1-1 0,0 2 0,-1-4 0,1 4 0,-1-4 0,1 2 0,1-2 0,-1 0 0,-1 1 0,1 0 0,-2 0 0,0 1 0,-1-1 0,0 2 0,0-1 0,0 2 0,0 0 0,0-1 0,0 1 0,0-1 0,0 0 0,0-1 0,0 2 0,0 0 0,0 0 0,0 0 0,0-1 0,0 1 0,0 0 0,0 0 0,-1 0 0,-1 0 0,-1-1 0,0 0 0,-1 0 0,1-1 0,1 2 0,0 1 0,0 1 0,-1 1 0,1 0 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74"/>
    </inkml:context>
    <inkml:brush xml:id="br0">
      <inkml:brushProperty name="width" value="0.05" units="cm"/>
      <inkml:brushProperty name="height" value="0.05" units="cm"/>
    </inkml:brush>
  </inkml:definitions>
  <inkml:trace contextRef="#ctx0" brushRef="#br0">231 0 24575,'-11'2'0,"0"0"0,0 2 0,-1 2 0,3-2 0,-2 3 0,1-3 0,-1 2 0,1-1 0,1 0 0,0 3 0,2-3 0,-2 2 0,2-3 0,0 2 0,0 0 0,0 1 0,0 0 0,0 0 0,0-2 0,1 2 0,1-2 0,2 2 0,-1-2 0,1 2 0,1-4 0,1 2 0,1-2 0,0 1 0,0-1 0,0 0 0,0 0 0,0 0 0,1-1 0,1 0 0,2-1 0,2 2 0,1-1 0,0 1 0,2 1 0,-2-1 0,2-1 0,0 2 0,-2-3 0,2 3 0,0 0 0,-1-1 0,-1 1 0,0-1 0,-2 1 0,2-3 0,-2 2 0,0-1 0,0 1 0,-2 1 0,2-1 0,-2 0 0,2 0 0,0 1 0,1-1 0,0 2 0,0-1 0,-1 2 0,0-2 0,-2 1 0,0 0 0,2-2 0,-1 2 0,1-1 0,-3 0 0,0 0 0,0 3 0,1-4 0,-1 4 0,1-4 0,-3 2 0,2 0 0,-2-2 0,0 2 0,0-2 0,0 1 0,0-1 0,0 0 0,0 1 0,-3-1 0,-3 3 0,-2-5 0,-3 5 0,0-3 0,-2 3 0,0-2 0,-1 0 0,2-1 0,0 1 0,1 2 0,-1-2 0,0 1 0,-2-1 0,3-1 0,-1 0 0,1-1 0,-1 2 0,1 0 0,-2-1 0,5-1 0,0 1 0,5-2 0,0 0 0,1 0 0,1 0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75"/>
    </inkml:context>
    <inkml:brush xml:id="br0">
      <inkml:brushProperty name="width" value="0.05" units="cm"/>
      <inkml:brushProperty name="height" value="0.05" units="cm"/>
    </inkml:brush>
  </inkml:definitions>
  <inkml:trace contextRef="#ctx0" brushRef="#br0">94 1 24575,'-6'0'0,"0"0"0,1 1 0,1 1 0,-1 0 0,2 1 0,0-2 0,-2 3 0,2-1 0,-2 0 0,1 0 0,1 0 0,0 2 0,0-3 0,-1 3 0,1-3 0,1 1 0,1 0 0,0 0 0,0 0 0,-2 0 0,2 0 0,-1 1 0,-1-1 0,3 0 0,-3 0 0,1 2 0,0-1 0,-1 0 0,3-1 0,-2 1 0,2-1 0,-1-2 0,1 2 0,-2-1 0,2 1 0,0 0 0,0 0 0,0 0 0,0 0 0,0 1 0,0-1 0,0 0 0,0 0 0,0 0 0,0 0 0,0 0 0,0 0 0,0 0 0,1-1 0,1-1 0,1-1 0,0 0 0,0 0 0,0 0 0,0 0 0,0 0 0,0 0 0,1 0 0,-1 0 0,0 0 0,0 0 0,0 0 0,2 0 0,-2 0 0,2 0 0,-2 0 0,0 0 0,0 0 0,1-1 0,-1-1 0,0 0 0,-1-1 0,0 1 0,0 1 0,0-2 0,1 2 0,-3-1 0,1 0 0,1 0 0,-2-1 0,3 2 0,-3-2 0,2-1 0,-2 1 0,0 0 0,1 0 0,-1 0 0,2 0 0,-2 0 0,0-1 0,0 1 0,0 0 0,0 0 0,0 0 0,0-1 0,0 1 0,0 0 0,0 0 0,0 0 0,0-2 0,0 1 0,0-2 0,0 2 0,0-1 0,0 2 0,0 0 0,0 0 0,0-1 0,0 1 0,1 2 0,-1 5 0,2-1 0,-1 4 0,0-4 0,0 2 0,-1 1 0,0 1 0,0 0 0,0-1 0,2 3 0,-2-1 0,2 5 0,-1-5 0,0 5 0,0-3 0,-1 4 0,2-2 0,-2 1 0,2-1 0,-2 2 0,0-2 0,2 1 0,-2 1 0,2-4 0,-2 3 0,0-3 0,0-1 0,0 2 0,0-3 0,0 1 0,1-2 0,0 0 0,0 0 0,-1-2 0,0 1 0,0-2 0,0 1 0,0-2 0,0 0 0,0 0 0,0 0 0,0 0 0,0 1 0,0-1 0,0 0 0,0 0 0,0 0 0,0 0 0,0-2 0,0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10T06:46:23.090"/>
    </inkml:context>
    <inkml:brush xml:id="br0">
      <inkml:brushProperty name="width" value="0.05" units="cm"/>
      <inkml:brushProperty name="height" value="0.05" units="cm"/>
      <inkml:brushProperty name="color" value="#E71224"/>
    </inkml:brush>
  </inkml:definitions>
  <inkml:trace contextRef="#ctx0" brushRef="#br0">14 1 24575,'-8'0'0,"2"0"0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90"/>
    </inkml:context>
    <inkml:brush xml:id="br0">
      <inkml:brushProperty name="width" value="0.35" units="cm"/>
      <inkml:brushProperty name="height" value="0.35" units="cm"/>
      <inkml:brushProperty name="color" value="#FFFFFF"/>
    </inkml:brush>
  </inkml:definitions>
  <inkml:trace contextRef="#ctx0" brushRef="#br0">857 27 24575,'57'0'0,"2"0"0,23 0 0,-18 0 0,3 0-492,-15 0 0,2 0 0,34 0 0,3 0 0,-24 0 0,1 0 0,19 0 0,2 0 287,-6 0 1,0 0-288,10 0 0,0 0 484,-9 0 0,0 0 8,11 0 0,0 0 0,-12 0 0,-1 0 0,6 0 0,-2 0-446,-14 0 0,-2 0 446,-4 0 0,-2 0 0,-8 0 0,-1 0 873,39 0-873,0 0 0,-17 0 983,-21 0-384,-17 0 384,-16 0 0,-4 0 0,-10 0-552,-4-4-29,-28 3-402,1-8 0,-30 8 0,4-4 0,-9 5 0,-16 0 0,-10 0 0,-3 0-492,31 0 0,-1 0 447,4 0 0,-3 0 45,-17 0 0,-5 0-492,-5 0 0,-3 0 0,-9 0 0,-4 0 164,26 0 0,-2 0 0,1 0 0,-1 0 0,0 0 0,0 0 0,-2 0 0,1 0 0,3 0 274,-10 0 1,0 0 53,4 0 0,-4 0 0,7 0-492,6 0 0,1 0 311,-3 0 0,-5 0 1,5 0 180,-1 0 0,4 0-63,-1 0 0,1 0 63,4 0 0,2 0 983,-37 0-792,44 0 1,1 0-192,-32 0 0,0 0 983,11 0 0,20 0 0,14 0 0,8 0 0,7 0-99,11 0-296,5 4-588,7 4 0,3 2 0,12 3 0,-4-8 0,14 3 0,-7-7 0,5 4 0,0-5 0,0 0 0,0 0 0,5 0 0,2 0 0,6 0 0,6 0 0,17 0 0,12 0 0,14 0-702,10 6 702,-41-1 0,2-1-492,10 0 0,1 0 289,5 3 0,2 1 203,9-4 0,2 1-492,6 4 0,2 0 0,-1 0 0,2 0 164,-20-3 0,2 0 0,-2 1-164,25 5 0,4 2 164,-4-3 0,7 1 0,-7-1 0,-28-1 0,-4 0 0,4-1 91,28 2 1,6 0-1,-11-1 36,-20-2 1,-3 0 200,29 1 0,1 0 0,-31-1 0,-2 0 472,6 0 1,-1 0-473,-11 0 0,-3-1 0,36 7 983,-16-1 0,-23-1 0,-17-6 0,-22-1 0,-5-5 0,-37 4 0,9-3 0,-38 3-685,16-4-298,-22 0 0,-5 0 0,-24 0-984,-2 0 959,38 0 1,-2 0 24,-3 0 0,-5 0-328,0-3 0,-5 0 0,1-1-164,-13-1 0,-1 0 358,5 2 0,-4-1 0,2 0-358,-16-5 0,0 2 164,24 5 0,-2 2 0,1-1 109,-1-1 0,1-2 0,1 2 219,2 1 0,1 1 0,4 1-469,-5-1 0,3 0 469,-10 0 0,3 0 0,24 0 0,1 0 181,-9 0 0,0 0-181,6 0 0,4 0 0,-18 0 983,16 0-40,18 0 40,30 0 0,31 0 0,10 0 0,23 0-237,-20 0-746,5 0 0,-5 0 0,22-7 0,4 0 0,16-1 0,9-5-492,-41 12 0,2 1 328,9-7 0,3 0 164,3 5 0,4 2-492,14-4 0,2 0 0,2 4 0,1 0 351,-24 0 0,2 0 0,1 0 141,2 0 0,1 0 0,0 0 0,-3 0 0,-1 0 0,1 0 0,7 0 0,1 0 0,-1 0 0,-7 0 0,-1 0 0,0 0-328,7 0 0,0 0 0,5 0 82,-7 0 0,4 0 0,-1 0 0,-4 0-82,1 2 0,-4 1 0,4 0 82,0-3 0,6 0 0,-1 0 0,-5 2-82,-1 2 0,-4 2 0,1 0 0,5-2 0,2-1 0,-4 1 36,23 1 0,-4 1 529,-5 2 0,-4 0-237,-17-8 0,-3 1 0,3 6 0,-2 0 491,-5-6 1,-3 0 491,28 11 0,-19-10 0,-17 3 0,-14-5 0,-14 0 0,-2 0 0,-16 0 0,-33 0-113,4 0-870,-36 0 0,15 0 0,-2 0 0,-30 0 0,2 0-492,23 1 0,-4-2 87,-21-2 0,-5-3-87,-1 2 0,-1-2 0,-9-2 0,-3-2 395,29 1 0,-2 0 0,1-1-231,5 1 0,1-1 0,-1 0 0,-13-3 0,-1 0 0,3-1 96,-13-4 1,3 1-261,-12 3 0,3 0 245,29-1 1,1 0 407,-10 2 1,1 0-162,10 1 0,3-1 0,8 2 0,4 0 983,-27-2-200,14 0 200,22 1 0,2 1 0,16 1 0,4 0 0,14 1-26,29 4-957,-2 1 0,39 4 0,-11 0 0,14 0 0,18 0 0,-6 0-347,-26 0 1,1 0 346,44 0-492,-17 0 0,6 0 0,2 0 0,5 0 164,-7 0 0,6 0 0,1 0 0,0 0 0,0 0 0,-1 0 0,-5 2 0,-1 1 0,6 0 131,-13 0 0,6-1 1,2 1-1,-3 0 0,-8 1 57,6 2 1,-8 0 0,7 1 139,-2-2 0,9-1 0,2 1 0,-2 0 0,-9 0 0,6 1 0,-9 1 0,5-1 0,20 1 0,5 1 0,-8-1-492,-1 2 0,-5-1 262,-19-4 0,0-1 0,-6 1 107,-7 3 1,-3-1 122,10-5 0,-1 0 983,30 6-267,-29-7 267,-23 0 0,-10 0 0,-17 0 0,-1 0 0,-68 0 0,15 0 0,-56 0-629,22-7-898,-10 6 544,-12-12 0,40 9 0,-3-1-492,-9-3 0,-5 0 164,6 5 0,-5 0 0,-2 0 0,-7-3 0,-1 0 0,-5 1 82,9 3 0,-5 3 0,1-1 0,3-2-82,-7-3 0,4-1 0,-4 0 82,9 3 0,-4 0 0,2 1 0,8-2-246,-16-4 0,4-1 164,3 5 0,-4 1 0,5-1-164,-4-4 0,6 1 405,14 6 1,-1 0 86,-22-7 0,9 0 0,21 6 983,-44-6 0,65 8 0,14 0 0,14 0 0,32 0 0,6 0 0,23 0 0,0 0 0,2 0-257,34 0-726,-11 6-492,-21-6 0,3 2 311,-4 4 1,1 1 180,15-2 0,4 0-492,8 3 0,5 1 164,-10-2 0,5 0 0,-1-1 0,-2 1 0,-1 0 0,1-1 228,-1 1 1,0-1 0,1 1 99,2 0 0,1 0 0,-3-1 0,-14-2 0,-4-2 0,3 2 0,11 2 0,2 0 0,-5-1-492,8-3 0,-4-2 303,6 5 1,-4-2 188,-21-2 0,-2-2-257,6 5 1,0-1 256,-10-2 0,-4 0 983,31 5-982,-25-6 982,-2 0 0,-20 0 0,-3 0 0,-12 0 0,-5 0-413,-1 0-570,-5 0 0,-1 0 0,1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76"/>
    </inkml:context>
    <inkml:brush xml:id="br0">
      <inkml:brushProperty name="width" value="0.05" units="cm"/>
      <inkml:brushProperty name="height" value="0.05" units="cm"/>
    </inkml:brush>
  </inkml:definitions>
  <inkml:trace contextRef="#ctx0" brushRef="#br0">197 0 24575,'-8'0'0,"-1"0"0,4 0 0,-4 0 0,3 0 0,-2 0 0,2 0 0,-2 0 0,1 0 0,-3 0 0,1 0 0,2 0 0,-3 0 0,3 0 0,0 2 0,0-2 0,0 2 0,-1-2 0,3 0 0,-2 1 0,2 0 0,-1 2 0,1-3 0,0 3 0,0-3 0,-1 3 0,1-2 0,2 2 0,1-2 0,1 3 0,0-3 0,0 2 0,0-1 0,1 1 0,0 0 0,0 0 0,0 0 0,0 1 0,0-1 0,0 0 0,0 0 0,0 0 0,0 0 0,0 1 0,0-1 0,0 2 0,0-1 0,0 2 0,0-1 0,0 2 0,0-2 0,0 0 0,0 0 0,1-1 0,0 1 0,0 0 0,0-1 0,0 1 0,0-2 0,1-1 0,-2 0 0,3-1 0,-1 2 0,1-3 0,0 1 0,0-1 0,0 0 0,1 0 0,-1 2 0,0-2 0,2 2 0,-2-2 0,4 0 0,-1 0 0,1 0 0,0 0 0,0 1 0,0 0 0,-2 0 0,2-1 0,-1 2 0,-1-2 0,4 2 0,-3-1 0,3 0 0,0 2 0,-1-1 0,1 0 0,-2 1 0,0-2 0,0 0 0,0 1 0,-1 0 0,-1 0 0,-2 1 0,0-2 0,2 3 0,-1-1 0,1 0 0,-2 1 0,0-1 0,0 0 0,2 0 0,-2 1 0,3 1 0,-5-1 0,3 0 0,-3 0 0,2-1 0,-3 0 0,1 2 0,1-1 0,-2 1 0,2 1 0,-2-2 0,0 4 0,0-2 0,0-1 0,0 0 0,0 2 0,0-1 0,0 3 0,0-2 0,-2 0 0,2 3 0,-4-3 0,1 2 0,-1-2 0,-3 1 0,3-1 0,-1 0 0,0-2 0,1 0 0,-3-1 0,1-1 0,-2 2 0,2-2 0,-2 0 0,2-2 0,-1 0 0,0 0 0,2-1 0,-2 0 0,3 0 0,-3 0 0,4 0 0,-4 0 0,1 0 0,-1 0 0,0 0 0,0 0 0,0 0 0,0 0 0,-4-1 0,5 0 0,-2-2 0,3 3 0,2-3 0,-1 3 0,2-2 0,-1 2 0,0 1 0,1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77"/>
    </inkml:context>
    <inkml:brush xml:id="br0">
      <inkml:brushProperty name="width" value="0.05" units="cm"/>
      <inkml:brushProperty name="height" value="0.05" units="cm"/>
    </inkml:brush>
  </inkml:definitions>
  <inkml:trace contextRef="#ctx0" brushRef="#br0">16 1 24575,'0'13'0,"-2"1"0,1-2 0,-2 2 0,1-4 0,-1 1 0,2-3 0,1 1 0,0-4 0,-2 1 0,2-1 0,-2-2 0,2 0 0,0 0 0,0 0 0,0-1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78"/>
    </inkml:context>
    <inkml:brush xml:id="br0">
      <inkml:brushProperty name="width" value="0.05" units="cm"/>
      <inkml:brushProperty name="height" value="0.05" units="cm"/>
    </inkml:brush>
  </inkml:definitions>
  <inkml:trace contextRef="#ctx0" brushRef="#br0">312 10 24575,'-22'0'0,"3"0"0,-1 0 0,1-2 0,1 1 0,-2-1 0,3 0 0,0 2 0,2-2 0,-1 2 0,6 0 0,-2 0 0,5 0 0,0 1 0,1 0 0,-1 0 0,4 1 0,-2-1 0,1 3 0,1-1 0,1 0 0,-1 0 0,2 1 0,-1-1 0,-1 0 0,3 0 0,-3-1 0,2 1 0,0-1 0,-1 1 0,2 0 0,-3 0 0,3 0 0,-3 1 0,3-1 0,-2 0 0,2 0 0,0 1 0,0-1 0,0 0 0,0 0 0,0 0 0,0 0 0,0 1 0,0-1 0,0 5 0,7 4 0,-5 0 0,7-1 0,-7-6 0,1 0 0,2-2 0,-1 2 0,3-1 0,-3 1 0,2-1 0,0 1 0,-1-3 0,2 1 0,-2-2 0,2 2 0,1-3 0,3 4 0,-1-2 0,2 0 0,2 2 0,-6-4 0,6 4 0,-4-2 0,1 2 0,-1-2 0,-1 1 0,0-2 0,1 2 0,0-1 0,1 2 0,2 1 0,-3 0 0,2 0 0,-4-2 0,-1 1 0,-2-1 0,0 1 0,-2-2 0,1 0 0,-1 0 0,-1 1 0,0-1 0,-1 1 0,0-1 0,1 1 0,-2 0 0,1 0 0,-1 0 0,0 1 0,0-1 0,0 0 0,0 2 0,0 1 0,0 1 0,-1-2 0,-1 2 0,-1-4 0,-2 3 0,1-3 0,-1 0 0,2 0 0,-1 1 0,-1-1 0,2 0 0,-4 1 0,1-1 0,1 1 0,-2-1 0,0 1 0,-1-1 0,-8 1 0,7-2 0,-8 2 0,7-4 0,-1 3 0,-1 0 0,0-1 0,0-1 0,-2-1 0,2 0 0,-2 2 0,0-1 0,3 0 0,-2-1 0,3 0 0,-2 0 0,0 0 0,0 2 0,3-1 0,0 0 0,0-1 0,3 2 0,0-2 0,2 2 0,1-2 0,-2 1 0,3-1 0,-1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79"/>
    </inkml:context>
    <inkml:brush xml:id="br0">
      <inkml:brushProperty name="width" value="0.05" units="cm"/>
      <inkml:brushProperty name="height" value="0.05" units="cm"/>
    </inkml:brush>
  </inkml:definitions>
  <inkml:trace contextRef="#ctx0" brushRef="#br0">1 4 24575,'13'0'0,"0"0"0,-1 0 0,0 0 0,-1-2 0,-1 2 0,1-2 0,-3 2 0,1 0 0,-2 0 0,0 0 0,1 2 0,-3-2 0,0 2 0,-2-1 0,0 1 0,1 0 0,-1-1 0,0 1 0,0-1 0,0 2 0,-1 1 0,1-3 0,-3 2 0,2-1 0,-2 1 0,0 0 0,0 0 0,0 1 0,0-1 0,0 0 0,-2 0 0,2 0 0,-3 0 0,1 0 0,-1 1 0,0-1 0,0 0 0,-2 1 0,1-1 0,-1 2 0,0-1 0,-1 1 0,1-2 0,0 1 0,1-1 0,1 0 0,0 0 0,-1-1 0,1 0 0,0-1 0,0-1 0,0 3 0,0-3 0,2 2 0,4-2 0,1 0 0,6 0 0,-6 0 0,5 0 0,-4 0 0,2 0 0,0 0 0,1 0 0,-1 0 0,-2 0 0,2-2 0,-4 2 0,4-2 0,-3 2 0,1 0 0,-2 0 0,0 0 0,0 0 0,1 0 0,-3 2 0,2-2 0,-1 1 0,0-1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80"/>
    </inkml:context>
    <inkml:brush xml:id="br0">
      <inkml:brushProperty name="width" value="0.05" units="cm"/>
      <inkml:brushProperty name="height" value="0.05" units="cm"/>
    </inkml:brush>
  </inkml:definitions>
  <inkml:trace contextRef="#ctx0" brushRef="#br0">286 1 24575,'-8'0'0,"0"0"0,-3 1 0,1 2 0,-1 0 0,-1 0 0,0 0 0,0-1 0,0 0 0,1 2 0,-1-2 0,0 2 0,2 0 0,1-1 0,0 1 0,3 1 0,-3-1 0,3 2 0,-1-3 0,0 2 0,2-1 0,-2 5 0,1-5 0,-1 5 0,-1-5 0,3 3 0,-2-2 0,3 1 0,-3 0 0,4-2 0,-2 1 0,1-2 0,1 0 0,0 2 0,1-1 0,-1 1 0,2-2 0,-2 1 0,3 0 0,-3 0 0,3 1 0,-2-2 0,2 1 0,0-1 0,0 0 0,0 0 0,2-1 0,-1-1 0,3-1 0,-1 0 0,0 0 0,2 0 0,0 0 0,1 0 0,0 0 0,2 0 0,-1 0 0,3 0 0,-1 0 0,0 2 0,3-2 0,2 2 0,-1-2 0,1 0 0,-3 2 0,1-2 0,-2 2 0,-1-1 0,-2 0 0,0 2 0,0-3 0,-2 3 0,0-2 0,-2 2 0,1-2 0,-1 3 0,0-1 0,0 0 0,0 0 0,0 0 0,1 0 0,-3 1 0,2-1 0,-1 0 0,1 0 0,0 1 0,1 0 0,-1 0 0,1 3 0,-1-4 0,0 4 0,1-3 0,-1 1 0,-1 0 0,1-2 0,-3 2 0,1-1 0,-1-1 0,0 0 0,0 0 0,0 2 0,0-1 0,0 1 0,0-2 0,0 0 0,0 0 0,0 2 0,0-1 0,0 1 0,-1-2 0,1 0 0,-5 1 0,3-1 0,-3 0 0,0-1 0,-1 1 0,-1-3 0,2 3 0,-2-1 0,3 2 0,-2-3 0,0 2 0,1-2 0,-2 0 0,1 1 0,1-2 0,-4 2 0,3 0 0,-5-2 0,1 2 0,-2-2 0,-2 2 0,2-2 0,-2 2 0,2-2 0,0 2 0,0-2 0,1 2 0,1-2 0,-1 0 0,3 0 0,-1 0 0,2 0 0,2 0 0,0 0 0,3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17T07:17:11.881"/>
    </inkml:context>
    <inkml:brush xml:id="br0">
      <inkml:brushProperty name="width" value="0.05" units="cm"/>
      <inkml:brushProperty name="height" value="0.05" units="cm"/>
    </inkml:brush>
  </inkml:definitions>
  <inkml:trace contextRef="#ctx0" brushRef="#br0">0 4 24575,'9'0'0,"0"-2"0,-2 2 0,0-2 0,0 2 0,-2 0 0,2 0 0,-1 0 0,1 0 0,-2 0 0,0 0 0,0 0 0,-1 2 0,1-2 0,-2 2 0,0-2 0,0 1 0,0-1 0,1 2 0,-2-1 0,0 0 0,0 1 0,1 0 0,-1 1 0,-1 0 0,-1 0 0,0 0 0,0 1 0,0-1 0,0 0 0,0 0 0,0 0 0,0 0 0,0 0 0,0 1 0,0-1 0,0 0 0,0 0 0,-1 0 0,-1 1 0,-1-1 0,-1-1 0,1 1 0,0-2 0,0 1 0,-1 1 0,1-3 0,0 3 0,-1-2 0,1 0 0,0-1 0,0 1 0,-1 0 0,1 0 0,0-1 0,1 2 0,0-2 0,7 1 0,-4-1 0,7 0 0,-5 0 0,0 0 0,0 0 0,0 0 0,2 0 0,-1 0 0,1 0 0,0 0 0,-1 2 0,1-1 0,0 1 0,-2 1 0,2-1 0,-2 1 0,1 0 0,-1 1 0,0-1 0,-1 0 0,1 0 0,-3 0 0,3 1 0,-3-1 0,2 0 0,-2 0 0,0 0 0,0 0 0,0 0 0,0 1 0,0-1 0,0 0 0,-2 0 0,0 0 0,0 1 0,0-1 0,0 0 0,-2 0 0,1-1 0,0 1 0,0-1 0,-1-1 0,1 1 0,0-1 0,-1 0 0,1 0 0,0 1 0,0-2 0,0 1 0,-1 1 0,1-2 0,0 2 0,0-2 0,0 0 0,-1 0 0,1 0 0,0 1 0,0-1 0,0 2 0,0-2 0,1 1 0,1-1 0,1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88D4-AD6A-4178-8C6B-4633E33E48FE}" type="datetimeFigureOut">
              <a:rPr lang="en-GB" smtClean="0"/>
              <a:t>22/09/2020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E82BD-139B-425A-97E7-9F49086D874B}" type="slidenum">
              <a:rPr lang="en-GB" smtClean="0"/>
              <a:t>‹#›</a:t>
            </a:fld>
            <a:endParaRPr lang="en-GB"/>
          </a:p>
        </p:txBody>
      </p:sp>
    </p:spTree>
    <p:extLst>
      <p:ext uri="{BB962C8B-B14F-4D97-AF65-F5344CB8AC3E}">
        <p14:creationId xmlns:p14="http://schemas.microsoft.com/office/powerpoint/2010/main" val="224149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D99E82BD-139B-425A-97E7-9F49086D874B}" type="slidenum">
              <a:rPr lang="en-GB" smtClean="0"/>
              <a:t>1</a:t>
            </a:fld>
            <a:endParaRPr lang="en-GB"/>
          </a:p>
        </p:txBody>
      </p:sp>
    </p:spTree>
    <p:extLst>
      <p:ext uri="{BB962C8B-B14F-4D97-AF65-F5344CB8AC3E}">
        <p14:creationId xmlns:p14="http://schemas.microsoft.com/office/powerpoint/2010/main" val="323835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D99E82BD-139B-425A-97E7-9F49086D874B}" type="slidenum">
              <a:rPr lang="en-GB" smtClean="0"/>
              <a:t>2</a:t>
            </a:fld>
            <a:endParaRPr lang="en-GB"/>
          </a:p>
        </p:txBody>
      </p:sp>
    </p:spTree>
    <p:extLst>
      <p:ext uri="{BB962C8B-B14F-4D97-AF65-F5344CB8AC3E}">
        <p14:creationId xmlns:p14="http://schemas.microsoft.com/office/powerpoint/2010/main" val="196236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99E82BD-139B-425A-97E7-9F49086D874B}" type="slidenum">
              <a:rPr lang="en-GB" smtClean="0"/>
              <a:t>3</a:t>
            </a:fld>
            <a:endParaRPr lang="en-GB"/>
          </a:p>
        </p:txBody>
      </p:sp>
    </p:spTree>
    <p:extLst>
      <p:ext uri="{BB962C8B-B14F-4D97-AF65-F5344CB8AC3E}">
        <p14:creationId xmlns:p14="http://schemas.microsoft.com/office/powerpoint/2010/main" val="2736227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99E82BD-139B-425A-97E7-9F49086D874B}" type="slidenum">
              <a:rPr lang="en-GB" smtClean="0"/>
              <a:t>5</a:t>
            </a:fld>
            <a:endParaRPr lang="en-GB"/>
          </a:p>
        </p:txBody>
      </p:sp>
    </p:spTree>
    <p:extLst>
      <p:ext uri="{BB962C8B-B14F-4D97-AF65-F5344CB8AC3E}">
        <p14:creationId xmlns:p14="http://schemas.microsoft.com/office/powerpoint/2010/main" val="1633399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4DEABB4-405B-0245-B447-610403CA6BD3}" type="slidenum">
              <a:rPr lang="en-GB" smtClean="0"/>
              <a:t>9</a:t>
            </a:fld>
            <a:endParaRPr lang="en-GB"/>
          </a:p>
        </p:txBody>
      </p:sp>
    </p:spTree>
    <p:extLst>
      <p:ext uri="{BB962C8B-B14F-4D97-AF65-F5344CB8AC3E}">
        <p14:creationId xmlns:p14="http://schemas.microsoft.com/office/powerpoint/2010/main" val="413688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1D8E-DA20-4B01-96FE-9E08F8E878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A462974-B85C-43EB-8A33-6128A9202A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3DE8962-9025-4367-B981-439549CCBACC}"/>
              </a:ext>
            </a:extLst>
          </p:cNvPr>
          <p:cNvSpPr>
            <a:spLocks noGrp="1"/>
          </p:cNvSpPr>
          <p:nvPr>
            <p:ph type="dt" sz="half" idx="10"/>
          </p:nvPr>
        </p:nvSpPr>
        <p:spPr/>
        <p:txBody>
          <a:bodyPr/>
          <a:lstStyle/>
          <a:p>
            <a:fld id="{2F85CE15-1B30-4B4C-AA52-E2296215DB7E}" type="datetimeFigureOut">
              <a:rPr lang="en-GB" smtClean="0"/>
              <a:t>22/09/2020</a:t>
            </a:fld>
            <a:endParaRPr lang="en-GB"/>
          </a:p>
        </p:txBody>
      </p:sp>
      <p:sp>
        <p:nvSpPr>
          <p:cNvPr id="5" name="Footer Placeholder 4">
            <a:extLst>
              <a:ext uri="{FF2B5EF4-FFF2-40B4-BE49-F238E27FC236}">
                <a16:creationId xmlns:a16="http://schemas.microsoft.com/office/drawing/2014/main" id="{C2A14202-DF77-4F10-951F-600FC11A3F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ED3072-D917-421D-A0FC-5E23F8CFB1DD}"/>
              </a:ext>
            </a:extLst>
          </p:cNvPr>
          <p:cNvSpPr>
            <a:spLocks noGrp="1"/>
          </p:cNvSpPr>
          <p:nvPr>
            <p:ph type="sldNum" sz="quarter" idx="12"/>
          </p:nvPr>
        </p:nvSpPr>
        <p:spPr/>
        <p:txBody>
          <a:bodyPr/>
          <a:lstStyle/>
          <a:p>
            <a:fld id="{902AE498-8048-4203-987B-F0B984A701AC}" type="slidenum">
              <a:rPr lang="en-GB" smtClean="0"/>
              <a:t>‹#›</a:t>
            </a:fld>
            <a:endParaRPr lang="en-GB"/>
          </a:p>
        </p:txBody>
      </p:sp>
    </p:spTree>
    <p:extLst>
      <p:ext uri="{BB962C8B-B14F-4D97-AF65-F5344CB8AC3E}">
        <p14:creationId xmlns:p14="http://schemas.microsoft.com/office/powerpoint/2010/main" val="214366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4350-5A0A-456D-8DBA-9A59E4EBD53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CE522E-8EC9-4F3F-9B20-30F80588A6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791E78-E5ED-4EE5-AB79-4A3A325BB080}"/>
              </a:ext>
            </a:extLst>
          </p:cNvPr>
          <p:cNvSpPr>
            <a:spLocks noGrp="1"/>
          </p:cNvSpPr>
          <p:nvPr>
            <p:ph type="dt" sz="half" idx="10"/>
          </p:nvPr>
        </p:nvSpPr>
        <p:spPr/>
        <p:txBody>
          <a:bodyPr/>
          <a:lstStyle/>
          <a:p>
            <a:fld id="{2F85CE15-1B30-4B4C-AA52-E2296215DB7E}" type="datetimeFigureOut">
              <a:rPr lang="en-GB" smtClean="0"/>
              <a:t>22/09/2020</a:t>
            </a:fld>
            <a:endParaRPr lang="en-GB"/>
          </a:p>
        </p:txBody>
      </p:sp>
      <p:sp>
        <p:nvSpPr>
          <p:cNvPr id="5" name="Footer Placeholder 4">
            <a:extLst>
              <a:ext uri="{FF2B5EF4-FFF2-40B4-BE49-F238E27FC236}">
                <a16:creationId xmlns:a16="http://schemas.microsoft.com/office/drawing/2014/main" id="{21AF2845-F2D6-4959-B8D2-CEFC2FD294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58666A-DC76-4025-8C3B-E07FDBE6464B}"/>
              </a:ext>
            </a:extLst>
          </p:cNvPr>
          <p:cNvSpPr>
            <a:spLocks noGrp="1"/>
          </p:cNvSpPr>
          <p:nvPr>
            <p:ph type="sldNum" sz="quarter" idx="12"/>
          </p:nvPr>
        </p:nvSpPr>
        <p:spPr/>
        <p:txBody>
          <a:bodyPr/>
          <a:lstStyle/>
          <a:p>
            <a:fld id="{902AE498-8048-4203-987B-F0B984A701AC}" type="slidenum">
              <a:rPr lang="en-GB" smtClean="0"/>
              <a:t>‹#›</a:t>
            </a:fld>
            <a:endParaRPr lang="en-GB"/>
          </a:p>
        </p:txBody>
      </p:sp>
    </p:spTree>
    <p:extLst>
      <p:ext uri="{BB962C8B-B14F-4D97-AF65-F5344CB8AC3E}">
        <p14:creationId xmlns:p14="http://schemas.microsoft.com/office/powerpoint/2010/main" val="325146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7F507D-544B-47D3-8294-A526097FBB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10DD83-18DD-4CA4-8B81-4B215E2F9B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A3B0B-A1C6-461D-B073-D1836EE26686}"/>
              </a:ext>
            </a:extLst>
          </p:cNvPr>
          <p:cNvSpPr>
            <a:spLocks noGrp="1"/>
          </p:cNvSpPr>
          <p:nvPr>
            <p:ph type="dt" sz="half" idx="10"/>
          </p:nvPr>
        </p:nvSpPr>
        <p:spPr/>
        <p:txBody>
          <a:bodyPr/>
          <a:lstStyle/>
          <a:p>
            <a:fld id="{2F85CE15-1B30-4B4C-AA52-E2296215DB7E}" type="datetimeFigureOut">
              <a:rPr lang="en-GB" smtClean="0"/>
              <a:t>22/09/2020</a:t>
            </a:fld>
            <a:endParaRPr lang="en-GB"/>
          </a:p>
        </p:txBody>
      </p:sp>
      <p:sp>
        <p:nvSpPr>
          <p:cNvPr id="5" name="Footer Placeholder 4">
            <a:extLst>
              <a:ext uri="{FF2B5EF4-FFF2-40B4-BE49-F238E27FC236}">
                <a16:creationId xmlns:a16="http://schemas.microsoft.com/office/drawing/2014/main" id="{3758C044-5628-4E19-B55B-BD8DAD7C60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17841A-59BC-4F44-9FA1-19F6156D3563}"/>
              </a:ext>
            </a:extLst>
          </p:cNvPr>
          <p:cNvSpPr>
            <a:spLocks noGrp="1"/>
          </p:cNvSpPr>
          <p:nvPr>
            <p:ph type="sldNum" sz="quarter" idx="12"/>
          </p:nvPr>
        </p:nvSpPr>
        <p:spPr/>
        <p:txBody>
          <a:bodyPr/>
          <a:lstStyle/>
          <a:p>
            <a:fld id="{902AE498-8048-4203-987B-F0B984A701AC}" type="slidenum">
              <a:rPr lang="en-GB" smtClean="0"/>
              <a:t>‹#›</a:t>
            </a:fld>
            <a:endParaRPr lang="en-GB"/>
          </a:p>
        </p:txBody>
      </p:sp>
    </p:spTree>
    <p:extLst>
      <p:ext uri="{BB962C8B-B14F-4D97-AF65-F5344CB8AC3E}">
        <p14:creationId xmlns:p14="http://schemas.microsoft.com/office/powerpoint/2010/main" val="1105979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p:spTree>
      <p:nvGrpSpPr>
        <p:cNvPr id="1" name=""/>
        <p:cNvGrpSpPr/>
        <p:nvPr/>
      </p:nvGrpSpPr>
      <p:grpSpPr>
        <a:xfrm>
          <a:off x="0" y="0"/>
          <a:ext cx="0" cy="0"/>
          <a:chOff x="0" y="0"/>
          <a:chExt cx="0" cy="0"/>
        </a:xfrm>
      </p:grpSpPr>
      <p:pic>
        <p:nvPicPr>
          <p:cNvPr id="3" name="Picture 254" descr="LTA | Getting Around | Public Transport | Rail Network">
            <a:extLst>
              <a:ext uri="{FF2B5EF4-FFF2-40B4-BE49-F238E27FC236}">
                <a16:creationId xmlns:a16="http://schemas.microsoft.com/office/drawing/2014/main" id="{CA2E2E9C-E618-4E14-8042-6A3B84563F5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7213" y="198574"/>
            <a:ext cx="3280295" cy="736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66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ECBF-810C-4369-9388-2232E22ED3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C0FACA-7476-4185-A14A-34B2F4DA3D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446A50-6256-4CB9-AAA2-A1C8EDC31636}"/>
              </a:ext>
            </a:extLst>
          </p:cNvPr>
          <p:cNvSpPr>
            <a:spLocks noGrp="1"/>
          </p:cNvSpPr>
          <p:nvPr>
            <p:ph type="dt" sz="half" idx="10"/>
          </p:nvPr>
        </p:nvSpPr>
        <p:spPr/>
        <p:txBody>
          <a:bodyPr/>
          <a:lstStyle/>
          <a:p>
            <a:fld id="{2F85CE15-1B30-4B4C-AA52-E2296215DB7E}" type="datetimeFigureOut">
              <a:rPr lang="en-GB" smtClean="0"/>
              <a:t>22/09/2020</a:t>
            </a:fld>
            <a:endParaRPr lang="en-GB"/>
          </a:p>
        </p:txBody>
      </p:sp>
      <p:sp>
        <p:nvSpPr>
          <p:cNvPr id="5" name="Footer Placeholder 4">
            <a:extLst>
              <a:ext uri="{FF2B5EF4-FFF2-40B4-BE49-F238E27FC236}">
                <a16:creationId xmlns:a16="http://schemas.microsoft.com/office/drawing/2014/main" id="{731B951B-46D5-46E0-87B5-C2FBECF340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65301B-C35A-427D-9D5C-510BFD62EEF6}"/>
              </a:ext>
            </a:extLst>
          </p:cNvPr>
          <p:cNvSpPr>
            <a:spLocks noGrp="1"/>
          </p:cNvSpPr>
          <p:nvPr>
            <p:ph type="sldNum" sz="quarter" idx="12"/>
          </p:nvPr>
        </p:nvSpPr>
        <p:spPr/>
        <p:txBody>
          <a:bodyPr/>
          <a:lstStyle/>
          <a:p>
            <a:fld id="{902AE498-8048-4203-987B-F0B984A701AC}" type="slidenum">
              <a:rPr lang="en-GB" smtClean="0"/>
              <a:t>‹#›</a:t>
            </a:fld>
            <a:endParaRPr lang="en-GB"/>
          </a:p>
        </p:txBody>
      </p:sp>
    </p:spTree>
    <p:extLst>
      <p:ext uri="{BB962C8B-B14F-4D97-AF65-F5344CB8AC3E}">
        <p14:creationId xmlns:p14="http://schemas.microsoft.com/office/powerpoint/2010/main" val="337545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E297-B29C-4E90-AE70-75C67CE9E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6C873BB-4804-4813-AB1B-326FF3CDD1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D3A79E-6EC0-45B0-9591-5945BC68645D}"/>
              </a:ext>
            </a:extLst>
          </p:cNvPr>
          <p:cNvSpPr>
            <a:spLocks noGrp="1"/>
          </p:cNvSpPr>
          <p:nvPr>
            <p:ph type="dt" sz="half" idx="10"/>
          </p:nvPr>
        </p:nvSpPr>
        <p:spPr/>
        <p:txBody>
          <a:bodyPr/>
          <a:lstStyle/>
          <a:p>
            <a:fld id="{2F85CE15-1B30-4B4C-AA52-E2296215DB7E}" type="datetimeFigureOut">
              <a:rPr lang="en-GB" smtClean="0"/>
              <a:t>22/09/2020</a:t>
            </a:fld>
            <a:endParaRPr lang="en-GB"/>
          </a:p>
        </p:txBody>
      </p:sp>
      <p:sp>
        <p:nvSpPr>
          <p:cNvPr id="5" name="Footer Placeholder 4">
            <a:extLst>
              <a:ext uri="{FF2B5EF4-FFF2-40B4-BE49-F238E27FC236}">
                <a16:creationId xmlns:a16="http://schemas.microsoft.com/office/drawing/2014/main" id="{BED62057-F955-45B8-9C51-C3C7098957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AF1A36-E121-4D37-97AF-D6B34483022B}"/>
              </a:ext>
            </a:extLst>
          </p:cNvPr>
          <p:cNvSpPr>
            <a:spLocks noGrp="1"/>
          </p:cNvSpPr>
          <p:nvPr>
            <p:ph type="sldNum" sz="quarter" idx="12"/>
          </p:nvPr>
        </p:nvSpPr>
        <p:spPr/>
        <p:txBody>
          <a:bodyPr/>
          <a:lstStyle/>
          <a:p>
            <a:fld id="{902AE498-8048-4203-987B-F0B984A701AC}" type="slidenum">
              <a:rPr lang="en-GB" smtClean="0"/>
              <a:t>‹#›</a:t>
            </a:fld>
            <a:endParaRPr lang="en-GB"/>
          </a:p>
        </p:txBody>
      </p:sp>
    </p:spTree>
    <p:extLst>
      <p:ext uri="{BB962C8B-B14F-4D97-AF65-F5344CB8AC3E}">
        <p14:creationId xmlns:p14="http://schemas.microsoft.com/office/powerpoint/2010/main" val="382891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940E-5B95-4329-A636-954E9B8D29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EC73A19-CFDA-4A21-947B-CE9FD6B10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A19A06-6990-47B4-95F9-37F3ABB1FA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D4962C6-0AED-4A43-BBD9-9656862AE23A}"/>
              </a:ext>
            </a:extLst>
          </p:cNvPr>
          <p:cNvSpPr>
            <a:spLocks noGrp="1"/>
          </p:cNvSpPr>
          <p:nvPr>
            <p:ph type="dt" sz="half" idx="10"/>
          </p:nvPr>
        </p:nvSpPr>
        <p:spPr/>
        <p:txBody>
          <a:bodyPr/>
          <a:lstStyle/>
          <a:p>
            <a:fld id="{2F85CE15-1B30-4B4C-AA52-E2296215DB7E}" type="datetimeFigureOut">
              <a:rPr lang="en-GB" smtClean="0"/>
              <a:t>22/09/2020</a:t>
            </a:fld>
            <a:endParaRPr lang="en-GB"/>
          </a:p>
        </p:txBody>
      </p:sp>
      <p:sp>
        <p:nvSpPr>
          <p:cNvPr id="6" name="Footer Placeholder 5">
            <a:extLst>
              <a:ext uri="{FF2B5EF4-FFF2-40B4-BE49-F238E27FC236}">
                <a16:creationId xmlns:a16="http://schemas.microsoft.com/office/drawing/2014/main" id="{2E7A327A-B592-4A3E-8420-D6D2B16EC2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895A75-6D95-469D-9693-462A53D6E100}"/>
              </a:ext>
            </a:extLst>
          </p:cNvPr>
          <p:cNvSpPr>
            <a:spLocks noGrp="1"/>
          </p:cNvSpPr>
          <p:nvPr>
            <p:ph type="sldNum" sz="quarter" idx="12"/>
          </p:nvPr>
        </p:nvSpPr>
        <p:spPr/>
        <p:txBody>
          <a:bodyPr/>
          <a:lstStyle/>
          <a:p>
            <a:fld id="{902AE498-8048-4203-987B-F0B984A701AC}" type="slidenum">
              <a:rPr lang="en-GB" smtClean="0"/>
              <a:t>‹#›</a:t>
            </a:fld>
            <a:endParaRPr lang="en-GB"/>
          </a:p>
        </p:txBody>
      </p:sp>
    </p:spTree>
    <p:extLst>
      <p:ext uri="{BB962C8B-B14F-4D97-AF65-F5344CB8AC3E}">
        <p14:creationId xmlns:p14="http://schemas.microsoft.com/office/powerpoint/2010/main" val="280208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D0A5-3497-41BA-AB6A-960F446A345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5246623-331B-4AA4-A53B-49EAC11CC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4920F-41B0-4849-9DA6-DEE97F7CB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95F1DD-9767-4A04-9A1D-CD31CD268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8BAD8C-F805-4E87-8490-CE26782011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223B1E-CD73-4559-AE8C-6D184B6A2FBD}"/>
              </a:ext>
            </a:extLst>
          </p:cNvPr>
          <p:cNvSpPr>
            <a:spLocks noGrp="1"/>
          </p:cNvSpPr>
          <p:nvPr>
            <p:ph type="dt" sz="half" idx="10"/>
          </p:nvPr>
        </p:nvSpPr>
        <p:spPr/>
        <p:txBody>
          <a:bodyPr/>
          <a:lstStyle/>
          <a:p>
            <a:fld id="{2F85CE15-1B30-4B4C-AA52-E2296215DB7E}" type="datetimeFigureOut">
              <a:rPr lang="en-GB" smtClean="0"/>
              <a:t>22/09/2020</a:t>
            </a:fld>
            <a:endParaRPr lang="en-GB"/>
          </a:p>
        </p:txBody>
      </p:sp>
      <p:sp>
        <p:nvSpPr>
          <p:cNvPr id="8" name="Footer Placeholder 7">
            <a:extLst>
              <a:ext uri="{FF2B5EF4-FFF2-40B4-BE49-F238E27FC236}">
                <a16:creationId xmlns:a16="http://schemas.microsoft.com/office/drawing/2014/main" id="{48496DD3-F3B0-4893-BA95-E43767C07C3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E0EE373-766B-405F-AF0F-9318D9149380}"/>
              </a:ext>
            </a:extLst>
          </p:cNvPr>
          <p:cNvSpPr>
            <a:spLocks noGrp="1"/>
          </p:cNvSpPr>
          <p:nvPr>
            <p:ph type="sldNum" sz="quarter" idx="12"/>
          </p:nvPr>
        </p:nvSpPr>
        <p:spPr/>
        <p:txBody>
          <a:bodyPr/>
          <a:lstStyle/>
          <a:p>
            <a:fld id="{902AE498-8048-4203-987B-F0B984A701AC}" type="slidenum">
              <a:rPr lang="en-GB" smtClean="0"/>
              <a:t>‹#›</a:t>
            </a:fld>
            <a:endParaRPr lang="en-GB"/>
          </a:p>
        </p:txBody>
      </p:sp>
    </p:spTree>
    <p:extLst>
      <p:ext uri="{BB962C8B-B14F-4D97-AF65-F5344CB8AC3E}">
        <p14:creationId xmlns:p14="http://schemas.microsoft.com/office/powerpoint/2010/main" val="46589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6B98-8DAB-47A7-98AB-17C6DADDD62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3028181-27E0-47DC-8A6E-B3CB6C3C5DD7}"/>
              </a:ext>
            </a:extLst>
          </p:cNvPr>
          <p:cNvSpPr>
            <a:spLocks noGrp="1"/>
          </p:cNvSpPr>
          <p:nvPr>
            <p:ph type="dt" sz="half" idx="10"/>
          </p:nvPr>
        </p:nvSpPr>
        <p:spPr/>
        <p:txBody>
          <a:bodyPr/>
          <a:lstStyle/>
          <a:p>
            <a:fld id="{2F85CE15-1B30-4B4C-AA52-E2296215DB7E}" type="datetimeFigureOut">
              <a:rPr lang="en-GB" smtClean="0"/>
              <a:t>22/09/2020</a:t>
            </a:fld>
            <a:endParaRPr lang="en-GB"/>
          </a:p>
        </p:txBody>
      </p:sp>
      <p:sp>
        <p:nvSpPr>
          <p:cNvPr id="4" name="Footer Placeholder 3">
            <a:extLst>
              <a:ext uri="{FF2B5EF4-FFF2-40B4-BE49-F238E27FC236}">
                <a16:creationId xmlns:a16="http://schemas.microsoft.com/office/drawing/2014/main" id="{82F8D99D-13C5-45C6-9AFC-0D541B344B1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6F8EBEB-B3EF-44CA-A8CD-09A59F3416C6}"/>
              </a:ext>
            </a:extLst>
          </p:cNvPr>
          <p:cNvSpPr>
            <a:spLocks noGrp="1"/>
          </p:cNvSpPr>
          <p:nvPr>
            <p:ph type="sldNum" sz="quarter" idx="12"/>
          </p:nvPr>
        </p:nvSpPr>
        <p:spPr/>
        <p:txBody>
          <a:bodyPr/>
          <a:lstStyle/>
          <a:p>
            <a:fld id="{902AE498-8048-4203-987B-F0B984A701AC}" type="slidenum">
              <a:rPr lang="en-GB" smtClean="0"/>
              <a:t>‹#›</a:t>
            </a:fld>
            <a:endParaRPr lang="en-GB"/>
          </a:p>
        </p:txBody>
      </p:sp>
    </p:spTree>
    <p:extLst>
      <p:ext uri="{BB962C8B-B14F-4D97-AF65-F5344CB8AC3E}">
        <p14:creationId xmlns:p14="http://schemas.microsoft.com/office/powerpoint/2010/main" val="3905597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19AE8-95C3-4915-B364-EFF947C75A8C}"/>
              </a:ext>
            </a:extLst>
          </p:cNvPr>
          <p:cNvSpPr>
            <a:spLocks noGrp="1"/>
          </p:cNvSpPr>
          <p:nvPr>
            <p:ph type="dt" sz="half" idx="10"/>
          </p:nvPr>
        </p:nvSpPr>
        <p:spPr/>
        <p:txBody>
          <a:bodyPr/>
          <a:lstStyle/>
          <a:p>
            <a:fld id="{2F85CE15-1B30-4B4C-AA52-E2296215DB7E}" type="datetimeFigureOut">
              <a:rPr lang="en-GB" smtClean="0"/>
              <a:t>22/09/2020</a:t>
            </a:fld>
            <a:endParaRPr lang="en-GB"/>
          </a:p>
        </p:txBody>
      </p:sp>
      <p:sp>
        <p:nvSpPr>
          <p:cNvPr id="3" name="Footer Placeholder 2">
            <a:extLst>
              <a:ext uri="{FF2B5EF4-FFF2-40B4-BE49-F238E27FC236}">
                <a16:creationId xmlns:a16="http://schemas.microsoft.com/office/drawing/2014/main" id="{4DC62F59-A838-4931-8E97-314A1D18DF2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D27E263-95FC-4E06-89E2-799A32BD9F12}"/>
              </a:ext>
            </a:extLst>
          </p:cNvPr>
          <p:cNvSpPr>
            <a:spLocks noGrp="1"/>
          </p:cNvSpPr>
          <p:nvPr>
            <p:ph type="sldNum" sz="quarter" idx="12"/>
          </p:nvPr>
        </p:nvSpPr>
        <p:spPr/>
        <p:txBody>
          <a:bodyPr/>
          <a:lstStyle/>
          <a:p>
            <a:fld id="{902AE498-8048-4203-987B-F0B984A701AC}" type="slidenum">
              <a:rPr lang="en-GB" smtClean="0"/>
              <a:t>‹#›</a:t>
            </a:fld>
            <a:endParaRPr lang="en-GB"/>
          </a:p>
        </p:txBody>
      </p:sp>
    </p:spTree>
    <p:extLst>
      <p:ext uri="{BB962C8B-B14F-4D97-AF65-F5344CB8AC3E}">
        <p14:creationId xmlns:p14="http://schemas.microsoft.com/office/powerpoint/2010/main" val="2814594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5EFE-12A3-4222-A7EE-0A528B513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1E368E1-16F9-49CB-9C6B-18A988440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6551F5D-7A2C-47D0-9AA0-799AEB106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569938-EB55-4044-AC0E-787B91A9290B}"/>
              </a:ext>
            </a:extLst>
          </p:cNvPr>
          <p:cNvSpPr>
            <a:spLocks noGrp="1"/>
          </p:cNvSpPr>
          <p:nvPr>
            <p:ph type="dt" sz="half" idx="10"/>
          </p:nvPr>
        </p:nvSpPr>
        <p:spPr/>
        <p:txBody>
          <a:bodyPr/>
          <a:lstStyle/>
          <a:p>
            <a:fld id="{2F85CE15-1B30-4B4C-AA52-E2296215DB7E}" type="datetimeFigureOut">
              <a:rPr lang="en-GB" smtClean="0"/>
              <a:t>22/09/2020</a:t>
            </a:fld>
            <a:endParaRPr lang="en-GB"/>
          </a:p>
        </p:txBody>
      </p:sp>
      <p:sp>
        <p:nvSpPr>
          <p:cNvPr id="6" name="Footer Placeholder 5">
            <a:extLst>
              <a:ext uri="{FF2B5EF4-FFF2-40B4-BE49-F238E27FC236}">
                <a16:creationId xmlns:a16="http://schemas.microsoft.com/office/drawing/2014/main" id="{3BD45476-B4A0-489F-BA82-2C947E7977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82D33F-7D6A-4919-B143-DBE4074B614E}"/>
              </a:ext>
            </a:extLst>
          </p:cNvPr>
          <p:cNvSpPr>
            <a:spLocks noGrp="1"/>
          </p:cNvSpPr>
          <p:nvPr>
            <p:ph type="sldNum" sz="quarter" idx="12"/>
          </p:nvPr>
        </p:nvSpPr>
        <p:spPr/>
        <p:txBody>
          <a:bodyPr/>
          <a:lstStyle/>
          <a:p>
            <a:fld id="{902AE498-8048-4203-987B-F0B984A701AC}" type="slidenum">
              <a:rPr lang="en-GB" smtClean="0"/>
              <a:t>‹#›</a:t>
            </a:fld>
            <a:endParaRPr lang="en-GB"/>
          </a:p>
        </p:txBody>
      </p:sp>
    </p:spTree>
    <p:extLst>
      <p:ext uri="{BB962C8B-B14F-4D97-AF65-F5344CB8AC3E}">
        <p14:creationId xmlns:p14="http://schemas.microsoft.com/office/powerpoint/2010/main" val="230577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DA50-38FE-4BC6-A8AE-08A92C7D3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8881B5B-8217-46B5-98A1-E7DA784298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E208ED4-06D7-44CC-A0F7-9272AF0D7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8851C-A7C5-4725-9CDA-2CC4331679AC}"/>
              </a:ext>
            </a:extLst>
          </p:cNvPr>
          <p:cNvSpPr>
            <a:spLocks noGrp="1"/>
          </p:cNvSpPr>
          <p:nvPr>
            <p:ph type="dt" sz="half" idx="10"/>
          </p:nvPr>
        </p:nvSpPr>
        <p:spPr/>
        <p:txBody>
          <a:bodyPr/>
          <a:lstStyle/>
          <a:p>
            <a:fld id="{2F85CE15-1B30-4B4C-AA52-E2296215DB7E}" type="datetimeFigureOut">
              <a:rPr lang="en-GB" smtClean="0"/>
              <a:t>22/09/2020</a:t>
            </a:fld>
            <a:endParaRPr lang="en-GB"/>
          </a:p>
        </p:txBody>
      </p:sp>
      <p:sp>
        <p:nvSpPr>
          <p:cNvPr id="6" name="Footer Placeholder 5">
            <a:extLst>
              <a:ext uri="{FF2B5EF4-FFF2-40B4-BE49-F238E27FC236}">
                <a16:creationId xmlns:a16="http://schemas.microsoft.com/office/drawing/2014/main" id="{94FC24B5-E06A-460E-BE48-0047B4B078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1A8225-3B35-4D9A-BA52-BC1F140749CC}"/>
              </a:ext>
            </a:extLst>
          </p:cNvPr>
          <p:cNvSpPr>
            <a:spLocks noGrp="1"/>
          </p:cNvSpPr>
          <p:nvPr>
            <p:ph type="sldNum" sz="quarter" idx="12"/>
          </p:nvPr>
        </p:nvSpPr>
        <p:spPr/>
        <p:txBody>
          <a:bodyPr/>
          <a:lstStyle/>
          <a:p>
            <a:fld id="{902AE498-8048-4203-987B-F0B984A701AC}" type="slidenum">
              <a:rPr lang="en-GB" smtClean="0"/>
              <a:t>‹#›</a:t>
            </a:fld>
            <a:endParaRPr lang="en-GB"/>
          </a:p>
        </p:txBody>
      </p:sp>
    </p:spTree>
    <p:extLst>
      <p:ext uri="{BB962C8B-B14F-4D97-AF65-F5344CB8AC3E}">
        <p14:creationId xmlns:p14="http://schemas.microsoft.com/office/powerpoint/2010/main" val="346863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9919A2-54FE-42E4-BD15-49202F1EFF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F83C05-7B18-4E99-B0EA-690059364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2CA6FB-BF9F-4CE4-B4C2-F882218388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5CE15-1B30-4B4C-AA52-E2296215DB7E}" type="datetimeFigureOut">
              <a:rPr lang="en-GB" smtClean="0"/>
              <a:t>22/09/2020</a:t>
            </a:fld>
            <a:endParaRPr lang="en-GB"/>
          </a:p>
        </p:txBody>
      </p:sp>
      <p:sp>
        <p:nvSpPr>
          <p:cNvPr id="5" name="Footer Placeholder 4">
            <a:extLst>
              <a:ext uri="{FF2B5EF4-FFF2-40B4-BE49-F238E27FC236}">
                <a16:creationId xmlns:a16="http://schemas.microsoft.com/office/drawing/2014/main" id="{7B31DAE1-959B-429F-A845-030F63CE8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C7E0391-5CC4-45D3-A2BB-53F048564B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AE498-8048-4203-987B-F0B984A701AC}" type="slidenum">
              <a:rPr lang="en-GB" smtClean="0"/>
              <a:t>‹#›</a:t>
            </a:fld>
            <a:endParaRPr lang="en-GB"/>
          </a:p>
        </p:txBody>
      </p:sp>
    </p:spTree>
    <p:extLst>
      <p:ext uri="{BB962C8B-B14F-4D97-AF65-F5344CB8AC3E}">
        <p14:creationId xmlns:p14="http://schemas.microsoft.com/office/powerpoint/2010/main" val="2628276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jpeg"/><Relationship Id="rId11" Type="http://schemas.openxmlformats.org/officeDocument/2006/relationships/comments" Target="../comments/comment2.xml"/><Relationship Id="rId5" Type="http://schemas.openxmlformats.org/officeDocument/2006/relationships/image" Target="../media/image3.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comments" Target="../comments/comment3.xml"/><Relationship Id="rId4" Type="http://schemas.openxmlformats.org/officeDocument/2006/relationships/diagramLayout" Target="../diagrams/layout1.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image" Target="../media/image26.png"/><Relationship Id="rId26" Type="http://schemas.openxmlformats.org/officeDocument/2006/relationships/image" Target="../media/image30.png"/><Relationship Id="rId39" Type="http://schemas.openxmlformats.org/officeDocument/2006/relationships/customXml" Target="../ink/ink16.xml"/><Relationship Id="rId21" Type="http://schemas.openxmlformats.org/officeDocument/2006/relationships/customXml" Target="../ink/ink7.xml"/><Relationship Id="rId34" Type="http://schemas.openxmlformats.org/officeDocument/2006/relationships/image" Target="../media/image34.png"/><Relationship Id="rId42" Type="http://schemas.openxmlformats.org/officeDocument/2006/relationships/image" Target="../media/image38.png"/><Relationship Id="rId47" Type="http://schemas.openxmlformats.org/officeDocument/2006/relationships/customXml" Target="../ink/ink20.xml"/><Relationship Id="rId50" Type="http://schemas.openxmlformats.org/officeDocument/2006/relationships/image" Target="../media/image42.png"/><Relationship Id="rId55" Type="http://schemas.openxmlformats.org/officeDocument/2006/relationships/comments" Target="../comments/comment4.xml"/><Relationship Id="rId7" Type="http://schemas.openxmlformats.org/officeDocument/2006/relationships/customXml" Target="../ink/ink3.xml"/><Relationship Id="rId2" Type="http://schemas.openxmlformats.org/officeDocument/2006/relationships/image" Target="../media/image11.png"/><Relationship Id="rId16" Type="http://schemas.openxmlformats.org/officeDocument/2006/relationships/image" Target="../media/image25.png"/><Relationship Id="rId29" Type="http://schemas.openxmlformats.org/officeDocument/2006/relationships/customXml" Target="../ink/ink11.xml"/><Relationship Id="rId11" Type="http://schemas.openxmlformats.org/officeDocument/2006/relationships/image" Target="../media/image15.png"/><Relationship Id="rId24" Type="http://schemas.openxmlformats.org/officeDocument/2006/relationships/image" Target="../media/image29.png"/><Relationship Id="rId32" Type="http://schemas.openxmlformats.org/officeDocument/2006/relationships/image" Target="../media/image33.png"/><Relationship Id="rId37" Type="http://schemas.openxmlformats.org/officeDocument/2006/relationships/customXml" Target="../ink/ink15.xml"/><Relationship Id="rId40" Type="http://schemas.openxmlformats.org/officeDocument/2006/relationships/image" Target="../media/image37.png"/><Relationship Id="rId45" Type="http://schemas.openxmlformats.org/officeDocument/2006/relationships/customXml" Target="../ink/ink19.xml"/><Relationship Id="rId53" Type="http://schemas.openxmlformats.org/officeDocument/2006/relationships/customXml" Target="../ink/ink23.xml"/><Relationship Id="rId5" Type="http://schemas.openxmlformats.org/officeDocument/2006/relationships/customXml" Target="../ink/ink2.xml"/><Relationship Id="rId10" Type="http://schemas.openxmlformats.org/officeDocument/2006/relationships/image" Target="../media/image14.png"/><Relationship Id="rId19" Type="http://schemas.openxmlformats.org/officeDocument/2006/relationships/customXml" Target="../ink/ink6.xml"/><Relationship Id="rId31" Type="http://schemas.openxmlformats.org/officeDocument/2006/relationships/customXml" Target="../ink/ink12.xml"/><Relationship Id="rId44" Type="http://schemas.openxmlformats.org/officeDocument/2006/relationships/image" Target="../media/image39.png"/><Relationship Id="rId52" Type="http://schemas.openxmlformats.org/officeDocument/2006/relationships/image" Target="../media/image43.png"/><Relationship Id="rId4" Type="http://schemas.openxmlformats.org/officeDocument/2006/relationships/image" Target="../media/image16.png"/><Relationship Id="rId9" Type="http://schemas.openxmlformats.org/officeDocument/2006/relationships/image" Target="../media/image13.png"/><Relationship Id="rId14" Type="http://schemas.openxmlformats.org/officeDocument/2006/relationships/customXml" Target="../ink/ink4.xml"/><Relationship Id="rId22" Type="http://schemas.openxmlformats.org/officeDocument/2006/relationships/image" Target="../media/image28.png"/><Relationship Id="rId27" Type="http://schemas.openxmlformats.org/officeDocument/2006/relationships/customXml" Target="../ink/ink10.xml"/><Relationship Id="rId30" Type="http://schemas.openxmlformats.org/officeDocument/2006/relationships/image" Target="../media/image32.png"/><Relationship Id="rId35" Type="http://schemas.openxmlformats.org/officeDocument/2006/relationships/customXml" Target="../ink/ink14.xml"/><Relationship Id="rId43" Type="http://schemas.openxmlformats.org/officeDocument/2006/relationships/customXml" Target="../ink/ink18.xml"/><Relationship Id="rId48" Type="http://schemas.openxmlformats.org/officeDocument/2006/relationships/image" Target="../media/image41.png"/><Relationship Id="rId8" Type="http://schemas.openxmlformats.org/officeDocument/2006/relationships/image" Target="../media/image12.emf"/><Relationship Id="rId51" Type="http://schemas.openxmlformats.org/officeDocument/2006/relationships/customXml" Target="../ink/ink22.xml"/><Relationship Id="rId3" Type="http://schemas.openxmlformats.org/officeDocument/2006/relationships/customXml" Target="../ink/ink1.xml"/><Relationship Id="rId12" Type="http://schemas.openxmlformats.org/officeDocument/2006/relationships/image" Target="../media/image18.png"/><Relationship Id="rId17" Type="http://schemas.openxmlformats.org/officeDocument/2006/relationships/customXml" Target="../ink/ink5.xml"/><Relationship Id="rId25" Type="http://schemas.openxmlformats.org/officeDocument/2006/relationships/customXml" Target="../ink/ink9.xml"/><Relationship Id="rId33" Type="http://schemas.openxmlformats.org/officeDocument/2006/relationships/customXml" Target="../ink/ink13.xml"/><Relationship Id="rId38" Type="http://schemas.openxmlformats.org/officeDocument/2006/relationships/image" Target="../media/image36.png"/><Relationship Id="rId46" Type="http://schemas.openxmlformats.org/officeDocument/2006/relationships/image" Target="../media/image40.png"/><Relationship Id="rId20" Type="http://schemas.openxmlformats.org/officeDocument/2006/relationships/image" Target="../media/image27.png"/><Relationship Id="rId41" Type="http://schemas.openxmlformats.org/officeDocument/2006/relationships/customXml" Target="../ink/ink17.xml"/><Relationship Id="rId54" Type="http://schemas.openxmlformats.org/officeDocument/2006/relationships/image" Target="../media/image44.png"/><Relationship Id="rId1" Type="http://schemas.openxmlformats.org/officeDocument/2006/relationships/slideLayout" Target="../slideLayouts/slideLayout6.xml"/><Relationship Id="rId6" Type="http://schemas.openxmlformats.org/officeDocument/2006/relationships/image" Target="../media/image17.png"/><Relationship Id="rId23" Type="http://schemas.openxmlformats.org/officeDocument/2006/relationships/customXml" Target="../ink/ink8.xml"/><Relationship Id="rId28" Type="http://schemas.openxmlformats.org/officeDocument/2006/relationships/image" Target="../media/image31.png"/><Relationship Id="rId36" Type="http://schemas.openxmlformats.org/officeDocument/2006/relationships/image" Target="../media/image35.png"/><Relationship Id="rId49" Type="http://schemas.openxmlformats.org/officeDocument/2006/relationships/customXml" Target="../ink/ink2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00.png"/><Relationship Id="rId4" Type="http://schemas.openxmlformats.org/officeDocument/2006/relationships/customXml" Target="../ink/ink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86F1-13EC-492D-A718-918EA5303AA9}"/>
              </a:ext>
            </a:extLst>
          </p:cNvPr>
          <p:cNvSpPr>
            <a:spLocks noGrp="1"/>
          </p:cNvSpPr>
          <p:nvPr>
            <p:ph type="ctrTitle"/>
          </p:nvPr>
        </p:nvSpPr>
        <p:spPr/>
        <p:txBody>
          <a:bodyPr/>
          <a:lstStyle/>
          <a:p>
            <a:r>
              <a:rPr lang="en-GB" dirty="0"/>
              <a:t>Text Summarisation</a:t>
            </a:r>
          </a:p>
        </p:txBody>
      </p:sp>
      <p:sp>
        <p:nvSpPr>
          <p:cNvPr id="3" name="Subtitle 2">
            <a:extLst>
              <a:ext uri="{FF2B5EF4-FFF2-40B4-BE49-F238E27FC236}">
                <a16:creationId xmlns:a16="http://schemas.microsoft.com/office/drawing/2014/main" id="{05899288-65AC-4458-947A-EAC79285FE9F}"/>
              </a:ext>
            </a:extLst>
          </p:cNvPr>
          <p:cNvSpPr>
            <a:spLocks noGrp="1"/>
          </p:cNvSpPr>
          <p:nvPr>
            <p:ph type="subTitle" idx="1"/>
          </p:nvPr>
        </p:nvSpPr>
        <p:spPr/>
        <p:txBody>
          <a:bodyPr/>
          <a:lstStyle/>
          <a:p>
            <a:r>
              <a:rPr lang="en-GB" dirty="0"/>
              <a:t>Reducing potential noises in constructing a knowledge graph</a:t>
            </a:r>
          </a:p>
        </p:txBody>
      </p:sp>
    </p:spTree>
    <p:extLst>
      <p:ext uri="{BB962C8B-B14F-4D97-AF65-F5344CB8AC3E}">
        <p14:creationId xmlns:p14="http://schemas.microsoft.com/office/powerpoint/2010/main" val="2805751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367293-93EA-3F4A-8453-EE185B2F365B}"/>
              </a:ext>
            </a:extLst>
          </p:cNvPr>
          <p:cNvSpPr txBox="1"/>
          <p:nvPr/>
        </p:nvSpPr>
        <p:spPr>
          <a:xfrm>
            <a:off x="0" y="351403"/>
            <a:ext cx="12192000" cy="707886"/>
          </a:xfrm>
          <a:prstGeom prst="rect">
            <a:avLst/>
          </a:prstGeom>
          <a:noFill/>
        </p:spPr>
        <p:txBody>
          <a:bodyPr wrap="square" rtlCol="0">
            <a:spAutoFit/>
          </a:bodyPr>
          <a:lstStyle/>
          <a:p>
            <a:pPr algn="ctr"/>
            <a:r>
              <a:rPr lang="en-GB" sz="4000" dirty="0"/>
              <a:t>Essential difference of a Seq2Seq from Controllable Model</a:t>
            </a:r>
          </a:p>
        </p:txBody>
      </p:sp>
      <p:grpSp>
        <p:nvGrpSpPr>
          <p:cNvPr id="33" name="Group 32">
            <a:extLst>
              <a:ext uri="{FF2B5EF4-FFF2-40B4-BE49-F238E27FC236}">
                <a16:creationId xmlns:a16="http://schemas.microsoft.com/office/drawing/2014/main" id="{3848003D-D1F2-43E1-9561-89D780A1BCFF}"/>
              </a:ext>
            </a:extLst>
          </p:cNvPr>
          <p:cNvGrpSpPr/>
          <p:nvPr/>
        </p:nvGrpSpPr>
        <p:grpSpPr>
          <a:xfrm>
            <a:off x="8077165" y="1292785"/>
            <a:ext cx="2567562" cy="3363628"/>
            <a:chOff x="228554" y="1393469"/>
            <a:chExt cx="2567562" cy="3363628"/>
          </a:xfrm>
        </p:grpSpPr>
        <p:cxnSp>
          <p:nvCxnSpPr>
            <p:cNvPr id="16" name="Straight Arrow Connector 15">
              <a:extLst>
                <a:ext uri="{FF2B5EF4-FFF2-40B4-BE49-F238E27FC236}">
                  <a16:creationId xmlns:a16="http://schemas.microsoft.com/office/drawing/2014/main" id="{D7D982C6-AD8C-7D41-89E6-80E35C67D1C4}"/>
                </a:ext>
              </a:extLst>
            </p:cNvPr>
            <p:cNvCxnSpPr>
              <a:cxnSpLocks/>
              <a:stCxn id="8" idx="2"/>
              <a:endCxn id="7" idx="0"/>
            </p:cNvCxnSpPr>
            <p:nvPr/>
          </p:nvCxnSpPr>
          <p:spPr>
            <a:xfrm flipH="1">
              <a:off x="1512335" y="3429000"/>
              <a:ext cx="9819" cy="804877"/>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1131BA0-49C9-46BD-B9F8-2543176EFED2}"/>
                </a:ext>
              </a:extLst>
            </p:cNvPr>
            <p:cNvSpPr/>
            <p:nvPr/>
          </p:nvSpPr>
          <p:spPr>
            <a:xfrm>
              <a:off x="228554" y="4233877"/>
              <a:ext cx="2567562" cy="523220"/>
            </a:xfrm>
            <a:prstGeom prst="rect">
              <a:avLst/>
            </a:prstGeom>
          </p:spPr>
          <p:txBody>
            <a:bodyPr wrap="none">
              <a:spAutoFit/>
            </a:bodyPr>
            <a:lstStyle/>
            <a:p>
              <a:pPr algn="ctr"/>
              <a:r>
                <a:rPr lang="en-GB" sz="2800" i="1" dirty="0"/>
                <a:t>Simple sentence</a:t>
              </a:r>
            </a:p>
          </p:txBody>
        </p:sp>
        <p:sp>
          <p:nvSpPr>
            <p:cNvPr id="8" name="Rectangle 7">
              <a:extLst>
                <a:ext uri="{FF2B5EF4-FFF2-40B4-BE49-F238E27FC236}">
                  <a16:creationId xmlns:a16="http://schemas.microsoft.com/office/drawing/2014/main" id="{98751AB5-1A9A-4260-8E03-D039CA8791BE}"/>
                </a:ext>
              </a:extLst>
            </p:cNvPr>
            <p:cNvSpPr/>
            <p:nvPr/>
          </p:nvSpPr>
          <p:spPr>
            <a:xfrm>
              <a:off x="248191" y="2036435"/>
              <a:ext cx="2547925" cy="13925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C00000"/>
                  </a:solidFill>
                </a:rPr>
                <a:t>4 Parameters</a:t>
              </a:r>
            </a:p>
            <a:p>
              <a:pPr algn="ctr"/>
              <a:r>
                <a:rPr lang="en-GB" sz="2400" b="1" dirty="0"/>
                <a:t>+</a:t>
              </a:r>
            </a:p>
            <a:p>
              <a:pPr algn="ctr"/>
              <a:r>
                <a:rPr lang="en-GB" sz="2400" b="1" dirty="0"/>
                <a:t>Complex Sentence</a:t>
              </a:r>
            </a:p>
          </p:txBody>
        </p:sp>
        <p:sp>
          <p:nvSpPr>
            <p:cNvPr id="12" name="Rectangle 11">
              <a:extLst>
                <a:ext uri="{FF2B5EF4-FFF2-40B4-BE49-F238E27FC236}">
                  <a16:creationId xmlns:a16="http://schemas.microsoft.com/office/drawing/2014/main" id="{BACB3B0B-B549-419D-B8DB-54E507FD26AC}"/>
                </a:ext>
              </a:extLst>
            </p:cNvPr>
            <p:cNvSpPr/>
            <p:nvPr/>
          </p:nvSpPr>
          <p:spPr>
            <a:xfrm>
              <a:off x="384247" y="1393469"/>
              <a:ext cx="2275816" cy="584775"/>
            </a:xfrm>
            <a:prstGeom prst="rect">
              <a:avLst/>
            </a:prstGeom>
          </p:spPr>
          <p:txBody>
            <a:bodyPr wrap="none">
              <a:spAutoFit/>
            </a:bodyPr>
            <a:lstStyle/>
            <a:p>
              <a:pPr algn="ctr"/>
              <a:r>
                <a:rPr lang="en-GB" sz="3200" b="1" u="sng" dirty="0"/>
                <a:t>Controllable</a:t>
              </a:r>
            </a:p>
          </p:txBody>
        </p:sp>
      </p:grpSp>
      <p:grpSp>
        <p:nvGrpSpPr>
          <p:cNvPr id="2" name="Group 1"/>
          <p:cNvGrpSpPr/>
          <p:nvPr/>
        </p:nvGrpSpPr>
        <p:grpSpPr>
          <a:xfrm>
            <a:off x="1537455" y="1328624"/>
            <a:ext cx="2567562" cy="3327789"/>
            <a:chOff x="1537455" y="1328624"/>
            <a:chExt cx="2567562" cy="3327789"/>
          </a:xfrm>
        </p:grpSpPr>
        <p:sp>
          <p:nvSpPr>
            <p:cNvPr id="18" name="Rectangle 17">
              <a:extLst>
                <a:ext uri="{FF2B5EF4-FFF2-40B4-BE49-F238E27FC236}">
                  <a16:creationId xmlns:a16="http://schemas.microsoft.com/office/drawing/2014/main" id="{EA52FFCB-A863-4ED1-9582-A596E73A698B}"/>
                </a:ext>
              </a:extLst>
            </p:cNvPr>
            <p:cNvSpPr/>
            <p:nvPr/>
          </p:nvSpPr>
          <p:spPr>
            <a:xfrm>
              <a:off x="1994526" y="1328624"/>
              <a:ext cx="1633781" cy="584775"/>
            </a:xfrm>
            <a:prstGeom prst="rect">
              <a:avLst/>
            </a:prstGeom>
          </p:spPr>
          <p:txBody>
            <a:bodyPr wrap="none">
              <a:spAutoFit/>
            </a:bodyPr>
            <a:lstStyle/>
            <a:p>
              <a:pPr algn="ctr"/>
              <a:r>
                <a:rPr lang="en-GB" sz="3200" b="1" u="sng" dirty="0"/>
                <a:t>Seq2Seq</a:t>
              </a:r>
            </a:p>
          </p:txBody>
        </p:sp>
        <p:sp>
          <p:nvSpPr>
            <p:cNvPr id="19" name="Rectangle 18">
              <a:extLst>
                <a:ext uri="{FF2B5EF4-FFF2-40B4-BE49-F238E27FC236}">
                  <a16:creationId xmlns:a16="http://schemas.microsoft.com/office/drawing/2014/main" id="{5A9F63DB-008C-43CA-A075-95B1D3DE6A28}"/>
                </a:ext>
              </a:extLst>
            </p:cNvPr>
            <p:cNvSpPr/>
            <p:nvPr/>
          </p:nvSpPr>
          <p:spPr>
            <a:xfrm>
              <a:off x="1537455" y="1971590"/>
              <a:ext cx="2547925" cy="139256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Complex Sentence</a:t>
              </a:r>
            </a:p>
          </p:txBody>
        </p:sp>
        <p:sp>
          <p:nvSpPr>
            <p:cNvPr id="22" name="Rectangle 21">
              <a:extLst>
                <a:ext uri="{FF2B5EF4-FFF2-40B4-BE49-F238E27FC236}">
                  <a16:creationId xmlns:a16="http://schemas.microsoft.com/office/drawing/2014/main" id="{07B14965-3638-46DB-8354-F7960E50127D}"/>
                </a:ext>
              </a:extLst>
            </p:cNvPr>
            <p:cNvSpPr/>
            <p:nvPr/>
          </p:nvSpPr>
          <p:spPr>
            <a:xfrm>
              <a:off x="1537455" y="4133193"/>
              <a:ext cx="2567562" cy="523220"/>
            </a:xfrm>
            <a:prstGeom prst="rect">
              <a:avLst/>
            </a:prstGeom>
          </p:spPr>
          <p:txBody>
            <a:bodyPr wrap="none">
              <a:spAutoFit/>
            </a:bodyPr>
            <a:lstStyle/>
            <a:p>
              <a:pPr algn="ctr"/>
              <a:r>
                <a:rPr lang="en-GB" sz="2800" i="1" dirty="0"/>
                <a:t>Simple sentence</a:t>
              </a:r>
            </a:p>
          </p:txBody>
        </p:sp>
        <p:cxnSp>
          <p:nvCxnSpPr>
            <p:cNvPr id="23" name="Straight Arrow Connector 22">
              <a:extLst>
                <a:ext uri="{FF2B5EF4-FFF2-40B4-BE49-F238E27FC236}">
                  <a16:creationId xmlns:a16="http://schemas.microsoft.com/office/drawing/2014/main" id="{B0A6DDD8-C0FB-47E1-AFB6-E0353E4896D5}"/>
                </a:ext>
              </a:extLst>
            </p:cNvPr>
            <p:cNvCxnSpPr>
              <a:cxnSpLocks/>
              <a:stCxn id="19" idx="2"/>
              <a:endCxn id="22" idx="0"/>
            </p:cNvCxnSpPr>
            <p:nvPr/>
          </p:nvCxnSpPr>
          <p:spPr>
            <a:xfrm>
              <a:off x="2811418" y="3364155"/>
              <a:ext cx="9818" cy="769038"/>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E4CC13EC-B091-484C-A428-8C763FA1EFF5}"/>
              </a:ext>
            </a:extLst>
          </p:cNvPr>
          <p:cNvSpPr txBox="1"/>
          <p:nvPr/>
        </p:nvSpPr>
        <p:spPr>
          <a:xfrm>
            <a:off x="638753" y="4756720"/>
            <a:ext cx="4364966" cy="1754326"/>
          </a:xfrm>
          <a:prstGeom prst="rect">
            <a:avLst/>
          </a:prstGeom>
          <a:noFill/>
        </p:spPr>
        <p:txBody>
          <a:bodyPr wrap="square" rtlCol="0">
            <a:spAutoFit/>
          </a:bodyPr>
          <a:lstStyle/>
          <a:p>
            <a:r>
              <a:rPr lang="en-GB" u="sng" dirty="0"/>
              <a:t>Input Source:</a:t>
            </a:r>
          </a:p>
          <a:p>
            <a:r>
              <a:rPr lang="en-GB" dirty="0"/>
              <a:t>He settled in London, devoting himself chiefly to practical teaching.</a:t>
            </a:r>
          </a:p>
          <a:p>
            <a:endParaRPr lang="en-GB" dirty="0"/>
          </a:p>
          <a:p>
            <a:r>
              <a:rPr lang="en-GB" u="sng" dirty="0"/>
              <a:t>Output Target:</a:t>
            </a:r>
          </a:p>
          <a:p>
            <a:r>
              <a:rPr lang="en-GB" dirty="0"/>
              <a:t>He teaches in London.</a:t>
            </a:r>
          </a:p>
        </p:txBody>
      </p:sp>
      <p:sp>
        <p:nvSpPr>
          <p:cNvPr id="35" name="TextBox 34">
            <a:extLst>
              <a:ext uri="{FF2B5EF4-FFF2-40B4-BE49-F238E27FC236}">
                <a16:creationId xmlns:a16="http://schemas.microsoft.com/office/drawing/2014/main" id="{FDAD5379-56FB-4E28-BBC3-F7CD8063015B}"/>
              </a:ext>
            </a:extLst>
          </p:cNvPr>
          <p:cNvSpPr txBox="1"/>
          <p:nvPr/>
        </p:nvSpPr>
        <p:spPr>
          <a:xfrm>
            <a:off x="6733161" y="4756720"/>
            <a:ext cx="5275205" cy="1846659"/>
          </a:xfrm>
          <a:prstGeom prst="rect">
            <a:avLst/>
          </a:prstGeom>
          <a:noFill/>
        </p:spPr>
        <p:txBody>
          <a:bodyPr wrap="square" rtlCol="0">
            <a:spAutoFit/>
          </a:bodyPr>
          <a:lstStyle/>
          <a:p>
            <a:r>
              <a:rPr lang="en-GB" u="sng" dirty="0"/>
              <a:t>Input Source:</a:t>
            </a:r>
          </a:p>
          <a:p>
            <a:r>
              <a:rPr lang="en-GB" sz="2400" b="1" dirty="0">
                <a:solidFill>
                  <a:srgbClr val="C00000"/>
                </a:solidFill>
              </a:rPr>
              <a:t>&lt;NbChars_0.3&gt; &lt;LevSim_0.4&gt; </a:t>
            </a:r>
            <a:r>
              <a:rPr lang="en-GB" dirty="0"/>
              <a:t>He settled in London, devoting himself chiefly to practical teaching.</a:t>
            </a:r>
          </a:p>
          <a:p>
            <a:endParaRPr lang="en-GB" dirty="0"/>
          </a:p>
          <a:p>
            <a:r>
              <a:rPr lang="en-GB" u="sng" dirty="0"/>
              <a:t>Output Target:</a:t>
            </a:r>
          </a:p>
          <a:p>
            <a:r>
              <a:rPr lang="en-GB" dirty="0"/>
              <a:t>He teaches in London.</a:t>
            </a:r>
          </a:p>
        </p:txBody>
      </p:sp>
      <p:sp>
        <p:nvSpPr>
          <p:cNvPr id="36" name="Arrow: Right 35">
            <a:extLst>
              <a:ext uri="{FF2B5EF4-FFF2-40B4-BE49-F238E27FC236}">
                <a16:creationId xmlns:a16="http://schemas.microsoft.com/office/drawing/2014/main" id="{939A7921-8F0D-4D1A-98BC-89C5CF0CF8E3}"/>
              </a:ext>
            </a:extLst>
          </p:cNvPr>
          <p:cNvSpPr/>
          <p:nvPr/>
        </p:nvSpPr>
        <p:spPr>
          <a:xfrm>
            <a:off x="4443446" y="2723935"/>
            <a:ext cx="3295290" cy="207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F5FC3D33-1CAA-46CB-8861-E2DC15D2A856}"/>
              </a:ext>
            </a:extLst>
          </p:cNvPr>
          <p:cNvSpPr txBox="1"/>
          <p:nvPr/>
        </p:nvSpPr>
        <p:spPr>
          <a:xfrm>
            <a:off x="4899290" y="1857956"/>
            <a:ext cx="2383602" cy="1938992"/>
          </a:xfrm>
          <a:prstGeom prst="rect">
            <a:avLst/>
          </a:prstGeom>
          <a:noFill/>
        </p:spPr>
        <p:txBody>
          <a:bodyPr wrap="square" rtlCol="0">
            <a:spAutoFit/>
          </a:bodyPr>
          <a:lstStyle/>
          <a:p>
            <a:pPr algn="ctr"/>
            <a:r>
              <a:rPr lang="en-GB" sz="2400" b="1" dirty="0"/>
              <a:t>Prepend control parameters </a:t>
            </a:r>
            <a:br>
              <a:rPr lang="en-GB" sz="2400" dirty="0"/>
            </a:br>
            <a:br>
              <a:rPr lang="en-GB" sz="2400" dirty="0"/>
            </a:br>
            <a:r>
              <a:rPr lang="en-GB" sz="2400" dirty="0"/>
              <a:t>into original input source</a:t>
            </a:r>
          </a:p>
        </p:txBody>
      </p:sp>
    </p:spTree>
    <p:extLst>
      <p:ext uri="{BB962C8B-B14F-4D97-AF65-F5344CB8AC3E}">
        <p14:creationId xmlns:p14="http://schemas.microsoft.com/office/powerpoint/2010/main" val="173566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54D6-3C6E-A243-8B95-7B3E0F9D0F5D}"/>
              </a:ext>
            </a:extLst>
          </p:cNvPr>
          <p:cNvSpPr>
            <a:spLocks noGrp="1"/>
          </p:cNvSpPr>
          <p:nvPr>
            <p:ph type="title"/>
          </p:nvPr>
        </p:nvSpPr>
        <p:spPr>
          <a:xfrm>
            <a:off x="0" y="22425"/>
            <a:ext cx="12192000" cy="1325563"/>
          </a:xfrm>
        </p:spPr>
        <p:txBody>
          <a:bodyPr>
            <a:noAutofit/>
          </a:bodyPr>
          <a:lstStyle/>
          <a:p>
            <a:r>
              <a:rPr lang="en-GB" b="1" dirty="0"/>
              <a:t>Comparing the Approaches…</a:t>
            </a:r>
            <a:br>
              <a:rPr lang="en-GB" sz="2400" dirty="0"/>
            </a:br>
            <a:r>
              <a:rPr lang="en-US" sz="2000" i="1" dirty="0"/>
              <a:t>Original: Autonomous vehicles (AVs) will also become a reality and could radically transform our land transport system by enabling more efficient dynamically-routed or on-demand forms of shared transport</a:t>
            </a:r>
            <a:endParaRPr lang="en-GB" sz="2400" i="1" dirty="0"/>
          </a:p>
        </p:txBody>
      </p:sp>
      <p:graphicFrame>
        <p:nvGraphicFramePr>
          <p:cNvPr id="4" name="Table 3">
            <a:extLst>
              <a:ext uri="{FF2B5EF4-FFF2-40B4-BE49-F238E27FC236}">
                <a16:creationId xmlns:a16="http://schemas.microsoft.com/office/drawing/2014/main" id="{ED2DC0A7-0326-1746-B7D7-21D8CA40E46E}"/>
              </a:ext>
            </a:extLst>
          </p:cNvPr>
          <p:cNvGraphicFramePr>
            <a:graphicFrameLocks noGrp="1"/>
          </p:cNvGraphicFramePr>
          <p:nvPr>
            <p:extLst>
              <p:ext uri="{D42A27DB-BD31-4B8C-83A1-F6EECF244321}">
                <p14:modId xmlns:p14="http://schemas.microsoft.com/office/powerpoint/2010/main" val="2861647193"/>
              </p:ext>
            </p:extLst>
          </p:nvPr>
        </p:nvGraphicFramePr>
        <p:xfrm>
          <a:off x="1" y="2151060"/>
          <a:ext cx="12192001" cy="3983036"/>
        </p:xfrm>
        <a:graphic>
          <a:graphicData uri="http://schemas.openxmlformats.org/drawingml/2006/table">
            <a:tbl>
              <a:tblPr firstRow="1" bandRow="1">
                <a:tableStyleId>{5C22544A-7EE6-4342-B048-85BDC9FD1C3A}</a:tableStyleId>
              </a:tblPr>
              <a:tblGrid>
                <a:gridCol w="1388853">
                  <a:extLst>
                    <a:ext uri="{9D8B030D-6E8A-4147-A177-3AD203B41FA5}">
                      <a16:colId xmlns:a16="http://schemas.microsoft.com/office/drawing/2014/main" val="4117367722"/>
                    </a:ext>
                  </a:extLst>
                </a:gridCol>
                <a:gridCol w="1388853">
                  <a:extLst>
                    <a:ext uri="{9D8B030D-6E8A-4147-A177-3AD203B41FA5}">
                      <a16:colId xmlns:a16="http://schemas.microsoft.com/office/drawing/2014/main" val="3476720226"/>
                    </a:ext>
                  </a:extLst>
                </a:gridCol>
                <a:gridCol w="1388853">
                  <a:extLst>
                    <a:ext uri="{9D8B030D-6E8A-4147-A177-3AD203B41FA5}">
                      <a16:colId xmlns:a16="http://schemas.microsoft.com/office/drawing/2014/main" val="382979098"/>
                    </a:ext>
                  </a:extLst>
                </a:gridCol>
                <a:gridCol w="1388853">
                  <a:extLst>
                    <a:ext uri="{9D8B030D-6E8A-4147-A177-3AD203B41FA5}">
                      <a16:colId xmlns:a16="http://schemas.microsoft.com/office/drawing/2014/main" val="2725658544"/>
                    </a:ext>
                  </a:extLst>
                </a:gridCol>
                <a:gridCol w="6636589">
                  <a:extLst>
                    <a:ext uri="{9D8B030D-6E8A-4147-A177-3AD203B41FA5}">
                      <a16:colId xmlns:a16="http://schemas.microsoft.com/office/drawing/2014/main" val="118291752"/>
                    </a:ext>
                  </a:extLst>
                </a:gridCol>
              </a:tblGrid>
              <a:tr h="595752">
                <a:tc>
                  <a:txBody>
                    <a:bodyPr/>
                    <a:lstStyle/>
                    <a:p>
                      <a:pPr algn="ctr"/>
                      <a:r>
                        <a:rPr lang="en-GB" sz="1600"/>
                        <a:t>Length </a:t>
                      </a:r>
                    </a:p>
                  </a:txBody>
                  <a:tcPr anchor="ctr"/>
                </a:tc>
                <a:tc>
                  <a:txBody>
                    <a:bodyPr/>
                    <a:lstStyle/>
                    <a:p>
                      <a:pPr algn="ctr"/>
                      <a:r>
                        <a:rPr lang="en-GB" sz="1600" dirty="0"/>
                        <a:t>Paraphrasing </a:t>
                      </a:r>
                    </a:p>
                  </a:txBody>
                  <a:tcPr anchor="ctr"/>
                </a:tc>
                <a:tc>
                  <a:txBody>
                    <a:bodyPr/>
                    <a:lstStyle/>
                    <a:p>
                      <a:pPr algn="ctr"/>
                      <a:r>
                        <a:rPr lang="en-GB" sz="1600" dirty="0"/>
                        <a:t>Lexical Complexity</a:t>
                      </a:r>
                    </a:p>
                  </a:txBody>
                  <a:tcPr anchor="ctr"/>
                </a:tc>
                <a:tc>
                  <a:txBody>
                    <a:bodyPr/>
                    <a:lstStyle/>
                    <a:p>
                      <a:pPr algn="ctr"/>
                      <a:r>
                        <a:rPr lang="en-GB" sz="1600" dirty="0"/>
                        <a:t>Syntactical Complexity</a:t>
                      </a:r>
                    </a:p>
                  </a:txBody>
                  <a:tcPr anchor="ctr"/>
                </a:tc>
                <a:tc>
                  <a:txBody>
                    <a:bodyPr/>
                    <a:lstStyle/>
                    <a:p>
                      <a:pPr algn="ctr"/>
                      <a:r>
                        <a:rPr lang="en-GB" sz="1600" dirty="0"/>
                        <a:t>Output</a:t>
                      </a:r>
                    </a:p>
                  </a:txBody>
                  <a:tcPr anchor="ctr"/>
                </a:tc>
                <a:extLst>
                  <a:ext uri="{0D108BD9-81ED-4DB2-BD59-A6C34878D82A}">
                    <a16:rowId xmlns:a16="http://schemas.microsoft.com/office/drawing/2014/main" val="3737892723"/>
                  </a:ext>
                </a:extLst>
              </a:tr>
              <a:tr h="846821">
                <a:tc>
                  <a:txBody>
                    <a:bodyPr/>
                    <a:lstStyle/>
                    <a:p>
                      <a:pPr algn="ctr"/>
                      <a:r>
                        <a:rPr lang="en-GB" sz="2000" dirty="0">
                          <a:latin typeface="+mn-lt"/>
                        </a:rPr>
                        <a:t>1</a:t>
                      </a:r>
                    </a:p>
                  </a:txBody>
                  <a:tcPr anchor="ctr"/>
                </a:tc>
                <a:tc>
                  <a:txBody>
                    <a:bodyPr/>
                    <a:lstStyle/>
                    <a:p>
                      <a:pPr algn="ctr"/>
                      <a:r>
                        <a:rPr lang="en-GB" sz="2000" dirty="0">
                          <a:latin typeface="+mn-lt"/>
                        </a:rPr>
                        <a:t>1</a:t>
                      </a:r>
                    </a:p>
                  </a:txBody>
                  <a:tcPr anchor="ctr"/>
                </a:tc>
                <a:tc>
                  <a:txBody>
                    <a:bodyPr/>
                    <a:lstStyle/>
                    <a:p>
                      <a:pPr algn="ctr"/>
                      <a:r>
                        <a:rPr lang="en-GB" sz="2000" dirty="0">
                          <a:latin typeface="+mn-lt"/>
                        </a:rPr>
                        <a:t>1</a:t>
                      </a:r>
                    </a:p>
                  </a:txBody>
                  <a:tcPr anchor="ctr"/>
                </a:tc>
                <a:tc>
                  <a:txBody>
                    <a:bodyPr/>
                    <a:lstStyle/>
                    <a:p>
                      <a:pPr algn="ctr"/>
                      <a:r>
                        <a:rPr lang="en-GB" sz="2000" dirty="0">
                          <a:latin typeface="+mn-lt"/>
                        </a:rPr>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i="1" dirty="0"/>
                        <a:t>Autonomous vehicles (AVs) will also become a reality and could radically transform our land transport system by enabling more efficient dynamically-routed or on-demand forms of shared transport.</a:t>
                      </a:r>
                    </a:p>
                  </a:txBody>
                  <a:tcPr anchor="ctr"/>
                </a:tc>
                <a:extLst>
                  <a:ext uri="{0D108BD9-81ED-4DB2-BD59-A6C34878D82A}">
                    <a16:rowId xmlns:a16="http://schemas.microsoft.com/office/drawing/2014/main" val="3054017599"/>
                  </a:ext>
                </a:extLst>
              </a:tr>
              <a:tr h="846821">
                <a:tc>
                  <a:txBody>
                    <a:bodyPr/>
                    <a:lstStyle/>
                    <a:p>
                      <a:pPr algn="ctr"/>
                      <a:r>
                        <a:rPr lang="en-GB" sz="2000">
                          <a:latin typeface="+mn-lt"/>
                        </a:rPr>
                        <a:t>1</a:t>
                      </a:r>
                    </a:p>
                  </a:txBody>
                  <a:tcPr anchor="ctr"/>
                </a:tc>
                <a:tc>
                  <a:txBody>
                    <a:bodyPr/>
                    <a:lstStyle/>
                    <a:p>
                      <a:pPr algn="ctr"/>
                      <a:r>
                        <a:rPr lang="en-GB" sz="2000">
                          <a:latin typeface="+mn-lt"/>
                        </a:rPr>
                        <a:t>0.75</a:t>
                      </a:r>
                    </a:p>
                  </a:txBody>
                  <a:tcPr anchor="ctr"/>
                </a:tc>
                <a:tc>
                  <a:txBody>
                    <a:bodyPr/>
                    <a:lstStyle/>
                    <a:p>
                      <a:pPr algn="ctr"/>
                      <a:r>
                        <a:rPr lang="en-GB" sz="2000">
                          <a:latin typeface="+mn-lt"/>
                        </a:rPr>
                        <a:t>0.75</a:t>
                      </a:r>
                    </a:p>
                  </a:txBody>
                  <a:tcPr anchor="ctr"/>
                </a:tc>
                <a:tc>
                  <a:txBody>
                    <a:bodyPr/>
                    <a:lstStyle/>
                    <a:p>
                      <a:pPr algn="ctr"/>
                      <a:r>
                        <a:rPr lang="en-GB" sz="2000">
                          <a:latin typeface="+mn-lt"/>
                        </a:rPr>
                        <a:t>0.25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i="1" dirty="0"/>
                        <a:t>Autonomous vehicles ( AVs ) will also become a reality and could </a:t>
                      </a:r>
                      <a:r>
                        <a:rPr lang="en-GB" sz="1600" i="1" dirty="0">
                          <a:solidFill>
                            <a:srgbClr val="FF0000"/>
                          </a:solidFill>
                        </a:rPr>
                        <a:t>change </a:t>
                      </a:r>
                      <a:r>
                        <a:rPr lang="en-GB" sz="1600" i="1" dirty="0">
                          <a:solidFill>
                            <a:schemeClr val="tx1"/>
                          </a:solidFill>
                        </a:rPr>
                        <a:t>our land </a:t>
                      </a:r>
                      <a:r>
                        <a:rPr lang="en-GB" sz="1600" i="1" dirty="0"/>
                        <a:t>transport system</a:t>
                      </a:r>
                      <a:r>
                        <a:rPr lang="en-GB" sz="1600" b="1" i="1" dirty="0">
                          <a:solidFill>
                            <a:srgbClr val="FF0000"/>
                          </a:solidFill>
                        </a:rPr>
                        <a:t>. </a:t>
                      </a:r>
                      <a:r>
                        <a:rPr lang="en-GB" sz="1600" i="1" dirty="0"/>
                        <a:t>This allows more efficient dynamically-rout forms of shared transport.</a:t>
                      </a:r>
                    </a:p>
                  </a:txBody>
                  <a:tcPr anchor="ctr"/>
                </a:tc>
                <a:extLst>
                  <a:ext uri="{0D108BD9-81ED-4DB2-BD59-A6C34878D82A}">
                    <a16:rowId xmlns:a16="http://schemas.microsoft.com/office/drawing/2014/main" val="2647714908"/>
                  </a:ext>
                </a:extLst>
              </a:tr>
              <a:tr h="846821">
                <a:tc>
                  <a:txBody>
                    <a:bodyPr/>
                    <a:lstStyle/>
                    <a:p>
                      <a:pPr algn="ctr"/>
                      <a:r>
                        <a:rPr lang="en-GB" sz="2000">
                          <a:latin typeface="+mn-lt"/>
                        </a:rPr>
                        <a:t>0.5</a:t>
                      </a:r>
                    </a:p>
                  </a:txBody>
                  <a:tcPr anchor="ctr"/>
                </a:tc>
                <a:tc>
                  <a:txBody>
                    <a:bodyPr/>
                    <a:lstStyle/>
                    <a:p>
                      <a:pPr algn="ctr"/>
                      <a:r>
                        <a:rPr lang="en-GB" sz="2000">
                          <a:latin typeface="+mn-lt"/>
                        </a:rPr>
                        <a:t>0.75</a:t>
                      </a:r>
                    </a:p>
                  </a:txBody>
                  <a:tcPr anchor="ctr"/>
                </a:tc>
                <a:tc>
                  <a:txBody>
                    <a:bodyPr/>
                    <a:lstStyle/>
                    <a:p>
                      <a:pPr algn="ctr"/>
                      <a:r>
                        <a:rPr lang="en-GB" sz="2000">
                          <a:latin typeface="+mn-lt"/>
                        </a:rPr>
                        <a:t>0.75</a:t>
                      </a:r>
                    </a:p>
                  </a:txBody>
                  <a:tcPr anchor="ctr"/>
                </a:tc>
                <a:tc>
                  <a:txBody>
                    <a:bodyPr/>
                    <a:lstStyle/>
                    <a:p>
                      <a:pPr algn="ctr"/>
                      <a:r>
                        <a:rPr lang="en-GB" sz="2000">
                          <a:latin typeface="+mn-lt"/>
                        </a:rPr>
                        <a:t>0.5</a:t>
                      </a:r>
                    </a:p>
                  </a:txBody>
                  <a:tcPr anchor="ctr"/>
                </a:tc>
                <a:tc>
                  <a:txBody>
                    <a:bodyPr/>
                    <a:lstStyle/>
                    <a:p>
                      <a:pPr algn="l"/>
                      <a:r>
                        <a:rPr lang="en-GB" sz="1600" i="1" dirty="0"/>
                        <a:t>Autonomous vehicles ( AVs ) will also become a reality and could </a:t>
                      </a:r>
                      <a:r>
                        <a:rPr lang="en-GB" sz="1600" i="1" dirty="0">
                          <a:solidFill>
                            <a:srgbClr val="FF0000"/>
                          </a:solidFill>
                        </a:rPr>
                        <a:t>change</a:t>
                      </a:r>
                      <a:r>
                        <a:rPr lang="en-GB" sz="1600" i="1" dirty="0"/>
                        <a:t> our land transport system.</a:t>
                      </a:r>
                    </a:p>
                  </a:txBody>
                  <a:tcPr anchor="ctr"/>
                </a:tc>
                <a:extLst>
                  <a:ext uri="{0D108BD9-81ED-4DB2-BD59-A6C34878D82A}">
                    <a16:rowId xmlns:a16="http://schemas.microsoft.com/office/drawing/2014/main" val="649179518"/>
                  </a:ext>
                </a:extLst>
              </a:tr>
              <a:tr h="846821">
                <a:tc>
                  <a:txBody>
                    <a:bodyPr/>
                    <a:lstStyle/>
                    <a:p>
                      <a:pPr algn="ctr"/>
                      <a:r>
                        <a:rPr lang="en-GB" sz="2000">
                          <a:latin typeface="+mn-lt"/>
                        </a:rPr>
                        <a:t>0.25</a:t>
                      </a:r>
                    </a:p>
                  </a:txBody>
                  <a:tcPr anchor="ctr"/>
                </a:tc>
                <a:tc>
                  <a:txBody>
                    <a:bodyPr/>
                    <a:lstStyle/>
                    <a:p>
                      <a:pPr algn="ctr"/>
                      <a:r>
                        <a:rPr lang="en-GB" sz="2000">
                          <a:latin typeface="+mn-lt"/>
                        </a:rPr>
                        <a:t>0.25</a:t>
                      </a:r>
                    </a:p>
                  </a:txBody>
                  <a:tcPr anchor="ctr"/>
                </a:tc>
                <a:tc>
                  <a:txBody>
                    <a:bodyPr/>
                    <a:lstStyle/>
                    <a:p>
                      <a:pPr algn="ctr"/>
                      <a:r>
                        <a:rPr lang="en-GB" sz="2000">
                          <a:latin typeface="+mn-lt"/>
                        </a:rPr>
                        <a:t>0.25</a:t>
                      </a:r>
                    </a:p>
                  </a:txBody>
                  <a:tcPr anchor="ctr"/>
                </a:tc>
                <a:tc>
                  <a:txBody>
                    <a:bodyPr/>
                    <a:lstStyle/>
                    <a:p>
                      <a:pPr algn="ctr"/>
                      <a:r>
                        <a:rPr lang="en-GB" sz="2000" dirty="0">
                          <a:latin typeface="+mn-lt"/>
                        </a:rPr>
                        <a:t>0.25</a:t>
                      </a:r>
                    </a:p>
                  </a:txBody>
                  <a:tcPr anchor="ctr"/>
                </a:tc>
                <a:tc>
                  <a:txBody>
                    <a:bodyPr/>
                    <a:lstStyle/>
                    <a:p>
                      <a:pPr algn="l"/>
                      <a:r>
                        <a:rPr lang="en-GB" sz="1600" i="1" dirty="0"/>
                        <a:t>Autonomous vehicles ( AVs ) </a:t>
                      </a:r>
                      <a:r>
                        <a:rPr lang="en-GB" sz="1600" i="1" dirty="0">
                          <a:solidFill>
                            <a:srgbClr val="FF0000"/>
                          </a:solidFill>
                        </a:rPr>
                        <a:t>is a type of vehicle.</a:t>
                      </a:r>
                    </a:p>
                  </a:txBody>
                  <a:tcPr anchor="ctr"/>
                </a:tc>
                <a:extLst>
                  <a:ext uri="{0D108BD9-81ED-4DB2-BD59-A6C34878D82A}">
                    <a16:rowId xmlns:a16="http://schemas.microsoft.com/office/drawing/2014/main" val="3230694419"/>
                  </a:ext>
                </a:extLst>
              </a:tr>
            </a:tbl>
          </a:graphicData>
        </a:graphic>
      </p:graphicFrame>
      <p:sp>
        <p:nvSpPr>
          <p:cNvPr id="8" name="Rectangle 7">
            <a:extLst>
              <a:ext uri="{FF2B5EF4-FFF2-40B4-BE49-F238E27FC236}">
                <a16:creationId xmlns:a16="http://schemas.microsoft.com/office/drawing/2014/main" id="{C1533461-EC62-4EC1-9AA6-BD2ACB801BC2}"/>
              </a:ext>
            </a:extLst>
          </p:cNvPr>
          <p:cNvSpPr/>
          <p:nvPr/>
        </p:nvSpPr>
        <p:spPr>
          <a:xfrm>
            <a:off x="0" y="1320063"/>
            <a:ext cx="12192000" cy="830997"/>
          </a:xfrm>
          <a:prstGeom prst="rect">
            <a:avLst/>
          </a:prstGeom>
        </p:spPr>
        <p:txBody>
          <a:bodyPr wrap="square">
            <a:spAutoFit/>
          </a:bodyPr>
          <a:lstStyle/>
          <a:p>
            <a:pPr algn="r"/>
            <a:r>
              <a:rPr lang="en-GB" sz="2400" u="sng" dirty="0"/>
              <a:t>Seq2Seq Output Benchmark</a:t>
            </a:r>
            <a:br>
              <a:rPr lang="en-GB" sz="2400" dirty="0"/>
            </a:br>
            <a:r>
              <a:rPr lang="en-GB" sz="2400" i="1" dirty="0"/>
              <a:t>Autonomous will also become a reality and could radically transform our land transport system.</a:t>
            </a:r>
          </a:p>
        </p:txBody>
      </p:sp>
      <p:sp>
        <p:nvSpPr>
          <p:cNvPr id="9" name="Rectangle 8">
            <a:extLst>
              <a:ext uri="{FF2B5EF4-FFF2-40B4-BE49-F238E27FC236}">
                <a16:creationId xmlns:a16="http://schemas.microsoft.com/office/drawing/2014/main" id="{F111946B-4F8A-4650-86BC-88AC7899E621}"/>
              </a:ext>
            </a:extLst>
          </p:cNvPr>
          <p:cNvSpPr/>
          <p:nvPr/>
        </p:nvSpPr>
        <p:spPr>
          <a:xfrm>
            <a:off x="1956244" y="6254867"/>
            <a:ext cx="8279511" cy="461665"/>
          </a:xfrm>
          <a:prstGeom prst="rect">
            <a:avLst/>
          </a:prstGeom>
        </p:spPr>
        <p:txBody>
          <a:bodyPr wrap="none">
            <a:spAutoFit/>
          </a:bodyPr>
          <a:lstStyle/>
          <a:p>
            <a:pPr algn="ctr"/>
            <a:r>
              <a:rPr lang="en-GB" dirty="0"/>
              <a:t>Tuneable predictions to </a:t>
            </a:r>
            <a:r>
              <a:rPr lang="en-GB" sz="2400" b="1" u="sng" dirty="0"/>
              <a:t>suit needs of task</a:t>
            </a:r>
            <a:r>
              <a:rPr lang="en-GB" dirty="0"/>
              <a:t> and </a:t>
            </a:r>
            <a:r>
              <a:rPr lang="en-GB" sz="2400" b="1" u="sng" dirty="0"/>
              <a:t>option to calibrate</a:t>
            </a:r>
            <a:r>
              <a:rPr lang="en-GB" dirty="0"/>
              <a:t> outputs</a:t>
            </a:r>
          </a:p>
        </p:txBody>
      </p:sp>
    </p:spTree>
    <p:extLst>
      <p:ext uri="{BB962C8B-B14F-4D97-AF65-F5344CB8AC3E}">
        <p14:creationId xmlns:p14="http://schemas.microsoft.com/office/powerpoint/2010/main" val="2853252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66BBBF-3F16-4C46-B220-D1AA940D043D}"/>
              </a:ext>
            </a:extLst>
          </p:cNvPr>
          <p:cNvSpPr>
            <a:spLocks noGrp="1"/>
          </p:cNvSpPr>
          <p:nvPr>
            <p:ph type="title"/>
          </p:nvPr>
        </p:nvSpPr>
        <p:spPr>
          <a:xfrm>
            <a:off x="66135" y="84345"/>
            <a:ext cx="10515600" cy="859826"/>
          </a:xfrm>
        </p:spPr>
        <p:txBody>
          <a:bodyPr/>
          <a:lstStyle/>
          <a:p>
            <a:r>
              <a:rPr lang="en-GB" dirty="0"/>
              <a:t>Model Evaluations</a:t>
            </a:r>
          </a:p>
        </p:txBody>
      </p:sp>
      <p:graphicFrame>
        <p:nvGraphicFramePr>
          <p:cNvPr id="5" name="Table 4">
            <a:extLst>
              <a:ext uri="{FF2B5EF4-FFF2-40B4-BE49-F238E27FC236}">
                <a16:creationId xmlns:a16="http://schemas.microsoft.com/office/drawing/2014/main" id="{66095A02-6189-419B-8D16-CFFAA7984E78}"/>
              </a:ext>
            </a:extLst>
          </p:cNvPr>
          <p:cNvGraphicFramePr>
            <a:graphicFrameLocks noGrp="1"/>
          </p:cNvGraphicFramePr>
          <p:nvPr>
            <p:extLst>
              <p:ext uri="{D42A27DB-BD31-4B8C-83A1-F6EECF244321}">
                <p14:modId xmlns:p14="http://schemas.microsoft.com/office/powerpoint/2010/main" val="2056555707"/>
              </p:ext>
            </p:extLst>
          </p:nvPr>
        </p:nvGraphicFramePr>
        <p:xfrm>
          <a:off x="66135" y="803653"/>
          <a:ext cx="12059730" cy="4450080"/>
        </p:xfrm>
        <a:graphic>
          <a:graphicData uri="http://schemas.openxmlformats.org/drawingml/2006/table">
            <a:tbl>
              <a:tblPr firstRow="1" bandRow="1">
                <a:tableStyleId>{F5AB1C69-6EDB-4FF4-983F-18BD219EF322}</a:tableStyleId>
              </a:tblPr>
              <a:tblGrid>
                <a:gridCol w="2411946">
                  <a:extLst>
                    <a:ext uri="{9D8B030D-6E8A-4147-A177-3AD203B41FA5}">
                      <a16:colId xmlns:a16="http://schemas.microsoft.com/office/drawing/2014/main" val="1171689801"/>
                    </a:ext>
                  </a:extLst>
                </a:gridCol>
                <a:gridCol w="2411946">
                  <a:extLst>
                    <a:ext uri="{9D8B030D-6E8A-4147-A177-3AD203B41FA5}">
                      <a16:colId xmlns:a16="http://schemas.microsoft.com/office/drawing/2014/main" val="933531756"/>
                    </a:ext>
                  </a:extLst>
                </a:gridCol>
                <a:gridCol w="2411946">
                  <a:extLst>
                    <a:ext uri="{9D8B030D-6E8A-4147-A177-3AD203B41FA5}">
                      <a16:colId xmlns:a16="http://schemas.microsoft.com/office/drawing/2014/main" val="2458434287"/>
                    </a:ext>
                  </a:extLst>
                </a:gridCol>
                <a:gridCol w="2411946">
                  <a:extLst>
                    <a:ext uri="{9D8B030D-6E8A-4147-A177-3AD203B41FA5}">
                      <a16:colId xmlns:a16="http://schemas.microsoft.com/office/drawing/2014/main" val="3694575546"/>
                    </a:ext>
                  </a:extLst>
                </a:gridCol>
                <a:gridCol w="2411946">
                  <a:extLst>
                    <a:ext uri="{9D8B030D-6E8A-4147-A177-3AD203B41FA5}">
                      <a16:colId xmlns:a16="http://schemas.microsoft.com/office/drawing/2014/main" val="4129436120"/>
                    </a:ext>
                  </a:extLst>
                </a:gridCol>
              </a:tblGrid>
              <a:tr h="370840">
                <a:tc>
                  <a:txBody>
                    <a:bodyPr/>
                    <a:lstStyle/>
                    <a:p>
                      <a:pPr algn="ctr"/>
                      <a:endParaRPr lang="en-GB" sz="2000" dirty="0"/>
                    </a:p>
                  </a:txBody>
                  <a:tcPr anchor="ctr">
                    <a:solidFill>
                      <a:schemeClr val="bg2">
                        <a:lumMod val="10000"/>
                      </a:schemeClr>
                    </a:solidFill>
                  </a:tcPr>
                </a:tc>
                <a:tc>
                  <a:txBody>
                    <a:bodyPr/>
                    <a:lstStyle/>
                    <a:p>
                      <a:pPr algn="ctr"/>
                      <a:r>
                        <a:rPr lang="en-GB" sz="2000" dirty="0"/>
                        <a:t>Speed</a:t>
                      </a:r>
                    </a:p>
                  </a:txBody>
                  <a:tcPr anchor="ctr">
                    <a:solidFill>
                      <a:schemeClr val="bg2">
                        <a:lumMod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Simplicity of Outputs</a:t>
                      </a:r>
                    </a:p>
                  </a:txBody>
                  <a:tcPr anchor="ctr">
                    <a:solidFill>
                      <a:schemeClr val="bg2">
                        <a:lumMod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Flexibility of Outputs</a:t>
                      </a:r>
                    </a:p>
                  </a:txBody>
                  <a:tcPr anchor="ctr">
                    <a:solidFill>
                      <a:schemeClr val="accent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Accuracy</a:t>
                      </a:r>
                    </a:p>
                  </a:txBody>
                  <a:tcPr anchor="ctr">
                    <a:solidFill>
                      <a:schemeClr val="bg2">
                        <a:lumMod val="10000"/>
                      </a:schemeClr>
                    </a:solidFill>
                  </a:tcPr>
                </a:tc>
                <a:extLst>
                  <a:ext uri="{0D108BD9-81ED-4DB2-BD59-A6C34878D82A}">
                    <a16:rowId xmlns:a16="http://schemas.microsoft.com/office/drawing/2014/main" val="2626347530"/>
                  </a:ext>
                </a:extLst>
              </a:tr>
              <a:tr h="370840">
                <a:tc>
                  <a:txBody>
                    <a:bodyPr/>
                    <a:lstStyle/>
                    <a:p>
                      <a:pPr algn="ctr"/>
                      <a:r>
                        <a:rPr lang="en-GB" sz="2000" dirty="0"/>
                        <a:t>Classical</a:t>
                      </a:r>
                    </a:p>
                    <a:p>
                      <a:pPr algn="ctr"/>
                      <a:r>
                        <a:rPr lang="en-GB" sz="2000" dirty="0"/>
                        <a:t>Seq2Seq</a:t>
                      </a:r>
                    </a:p>
                  </a:txBody>
                  <a:tcPr anchor="ctr"/>
                </a:tc>
                <a:tc>
                  <a:txBody>
                    <a:bodyPr/>
                    <a:lstStyle/>
                    <a:p>
                      <a:pPr algn="ctr"/>
                      <a:r>
                        <a:rPr lang="en-GB" sz="2000" dirty="0"/>
                        <a:t>Recurrent Neural Network based, </a:t>
                      </a:r>
                      <a:r>
                        <a:rPr lang="en-GB" sz="2000" u="sng" dirty="0"/>
                        <a:t>not easily parallelisable</a:t>
                      </a:r>
                    </a:p>
                  </a:txBody>
                  <a:tcPr anchor="ctr"/>
                </a:tc>
                <a:tc>
                  <a:txBody>
                    <a:bodyPr/>
                    <a:lstStyle/>
                    <a:p>
                      <a:pPr algn="ctr"/>
                      <a:r>
                        <a:rPr lang="en-GB" sz="2000" dirty="0"/>
                        <a:t>Dependant on training data and its quality</a:t>
                      </a:r>
                    </a:p>
                  </a:txBody>
                  <a:tcPr anchor="ctr"/>
                </a:tc>
                <a:tc>
                  <a:txBody>
                    <a:bodyPr/>
                    <a:lstStyle/>
                    <a:p>
                      <a:pPr algn="ctr"/>
                      <a:r>
                        <a:rPr lang="en-GB" sz="2000" dirty="0"/>
                        <a:t>Fixed</a:t>
                      </a:r>
                    </a:p>
                  </a:txBody>
                  <a:tcPr anchor="ctr">
                    <a:solidFill>
                      <a:schemeClr val="accent4"/>
                    </a:solidFill>
                  </a:tcPr>
                </a:tc>
                <a:tc rowSpan="2">
                  <a:txBody>
                    <a:bodyPr/>
                    <a:lstStyle/>
                    <a:p>
                      <a:pPr algn="l"/>
                      <a:r>
                        <a:rPr lang="en-GB" sz="2000" dirty="0"/>
                        <a:t>Debatable; Accuracy of Controllable Network can be fine-tuned ex post of model training but not guaranteed better accuracy</a:t>
                      </a:r>
                    </a:p>
                    <a:p>
                      <a:pPr algn="l"/>
                      <a:endParaRPr lang="en-GB" sz="2000" dirty="0"/>
                    </a:p>
                    <a:p>
                      <a:pPr algn="l"/>
                      <a:r>
                        <a:rPr lang="en-GB" sz="2000" dirty="0"/>
                        <a:t>Evaluation</a:t>
                      </a:r>
                      <a:br>
                        <a:rPr lang="en-GB" sz="2000" dirty="0"/>
                      </a:br>
                      <a:r>
                        <a:rPr lang="en-GB" sz="2000" dirty="0"/>
                        <a:t>Metric: SARI</a:t>
                      </a:r>
                    </a:p>
                    <a:p>
                      <a:pPr algn="l"/>
                      <a:endParaRPr lang="en-GB" sz="2000" dirty="0"/>
                    </a:p>
                    <a:p>
                      <a:pPr algn="l"/>
                      <a:r>
                        <a:rPr lang="en-GB" sz="2000" dirty="0"/>
                        <a:t>Seq2Seq – 38.7</a:t>
                      </a:r>
                    </a:p>
                    <a:p>
                      <a:pPr algn="l"/>
                      <a:r>
                        <a:rPr lang="en-GB" sz="2000" dirty="0"/>
                        <a:t>Controllable: 41.48</a:t>
                      </a:r>
                    </a:p>
                  </a:txBody>
                  <a:tcPr anchor="ctr"/>
                </a:tc>
                <a:extLst>
                  <a:ext uri="{0D108BD9-81ED-4DB2-BD59-A6C34878D82A}">
                    <a16:rowId xmlns:a16="http://schemas.microsoft.com/office/drawing/2014/main" val="3996357082"/>
                  </a:ext>
                </a:extLst>
              </a:tr>
              <a:tr h="370840">
                <a:tc>
                  <a:txBody>
                    <a:bodyPr/>
                    <a:lstStyle/>
                    <a:p>
                      <a:pPr algn="ctr"/>
                      <a:r>
                        <a:rPr lang="en-GB" sz="2000" dirty="0"/>
                        <a:t>Controllable Network</a:t>
                      </a:r>
                    </a:p>
                  </a:txBody>
                  <a:tcPr anchor="ctr"/>
                </a:tc>
                <a:tc>
                  <a:txBody>
                    <a:bodyPr/>
                    <a:lstStyle/>
                    <a:p>
                      <a:pPr algn="ctr"/>
                      <a:r>
                        <a:rPr lang="en-GB" sz="2000" dirty="0"/>
                        <a:t>Transformer architecture, ease to parallelise</a:t>
                      </a:r>
                    </a:p>
                  </a:txBody>
                  <a:tcPr anchor="ctr"/>
                </a:tc>
                <a:tc>
                  <a:txBody>
                    <a:bodyPr/>
                    <a:lstStyle/>
                    <a:p>
                      <a:pPr algn="ctr"/>
                      <a:r>
                        <a:rPr lang="en-GB" sz="2000" dirty="0"/>
                        <a:t>Depends on user-inputs into model</a:t>
                      </a:r>
                    </a:p>
                  </a:txBody>
                  <a:tcPr anchor="ctr"/>
                </a:tc>
                <a:tc>
                  <a:txBody>
                    <a:bodyPr/>
                    <a:lstStyle/>
                    <a:p>
                      <a:pPr algn="ctr"/>
                      <a:r>
                        <a:rPr lang="en-GB" sz="2000" dirty="0"/>
                        <a:t>Can calibrate outputs according to needs</a:t>
                      </a:r>
                    </a:p>
                  </a:txBody>
                  <a:tcPr anchor="ctr">
                    <a:solidFill>
                      <a:schemeClr val="accent4"/>
                    </a:solidFill>
                  </a:tcPr>
                </a:tc>
                <a:tc vMerge="1">
                  <a:txBody>
                    <a:bodyPr/>
                    <a:lstStyle/>
                    <a:p>
                      <a:pPr algn="ctr"/>
                      <a:endParaRPr lang="en-GB" sz="2400" dirty="0"/>
                    </a:p>
                  </a:txBody>
                  <a:tcPr anchor="ctr"/>
                </a:tc>
                <a:extLst>
                  <a:ext uri="{0D108BD9-81ED-4DB2-BD59-A6C34878D82A}">
                    <a16:rowId xmlns:a16="http://schemas.microsoft.com/office/drawing/2014/main" val="1909410043"/>
                  </a:ext>
                </a:extLst>
              </a:tr>
            </a:tbl>
          </a:graphicData>
        </a:graphic>
      </p:graphicFrame>
      <p:sp>
        <p:nvSpPr>
          <p:cNvPr id="6" name="TextBox 5">
            <a:extLst>
              <a:ext uri="{FF2B5EF4-FFF2-40B4-BE49-F238E27FC236}">
                <a16:creationId xmlns:a16="http://schemas.microsoft.com/office/drawing/2014/main" id="{0BE2C03A-2571-4AB4-B564-C43916E16A33}"/>
              </a:ext>
            </a:extLst>
          </p:cNvPr>
          <p:cNvSpPr txBox="1"/>
          <p:nvPr/>
        </p:nvSpPr>
        <p:spPr>
          <a:xfrm>
            <a:off x="66135" y="5253733"/>
            <a:ext cx="9023624" cy="523220"/>
          </a:xfrm>
          <a:prstGeom prst="rect">
            <a:avLst/>
          </a:prstGeom>
          <a:noFill/>
        </p:spPr>
        <p:txBody>
          <a:bodyPr wrap="none" rtlCol="0">
            <a:spAutoFit/>
          </a:bodyPr>
          <a:lstStyle/>
          <a:p>
            <a:r>
              <a:rPr lang="en-GB" sz="1400" i="1" dirty="0"/>
              <a:t>SARI: Measures “how good” words are added/deleted/kept after simplification, found to correlate with human judgement</a:t>
            </a:r>
            <a:br>
              <a:rPr lang="en-GB" sz="1400" i="1" dirty="0"/>
            </a:br>
            <a:r>
              <a:rPr lang="en-GB" sz="1400" i="1" dirty="0"/>
              <a:t>(higher scores associated with better human reviews)</a:t>
            </a:r>
          </a:p>
        </p:txBody>
      </p:sp>
      <p:sp>
        <p:nvSpPr>
          <p:cNvPr id="7" name="TextBox 6">
            <a:extLst>
              <a:ext uri="{FF2B5EF4-FFF2-40B4-BE49-F238E27FC236}">
                <a16:creationId xmlns:a16="http://schemas.microsoft.com/office/drawing/2014/main" id="{A37C9523-73AD-4F63-88B5-9C6E66BF5662}"/>
              </a:ext>
            </a:extLst>
          </p:cNvPr>
          <p:cNvSpPr txBox="1"/>
          <p:nvPr/>
        </p:nvSpPr>
        <p:spPr>
          <a:xfrm>
            <a:off x="33067" y="5912656"/>
            <a:ext cx="12125865" cy="830997"/>
          </a:xfrm>
          <a:prstGeom prst="rect">
            <a:avLst/>
          </a:prstGeom>
          <a:noFill/>
        </p:spPr>
        <p:txBody>
          <a:bodyPr wrap="square" rtlCol="0">
            <a:spAutoFit/>
          </a:bodyPr>
          <a:lstStyle/>
          <a:p>
            <a:pPr algn="r"/>
            <a:r>
              <a:rPr lang="en-GB" sz="2400" dirty="0"/>
              <a:t>Flexibility of Controllable Network allows customisation of summarised outputs, useful for fact extraction process when data found not to contain enough facts/too much noise to process</a:t>
            </a:r>
          </a:p>
        </p:txBody>
      </p:sp>
    </p:spTree>
    <p:extLst>
      <p:ext uri="{BB962C8B-B14F-4D97-AF65-F5344CB8AC3E}">
        <p14:creationId xmlns:p14="http://schemas.microsoft.com/office/powerpoint/2010/main" val="382088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009" y="-10391"/>
            <a:ext cx="7335982" cy="748145"/>
          </a:xfrm>
        </p:spPr>
        <p:txBody>
          <a:bodyPr/>
          <a:lstStyle/>
          <a:p>
            <a:r>
              <a:rPr lang="en-US" dirty="0"/>
              <a:t>Future work and research areas</a:t>
            </a:r>
            <a:endParaRPr lang="en-SG" dirty="0"/>
          </a:p>
        </p:txBody>
      </p:sp>
      <p:sp>
        <p:nvSpPr>
          <p:cNvPr id="3" name="TextBox 2"/>
          <p:cNvSpPr txBox="1"/>
          <p:nvPr/>
        </p:nvSpPr>
        <p:spPr>
          <a:xfrm>
            <a:off x="858982" y="737754"/>
            <a:ext cx="10474036" cy="830997"/>
          </a:xfrm>
          <a:prstGeom prst="rect">
            <a:avLst/>
          </a:prstGeom>
          <a:noFill/>
        </p:spPr>
        <p:txBody>
          <a:bodyPr wrap="square" rtlCol="0">
            <a:spAutoFit/>
          </a:bodyPr>
          <a:lstStyle/>
          <a:p>
            <a:r>
              <a:rPr lang="en-US" sz="2400" dirty="0"/>
              <a:t>Incorporating controllable sequence summarization together with human effort into a deployable product:</a:t>
            </a:r>
          </a:p>
        </p:txBody>
      </p:sp>
      <p:sp>
        <p:nvSpPr>
          <p:cNvPr id="6" name="Rectangle 5">
            <a:extLst>
              <a:ext uri="{FF2B5EF4-FFF2-40B4-BE49-F238E27FC236}">
                <a16:creationId xmlns:a16="http://schemas.microsoft.com/office/drawing/2014/main" id="{5A9F63DB-008C-43CA-A075-95B1D3DE6A28}"/>
              </a:ext>
            </a:extLst>
          </p:cNvPr>
          <p:cNvSpPr/>
          <p:nvPr/>
        </p:nvSpPr>
        <p:spPr>
          <a:xfrm>
            <a:off x="2428009" y="2036903"/>
            <a:ext cx="2547925" cy="1392565"/>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Machine Aided Human Summarization</a:t>
            </a:r>
          </a:p>
        </p:txBody>
      </p:sp>
      <p:sp>
        <p:nvSpPr>
          <p:cNvPr id="7" name="Rectangle 6">
            <a:extLst>
              <a:ext uri="{FF2B5EF4-FFF2-40B4-BE49-F238E27FC236}">
                <a16:creationId xmlns:a16="http://schemas.microsoft.com/office/drawing/2014/main" id="{98751AB5-1A9A-4260-8E03-D039CA8791BE}"/>
              </a:ext>
            </a:extLst>
          </p:cNvPr>
          <p:cNvSpPr/>
          <p:nvPr/>
        </p:nvSpPr>
        <p:spPr>
          <a:xfrm>
            <a:off x="7216066" y="2036903"/>
            <a:ext cx="2547925" cy="13925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C00000"/>
                </a:solidFill>
              </a:rPr>
              <a:t>Human Aided Machine Summarization</a:t>
            </a:r>
            <a:endParaRPr lang="en-GB" sz="2400" b="1" dirty="0"/>
          </a:p>
        </p:txBody>
      </p:sp>
      <p:sp>
        <p:nvSpPr>
          <p:cNvPr id="8" name="TextBox 7"/>
          <p:cNvSpPr txBox="1"/>
          <p:nvPr/>
        </p:nvSpPr>
        <p:spPr>
          <a:xfrm>
            <a:off x="1285009" y="3596751"/>
            <a:ext cx="4810991" cy="923330"/>
          </a:xfrm>
          <a:prstGeom prst="rect">
            <a:avLst/>
          </a:prstGeom>
          <a:noFill/>
        </p:spPr>
        <p:txBody>
          <a:bodyPr wrap="square" rtlCol="0">
            <a:spAutoFit/>
          </a:bodyPr>
          <a:lstStyle/>
          <a:p>
            <a:pPr algn="ctr"/>
            <a:r>
              <a:rPr lang="en-US" dirty="0"/>
              <a:t>Output from model highlights candidate sentences to be parsed by human for inclusion/exclusion</a:t>
            </a:r>
          </a:p>
        </p:txBody>
      </p:sp>
      <p:sp>
        <p:nvSpPr>
          <p:cNvPr id="9" name="TextBox 8"/>
          <p:cNvSpPr txBox="1"/>
          <p:nvPr/>
        </p:nvSpPr>
        <p:spPr>
          <a:xfrm>
            <a:off x="6096000" y="3596751"/>
            <a:ext cx="4810991" cy="923330"/>
          </a:xfrm>
          <a:prstGeom prst="rect">
            <a:avLst/>
          </a:prstGeom>
          <a:noFill/>
        </p:spPr>
        <p:txBody>
          <a:bodyPr wrap="square" rtlCol="0">
            <a:spAutoFit/>
          </a:bodyPr>
          <a:lstStyle/>
          <a:p>
            <a:pPr algn="ctr"/>
            <a:r>
              <a:rPr lang="en-US" dirty="0"/>
              <a:t>Post-processing on output of summarized sentences to refine the inputs that were used during summarization</a:t>
            </a:r>
            <a:endParaRPr lang="en-SG" dirty="0"/>
          </a:p>
        </p:txBody>
      </p:sp>
      <p:sp>
        <p:nvSpPr>
          <p:cNvPr id="18" name="TextBox 17"/>
          <p:cNvSpPr txBox="1"/>
          <p:nvPr/>
        </p:nvSpPr>
        <p:spPr>
          <a:xfrm>
            <a:off x="858982" y="4988233"/>
            <a:ext cx="10474036" cy="830997"/>
          </a:xfrm>
          <a:prstGeom prst="rect">
            <a:avLst/>
          </a:prstGeom>
          <a:noFill/>
        </p:spPr>
        <p:txBody>
          <a:bodyPr wrap="square" rtlCol="0">
            <a:spAutoFit/>
          </a:bodyPr>
          <a:lstStyle/>
          <a:p>
            <a:r>
              <a:rPr lang="en-US" sz="2400" dirty="0"/>
              <a:t>Or as part of a pipeline for refinement of corpus for feature extraction that can be stored within a knowledge graph</a:t>
            </a:r>
          </a:p>
        </p:txBody>
      </p:sp>
    </p:spTree>
    <p:extLst>
      <p:ext uri="{BB962C8B-B14F-4D97-AF65-F5344CB8AC3E}">
        <p14:creationId xmlns:p14="http://schemas.microsoft.com/office/powerpoint/2010/main" val="416828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9164A5-D2B1-444C-BB0B-4F9E154D84BF}"/>
              </a:ext>
            </a:extLst>
          </p:cNvPr>
          <p:cNvSpPr>
            <a:spLocks noGrp="1"/>
          </p:cNvSpPr>
          <p:nvPr>
            <p:ph type="title"/>
          </p:nvPr>
        </p:nvSpPr>
        <p:spPr/>
        <p:txBody>
          <a:bodyPr/>
          <a:lstStyle/>
          <a:p>
            <a:r>
              <a:rPr lang="en-GB" dirty="0"/>
              <a:t>Thank You</a:t>
            </a:r>
          </a:p>
        </p:txBody>
      </p:sp>
      <p:sp>
        <p:nvSpPr>
          <p:cNvPr id="5" name="Text Placeholder 4">
            <a:extLst>
              <a:ext uri="{FF2B5EF4-FFF2-40B4-BE49-F238E27FC236}">
                <a16:creationId xmlns:a16="http://schemas.microsoft.com/office/drawing/2014/main" id="{F082AD89-53E8-489A-B54E-90DCFAE1DA4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51467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854" name="Picture 6" descr="Vector Stickers Torn Paper - Animated Tearing Paper Gif, HD Png ...">
            <a:extLst>
              <a:ext uri="{FF2B5EF4-FFF2-40B4-BE49-F238E27FC236}">
                <a16:creationId xmlns:a16="http://schemas.microsoft.com/office/drawing/2014/main" id="{5D50B58A-3570-418B-B882-59399A689D1C}"/>
              </a:ext>
            </a:extLst>
          </p:cNvPr>
          <p:cNvPicPr>
            <a:picLocks noChangeAspect="1" noChangeArrowheads="1"/>
          </p:cNvPicPr>
          <p:nvPr/>
        </p:nvPicPr>
        <p:blipFill>
          <a:blip r:embed="rId3" cstate="hqprint">
            <a:extLst>
              <a:ext uri="{BEBA8EAE-BF5A-486C-A8C5-ECC9F3942E4B}">
                <a14:imgProps xmlns:a14="http://schemas.microsoft.com/office/drawing/2010/main">
                  <a14:imgLayer r:embed="rId4">
                    <a14:imgEffect>
                      <a14:backgroundRemoval t="9884" b="89922" l="10000" r="90581">
                        <a14:foregroundMark x1="90581" y1="24225" x2="90581" y2="24225"/>
                        <a14:foregroundMark x1="66163" y1="54264" x2="66163" y2="54264"/>
                      </a14:backgroundRemoval>
                    </a14:imgEffect>
                  </a14:imgLayer>
                </a14:imgProps>
              </a:ext>
              <a:ext uri="{28A0092B-C50C-407E-A947-70E740481C1C}">
                <a14:useLocalDpi xmlns:a14="http://schemas.microsoft.com/office/drawing/2010/main" val="0"/>
              </a:ext>
            </a:extLst>
          </a:blip>
          <a:srcRect/>
          <a:stretch>
            <a:fillRect/>
          </a:stretch>
        </p:blipFill>
        <p:spPr bwMode="auto">
          <a:xfrm>
            <a:off x="6451895" y="4815540"/>
            <a:ext cx="2362331" cy="1417398"/>
          </a:xfrm>
          <a:prstGeom prst="rect">
            <a:avLst/>
          </a:prstGeom>
          <a:noFill/>
          <a:extLst>
            <a:ext uri="{909E8E84-426E-40DD-AFC4-6F175D3DCCD1}">
              <a14:hiddenFill xmlns:a14="http://schemas.microsoft.com/office/drawing/2010/main">
                <a:solidFill>
                  <a:srgbClr val="FFFFFF"/>
                </a:solidFill>
              </a14:hiddenFill>
            </a:ext>
          </a:extLst>
        </p:spPr>
      </p:pic>
      <p:pic>
        <p:nvPicPr>
          <p:cNvPr id="462852" name="Picture 4" descr="Extractive Text Summarization Techniques With sumy | by Eric ...">
            <a:extLst>
              <a:ext uri="{FF2B5EF4-FFF2-40B4-BE49-F238E27FC236}">
                <a16:creationId xmlns:a16="http://schemas.microsoft.com/office/drawing/2014/main" id="{DC6A4D35-2854-42E4-81A2-512B23ADE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3519" y="3290896"/>
            <a:ext cx="3004079" cy="1414018"/>
          </a:xfrm>
          <a:prstGeom prst="rect">
            <a:avLst/>
          </a:prstGeom>
          <a:noFill/>
          <a:extLst>
            <a:ext uri="{909E8E84-426E-40DD-AFC4-6F175D3DCCD1}">
              <a14:hiddenFill xmlns:a14="http://schemas.microsoft.com/office/drawing/2010/main">
                <a:solidFill>
                  <a:srgbClr val="FFFFFF"/>
                </a:solidFill>
              </a14:hiddenFill>
            </a:ext>
          </a:extLst>
        </p:spPr>
      </p:pic>
      <p:pic>
        <p:nvPicPr>
          <p:cNvPr id="462850" name="Picture 2" descr="Documents &amp; Results | PRINTEGER">
            <a:extLst>
              <a:ext uri="{FF2B5EF4-FFF2-40B4-BE49-F238E27FC236}">
                <a16:creationId xmlns:a16="http://schemas.microsoft.com/office/drawing/2014/main" id="{996AA47E-5D63-454C-B39E-4DCB1AE94D1F}"/>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6205021" y="1754119"/>
            <a:ext cx="2104563" cy="14044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E42306E-821B-1646-B86A-025C338CB389}"/>
              </a:ext>
            </a:extLst>
          </p:cNvPr>
          <p:cNvSpPr/>
          <p:nvPr/>
        </p:nvSpPr>
        <p:spPr>
          <a:xfrm>
            <a:off x="3581779" y="1745831"/>
            <a:ext cx="1660719" cy="1417631"/>
          </a:xfrm>
          <a:prstGeom prst="rect">
            <a:avLst/>
          </a:prstGeom>
          <a:solidFill>
            <a:srgbClr val="69D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sz="1200" b="1" kern="0">
                <a:solidFill>
                  <a:schemeClr val="tx1"/>
                </a:solidFill>
              </a:rPr>
              <a:t>Text Reduction</a:t>
            </a:r>
            <a:endParaRPr lang="en-US" sz="1200" kern="0">
              <a:solidFill>
                <a:schemeClr val="tx1"/>
              </a:solidFill>
            </a:endParaRPr>
          </a:p>
        </p:txBody>
      </p:sp>
      <p:sp>
        <p:nvSpPr>
          <p:cNvPr id="7" name="Rectangle 6">
            <a:extLst>
              <a:ext uri="{FF2B5EF4-FFF2-40B4-BE49-F238E27FC236}">
                <a16:creationId xmlns:a16="http://schemas.microsoft.com/office/drawing/2014/main" id="{DC993EED-0A78-E849-8322-B5C0DB79B6E0}"/>
              </a:ext>
            </a:extLst>
          </p:cNvPr>
          <p:cNvSpPr/>
          <p:nvPr/>
        </p:nvSpPr>
        <p:spPr>
          <a:xfrm>
            <a:off x="8600090" y="1745829"/>
            <a:ext cx="1839310" cy="4581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tx1"/>
                </a:solidFill>
                <a:latin typeface="Century Gothic" panose="020B0502020202020204" pitchFamily="34" charset="0"/>
              </a:rPr>
              <a:t>Performance</a:t>
            </a:r>
          </a:p>
          <a:p>
            <a:pPr algn="ctr"/>
            <a:endParaRPr lang="en-SG" b="1">
              <a:solidFill>
                <a:schemeClr val="tx1"/>
              </a:solidFill>
              <a:latin typeface="Century Gothic" panose="020B0502020202020204" pitchFamily="34" charset="0"/>
            </a:endParaRPr>
          </a:p>
          <a:p>
            <a:pPr algn="ctr"/>
            <a:r>
              <a:rPr lang="en-SG" b="1">
                <a:solidFill>
                  <a:schemeClr val="tx1"/>
                </a:solidFill>
                <a:latin typeface="Century Gothic" panose="020B0502020202020204" pitchFamily="34" charset="0"/>
              </a:rPr>
              <a:t>Functionality</a:t>
            </a:r>
            <a:endParaRPr lang="en-SG">
              <a:solidFill>
                <a:schemeClr val="tx1"/>
              </a:solidFill>
              <a:latin typeface="Century Gothic" panose="020B0502020202020204" pitchFamily="34" charset="0"/>
            </a:endParaRPr>
          </a:p>
          <a:p>
            <a:pPr algn="ctr"/>
            <a:endParaRPr lang="en-SG">
              <a:solidFill>
                <a:schemeClr val="tx1"/>
              </a:solidFill>
              <a:latin typeface="Century Gothic" panose="020B0502020202020204" pitchFamily="34" charset="0"/>
            </a:endParaRPr>
          </a:p>
          <a:p>
            <a:pPr algn="ctr"/>
            <a:r>
              <a:rPr lang="en-SG" b="1">
                <a:solidFill>
                  <a:schemeClr val="tx1"/>
                </a:solidFill>
                <a:latin typeface="Century Gothic" panose="020B0502020202020204" pitchFamily="34" charset="0"/>
              </a:rPr>
              <a:t>Satisfaction</a:t>
            </a:r>
          </a:p>
        </p:txBody>
      </p:sp>
      <p:cxnSp>
        <p:nvCxnSpPr>
          <p:cNvPr id="8" name="Straight Connector 7">
            <a:extLst>
              <a:ext uri="{FF2B5EF4-FFF2-40B4-BE49-F238E27FC236}">
                <a16:creationId xmlns:a16="http://schemas.microsoft.com/office/drawing/2014/main" id="{EEAC72ED-1664-A44D-89AA-99684C7F8187}"/>
              </a:ext>
            </a:extLst>
          </p:cNvPr>
          <p:cNvCxnSpPr/>
          <p:nvPr/>
        </p:nvCxnSpPr>
        <p:spPr>
          <a:xfrm>
            <a:off x="1764665" y="1630295"/>
            <a:ext cx="1660719" cy="0"/>
          </a:xfrm>
          <a:prstGeom prst="line">
            <a:avLst/>
          </a:prstGeom>
          <a:ln w="28575">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2F232BE-1E9B-C340-9335-6C92077ECE68}"/>
              </a:ext>
            </a:extLst>
          </p:cNvPr>
          <p:cNvCxnSpPr/>
          <p:nvPr/>
        </p:nvCxnSpPr>
        <p:spPr>
          <a:xfrm>
            <a:off x="3581780" y="1630295"/>
            <a:ext cx="1660719" cy="0"/>
          </a:xfrm>
          <a:prstGeom prst="line">
            <a:avLst/>
          </a:prstGeom>
          <a:ln w="28575">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7D7C1C1-D44D-8641-99D2-6094FB8B0392}"/>
              </a:ext>
            </a:extLst>
          </p:cNvPr>
          <p:cNvCxnSpPr/>
          <p:nvPr/>
        </p:nvCxnSpPr>
        <p:spPr>
          <a:xfrm>
            <a:off x="5417504" y="1630295"/>
            <a:ext cx="3080763" cy="0"/>
          </a:xfrm>
          <a:prstGeom prst="line">
            <a:avLst/>
          </a:prstGeom>
          <a:ln w="28575">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CDCE157-41B1-CE43-9D14-40B60B74A002}"/>
              </a:ext>
            </a:extLst>
          </p:cNvPr>
          <p:cNvSpPr txBox="1"/>
          <p:nvPr/>
        </p:nvSpPr>
        <p:spPr>
          <a:xfrm>
            <a:off x="1764665" y="1274763"/>
            <a:ext cx="1660719" cy="338554"/>
          </a:xfrm>
          <a:prstGeom prst="rect">
            <a:avLst/>
          </a:prstGeom>
          <a:noFill/>
        </p:spPr>
        <p:txBody>
          <a:bodyPr wrap="square" rtlCol="0">
            <a:spAutoFit/>
          </a:bodyPr>
          <a:lstStyle/>
          <a:p>
            <a:pPr algn="ctr"/>
            <a:r>
              <a:rPr lang="en-SG" sz="1600" b="1">
                <a:latin typeface="Century Gothic" panose="020B0502020202020204" pitchFamily="34" charset="0"/>
              </a:rPr>
              <a:t>OBJECTIVE</a:t>
            </a:r>
          </a:p>
        </p:txBody>
      </p:sp>
      <p:sp>
        <p:nvSpPr>
          <p:cNvPr id="13" name="TextBox 12">
            <a:extLst>
              <a:ext uri="{FF2B5EF4-FFF2-40B4-BE49-F238E27FC236}">
                <a16:creationId xmlns:a16="http://schemas.microsoft.com/office/drawing/2014/main" id="{7F0C10EA-FD2A-CC43-8589-833734D8C783}"/>
              </a:ext>
            </a:extLst>
          </p:cNvPr>
          <p:cNvSpPr txBox="1"/>
          <p:nvPr/>
        </p:nvSpPr>
        <p:spPr>
          <a:xfrm>
            <a:off x="3565521" y="1283454"/>
            <a:ext cx="1763813" cy="338554"/>
          </a:xfrm>
          <a:prstGeom prst="rect">
            <a:avLst/>
          </a:prstGeom>
          <a:noFill/>
        </p:spPr>
        <p:txBody>
          <a:bodyPr wrap="square" rtlCol="0">
            <a:spAutoFit/>
          </a:bodyPr>
          <a:lstStyle/>
          <a:p>
            <a:pPr algn="ctr"/>
            <a:r>
              <a:rPr lang="en-SG" sz="1600" b="1" dirty="0">
                <a:latin typeface="Century Gothic" panose="020B0502020202020204" pitchFamily="34" charset="0"/>
              </a:rPr>
              <a:t>STAGES</a:t>
            </a:r>
          </a:p>
        </p:txBody>
      </p:sp>
      <p:sp>
        <p:nvSpPr>
          <p:cNvPr id="14" name="TextBox 13">
            <a:extLst>
              <a:ext uri="{FF2B5EF4-FFF2-40B4-BE49-F238E27FC236}">
                <a16:creationId xmlns:a16="http://schemas.microsoft.com/office/drawing/2014/main" id="{4FE29CFB-8E39-8541-A631-7EDFBCBB1C41}"/>
              </a:ext>
            </a:extLst>
          </p:cNvPr>
          <p:cNvSpPr txBox="1"/>
          <p:nvPr/>
        </p:nvSpPr>
        <p:spPr>
          <a:xfrm>
            <a:off x="5739814" y="1284565"/>
            <a:ext cx="2436141" cy="338554"/>
          </a:xfrm>
          <a:prstGeom prst="rect">
            <a:avLst/>
          </a:prstGeom>
          <a:noFill/>
        </p:spPr>
        <p:txBody>
          <a:bodyPr wrap="square" rtlCol="0">
            <a:spAutoFit/>
          </a:bodyPr>
          <a:lstStyle/>
          <a:p>
            <a:pPr algn="ctr"/>
            <a:r>
              <a:rPr lang="en-SG" sz="1600" b="1">
                <a:latin typeface="Century Gothic" panose="020B0502020202020204" pitchFamily="34" charset="0"/>
              </a:rPr>
              <a:t>GOAL</a:t>
            </a:r>
          </a:p>
        </p:txBody>
      </p:sp>
      <p:sp>
        <p:nvSpPr>
          <p:cNvPr id="18" name="Rectangle 17">
            <a:extLst>
              <a:ext uri="{FF2B5EF4-FFF2-40B4-BE49-F238E27FC236}">
                <a16:creationId xmlns:a16="http://schemas.microsoft.com/office/drawing/2014/main" id="{2A0CA0CE-0298-754D-BC89-741481E8B518}"/>
              </a:ext>
            </a:extLst>
          </p:cNvPr>
          <p:cNvSpPr/>
          <p:nvPr/>
        </p:nvSpPr>
        <p:spPr>
          <a:xfrm>
            <a:off x="1757618" y="1758095"/>
            <a:ext cx="1660719" cy="4569681"/>
          </a:xfrm>
          <a:prstGeom prst="rect">
            <a:avLst/>
          </a:prstGeom>
          <a:solidFill>
            <a:srgbClr val="AF731A"/>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a:t>To create an </a:t>
            </a:r>
            <a:r>
              <a:rPr lang="en-US" sz="1600" b="1"/>
              <a:t>interactive chatbot </a:t>
            </a:r>
            <a:r>
              <a:rPr lang="en-US" sz="1600"/>
              <a:t>that is able to </a:t>
            </a:r>
            <a:r>
              <a:rPr lang="en-US" sz="1600" b="1"/>
              <a:t>answer questions </a:t>
            </a:r>
            <a:r>
              <a:rPr lang="en-US" sz="1600"/>
              <a:t>pertaining to a set of </a:t>
            </a:r>
            <a:r>
              <a:rPr lang="en-US" sz="1600" b="1"/>
              <a:t>relevant documents</a:t>
            </a:r>
            <a:endParaRPr lang="en-US" sz="1600"/>
          </a:p>
        </p:txBody>
      </p:sp>
      <p:sp>
        <p:nvSpPr>
          <p:cNvPr id="21" name="Flowchart: Manual Input 37">
            <a:extLst>
              <a:ext uri="{FF2B5EF4-FFF2-40B4-BE49-F238E27FC236}">
                <a16:creationId xmlns:a16="http://schemas.microsoft.com/office/drawing/2014/main" id="{0514836D-E6E9-1C43-A8D2-6855819D5E48}"/>
              </a:ext>
            </a:extLst>
          </p:cNvPr>
          <p:cNvSpPr/>
          <p:nvPr/>
        </p:nvSpPr>
        <p:spPr>
          <a:xfrm rot="16200000" flipV="1">
            <a:off x="5714221" y="1431605"/>
            <a:ext cx="1435215" cy="2028494"/>
          </a:xfrm>
          <a:prstGeom prst="flowChartManualInput">
            <a:avLst/>
          </a:prstGeom>
          <a:solidFill>
            <a:srgbClr val="646EA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SG" sz="1400" b="1" dirty="0">
                <a:latin typeface="Century Gothic" panose="020B0502020202020204" pitchFamily="34" charset="0"/>
              </a:rPr>
              <a:t>Extractive: </a:t>
            </a:r>
            <a:r>
              <a:rPr lang="en-SG" sz="1400" dirty="0">
                <a:latin typeface="Century Gothic" panose="020B0502020202020204" pitchFamily="34" charset="0"/>
              </a:rPr>
              <a:t>Obtain relevant sentences from a large corpus of documents</a:t>
            </a:r>
          </a:p>
        </p:txBody>
      </p:sp>
      <p:sp>
        <p:nvSpPr>
          <p:cNvPr id="28" name="Title 1"/>
          <p:cNvSpPr txBox="1">
            <a:spLocks/>
          </p:cNvSpPr>
          <p:nvPr/>
        </p:nvSpPr>
        <p:spPr>
          <a:xfrm>
            <a:off x="712505" y="388307"/>
            <a:ext cx="10710797" cy="796329"/>
          </a:xfrm>
          <a:prstGeom prst="rect">
            <a:avLst/>
          </a:prstGeom>
        </p:spPr>
        <p:txBody>
          <a:bodyPr/>
          <a:lstStyle>
            <a:lvl1pPr algn="l" defTabSz="914400" rtl="0" eaLnBrk="1" latinLnBrk="0" hangingPunct="1">
              <a:lnSpc>
                <a:spcPct val="88000"/>
              </a:lnSpc>
              <a:spcBef>
                <a:spcPct val="0"/>
              </a:spcBef>
              <a:buNone/>
              <a:defRPr sz="2400" kern="0">
                <a:solidFill>
                  <a:schemeClr val="bg2"/>
                </a:solidFill>
                <a:latin typeface="+mj-lt"/>
                <a:ea typeface="+mj-ea"/>
                <a:cs typeface="+mj-cs"/>
              </a:defRPr>
            </a:lvl1pPr>
          </a:lstStyle>
          <a:p>
            <a:r>
              <a:rPr lang="en-US" sz="4400" dirty="0">
                <a:solidFill>
                  <a:schemeClr val="tx1"/>
                </a:solidFill>
              </a:rPr>
              <a:t>Overview – Our focus</a:t>
            </a:r>
          </a:p>
        </p:txBody>
      </p:sp>
      <p:sp>
        <p:nvSpPr>
          <p:cNvPr id="37" name="Rectangle 36">
            <a:extLst>
              <a:ext uri="{FF2B5EF4-FFF2-40B4-BE49-F238E27FC236}">
                <a16:creationId xmlns:a16="http://schemas.microsoft.com/office/drawing/2014/main" id="{7DA70873-92AF-4C41-9451-359B2A672BE6}"/>
              </a:ext>
            </a:extLst>
          </p:cNvPr>
          <p:cNvSpPr/>
          <p:nvPr/>
        </p:nvSpPr>
        <p:spPr>
          <a:xfrm>
            <a:off x="3617067" y="4828736"/>
            <a:ext cx="1660719" cy="1417634"/>
          </a:xfrm>
          <a:prstGeom prst="rect">
            <a:avLst/>
          </a:prstGeom>
          <a:solidFill>
            <a:srgbClr val="69D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sz="1200" b="1" kern="0">
                <a:solidFill>
                  <a:schemeClr val="tx1"/>
                </a:solidFill>
              </a:rPr>
              <a:t>Fact Extraction</a:t>
            </a:r>
          </a:p>
        </p:txBody>
      </p:sp>
      <p:pic>
        <p:nvPicPr>
          <p:cNvPr id="17" name="Picture 16" descr="A close up of a logo&#10;&#10;Description automatically generated">
            <a:extLst>
              <a:ext uri="{FF2B5EF4-FFF2-40B4-BE49-F238E27FC236}">
                <a16:creationId xmlns:a16="http://schemas.microsoft.com/office/drawing/2014/main" id="{7686776C-FA42-4DA1-BD2E-3A50A9F31E44}"/>
              </a:ext>
            </a:extLst>
          </p:cNvPr>
          <p:cNvPicPr>
            <a:picLocks noChangeAspect="1"/>
          </p:cNvPicPr>
          <p:nvPr/>
        </p:nvPicPr>
        <p:blipFill>
          <a:blip r:embed="rId7">
            <a:alphaModFix amt="12000"/>
          </a:blip>
          <a:stretch>
            <a:fillRect/>
          </a:stretch>
        </p:blipFill>
        <p:spPr>
          <a:xfrm>
            <a:off x="4027858" y="2064602"/>
            <a:ext cx="780088" cy="780088"/>
          </a:xfrm>
          <a:prstGeom prst="rect">
            <a:avLst/>
          </a:prstGeom>
        </p:spPr>
      </p:pic>
      <p:sp>
        <p:nvSpPr>
          <p:cNvPr id="38" name="Rectangle 37">
            <a:extLst>
              <a:ext uri="{FF2B5EF4-FFF2-40B4-BE49-F238E27FC236}">
                <a16:creationId xmlns:a16="http://schemas.microsoft.com/office/drawing/2014/main" id="{5EF91E1A-497B-4185-9ECE-3A861F82AE46}"/>
              </a:ext>
            </a:extLst>
          </p:cNvPr>
          <p:cNvSpPr/>
          <p:nvPr/>
        </p:nvSpPr>
        <p:spPr>
          <a:xfrm>
            <a:off x="3601531" y="3287284"/>
            <a:ext cx="1660719" cy="1417631"/>
          </a:xfrm>
          <a:prstGeom prst="rect">
            <a:avLst/>
          </a:prstGeom>
          <a:solidFill>
            <a:srgbClr val="69D4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sz="1200" b="1" kern="0">
                <a:solidFill>
                  <a:schemeClr val="tx1"/>
                </a:solidFill>
              </a:rPr>
              <a:t>Text Summarization</a:t>
            </a:r>
            <a:endParaRPr lang="en-US" sz="1200" kern="0">
              <a:solidFill>
                <a:schemeClr val="tx1"/>
              </a:solidFill>
            </a:endParaRPr>
          </a:p>
        </p:txBody>
      </p:sp>
      <p:pic>
        <p:nvPicPr>
          <p:cNvPr id="23" name="Picture 22" descr="A close up of a logo&#10;&#10;Description automatically generated">
            <a:extLst>
              <a:ext uri="{FF2B5EF4-FFF2-40B4-BE49-F238E27FC236}">
                <a16:creationId xmlns:a16="http://schemas.microsoft.com/office/drawing/2014/main" id="{2DC60725-EF02-4C6D-B5E2-6B27A550949A}"/>
              </a:ext>
            </a:extLst>
          </p:cNvPr>
          <p:cNvPicPr>
            <a:picLocks noChangeAspect="1"/>
          </p:cNvPicPr>
          <p:nvPr/>
        </p:nvPicPr>
        <p:blipFill>
          <a:blip r:embed="rId8">
            <a:alphaModFix amt="9000"/>
          </a:blip>
          <a:stretch>
            <a:fillRect/>
          </a:stretch>
        </p:blipFill>
        <p:spPr>
          <a:xfrm>
            <a:off x="3994639" y="3594858"/>
            <a:ext cx="802480" cy="802480"/>
          </a:xfrm>
          <a:prstGeom prst="rect">
            <a:avLst/>
          </a:prstGeom>
        </p:spPr>
      </p:pic>
      <p:pic>
        <p:nvPicPr>
          <p:cNvPr id="39" name="Picture 38" descr="A close up of a logo&#10;&#10;Description automatically generated">
            <a:extLst>
              <a:ext uri="{FF2B5EF4-FFF2-40B4-BE49-F238E27FC236}">
                <a16:creationId xmlns:a16="http://schemas.microsoft.com/office/drawing/2014/main" id="{3068B83F-43A7-4B42-8208-1C41A26BA838}"/>
              </a:ext>
            </a:extLst>
          </p:cNvPr>
          <p:cNvPicPr>
            <a:picLocks noChangeAspect="1"/>
          </p:cNvPicPr>
          <p:nvPr/>
        </p:nvPicPr>
        <p:blipFill>
          <a:blip r:embed="rId9">
            <a:alphaModFix amt="10000"/>
          </a:blip>
          <a:stretch>
            <a:fillRect/>
          </a:stretch>
        </p:blipFill>
        <p:spPr>
          <a:xfrm>
            <a:off x="4045891" y="5171927"/>
            <a:ext cx="805238" cy="805238"/>
          </a:xfrm>
          <a:prstGeom prst="rect">
            <a:avLst/>
          </a:prstGeom>
        </p:spPr>
      </p:pic>
      <p:sp>
        <p:nvSpPr>
          <p:cNvPr id="41" name="Flowchart: Manual Input 37">
            <a:extLst>
              <a:ext uri="{FF2B5EF4-FFF2-40B4-BE49-F238E27FC236}">
                <a16:creationId xmlns:a16="http://schemas.microsoft.com/office/drawing/2014/main" id="{D5CB4306-1A03-4861-8BBD-66AB40EDB93F}"/>
              </a:ext>
            </a:extLst>
          </p:cNvPr>
          <p:cNvSpPr/>
          <p:nvPr/>
        </p:nvSpPr>
        <p:spPr>
          <a:xfrm rot="16200000" flipV="1">
            <a:off x="5707505" y="2981852"/>
            <a:ext cx="1417631" cy="2028494"/>
          </a:xfrm>
          <a:prstGeom prst="flowChartManualInput">
            <a:avLst/>
          </a:prstGeom>
          <a:solidFill>
            <a:srgbClr val="646EA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SG" sz="1400" b="1">
                <a:latin typeface="Century Gothic" panose="020B0502020202020204" pitchFamily="34" charset="0"/>
              </a:rPr>
              <a:t>Abstractive: </a:t>
            </a:r>
            <a:r>
              <a:rPr lang="en-SG" sz="1400">
                <a:latin typeface="Century Gothic" panose="020B0502020202020204" pitchFamily="34" charset="0"/>
              </a:rPr>
              <a:t>Reduce data further while preserving key information</a:t>
            </a:r>
          </a:p>
        </p:txBody>
      </p:sp>
      <p:sp>
        <p:nvSpPr>
          <p:cNvPr id="44" name="Flowchart: Manual Input 37">
            <a:extLst>
              <a:ext uri="{FF2B5EF4-FFF2-40B4-BE49-F238E27FC236}">
                <a16:creationId xmlns:a16="http://schemas.microsoft.com/office/drawing/2014/main" id="{C1015363-C496-4F87-A64B-27149F2A9732}"/>
              </a:ext>
            </a:extLst>
          </p:cNvPr>
          <p:cNvSpPr/>
          <p:nvPr/>
        </p:nvSpPr>
        <p:spPr>
          <a:xfrm rot="16200000" flipV="1">
            <a:off x="5712413" y="4523306"/>
            <a:ext cx="1407814" cy="2028494"/>
          </a:xfrm>
          <a:prstGeom prst="flowChartManualInput">
            <a:avLst/>
          </a:prstGeom>
          <a:solidFill>
            <a:srgbClr val="646EA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SG" sz="1400">
                <a:latin typeface="Century Gothic" panose="020B0502020202020204" pitchFamily="34" charset="0"/>
              </a:rPr>
              <a:t>Splitting a sentence into (object, subject, predicate) triples</a:t>
            </a:r>
          </a:p>
        </p:txBody>
      </p:sp>
      <p:cxnSp>
        <p:nvCxnSpPr>
          <p:cNvPr id="49" name="Straight Connector 48">
            <a:extLst>
              <a:ext uri="{FF2B5EF4-FFF2-40B4-BE49-F238E27FC236}">
                <a16:creationId xmlns:a16="http://schemas.microsoft.com/office/drawing/2014/main" id="{967053A8-E523-4671-896C-00405C0594CF}"/>
              </a:ext>
            </a:extLst>
          </p:cNvPr>
          <p:cNvCxnSpPr>
            <a:cxnSpLocks/>
          </p:cNvCxnSpPr>
          <p:nvPr/>
        </p:nvCxnSpPr>
        <p:spPr>
          <a:xfrm>
            <a:off x="8600090" y="1621642"/>
            <a:ext cx="1839310" cy="367"/>
          </a:xfrm>
          <a:prstGeom prst="line">
            <a:avLst/>
          </a:prstGeom>
          <a:ln w="28575">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2DC2FDE-FBD7-4D8A-8362-BA979A062D24}"/>
              </a:ext>
            </a:extLst>
          </p:cNvPr>
          <p:cNvSpPr txBox="1"/>
          <p:nvPr/>
        </p:nvSpPr>
        <p:spPr>
          <a:xfrm>
            <a:off x="8301675" y="1283087"/>
            <a:ext cx="2436141" cy="338554"/>
          </a:xfrm>
          <a:prstGeom prst="rect">
            <a:avLst/>
          </a:prstGeom>
          <a:noFill/>
        </p:spPr>
        <p:txBody>
          <a:bodyPr wrap="square" rtlCol="0">
            <a:spAutoFit/>
          </a:bodyPr>
          <a:lstStyle/>
          <a:p>
            <a:pPr algn="ctr"/>
            <a:r>
              <a:rPr lang="en-SG" sz="1600" b="1">
                <a:latin typeface="Century Gothic" panose="020B0502020202020204" pitchFamily="34" charset="0"/>
              </a:rPr>
              <a:t>METRICS</a:t>
            </a:r>
          </a:p>
        </p:txBody>
      </p:sp>
      <p:sp>
        <p:nvSpPr>
          <p:cNvPr id="3" name="Rectangle 2">
            <a:extLst>
              <a:ext uri="{FF2B5EF4-FFF2-40B4-BE49-F238E27FC236}">
                <a16:creationId xmlns:a16="http://schemas.microsoft.com/office/drawing/2014/main" id="{5EC2495D-3E16-40D7-A596-8BAF76100D85}"/>
              </a:ext>
            </a:extLst>
          </p:cNvPr>
          <p:cNvSpPr/>
          <p:nvPr/>
        </p:nvSpPr>
        <p:spPr>
          <a:xfrm>
            <a:off x="3522091" y="1673477"/>
            <a:ext cx="4932746" cy="1502541"/>
          </a:xfrm>
          <a:prstGeom prst="rect">
            <a:avLst/>
          </a:prstGeom>
          <a:solidFill>
            <a:srgbClr val="D9D9D9">
              <a:alpha val="63922"/>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SG" sz="1000" kern="0" err="1">
              <a:solidFill>
                <a:schemeClr val="tx1"/>
              </a:solidFill>
            </a:endParaRPr>
          </a:p>
        </p:txBody>
      </p:sp>
      <p:sp>
        <p:nvSpPr>
          <p:cNvPr id="29" name="Rectangle 28">
            <a:extLst>
              <a:ext uri="{FF2B5EF4-FFF2-40B4-BE49-F238E27FC236}">
                <a16:creationId xmlns:a16="http://schemas.microsoft.com/office/drawing/2014/main" id="{BC9498D6-0FEA-7B4A-8760-03290A662F4F}"/>
              </a:ext>
            </a:extLst>
          </p:cNvPr>
          <p:cNvSpPr/>
          <p:nvPr/>
        </p:nvSpPr>
        <p:spPr>
          <a:xfrm>
            <a:off x="3601531" y="4772968"/>
            <a:ext cx="4932746" cy="1502541"/>
          </a:xfrm>
          <a:prstGeom prst="rect">
            <a:avLst/>
          </a:prstGeom>
          <a:solidFill>
            <a:srgbClr val="D9D9D9">
              <a:alpha val="50196"/>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algn="ctr"/>
            <a:endParaRPr lang="en-SG" sz="1000" kern="0" err="1">
              <a:solidFill>
                <a:schemeClr val="tx1"/>
              </a:solidFill>
            </a:endParaRPr>
          </a:p>
        </p:txBody>
      </p:sp>
      <p:pic>
        <p:nvPicPr>
          <p:cNvPr id="5" name="Picture 4" descr="A close up of a logo&#10;&#10;Description automatically generated">
            <a:extLst>
              <a:ext uri="{FF2B5EF4-FFF2-40B4-BE49-F238E27FC236}">
                <a16:creationId xmlns:a16="http://schemas.microsoft.com/office/drawing/2014/main" id="{6FA60C10-0FD1-4CBF-B569-781720B07C30}"/>
              </a:ext>
            </a:extLst>
          </p:cNvPr>
          <p:cNvPicPr>
            <a:picLocks noChangeAspect="1"/>
          </p:cNvPicPr>
          <p:nvPr/>
        </p:nvPicPr>
        <p:blipFill>
          <a:blip r:embed="rId10"/>
          <a:stretch>
            <a:fillRect/>
          </a:stretch>
        </p:blipFill>
        <p:spPr>
          <a:xfrm>
            <a:off x="4056783" y="4122704"/>
            <a:ext cx="802480" cy="802480"/>
          </a:xfrm>
          <a:prstGeom prst="rect">
            <a:avLst/>
          </a:prstGeom>
        </p:spPr>
      </p:pic>
    </p:spTree>
    <p:extLst>
      <p:ext uri="{BB962C8B-B14F-4D97-AF65-F5344CB8AC3E}">
        <p14:creationId xmlns:p14="http://schemas.microsoft.com/office/powerpoint/2010/main" val="352724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8BF967-4324-47E3-A923-1B451EA8480C}"/>
              </a:ext>
            </a:extLst>
          </p:cNvPr>
          <p:cNvSpPr>
            <a:spLocks noGrp="1"/>
          </p:cNvSpPr>
          <p:nvPr>
            <p:ph type="title"/>
          </p:nvPr>
        </p:nvSpPr>
        <p:spPr>
          <a:xfrm>
            <a:off x="485946" y="376002"/>
            <a:ext cx="6041731" cy="1325563"/>
          </a:xfrm>
        </p:spPr>
        <p:txBody>
          <a:bodyPr>
            <a:normAutofit/>
          </a:bodyPr>
          <a:lstStyle/>
          <a:p>
            <a:r>
              <a:rPr lang="en-US" dirty="0">
                <a:cs typeface="Calibri Light"/>
              </a:rPr>
              <a:t>Simplifying texts from document to extract facts</a:t>
            </a:r>
          </a:p>
        </p:txBody>
      </p:sp>
      <p:graphicFrame>
        <p:nvGraphicFramePr>
          <p:cNvPr id="5" name="Content Placeholder 4">
            <a:extLst>
              <a:ext uri="{FF2B5EF4-FFF2-40B4-BE49-F238E27FC236}">
                <a16:creationId xmlns:a16="http://schemas.microsoft.com/office/drawing/2014/main" id="{446B2813-B8C2-40DD-9BB4-E1F00FC6EC52}"/>
              </a:ext>
            </a:extLst>
          </p:cNvPr>
          <p:cNvGraphicFramePr>
            <a:graphicFrameLocks noGrp="1"/>
          </p:cNvGraphicFramePr>
          <p:nvPr>
            <p:ph idx="1"/>
            <p:extLst>
              <p:ext uri="{D42A27DB-BD31-4B8C-83A1-F6EECF244321}">
                <p14:modId xmlns:p14="http://schemas.microsoft.com/office/powerpoint/2010/main" val="1940938932"/>
              </p:ext>
            </p:extLst>
          </p:nvPr>
        </p:nvGraphicFramePr>
        <p:xfrm>
          <a:off x="368011" y="2002089"/>
          <a:ext cx="6574188" cy="4718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descr="A screenshot of a cell phone&#10;&#10;Description automatically generated">
            <a:extLst>
              <a:ext uri="{FF2B5EF4-FFF2-40B4-BE49-F238E27FC236}">
                <a16:creationId xmlns:a16="http://schemas.microsoft.com/office/drawing/2014/main" id="{18D8D1D4-5907-46FC-8E53-C31CB0243447}"/>
              </a:ext>
            </a:extLst>
          </p:cNvPr>
          <p:cNvPicPr>
            <a:picLocks noChangeAspect="1"/>
          </p:cNvPicPr>
          <p:nvPr/>
        </p:nvPicPr>
        <p:blipFill>
          <a:blip r:embed="rId8"/>
          <a:stretch>
            <a:fillRect/>
          </a:stretch>
        </p:blipFill>
        <p:spPr>
          <a:xfrm>
            <a:off x="7426630" y="254041"/>
            <a:ext cx="1637876" cy="200434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4C92EA76-B342-4CC2-A02A-E1C1F6EABB67}"/>
              </a:ext>
            </a:extLst>
          </p:cNvPr>
          <p:cNvPicPr>
            <a:picLocks noChangeAspect="1"/>
          </p:cNvPicPr>
          <p:nvPr/>
        </p:nvPicPr>
        <p:blipFill>
          <a:blip r:embed="rId9"/>
          <a:stretch>
            <a:fillRect/>
          </a:stretch>
        </p:blipFill>
        <p:spPr>
          <a:xfrm>
            <a:off x="8729999" y="841702"/>
            <a:ext cx="1637876" cy="1901758"/>
          </a:xfrm>
          <a:prstGeom prst="rect">
            <a:avLst/>
          </a:prstGeom>
        </p:spPr>
      </p:pic>
      <p:sp>
        <p:nvSpPr>
          <p:cNvPr id="13" name="Rectangle 12">
            <a:extLst>
              <a:ext uri="{FF2B5EF4-FFF2-40B4-BE49-F238E27FC236}">
                <a16:creationId xmlns:a16="http://schemas.microsoft.com/office/drawing/2014/main" id="{03FBF744-EE8E-49E3-914A-ED60DCDF6F7E}"/>
              </a:ext>
            </a:extLst>
          </p:cNvPr>
          <p:cNvSpPr/>
          <p:nvPr/>
        </p:nvSpPr>
        <p:spPr>
          <a:xfrm>
            <a:off x="7302841" y="2857510"/>
            <a:ext cx="3704465" cy="1477328"/>
          </a:xfrm>
          <a:prstGeom prst="rect">
            <a:avLst/>
          </a:prstGeom>
        </p:spPr>
        <p:txBody>
          <a:bodyPr wrap="square">
            <a:spAutoFit/>
          </a:bodyPr>
          <a:lstStyle/>
          <a:p>
            <a:r>
              <a:rPr lang="en-SG" dirty="0"/>
              <a:t>Autonomous vehicles (AVs) could radically transform our land transport system by enabling more efficient dynamically-routed or on-demand forms of shared transport</a:t>
            </a:r>
            <a:endParaRPr lang="en-GB" dirty="0"/>
          </a:p>
        </p:txBody>
      </p:sp>
      <p:sp>
        <p:nvSpPr>
          <p:cNvPr id="14" name="Rectangle 13">
            <a:extLst>
              <a:ext uri="{FF2B5EF4-FFF2-40B4-BE49-F238E27FC236}">
                <a16:creationId xmlns:a16="http://schemas.microsoft.com/office/drawing/2014/main" id="{5F824BC5-181E-4C6E-9AD5-1AA95A34B96C}"/>
              </a:ext>
            </a:extLst>
          </p:cNvPr>
          <p:cNvSpPr/>
          <p:nvPr/>
        </p:nvSpPr>
        <p:spPr>
          <a:xfrm>
            <a:off x="7302841" y="4562939"/>
            <a:ext cx="3704465" cy="646331"/>
          </a:xfrm>
          <a:prstGeom prst="rect">
            <a:avLst/>
          </a:prstGeom>
        </p:spPr>
        <p:txBody>
          <a:bodyPr wrap="square">
            <a:spAutoFit/>
          </a:bodyPr>
          <a:lstStyle/>
          <a:p>
            <a:r>
              <a:rPr lang="en-SG" dirty="0"/>
              <a:t>Autonomous vehicles (AVs) could change land transport system</a:t>
            </a:r>
            <a:endParaRPr lang="en-GB" dirty="0"/>
          </a:p>
        </p:txBody>
      </p:sp>
      <p:sp>
        <p:nvSpPr>
          <p:cNvPr id="15" name="Rectangle 14">
            <a:extLst>
              <a:ext uri="{FF2B5EF4-FFF2-40B4-BE49-F238E27FC236}">
                <a16:creationId xmlns:a16="http://schemas.microsoft.com/office/drawing/2014/main" id="{6A17D4FA-91A0-4A7C-81B6-E2D9E78CFF4B}"/>
              </a:ext>
            </a:extLst>
          </p:cNvPr>
          <p:cNvSpPr/>
          <p:nvPr/>
        </p:nvSpPr>
        <p:spPr>
          <a:xfrm>
            <a:off x="7302841" y="5714370"/>
            <a:ext cx="3523331" cy="923330"/>
          </a:xfrm>
          <a:prstGeom prst="rect">
            <a:avLst/>
          </a:prstGeom>
        </p:spPr>
        <p:txBody>
          <a:bodyPr wrap="square">
            <a:spAutoFit/>
          </a:bodyPr>
          <a:lstStyle/>
          <a:p>
            <a:r>
              <a:rPr lang="en-SG" dirty="0"/>
              <a:t>&lt;subject – autonomous vehicles&gt;</a:t>
            </a:r>
          </a:p>
          <a:p>
            <a:r>
              <a:rPr lang="en-SG" dirty="0"/>
              <a:t>&lt;relation – change&gt;</a:t>
            </a:r>
          </a:p>
          <a:p>
            <a:r>
              <a:rPr lang="en-SG" dirty="0"/>
              <a:t>&lt;object – land transport system&gt;</a:t>
            </a:r>
            <a:endParaRPr lang="en-GB" dirty="0"/>
          </a:p>
        </p:txBody>
      </p:sp>
      <p:cxnSp>
        <p:nvCxnSpPr>
          <p:cNvPr id="17" name="Connector: Curved 16">
            <a:extLst>
              <a:ext uri="{FF2B5EF4-FFF2-40B4-BE49-F238E27FC236}">
                <a16:creationId xmlns:a16="http://schemas.microsoft.com/office/drawing/2014/main" id="{21A8C2BF-E3C8-419A-8F23-01F59748A508}"/>
              </a:ext>
            </a:extLst>
          </p:cNvPr>
          <p:cNvCxnSpPr/>
          <p:nvPr/>
        </p:nvCxnSpPr>
        <p:spPr>
          <a:xfrm>
            <a:off x="5773899" y="5613897"/>
            <a:ext cx="1507557" cy="700638"/>
          </a:xfrm>
          <a:prstGeom prst="curvedConnector3">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30F406AD-DA87-4A91-9745-0851633BFECF}"/>
              </a:ext>
            </a:extLst>
          </p:cNvPr>
          <p:cNvCxnSpPr/>
          <p:nvPr/>
        </p:nvCxnSpPr>
        <p:spPr>
          <a:xfrm>
            <a:off x="5773900" y="4185467"/>
            <a:ext cx="1507557" cy="700638"/>
          </a:xfrm>
          <a:prstGeom prst="curvedConnector3">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0A05C07E-C610-4C6B-B641-89E22EA6358D}"/>
              </a:ext>
            </a:extLst>
          </p:cNvPr>
          <p:cNvCxnSpPr/>
          <p:nvPr/>
        </p:nvCxnSpPr>
        <p:spPr>
          <a:xfrm>
            <a:off x="5784592" y="2757037"/>
            <a:ext cx="1507557" cy="700638"/>
          </a:xfrm>
          <a:prstGeom prst="curvedConnector3">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Arrow: Curved Left 27">
            <a:extLst>
              <a:ext uri="{FF2B5EF4-FFF2-40B4-BE49-F238E27FC236}">
                <a16:creationId xmlns:a16="http://schemas.microsoft.com/office/drawing/2014/main" id="{9BCFFC67-31F6-4832-9097-42B253212069}"/>
              </a:ext>
            </a:extLst>
          </p:cNvPr>
          <p:cNvSpPr/>
          <p:nvPr/>
        </p:nvSpPr>
        <p:spPr>
          <a:xfrm>
            <a:off x="11129427" y="2054108"/>
            <a:ext cx="724619" cy="169817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TextBox 28">
            <a:extLst>
              <a:ext uri="{FF2B5EF4-FFF2-40B4-BE49-F238E27FC236}">
                <a16:creationId xmlns:a16="http://schemas.microsoft.com/office/drawing/2014/main" id="{1E0A25BA-6A42-490F-8205-52FA7BF46618}"/>
              </a:ext>
            </a:extLst>
          </p:cNvPr>
          <p:cNvSpPr txBox="1"/>
          <p:nvPr/>
        </p:nvSpPr>
        <p:spPr>
          <a:xfrm>
            <a:off x="10414820" y="1122167"/>
            <a:ext cx="1637876" cy="830997"/>
          </a:xfrm>
          <a:prstGeom prst="rect">
            <a:avLst/>
          </a:prstGeom>
          <a:noFill/>
        </p:spPr>
        <p:txBody>
          <a:bodyPr wrap="square" rtlCol="0">
            <a:spAutoFit/>
          </a:bodyPr>
          <a:lstStyle/>
          <a:p>
            <a:r>
              <a:rPr lang="en-GB" sz="2400" dirty="0"/>
              <a:t>Texts from documents</a:t>
            </a:r>
          </a:p>
        </p:txBody>
      </p:sp>
    </p:spTree>
    <p:extLst>
      <p:ext uri="{BB962C8B-B14F-4D97-AF65-F5344CB8AC3E}">
        <p14:creationId xmlns:p14="http://schemas.microsoft.com/office/powerpoint/2010/main" val="371431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F03C-3805-47D4-ADFF-B8421181A1CD}"/>
              </a:ext>
            </a:extLst>
          </p:cNvPr>
          <p:cNvSpPr>
            <a:spLocks noGrp="1"/>
          </p:cNvSpPr>
          <p:nvPr>
            <p:ph type="title"/>
          </p:nvPr>
        </p:nvSpPr>
        <p:spPr>
          <a:xfrm>
            <a:off x="172527" y="160084"/>
            <a:ext cx="11852695" cy="1325563"/>
          </a:xfrm>
        </p:spPr>
        <p:txBody>
          <a:bodyPr/>
          <a:lstStyle/>
          <a:p>
            <a:pPr algn="r"/>
            <a:r>
              <a:rPr lang="en-GB" dirty="0"/>
              <a:t>Recognising the nature of texts before achieving well-summarised texts</a:t>
            </a:r>
          </a:p>
        </p:txBody>
      </p:sp>
      <p:sp>
        <p:nvSpPr>
          <p:cNvPr id="6" name="TextBox 5">
            <a:extLst>
              <a:ext uri="{FF2B5EF4-FFF2-40B4-BE49-F238E27FC236}">
                <a16:creationId xmlns:a16="http://schemas.microsoft.com/office/drawing/2014/main" id="{092096B9-E715-4F37-90AF-1145425C64F5}"/>
              </a:ext>
            </a:extLst>
          </p:cNvPr>
          <p:cNvSpPr txBox="1"/>
          <p:nvPr/>
        </p:nvSpPr>
        <p:spPr>
          <a:xfrm>
            <a:off x="114975" y="1945692"/>
            <a:ext cx="464164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i="1" dirty="0">
                <a:ea typeface="+mn-lt"/>
                <a:cs typeface="+mn-lt"/>
              </a:rPr>
              <a:t>Autonomous vehicles (AVs) could radically transform our land transport system by enabling more efficient dynamically-routed or on-demand forms of shared transport.</a:t>
            </a:r>
          </a:p>
        </p:txBody>
      </p:sp>
      <p:sp>
        <p:nvSpPr>
          <p:cNvPr id="7" name="TextBox 6">
            <a:extLst>
              <a:ext uri="{FF2B5EF4-FFF2-40B4-BE49-F238E27FC236}">
                <a16:creationId xmlns:a16="http://schemas.microsoft.com/office/drawing/2014/main" id="{A17AD5AB-189C-4982-BED7-15C557F74759}"/>
              </a:ext>
            </a:extLst>
          </p:cNvPr>
          <p:cNvSpPr txBox="1"/>
          <p:nvPr/>
        </p:nvSpPr>
        <p:spPr>
          <a:xfrm>
            <a:off x="114975" y="4068850"/>
            <a:ext cx="48140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ea typeface="+mn-lt"/>
                <a:cs typeface="+mn-lt"/>
              </a:rPr>
              <a:t>The new system allows trains to run more closely to each other, reducing intervals and creating shorter waiting times.</a:t>
            </a:r>
          </a:p>
          <a:p>
            <a:r>
              <a:rPr lang="en-US" i="1" dirty="0">
                <a:ea typeface="+mn-lt"/>
                <a:cs typeface="+mn-lt"/>
              </a:rPr>
              <a:t>…</a:t>
            </a:r>
          </a:p>
          <a:p>
            <a:r>
              <a:rPr lang="en-US" i="1" dirty="0">
                <a:ea typeface="+mn-lt"/>
                <a:cs typeface="+mn-lt"/>
              </a:rPr>
              <a:t>…</a:t>
            </a:r>
          </a:p>
          <a:p>
            <a:r>
              <a:rPr lang="en-US" i="1" dirty="0">
                <a:ea typeface="+mn-lt"/>
                <a:cs typeface="+mn-lt"/>
              </a:rPr>
              <a:t>… Better speed, location and condition-tracking will offer smoother, safer and more reliable rides. </a:t>
            </a:r>
            <a:endParaRPr lang="en-US" i="1" dirty="0">
              <a:cs typeface="Calibri"/>
            </a:endParaRPr>
          </a:p>
        </p:txBody>
      </p:sp>
      <p:sp>
        <p:nvSpPr>
          <p:cNvPr id="8" name="Rectangle 7">
            <a:extLst>
              <a:ext uri="{FF2B5EF4-FFF2-40B4-BE49-F238E27FC236}">
                <a16:creationId xmlns:a16="http://schemas.microsoft.com/office/drawing/2014/main" id="{61129DEB-3038-4CC7-8F6B-15CC30F0E76A}"/>
              </a:ext>
            </a:extLst>
          </p:cNvPr>
          <p:cNvSpPr/>
          <p:nvPr/>
        </p:nvSpPr>
        <p:spPr>
          <a:xfrm>
            <a:off x="7082890" y="3827758"/>
            <a:ext cx="4814000" cy="2062103"/>
          </a:xfrm>
          <a:prstGeom prst="rect">
            <a:avLst/>
          </a:prstGeom>
        </p:spPr>
        <p:txBody>
          <a:bodyPr wrap="square">
            <a:spAutoFit/>
          </a:bodyPr>
          <a:lstStyle/>
          <a:p>
            <a:r>
              <a:rPr lang="en-US" sz="3200" dirty="0">
                <a:cs typeface="Calibri"/>
              </a:rPr>
              <a:t>The output should have a </a:t>
            </a:r>
            <a:r>
              <a:rPr lang="en-US" sz="3200" u="sng" dirty="0">
                <a:cs typeface="Calibri"/>
              </a:rPr>
              <a:t>reduction in total length</a:t>
            </a:r>
            <a:r>
              <a:rPr lang="en-US" sz="3200" dirty="0">
                <a:cs typeface="Calibri"/>
              </a:rPr>
              <a:t>, yet at the same time </a:t>
            </a:r>
            <a:r>
              <a:rPr lang="en-US" sz="3200" u="sng" dirty="0">
                <a:cs typeface="Calibri"/>
              </a:rPr>
              <a:t>retain its semantics</a:t>
            </a:r>
            <a:r>
              <a:rPr lang="en-US" sz="3200" dirty="0">
                <a:cs typeface="Calibri"/>
              </a:rPr>
              <a:t>.</a:t>
            </a:r>
          </a:p>
        </p:txBody>
      </p:sp>
      <p:sp>
        <p:nvSpPr>
          <p:cNvPr id="11" name="Rectangle: Rounded Corners 10">
            <a:extLst>
              <a:ext uri="{FF2B5EF4-FFF2-40B4-BE49-F238E27FC236}">
                <a16:creationId xmlns:a16="http://schemas.microsoft.com/office/drawing/2014/main" id="{5031C934-D84D-4C72-82D2-DD1A86235582}"/>
              </a:ext>
            </a:extLst>
          </p:cNvPr>
          <p:cNvSpPr/>
          <p:nvPr/>
        </p:nvSpPr>
        <p:spPr>
          <a:xfrm>
            <a:off x="7733675" y="2327595"/>
            <a:ext cx="3201880" cy="110140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t>Expectation of Summarised Text</a:t>
            </a:r>
          </a:p>
        </p:txBody>
      </p:sp>
      <p:sp>
        <p:nvSpPr>
          <p:cNvPr id="12" name="Rectangle 11">
            <a:extLst>
              <a:ext uri="{FF2B5EF4-FFF2-40B4-BE49-F238E27FC236}">
                <a16:creationId xmlns:a16="http://schemas.microsoft.com/office/drawing/2014/main" id="{B5E5F75A-3F2A-429A-9FA9-94A76782B594}"/>
              </a:ext>
            </a:extLst>
          </p:cNvPr>
          <p:cNvSpPr/>
          <p:nvPr/>
        </p:nvSpPr>
        <p:spPr>
          <a:xfrm>
            <a:off x="114975" y="1488934"/>
            <a:ext cx="3366306" cy="523220"/>
          </a:xfrm>
          <a:prstGeom prst="rect">
            <a:avLst/>
          </a:prstGeom>
        </p:spPr>
        <p:txBody>
          <a:bodyPr wrap="none">
            <a:spAutoFit/>
          </a:bodyPr>
          <a:lstStyle/>
          <a:p>
            <a:r>
              <a:rPr lang="en-GB" sz="2800" u="sng" dirty="0"/>
              <a:t>Standalone sentences</a:t>
            </a:r>
          </a:p>
        </p:txBody>
      </p:sp>
      <p:sp>
        <p:nvSpPr>
          <p:cNvPr id="13" name="Rectangle 12">
            <a:extLst>
              <a:ext uri="{FF2B5EF4-FFF2-40B4-BE49-F238E27FC236}">
                <a16:creationId xmlns:a16="http://schemas.microsoft.com/office/drawing/2014/main" id="{09A7B820-88C0-4907-8006-73D31EAA316C}"/>
              </a:ext>
            </a:extLst>
          </p:cNvPr>
          <p:cNvSpPr/>
          <p:nvPr/>
        </p:nvSpPr>
        <p:spPr>
          <a:xfrm>
            <a:off x="0" y="3586219"/>
            <a:ext cx="6165055" cy="523220"/>
          </a:xfrm>
          <a:prstGeom prst="rect">
            <a:avLst/>
          </a:prstGeom>
        </p:spPr>
        <p:txBody>
          <a:bodyPr wrap="square">
            <a:spAutoFit/>
          </a:bodyPr>
          <a:lstStyle/>
          <a:p>
            <a:r>
              <a:rPr lang="en-GB" sz="2800" u="sng" dirty="0"/>
              <a:t>Interrelated sentences across paragraphs</a:t>
            </a:r>
          </a:p>
        </p:txBody>
      </p:sp>
      <p:sp>
        <p:nvSpPr>
          <p:cNvPr id="14" name="Right Brace 13">
            <a:extLst>
              <a:ext uri="{FF2B5EF4-FFF2-40B4-BE49-F238E27FC236}">
                <a16:creationId xmlns:a16="http://schemas.microsoft.com/office/drawing/2014/main" id="{63A40671-4550-48CB-BFF0-20234BC263EB}"/>
              </a:ext>
            </a:extLst>
          </p:cNvPr>
          <p:cNvSpPr/>
          <p:nvPr/>
        </p:nvSpPr>
        <p:spPr>
          <a:xfrm>
            <a:off x="5872760" y="2061657"/>
            <a:ext cx="814539" cy="4107711"/>
          </a:xfrm>
          <a:prstGeom prst="rightBrace">
            <a:avLst>
              <a:gd name="adj1" fmla="val 116357"/>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67009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 name="Diagram 63">
            <a:extLst>
              <a:ext uri="{FF2B5EF4-FFF2-40B4-BE49-F238E27FC236}">
                <a16:creationId xmlns:a16="http://schemas.microsoft.com/office/drawing/2014/main" id="{3D34ED3D-EC0E-4CF8-8861-1B1EA5E9BE11}"/>
              </a:ext>
            </a:extLst>
          </p:cNvPr>
          <p:cNvGraphicFramePr/>
          <p:nvPr>
            <p:extLst>
              <p:ext uri="{D42A27DB-BD31-4B8C-83A1-F6EECF244321}">
                <p14:modId xmlns:p14="http://schemas.microsoft.com/office/powerpoint/2010/main" val="992775160"/>
              </p:ext>
            </p:extLst>
          </p:nvPr>
        </p:nvGraphicFramePr>
        <p:xfrm>
          <a:off x="3688620" y="1507076"/>
          <a:ext cx="8711226" cy="4821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4A2D5C5D-359C-4999-941A-36A23D46BEF0}"/>
              </a:ext>
            </a:extLst>
          </p:cNvPr>
          <p:cNvSpPr>
            <a:spLocks noGrp="1"/>
          </p:cNvSpPr>
          <p:nvPr>
            <p:ph type="title"/>
          </p:nvPr>
        </p:nvSpPr>
        <p:spPr>
          <a:xfrm>
            <a:off x="838200" y="181513"/>
            <a:ext cx="10515600" cy="1325563"/>
          </a:xfrm>
        </p:spPr>
        <p:txBody>
          <a:bodyPr/>
          <a:lstStyle/>
          <a:p>
            <a:pPr algn="ctr"/>
            <a:r>
              <a:rPr lang="en-GB" dirty="0"/>
              <a:t>Using Deep Learning to Summarise Sentence: Recurrent Neural Networks</a:t>
            </a:r>
          </a:p>
        </p:txBody>
      </p:sp>
      <p:sp>
        <p:nvSpPr>
          <p:cNvPr id="62" name="Rectangle: Rounded Corners 61">
            <a:extLst>
              <a:ext uri="{FF2B5EF4-FFF2-40B4-BE49-F238E27FC236}">
                <a16:creationId xmlns:a16="http://schemas.microsoft.com/office/drawing/2014/main" id="{EB0F154E-BFA8-44B5-8650-9DCAC7939716}"/>
              </a:ext>
            </a:extLst>
          </p:cNvPr>
          <p:cNvSpPr/>
          <p:nvPr/>
        </p:nvSpPr>
        <p:spPr>
          <a:xfrm>
            <a:off x="10632657" y="4756133"/>
            <a:ext cx="1442286" cy="62801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OUTPUT</a:t>
            </a:r>
          </a:p>
        </p:txBody>
      </p:sp>
      <p:sp>
        <p:nvSpPr>
          <p:cNvPr id="65" name="Rectangle: Rounded Corners 64">
            <a:extLst>
              <a:ext uri="{FF2B5EF4-FFF2-40B4-BE49-F238E27FC236}">
                <a16:creationId xmlns:a16="http://schemas.microsoft.com/office/drawing/2014/main" id="{202528F9-A241-4E54-B254-C1F7BCABC464}"/>
              </a:ext>
            </a:extLst>
          </p:cNvPr>
          <p:cNvSpPr/>
          <p:nvPr/>
        </p:nvSpPr>
        <p:spPr>
          <a:xfrm>
            <a:off x="259080" y="3200274"/>
            <a:ext cx="2332260" cy="1435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dirty="0"/>
              <a:t>Start off with equal importance to all words in </a:t>
            </a:r>
            <a:r>
              <a:rPr lang="en-GB" b="1" u="sng" dirty="0"/>
              <a:t>input</a:t>
            </a:r>
            <a:r>
              <a:rPr lang="en-GB" dirty="0"/>
              <a:t> sentence</a:t>
            </a:r>
          </a:p>
        </p:txBody>
      </p:sp>
      <p:sp>
        <p:nvSpPr>
          <p:cNvPr id="66" name="Rectangle 65">
            <a:extLst>
              <a:ext uri="{FF2B5EF4-FFF2-40B4-BE49-F238E27FC236}">
                <a16:creationId xmlns:a16="http://schemas.microsoft.com/office/drawing/2014/main" id="{7D99FA96-9C66-4903-A90E-AA072B5A6353}"/>
              </a:ext>
            </a:extLst>
          </p:cNvPr>
          <p:cNvSpPr/>
          <p:nvPr/>
        </p:nvSpPr>
        <p:spPr>
          <a:xfrm>
            <a:off x="9126775" y="1614199"/>
            <a:ext cx="2750048" cy="461665"/>
          </a:xfrm>
          <a:prstGeom prst="rect">
            <a:avLst/>
          </a:prstGeom>
        </p:spPr>
        <p:txBody>
          <a:bodyPr wrap="none">
            <a:spAutoFit/>
          </a:bodyPr>
          <a:lstStyle/>
          <a:p>
            <a:pPr lvl="0"/>
            <a:r>
              <a:rPr lang="en-GB" sz="2400" i="1" dirty="0"/>
              <a:t>Refer to train output</a:t>
            </a:r>
          </a:p>
        </p:txBody>
      </p:sp>
      <p:sp>
        <p:nvSpPr>
          <p:cNvPr id="70" name="Rectangle 69">
            <a:extLst>
              <a:ext uri="{FF2B5EF4-FFF2-40B4-BE49-F238E27FC236}">
                <a16:creationId xmlns:a16="http://schemas.microsoft.com/office/drawing/2014/main" id="{2F5A5034-332A-4B9A-B2CB-769F32AA52B8}"/>
              </a:ext>
            </a:extLst>
          </p:cNvPr>
          <p:cNvSpPr/>
          <p:nvPr/>
        </p:nvSpPr>
        <p:spPr>
          <a:xfrm>
            <a:off x="2332991" y="5464347"/>
            <a:ext cx="4488823" cy="757130"/>
          </a:xfrm>
          <a:prstGeom prst="rect">
            <a:avLst/>
          </a:prstGeom>
        </p:spPr>
        <p:txBody>
          <a:bodyPr wrap="square">
            <a:spAutoFit/>
          </a:bodyPr>
          <a:lstStyle/>
          <a:p>
            <a:pPr lvl="0" algn="r" defTabSz="1066800">
              <a:lnSpc>
                <a:spcPct val="90000"/>
              </a:lnSpc>
              <a:spcBef>
                <a:spcPct val="0"/>
              </a:spcBef>
              <a:spcAft>
                <a:spcPct val="35000"/>
              </a:spcAft>
            </a:pPr>
            <a:r>
              <a:rPr lang="en-GB" sz="2400" i="1" dirty="0"/>
              <a:t>Revise weightage to input words relevant to generate output</a:t>
            </a:r>
          </a:p>
        </p:txBody>
      </p:sp>
      <p:sp>
        <p:nvSpPr>
          <p:cNvPr id="71" name="Rectangle: Rounded Corners 70">
            <a:extLst>
              <a:ext uri="{FF2B5EF4-FFF2-40B4-BE49-F238E27FC236}">
                <a16:creationId xmlns:a16="http://schemas.microsoft.com/office/drawing/2014/main" id="{F60AA1C0-46B9-41D5-8BE9-061082AFDF81}"/>
              </a:ext>
            </a:extLst>
          </p:cNvPr>
          <p:cNvSpPr/>
          <p:nvPr/>
        </p:nvSpPr>
        <p:spPr>
          <a:xfrm>
            <a:off x="3856260" y="2367428"/>
            <a:ext cx="1442286" cy="62801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INPUT</a:t>
            </a:r>
          </a:p>
        </p:txBody>
      </p:sp>
      <p:sp>
        <p:nvSpPr>
          <p:cNvPr id="72" name="Arrow: Right 71">
            <a:extLst>
              <a:ext uri="{FF2B5EF4-FFF2-40B4-BE49-F238E27FC236}">
                <a16:creationId xmlns:a16="http://schemas.microsoft.com/office/drawing/2014/main" id="{2DF86FDF-B83E-46C9-B29C-B8BE0492B1F7}"/>
              </a:ext>
            </a:extLst>
          </p:cNvPr>
          <p:cNvSpPr/>
          <p:nvPr/>
        </p:nvSpPr>
        <p:spPr>
          <a:xfrm>
            <a:off x="2850420" y="3773058"/>
            <a:ext cx="1005840" cy="28956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7611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a:extLst>
              <a:ext uri="{FF2B5EF4-FFF2-40B4-BE49-F238E27FC236}">
                <a16:creationId xmlns:a16="http://schemas.microsoft.com/office/drawing/2014/main" id="{728BA958-ED81-422E-8D9E-567C21F34B77}"/>
              </a:ext>
            </a:extLst>
          </p:cNvPr>
          <p:cNvSpPr>
            <a:spLocks noGrp="1"/>
          </p:cNvSpPr>
          <p:nvPr>
            <p:ph type="title"/>
          </p:nvPr>
        </p:nvSpPr>
        <p:spPr>
          <a:xfrm>
            <a:off x="1294043" y="294344"/>
            <a:ext cx="9603913" cy="1325563"/>
          </a:xfrm>
        </p:spPr>
        <p:txBody>
          <a:bodyPr/>
          <a:lstStyle/>
          <a:p>
            <a:r>
              <a:rPr lang="en-GB" dirty="0"/>
              <a:t>Encoding text to machine readable inputs</a:t>
            </a:r>
          </a:p>
        </p:txBody>
      </p:sp>
      <p:grpSp>
        <p:nvGrpSpPr>
          <p:cNvPr id="51" name="Group 50">
            <a:extLst>
              <a:ext uri="{FF2B5EF4-FFF2-40B4-BE49-F238E27FC236}">
                <a16:creationId xmlns:a16="http://schemas.microsoft.com/office/drawing/2014/main" id="{0CB29F0A-7AD0-4750-8211-1395BB5EA066}"/>
              </a:ext>
            </a:extLst>
          </p:cNvPr>
          <p:cNvGrpSpPr/>
          <p:nvPr/>
        </p:nvGrpSpPr>
        <p:grpSpPr>
          <a:xfrm>
            <a:off x="475178" y="1626790"/>
            <a:ext cx="10634073" cy="4119234"/>
            <a:chOff x="-455856" y="2360578"/>
            <a:chExt cx="10634073" cy="4119234"/>
          </a:xfrm>
        </p:grpSpPr>
        <p:grpSp>
          <p:nvGrpSpPr>
            <p:cNvPr id="52" name="Group 51">
              <a:extLst>
                <a:ext uri="{FF2B5EF4-FFF2-40B4-BE49-F238E27FC236}">
                  <a16:creationId xmlns:a16="http://schemas.microsoft.com/office/drawing/2014/main" id="{5B6CC225-4109-40E3-B666-7450C220E130}"/>
                </a:ext>
              </a:extLst>
            </p:cNvPr>
            <p:cNvGrpSpPr/>
            <p:nvPr/>
          </p:nvGrpSpPr>
          <p:grpSpPr>
            <a:xfrm>
              <a:off x="764714" y="2937038"/>
              <a:ext cx="6896687" cy="2549029"/>
              <a:chOff x="951163" y="1943598"/>
              <a:chExt cx="6896687" cy="2549029"/>
            </a:xfrm>
          </p:grpSpPr>
          <p:pic>
            <p:nvPicPr>
              <p:cNvPr id="93" name="Picture 92">
                <a:extLst>
                  <a:ext uri="{FF2B5EF4-FFF2-40B4-BE49-F238E27FC236}">
                    <a16:creationId xmlns:a16="http://schemas.microsoft.com/office/drawing/2014/main" id="{D1825812-2420-47BD-8EFF-F5A899AD1BAE}"/>
                  </a:ext>
                </a:extLst>
              </p:cNvPr>
              <p:cNvPicPr>
                <a:picLocks noChangeAspect="1"/>
              </p:cNvPicPr>
              <p:nvPr/>
            </p:nvPicPr>
            <p:blipFill>
              <a:blip r:embed="rId2"/>
              <a:stretch>
                <a:fillRect/>
              </a:stretch>
            </p:blipFill>
            <p:spPr>
              <a:xfrm>
                <a:off x="951163" y="1943598"/>
                <a:ext cx="6896687" cy="2523600"/>
              </a:xfrm>
              <a:prstGeom prst="rect">
                <a:avLst/>
              </a:prstGeom>
            </p:spPr>
          </p:pic>
          <mc:AlternateContent xmlns:mc="http://schemas.openxmlformats.org/markup-compatibility/2006" xmlns:p14="http://schemas.microsoft.com/office/powerpoint/2010/main">
            <mc:Choice Requires="p14">
              <p:contentPart p14:bwMode="auto" r:id="rId3">
                <p14:nvContentPartPr>
                  <p14:cNvPr id="94" name="Ink 93">
                    <a:extLst>
                      <a:ext uri="{FF2B5EF4-FFF2-40B4-BE49-F238E27FC236}">
                        <a16:creationId xmlns:a16="http://schemas.microsoft.com/office/drawing/2014/main" id="{CEA751EC-72AF-4016-97A8-5F18D48952B0}"/>
                      </a:ext>
                    </a:extLst>
                  </p14:cNvPr>
                  <p14:cNvContentPartPr/>
                  <p14:nvPr/>
                </p14:nvContentPartPr>
                <p14:xfrm>
                  <a:off x="1438723" y="4170787"/>
                  <a:ext cx="2832840" cy="321840"/>
                </p14:xfrm>
              </p:contentPart>
            </mc:Choice>
            <mc:Fallback xmlns="">
              <p:pic>
                <p:nvPicPr>
                  <p:cNvPr id="6" name="Ink 5">
                    <a:extLst>
                      <a:ext uri="{FF2B5EF4-FFF2-40B4-BE49-F238E27FC236}">
                        <a16:creationId xmlns:a16="http://schemas.microsoft.com/office/drawing/2014/main" id="{AD195A31-1FF5-1C46-BFBC-B81F5308D6D8}"/>
                      </a:ext>
                    </a:extLst>
                  </p:cNvPr>
                  <p:cNvPicPr/>
                  <p:nvPr/>
                </p:nvPicPr>
                <p:blipFill>
                  <a:blip r:embed="rId4"/>
                  <a:stretch>
                    <a:fillRect/>
                  </a:stretch>
                </p:blipFill>
                <p:spPr>
                  <a:xfrm>
                    <a:off x="1375723" y="4107787"/>
                    <a:ext cx="295848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5" name="Ink 94">
                    <a:extLst>
                      <a:ext uri="{FF2B5EF4-FFF2-40B4-BE49-F238E27FC236}">
                        <a16:creationId xmlns:a16="http://schemas.microsoft.com/office/drawing/2014/main" id="{AFD190B4-2E46-4367-AB79-8BD7150DD271}"/>
                      </a:ext>
                    </a:extLst>
                  </p14:cNvPr>
                  <p14:cNvContentPartPr/>
                  <p14:nvPr/>
                </p14:nvContentPartPr>
                <p14:xfrm>
                  <a:off x="4789603" y="3645187"/>
                  <a:ext cx="2551320" cy="203400"/>
                </p14:xfrm>
              </p:contentPart>
            </mc:Choice>
            <mc:Fallback xmlns="">
              <p:pic>
                <p:nvPicPr>
                  <p:cNvPr id="7" name="Ink 6">
                    <a:extLst>
                      <a:ext uri="{FF2B5EF4-FFF2-40B4-BE49-F238E27FC236}">
                        <a16:creationId xmlns:a16="http://schemas.microsoft.com/office/drawing/2014/main" id="{8A5410B7-B247-1B45-A247-CF6910A0CBBB}"/>
                      </a:ext>
                    </a:extLst>
                  </p:cNvPr>
                  <p:cNvPicPr/>
                  <p:nvPr/>
                </p:nvPicPr>
                <p:blipFill>
                  <a:blip r:embed="rId6"/>
                  <a:stretch>
                    <a:fillRect/>
                  </a:stretch>
                </p:blipFill>
                <p:spPr>
                  <a:xfrm>
                    <a:off x="4726603" y="3582547"/>
                    <a:ext cx="267696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6" name="Ink 95">
                    <a:extLst>
                      <a:ext uri="{FF2B5EF4-FFF2-40B4-BE49-F238E27FC236}">
                        <a16:creationId xmlns:a16="http://schemas.microsoft.com/office/drawing/2014/main" id="{4D2C5857-FF2B-4D3E-9224-074EBE4A7661}"/>
                      </a:ext>
                    </a:extLst>
                  </p14:cNvPr>
                  <p14:cNvContentPartPr/>
                  <p14:nvPr/>
                </p14:nvContentPartPr>
                <p14:xfrm>
                  <a:off x="4753783" y="2079684"/>
                  <a:ext cx="2622960" cy="152640"/>
                </p14:xfrm>
              </p:contentPart>
            </mc:Choice>
            <mc:Fallback xmlns="">
              <p:pic>
                <p:nvPicPr>
                  <p:cNvPr id="96" name="Ink 95">
                    <a:extLst>
                      <a:ext uri="{FF2B5EF4-FFF2-40B4-BE49-F238E27FC236}">
                        <a16:creationId xmlns:a16="http://schemas.microsoft.com/office/drawing/2014/main" id="{4D2C5857-FF2B-4D3E-9224-074EBE4A7661}"/>
                      </a:ext>
                    </a:extLst>
                  </p:cNvPr>
                  <p:cNvPicPr/>
                  <p:nvPr/>
                </p:nvPicPr>
                <p:blipFill>
                  <a:blip r:embed="rId8"/>
                  <a:stretch>
                    <a:fillRect/>
                  </a:stretch>
                </p:blipFill>
                <p:spPr>
                  <a:xfrm>
                    <a:off x="4690783" y="2016684"/>
                    <a:ext cx="2748600" cy="278280"/>
                  </a:xfrm>
                  <a:prstGeom prst="rect">
                    <a:avLst/>
                  </a:prstGeom>
                </p:spPr>
              </p:pic>
            </mc:Fallback>
          </mc:AlternateContent>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FDFECD1-2016-4C70-9E7A-A080BE582B34}"/>
                    </a:ext>
                  </a:extLst>
                </p:cNvPr>
                <p:cNvSpPr txBox="1"/>
                <p:nvPr/>
              </p:nvSpPr>
              <p:spPr>
                <a:xfrm>
                  <a:off x="2410159" y="5112646"/>
                  <a:ext cx="2551317" cy="8304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GB"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.58</m:t>
                              </m:r>
                            </m:e>
                          </m:mr>
                          <m:mr>
                            <m:e>
                              <m:r>
                                <a:rPr lang="en-GB" i="1" smtClean="0">
                                  <a:latin typeface="Cambria Math" panose="02040503050406030204" pitchFamily="18" charset="0"/>
                                </a:rPr>
                                <m:t>⋮</m:t>
                              </m:r>
                            </m:e>
                          </m:mr>
                          <m:mr>
                            <m:e>
                              <m:r>
                                <a:rPr lang="en-US" b="0" i="1" smtClean="0">
                                  <a:latin typeface="Cambria Math" panose="02040503050406030204" pitchFamily="18" charset="0"/>
                                </a:rPr>
                                <m:t>0.28</m:t>
                              </m:r>
                            </m:e>
                          </m:mr>
                        </m:m>
                      </m:oMath>
                    </m:oMathPara>
                  </a14:m>
                  <a:endParaRPr lang="en-GB" dirty="0"/>
                </a:p>
              </p:txBody>
            </p:sp>
          </mc:Choice>
          <mc:Fallback xmlns="">
            <p:sp>
              <p:nvSpPr>
                <p:cNvPr id="53" name="TextBox 52">
                  <a:extLst>
                    <a:ext uri="{FF2B5EF4-FFF2-40B4-BE49-F238E27FC236}">
                      <a16:creationId xmlns:a16="http://schemas.microsoft.com/office/drawing/2014/main" id="{8FDFECD1-2016-4C70-9E7A-A080BE582B34}"/>
                    </a:ext>
                  </a:extLst>
                </p:cNvPr>
                <p:cNvSpPr txBox="1">
                  <a:spLocks noRot="1" noChangeAspect="1" noMove="1" noResize="1" noEditPoints="1" noAdjustHandles="1" noChangeArrowheads="1" noChangeShapeType="1" noTextEdit="1"/>
                </p:cNvSpPr>
                <p:nvPr/>
              </p:nvSpPr>
              <p:spPr>
                <a:xfrm>
                  <a:off x="2410159" y="5112646"/>
                  <a:ext cx="2551317" cy="830484"/>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5EC4187-2758-49B6-ADBA-37D0B9B7036E}"/>
                    </a:ext>
                  </a:extLst>
                </p:cNvPr>
                <p:cNvSpPr txBox="1"/>
                <p:nvPr/>
              </p:nvSpPr>
              <p:spPr>
                <a:xfrm>
                  <a:off x="838200" y="5106498"/>
                  <a:ext cx="2551317" cy="8249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GB"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.23</m:t>
                              </m:r>
                            </m:e>
                          </m:mr>
                          <m:mr>
                            <m:e>
                              <m:r>
                                <a:rPr lang="en-GB" i="1" smtClean="0">
                                  <a:latin typeface="Cambria Math" panose="02040503050406030204" pitchFamily="18" charset="0"/>
                                </a:rPr>
                                <m:t>⋮</m:t>
                              </m:r>
                            </m:e>
                          </m:mr>
                          <m:mr>
                            <m:e>
                              <m:r>
                                <a:rPr lang="en-US" b="0" i="1" smtClean="0">
                                  <a:latin typeface="Cambria Math" panose="02040503050406030204" pitchFamily="18" charset="0"/>
                                </a:rPr>
                                <m:t>0.18</m:t>
                              </m:r>
                            </m:e>
                          </m:mr>
                        </m:m>
                      </m:oMath>
                    </m:oMathPara>
                  </a14:m>
                  <a:endParaRPr lang="en-GB" dirty="0"/>
                </a:p>
              </p:txBody>
            </p:sp>
          </mc:Choice>
          <mc:Fallback xmlns="">
            <p:sp>
              <p:nvSpPr>
                <p:cNvPr id="54" name="TextBox 53">
                  <a:extLst>
                    <a:ext uri="{FF2B5EF4-FFF2-40B4-BE49-F238E27FC236}">
                      <a16:creationId xmlns:a16="http://schemas.microsoft.com/office/drawing/2014/main" id="{15EC4187-2758-49B6-ADBA-37D0B9B7036E}"/>
                    </a:ext>
                  </a:extLst>
                </p:cNvPr>
                <p:cNvSpPr txBox="1">
                  <a:spLocks noRot="1" noChangeAspect="1" noMove="1" noResize="1" noEditPoints="1" noAdjustHandles="1" noChangeArrowheads="1" noChangeShapeType="1" noTextEdit="1"/>
                </p:cNvSpPr>
                <p:nvPr/>
              </p:nvSpPr>
              <p:spPr>
                <a:xfrm>
                  <a:off x="838200" y="5106498"/>
                  <a:ext cx="2551317" cy="824906"/>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456233A-2EB2-487E-93F5-58C7C3128D15}"/>
                    </a:ext>
                  </a:extLst>
                </p:cNvPr>
                <p:cNvSpPr txBox="1"/>
                <p:nvPr/>
              </p:nvSpPr>
              <p:spPr>
                <a:xfrm>
                  <a:off x="314132" y="5106435"/>
                  <a:ext cx="2551317" cy="8249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GB"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.33</m:t>
                              </m:r>
                            </m:e>
                          </m:mr>
                          <m:mr>
                            <m:e>
                              <m:r>
                                <a:rPr lang="en-GB" i="1" smtClean="0">
                                  <a:latin typeface="Cambria Math" panose="02040503050406030204" pitchFamily="18" charset="0"/>
                                </a:rPr>
                                <m:t>⋮</m:t>
                              </m:r>
                            </m:e>
                          </m:mr>
                          <m:mr>
                            <m:e>
                              <m:r>
                                <a:rPr lang="en-US" b="0" i="1" smtClean="0">
                                  <a:latin typeface="Cambria Math" panose="02040503050406030204" pitchFamily="18" charset="0"/>
                                </a:rPr>
                                <m:t>0.54</m:t>
                              </m:r>
                            </m:e>
                          </m:mr>
                        </m:m>
                      </m:oMath>
                    </m:oMathPara>
                  </a14:m>
                  <a:endParaRPr lang="en-GB" dirty="0"/>
                </a:p>
              </p:txBody>
            </p:sp>
          </mc:Choice>
          <mc:Fallback xmlns="">
            <p:sp>
              <p:nvSpPr>
                <p:cNvPr id="55" name="TextBox 54">
                  <a:extLst>
                    <a:ext uri="{FF2B5EF4-FFF2-40B4-BE49-F238E27FC236}">
                      <a16:creationId xmlns:a16="http://schemas.microsoft.com/office/drawing/2014/main" id="{9456233A-2EB2-487E-93F5-58C7C3128D15}"/>
                    </a:ext>
                  </a:extLst>
                </p:cNvPr>
                <p:cNvSpPr txBox="1">
                  <a:spLocks noRot="1" noChangeAspect="1" noMove="1" noResize="1" noEditPoints="1" noAdjustHandles="1" noChangeArrowheads="1" noChangeShapeType="1" noTextEdit="1"/>
                </p:cNvSpPr>
                <p:nvPr/>
              </p:nvSpPr>
              <p:spPr>
                <a:xfrm>
                  <a:off x="314132" y="5106435"/>
                  <a:ext cx="2551317" cy="824969"/>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1A2EF51-ECE5-41CB-B6DA-D709FC1D6E58}"/>
                    </a:ext>
                  </a:extLst>
                </p:cNvPr>
                <p:cNvSpPr txBox="1"/>
                <p:nvPr/>
              </p:nvSpPr>
              <p:spPr>
                <a:xfrm>
                  <a:off x="1317853" y="5106498"/>
                  <a:ext cx="2551317" cy="8249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GB" i="1" smtClean="0">
                                <a:latin typeface="Cambria Math" panose="02040503050406030204" pitchFamily="18" charset="0"/>
                              </a:rPr>
                            </m:ctrlPr>
                          </m:mPr>
                          <m:mr>
                            <m:e>
                              <m:r>
                                <m:rPr>
                                  <m:brk m:alnAt="7"/>
                                </m:rPr>
                                <a:rPr lang="en-US" b="0" i="0" smtClean="0">
                                  <a:latin typeface="Cambria Math" panose="02040503050406030204" pitchFamily="18" charset="0"/>
                                </a:rPr>
                                <m:t>0</m:t>
                              </m:r>
                              <m:r>
                                <a:rPr lang="en-US" b="0" i="0" smtClean="0">
                                  <a:latin typeface="Cambria Math" panose="02040503050406030204" pitchFamily="18" charset="0"/>
                                </a:rPr>
                                <m:t>.11</m:t>
                              </m:r>
                            </m:e>
                          </m:mr>
                          <m:mr>
                            <m:e>
                              <m:r>
                                <a:rPr lang="en-GB" b="0" i="0" smtClean="0">
                                  <a:latin typeface="Cambria Math" panose="02040503050406030204" pitchFamily="18" charset="0"/>
                                </a:rPr>
                                <m:t>⋮</m:t>
                              </m:r>
                            </m:e>
                          </m:mr>
                          <m:mr>
                            <m:e>
                              <m:r>
                                <a:rPr lang="en-US" b="0" i="0" smtClean="0">
                                  <a:latin typeface="Cambria Math" panose="02040503050406030204" pitchFamily="18" charset="0"/>
                                </a:rPr>
                                <m:t>0.21</m:t>
                              </m:r>
                            </m:e>
                          </m:mr>
                        </m:m>
                      </m:oMath>
                    </m:oMathPara>
                  </a14:m>
                  <a:endParaRPr lang="en-GB" dirty="0"/>
                </a:p>
              </p:txBody>
            </p:sp>
          </mc:Choice>
          <mc:Fallback xmlns="">
            <p:sp>
              <p:nvSpPr>
                <p:cNvPr id="56" name="TextBox 55">
                  <a:extLst>
                    <a:ext uri="{FF2B5EF4-FFF2-40B4-BE49-F238E27FC236}">
                      <a16:creationId xmlns:a16="http://schemas.microsoft.com/office/drawing/2014/main" id="{91A2EF51-ECE5-41CB-B6DA-D709FC1D6E58}"/>
                    </a:ext>
                  </a:extLst>
                </p:cNvPr>
                <p:cNvSpPr txBox="1">
                  <a:spLocks noRot="1" noChangeAspect="1" noMove="1" noResize="1" noEditPoints="1" noAdjustHandles="1" noChangeArrowheads="1" noChangeShapeType="1" noTextEdit="1"/>
                </p:cNvSpPr>
                <p:nvPr/>
              </p:nvSpPr>
              <p:spPr>
                <a:xfrm>
                  <a:off x="1317853" y="5106498"/>
                  <a:ext cx="2551317" cy="824906"/>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7F79BFA-3A63-47B1-B4E7-72EAB731CEC6}"/>
                    </a:ext>
                  </a:extLst>
                </p:cNvPr>
                <p:cNvSpPr txBox="1"/>
                <p:nvPr/>
              </p:nvSpPr>
              <p:spPr>
                <a:xfrm>
                  <a:off x="1894045" y="5116530"/>
                  <a:ext cx="2551317" cy="8249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GB"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.00</m:t>
                              </m:r>
                            </m:e>
                          </m:mr>
                          <m:mr>
                            <m:e>
                              <m:r>
                                <a:rPr lang="en-GB" i="1" smtClean="0">
                                  <a:latin typeface="Cambria Math" panose="02040503050406030204" pitchFamily="18" charset="0"/>
                                </a:rPr>
                                <m:t>⋮</m:t>
                              </m:r>
                            </m:e>
                          </m:mr>
                          <m:mr>
                            <m:e>
                              <m:r>
                                <a:rPr lang="en-US" b="0" i="1" smtClean="0">
                                  <a:latin typeface="Cambria Math" panose="02040503050406030204" pitchFamily="18" charset="0"/>
                                </a:rPr>
                                <m:t>0.99</m:t>
                              </m:r>
                            </m:e>
                          </m:mr>
                        </m:m>
                      </m:oMath>
                    </m:oMathPara>
                  </a14:m>
                  <a:endParaRPr lang="en-GB" dirty="0"/>
                </a:p>
              </p:txBody>
            </p:sp>
          </mc:Choice>
          <mc:Fallback xmlns="">
            <p:sp>
              <p:nvSpPr>
                <p:cNvPr id="57" name="TextBox 56">
                  <a:extLst>
                    <a:ext uri="{FF2B5EF4-FFF2-40B4-BE49-F238E27FC236}">
                      <a16:creationId xmlns:a16="http://schemas.microsoft.com/office/drawing/2014/main" id="{E7F79BFA-3A63-47B1-B4E7-72EAB731CEC6}"/>
                    </a:ext>
                  </a:extLst>
                </p:cNvPr>
                <p:cNvSpPr txBox="1">
                  <a:spLocks noRot="1" noChangeAspect="1" noMove="1" noResize="1" noEditPoints="1" noAdjustHandles="1" noChangeArrowheads="1" noChangeShapeType="1" noTextEdit="1"/>
                </p:cNvSpPr>
                <p:nvPr/>
              </p:nvSpPr>
              <p:spPr>
                <a:xfrm>
                  <a:off x="1894045" y="5116530"/>
                  <a:ext cx="2551317" cy="824906"/>
                </a:xfrm>
                <a:prstGeom prst="rect">
                  <a:avLst/>
                </a:prstGeom>
                <a:blipFill>
                  <a:blip r:embed="rId13"/>
                  <a:stretch>
                    <a:fillRect/>
                  </a:stretch>
                </a:blipFill>
              </p:spPr>
              <p:txBody>
                <a:bodyPr/>
                <a:lstStyle/>
                <a:p>
                  <a:r>
                    <a:rPr lang="en-GB">
                      <a:noFill/>
                    </a:rPr>
                    <a:t> </a:t>
                  </a:r>
                </a:p>
              </p:txBody>
            </p:sp>
          </mc:Fallback>
        </mc:AlternateContent>
        <p:cxnSp>
          <p:nvCxnSpPr>
            <p:cNvPr id="58" name="Straight Arrow Connector 57">
              <a:extLst>
                <a:ext uri="{FF2B5EF4-FFF2-40B4-BE49-F238E27FC236}">
                  <a16:creationId xmlns:a16="http://schemas.microsoft.com/office/drawing/2014/main" id="{7D44B5F6-2AF0-4B65-A38B-AD1BFA44EAFB}"/>
                </a:ext>
              </a:extLst>
            </p:cNvPr>
            <p:cNvCxnSpPr>
              <a:cxnSpLocks/>
            </p:cNvCxnSpPr>
            <p:nvPr/>
          </p:nvCxnSpPr>
          <p:spPr>
            <a:xfrm flipV="1">
              <a:off x="847029" y="5909001"/>
              <a:ext cx="742762" cy="27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D3A43EB-315B-44CF-BA1B-AA9B52CC0CC1}"/>
                </a:ext>
              </a:extLst>
            </p:cNvPr>
            <p:cNvCxnSpPr>
              <a:cxnSpLocks/>
            </p:cNvCxnSpPr>
            <p:nvPr/>
          </p:nvCxnSpPr>
          <p:spPr>
            <a:xfrm flipV="1">
              <a:off x="2111204" y="5887319"/>
              <a:ext cx="0" cy="27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BFB4E694-2376-41F7-B9C6-30EF45B58419}"/>
                </a:ext>
              </a:extLst>
            </p:cNvPr>
            <p:cNvCxnSpPr>
              <a:cxnSpLocks/>
            </p:cNvCxnSpPr>
            <p:nvPr/>
          </p:nvCxnSpPr>
          <p:spPr>
            <a:xfrm flipV="1">
              <a:off x="2538686" y="5887319"/>
              <a:ext cx="0" cy="27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774C4E9-D9C7-4E7B-B92B-5D7B4F475C4B}"/>
                </a:ext>
              </a:extLst>
            </p:cNvPr>
            <p:cNvCxnSpPr>
              <a:cxnSpLocks/>
            </p:cNvCxnSpPr>
            <p:nvPr/>
          </p:nvCxnSpPr>
          <p:spPr>
            <a:xfrm flipV="1">
              <a:off x="3145211" y="5909001"/>
              <a:ext cx="0" cy="27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2FC8344-E791-423F-AA6A-696EDCFB39AA}"/>
                </a:ext>
              </a:extLst>
            </p:cNvPr>
            <p:cNvCxnSpPr>
              <a:cxnSpLocks/>
            </p:cNvCxnSpPr>
            <p:nvPr/>
          </p:nvCxnSpPr>
          <p:spPr>
            <a:xfrm flipH="1" flipV="1">
              <a:off x="3597232" y="5931404"/>
              <a:ext cx="688368" cy="251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A236433-4A7A-48B4-9CCD-D634BC20341F}"/>
                </a:ext>
              </a:extLst>
            </p:cNvPr>
            <p:cNvSpPr txBox="1"/>
            <p:nvPr/>
          </p:nvSpPr>
          <p:spPr>
            <a:xfrm>
              <a:off x="-455856" y="5201193"/>
              <a:ext cx="1803748" cy="646331"/>
            </a:xfrm>
            <a:prstGeom prst="rect">
              <a:avLst/>
            </a:prstGeom>
            <a:noFill/>
          </p:spPr>
          <p:txBody>
            <a:bodyPr wrap="square" rtlCol="0">
              <a:spAutoFit/>
            </a:bodyPr>
            <a:lstStyle/>
            <a:p>
              <a:pPr algn="ctr"/>
              <a:r>
                <a:rPr lang="en-GB" dirty="0"/>
                <a:t>512</a:t>
              </a:r>
            </a:p>
            <a:p>
              <a:pPr algn="ctr"/>
              <a:r>
                <a:rPr lang="en-GB" dirty="0"/>
                <a:t> dimension</a:t>
              </a:r>
            </a:p>
          </p:txBody>
        </p:sp>
        <p:sp>
          <p:nvSpPr>
            <p:cNvPr id="64" name="TextBox 63">
              <a:extLst>
                <a:ext uri="{FF2B5EF4-FFF2-40B4-BE49-F238E27FC236}">
                  <a16:creationId xmlns:a16="http://schemas.microsoft.com/office/drawing/2014/main" id="{71591ADC-90FB-4FF6-A8A8-609561CFF14A}"/>
                </a:ext>
              </a:extLst>
            </p:cNvPr>
            <p:cNvSpPr txBox="1"/>
            <p:nvPr/>
          </p:nvSpPr>
          <p:spPr>
            <a:xfrm>
              <a:off x="492678" y="6110480"/>
              <a:ext cx="5767303" cy="369332"/>
            </a:xfrm>
            <a:prstGeom prst="rect">
              <a:avLst/>
            </a:prstGeom>
            <a:noFill/>
          </p:spPr>
          <p:txBody>
            <a:bodyPr wrap="square" rtlCol="0">
              <a:spAutoFit/>
            </a:bodyPr>
            <a:lstStyle/>
            <a:p>
              <a:r>
                <a:rPr lang="en-GB" dirty="0"/>
                <a:t>Radically transform our transportation system </a:t>
              </a:r>
            </a:p>
          </p:txBody>
        </p:sp>
        <p:sp>
          <p:nvSpPr>
            <p:cNvPr id="65" name="Left Brace 64">
              <a:extLst>
                <a:ext uri="{FF2B5EF4-FFF2-40B4-BE49-F238E27FC236}">
                  <a16:creationId xmlns:a16="http://schemas.microsoft.com/office/drawing/2014/main" id="{28F5E1B0-39AC-456B-8236-C97F51850D63}"/>
                </a:ext>
              </a:extLst>
            </p:cNvPr>
            <p:cNvSpPr/>
            <p:nvPr/>
          </p:nvSpPr>
          <p:spPr>
            <a:xfrm>
              <a:off x="1020582" y="5184183"/>
              <a:ext cx="309040" cy="6279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6" name="TextBox 65">
              <a:extLst>
                <a:ext uri="{FF2B5EF4-FFF2-40B4-BE49-F238E27FC236}">
                  <a16:creationId xmlns:a16="http://schemas.microsoft.com/office/drawing/2014/main" id="{45B6CC7F-1E3B-49B2-9F91-A7C4AECEC981}"/>
                </a:ext>
              </a:extLst>
            </p:cNvPr>
            <p:cNvSpPr txBox="1"/>
            <p:nvPr/>
          </p:nvSpPr>
          <p:spPr>
            <a:xfrm>
              <a:off x="4410914" y="2360578"/>
              <a:ext cx="5767303" cy="369332"/>
            </a:xfrm>
            <a:prstGeom prst="rect">
              <a:avLst/>
            </a:prstGeom>
            <a:noFill/>
          </p:spPr>
          <p:txBody>
            <a:bodyPr wrap="square" rtlCol="0">
              <a:spAutoFit/>
            </a:bodyPr>
            <a:lstStyle/>
            <a:p>
              <a:r>
                <a:rPr lang="en-GB" dirty="0"/>
                <a:t>Change our transportation system </a:t>
              </a:r>
            </a:p>
          </p:txBody>
        </p:sp>
        <p:grpSp>
          <p:nvGrpSpPr>
            <p:cNvPr id="67" name="Group 66">
              <a:extLst>
                <a:ext uri="{FF2B5EF4-FFF2-40B4-BE49-F238E27FC236}">
                  <a16:creationId xmlns:a16="http://schemas.microsoft.com/office/drawing/2014/main" id="{49628A39-CC87-4354-B4CE-161D9E553D91}"/>
                </a:ext>
              </a:extLst>
            </p:cNvPr>
            <p:cNvGrpSpPr/>
            <p:nvPr/>
          </p:nvGrpSpPr>
          <p:grpSpPr>
            <a:xfrm>
              <a:off x="1484339" y="3739383"/>
              <a:ext cx="2065680" cy="206280"/>
              <a:chOff x="1705607" y="2844819"/>
              <a:chExt cx="2065680" cy="206280"/>
            </a:xfrm>
          </p:grpSpPr>
          <mc:AlternateContent xmlns:mc="http://schemas.openxmlformats.org/markup-compatibility/2006" xmlns:p14="http://schemas.microsoft.com/office/powerpoint/2010/main">
            <mc:Choice Requires="p14">
              <p:contentPart p14:bwMode="auto" r:id="rId14">
                <p14:nvContentPartPr>
                  <p14:cNvPr id="81" name="Ink 80">
                    <a:extLst>
                      <a:ext uri="{FF2B5EF4-FFF2-40B4-BE49-F238E27FC236}">
                        <a16:creationId xmlns:a16="http://schemas.microsoft.com/office/drawing/2014/main" id="{137959ED-F4DC-4408-843C-B3F9F6722FD0}"/>
                      </a:ext>
                    </a:extLst>
                  </p14:cNvPr>
                  <p14:cNvContentPartPr/>
                  <p14:nvPr/>
                </p14:nvContentPartPr>
                <p14:xfrm>
                  <a:off x="1705607" y="2859579"/>
                  <a:ext cx="91440" cy="144360"/>
                </p14:xfrm>
              </p:contentPart>
            </mc:Choice>
            <mc:Fallback xmlns="">
              <p:pic>
                <p:nvPicPr>
                  <p:cNvPr id="34" name="Ink 33">
                    <a:extLst>
                      <a:ext uri="{FF2B5EF4-FFF2-40B4-BE49-F238E27FC236}">
                        <a16:creationId xmlns:a16="http://schemas.microsoft.com/office/drawing/2014/main" id="{B6343027-D1A7-0B4A-B118-EE61231462C5}"/>
                      </a:ext>
                    </a:extLst>
                  </p:cNvPr>
                  <p:cNvPicPr/>
                  <p:nvPr/>
                </p:nvPicPr>
                <p:blipFill>
                  <a:blip r:embed="rId16"/>
                  <a:stretch>
                    <a:fillRect/>
                  </a:stretch>
                </p:blipFill>
                <p:spPr>
                  <a:xfrm>
                    <a:off x="1696967" y="2850579"/>
                    <a:ext cx="10908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D10A1B8E-5CD8-4E13-971C-8CC4ABE1E2DA}"/>
                      </a:ext>
                    </a:extLst>
                  </p14:cNvPr>
                  <p14:cNvContentPartPr/>
                  <p14:nvPr/>
                </p14:nvContentPartPr>
                <p14:xfrm>
                  <a:off x="1862207" y="2964699"/>
                  <a:ext cx="5760" cy="44640"/>
                </p14:xfrm>
              </p:contentPart>
            </mc:Choice>
            <mc:Fallback xmlns="">
              <p:pic>
                <p:nvPicPr>
                  <p:cNvPr id="35" name="Ink 34">
                    <a:extLst>
                      <a:ext uri="{FF2B5EF4-FFF2-40B4-BE49-F238E27FC236}">
                        <a16:creationId xmlns:a16="http://schemas.microsoft.com/office/drawing/2014/main" id="{BD48190E-E7F7-7D43-BCE8-A918EB860C77}"/>
                      </a:ext>
                    </a:extLst>
                  </p:cNvPr>
                  <p:cNvPicPr/>
                  <p:nvPr/>
                </p:nvPicPr>
                <p:blipFill>
                  <a:blip r:embed="rId18"/>
                  <a:stretch>
                    <a:fillRect/>
                  </a:stretch>
                </p:blipFill>
                <p:spPr>
                  <a:xfrm>
                    <a:off x="1853207" y="2956059"/>
                    <a:ext cx="2340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933524B6-390F-4818-BFE6-ACCF8E28CF87}"/>
                      </a:ext>
                    </a:extLst>
                  </p14:cNvPr>
                  <p14:cNvContentPartPr/>
                  <p14:nvPr/>
                </p14:nvContentPartPr>
                <p14:xfrm>
                  <a:off x="2162807" y="2863899"/>
                  <a:ext cx="127800" cy="142560"/>
                </p14:xfrm>
              </p:contentPart>
            </mc:Choice>
            <mc:Fallback xmlns="">
              <p:pic>
                <p:nvPicPr>
                  <p:cNvPr id="37" name="Ink 36">
                    <a:extLst>
                      <a:ext uri="{FF2B5EF4-FFF2-40B4-BE49-F238E27FC236}">
                        <a16:creationId xmlns:a16="http://schemas.microsoft.com/office/drawing/2014/main" id="{CD22F005-E0FE-854C-844F-29B0206802B8}"/>
                      </a:ext>
                    </a:extLst>
                  </p:cNvPr>
                  <p:cNvPicPr/>
                  <p:nvPr/>
                </p:nvPicPr>
                <p:blipFill>
                  <a:blip r:embed="rId20"/>
                  <a:stretch>
                    <a:fillRect/>
                  </a:stretch>
                </p:blipFill>
                <p:spPr>
                  <a:xfrm>
                    <a:off x="2153807" y="2855259"/>
                    <a:ext cx="1454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E163CD02-9E5A-4EEE-AE60-62AE32C33FC4}"/>
                      </a:ext>
                    </a:extLst>
                  </p14:cNvPr>
                  <p14:cNvContentPartPr/>
                  <p14:nvPr/>
                </p14:nvContentPartPr>
                <p14:xfrm>
                  <a:off x="2320847" y="2979819"/>
                  <a:ext cx="70920" cy="41400"/>
                </p14:xfrm>
              </p:contentPart>
            </mc:Choice>
            <mc:Fallback xmlns="">
              <p:pic>
                <p:nvPicPr>
                  <p:cNvPr id="39" name="Ink 38">
                    <a:extLst>
                      <a:ext uri="{FF2B5EF4-FFF2-40B4-BE49-F238E27FC236}">
                        <a16:creationId xmlns:a16="http://schemas.microsoft.com/office/drawing/2014/main" id="{B2CD9566-095B-924D-9001-5837193EE343}"/>
                      </a:ext>
                    </a:extLst>
                  </p:cNvPr>
                  <p:cNvPicPr/>
                  <p:nvPr/>
                </p:nvPicPr>
                <p:blipFill>
                  <a:blip r:embed="rId22"/>
                  <a:stretch>
                    <a:fillRect/>
                  </a:stretch>
                </p:blipFill>
                <p:spPr>
                  <a:xfrm>
                    <a:off x="2312207" y="2970819"/>
                    <a:ext cx="885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87857A5D-5D83-4E2A-94A6-0FCD07BF43F8}"/>
                      </a:ext>
                    </a:extLst>
                  </p14:cNvPr>
                  <p14:cNvContentPartPr/>
                  <p14:nvPr/>
                </p14:nvContentPartPr>
                <p14:xfrm>
                  <a:off x="2661047" y="2844819"/>
                  <a:ext cx="103320" cy="140400"/>
                </p14:xfrm>
              </p:contentPart>
            </mc:Choice>
            <mc:Fallback xmlns="">
              <p:pic>
                <p:nvPicPr>
                  <p:cNvPr id="41" name="Ink 40">
                    <a:extLst>
                      <a:ext uri="{FF2B5EF4-FFF2-40B4-BE49-F238E27FC236}">
                        <a16:creationId xmlns:a16="http://schemas.microsoft.com/office/drawing/2014/main" id="{A100A75D-EFEF-B548-B5C8-F705C6FE2BE3}"/>
                      </a:ext>
                    </a:extLst>
                  </p:cNvPr>
                  <p:cNvPicPr/>
                  <p:nvPr/>
                </p:nvPicPr>
                <p:blipFill>
                  <a:blip r:embed="rId24"/>
                  <a:stretch>
                    <a:fillRect/>
                  </a:stretch>
                </p:blipFill>
                <p:spPr>
                  <a:xfrm>
                    <a:off x="2652407" y="2836179"/>
                    <a:ext cx="1209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5736769C-C5A5-4914-9CDA-609B409ED6F3}"/>
                      </a:ext>
                    </a:extLst>
                  </p14:cNvPr>
                  <p14:cNvContentPartPr/>
                  <p14:nvPr/>
                </p14:nvContentPartPr>
                <p14:xfrm>
                  <a:off x="2797127" y="2978739"/>
                  <a:ext cx="54000" cy="72360"/>
                </p14:xfrm>
              </p:contentPart>
            </mc:Choice>
            <mc:Fallback xmlns="">
              <p:pic>
                <p:nvPicPr>
                  <p:cNvPr id="43" name="Ink 42">
                    <a:extLst>
                      <a:ext uri="{FF2B5EF4-FFF2-40B4-BE49-F238E27FC236}">
                        <a16:creationId xmlns:a16="http://schemas.microsoft.com/office/drawing/2014/main" id="{1CD4A87B-4D29-CA4C-9265-6BB947BA5355}"/>
                      </a:ext>
                    </a:extLst>
                  </p:cNvPr>
                  <p:cNvPicPr/>
                  <p:nvPr/>
                </p:nvPicPr>
                <p:blipFill>
                  <a:blip r:embed="rId26"/>
                  <a:stretch>
                    <a:fillRect/>
                  </a:stretch>
                </p:blipFill>
                <p:spPr>
                  <a:xfrm>
                    <a:off x="2788127" y="2969739"/>
                    <a:ext cx="7164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7" name="Ink 86">
                    <a:extLst>
                      <a:ext uri="{FF2B5EF4-FFF2-40B4-BE49-F238E27FC236}">
                        <a16:creationId xmlns:a16="http://schemas.microsoft.com/office/drawing/2014/main" id="{01FFC041-2D3D-4826-822D-AB449094D6DF}"/>
                      </a:ext>
                    </a:extLst>
                  </p14:cNvPr>
                  <p14:cNvContentPartPr/>
                  <p14:nvPr/>
                </p14:nvContentPartPr>
                <p14:xfrm>
                  <a:off x="3127967" y="2878299"/>
                  <a:ext cx="91440" cy="133560"/>
                </p14:xfrm>
              </p:contentPart>
            </mc:Choice>
            <mc:Fallback xmlns="">
              <p:pic>
                <p:nvPicPr>
                  <p:cNvPr id="45" name="Ink 44">
                    <a:extLst>
                      <a:ext uri="{FF2B5EF4-FFF2-40B4-BE49-F238E27FC236}">
                        <a16:creationId xmlns:a16="http://schemas.microsoft.com/office/drawing/2014/main" id="{72B5A8AA-22BD-D84B-B19F-ED6E1A9697B2}"/>
                      </a:ext>
                    </a:extLst>
                  </p:cNvPr>
                  <p:cNvPicPr/>
                  <p:nvPr/>
                </p:nvPicPr>
                <p:blipFill>
                  <a:blip r:embed="rId28"/>
                  <a:stretch>
                    <a:fillRect/>
                  </a:stretch>
                </p:blipFill>
                <p:spPr>
                  <a:xfrm>
                    <a:off x="3118967" y="2869659"/>
                    <a:ext cx="10908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8" name="Ink 87">
                    <a:extLst>
                      <a:ext uri="{FF2B5EF4-FFF2-40B4-BE49-F238E27FC236}">
                        <a16:creationId xmlns:a16="http://schemas.microsoft.com/office/drawing/2014/main" id="{1E32782C-0B17-4CF8-8976-56148A55F651}"/>
                      </a:ext>
                    </a:extLst>
                  </p14:cNvPr>
                  <p14:cNvContentPartPr/>
                  <p14:nvPr/>
                </p14:nvContentPartPr>
                <p14:xfrm>
                  <a:off x="3230207" y="2967219"/>
                  <a:ext cx="67680" cy="22680"/>
                </p14:xfrm>
              </p:contentPart>
            </mc:Choice>
            <mc:Fallback xmlns="">
              <p:pic>
                <p:nvPicPr>
                  <p:cNvPr id="47" name="Ink 46">
                    <a:extLst>
                      <a:ext uri="{FF2B5EF4-FFF2-40B4-BE49-F238E27FC236}">
                        <a16:creationId xmlns:a16="http://schemas.microsoft.com/office/drawing/2014/main" id="{A18DB884-3487-1A4F-85AB-7CFD159669F7}"/>
                      </a:ext>
                    </a:extLst>
                  </p:cNvPr>
                  <p:cNvPicPr/>
                  <p:nvPr/>
                </p:nvPicPr>
                <p:blipFill>
                  <a:blip r:embed="rId30"/>
                  <a:stretch>
                    <a:fillRect/>
                  </a:stretch>
                </p:blipFill>
                <p:spPr>
                  <a:xfrm>
                    <a:off x="3221567" y="2958579"/>
                    <a:ext cx="853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9" name="Ink 88">
                    <a:extLst>
                      <a:ext uri="{FF2B5EF4-FFF2-40B4-BE49-F238E27FC236}">
                        <a16:creationId xmlns:a16="http://schemas.microsoft.com/office/drawing/2014/main" id="{1C23434F-992C-4669-9EB6-D8BEACF211AB}"/>
                      </a:ext>
                    </a:extLst>
                  </p14:cNvPr>
                  <p14:cNvContentPartPr/>
                  <p14:nvPr/>
                </p14:nvContentPartPr>
                <p14:xfrm>
                  <a:off x="3264767" y="2950299"/>
                  <a:ext cx="7200" cy="74520"/>
                </p14:xfrm>
              </p:contentPart>
            </mc:Choice>
            <mc:Fallback xmlns="">
              <p:pic>
                <p:nvPicPr>
                  <p:cNvPr id="49" name="Ink 48">
                    <a:extLst>
                      <a:ext uri="{FF2B5EF4-FFF2-40B4-BE49-F238E27FC236}">
                        <a16:creationId xmlns:a16="http://schemas.microsoft.com/office/drawing/2014/main" id="{C68C3144-7EA5-AE47-848A-0C47994213F4}"/>
                      </a:ext>
                    </a:extLst>
                  </p:cNvPr>
                  <p:cNvPicPr/>
                  <p:nvPr/>
                </p:nvPicPr>
                <p:blipFill>
                  <a:blip r:embed="rId32"/>
                  <a:stretch>
                    <a:fillRect/>
                  </a:stretch>
                </p:blipFill>
                <p:spPr>
                  <a:xfrm>
                    <a:off x="3256127" y="2941659"/>
                    <a:ext cx="2484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0" name="Ink 89">
                    <a:extLst>
                      <a:ext uri="{FF2B5EF4-FFF2-40B4-BE49-F238E27FC236}">
                        <a16:creationId xmlns:a16="http://schemas.microsoft.com/office/drawing/2014/main" id="{D9F6C8FA-7D58-496F-8004-78701F44FE60}"/>
                      </a:ext>
                    </a:extLst>
                  </p14:cNvPr>
                  <p14:cNvContentPartPr/>
                  <p14:nvPr/>
                </p14:nvContentPartPr>
                <p14:xfrm>
                  <a:off x="3570767" y="2891619"/>
                  <a:ext cx="79200" cy="120960"/>
                </p14:xfrm>
              </p:contentPart>
            </mc:Choice>
            <mc:Fallback xmlns="">
              <p:pic>
                <p:nvPicPr>
                  <p:cNvPr id="51" name="Ink 50">
                    <a:extLst>
                      <a:ext uri="{FF2B5EF4-FFF2-40B4-BE49-F238E27FC236}">
                        <a16:creationId xmlns:a16="http://schemas.microsoft.com/office/drawing/2014/main" id="{FE024815-8BBD-264D-B26E-BB10A6521232}"/>
                      </a:ext>
                    </a:extLst>
                  </p:cNvPr>
                  <p:cNvPicPr/>
                  <p:nvPr/>
                </p:nvPicPr>
                <p:blipFill>
                  <a:blip r:embed="rId34"/>
                  <a:stretch>
                    <a:fillRect/>
                  </a:stretch>
                </p:blipFill>
                <p:spPr>
                  <a:xfrm>
                    <a:off x="3562127" y="2882979"/>
                    <a:ext cx="968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1" name="Ink 90">
                    <a:extLst>
                      <a:ext uri="{FF2B5EF4-FFF2-40B4-BE49-F238E27FC236}">
                        <a16:creationId xmlns:a16="http://schemas.microsoft.com/office/drawing/2014/main" id="{5A7BFC14-FB81-4F16-8C38-C0E66F00EEB6}"/>
                      </a:ext>
                    </a:extLst>
                  </p14:cNvPr>
                  <p14:cNvContentPartPr/>
                  <p14:nvPr/>
                </p14:nvContentPartPr>
                <p14:xfrm>
                  <a:off x="3687407" y="2978379"/>
                  <a:ext cx="61560" cy="66960"/>
                </p14:xfrm>
              </p:contentPart>
            </mc:Choice>
            <mc:Fallback xmlns="">
              <p:pic>
                <p:nvPicPr>
                  <p:cNvPr id="53" name="Ink 52">
                    <a:extLst>
                      <a:ext uri="{FF2B5EF4-FFF2-40B4-BE49-F238E27FC236}">
                        <a16:creationId xmlns:a16="http://schemas.microsoft.com/office/drawing/2014/main" id="{C74F109B-D8A4-0846-AEC7-A9E94C4B5079}"/>
                      </a:ext>
                    </a:extLst>
                  </p:cNvPr>
                  <p:cNvPicPr/>
                  <p:nvPr/>
                </p:nvPicPr>
                <p:blipFill>
                  <a:blip r:embed="rId36"/>
                  <a:stretch>
                    <a:fillRect/>
                  </a:stretch>
                </p:blipFill>
                <p:spPr>
                  <a:xfrm>
                    <a:off x="3678407" y="2969379"/>
                    <a:ext cx="7920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2" name="Ink 91">
                    <a:extLst>
                      <a:ext uri="{FF2B5EF4-FFF2-40B4-BE49-F238E27FC236}">
                        <a16:creationId xmlns:a16="http://schemas.microsoft.com/office/drawing/2014/main" id="{BD229373-AFC7-4FA2-B62A-752AA656C99F}"/>
                      </a:ext>
                    </a:extLst>
                  </p14:cNvPr>
                  <p14:cNvContentPartPr/>
                  <p14:nvPr/>
                </p14:nvContentPartPr>
                <p14:xfrm>
                  <a:off x="3698207" y="2962179"/>
                  <a:ext cx="73080" cy="360"/>
                </p14:xfrm>
              </p:contentPart>
            </mc:Choice>
            <mc:Fallback xmlns="">
              <p:pic>
                <p:nvPicPr>
                  <p:cNvPr id="55" name="Ink 54">
                    <a:extLst>
                      <a:ext uri="{FF2B5EF4-FFF2-40B4-BE49-F238E27FC236}">
                        <a16:creationId xmlns:a16="http://schemas.microsoft.com/office/drawing/2014/main" id="{B3E47717-BD44-A34F-8E3A-E28D123345A4}"/>
                      </a:ext>
                    </a:extLst>
                  </p:cNvPr>
                  <p:cNvPicPr/>
                  <p:nvPr/>
                </p:nvPicPr>
                <p:blipFill>
                  <a:blip r:embed="rId38"/>
                  <a:stretch>
                    <a:fillRect/>
                  </a:stretch>
                </p:blipFill>
                <p:spPr>
                  <a:xfrm>
                    <a:off x="3689207" y="2953179"/>
                    <a:ext cx="90720" cy="18000"/>
                  </a:xfrm>
                  <a:prstGeom prst="rect">
                    <a:avLst/>
                  </a:prstGeom>
                </p:spPr>
              </p:pic>
            </mc:Fallback>
          </mc:AlternateContent>
        </p:grpSp>
        <p:cxnSp>
          <p:nvCxnSpPr>
            <p:cNvPr id="68" name="Straight Arrow Connector 67">
              <a:extLst>
                <a:ext uri="{FF2B5EF4-FFF2-40B4-BE49-F238E27FC236}">
                  <a16:creationId xmlns:a16="http://schemas.microsoft.com/office/drawing/2014/main" id="{B1A46476-810F-408B-B695-243D941AD13B}"/>
                </a:ext>
              </a:extLst>
            </p:cNvPr>
            <p:cNvCxnSpPr>
              <a:cxnSpLocks/>
            </p:cNvCxnSpPr>
            <p:nvPr/>
          </p:nvCxnSpPr>
          <p:spPr>
            <a:xfrm flipV="1">
              <a:off x="4829308" y="2636787"/>
              <a:ext cx="0" cy="58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CED9B2E-252E-4930-B6B3-973A0175952E}"/>
                </a:ext>
              </a:extLst>
            </p:cNvPr>
            <p:cNvCxnSpPr>
              <a:cxnSpLocks/>
            </p:cNvCxnSpPr>
            <p:nvPr/>
          </p:nvCxnSpPr>
          <p:spPr>
            <a:xfrm flipV="1">
              <a:off x="5313013" y="2636787"/>
              <a:ext cx="0" cy="588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EA5CA7C-6928-452E-9084-398099187A71}"/>
                </a:ext>
              </a:extLst>
            </p:cNvPr>
            <p:cNvCxnSpPr>
              <a:cxnSpLocks/>
            </p:cNvCxnSpPr>
            <p:nvPr/>
          </p:nvCxnSpPr>
          <p:spPr>
            <a:xfrm flipV="1">
              <a:off x="5792988" y="2664622"/>
              <a:ext cx="393120" cy="582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E43279E-1CCA-4733-99BE-EB8160A69540}"/>
                </a:ext>
              </a:extLst>
            </p:cNvPr>
            <p:cNvCxnSpPr>
              <a:cxnSpLocks/>
            </p:cNvCxnSpPr>
            <p:nvPr/>
          </p:nvCxnSpPr>
          <p:spPr>
            <a:xfrm flipV="1">
              <a:off x="6261456" y="2668722"/>
              <a:ext cx="893018" cy="57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EB189E9C-8A7F-4526-B76D-AFBED2EA9EC8}"/>
                </a:ext>
              </a:extLst>
            </p:cNvPr>
            <p:cNvGrpSpPr/>
            <p:nvPr/>
          </p:nvGrpSpPr>
          <p:grpSpPr>
            <a:xfrm>
              <a:off x="4713708" y="4177731"/>
              <a:ext cx="1582200" cy="235800"/>
              <a:chOff x="4713708" y="4177731"/>
              <a:chExt cx="1582200" cy="235800"/>
            </a:xfrm>
          </p:grpSpPr>
          <mc:AlternateContent xmlns:mc="http://schemas.openxmlformats.org/markup-compatibility/2006" xmlns:p14="http://schemas.microsoft.com/office/powerpoint/2010/main">
            <mc:Choice Requires="p14">
              <p:contentPart p14:bwMode="auto" r:id="rId39">
                <p14:nvContentPartPr>
                  <p14:cNvPr id="73" name="Ink 72">
                    <a:extLst>
                      <a:ext uri="{FF2B5EF4-FFF2-40B4-BE49-F238E27FC236}">
                        <a16:creationId xmlns:a16="http://schemas.microsoft.com/office/drawing/2014/main" id="{E4357A65-0A0B-4BE0-966C-932E90F41DA1}"/>
                      </a:ext>
                    </a:extLst>
                  </p14:cNvPr>
                  <p14:cNvContentPartPr/>
                  <p14:nvPr/>
                </p14:nvContentPartPr>
                <p14:xfrm>
                  <a:off x="4713708" y="4177731"/>
                  <a:ext cx="108360" cy="156600"/>
                </p14:xfrm>
              </p:contentPart>
            </mc:Choice>
            <mc:Fallback xmlns="">
              <p:pic>
                <p:nvPicPr>
                  <p:cNvPr id="59" name="Ink 58">
                    <a:extLst>
                      <a:ext uri="{FF2B5EF4-FFF2-40B4-BE49-F238E27FC236}">
                        <a16:creationId xmlns:a16="http://schemas.microsoft.com/office/drawing/2014/main" id="{1CD60322-3115-F742-AB0F-651F525B399C}"/>
                      </a:ext>
                    </a:extLst>
                  </p:cNvPr>
                  <p:cNvPicPr/>
                  <p:nvPr/>
                </p:nvPicPr>
                <p:blipFill>
                  <a:blip r:embed="rId40"/>
                  <a:stretch>
                    <a:fillRect/>
                  </a:stretch>
                </p:blipFill>
                <p:spPr>
                  <a:xfrm>
                    <a:off x="4705068" y="4168731"/>
                    <a:ext cx="12600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4" name="Ink 73">
                    <a:extLst>
                      <a:ext uri="{FF2B5EF4-FFF2-40B4-BE49-F238E27FC236}">
                        <a16:creationId xmlns:a16="http://schemas.microsoft.com/office/drawing/2014/main" id="{96AFAA13-2F3A-4FEB-B209-149E093833E8}"/>
                      </a:ext>
                    </a:extLst>
                  </p14:cNvPr>
                  <p14:cNvContentPartPr/>
                  <p14:nvPr/>
                </p14:nvContentPartPr>
                <p14:xfrm>
                  <a:off x="4842588" y="4241091"/>
                  <a:ext cx="46080" cy="108360"/>
                </p14:xfrm>
              </p:contentPart>
            </mc:Choice>
            <mc:Fallback xmlns="">
              <p:pic>
                <p:nvPicPr>
                  <p:cNvPr id="61" name="Ink 60">
                    <a:extLst>
                      <a:ext uri="{FF2B5EF4-FFF2-40B4-BE49-F238E27FC236}">
                        <a16:creationId xmlns:a16="http://schemas.microsoft.com/office/drawing/2014/main" id="{FE0A52EE-1911-3A45-B746-D1B5DE607B96}"/>
                      </a:ext>
                    </a:extLst>
                  </p:cNvPr>
                  <p:cNvPicPr/>
                  <p:nvPr/>
                </p:nvPicPr>
                <p:blipFill>
                  <a:blip r:embed="rId42"/>
                  <a:stretch>
                    <a:fillRect/>
                  </a:stretch>
                </p:blipFill>
                <p:spPr>
                  <a:xfrm>
                    <a:off x="4833948" y="4232451"/>
                    <a:ext cx="637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75" name="Ink 74">
                    <a:extLst>
                      <a:ext uri="{FF2B5EF4-FFF2-40B4-BE49-F238E27FC236}">
                        <a16:creationId xmlns:a16="http://schemas.microsoft.com/office/drawing/2014/main" id="{80ED266D-581D-4239-80B3-3C5105EA1F08}"/>
                      </a:ext>
                    </a:extLst>
                  </p14:cNvPr>
                  <p14:cNvContentPartPr/>
                  <p14:nvPr/>
                </p14:nvContentPartPr>
                <p14:xfrm>
                  <a:off x="5204028" y="4191411"/>
                  <a:ext cx="90000" cy="140400"/>
                </p14:xfrm>
              </p:contentPart>
            </mc:Choice>
            <mc:Fallback xmlns="">
              <p:pic>
                <p:nvPicPr>
                  <p:cNvPr id="68" name="Ink 67">
                    <a:extLst>
                      <a:ext uri="{FF2B5EF4-FFF2-40B4-BE49-F238E27FC236}">
                        <a16:creationId xmlns:a16="http://schemas.microsoft.com/office/drawing/2014/main" id="{320C4F87-FF94-5045-A479-F402CAD0CC6B}"/>
                      </a:ext>
                    </a:extLst>
                  </p:cNvPr>
                  <p:cNvPicPr/>
                  <p:nvPr/>
                </p:nvPicPr>
                <p:blipFill>
                  <a:blip r:embed="rId44"/>
                  <a:stretch>
                    <a:fillRect/>
                  </a:stretch>
                </p:blipFill>
                <p:spPr>
                  <a:xfrm>
                    <a:off x="5195388" y="4182771"/>
                    <a:ext cx="1076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6" name="Ink 75">
                    <a:extLst>
                      <a:ext uri="{FF2B5EF4-FFF2-40B4-BE49-F238E27FC236}">
                        <a16:creationId xmlns:a16="http://schemas.microsoft.com/office/drawing/2014/main" id="{9EF941CF-D149-4E16-B891-7FB3E4EE7D81}"/>
                      </a:ext>
                    </a:extLst>
                  </p14:cNvPr>
                  <p14:cNvContentPartPr/>
                  <p14:nvPr/>
                </p14:nvContentPartPr>
                <p14:xfrm>
                  <a:off x="5321388" y="4283211"/>
                  <a:ext cx="39600" cy="113040"/>
                </p14:xfrm>
              </p:contentPart>
            </mc:Choice>
            <mc:Fallback xmlns="">
              <p:pic>
                <p:nvPicPr>
                  <p:cNvPr id="78" name="Ink 77">
                    <a:extLst>
                      <a:ext uri="{FF2B5EF4-FFF2-40B4-BE49-F238E27FC236}">
                        <a16:creationId xmlns:a16="http://schemas.microsoft.com/office/drawing/2014/main" id="{68981BAC-FE0C-DE4E-BE8F-AFDFC015D278}"/>
                      </a:ext>
                    </a:extLst>
                  </p:cNvPr>
                  <p:cNvPicPr/>
                  <p:nvPr/>
                </p:nvPicPr>
                <p:blipFill>
                  <a:blip r:embed="rId46"/>
                  <a:stretch>
                    <a:fillRect/>
                  </a:stretch>
                </p:blipFill>
                <p:spPr>
                  <a:xfrm>
                    <a:off x="5312748" y="4274571"/>
                    <a:ext cx="5724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7" name="Ink 76">
                    <a:extLst>
                      <a:ext uri="{FF2B5EF4-FFF2-40B4-BE49-F238E27FC236}">
                        <a16:creationId xmlns:a16="http://schemas.microsoft.com/office/drawing/2014/main" id="{001D50EE-F4BD-4471-97A3-D0F38DD44045}"/>
                      </a:ext>
                    </a:extLst>
                  </p14:cNvPr>
                  <p14:cNvContentPartPr/>
                  <p14:nvPr/>
                </p14:nvContentPartPr>
                <p14:xfrm>
                  <a:off x="5620908" y="4184571"/>
                  <a:ext cx="175320" cy="165960"/>
                </p14:xfrm>
              </p:contentPart>
            </mc:Choice>
            <mc:Fallback xmlns="">
              <p:pic>
                <p:nvPicPr>
                  <p:cNvPr id="82" name="Ink 81">
                    <a:extLst>
                      <a:ext uri="{FF2B5EF4-FFF2-40B4-BE49-F238E27FC236}">
                        <a16:creationId xmlns:a16="http://schemas.microsoft.com/office/drawing/2014/main" id="{3E00536C-5EA2-2F42-85CA-483F3C1BAD4B}"/>
                      </a:ext>
                    </a:extLst>
                  </p:cNvPr>
                  <p:cNvPicPr/>
                  <p:nvPr/>
                </p:nvPicPr>
                <p:blipFill>
                  <a:blip r:embed="rId48"/>
                  <a:stretch>
                    <a:fillRect/>
                  </a:stretch>
                </p:blipFill>
                <p:spPr>
                  <a:xfrm>
                    <a:off x="5612268" y="4175931"/>
                    <a:ext cx="1929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8" name="Ink 77">
                    <a:extLst>
                      <a:ext uri="{FF2B5EF4-FFF2-40B4-BE49-F238E27FC236}">
                        <a16:creationId xmlns:a16="http://schemas.microsoft.com/office/drawing/2014/main" id="{A18C2C79-9365-45A0-B930-AFFFCD8F2588}"/>
                      </a:ext>
                    </a:extLst>
                  </p14:cNvPr>
                  <p14:cNvContentPartPr/>
                  <p14:nvPr/>
                </p14:nvContentPartPr>
                <p14:xfrm>
                  <a:off x="5792988" y="4273131"/>
                  <a:ext cx="69840" cy="99720"/>
                </p14:xfrm>
              </p:contentPart>
            </mc:Choice>
            <mc:Fallback xmlns="">
              <p:pic>
                <p:nvPicPr>
                  <p:cNvPr id="86" name="Ink 85">
                    <a:extLst>
                      <a:ext uri="{FF2B5EF4-FFF2-40B4-BE49-F238E27FC236}">
                        <a16:creationId xmlns:a16="http://schemas.microsoft.com/office/drawing/2014/main" id="{FDB5AA7A-F0EF-CA47-8BBC-A3FEFA3241B9}"/>
                      </a:ext>
                    </a:extLst>
                  </p:cNvPr>
                  <p:cNvPicPr/>
                  <p:nvPr/>
                </p:nvPicPr>
                <p:blipFill>
                  <a:blip r:embed="rId50"/>
                  <a:stretch>
                    <a:fillRect/>
                  </a:stretch>
                </p:blipFill>
                <p:spPr>
                  <a:xfrm>
                    <a:off x="5784348" y="4264491"/>
                    <a:ext cx="874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79" name="Ink 78">
                    <a:extLst>
                      <a:ext uri="{FF2B5EF4-FFF2-40B4-BE49-F238E27FC236}">
                        <a16:creationId xmlns:a16="http://schemas.microsoft.com/office/drawing/2014/main" id="{ABC516A7-0923-4929-8190-CF34C091E7A4}"/>
                      </a:ext>
                    </a:extLst>
                  </p14:cNvPr>
                  <p14:cNvContentPartPr/>
                  <p14:nvPr/>
                </p14:nvContentPartPr>
                <p14:xfrm>
                  <a:off x="6141468" y="4186371"/>
                  <a:ext cx="89280" cy="156600"/>
                </p14:xfrm>
              </p:contentPart>
            </mc:Choice>
            <mc:Fallback xmlns="">
              <p:pic>
                <p:nvPicPr>
                  <p:cNvPr id="90" name="Ink 89">
                    <a:extLst>
                      <a:ext uri="{FF2B5EF4-FFF2-40B4-BE49-F238E27FC236}">
                        <a16:creationId xmlns:a16="http://schemas.microsoft.com/office/drawing/2014/main" id="{AC94AF68-C4E6-3C43-A75C-2C6CA2703EB2}"/>
                      </a:ext>
                    </a:extLst>
                  </p:cNvPr>
                  <p:cNvPicPr/>
                  <p:nvPr/>
                </p:nvPicPr>
                <p:blipFill>
                  <a:blip r:embed="rId52"/>
                  <a:stretch>
                    <a:fillRect/>
                  </a:stretch>
                </p:blipFill>
                <p:spPr>
                  <a:xfrm>
                    <a:off x="6132828" y="4177371"/>
                    <a:ext cx="1069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80" name="Ink 79">
                    <a:extLst>
                      <a:ext uri="{FF2B5EF4-FFF2-40B4-BE49-F238E27FC236}">
                        <a16:creationId xmlns:a16="http://schemas.microsoft.com/office/drawing/2014/main" id="{C4D8F0DF-5596-422A-A88F-06DE8D2F74D6}"/>
                      </a:ext>
                    </a:extLst>
                  </p14:cNvPr>
                  <p14:cNvContentPartPr/>
                  <p14:nvPr/>
                </p14:nvContentPartPr>
                <p14:xfrm>
                  <a:off x="6253068" y="4275291"/>
                  <a:ext cx="42840" cy="138240"/>
                </p14:xfrm>
              </p:contentPart>
            </mc:Choice>
            <mc:Fallback xmlns="">
              <p:pic>
                <p:nvPicPr>
                  <p:cNvPr id="115" name="Ink 114">
                    <a:extLst>
                      <a:ext uri="{FF2B5EF4-FFF2-40B4-BE49-F238E27FC236}">
                        <a16:creationId xmlns:a16="http://schemas.microsoft.com/office/drawing/2014/main" id="{3B60442C-8F21-294D-A534-0DA546DD2CAC}"/>
                      </a:ext>
                    </a:extLst>
                  </p:cNvPr>
                  <p:cNvPicPr/>
                  <p:nvPr/>
                </p:nvPicPr>
                <p:blipFill>
                  <a:blip r:embed="rId54"/>
                  <a:stretch>
                    <a:fillRect/>
                  </a:stretch>
                </p:blipFill>
                <p:spPr>
                  <a:xfrm>
                    <a:off x="6244068" y="4266651"/>
                    <a:ext cx="60480" cy="155880"/>
                  </a:xfrm>
                  <a:prstGeom prst="rect">
                    <a:avLst/>
                  </a:prstGeom>
                </p:spPr>
              </p:pic>
            </mc:Fallback>
          </mc:AlternateContent>
        </p:grpSp>
      </p:grpSp>
      <p:sp>
        <p:nvSpPr>
          <p:cNvPr id="102" name="Rectangle 101">
            <a:extLst>
              <a:ext uri="{FF2B5EF4-FFF2-40B4-BE49-F238E27FC236}">
                <a16:creationId xmlns:a16="http://schemas.microsoft.com/office/drawing/2014/main" id="{2EC4F6F5-6E7E-42BC-A945-2BA0F3C9367B}"/>
              </a:ext>
            </a:extLst>
          </p:cNvPr>
          <p:cNvSpPr/>
          <p:nvPr/>
        </p:nvSpPr>
        <p:spPr>
          <a:xfrm>
            <a:off x="1407898" y="2216075"/>
            <a:ext cx="2097562" cy="369332"/>
          </a:xfrm>
          <a:prstGeom prst="rect">
            <a:avLst/>
          </a:prstGeom>
        </p:spPr>
        <p:txBody>
          <a:bodyPr wrap="none">
            <a:spAutoFit/>
          </a:bodyPr>
          <a:lstStyle/>
          <a:p>
            <a:pPr lvl="0"/>
            <a:r>
              <a:rPr lang="en-GB" i="1" dirty="0"/>
              <a:t>Refer to train output</a:t>
            </a:r>
          </a:p>
        </p:txBody>
      </p:sp>
      <p:sp>
        <p:nvSpPr>
          <p:cNvPr id="103" name="Rectangle 102">
            <a:extLst>
              <a:ext uri="{FF2B5EF4-FFF2-40B4-BE49-F238E27FC236}">
                <a16:creationId xmlns:a16="http://schemas.microsoft.com/office/drawing/2014/main" id="{A15B90D5-BBF1-4CAE-B82C-E9EDDB61ACE0}"/>
              </a:ext>
            </a:extLst>
          </p:cNvPr>
          <p:cNvSpPr/>
          <p:nvPr/>
        </p:nvSpPr>
        <p:spPr>
          <a:xfrm>
            <a:off x="5579076" y="4698153"/>
            <a:ext cx="2356876" cy="840230"/>
          </a:xfrm>
          <a:prstGeom prst="rect">
            <a:avLst/>
          </a:prstGeom>
        </p:spPr>
        <p:txBody>
          <a:bodyPr wrap="square">
            <a:spAutoFit/>
          </a:bodyPr>
          <a:lstStyle/>
          <a:p>
            <a:pPr lvl="0" defTabSz="1066800">
              <a:lnSpc>
                <a:spcPct val="90000"/>
              </a:lnSpc>
              <a:spcBef>
                <a:spcPct val="0"/>
              </a:spcBef>
              <a:spcAft>
                <a:spcPct val="35000"/>
              </a:spcAft>
            </a:pPr>
            <a:r>
              <a:rPr lang="en-GB" i="1" dirty="0"/>
              <a:t>Revise weightage to input words relevant to generate output</a:t>
            </a:r>
          </a:p>
        </p:txBody>
      </p:sp>
      <p:cxnSp>
        <p:nvCxnSpPr>
          <p:cNvPr id="108" name="Straight Arrow Connector 107">
            <a:extLst>
              <a:ext uri="{FF2B5EF4-FFF2-40B4-BE49-F238E27FC236}">
                <a16:creationId xmlns:a16="http://schemas.microsoft.com/office/drawing/2014/main" id="{76ED0EEF-6CFB-48C7-891D-0414228E6C1E}"/>
              </a:ext>
            </a:extLst>
          </p:cNvPr>
          <p:cNvCxnSpPr>
            <a:cxnSpLocks/>
            <a:stCxn id="93" idx="0"/>
          </p:cNvCxnSpPr>
          <p:nvPr/>
        </p:nvCxnSpPr>
        <p:spPr>
          <a:xfrm flipH="1">
            <a:off x="3560893" y="2203250"/>
            <a:ext cx="1583199" cy="66583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56B6E132-BBF5-41CC-A995-6C7E92D4ED7F}"/>
              </a:ext>
            </a:extLst>
          </p:cNvPr>
          <p:cNvCxnSpPr>
            <a:cxnSpLocks/>
            <a:stCxn id="57" idx="3"/>
          </p:cNvCxnSpPr>
          <p:nvPr/>
        </p:nvCxnSpPr>
        <p:spPr>
          <a:xfrm flipV="1">
            <a:off x="5376396" y="4052987"/>
            <a:ext cx="1814619" cy="7422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B6F32E3F-F923-4A01-A5D0-1A24214D1D32}"/>
              </a:ext>
            </a:extLst>
          </p:cNvPr>
          <p:cNvSpPr/>
          <p:nvPr/>
        </p:nvSpPr>
        <p:spPr>
          <a:xfrm>
            <a:off x="8542424" y="2568529"/>
            <a:ext cx="3174398" cy="2677656"/>
          </a:xfrm>
          <a:prstGeom prst="rect">
            <a:avLst/>
          </a:prstGeom>
        </p:spPr>
        <p:txBody>
          <a:bodyPr wrap="square">
            <a:spAutoFit/>
          </a:bodyPr>
          <a:lstStyle/>
          <a:p>
            <a:pPr algn="ctr"/>
            <a:r>
              <a:rPr lang="en-GB" sz="2800" dirty="0"/>
              <a:t>However, RNN implicitly places emphasis to more recent data and may “forget” importance of earlier words</a:t>
            </a:r>
          </a:p>
        </p:txBody>
      </p:sp>
    </p:spTree>
    <p:extLst>
      <p:ext uri="{BB962C8B-B14F-4D97-AF65-F5344CB8AC3E}">
        <p14:creationId xmlns:p14="http://schemas.microsoft.com/office/powerpoint/2010/main" val="355525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A5F27F37-EB41-420B-A9FE-622BE76CED88}"/>
              </a:ext>
            </a:extLst>
          </p:cNvPr>
          <p:cNvSpPr txBox="1"/>
          <p:nvPr/>
        </p:nvSpPr>
        <p:spPr>
          <a:xfrm>
            <a:off x="5751" y="5972813"/>
            <a:ext cx="11059064" cy="830997"/>
          </a:xfrm>
          <a:prstGeom prst="rect">
            <a:avLst/>
          </a:prstGeom>
          <a:noFill/>
        </p:spPr>
        <p:txBody>
          <a:bodyPr wrap="square" rtlCol="0">
            <a:spAutoFit/>
          </a:bodyPr>
          <a:lstStyle/>
          <a:p>
            <a:r>
              <a:rPr lang="en-GB" sz="2400" b="1" i="1" dirty="0"/>
              <a:t>Context vector </a:t>
            </a:r>
            <a:r>
              <a:rPr lang="en-GB" sz="2400" i="1" dirty="0"/>
              <a:t>to </a:t>
            </a:r>
            <a:r>
              <a:rPr lang="en-GB" sz="2400" i="1" u="sng" dirty="0"/>
              <a:t>“downplay” less important words</a:t>
            </a:r>
            <a:r>
              <a:rPr lang="en-GB" sz="2400" i="1" dirty="0"/>
              <a:t> and </a:t>
            </a:r>
            <a:r>
              <a:rPr lang="en-GB" sz="2400" i="1" u="sng" dirty="0"/>
              <a:t>“emphasize” essential words </a:t>
            </a:r>
            <a:r>
              <a:rPr lang="en-GB" sz="2400" i="1" dirty="0"/>
              <a:t>holistically across entire sentence</a:t>
            </a:r>
          </a:p>
        </p:txBody>
      </p:sp>
      <p:grpSp>
        <p:nvGrpSpPr>
          <p:cNvPr id="71" name="Group 70">
            <a:extLst>
              <a:ext uri="{FF2B5EF4-FFF2-40B4-BE49-F238E27FC236}">
                <a16:creationId xmlns:a16="http://schemas.microsoft.com/office/drawing/2014/main" id="{1271BADA-14DB-4D5D-8ED4-610893B2E7F3}"/>
              </a:ext>
            </a:extLst>
          </p:cNvPr>
          <p:cNvGrpSpPr/>
          <p:nvPr/>
        </p:nvGrpSpPr>
        <p:grpSpPr>
          <a:xfrm>
            <a:off x="7041349" y="1742791"/>
            <a:ext cx="4988320" cy="4524316"/>
            <a:chOff x="7043407" y="2111371"/>
            <a:chExt cx="4988320" cy="4524316"/>
          </a:xfrm>
        </p:grpSpPr>
        <p:sp>
          <p:nvSpPr>
            <p:cNvPr id="25" name="TextBox 24">
              <a:extLst>
                <a:ext uri="{FF2B5EF4-FFF2-40B4-BE49-F238E27FC236}">
                  <a16:creationId xmlns:a16="http://schemas.microsoft.com/office/drawing/2014/main" id="{A98BE3A7-06F8-482A-838F-0F546D92E60D}"/>
                </a:ext>
              </a:extLst>
            </p:cNvPr>
            <p:cNvSpPr txBox="1"/>
            <p:nvPr/>
          </p:nvSpPr>
          <p:spPr>
            <a:xfrm>
              <a:off x="8120815" y="2111372"/>
              <a:ext cx="1498600" cy="4524315"/>
            </a:xfrm>
            <a:prstGeom prst="rect">
              <a:avLst/>
            </a:prstGeom>
            <a:noFill/>
          </p:spPr>
          <p:txBody>
            <a:bodyPr wrap="square" rtlCol="0">
              <a:spAutoFit/>
            </a:bodyPr>
            <a:lstStyle/>
            <a:p>
              <a:pPr algn="r"/>
              <a:r>
                <a:rPr lang="en-SG" dirty="0"/>
                <a:t>Autonomous </a:t>
              </a:r>
            </a:p>
            <a:p>
              <a:pPr algn="r"/>
              <a:r>
                <a:rPr lang="en-SG" dirty="0"/>
                <a:t>vehicles </a:t>
              </a:r>
            </a:p>
            <a:p>
              <a:pPr algn="r"/>
              <a:r>
                <a:rPr lang="en-SG" dirty="0"/>
                <a:t>will</a:t>
              </a:r>
            </a:p>
            <a:p>
              <a:pPr algn="r"/>
              <a:r>
                <a:rPr lang="en-SG" dirty="0"/>
                <a:t>also </a:t>
              </a:r>
            </a:p>
            <a:p>
              <a:pPr algn="r"/>
              <a:r>
                <a:rPr lang="en-SG" dirty="0"/>
                <a:t>become </a:t>
              </a:r>
            </a:p>
            <a:p>
              <a:pPr algn="r"/>
              <a:r>
                <a:rPr lang="en-SG" dirty="0"/>
                <a:t>a </a:t>
              </a:r>
            </a:p>
            <a:p>
              <a:pPr algn="r"/>
              <a:r>
                <a:rPr lang="en-SG" dirty="0"/>
                <a:t>reality</a:t>
              </a:r>
            </a:p>
            <a:p>
              <a:pPr algn="r"/>
              <a:r>
                <a:rPr lang="en-SG" dirty="0"/>
                <a:t> and </a:t>
              </a:r>
            </a:p>
            <a:p>
              <a:pPr algn="r"/>
              <a:r>
                <a:rPr lang="en-SG" dirty="0"/>
                <a:t>could </a:t>
              </a:r>
            </a:p>
            <a:p>
              <a:pPr algn="r"/>
              <a:r>
                <a:rPr lang="en-SG" dirty="0"/>
                <a:t>radically</a:t>
              </a:r>
            </a:p>
            <a:p>
              <a:pPr algn="r"/>
              <a:r>
                <a:rPr lang="en-SG" dirty="0"/>
                <a:t> transform </a:t>
              </a:r>
            </a:p>
            <a:p>
              <a:pPr algn="r"/>
              <a:r>
                <a:rPr lang="en-SG" dirty="0"/>
                <a:t>our </a:t>
              </a:r>
            </a:p>
            <a:p>
              <a:pPr algn="r"/>
              <a:r>
                <a:rPr lang="en-SG" dirty="0"/>
                <a:t>land </a:t>
              </a:r>
            </a:p>
            <a:p>
              <a:pPr algn="r"/>
              <a:r>
                <a:rPr lang="en-SG" dirty="0"/>
                <a:t>transport </a:t>
              </a:r>
            </a:p>
            <a:p>
              <a:pPr algn="r"/>
              <a:r>
                <a:rPr lang="en-SG" dirty="0"/>
                <a:t>system</a:t>
              </a:r>
              <a:endParaRPr lang="en-GB" dirty="0"/>
            </a:p>
            <a:p>
              <a:pPr algn="r"/>
              <a:endParaRPr lang="en-GB" dirty="0"/>
            </a:p>
          </p:txBody>
        </p:sp>
        <p:sp>
          <p:nvSpPr>
            <p:cNvPr id="26" name="TextBox 25">
              <a:extLst>
                <a:ext uri="{FF2B5EF4-FFF2-40B4-BE49-F238E27FC236}">
                  <a16:creationId xmlns:a16="http://schemas.microsoft.com/office/drawing/2014/main" id="{C9F73B8F-2E1A-4023-B5F9-4D4DDBC269B7}"/>
                </a:ext>
              </a:extLst>
            </p:cNvPr>
            <p:cNvSpPr txBox="1"/>
            <p:nvPr/>
          </p:nvSpPr>
          <p:spPr>
            <a:xfrm>
              <a:off x="10533127" y="2111371"/>
              <a:ext cx="1498600" cy="4247317"/>
            </a:xfrm>
            <a:prstGeom prst="rect">
              <a:avLst/>
            </a:prstGeom>
            <a:noFill/>
          </p:spPr>
          <p:txBody>
            <a:bodyPr wrap="square" rtlCol="0">
              <a:spAutoFit/>
            </a:bodyPr>
            <a:lstStyle/>
            <a:p>
              <a:r>
                <a:rPr lang="en-SG" dirty="0"/>
                <a:t>Autonomous </a:t>
              </a:r>
            </a:p>
            <a:p>
              <a:r>
                <a:rPr lang="en-SG" dirty="0"/>
                <a:t>vehicles </a:t>
              </a:r>
            </a:p>
            <a:p>
              <a:r>
                <a:rPr lang="en-SG" dirty="0"/>
                <a:t>will</a:t>
              </a:r>
            </a:p>
            <a:p>
              <a:endParaRPr lang="en-SG" dirty="0"/>
            </a:p>
            <a:p>
              <a:r>
                <a:rPr lang="en-SG" dirty="0"/>
                <a:t>become </a:t>
              </a:r>
            </a:p>
            <a:p>
              <a:r>
                <a:rPr lang="en-SG" dirty="0"/>
                <a:t>a </a:t>
              </a:r>
            </a:p>
            <a:p>
              <a:r>
                <a:rPr lang="en-SG" dirty="0"/>
                <a:t>reality</a:t>
              </a:r>
            </a:p>
            <a:p>
              <a:r>
                <a:rPr lang="en-SG" dirty="0"/>
                <a:t>and</a:t>
              </a:r>
            </a:p>
            <a:p>
              <a:r>
                <a:rPr lang="en-SG" dirty="0"/>
                <a:t> </a:t>
              </a:r>
            </a:p>
            <a:p>
              <a:r>
                <a:rPr lang="en-SG" dirty="0"/>
                <a:t>change </a:t>
              </a:r>
            </a:p>
            <a:p>
              <a:endParaRPr lang="en-SG" dirty="0"/>
            </a:p>
            <a:p>
              <a:r>
                <a:rPr lang="en-SG" dirty="0"/>
                <a:t> </a:t>
              </a:r>
            </a:p>
            <a:p>
              <a:r>
                <a:rPr lang="en-SG" dirty="0"/>
                <a:t>land </a:t>
              </a:r>
            </a:p>
            <a:p>
              <a:r>
                <a:rPr lang="en-SG" dirty="0"/>
                <a:t>transport</a:t>
              </a:r>
              <a:endParaRPr lang="en-GB" dirty="0"/>
            </a:p>
            <a:p>
              <a:endParaRPr lang="en-GB" dirty="0"/>
            </a:p>
          </p:txBody>
        </p:sp>
        <p:cxnSp>
          <p:nvCxnSpPr>
            <p:cNvPr id="27" name="Straight Arrow Connector 26">
              <a:extLst>
                <a:ext uri="{FF2B5EF4-FFF2-40B4-BE49-F238E27FC236}">
                  <a16:creationId xmlns:a16="http://schemas.microsoft.com/office/drawing/2014/main" id="{2C9E8358-A856-4393-ACC5-C33CB2D94FE3}"/>
                </a:ext>
              </a:extLst>
            </p:cNvPr>
            <p:cNvCxnSpPr>
              <a:cxnSpLocks/>
            </p:cNvCxnSpPr>
            <p:nvPr/>
          </p:nvCxnSpPr>
          <p:spPr>
            <a:xfrm>
              <a:off x="9520560" y="2309079"/>
              <a:ext cx="1000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3DC2093-E4EA-4BFC-9D08-D29D1E6421BA}"/>
                </a:ext>
              </a:extLst>
            </p:cNvPr>
            <p:cNvCxnSpPr>
              <a:cxnSpLocks/>
            </p:cNvCxnSpPr>
            <p:nvPr/>
          </p:nvCxnSpPr>
          <p:spPr>
            <a:xfrm>
              <a:off x="9520559" y="2563766"/>
              <a:ext cx="1000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64CF1AA-FDD2-44FA-AED6-3F00048FC719}"/>
                </a:ext>
              </a:extLst>
            </p:cNvPr>
            <p:cNvCxnSpPr>
              <a:cxnSpLocks/>
            </p:cNvCxnSpPr>
            <p:nvPr/>
          </p:nvCxnSpPr>
          <p:spPr>
            <a:xfrm>
              <a:off x="9520559" y="2839733"/>
              <a:ext cx="1000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920F0E9-3DED-4B78-8FEC-07C3823CDA13}"/>
                </a:ext>
              </a:extLst>
            </p:cNvPr>
            <p:cNvCxnSpPr>
              <a:cxnSpLocks/>
            </p:cNvCxnSpPr>
            <p:nvPr/>
          </p:nvCxnSpPr>
          <p:spPr>
            <a:xfrm>
              <a:off x="9520559" y="3424620"/>
              <a:ext cx="1000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17">
              <a:extLst>
                <a:ext uri="{FF2B5EF4-FFF2-40B4-BE49-F238E27FC236}">
                  <a16:creationId xmlns:a16="http://schemas.microsoft.com/office/drawing/2014/main" id="{7557634B-974F-4961-AEC9-492EDF1A5D37}"/>
                </a:ext>
              </a:extLst>
            </p:cNvPr>
            <p:cNvCxnSpPr>
              <a:cxnSpLocks/>
            </p:cNvCxnSpPr>
            <p:nvPr/>
          </p:nvCxnSpPr>
          <p:spPr>
            <a:xfrm>
              <a:off x="9519873" y="3102100"/>
              <a:ext cx="1001583" cy="322520"/>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9943CE8-D63B-457E-9C84-D8E38A32BBC8}"/>
                </a:ext>
              </a:extLst>
            </p:cNvPr>
            <p:cNvCxnSpPr>
              <a:cxnSpLocks/>
            </p:cNvCxnSpPr>
            <p:nvPr/>
          </p:nvCxnSpPr>
          <p:spPr>
            <a:xfrm>
              <a:off x="9519873" y="3696468"/>
              <a:ext cx="1000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F48CA89-1009-4158-8BEF-53F9631EBBF1}"/>
                </a:ext>
              </a:extLst>
            </p:cNvPr>
            <p:cNvCxnSpPr>
              <a:cxnSpLocks/>
            </p:cNvCxnSpPr>
            <p:nvPr/>
          </p:nvCxnSpPr>
          <p:spPr>
            <a:xfrm>
              <a:off x="9492412" y="3960079"/>
              <a:ext cx="1000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F9AEF6-E72F-4548-AC89-175D9C9ADE4E}"/>
                </a:ext>
              </a:extLst>
            </p:cNvPr>
            <p:cNvCxnSpPr>
              <a:cxnSpLocks/>
            </p:cNvCxnSpPr>
            <p:nvPr/>
          </p:nvCxnSpPr>
          <p:spPr>
            <a:xfrm>
              <a:off x="9492411" y="4218713"/>
              <a:ext cx="1000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5C02B5C-F12A-47F9-8922-243390023DB5}"/>
                </a:ext>
              </a:extLst>
            </p:cNvPr>
            <p:cNvCxnSpPr>
              <a:cxnSpLocks/>
            </p:cNvCxnSpPr>
            <p:nvPr/>
          </p:nvCxnSpPr>
          <p:spPr>
            <a:xfrm>
              <a:off x="9519873" y="4795361"/>
              <a:ext cx="1000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A111299-D200-45A9-B405-12C5308C55A1}"/>
                </a:ext>
              </a:extLst>
            </p:cNvPr>
            <p:cNvCxnSpPr>
              <a:cxnSpLocks/>
            </p:cNvCxnSpPr>
            <p:nvPr/>
          </p:nvCxnSpPr>
          <p:spPr>
            <a:xfrm>
              <a:off x="9519872" y="5619146"/>
              <a:ext cx="1000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F3AF0DF-EB5B-4B81-8A12-29C9061D88CC}"/>
                </a:ext>
              </a:extLst>
            </p:cNvPr>
            <p:cNvCxnSpPr>
              <a:cxnSpLocks/>
            </p:cNvCxnSpPr>
            <p:nvPr/>
          </p:nvCxnSpPr>
          <p:spPr>
            <a:xfrm>
              <a:off x="9519872" y="5853064"/>
              <a:ext cx="1000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32">
              <a:extLst>
                <a:ext uri="{FF2B5EF4-FFF2-40B4-BE49-F238E27FC236}">
                  <a16:creationId xmlns:a16="http://schemas.microsoft.com/office/drawing/2014/main" id="{94A90C46-4447-49C5-BBC2-CD6BC0E5E2A8}"/>
                </a:ext>
              </a:extLst>
            </p:cNvPr>
            <p:cNvCxnSpPr>
              <a:cxnSpLocks/>
            </p:cNvCxnSpPr>
            <p:nvPr/>
          </p:nvCxnSpPr>
          <p:spPr>
            <a:xfrm flipV="1">
              <a:off x="9519872" y="4795361"/>
              <a:ext cx="1000897" cy="275081"/>
            </a:xfrm>
            <a:prstGeom prst="bentConnector3">
              <a:avLst>
                <a:gd name="adj1" fmla="val 49239"/>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5FC99C0-21B7-4176-A6EF-BC19AB8DE826}"/>
                </a:ext>
              </a:extLst>
            </p:cNvPr>
            <p:cNvSpPr txBox="1"/>
            <p:nvPr/>
          </p:nvSpPr>
          <p:spPr>
            <a:xfrm>
              <a:off x="7411234" y="2930380"/>
              <a:ext cx="1812997" cy="369332"/>
            </a:xfrm>
            <a:prstGeom prst="rect">
              <a:avLst/>
            </a:prstGeom>
            <a:noFill/>
          </p:spPr>
          <p:txBody>
            <a:bodyPr wrap="none" rtlCol="0">
              <a:spAutoFit/>
            </a:bodyPr>
            <a:lstStyle/>
            <a:p>
              <a:r>
                <a:rPr lang="en-GB" b="1" i="1" dirty="0">
                  <a:solidFill>
                    <a:srgbClr val="C00000"/>
                  </a:solidFill>
                </a:rPr>
                <a:t>Down emphasize</a:t>
              </a:r>
            </a:p>
          </p:txBody>
        </p:sp>
        <p:sp>
          <p:nvSpPr>
            <p:cNvPr id="48" name="TextBox 47">
              <a:extLst>
                <a:ext uri="{FF2B5EF4-FFF2-40B4-BE49-F238E27FC236}">
                  <a16:creationId xmlns:a16="http://schemas.microsoft.com/office/drawing/2014/main" id="{507C3F3C-067E-4142-A5EA-B16F3950082A}"/>
                </a:ext>
              </a:extLst>
            </p:cNvPr>
            <p:cNvSpPr txBox="1"/>
            <p:nvPr/>
          </p:nvSpPr>
          <p:spPr>
            <a:xfrm>
              <a:off x="7043407" y="4585714"/>
              <a:ext cx="1812997" cy="369332"/>
            </a:xfrm>
            <a:prstGeom prst="rect">
              <a:avLst/>
            </a:prstGeom>
            <a:noFill/>
          </p:spPr>
          <p:txBody>
            <a:bodyPr wrap="none" rtlCol="0">
              <a:spAutoFit/>
            </a:bodyPr>
            <a:lstStyle/>
            <a:p>
              <a:r>
                <a:rPr lang="en-GB" b="1" i="1" dirty="0">
                  <a:solidFill>
                    <a:srgbClr val="C00000"/>
                  </a:solidFill>
                </a:rPr>
                <a:t>Down emphasize</a:t>
              </a:r>
            </a:p>
          </p:txBody>
        </p:sp>
        <p:sp>
          <p:nvSpPr>
            <p:cNvPr id="49" name="TextBox 48">
              <a:extLst>
                <a:ext uri="{FF2B5EF4-FFF2-40B4-BE49-F238E27FC236}">
                  <a16:creationId xmlns:a16="http://schemas.microsoft.com/office/drawing/2014/main" id="{E701C697-2703-4EB9-8654-FBD8E607BD85}"/>
                </a:ext>
              </a:extLst>
            </p:cNvPr>
            <p:cNvSpPr txBox="1"/>
            <p:nvPr/>
          </p:nvSpPr>
          <p:spPr>
            <a:xfrm>
              <a:off x="7166349" y="4849626"/>
              <a:ext cx="1525482" cy="369332"/>
            </a:xfrm>
            <a:prstGeom prst="rect">
              <a:avLst/>
            </a:prstGeom>
            <a:noFill/>
          </p:spPr>
          <p:txBody>
            <a:bodyPr wrap="none" rtlCol="0">
              <a:spAutoFit/>
            </a:bodyPr>
            <a:lstStyle/>
            <a:p>
              <a:r>
                <a:rPr lang="en-GB" b="1" i="1" dirty="0">
                  <a:solidFill>
                    <a:srgbClr val="00B050"/>
                  </a:solidFill>
                </a:rPr>
                <a:t>Up emphasize</a:t>
              </a:r>
            </a:p>
          </p:txBody>
        </p:sp>
        <p:sp>
          <p:nvSpPr>
            <p:cNvPr id="51" name="TextBox 50">
              <a:extLst>
                <a:ext uri="{FF2B5EF4-FFF2-40B4-BE49-F238E27FC236}">
                  <a16:creationId xmlns:a16="http://schemas.microsoft.com/office/drawing/2014/main" id="{182CBA47-DC3A-4E56-95A9-248FC247A473}"/>
                </a:ext>
              </a:extLst>
            </p:cNvPr>
            <p:cNvSpPr txBox="1"/>
            <p:nvPr/>
          </p:nvSpPr>
          <p:spPr>
            <a:xfrm>
              <a:off x="7314082" y="3239954"/>
              <a:ext cx="1525482" cy="369332"/>
            </a:xfrm>
            <a:prstGeom prst="rect">
              <a:avLst/>
            </a:prstGeom>
            <a:noFill/>
          </p:spPr>
          <p:txBody>
            <a:bodyPr wrap="none" rtlCol="0">
              <a:spAutoFit/>
            </a:bodyPr>
            <a:lstStyle/>
            <a:p>
              <a:r>
                <a:rPr lang="en-GB" b="1" i="1" dirty="0">
                  <a:solidFill>
                    <a:srgbClr val="00B050"/>
                  </a:solidFill>
                </a:rPr>
                <a:t>Up emphasize</a:t>
              </a:r>
            </a:p>
          </p:txBody>
        </p:sp>
        <p:cxnSp>
          <p:nvCxnSpPr>
            <p:cNvPr id="52" name="Elbow Connector 32">
              <a:extLst>
                <a:ext uri="{FF2B5EF4-FFF2-40B4-BE49-F238E27FC236}">
                  <a16:creationId xmlns:a16="http://schemas.microsoft.com/office/drawing/2014/main" id="{19062399-B6A6-41D8-8505-5F01DD4FDD2A}"/>
                </a:ext>
              </a:extLst>
            </p:cNvPr>
            <p:cNvCxnSpPr>
              <a:cxnSpLocks/>
            </p:cNvCxnSpPr>
            <p:nvPr/>
          </p:nvCxnSpPr>
          <p:spPr>
            <a:xfrm>
              <a:off x="9504765" y="4506438"/>
              <a:ext cx="1016004" cy="288325"/>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95F6E42-18D1-4A9E-BEAC-E6999B6D86F9}"/>
                </a:ext>
              </a:extLst>
            </p:cNvPr>
            <p:cNvSpPr txBox="1"/>
            <p:nvPr/>
          </p:nvSpPr>
          <p:spPr>
            <a:xfrm>
              <a:off x="7234568" y="4296954"/>
              <a:ext cx="1812997" cy="369332"/>
            </a:xfrm>
            <a:prstGeom prst="rect">
              <a:avLst/>
            </a:prstGeom>
            <a:noFill/>
          </p:spPr>
          <p:txBody>
            <a:bodyPr wrap="none" rtlCol="0">
              <a:spAutoFit/>
            </a:bodyPr>
            <a:lstStyle/>
            <a:p>
              <a:r>
                <a:rPr lang="en-GB" b="1" i="1" dirty="0">
                  <a:solidFill>
                    <a:srgbClr val="C00000"/>
                  </a:solidFill>
                </a:rPr>
                <a:t>Down emphasize</a:t>
              </a:r>
            </a:p>
          </p:txBody>
        </p:sp>
        <p:cxnSp>
          <p:nvCxnSpPr>
            <p:cNvPr id="67" name="Elbow Connector 32">
              <a:extLst>
                <a:ext uri="{FF2B5EF4-FFF2-40B4-BE49-F238E27FC236}">
                  <a16:creationId xmlns:a16="http://schemas.microsoft.com/office/drawing/2014/main" id="{41AFED87-8F41-4199-B910-536F3BC726F8}"/>
                </a:ext>
              </a:extLst>
            </p:cNvPr>
            <p:cNvCxnSpPr>
              <a:cxnSpLocks/>
            </p:cNvCxnSpPr>
            <p:nvPr/>
          </p:nvCxnSpPr>
          <p:spPr>
            <a:xfrm flipV="1">
              <a:off x="9512318" y="5853064"/>
              <a:ext cx="1000897" cy="275081"/>
            </a:xfrm>
            <a:prstGeom prst="bentConnector3">
              <a:avLst>
                <a:gd name="adj1" fmla="val 49239"/>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72" name="Picture 71" descr="A picture containing screenshot&#10;&#10;Description automatically generated">
            <a:extLst>
              <a:ext uri="{FF2B5EF4-FFF2-40B4-BE49-F238E27FC236}">
                <a16:creationId xmlns:a16="http://schemas.microsoft.com/office/drawing/2014/main" id="{7FE7477D-4D52-4186-ABC3-A3A7B802AFFA}"/>
              </a:ext>
            </a:extLst>
          </p:cNvPr>
          <p:cNvPicPr>
            <a:picLocks noChangeAspect="1"/>
          </p:cNvPicPr>
          <p:nvPr/>
        </p:nvPicPr>
        <p:blipFill rotWithShape="1">
          <a:blip r:embed="rId2"/>
          <a:srcRect r="8849" b="2"/>
          <a:stretch/>
        </p:blipFill>
        <p:spPr>
          <a:xfrm>
            <a:off x="0" y="1209253"/>
            <a:ext cx="6293094" cy="3693573"/>
          </a:xfrm>
          <a:prstGeom prst="rect">
            <a:avLst/>
          </a:prstGeom>
        </p:spPr>
      </p:pic>
      <p:sp>
        <p:nvSpPr>
          <p:cNvPr id="73" name="Oval 72">
            <a:extLst>
              <a:ext uri="{FF2B5EF4-FFF2-40B4-BE49-F238E27FC236}">
                <a16:creationId xmlns:a16="http://schemas.microsoft.com/office/drawing/2014/main" id="{5EC2C56C-B6E9-41B9-A5E2-317077E1FA73}"/>
              </a:ext>
            </a:extLst>
          </p:cNvPr>
          <p:cNvSpPr/>
          <p:nvPr/>
        </p:nvSpPr>
        <p:spPr>
          <a:xfrm>
            <a:off x="4293013" y="2263328"/>
            <a:ext cx="2234962" cy="2292130"/>
          </a:xfrm>
          <a:prstGeom prst="ellipse">
            <a:avLst/>
          </a:prstGeom>
          <a:noFill/>
          <a:ln w="762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Rounded Corners 75">
            <a:extLst>
              <a:ext uri="{FF2B5EF4-FFF2-40B4-BE49-F238E27FC236}">
                <a16:creationId xmlns:a16="http://schemas.microsoft.com/office/drawing/2014/main" id="{1AF2A9F4-380A-4D66-9DDA-AA05A9AB1331}"/>
              </a:ext>
            </a:extLst>
          </p:cNvPr>
          <p:cNvSpPr/>
          <p:nvPr/>
        </p:nvSpPr>
        <p:spPr>
          <a:xfrm>
            <a:off x="7041348" y="1382107"/>
            <a:ext cx="5064387" cy="4608001"/>
          </a:xfrm>
          <a:prstGeom prst="roundRect">
            <a:avLst/>
          </a:prstGeom>
          <a:noFill/>
          <a:ln w="762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8" name="Straight Connector 77">
            <a:extLst>
              <a:ext uri="{FF2B5EF4-FFF2-40B4-BE49-F238E27FC236}">
                <a16:creationId xmlns:a16="http://schemas.microsoft.com/office/drawing/2014/main" id="{1B210BAC-028E-4264-9829-550CA3923C72}"/>
              </a:ext>
            </a:extLst>
          </p:cNvPr>
          <p:cNvCxnSpPr>
            <a:cxnSpLocks/>
            <a:stCxn id="73" idx="0"/>
          </p:cNvCxnSpPr>
          <p:nvPr/>
        </p:nvCxnSpPr>
        <p:spPr>
          <a:xfrm flipV="1">
            <a:off x="5410494" y="1501924"/>
            <a:ext cx="1901530" cy="761404"/>
          </a:xfrm>
          <a:prstGeom prst="line">
            <a:avLst/>
          </a:prstGeom>
          <a:ln w="7620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ED11180-1098-40F6-AD39-D7D3FB2512C8}"/>
              </a:ext>
            </a:extLst>
          </p:cNvPr>
          <p:cNvCxnSpPr>
            <a:cxnSpLocks/>
            <a:stCxn id="73" idx="4"/>
          </p:cNvCxnSpPr>
          <p:nvPr/>
        </p:nvCxnSpPr>
        <p:spPr>
          <a:xfrm>
            <a:off x="5410494" y="4555458"/>
            <a:ext cx="1780949" cy="1204107"/>
          </a:xfrm>
          <a:prstGeom prst="line">
            <a:avLst/>
          </a:prstGeom>
          <a:ln w="7620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0853A7C9-5F9C-40BB-9321-AB8B2AF1BCCA}"/>
              </a:ext>
            </a:extLst>
          </p:cNvPr>
          <p:cNvSpPr txBox="1"/>
          <p:nvPr/>
        </p:nvSpPr>
        <p:spPr>
          <a:xfrm>
            <a:off x="3543265" y="4564321"/>
            <a:ext cx="1968666" cy="830997"/>
          </a:xfrm>
          <a:prstGeom prst="rect">
            <a:avLst/>
          </a:prstGeom>
          <a:noFill/>
        </p:spPr>
        <p:txBody>
          <a:bodyPr wrap="square" rtlCol="0">
            <a:spAutoFit/>
          </a:bodyPr>
          <a:lstStyle/>
          <a:p>
            <a:pPr algn="ctr"/>
            <a:r>
              <a:rPr lang="en-GB" sz="2400" b="1" dirty="0">
                <a:solidFill>
                  <a:srgbClr val="C00000"/>
                </a:solidFill>
              </a:rPr>
              <a:t>Self-attention mechanism</a:t>
            </a:r>
          </a:p>
        </p:txBody>
      </p:sp>
      <p:sp>
        <p:nvSpPr>
          <p:cNvPr id="84" name="TextBox 83">
            <a:extLst>
              <a:ext uri="{FF2B5EF4-FFF2-40B4-BE49-F238E27FC236}">
                <a16:creationId xmlns:a16="http://schemas.microsoft.com/office/drawing/2014/main" id="{90481E21-9915-4422-8094-AD28FCE9DEF9}"/>
              </a:ext>
            </a:extLst>
          </p:cNvPr>
          <p:cNvSpPr txBox="1"/>
          <p:nvPr/>
        </p:nvSpPr>
        <p:spPr>
          <a:xfrm>
            <a:off x="608287" y="5326300"/>
            <a:ext cx="675185" cy="646331"/>
          </a:xfrm>
          <a:prstGeom prst="rect">
            <a:avLst/>
          </a:prstGeom>
          <a:noFill/>
        </p:spPr>
        <p:txBody>
          <a:bodyPr wrap="none" rtlCol="0">
            <a:spAutoFit/>
          </a:bodyPr>
          <a:lstStyle/>
          <a:p>
            <a:pPr algn="ctr"/>
            <a:r>
              <a:rPr lang="en-GB" i="1" dirty="0"/>
              <a:t>Text</a:t>
            </a:r>
          </a:p>
          <a:p>
            <a:pPr algn="ctr"/>
            <a:r>
              <a:rPr lang="en-GB" i="1" dirty="0"/>
              <a:t>Input</a:t>
            </a:r>
          </a:p>
        </p:txBody>
      </p:sp>
      <p:sp>
        <p:nvSpPr>
          <p:cNvPr id="85" name="TextBox 84">
            <a:extLst>
              <a:ext uri="{FF2B5EF4-FFF2-40B4-BE49-F238E27FC236}">
                <a16:creationId xmlns:a16="http://schemas.microsoft.com/office/drawing/2014/main" id="{011B457D-9FC4-4B34-8C3A-25527DFD8868}"/>
              </a:ext>
            </a:extLst>
          </p:cNvPr>
          <p:cNvSpPr txBox="1"/>
          <p:nvPr/>
        </p:nvSpPr>
        <p:spPr>
          <a:xfrm>
            <a:off x="1413661" y="5326300"/>
            <a:ext cx="845103" cy="646331"/>
          </a:xfrm>
          <a:prstGeom prst="rect">
            <a:avLst/>
          </a:prstGeom>
          <a:noFill/>
        </p:spPr>
        <p:txBody>
          <a:bodyPr wrap="none" rtlCol="0">
            <a:spAutoFit/>
          </a:bodyPr>
          <a:lstStyle/>
          <a:p>
            <a:pPr algn="ctr"/>
            <a:r>
              <a:rPr lang="en-GB" i="1" dirty="0"/>
              <a:t>Text</a:t>
            </a:r>
          </a:p>
          <a:p>
            <a:pPr algn="ctr"/>
            <a:r>
              <a:rPr lang="en-GB" i="1" dirty="0"/>
              <a:t>Output</a:t>
            </a:r>
          </a:p>
        </p:txBody>
      </p:sp>
      <p:cxnSp>
        <p:nvCxnSpPr>
          <p:cNvPr id="87" name="Straight Arrow Connector 86">
            <a:extLst>
              <a:ext uri="{FF2B5EF4-FFF2-40B4-BE49-F238E27FC236}">
                <a16:creationId xmlns:a16="http://schemas.microsoft.com/office/drawing/2014/main" id="{F56B35D8-762A-446B-9244-68DB71C2E1D9}"/>
              </a:ext>
            </a:extLst>
          </p:cNvPr>
          <p:cNvCxnSpPr>
            <a:cxnSpLocks/>
            <a:stCxn id="84" idx="0"/>
          </p:cNvCxnSpPr>
          <p:nvPr/>
        </p:nvCxnSpPr>
        <p:spPr>
          <a:xfrm flipV="1">
            <a:off x="945880" y="4850378"/>
            <a:ext cx="0" cy="47592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7F65E4D-5CE5-4698-8457-01CDC5BDEBFC}"/>
              </a:ext>
            </a:extLst>
          </p:cNvPr>
          <p:cNvCxnSpPr>
            <a:cxnSpLocks/>
            <a:endCxn id="85" idx="0"/>
          </p:cNvCxnSpPr>
          <p:nvPr/>
        </p:nvCxnSpPr>
        <p:spPr>
          <a:xfrm>
            <a:off x="1832128" y="4957198"/>
            <a:ext cx="4085" cy="36910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F74BC14-8AC5-4C6A-8847-2191C6515F56}"/>
              </a:ext>
            </a:extLst>
          </p:cNvPr>
          <p:cNvSpPr>
            <a:spLocks noGrp="1"/>
          </p:cNvSpPr>
          <p:nvPr>
            <p:ph type="title"/>
          </p:nvPr>
        </p:nvSpPr>
        <p:spPr>
          <a:xfrm>
            <a:off x="86264" y="-14746"/>
            <a:ext cx="12019472" cy="1325563"/>
          </a:xfrm>
        </p:spPr>
        <p:txBody>
          <a:bodyPr>
            <a:normAutofit/>
          </a:bodyPr>
          <a:lstStyle/>
          <a:p>
            <a:pPr algn="ctr"/>
            <a:r>
              <a:rPr lang="en-GB" sz="4200" dirty="0"/>
              <a:t>Overcoming the limits of RNN with Attention Mechanism Seq2Seq: Our Baseline Model</a:t>
            </a:r>
          </a:p>
        </p:txBody>
      </p:sp>
      <p:sp>
        <p:nvSpPr>
          <p:cNvPr id="95" name="Rectangle 94">
            <a:extLst>
              <a:ext uri="{FF2B5EF4-FFF2-40B4-BE49-F238E27FC236}">
                <a16:creationId xmlns:a16="http://schemas.microsoft.com/office/drawing/2014/main" id="{9EF53AC8-96A2-49BB-BB49-00476584D24E}"/>
              </a:ext>
            </a:extLst>
          </p:cNvPr>
          <p:cNvSpPr/>
          <p:nvPr/>
        </p:nvSpPr>
        <p:spPr>
          <a:xfrm>
            <a:off x="10460771" y="1449962"/>
            <a:ext cx="1387155" cy="369332"/>
          </a:xfrm>
          <a:prstGeom prst="rect">
            <a:avLst/>
          </a:prstGeom>
        </p:spPr>
        <p:txBody>
          <a:bodyPr wrap="square">
            <a:spAutoFit/>
          </a:bodyPr>
          <a:lstStyle/>
          <a:p>
            <a:pPr algn="ctr"/>
            <a:r>
              <a:rPr lang="en-GB" b="1" i="1" u="sng" dirty="0"/>
              <a:t>Text Output</a:t>
            </a:r>
          </a:p>
        </p:txBody>
      </p:sp>
      <p:sp>
        <p:nvSpPr>
          <p:cNvPr id="97" name="Rectangle 96">
            <a:extLst>
              <a:ext uri="{FF2B5EF4-FFF2-40B4-BE49-F238E27FC236}">
                <a16:creationId xmlns:a16="http://schemas.microsoft.com/office/drawing/2014/main" id="{9982BD38-A1F8-41B3-BE0D-911C9782E67D}"/>
              </a:ext>
            </a:extLst>
          </p:cNvPr>
          <p:cNvSpPr/>
          <p:nvPr/>
        </p:nvSpPr>
        <p:spPr>
          <a:xfrm>
            <a:off x="8200233" y="1448232"/>
            <a:ext cx="1387155" cy="369332"/>
          </a:xfrm>
          <a:prstGeom prst="rect">
            <a:avLst/>
          </a:prstGeom>
        </p:spPr>
        <p:txBody>
          <a:bodyPr wrap="square">
            <a:spAutoFit/>
          </a:bodyPr>
          <a:lstStyle/>
          <a:p>
            <a:pPr algn="ctr"/>
            <a:r>
              <a:rPr lang="en-GB" b="1" i="1" u="sng" dirty="0"/>
              <a:t>Text Input</a:t>
            </a:r>
          </a:p>
        </p:txBody>
      </p:sp>
    </p:spTree>
    <p:extLst>
      <p:ext uri="{BB962C8B-B14F-4D97-AF65-F5344CB8AC3E}">
        <p14:creationId xmlns:p14="http://schemas.microsoft.com/office/powerpoint/2010/main" val="149260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3B5E1-F18D-4B05-BB41-29D0B3601487}"/>
              </a:ext>
            </a:extLst>
          </p:cNvPr>
          <p:cNvSpPr>
            <a:spLocks noGrp="1"/>
          </p:cNvSpPr>
          <p:nvPr>
            <p:ph type="title"/>
          </p:nvPr>
        </p:nvSpPr>
        <p:spPr>
          <a:xfrm>
            <a:off x="309114" y="332564"/>
            <a:ext cx="10515600" cy="1325563"/>
          </a:xfrm>
        </p:spPr>
        <p:txBody>
          <a:bodyPr/>
          <a:lstStyle/>
          <a:p>
            <a:r>
              <a:rPr lang="en-GB" dirty="0"/>
              <a:t>Seq2Seq performs summarisation but we cannot tune the outputs explicitly</a:t>
            </a:r>
          </a:p>
        </p:txBody>
      </p:sp>
      <p:sp>
        <p:nvSpPr>
          <p:cNvPr id="3" name="Rectangle 2">
            <a:extLst>
              <a:ext uri="{FF2B5EF4-FFF2-40B4-BE49-F238E27FC236}">
                <a16:creationId xmlns:a16="http://schemas.microsoft.com/office/drawing/2014/main" id="{5EBA65DE-88B2-4F58-ACD3-DF58619F7E90}"/>
              </a:ext>
            </a:extLst>
          </p:cNvPr>
          <p:cNvSpPr/>
          <p:nvPr/>
        </p:nvSpPr>
        <p:spPr>
          <a:xfrm>
            <a:off x="596661" y="2955910"/>
            <a:ext cx="2334883" cy="1477328"/>
          </a:xfrm>
          <a:prstGeom prst="rect">
            <a:avLst/>
          </a:prstGeom>
        </p:spPr>
        <p:txBody>
          <a:bodyPr wrap="square">
            <a:spAutoFit/>
          </a:bodyPr>
          <a:lstStyle/>
          <a:p>
            <a:pPr lvl="0"/>
            <a:r>
              <a:rPr lang="en-US" dirty="0"/>
              <a:t>Autonomous vehicles (AVs) will also become a reality and could radically transform our land transport system</a:t>
            </a:r>
            <a:endParaRPr lang="en-GB" dirty="0"/>
          </a:p>
        </p:txBody>
      </p:sp>
      <p:sp>
        <p:nvSpPr>
          <p:cNvPr id="4" name="Rectangle 3">
            <a:extLst>
              <a:ext uri="{FF2B5EF4-FFF2-40B4-BE49-F238E27FC236}">
                <a16:creationId xmlns:a16="http://schemas.microsoft.com/office/drawing/2014/main" id="{79F8B2DA-7A43-4C89-8BE3-18CA89FFE45A}"/>
              </a:ext>
            </a:extLst>
          </p:cNvPr>
          <p:cNvSpPr/>
          <p:nvPr/>
        </p:nvSpPr>
        <p:spPr>
          <a:xfrm>
            <a:off x="4113362" y="2041978"/>
            <a:ext cx="5444706" cy="461665"/>
          </a:xfrm>
          <a:prstGeom prst="rect">
            <a:avLst/>
          </a:prstGeom>
        </p:spPr>
        <p:txBody>
          <a:bodyPr wrap="square">
            <a:spAutoFit/>
          </a:bodyPr>
          <a:lstStyle/>
          <a:p>
            <a:pPr lvl="0"/>
            <a:r>
              <a:rPr lang="en-US" sz="2400" i="1" dirty="0"/>
              <a:t>Autonomous vehicles change transport</a:t>
            </a:r>
            <a:endParaRPr lang="en-GB" sz="2400" i="1" dirty="0"/>
          </a:p>
        </p:txBody>
      </p:sp>
      <p:sp>
        <p:nvSpPr>
          <p:cNvPr id="5" name="Rectangle 4">
            <a:extLst>
              <a:ext uri="{FF2B5EF4-FFF2-40B4-BE49-F238E27FC236}">
                <a16:creationId xmlns:a16="http://schemas.microsoft.com/office/drawing/2014/main" id="{DB39721A-F97E-4E3A-BB9C-69DDDDCE2227}"/>
              </a:ext>
            </a:extLst>
          </p:cNvPr>
          <p:cNvSpPr/>
          <p:nvPr/>
        </p:nvSpPr>
        <p:spPr>
          <a:xfrm>
            <a:off x="4113362" y="4048653"/>
            <a:ext cx="5444706" cy="1200329"/>
          </a:xfrm>
          <a:prstGeom prst="rect">
            <a:avLst/>
          </a:prstGeom>
        </p:spPr>
        <p:txBody>
          <a:bodyPr wrap="square">
            <a:spAutoFit/>
          </a:bodyPr>
          <a:lstStyle/>
          <a:p>
            <a:pPr lvl="0"/>
            <a:r>
              <a:rPr lang="en-US" sz="2400" i="1" dirty="0"/>
              <a:t>Autonomous vehicles (AVs) will also be realized and could dramatically transform our land transport system</a:t>
            </a:r>
            <a:endParaRPr lang="en-GB" sz="2400" i="1" dirty="0"/>
          </a:p>
        </p:txBody>
      </p:sp>
      <p:sp>
        <p:nvSpPr>
          <p:cNvPr id="6" name="Rectangle 5">
            <a:extLst>
              <a:ext uri="{FF2B5EF4-FFF2-40B4-BE49-F238E27FC236}">
                <a16:creationId xmlns:a16="http://schemas.microsoft.com/office/drawing/2014/main" id="{764979C5-E91D-4F15-9C0D-450EF4FE88FD}"/>
              </a:ext>
            </a:extLst>
          </p:cNvPr>
          <p:cNvSpPr/>
          <p:nvPr/>
        </p:nvSpPr>
        <p:spPr>
          <a:xfrm>
            <a:off x="4113362" y="5418395"/>
            <a:ext cx="5444706" cy="830997"/>
          </a:xfrm>
          <a:prstGeom prst="rect">
            <a:avLst/>
          </a:prstGeom>
        </p:spPr>
        <p:txBody>
          <a:bodyPr wrap="square">
            <a:spAutoFit/>
          </a:bodyPr>
          <a:lstStyle/>
          <a:p>
            <a:pPr lvl="0"/>
            <a:r>
              <a:rPr lang="en-US" sz="2400" i="1" dirty="0"/>
              <a:t>Autonomous vehicles will transform land transportation</a:t>
            </a:r>
            <a:endParaRPr lang="en-GB" sz="2400" i="1" dirty="0"/>
          </a:p>
        </p:txBody>
      </p:sp>
      <p:sp>
        <p:nvSpPr>
          <p:cNvPr id="7" name="Rectangle 6">
            <a:extLst>
              <a:ext uri="{FF2B5EF4-FFF2-40B4-BE49-F238E27FC236}">
                <a16:creationId xmlns:a16="http://schemas.microsoft.com/office/drawing/2014/main" id="{9F8FE825-0CDA-438B-A083-80794E82D8FB}"/>
              </a:ext>
            </a:extLst>
          </p:cNvPr>
          <p:cNvSpPr/>
          <p:nvPr/>
        </p:nvSpPr>
        <p:spPr>
          <a:xfrm>
            <a:off x="4113362" y="2955910"/>
            <a:ext cx="5444706" cy="830997"/>
          </a:xfrm>
          <a:prstGeom prst="rect">
            <a:avLst/>
          </a:prstGeom>
        </p:spPr>
        <p:txBody>
          <a:bodyPr wrap="square">
            <a:spAutoFit/>
          </a:bodyPr>
          <a:lstStyle/>
          <a:p>
            <a:pPr lvl="0"/>
            <a:r>
              <a:rPr lang="en-US" sz="2400" i="1" dirty="0"/>
              <a:t>Vehicles can transform land transport system</a:t>
            </a:r>
            <a:endParaRPr lang="en-GB" sz="2400" i="1" dirty="0"/>
          </a:p>
        </p:txBody>
      </p:sp>
      <p:cxnSp>
        <p:nvCxnSpPr>
          <p:cNvPr id="9" name="Straight Arrow Connector 8">
            <a:extLst>
              <a:ext uri="{FF2B5EF4-FFF2-40B4-BE49-F238E27FC236}">
                <a16:creationId xmlns:a16="http://schemas.microsoft.com/office/drawing/2014/main" id="{6D44352C-9E30-4693-9497-2C8DF270E50B}"/>
              </a:ext>
            </a:extLst>
          </p:cNvPr>
          <p:cNvCxnSpPr>
            <a:cxnSpLocks/>
            <a:stCxn id="3" idx="3"/>
            <a:endCxn id="4" idx="1"/>
          </p:cNvCxnSpPr>
          <p:nvPr/>
        </p:nvCxnSpPr>
        <p:spPr>
          <a:xfrm flipV="1">
            <a:off x="2931544" y="2272811"/>
            <a:ext cx="1181818" cy="142176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9CBFED5-BF5C-4025-8A0A-C1C113B0FCA6}"/>
              </a:ext>
            </a:extLst>
          </p:cNvPr>
          <p:cNvCxnSpPr>
            <a:cxnSpLocks/>
            <a:stCxn id="3" idx="3"/>
            <a:endCxn id="7" idx="1"/>
          </p:cNvCxnSpPr>
          <p:nvPr/>
        </p:nvCxnSpPr>
        <p:spPr>
          <a:xfrm flipV="1">
            <a:off x="2931544" y="3371409"/>
            <a:ext cx="1181818" cy="32316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7C99E7-4D4C-43A8-98D2-BD710B4B338C}"/>
              </a:ext>
            </a:extLst>
          </p:cNvPr>
          <p:cNvCxnSpPr>
            <a:cxnSpLocks/>
            <a:stCxn id="3" idx="3"/>
            <a:endCxn id="5" idx="1"/>
          </p:cNvCxnSpPr>
          <p:nvPr/>
        </p:nvCxnSpPr>
        <p:spPr>
          <a:xfrm>
            <a:off x="2931544" y="3694574"/>
            <a:ext cx="1181818" cy="9542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67691D0-C3B1-4C0D-843C-70CF377AD99E}"/>
              </a:ext>
            </a:extLst>
          </p:cNvPr>
          <p:cNvCxnSpPr>
            <a:cxnSpLocks/>
            <a:stCxn id="3" idx="3"/>
            <a:endCxn id="6" idx="1"/>
          </p:cNvCxnSpPr>
          <p:nvPr/>
        </p:nvCxnSpPr>
        <p:spPr>
          <a:xfrm>
            <a:off x="2931544" y="3694574"/>
            <a:ext cx="1181818" cy="21393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317C23DF-EE95-4803-8D37-E375C6D0A755}"/>
              </a:ext>
            </a:extLst>
          </p:cNvPr>
          <p:cNvSpPr/>
          <p:nvPr/>
        </p:nvSpPr>
        <p:spPr>
          <a:xfrm>
            <a:off x="9747847" y="1866394"/>
            <a:ext cx="2130723" cy="70601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OVERSIMPLIFIED</a:t>
            </a:r>
          </a:p>
        </p:txBody>
      </p:sp>
      <p:sp>
        <p:nvSpPr>
          <p:cNvPr id="30" name="Rectangle: Rounded Corners 29">
            <a:extLst>
              <a:ext uri="{FF2B5EF4-FFF2-40B4-BE49-F238E27FC236}">
                <a16:creationId xmlns:a16="http://schemas.microsoft.com/office/drawing/2014/main" id="{9AD9D0B3-3169-439A-9251-01EDD79AD061}"/>
              </a:ext>
            </a:extLst>
          </p:cNvPr>
          <p:cNvSpPr/>
          <p:nvPr/>
        </p:nvSpPr>
        <p:spPr>
          <a:xfrm>
            <a:off x="9759353" y="3137683"/>
            <a:ext cx="2130723" cy="70601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MEANING CHANGED</a:t>
            </a:r>
          </a:p>
        </p:txBody>
      </p:sp>
      <p:sp>
        <p:nvSpPr>
          <p:cNvPr id="31" name="Rectangle: Rounded Corners 30">
            <a:extLst>
              <a:ext uri="{FF2B5EF4-FFF2-40B4-BE49-F238E27FC236}">
                <a16:creationId xmlns:a16="http://schemas.microsoft.com/office/drawing/2014/main" id="{061E08FF-2DBF-42F4-8C38-8114D2378B94}"/>
              </a:ext>
            </a:extLst>
          </p:cNvPr>
          <p:cNvSpPr/>
          <p:nvPr/>
        </p:nvSpPr>
        <p:spPr>
          <a:xfrm>
            <a:off x="9747849" y="4394443"/>
            <a:ext cx="2130723" cy="70601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LITTLE SUMMARISATION</a:t>
            </a:r>
          </a:p>
        </p:txBody>
      </p:sp>
      <p:sp>
        <p:nvSpPr>
          <p:cNvPr id="32" name="Rectangle: Rounded Corners 31">
            <a:extLst>
              <a:ext uri="{FF2B5EF4-FFF2-40B4-BE49-F238E27FC236}">
                <a16:creationId xmlns:a16="http://schemas.microsoft.com/office/drawing/2014/main" id="{16DA6015-1B47-432D-AFD3-613653025C5D}"/>
              </a:ext>
            </a:extLst>
          </p:cNvPr>
          <p:cNvSpPr/>
          <p:nvPr/>
        </p:nvSpPr>
        <p:spPr>
          <a:xfrm>
            <a:off x="9747848" y="5648834"/>
            <a:ext cx="2130723" cy="70601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WHAT WE WANT</a:t>
            </a:r>
          </a:p>
        </p:txBody>
      </p:sp>
    </p:spTree>
    <p:extLst>
      <p:ext uri="{BB962C8B-B14F-4D97-AF65-F5344CB8AC3E}">
        <p14:creationId xmlns:p14="http://schemas.microsoft.com/office/powerpoint/2010/main" val="323501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ell phone&#10;&#10;Description automatically generated">
            <a:extLst>
              <a:ext uri="{FF2B5EF4-FFF2-40B4-BE49-F238E27FC236}">
                <a16:creationId xmlns:a16="http://schemas.microsoft.com/office/drawing/2014/main" id="{6D171F3F-B4EC-E142-BE54-433ACE4D1D10}"/>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00313" y="480014"/>
            <a:ext cx="7591371" cy="2028319"/>
          </a:xfrm>
          <a:prstGeom prst="rect">
            <a:avLst/>
          </a:prstGeom>
        </p:spPr>
      </p:pic>
      <p:sp>
        <p:nvSpPr>
          <p:cNvPr id="2" name="Title 1">
            <a:extLst>
              <a:ext uri="{FF2B5EF4-FFF2-40B4-BE49-F238E27FC236}">
                <a16:creationId xmlns:a16="http://schemas.microsoft.com/office/drawing/2014/main" id="{3CC0B4CE-9261-1348-9B40-CF2F095E5666}"/>
              </a:ext>
            </a:extLst>
          </p:cNvPr>
          <p:cNvSpPr>
            <a:spLocks noGrp="1"/>
          </p:cNvSpPr>
          <p:nvPr>
            <p:ph type="title"/>
          </p:nvPr>
        </p:nvSpPr>
        <p:spPr>
          <a:xfrm>
            <a:off x="197179" y="32462"/>
            <a:ext cx="11797642" cy="895104"/>
          </a:xfrm>
        </p:spPr>
        <p:txBody>
          <a:bodyPr/>
          <a:lstStyle/>
          <a:p>
            <a:pPr algn="ctr"/>
            <a:r>
              <a:rPr lang="en-GB" dirty="0"/>
              <a:t>An Approach to enable Tuneable Summarised Texts</a:t>
            </a: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0FFDC107-7D79-8E42-A7F9-39954CB77F6C}"/>
                  </a:ext>
                </a:extLst>
              </p14:cNvPr>
              <p14:cNvContentPartPr/>
              <p14:nvPr/>
            </p14:nvContentPartPr>
            <p14:xfrm>
              <a:off x="7658910" y="2719110"/>
              <a:ext cx="5400" cy="360"/>
            </p14:xfrm>
          </p:contentPart>
        </mc:Choice>
        <mc:Fallback xmlns="">
          <p:pic>
            <p:nvPicPr>
              <p:cNvPr id="7" name="Ink 6">
                <a:extLst>
                  <a:ext uri="{FF2B5EF4-FFF2-40B4-BE49-F238E27FC236}">
                    <a16:creationId xmlns:a16="http://schemas.microsoft.com/office/drawing/2014/main" id="{0FFDC107-7D79-8E42-A7F9-39954CB77F6C}"/>
                  </a:ext>
                </a:extLst>
              </p:cNvPr>
              <p:cNvPicPr/>
              <p:nvPr/>
            </p:nvPicPr>
            <p:blipFill>
              <a:blip r:embed="rId5"/>
              <a:stretch>
                <a:fillRect/>
              </a:stretch>
            </p:blipFill>
            <p:spPr>
              <a:xfrm>
                <a:off x="7649910" y="2710110"/>
                <a:ext cx="23040" cy="18000"/>
              </a:xfrm>
              <a:prstGeom prst="rect">
                <a:avLst/>
              </a:prstGeom>
            </p:spPr>
          </p:pic>
        </mc:Fallback>
      </mc:AlternateContent>
      <p:graphicFrame>
        <p:nvGraphicFramePr>
          <p:cNvPr id="5" name="Table 4">
            <a:extLst>
              <a:ext uri="{FF2B5EF4-FFF2-40B4-BE49-F238E27FC236}">
                <a16:creationId xmlns:a16="http://schemas.microsoft.com/office/drawing/2014/main" id="{A7067535-5F8F-4E13-8C98-785F89ED3B08}"/>
              </a:ext>
            </a:extLst>
          </p:cNvPr>
          <p:cNvGraphicFramePr>
            <a:graphicFrameLocks noGrp="1"/>
          </p:cNvGraphicFramePr>
          <p:nvPr>
            <p:extLst>
              <p:ext uri="{D42A27DB-BD31-4B8C-83A1-F6EECF244321}">
                <p14:modId xmlns:p14="http://schemas.microsoft.com/office/powerpoint/2010/main" val="2668578626"/>
              </p:ext>
            </p:extLst>
          </p:nvPr>
        </p:nvGraphicFramePr>
        <p:xfrm>
          <a:off x="197179" y="2428741"/>
          <a:ext cx="11797644" cy="4183252"/>
        </p:xfrm>
        <a:graphic>
          <a:graphicData uri="http://schemas.openxmlformats.org/drawingml/2006/table">
            <a:tbl>
              <a:tblPr firstRow="1" bandRow="1">
                <a:tableStyleId>{073A0DAA-6AF3-43AB-8588-CEC1D06C72B9}</a:tableStyleId>
              </a:tblPr>
              <a:tblGrid>
                <a:gridCol w="2949411">
                  <a:extLst>
                    <a:ext uri="{9D8B030D-6E8A-4147-A177-3AD203B41FA5}">
                      <a16:colId xmlns:a16="http://schemas.microsoft.com/office/drawing/2014/main" val="2998592960"/>
                    </a:ext>
                  </a:extLst>
                </a:gridCol>
                <a:gridCol w="2949411">
                  <a:extLst>
                    <a:ext uri="{9D8B030D-6E8A-4147-A177-3AD203B41FA5}">
                      <a16:colId xmlns:a16="http://schemas.microsoft.com/office/drawing/2014/main" val="4181819715"/>
                    </a:ext>
                  </a:extLst>
                </a:gridCol>
                <a:gridCol w="2949411">
                  <a:extLst>
                    <a:ext uri="{9D8B030D-6E8A-4147-A177-3AD203B41FA5}">
                      <a16:colId xmlns:a16="http://schemas.microsoft.com/office/drawing/2014/main" val="2155973926"/>
                    </a:ext>
                  </a:extLst>
                </a:gridCol>
                <a:gridCol w="2949411">
                  <a:extLst>
                    <a:ext uri="{9D8B030D-6E8A-4147-A177-3AD203B41FA5}">
                      <a16:colId xmlns:a16="http://schemas.microsoft.com/office/drawing/2014/main" val="3485878167"/>
                    </a:ext>
                  </a:extLst>
                </a:gridCol>
              </a:tblGrid>
              <a:tr h="940421">
                <a:tc>
                  <a:txBody>
                    <a:bodyPr/>
                    <a:lstStyle/>
                    <a:p>
                      <a:pPr algn="ctr"/>
                      <a:r>
                        <a:rPr lang="en-GB" sz="2600"/>
                        <a:t>Compression</a:t>
                      </a:r>
                    </a:p>
                    <a:p>
                      <a:pPr algn="ctr"/>
                      <a:r>
                        <a:rPr lang="en-GB" sz="2600"/>
                        <a:t>(Length)</a:t>
                      </a:r>
                      <a:endParaRPr lang="en-GB" sz="2600" i="0" dirty="0"/>
                    </a:p>
                  </a:txBody>
                  <a:tcPr/>
                </a:tc>
                <a:tc>
                  <a:txBody>
                    <a:bodyPr/>
                    <a:lstStyle/>
                    <a:p>
                      <a:pPr algn="ctr"/>
                      <a:r>
                        <a:rPr lang="en-GB" sz="2600" dirty="0"/>
                        <a:t>Paraphrase</a:t>
                      </a:r>
                    </a:p>
                    <a:p>
                      <a:pPr algn="ctr"/>
                      <a:r>
                        <a:rPr lang="en-GB" sz="2600" dirty="0"/>
                        <a:t>(Simplify)</a:t>
                      </a:r>
                      <a:endParaRPr lang="en-GB" sz="2600" i="0" dirty="0"/>
                    </a:p>
                  </a:txBody>
                  <a:tcPr/>
                </a:tc>
                <a:tc>
                  <a:txBody>
                    <a:bodyPr/>
                    <a:lstStyle/>
                    <a:p>
                      <a:pPr algn="ctr"/>
                      <a:r>
                        <a:rPr lang="en-GB" sz="2600" dirty="0"/>
                        <a:t>Lexical</a:t>
                      </a:r>
                    </a:p>
                    <a:p>
                      <a:pPr algn="ctr"/>
                      <a:r>
                        <a:rPr lang="en-GB" sz="2600" dirty="0"/>
                        <a:t>(Simple Words)</a:t>
                      </a:r>
                      <a:endParaRPr lang="en-GB" sz="2600" i="0" dirty="0"/>
                    </a:p>
                  </a:txBody>
                  <a:tcPr/>
                </a:tc>
                <a:tc>
                  <a:txBody>
                    <a:bodyPr/>
                    <a:lstStyle/>
                    <a:p>
                      <a:pPr algn="ctr"/>
                      <a:r>
                        <a:rPr lang="en-GB" sz="2600" dirty="0"/>
                        <a:t>Syntactic</a:t>
                      </a:r>
                    </a:p>
                    <a:p>
                      <a:pPr algn="ctr"/>
                      <a:r>
                        <a:rPr lang="en-GB" sz="2600" dirty="0"/>
                        <a:t>(Simple Structure)</a:t>
                      </a:r>
                      <a:endParaRPr lang="en-GB" sz="2600" i="0" dirty="0"/>
                    </a:p>
                  </a:txBody>
                  <a:tcPr/>
                </a:tc>
                <a:extLst>
                  <a:ext uri="{0D108BD9-81ED-4DB2-BD59-A6C34878D82A}">
                    <a16:rowId xmlns:a16="http://schemas.microsoft.com/office/drawing/2014/main" val="3184478722"/>
                  </a:ext>
                </a:extLst>
              </a:tr>
              <a:tr h="972849">
                <a:tc>
                  <a:txBody>
                    <a:bodyPr/>
                    <a:lstStyle/>
                    <a:p>
                      <a:pPr algn="ctr"/>
                      <a:r>
                        <a:rPr lang="en-GB" dirty="0"/>
                        <a:t>Reduction of sentence lengths</a:t>
                      </a:r>
                    </a:p>
                  </a:txBody>
                  <a:tcPr anchor="ctr"/>
                </a:tc>
                <a:tc>
                  <a:txBody>
                    <a:bodyPr/>
                    <a:lstStyle/>
                    <a:p>
                      <a:pPr algn="ctr"/>
                      <a:r>
                        <a:rPr lang="en-GB" dirty="0"/>
                        <a:t>Simplify without losing meaning of original sentence</a:t>
                      </a:r>
                    </a:p>
                  </a:txBody>
                  <a:tcPr anchor="ctr"/>
                </a:tc>
                <a:tc>
                  <a:txBody>
                    <a:bodyPr/>
                    <a:lstStyle/>
                    <a:p>
                      <a:pPr algn="ctr"/>
                      <a:r>
                        <a:rPr lang="en-SG" dirty="0"/>
                        <a:t>Turn complex words to common ones</a:t>
                      </a:r>
                    </a:p>
                  </a:txBody>
                  <a:tcPr anchor="ctr"/>
                </a:tc>
                <a:tc>
                  <a:txBody>
                    <a:bodyPr/>
                    <a:lstStyle/>
                    <a:p>
                      <a:pPr algn="ctr"/>
                      <a:r>
                        <a:rPr lang="en-GB" dirty="0"/>
                        <a:t>Grammatically simple to understand than to phrase in convoluted sentences</a:t>
                      </a:r>
                    </a:p>
                  </a:txBody>
                  <a:tcPr anchor="ctr"/>
                </a:tc>
                <a:extLst>
                  <a:ext uri="{0D108BD9-81ED-4DB2-BD59-A6C34878D82A}">
                    <a16:rowId xmlns:a16="http://schemas.microsoft.com/office/drawing/2014/main" val="3200423613"/>
                  </a:ext>
                </a:extLst>
              </a:tr>
              <a:tr h="518853">
                <a:tc gridSpan="4">
                  <a:txBody>
                    <a:bodyPr/>
                    <a:lstStyle/>
                    <a:p>
                      <a:pPr algn="ctr"/>
                      <a:r>
                        <a:rPr lang="en-GB" sz="2600" b="1" dirty="0">
                          <a:solidFill>
                            <a:schemeClr val="bg1"/>
                          </a:solidFill>
                        </a:rPr>
                        <a:t>Parameters to explicitly control summarised outputs</a:t>
                      </a:r>
                    </a:p>
                  </a:txBody>
                  <a:tcPr>
                    <a:solidFill>
                      <a:schemeClr val="accent2">
                        <a:lumMod val="75000"/>
                      </a:schemeClr>
                    </a:solidFill>
                  </a:tcPr>
                </a:tc>
                <a:tc hMerge="1">
                  <a:txBody>
                    <a:bodyPr/>
                    <a:lstStyle/>
                    <a:p>
                      <a:endParaRPr lang="en-GB" dirty="0"/>
                    </a:p>
                  </a:txBody>
                  <a:tcPr/>
                </a:tc>
                <a:tc hMerge="1">
                  <a:txBody>
                    <a:bodyPr/>
                    <a:lstStyle/>
                    <a:p>
                      <a:endParaRPr lang="en-SG" dirty="0"/>
                    </a:p>
                  </a:txBody>
                  <a:tcPr/>
                </a:tc>
                <a:tc hMerge="1">
                  <a:txBody>
                    <a:bodyPr/>
                    <a:lstStyle/>
                    <a:p>
                      <a:endParaRPr lang="en-GB" dirty="0"/>
                    </a:p>
                  </a:txBody>
                  <a:tcPr/>
                </a:tc>
                <a:extLst>
                  <a:ext uri="{0D108BD9-81ED-4DB2-BD59-A6C34878D82A}">
                    <a16:rowId xmlns:a16="http://schemas.microsoft.com/office/drawing/2014/main" val="1048433684"/>
                  </a:ext>
                </a:extLst>
              </a:tr>
              <a:tr h="486425">
                <a:tc>
                  <a:txBody>
                    <a:bodyPr/>
                    <a:lstStyle/>
                    <a:p>
                      <a:pPr algn="ctr"/>
                      <a:r>
                        <a:rPr lang="en-GB" sz="2400" i="1" dirty="0" err="1"/>
                        <a:t>NbChars</a:t>
                      </a:r>
                      <a:endParaRPr lang="en-GB" sz="2400" i="1" dirty="0"/>
                    </a:p>
                  </a:txBody>
                  <a:tcPr>
                    <a:solidFill>
                      <a:schemeClr val="accent4"/>
                    </a:solidFill>
                  </a:tcPr>
                </a:tc>
                <a:tc>
                  <a:txBody>
                    <a:bodyPr/>
                    <a:lstStyle/>
                    <a:p>
                      <a:pPr algn="ctr"/>
                      <a:r>
                        <a:rPr lang="en-GB" sz="2400" i="1" dirty="0" err="1"/>
                        <a:t>LevSim</a:t>
                      </a:r>
                      <a:endParaRPr lang="en-GB" sz="2400" i="1" dirty="0"/>
                    </a:p>
                  </a:txBody>
                  <a:tcPr>
                    <a:solidFill>
                      <a:schemeClr val="accent4"/>
                    </a:solidFill>
                  </a:tcPr>
                </a:tc>
                <a:tc>
                  <a:txBody>
                    <a:bodyPr/>
                    <a:lstStyle/>
                    <a:p>
                      <a:pPr algn="ctr"/>
                      <a:r>
                        <a:rPr lang="en-GB" sz="2400" i="1" dirty="0" err="1"/>
                        <a:t>WordRank</a:t>
                      </a:r>
                      <a:endParaRPr lang="en-GB" sz="2400" i="1" dirty="0"/>
                    </a:p>
                  </a:txBody>
                  <a:tcPr>
                    <a:solidFill>
                      <a:schemeClr val="accent4"/>
                    </a:solidFill>
                  </a:tcPr>
                </a:tc>
                <a:tc>
                  <a:txBody>
                    <a:bodyPr/>
                    <a:lstStyle/>
                    <a:p>
                      <a:pPr algn="ctr"/>
                      <a:r>
                        <a:rPr lang="en-GB" sz="2400" i="1" dirty="0" err="1"/>
                        <a:t>DepTreeDepth</a:t>
                      </a:r>
                      <a:endParaRPr lang="en-GB" sz="2400" i="1" dirty="0"/>
                    </a:p>
                  </a:txBody>
                  <a:tcPr>
                    <a:solidFill>
                      <a:schemeClr val="accent4"/>
                    </a:solidFill>
                  </a:tcPr>
                </a:tc>
                <a:extLst>
                  <a:ext uri="{0D108BD9-81ED-4DB2-BD59-A6C34878D82A}">
                    <a16:rowId xmlns:a16="http://schemas.microsoft.com/office/drawing/2014/main" val="2719499937"/>
                  </a:ext>
                </a:extLst>
              </a:tr>
              <a:tr h="1264704">
                <a:tc>
                  <a:txBody>
                    <a:bodyPr/>
                    <a:lstStyle/>
                    <a:p>
                      <a:pPr algn="ctr"/>
                      <a:r>
                        <a:rPr lang="en-SG" dirty="0"/>
                        <a:t>Character length ratio between source sentence and target sentence </a:t>
                      </a:r>
                      <a:endParaRPr lang="en-GB" dirty="0"/>
                    </a:p>
                  </a:txBody>
                  <a:tcPr anchor="c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Amount of modification operated on the source sentence – word add/deletes</a:t>
                      </a:r>
                      <a:endParaRPr lang="en-GB" dirty="0"/>
                    </a:p>
                  </a:txBody>
                  <a:tcPr anchor="ctr">
                    <a:solidFill>
                      <a:schemeClr val="accent4">
                        <a:lumMod val="20000"/>
                        <a:lumOff val="80000"/>
                      </a:schemeClr>
                    </a:solidFill>
                  </a:tcPr>
                </a:tc>
                <a:tc>
                  <a:txBody>
                    <a:bodyPr/>
                    <a:lstStyle/>
                    <a:p>
                      <a:pPr algn="ctr"/>
                      <a:r>
                        <a:rPr lang="en-SG" dirty="0"/>
                        <a:t>Word complexity may be proxied by word frequency </a:t>
                      </a:r>
                    </a:p>
                    <a:p>
                      <a:pPr algn="ctr"/>
                      <a:endParaRPr lang="en-GB" dirty="0"/>
                    </a:p>
                  </a:txBody>
                  <a:tcPr anchor="c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Text dependency tree of word-word relations in a sentence</a:t>
                      </a:r>
                    </a:p>
                  </a:txBody>
                  <a:tcPr anchor="ctr">
                    <a:solidFill>
                      <a:schemeClr val="accent4">
                        <a:lumMod val="20000"/>
                        <a:lumOff val="80000"/>
                      </a:schemeClr>
                    </a:solidFill>
                  </a:tcPr>
                </a:tc>
                <a:extLst>
                  <a:ext uri="{0D108BD9-81ED-4DB2-BD59-A6C34878D82A}">
                    <a16:rowId xmlns:a16="http://schemas.microsoft.com/office/drawing/2014/main" val="2487034887"/>
                  </a:ext>
                </a:extLst>
              </a:tr>
            </a:tbl>
          </a:graphicData>
        </a:graphic>
      </p:graphicFrame>
    </p:spTree>
    <p:extLst>
      <p:ext uri="{BB962C8B-B14F-4D97-AF65-F5344CB8AC3E}">
        <p14:creationId xmlns:p14="http://schemas.microsoft.com/office/powerpoint/2010/main" val="2338365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3365</TotalTime>
  <Words>1125</Words>
  <Application>Microsoft Macintosh PowerPoint</Application>
  <PresentationFormat>Widescreen</PresentationFormat>
  <Paragraphs>221</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Century Gothic</vt:lpstr>
      <vt:lpstr>Office Theme</vt:lpstr>
      <vt:lpstr>Text Summarisation</vt:lpstr>
      <vt:lpstr>PowerPoint Presentation</vt:lpstr>
      <vt:lpstr>Simplifying texts from document to extract facts</vt:lpstr>
      <vt:lpstr>Recognising the nature of texts before achieving well-summarised texts</vt:lpstr>
      <vt:lpstr>Using Deep Learning to Summarise Sentence: Recurrent Neural Networks</vt:lpstr>
      <vt:lpstr>Encoding text to machine readable inputs</vt:lpstr>
      <vt:lpstr>Overcoming the limits of RNN with Attention Mechanism Seq2Seq: Our Baseline Model</vt:lpstr>
      <vt:lpstr>Seq2Seq performs summarisation but we cannot tune the outputs explicitly</vt:lpstr>
      <vt:lpstr>An Approach to enable Tuneable Summarised Texts</vt:lpstr>
      <vt:lpstr>PowerPoint Presentation</vt:lpstr>
      <vt:lpstr>Comparing the Approaches… Original: Autonomous vehicles (AVs) will also become a reality and could radically transform our land transport system by enabling more efficient dynamically-routed or on-demand forms of shared transport</vt:lpstr>
      <vt:lpstr>Model Evaluations</vt:lpstr>
      <vt:lpstr>Future work and research areas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Summarisation</dc:title>
  <dc:creator>Rui Ming CHEO (LTA)</dc:creator>
  <cp:lastModifiedBy>#ZHANG ZHU YAN#</cp:lastModifiedBy>
  <cp:revision>43</cp:revision>
  <dcterms:created xsi:type="dcterms:W3CDTF">2020-08-17T06:22:56Z</dcterms:created>
  <dcterms:modified xsi:type="dcterms:W3CDTF">2020-09-22T15:52:47Z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f9331f7-95a2-472a-92bc-d73219eb516b_Enabled">
    <vt:lpwstr>True</vt:lpwstr>
  </property>
  <property fmtid="{D5CDD505-2E9C-101B-9397-08002B2CF9AE}" pid="3" name="MSIP_Label_3f9331f7-95a2-472a-92bc-d73219eb516b_SiteId">
    <vt:lpwstr>0b11c524-9a1c-4e1b-84cb-6336aefc2243</vt:lpwstr>
  </property>
  <property fmtid="{D5CDD505-2E9C-101B-9397-08002B2CF9AE}" pid="4" name="MSIP_Label_3f9331f7-95a2-472a-92bc-d73219eb516b_Owner">
    <vt:lpwstr>CHEO_Rui_Ming@lta.gov.sg</vt:lpwstr>
  </property>
  <property fmtid="{D5CDD505-2E9C-101B-9397-08002B2CF9AE}" pid="5" name="MSIP_Label_3f9331f7-95a2-472a-92bc-d73219eb516b_SetDate">
    <vt:lpwstr>2020-08-17T07:10:09.4572540Z</vt:lpwstr>
  </property>
  <property fmtid="{D5CDD505-2E9C-101B-9397-08002B2CF9AE}" pid="6" name="MSIP_Label_3f9331f7-95a2-472a-92bc-d73219eb516b_Name">
    <vt:lpwstr>CONFIDENTIAL</vt:lpwstr>
  </property>
  <property fmtid="{D5CDD505-2E9C-101B-9397-08002B2CF9AE}" pid="7" name="MSIP_Label_3f9331f7-95a2-472a-92bc-d73219eb516b_Application">
    <vt:lpwstr>Microsoft Azure Information Protection</vt:lpwstr>
  </property>
  <property fmtid="{D5CDD505-2E9C-101B-9397-08002B2CF9AE}" pid="8" name="MSIP_Label_3f9331f7-95a2-472a-92bc-d73219eb516b_ActionId">
    <vt:lpwstr>171dc03a-f2c4-4496-9c36-192c2f6ada18</vt:lpwstr>
  </property>
  <property fmtid="{D5CDD505-2E9C-101B-9397-08002B2CF9AE}" pid="9" name="MSIP_Label_3f9331f7-95a2-472a-92bc-d73219eb516b_Extended_MSFT_Method">
    <vt:lpwstr>Automatic</vt:lpwstr>
  </property>
  <property fmtid="{D5CDD505-2E9C-101B-9397-08002B2CF9AE}" pid="10" name="MSIP_Label_4f288355-fb4c-44cd-b9ca-40cfc2aee5f8_Enabled">
    <vt:lpwstr>True</vt:lpwstr>
  </property>
  <property fmtid="{D5CDD505-2E9C-101B-9397-08002B2CF9AE}" pid="11" name="MSIP_Label_4f288355-fb4c-44cd-b9ca-40cfc2aee5f8_SiteId">
    <vt:lpwstr>0b11c524-9a1c-4e1b-84cb-6336aefc2243</vt:lpwstr>
  </property>
  <property fmtid="{D5CDD505-2E9C-101B-9397-08002B2CF9AE}" pid="12" name="MSIP_Label_4f288355-fb4c-44cd-b9ca-40cfc2aee5f8_Owner">
    <vt:lpwstr>CHEO_Rui_Ming@lta.gov.sg</vt:lpwstr>
  </property>
  <property fmtid="{D5CDD505-2E9C-101B-9397-08002B2CF9AE}" pid="13" name="MSIP_Label_4f288355-fb4c-44cd-b9ca-40cfc2aee5f8_SetDate">
    <vt:lpwstr>2020-08-17T07:10:09.4572540Z</vt:lpwstr>
  </property>
  <property fmtid="{D5CDD505-2E9C-101B-9397-08002B2CF9AE}" pid="14" name="MSIP_Label_4f288355-fb4c-44cd-b9ca-40cfc2aee5f8_Name">
    <vt:lpwstr>NON-SENSITIVE</vt:lpwstr>
  </property>
  <property fmtid="{D5CDD505-2E9C-101B-9397-08002B2CF9AE}" pid="15" name="MSIP_Label_4f288355-fb4c-44cd-b9ca-40cfc2aee5f8_Application">
    <vt:lpwstr>Microsoft Azure Information Protection</vt:lpwstr>
  </property>
  <property fmtid="{D5CDD505-2E9C-101B-9397-08002B2CF9AE}" pid="16" name="MSIP_Label_4f288355-fb4c-44cd-b9ca-40cfc2aee5f8_ActionId">
    <vt:lpwstr>171dc03a-f2c4-4496-9c36-192c2f6ada18</vt:lpwstr>
  </property>
  <property fmtid="{D5CDD505-2E9C-101B-9397-08002B2CF9AE}" pid="17" name="MSIP_Label_4f288355-fb4c-44cd-b9ca-40cfc2aee5f8_Parent">
    <vt:lpwstr>3f9331f7-95a2-472a-92bc-d73219eb516b</vt:lpwstr>
  </property>
  <property fmtid="{D5CDD505-2E9C-101B-9397-08002B2CF9AE}" pid="18" name="MSIP_Label_4f288355-fb4c-44cd-b9ca-40cfc2aee5f8_Extended_MSFT_Method">
    <vt:lpwstr>Automatic</vt:lpwstr>
  </property>
  <property fmtid="{D5CDD505-2E9C-101B-9397-08002B2CF9AE}" pid="19" name="Sensitivity">
    <vt:lpwstr>CONFIDENTIAL NON-SENSITIVE</vt:lpwstr>
  </property>
</Properties>
</file>