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43" r:id="rId3"/>
    <p:sldId id="344" r:id="rId4"/>
    <p:sldId id="345" r:id="rId5"/>
    <p:sldId id="348" r:id="rId6"/>
    <p:sldId id="349" r:id="rId7"/>
    <p:sldId id="346" r:id="rId8"/>
    <p:sldId id="347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DA6"/>
    <a:srgbClr val="005188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28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83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16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61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9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08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文档声明与字符编码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9C683F-A4A2-4F2E-AAB8-8DF1062ECA73}"/>
              </a:ext>
            </a:extLst>
          </p:cNvPr>
          <p:cNvSpPr/>
          <p:nvPr/>
        </p:nvSpPr>
        <p:spPr>
          <a:xfrm>
            <a:off x="1073720" y="2798683"/>
            <a:ext cx="2317707" cy="482535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&lt;!DOCTYPE </a:t>
            </a:r>
            <a:r>
              <a:rPr lang="zh-CN" altLang="en-US" dirty="0"/>
              <a:t>***</a:t>
            </a:r>
            <a:r>
              <a:rPr lang="en-US" altLang="zh-CN" dirty="0"/>
              <a:t>&gt;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3340D01-C572-4372-8183-B6D8A8DBD738}"/>
              </a:ext>
            </a:extLst>
          </p:cNvPr>
          <p:cNvSpPr/>
          <p:nvPr/>
        </p:nvSpPr>
        <p:spPr>
          <a:xfrm>
            <a:off x="3528472" y="2840213"/>
            <a:ext cx="1300646" cy="399473"/>
          </a:xfrm>
          <a:prstGeom prst="rightArrow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189B39-0F23-46F6-94B9-675EB18D276D}"/>
              </a:ext>
            </a:extLst>
          </p:cNvPr>
          <p:cNvSpPr/>
          <p:nvPr/>
        </p:nvSpPr>
        <p:spPr>
          <a:xfrm>
            <a:off x="5828146" y="1612931"/>
            <a:ext cx="3121890" cy="3121890"/>
          </a:xfrm>
          <a:prstGeom prst="ellipse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HTML 4.01 Strict</a:t>
            </a:r>
            <a:br>
              <a:rPr lang="en-US" altLang="zh-CN" sz="1400" dirty="0"/>
            </a:br>
            <a:r>
              <a:rPr lang="en-US" altLang="zh-CN" sz="1400" dirty="0"/>
              <a:t>HTML 4.01 Transitional</a:t>
            </a:r>
          </a:p>
          <a:p>
            <a:r>
              <a:rPr lang="en-US" altLang="zh-CN" sz="1400" dirty="0"/>
              <a:t>HTML 4.01 Frameset</a:t>
            </a:r>
          </a:p>
          <a:p>
            <a:br>
              <a:rPr lang="en-US" altLang="zh-CN" sz="1400" dirty="0"/>
            </a:br>
            <a:r>
              <a:rPr lang="en-US" altLang="zh-CN" sz="1400" dirty="0"/>
              <a:t>XHTML 1.0 Strict</a:t>
            </a:r>
          </a:p>
          <a:p>
            <a:r>
              <a:rPr lang="en-US" altLang="zh-CN" sz="1400" dirty="0"/>
              <a:t>XHTML 1.0 Transitional</a:t>
            </a:r>
          </a:p>
          <a:p>
            <a:r>
              <a:rPr lang="en-US" altLang="zh-CN" sz="1400" dirty="0"/>
              <a:t>XHTML 1.1</a:t>
            </a:r>
          </a:p>
          <a:p>
            <a:br>
              <a:rPr lang="en-US" altLang="zh-CN" sz="2400" dirty="0"/>
            </a:br>
            <a:r>
              <a:rPr lang="en-US" altLang="zh-CN" sz="2400" b="1" dirty="0">
                <a:latin typeface="Arial Black" panose="020B0A04020102020204" pitchFamily="34" charset="0"/>
              </a:rPr>
              <a:t>HTML 5</a:t>
            </a:r>
            <a:br>
              <a:rPr lang="en-US" altLang="zh-CN" sz="2400" dirty="0"/>
            </a:br>
            <a:endParaRPr lang="en-US" altLang="zh-CN" sz="2400" dirty="0"/>
          </a:p>
          <a:p>
            <a:br>
              <a:rPr lang="en-US" altLang="zh-CN" sz="1400" dirty="0"/>
            </a:br>
            <a:endParaRPr lang="en-US" altLang="zh-CN" sz="1400" dirty="0"/>
          </a:p>
          <a:p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4EAD89-D497-4293-BC52-DBD9C19BC6C6}"/>
              </a:ext>
            </a:extLst>
          </p:cNvPr>
          <p:cNvSpPr/>
          <p:nvPr/>
        </p:nvSpPr>
        <p:spPr>
          <a:xfrm>
            <a:off x="1073720" y="3716658"/>
            <a:ext cx="2317707" cy="482535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&lt;!DOCTYPE html&gt;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DBA1A57-3226-4839-B76E-925E33938FB3}"/>
              </a:ext>
            </a:extLst>
          </p:cNvPr>
          <p:cNvSpPr/>
          <p:nvPr/>
        </p:nvSpPr>
        <p:spPr>
          <a:xfrm rot="10800000">
            <a:off x="3528472" y="3799720"/>
            <a:ext cx="1300646" cy="399473"/>
          </a:xfrm>
          <a:prstGeom prst="rightArrow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33463A-5BC9-42B2-9119-84F12ADD1ACC}"/>
              </a:ext>
            </a:extLst>
          </p:cNvPr>
          <p:cNvSpPr txBox="1"/>
          <p:nvPr/>
        </p:nvSpPr>
        <p:spPr>
          <a:xfrm>
            <a:off x="1073720" y="5527446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特殊且固定的文档声明标签</a:t>
            </a:r>
          </a:p>
        </p:txBody>
      </p:sp>
    </p:spTree>
    <p:extLst>
      <p:ext uri="{BB962C8B-B14F-4D97-AF65-F5344CB8AC3E}">
        <p14:creationId xmlns:p14="http://schemas.microsoft.com/office/powerpoint/2010/main" val="4157613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A38AE9-9127-438F-95AF-D4F3A64B05A8}"/>
              </a:ext>
            </a:extLst>
          </p:cNvPr>
          <p:cNvSpPr/>
          <p:nvPr/>
        </p:nvSpPr>
        <p:spPr>
          <a:xfrm>
            <a:off x="1073720" y="3187733"/>
            <a:ext cx="2317707" cy="482535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&lt;html </a:t>
            </a:r>
            <a:r>
              <a:rPr lang="en-US" altLang="zh-CN" dirty="0" err="1"/>
              <a:t>lang</a:t>
            </a:r>
            <a:r>
              <a:rPr lang="en-US" altLang="zh-CN" dirty="0"/>
              <a:t>=“</a:t>
            </a:r>
            <a:r>
              <a:rPr lang="zh-CN" altLang="en-US" dirty="0"/>
              <a:t>***</a:t>
            </a:r>
            <a:r>
              <a:rPr lang="en-US" altLang="zh-CN" dirty="0"/>
              <a:t>"&gt;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D4B7E0A-8F6A-47BB-8EA6-5B5AB0CA47E6}"/>
              </a:ext>
            </a:extLst>
          </p:cNvPr>
          <p:cNvSpPr/>
          <p:nvPr/>
        </p:nvSpPr>
        <p:spPr>
          <a:xfrm>
            <a:off x="3528472" y="3229263"/>
            <a:ext cx="1300646" cy="399473"/>
          </a:xfrm>
          <a:prstGeom prst="rightArrow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2B766D-6D37-4631-8C0A-9F3011E3AECF}"/>
              </a:ext>
            </a:extLst>
          </p:cNvPr>
          <p:cNvSpPr/>
          <p:nvPr/>
        </p:nvSpPr>
        <p:spPr>
          <a:xfrm>
            <a:off x="5828146" y="2001981"/>
            <a:ext cx="3121890" cy="3121890"/>
          </a:xfrm>
          <a:prstGeom prst="ellipse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dirty="0"/>
          </a:p>
          <a:p>
            <a:r>
              <a:rPr lang="en-US" altLang="zh-CN" dirty="0"/>
              <a:t>”</a:t>
            </a:r>
            <a:r>
              <a:rPr lang="en-US" altLang="zh-CN" dirty="0" err="1"/>
              <a:t>en</a:t>
            </a:r>
            <a:r>
              <a:rPr lang="en-US" altLang="zh-CN" dirty="0"/>
              <a:t>”</a:t>
            </a:r>
            <a:r>
              <a:rPr lang="zh-CN" altLang="en-US" dirty="0"/>
              <a:t>代表英语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en-US" altLang="zh-CN" dirty="0"/>
              <a:t>”</a:t>
            </a:r>
            <a:r>
              <a:rPr lang="en-US" altLang="zh-CN" dirty="0" err="1"/>
              <a:t>zh</a:t>
            </a:r>
            <a:r>
              <a:rPr lang="en-US" altLang="zh-CN" dirty="0"/>
              <a:t>-CN”</a:t>
            </a:r>
            <a:r>
              <a:rPr lang="zh-CN" altLang="en-US" dirty="0"/>
              <a:t>代表中文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“</a:t>
            </a:r>
            <a:r>
              <a:rPr lang="en-US" altLang="zh-CN" dirty="0"/>
              <a:t>ja-</a:t>
            </a:r>
            <a:r>
              <a:rPr lang="en-US" altLang="zh-CN" dirty="0" err="1"/>
              <a:t>jp</a:t>
            </a:r>
            <a:r>
              <a:rPr lang="zh-CN" altLang="en-US" dirty="0"/>
              <a:t>”  代表日文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……….</a:t>
            </a:r>
          </a:p>
          <a:p>
            <a:br>
              <a:rPr lang="en-US" altLang="zh-CN" sz="1400" dirty="0"/>
            </a:br>
            <a:endParaRPr lang="en-US" altLang="zh-CN" sz="1400" dirty="0"/>
          </a:p>
          <a:p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10D208-E153-40E7-99BF-5F50EAA1CF76}"/>
              </a:ext>
            </a:extLst>
          </p:cNvPr>
          <p:cNvSpPr txBox="1"/>
          <p:nvPr/>
        </p:nvSpPr>
        <p:spPr>
          <a:xfrm>
            <a:off x="1073720" y="5527446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搜索引擎优化和浏览器有帮助</a:t>
            </a:r>
          </a:p>
        </p:txBody>
      </p:sp>
    </p:spTree>
    <p:extLst>
      <p:ext uri="{BB962C8B-B14F-4D97-AF65-F5344CB8AC3E}">
        <p14:creationId xmlns:p14="http://schemas.microsoft.com/office/powerpoint/2010/main" val="4373655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0D776B-C827-4F37-87B4-C47AB3334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89"/>
          <a:stretch/>
        </p:blipFill>
        <p:spPr>
          <a:xfrm>
            <a:off x="681758" y="2875897"/>
            <a:ext cx="4055838" cy="1771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FD8E6A2-84C9-47A0-9A70-ED1F57685BE5}"/>
              </a:ext>
            </a:extLst>
          </p:cNvPr>
          <p:cNvSpPr txBox="1"/>
          <p:nvPr/>
        </p:nvSpPr>
        <p:spPr>
          <a:xfrm>
            <a:off x="560775" y="2076395"/>
            <a:ext cx="858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&lt;html </a:t>
            </a:r>
            <a:r>
              <a:rPr lang="en-US" altLang="zh-CN" b="1" dirty="0" err="1"/>
              <a:t>lang</a:t>
            </a:r>
            <a:r>
              <a:rPr lang="en-US" altLang="zh-CN" b="1" dirty="0"/>
              <a:t>="</a:t>
            </a:r>
            <a:r>
              <a:rPr lang="en-US" altLang="zh-CN" b="1" dirty="0" err="1"/>
              <a:t>en</a:t>
            </a:r>
            <a:r>
              <a:rPr lang="en-US" altLang="zh-CN" b="1" dirty="0"/>
              <a:t>"&gt;  </a:t>
            </a:r>
            <a:r>
              <a:rPr lang="zh-CN" altLang="en-US" b="1" dirty="0"/>
              <a:t>并且内容也是英文的时候会显示如下图</a:t>
            </a:r>
          </a:p>
        </p:txBody>
      </p:sp>
    </p:spTree>
    <p:extLst>
      <p:ext uri="{BB962C8B-B14F-4D97-AF65-F5344CB8AC3E}">
        <p14:creationId xmlns:p14="http://schemas.microsoft.com/office/powerpoint/2010/main" val="3264685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4B17AD-467F-4CF2-8993-7CDDBA6A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9" y="6137708"/>
            <a:ext cx="2310711" cy="7202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DFBD5D-BA45-4A76-97A2-789B1E76A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0" b="167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314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C26E1A-BAF6-4141-AF7B-13F89B69D135}"/>
              </a:ext>
            </a:extLst>
          </p:cNvPr>
          <p:cNvSpPr/>
          <p:nvPr/>
        </p:nvSpPr>
        <p:spPr>
          <a:xfrm>
            <a:off x="3022657" y="1753891"/>
            <a:ext cx="1930606" cy="1348509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原始机密内容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59A8F8-7D27-4B60-B046-5F7D33F26B4C}"/>
              </a:ext>
            </a:extLst>
          </p:cNvPr>
          <p:cNvSpPr/>
          <p:nvPr/>
        </p:nvSpPr>
        <p:spPr>
          <a:xfrm>
            <a:off x="1303072" y="1966330"/>
            <a:ext cx="923637" cy="923637"/>
          </a:xfrm>
          <a:prstGeom prst="ellipse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发送方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1BDEF-B186-484A-A976-90FBB9F27866}"/>
              </a:ext>
            </a:extLst>
          </p:cNvPr>
          <p:cNvSpPr/>
          <p:nvPr/>
        </p:nvSpPr>
        <p:spPr>
          <a:xfrm>
            <a:off x="5749211" y="1755658"/>
            <a:ext cx="1930606" cy="1348509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确定使用哪套</a:t>
            </a:r>
            <a:endParaRPr lang="en-US" altLang="zh-CN" dirty="0"/>
          </a:p>
          <a:p>
            <a:pPr algn="ctr"/>
            <a:r>
              <a:rPr lang="zh-CN" altLang="en-US" dirty="0"/>
              <a:t>密码本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A28F68-1BF4-4130-AAC9-BDAE935C7113}"/>
              </a:ext>
            </a:extLst>
          </p:cNvPr>
          <p:cNvSpPr/>
          <p:nvPr/>
        </p:nvSpPr>
        <p:spPr>
          <a:xfrm>
            <a:off x="8475765" y="1753891"/>
            <a:ext cx="1930606" cy="1348509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编码发送情报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502B27-9F56-47A0-A2A0-5F6E446E4ABB}"/>
              </a:ext>
            </a:extLst>
          </p:cNvPr>
          <p:cNvSpPr/>
          <p:nvPr/>
        </p:nvSpPr>
        <p:spPr>
          <a:xfrm>
            <a:off x="3022657" y="4529418"/>
            <a:ext cx="1930606" cy="13485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获取情报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F19FD4-A3F0-46DB-A985-F83301ECCFA2}"/>
              </a:ext>
            </a:extLst>
          </p:cNvPr>
          <p:cNvSpPr/>
          <p:nvPr/>
        </p:nvSpPr>
        <p:spPr>
          <a:xfrm>
            <a:off x="1303072" y="4741853"/>
            <a:ext cx="923637" cy="9236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接收方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343EAA-F29E-471B-B0BE-5513F6A1D218}"/>
              </a:ext>
            </a:extLst>
          </p:cNvPr>
          <p:cNvSpPr/>
          <p:nvPr/>
        </p:nvSpPr>
        <p:spPr>
          <a:xfrm>
            <a:off x="5749211" y="4531185"/>
            <a:ext cx="1930606" cy="13485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按照指定密码本解密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061EDD-3C64-489B-9560-CE9A5676FE87}"/>
              </a:ext>
            </a:extLst>
          </p:cNvPr>
          <p:cNvSpPr/>
          <p:nvPr/>
        </p:nvSpPr>
        <p:spPr>
          <a:xfrm>
            <a:off x="8475765" y="4529418"/>
            <a:ext cx="1930606" cy="13485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endParaRPr lang="en-US" altLang="zh-CN" dirty="0"/>
          </a:p>
          <a:p>
            <a:pPr algn="ctr"/>
            <a:r>
              <a:rPr lang="zh-CN" altLang="en-US" dirty="0"/>
              <a:t>原始机密内容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DA2A1D-ED31-4094-90DC-7AA78DC54776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V="1">
            <a:off x="2226709" y="2428146"/>
            <a:ext cx="79594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B6CD5F-16EE-427F-B97A-61F26D04F6D2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4953263" y="2428146"/>
            <a:ext cx="795948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5E892D-EFE0-4391-B87C-0A980E9B60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679817" y="2428146"/>
            <a:ext cx="795948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A09D5F-8241-4B7E-B1EB-577B81E0D664}"/>
              </a:ext>
            </a:extLst>
          </p:cNvPr>
          <p:cNvCxnSpPr/>
          <p:nvPr/>
        </p:nvCxnSpPr>
        <p:spPr>
          <a:xfrm flipV="1">
            <a:off x="2226709" y="5203668"/>
            <a:ext cx="79594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AA272E-EB4B-462F-A27F-689A3AAFBF9D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4953263" y="5203673"/>
            <a:ext cx="795948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968950-62B1-485B-9BE4-99F00073BC8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679817" y="5203673"/>
            <a:ext cx="795948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854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文档声明与字符编码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A38AE9-9127-438F-95AF-D4F3A64B05A8}"/>
              </a:ext>
            </a:extLst>
          </p:cNvPr>
          <p:cNvSpPr/>
          <p:nvPr/>
        </p:nvSpPr>
        <p:spPr>
          <a:xfrm>
            <a:off x="1073720" y="3187733"/>
            <a:ext cx="2888680" cy="482535"/>
          </a:xfrm>
          <a:prstGeom prst="rect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    &lt;meta charset=“</a:t>
            </a:r>
            <a:r>
              <a:rPr lang="zh-CN" altLang="en-US" sz="1600"/>
              <a:t>***</a:t>
            </a:r>
            <a:r>
              <a:rPr lang="en-US" altLang="zh-CN" sz="1600"/>
              <a:t>"&gt;</a:t>
            </a:r>
            <a:endParaRPr lang="en-US" altLang="zh-CN" sz="16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D4B7E0A-8F6A-47BB-8EA6-5B5AB0CA47E6}"/>
              </a:ext>
            </a:extLst>
          </p:cNvPr>
          <p:cNvSpPr/>
          <p:nvPr/>
        </p:nvSpPr>
        <p:spPr>
          <a:xfrm>
            <a:off x="4027236" y="3229263"/>
            <a:ext cx="1300646" cy="399473"/>
          </a:xfrm>
          <a:prstGeom prst="rightArrow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2B766D-6D37-4631-8C0A-9F3011E3AECF}"/>
              </a:ext>
            </a:extLst>
          </p:cNvPr>
          <p:cNvSpPr/>
          <p:nvPr/>
        </p:nvSpPr>
        <p:spPr>
          <a:xfrm>
            <a:off x="5828146" y="2001981"/>
            <a:ext cx="3121890" cy="3121890"/>
          </a:xfrm>
          <a:prstGeom prst="ellipse">
            <a:avLst/>
          </a:prstGeom>
          <a:solidFill>
            <a:srgbClr val="407D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ASCII -</a:t>
            </a:r>
            <a:r>
              <a:rPr lang="zh-CN" altLang="en-US" sz="1200" dirty="0"/>
              <a:t>美国信息交换标准代码</a:t>
            </a:r>
            <a:endParaRPr lang="en-US" altLang="zh-CN" sz="1200" dirty="0"/>
          </a:p>
          <a:p>
            <a:endParaRPr lang="en-US" altLang="zh-CN" sz="1200" dirty="0"/>
          </a:p>
          <a:p>
            <a:pPr latinLnBrk="1"/>
            <a:r>
              <a:rPr lang="en-US" altLang="zh-CN" sz="1200" dirty="0"/>
              <a:t>ISO-8859-1 - </a:t>
            </a:r>
            <a:r>
              <a:rPr lang="zh-CN" altLang="en-US" sz="1200" dirty="0"/>
              <a:t>拉丁字母表的字符编码</a:t>
            </a:r>
            <a:endParaRPr lang="en-US" altLang="zh-CN" sz="1200" dirty="0"/>
          </a:p>
          <a:p>
            <a:pPr latinLnBrk="1"/>
            <a:endParaRPr lang="en-US" altLang="zh-CN" sz="1200" dirty="0"/>
          </a:p>
          <a:p>
            <a:pPr latinLnBrk="1"/>
            <a:r>
              <a:rPr lang="en-US" altLang="zh-CN" sz="1200" dirty="0"/>
              <a:t>GB2312</a:t>
            </a:r>
            <a:r>
              <a:rPr lang="zh-CN" altLang="en-US" sz="1200" dirty="0"/>
              <a:t> </a:t>
            </a:r>
            <a:r>
              <a:rPr lang="en-US" altLang="zh-CN" sz="1200" dirty="0"/>
              <a:t>- </a:t>
            </a:r>
            <a:r>
              <a:rPr lang="zh-CN" altLang="en-US" sz="1200" dirty="0"/>
              <a:t>汉字编码字符集</a:t>
            </a:r>
          </a:p>
          <a:p>
            <a:endParaRPr lang="en-US" altLang="zh-CN" sz="1200" dirty="0"/>
          </a:p>
          <a:p>
            <a:pPr latinLnBrk="1"/>
            <a:r>
              <a:rPr lang="en-US" altLang="zh-CN" sz="1200" dirty="0"/>
              <a:t>UTF-8 - Unicode </a:t>
            </a:r>
            <a:r>
              <a:rPr lang="zh-CN" altLang="en-US" sz="1200" dirty="0"/>
              <a:t>万国码字符编码</a:t>
            </a:r>
          </a:p>
          <a:p>
            <a:endParaRPr lang="en-US" altLang="zh-CN" sz="1200" dirty="0"/>
          </a:p>
          <a:p>
            <a:r>
              <a:rPr lang="en-US" altLang="zh-CN" sz="1200" dirty="0"/>
              <a:t>……….</a:t>
            </a:r>
          </a:p>
          <a:p>
            <a:br>
              <a:rPr lang="en-US" altLang="zh-CN" sz="1200" dirty="0"/>
            </a:br>
            <a:endParaRPr lang="en-US" altLang="zh-CN" sz="1200" dirty="0"/>
          </a:p>
          <a:p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10D208-E153-40E7-99BF-5F50EAA1CF76}"/>
              </a:ext>
            </a:extLst>
          </p:cNvPr>
          <p:cNvSpPr txBox="1"/>
          <p:nvPr/>
        </p:nvSpPr>
        <p:spPr>
          <a:xfrm>
            <a:off x="1073720" y="5527446"/>
            <a:ext cx="53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规定 </a:t>
            </a:r>
            <a:r>
              <a:rPr lang="en-US" altLang="zh-CN" dirty="0"/>
              <a:t>HTML </a:t>
            </a:r>
            <a:r>
              <a:rPr lang="zh-CN" altLang="en-US" dirty="0"/>
              <a:t>文档的字符编码。</a:t>
            </a:r>
          </a:p>
        </p:txBody>
      </p:sp>
    </p:spTree>
    <p:extLst>
      <p:ext uri="{BB962C8B-B14F-4D97-AF65-F5344CB8AC3E}">
        <p14:creationId xmlns:p14="http://schemas.microsoft.com/office/powerpoint/2010/main" val="3518370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A8A8511-15A0-4BF2-B9AD-9857D95C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102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171</Words>
  <Application>Microsoft Office PowerPoint</Application>
  <PresentationFormat>宽屏</PresentationFormat>
  <Paragraphs>101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138</cp:revision>
  <dcterms:created xsi:type="dcterms:W3CDTF">2021-09-22T09:14:56Z</dcterms:created>
  <dcterms:modified xsi:type="dcterms:W3CDTF">2021-10-16T03:28:32Z</dcterms:modified>
</cp:coreProperties>
</file>