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42" r:id="rId2"/>
    <p:sldId id="347" r:id="rId3"/>
    <p:sldId id="326" r:id="rId4"/>
    <p:sldId id="343" r:id="rId5"/>
    <p:sldId id="344" r:id="rId6"/>
    <p:sldId id="348" r:id="rId7"/>
    <p:sldId id="349" r:id="rId8"/>
    <p:sldId id="345" r:id="rId9"/>
    <p:sldId id="346" r:id="rId10"/>
    <p:sldId id="32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  <a:srgbClr val="AEAFB4"/>
    <a:srgbClr val="005188"/>
    <a:srgbClr val="407DA6"/>
    <a:srgbClr val="201E1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5FB199A-D9C3-48C2-A121-D57E0E006F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7357BA-AD87-4CDA-88A1-29191C941E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D6B12-BFC1-4521-A9EC-65DA86CECDE6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1BCF57-4C69-4D9D-BEAA-A23A9DE12F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AACDF6-3072-4190-BEDB-B845DD3C6E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07688-9F05-4E44-8512-2C5DED3B8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53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2007B-F408-41DB-8FFA-4ACE21187629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13602-3195-4FB6-83EC-E591976CB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196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67B6836A-435F-4ED1-8E02-8752A145F1AF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8569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BF5B0EBD-2B3C-4C46-B05C-CFFF9FC06081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10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166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2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2950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3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9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4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8884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5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6140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6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8203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7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682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8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7616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9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6504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017A3-7831-456A-91C0-90D4A41BB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88B916-739E-4B95-B339-2B79A468A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3ECDC8-0A21-41D1-9AA1-D95DC4CB0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32B3BB-1EA7-4144-A7A3-7BDFDB05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CCF58-9C8B-4A9D-B17C-C53CC517A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90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8B957D-0948-4041-B132-73C8DABFC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9FFEC1-1035-472F-944A-432717B4D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78C8D8-CA87-417B-975D-CD1316BE7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3445B-E336-4F62-9315-2D9263B4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72F6C7-6EED-4FA2-8E5B-F4171086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2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833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C5804-BFB6-4857-9418-A2144FB6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B4F80B-437A-4ADB-BF1A-5E5DB627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A28C3A-26EC-4ACF-9494-E1338517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C9EA0A-A708-4131-B169-48C188DA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6E36D7-7EE2-4579-AEE7-9E4ADE76B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43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CDE0A-D7F6-48DC-A1C0-FF058CF2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5B0A0-B9CA-4307-BCC4-1F1A3251C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FBBC92-6B68-4150-875C-1833342A0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F78483-BAE6-4548-BA63-E3836732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47F304-A1DB-4E6A-900F-DD9E52F8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8414FA-A73E-4B46-88DE-267C998B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01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1B2E2-E8C6-4E4A-8C90-E3E970B02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493A94-587F-4332-BB2B-2A4313116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2F785E-F2DA-4415-B1CD-9B8FD8EAF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F4431B-56B7-4890-BC46-20AB56BD5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9EE891-47CE-4FE9-93A9-DDAB978AA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370267-1E4A-4418-BFAC-673EED210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A5A1A1-A7DD-45D5-9E78-248464299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122DF4-DA3C-41DB-8183-4D59A7653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60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FF94E-2979-417B-AE19-D4F79BA6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9097BA-A8FF-413A-9E7D-05CD50B33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03279E-E3CB-46CD-910B-EB5A0154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5DDD5E-C346-4F0C-A6BE-F3A67C6F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9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50CB2A-827C-4D63-A862-7DAC8B92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7C6253-5E90-4A35-B738-A84E6C14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965447-0450-4FD6-8E7F-1FA4CB2E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55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04D18-F3DE-4289-9469-5AE8948D6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58AEDC-6FFC-48AF-9A97-39EA1C1C9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1E9819-4BC4-476A-94D2-E497FC860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D3B3CE-A8D6-4E84-B88F-0A316E5E6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BDAD84-AC9F-47FE-930D-0F5CE030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12010A-394E-4ADD-B5E2-D1C3C97F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552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42450-090D-41DB-91EB-F8B434313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5FA31E-C19E-41FB-B4B2-D044ECC18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05E5D1-46F4-41D0-A8EC-AF63EFF65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7F6ED7-AF39-439F-AC43-458C48E9C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BA568E-A4D5-4AF0-87F1-D7F04ED3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DD4B15-FCD1-49CD-8919-D25907D7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65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C30A0-6897-4163-A3DF-D2334B89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BB19F9-6C1B-4D45-8262-A504D4C83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B6ED0D-51E5-432E-AFFF-BFCED093D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B112F7-F361-435B-BE9B-696CE6275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32AD25-DC94-4F20-A2E9-56E10D03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46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F01C72-308F-481C-AC11-3B083E44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5C0DAC-EC66-4CEF-A8A0-105138D66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DEE995-EE73-45BF-982E-3CF086431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D41060-EC27-4FD3-8148-80FF0F705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8C7555-7ED2-4163-9552-64DBA69D3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45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525B448-074B-48D2-8E4A-407179253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176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8008D8F1-06D5-4363-B83A-6AE0F6B91DBA}"/>
              </a:ext>
            </a:extLst>
          </p:cNvPr>
          <p:cNvGrpSpPr/>
          <p:nvPr/>
        </p:nvGrpSpPr>
        <p:grpSpPr>
          <a:xfrm>
            <a:off x="1449244" y="2099385"/>
            <a:ext cx="9468138" cy="2659231"/>
            <a:chOff x="1449244" y="1586301"/>
            <a:chExt cx="9468138" cy="2659231"/>
          </a:xfrm>
        </p:grpSpPr>
        <p:sp>
          <p:nvSpPr>
            <p:cNvPr id="214" name="文本框 213"/>
            <p:cNvSpPr txBox="1">
              <a:spLocks noChangeArrowheads="1"/>
            </p:cNvSpPr>
            <p:nvPr/>
          </p:nvSpPr>
          <p:spPr bwMode="auto">
            <a:xfrm>
              <a:off x="1449244" y="1586301"/>
              <a:ext cx="9468138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/>
              <a:r>
                <a:rPr lang="en-US" altLang="zh-CN" sz="80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table</a:t>
              </a:r>
              <a:r>
                <a:rPr lang="zh-CN" altLang="en-US" sz="80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表格</a:t>
              </a: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2802275" y="3501546"/>
              <a:ext cx="6587452" cy="7439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32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主讲人：</a:t>
              </a:r>
              <a:r>
                <a:rPr lang="en-US" altLang="zh-CN" sz="32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kerwin</a:t>
              </a:r>
              <a:endParaRPr lang="zh-CN" altLang="en-US" sz="3200" dirty="0">
                <a:ln>
                  <a:solidFill>
                    <a:schemeClr val="bg1"/>
                  </a:solidFill>
                </a:ln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8" name="矩形 217"/>
            <p:cNvSpPr/>
            <p:nvPr/>
          </p:nvSpPr>
          <p:spPr>
            <a:xfrm>
              <a:off x="3636434" y="3070320"/>
              <a:ext cx="1195917" cy="1100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9" name="矩形 218"/>
            <p:cNvSpPr/>
            <p:nvPr/>
          </p:nvSpPr>
          <p:spPr>
            <a:xfrm>
              <a:off x="4832351" y="3070320"/>
              <a:ext cx="1195916" cy="11006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20" name="矩形 219"/>
            <p:cNvSpPr/>
            <p:nvPr/>
          </p:nvSpPr>
          <p:spPr>
            <a:xfrm>
              <a:off x="6028267" y="3076671"/>
              <a:ext cx="1195917" cy="1100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21" name="矩形 220"/>
            <p:cNvSpPr/>
            <p:nvPr/>
          </p:nvSpPr>
          <p:spPr>
            <a:xfrm>
              <a:off x="7224185" y="3078787"/>
              <a:ext cx="1195916" cy="112184"/>
            </a:xfrm>
            <a:prstGeom prst="rect">
              <a:avLst/>
            </a:prstGeom>
            <a:solidFill>
              <a:schemeClr val="bg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3F24905-C3D6-47AD-BF0B-7E573DA17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文本框 12"/>
          <p:cNvSpPr txBox="1">
            <a:spLocks noChangeArrowheads="1"/>
          </p:cNvSpPr>
          <p:nvPr/>
        </p:nvSpPr>
        <p:spPr bwMode="auto">
          <a:xfrm>
            <a:off x="3197226" y="1937310"/>
            <a:ext cx="5797551" cy="2913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5333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Thank you</a:t>
            </a:r>
          </a:p>
          <a:p>
            <a:pPr algn="ctr">
              <a:lnSpc>
                <a:spcPct val="150000"/>
              </a:lnSpc>
            </a:pPr>
            <a:r>
              <a:rPr lang="zh-CN" altLang="en-US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谢谢观看</a:t>
            </a:r>
            <a:r>
              <a:rPr lang="en-US" altLang="zh-CN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01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1.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table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表格的基本结构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DFD7690-02F3-477E-BBCC-216A82F83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739" y="1566598"/>
            <a:ext cx="6343976" cy="464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874350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01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1.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table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表格的基本结构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0093F73-7829-4621-8D46-062B252CC310}"/>
              </a:ext>
            </a:extLst>
          </p:cNvPr>
          <p:cNvSpPr txBox="1"/>
          <p:nvPr/>
        </p:nvSpPr>
        <p:spPr>
          <a:xfrm>
            <a:off x="811179" y="1700808"/>
            <a:ext cx="10369152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数据表格的创建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DAA95384-7DF3-4C16-9583-0CE7517DE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127" y="2512661"/>
            <a:ext cx="7147737" cy="3242397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02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1.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table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表格的基本结构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0093F73-7829-4621-8D46-062B252CC310}"/>
              </a:ext>
            </a:extLst>
          </p:cNvPr>
          <p:cNvSpPr txBox="1"/>
          <p:nvPr/>
        </p:nvSpPr>
        <p:spPr>
          <a:xfrm>
            <a:off x="811179" y="1700808"/>
            <a:ext cx="10369152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数据表格的创建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223520B-061C-4888-9220-B1CE9A38B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620" y="2512390"/>
            <a:ext cx="7862225" cy="340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694609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01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2.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table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表格的相关属性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63A678D-13A2-43C3-A136-CDD329A6FEEE}"/>
              </a:ext>
            </a:extLst>
          </p:cNvPr>
          <p:cNvSpPr txBox="1"/>
          <p:nvPr/>
        </p:nvSpPr>
        <p:spPr>
          <a:xfrm>
            <a:off x="480060" y="1410970"/>
            <a:ext cx="7410450" cy="4292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表格属性</a:t>
            </a:r>
            <a:endParaRPr lang="en-US" altLang="zh-CN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宽度</a:t>
            </a:r>
            <a:r>
              <a:rPr lang="en-US" altLang="zh-CN" sz="2000" dirty="0"/>
              <a:t>  width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高度</a:t>
            </a:r>
            <a:r>
              <a:rPr lang="en-US" altLang="zh-CN" sz="2000" dirty="0"/>
              <a:t>  height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边框</a:t>
            </a:r>
            <a:r>
              <a:rPr lang="en-US" altLang="zh-CN" sz="2000" dirty="0"/>
              <a:t>  border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边框颜色</a:t>
            </a:r>
            <a:r>
              <a:rPr lang="en-US" altLang="zh-CN" sz="2000" dirty="0"/>
              <a:t>  </a:t>
            </a:r>
            <a:r>
              <a:rPr lang="en-US" altLang="zh-CN" sz="2000" dirty="0" err="1"/>
              <a:t>bordercolor</a:t>
            </a:r>
            <a:endParaRPr lang="en-US" altLang="zh-CN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背景颜色</a:t>
            </a:r>
            <a:r>
              <a:rPr lang="en-US" altLang="zh-CN" sz="2000" dirty="0"/>
              <a:t>   </a:t>
            </a:r>
            <a:r>
              <a:rPr lang="en-US" altLang="zh-CN" sz="2000" dirty="0" err="1"/>
              <a:t>bgcolor</a:t>
            </a:r>
            <a:r>
              <a:rPr lang="en-US" altLang="zh-CN" sz="2000" dirty="0"/>
              <a:t>  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水平对齐</a:t>
            </a:r>
            <a:r>
              <a:rPr lang="en-US" altLang="zh-CN" sz="2000" dirty="0"/>
              <a:t>  align=</a:t>
            </a:r>
            <a:r>
              <a:rPr lang="zh-CN" altLang="en-US" sz="2000" dirty="0"/>
              <a:t>“</a:t>
            </a:r>
            <a:r>
              <a:rPr lang="en-US" altLang="zh-CN" sz="2000" dirty="0"/>
              <a:t>left</a:t>
            </a:r>
            <a:r>
              <a:rPr lang="zh-CN" altLang="en-US" sz="2000" dirty="0"/>
              <a:t>或</a:t>
            </a:r>
            <a:r>
              <a:rPr lang="en-US" altLang="zh-CN" sz="2000" dirty="0"/>
              <a:t>right</a:t>
            </a:r>
            <a:r>
              <a:rPr lang="zh-CN" altLang="en-US" sz="2000" dirty="0"/>
              <a:t>或</a:t>
            </a:r>
            <a:r>
              <a:rPr lang="en-US" altLang="zh-CN" sz="2000" dirty="0"/>
              <a:t>center</a:t>
            </a:r>
            <a:r>
              <a:rPr lang="zh-CN" altLang="en-US" sz="2000" dirty="0"/>
              <a:t>”</a:t>
            </a:r>
            <a:endParaRPr lang="en-US" altLang="zh-CN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 err="1"/>
              <a:t>cellspacing</a:t>
            </a:r>
            <a:r>
              <a:rPr lang="en-US" altLang="zh-CN" sz="2000" dirty="0"/>
              <a:t>="</a:t>
            </a:r>
            <a:r>
              <a:rPr lang="zh-CN" altLang="en-US" sz="2000" dirty="0"/>
              <a:t>单元格与单元格之间的间距</a:t>
            </a:r>
            <a:r>
              <a:rPr lang="en-US" altLang="zh-CN" sz="2000" dirty="0"/>
              <a:t>“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/>
              <a:t>cellpadding="</a:t>
            </a:r>
            <a:r>
              <a:rPr lang="zh-CN" altLang="en-US" sz="2000" dirty="0"/>
              <a:t>单元格与内容之间的空隙</a:t>
            </a:r>
            <a:r>
              <a:rPr lang="en-US" altLang="zh-CN" sz="2000" dirty="0"/>
              <a:t>" </a:t>
            </a:r>
          </a:p>
        </p:txBody>
      </p:sp>
    </p:spTree>
    <p:extLst>
      <p:ext uri="{BB962C8B-B14F-4D97-AF65-F5344CB8AC3E}">
        <p14:creationId xmlns:p14="http://schemas.microsoft.com/office/powerpoint/2010/main" val="306968485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02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2.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table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表格的相关属性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63A678D-13A2-43C3-A136-CDD329A6FEEE}"/>
              </a:ext>
            </a:extLst>
          </p:cNvPr>
          <p:cNvSpPr txBox="1"/>
          <p:nvPr/>
        </p:nvSpPr>
        <p:spPr>
          <a:xfrm>
            <a:off x="480060" y="1410970"/>
            <a:ext cx="7410450" cy="2446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行</a:t>
            </a:r>
            <a:r>
              <a:rPr lang="en-US" altLang="zh-CN" sz="2400" dirty="0"/>
              <a:t>tr </a:t>
            </a:r>
            <a:r>
              <a:rPr lang="zh-CN" altLang="en-US" sz="2400" dirty="0"/>
              <a:t>属性</a:t>
            </a:r>
            <a:endParaRPr lang="en-US" altLang="zh-CN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高度</a:t>
            </a:r>
            <a:r>
              <a:rPr lang="en-US" altLang="zh-CN" sz="2000" dirty="0"/>
              <a:t>  height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背景颜色</a:t>
            </a:r>
            <a:r>
              <a:rPr lang="en-US" altLang="zh-CN" sz="2000" dirty="0"/>
              <a:t>   </a:t>
            </a:r>
            <a:r>
              <a:rPr lang="en-US" altLang="zh-CN" sz="2000" dirty="0" err="1"/>
              <a:t>bgcolor</a:t>
            </a:r>
            <a:r>
              <a:rPr lang="en-US" altLang="zh-CN" sz="2000" dirty="0"/>
              <a:t>  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文字水平对齐</a:t>
            </a:r>
            <a:r>
              <a:rPr lang="en-US" altLang="zh-CN" sz="2000" dirty="0"/>
              <a:t>  align=</a:t>
            </a:r>
            <a:r>
              <a:rPr lang="zh-CN" altLang="en-US" sz="2000" dirty="0"/>
              <a:t>“</a:t>
            </a:r>
            <a:r>
              <a:rPr lang="en-US" altLang="zh-CN" sz="2000" dirty="0"/>
              <a:t>left</a:t>
            </a:r>
            <a:r>
              <a:rPr lang="zh-CN" altLang="en-US" sz="2000" dirty="0"/>
              <a:t>或</a:t>
            </a:r>
            <a:r>
              <a:rPr lang="en-US" altLang="zh-CN" sz="2000" dirty="0"/>
              <a:t>right</a:t>
            </a:r>
            <a:r>
              <a:rPr lang="zh-CN" altLang="en-US" sz="2000" dirty="0"/>
              <a:t>或</a:t>
            </a:r>
            <a:r>
              <a:rPr lang="en-US" altLang="zh-CN" sz="2000" dirty="0"/>
              <a:t>center</a:t>
            </a:r>
            <a:r>
              <a:rPr lang="zh-CN" altLang="en-US" sz="2000" dirty="0"/>
              <a:t>”</a:t>
            </a:r>
            <a:endParaRPr lang="en-US" altLang="zh-CN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文字垂直对齐</a:t>
            </a:r>
            <a:r>
              <a:rPr lang="en-US" altLang="zh-CN" sz="2000" dirty="0"/>
              <a:t>  </a:t>
            </a:r>
            <a:r>
              <a:rPr lang="en-US" altLang="zh-CN" sz="2000" dirty="0" err="1"/>
              <a:t>valign</a:t>
            </a:r>
            <a:r>
              <a:rPr lang="en-US" altLang="zh-CN" sz="2000" dirty="0"/>
              <a:t>=“top</a:t>
            </a:r>
            <a:r>
              <a:rPr lang="zh-CN" altLang="en-US" sz="2000" dirty="0"/>
              <a:t>或</a:t>
            </a:r>
            <a:r>
              <a:rPr lang="en-US" altLang="zh-CN" sz="2000" dirty="0"/>
              <a:t>middle</a:t>
            </a:r>
            <a:r>
              <a:rPr lang="zh-CN" altLang="en-US" sz="2000" dirty="0"/>
              <a:t>或</a:t>
            </a:r>
            <a:r>
              <a:rPr lang="en-US" altLang="zh-CN" sz="2000" dirty="0"/>
              <a:t>bottom";</a:t>
            </a:r>
          </a:p>
        </p:txBody>
      </p:sp>
    </p:spTree>
    <p:extLst>
      <p:ext uri="{BB962C8B-B14F-4D97-AF65-F5344CB8AC3E}">
        <p14:creationId xmlns:p14="http://schemas.microsoft.com/office/powerpoint/2010/main" val="131283159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03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2.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table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表格的相关属性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63A678D-13A2-43C3-A136-CDD329A6FEEE}"/>
              </a:ext>
            </a:extLst>
          </p:cNvPr>
          <p:cNvSpPr txBox="1"/>
          <p:nvPr/>
        </p:nvSpPr>
        <p:spPr>
          <a:xfrm>
            <a:off x="480060" y="1410970"/>
            <a:ext cx="7410450" cy="2907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单元格</a:t>
            </a:r>
            <a:r>
              <a:rPr lang="en-US" altLang="zh-CN" sz="2400" dirty="0"/>
              <a:t>td</a:t>
            </a:r>
            <a:r>
              <a:rPr lang="zh-CN" altLang="en-US" sz="2400" dirty="0"/>
              <a:t>属性</a:t>
            </a:r>
            <a:endParaRPr lang="en-US" altLang="zh-CN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宽度</a:t>
            </a:r>
            <a:r>
              <a:rPr lang="en-US" altLang="zh-CN" sz="2000" dirty="0"/>
              <a:t>  width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高度</a:t>
            </a:r>
            <a:r>
              <a:rPr lang="en-US" altLang="zh-CN" sz="2000" dirty="0"/>
              <a:t>  height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背景颜色</a:t>
            </a:r>
            <a:r>
              <a:rPr lang="en-US" altLang="zh-CN" sz="2000" dirty="0"/>
              <a:t>   </a:t>
            </a:r>
            <a:r>
              <a:rPr lang="en-US" altLang="zh-CN" sz="2000" dirty="0" err="1"/>
              <a:t>bgcolor</a:t>
            </a:r>
            <a:r>
              <a:rPr lang="en-US" altLang="zh-CN" sz="2000" dirty="0"/>
              <a:t>  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文字水平对齐</a:t>
            </a:r>
            <a:r>
              <a:rPr lang="en-US" altLang="zh-CN" sz="2000" dirty="0"/>
              <a:t>  align=</a:t>
            </a:r>
            <a:r>
              <a:rPr lang="zh-CN" altLang="en-US" sz="2000" dirty="0"/>
              <a:t>“</a:t>
            </a:r>
            <a:r>
              <a:rPr lang="en-US" altLang="zh-CN" sz="2000" dirty="0"/>
              <a:t>left</a:t>
            </a:r>
            <a:r>
              <a:rPr lang="zh-CN" altLang="en-US" sz="2000" dirty="0"/>
              <a:t>或</a:t>
            </a:r>
            <a:r>
              <a:rPr lang="en-US" altLang="zh-CN" sz="2000" dirty="0"/>
              <a:t>right</a:t>
            </a:r>
            <a:r>
              <a:rPr lang="zh-CN" altLang="en-US" sz="2000" dirty="0"/>
              <a:t>或</a:t>
            </a:r>
            <a:r>
              <a:rPr lang="en-US" altLang="zh-CN" sz="2000" dirty="0"/>
              <a:t>center</a:t>
            </a:r>
            <a:r>
              <a:rPr lang="zh-CN" altLang="en-US" sz="2000" dirty="0"/>
              <a:t>”</a:t>
            </a:r>
            <a:endParaRPr lang="en-US" altLang="zh-CN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文字垂直对齐</a:t>
            </a:r>
            <a:r>
              <a:rPr lang="en-US" altLang="zh-CN" sz="2000" dirty="0"/>
              <a:t>  </a:t>
            </a:r>
            <a:r>
              <a:rPr lang="en-US" altLang="zh-CN" sz="2000" dirty="0" err="1"/>
              <a:t>valign</a:t>
            </a:r>
            <a:r>
              <a:rPr lang="en-US" altLang="zh-CN" sz="2000" dirty="0"/>
              <a:t>=“top</a:t>
            </a:r>
            <a:r>
              <a:rPr lang="zh-CN" altLang="en-US" sz="2000" dirty="0"/>
              <a:t>或</a:t>
            </a:r>
            <a:r>
              <a:rPr lang="en-US" altLang="zh-CN" sz="2000" dirty="0"/>
              <a:t>middle</a:t>
            </a:r>
            <a:r>
              <a:rPr lang="zh-CN" altLang="en-US" sz="2000" dirty="0"/>
              <a:t>或</a:t>
            </a:r>
            <a:r>
              <a:rPr lang="en-US" altLang="zh-CN" sz="2000" dirty="0"/>
              <a:t>bottom";</a:t>
            </a:r>
          </a:p>
        </p:txBody>
      </p:sp>
    </p:spTree>
    <p:extLst>
      <p:ext uri="{BB962C8B-B14F-4D97-AF65-F5344CB8AC3E}">
        <p14:creationId xmlns:p14="http://schemas.microsoft.com/office/powerpoint/2010/main" val="25487191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01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3.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 表格合并列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366B005-8E82-4CEE-B8F5-D19484CBDCAA}"/>
              </a:ext>
            </a:extLst>
          </p:cNvPr>
          <p:cNvSpPr txBox="1"/>
          <p:nvPr/>
        </p:nvSpPr>
        <p:spPr>
          <a:xfrm>
            <a:off x="479376" y="1542823"/>
            <a:ext cx="10080586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/>
              <a:t>Colspan</a:t>
            </a:r>
            <a:r>
              <a:rPr lang="en-US" altLang="zh-CN" sz="2400" dirty="0"/>
              <a:t>=“</a:t>
            </a:r>
            <a:r>
              <a:rPr lang="zh-CN" altLang="en-US" sz="2400" dirty="0"/>
              <a:t>所要合并的单元格的</a:t>
            </a:r>
            <a:r>
              <a:rPr lang="zh-CN" altLang="en-US" sz="2400" b="1" dirty="0">
                <a:solidFill>
                  <a:srgbClr val="FF0000"/>
                </a:solidFill>
              </a:rPr>
              <a:t>列数</a:t>
            </a:r>
            <a:r>
              <a:rPr lang="zh-CN" altLang="en-US" sz="2400" dirty="0"/>
              <a:t>” 必须给</a:t>
            </a:r>
            <a:r>
              <a:rPr lang="en-US" altLang="zh-CN" sz="2400" dirty="0"/>
              <a:t>td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073B31C-FAA2-407E-8A95-677D69A52C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84" y="2640682"/>
            <a:ext cx="4381500" cy="287655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F6DCDCA-393D-4BA5-9A9A-518C96A702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8166" y="2596658"/>
            <a:ext cx="4362450" cy="289560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CF741249-C879-4F18-AAB7-4B8F1D5B2C2E}"/>
              </a:ext>
            </a:extLst>
          </p:cNvPr>
          <p:cNvSpPr txBox="1"/>
          <p:nvPr/>
        </p:nvSpPr>
        <p:spPr>
          <a:xfrm>
            <a:off x="4984064" y="3782848"/>
            <a:ext cx="2242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>
                <a:solidFill>
                  <a:srgbClr val="FF0000"/>
                </a:solidFill>
              </a:rPr>
              <a:t>Colspan</a:t>
            </a:r>
            <a:r>
              <a:rPr lang="en-US" altLang="zh-CN" sz="2800" b="1" dirty="0">
                <a:solidFill>
                  <a:srgbClr val="FF0000"/>
                </a:solidFill>
              </a:rPr>
              <a:t>=</a:t>
            </a:r>
            <a:r>
              <a:rPr lang="zh-CN" altLang="en-US" sz="2800" b="1" dirty="0">
                <a:solidFill>
                  <a:srgbClr val="FF0000"/>
                </a:solidFill>
              </a:rPr>
              <a:t>“</a:t>
            </a:r>
            <a:r>
              <a:rPr lang="en-US" altLang="zh-CN" sz="2800" b="1" dirty="0">
                <a:solidFill>
                  <a:srgbClr val="FF0000"/>
                </a:solidFill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792332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01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4.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 表格合并行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9FA852A-7FF2-497E-B9FD-C6CB4C03F1F5}"/>
              </a:ext>
            </a:extLst>
          </p:cNvPr>
          <p:cNvSpPr txBox="1"/>
          <p:nvPr/>
        </p:nvSpPr>
        <p:spPr>
          <a:xfrm>
            <a:off x="479376" y="1542823"/>
            <a:ext cx="10080586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/>
              <a:t>Rowspan</a:t>
            </a:r>
            <a:r>
              <a:rPr lang="en-US" altLang="zh-CN" sz="2400" dirty="0"/>
              <a:t>=“</a:t>
            </a:r>
            <a:r>
              <a:rPr lang="zh-CN" altLang="en-US" sz="2400" dirty="0"/>
              <a:t>所要合并的单元格的</a:t>
            </a:r>
            <a:r>
              <a:rPr lang="zh-CN" altLang="en-US" sz="2400" b="1" dirty="0">
                <a:solidFill>
                  <a:srgbClr val="FF0000"/>
                </a:solidFill>
              </a:rPr>
              <a:t>行数</a:t>
            </a:r>
            <a:r>
              <a:rPr lang="zh-CN" altLang="en-US" sz="2400" dirty="0"/>
              <a:t>” 必须给</a:t>
            </a:r>
            <a:r>
              <a:rPr lang="en-US" altLang="zh-CN" sz="2400" dirty="0"/>
              <a:t>td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03E75F90-ADBC-4206-9042-6AD43E8F0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84" y="2640682"/>
            <a:ext cx="4381500" cy="287655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7252D2D7-D001-4ACE-A807-48011856C1B2}"/>
              </a:ext>
            </a:extLst>
          </p:cNvPr>
          <p:cNvSpPr txBox="1"/>
          <p:nvPr/>
        </p:nvSpPr>
        <p:spPr>
          <a:xfrm>
            <a:off x="4984064" y="3782848"/>
            <a:ext cx="2419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>
                <a:solidFill>
                  <a:srgbClr val="FF0000"/>
                </a:solidFill>
              </a:rPr>
              <a:t>Rowspan</a:t>
            </a:r>
            <a:r>
              <a:rPr lang="en-US" altLang="zh-CN" sz="2800" b="1" dirty="0">
                <a:solidFill>
                  <a:srgbClr val="FF0000"/>
                </a:solidFill>
              </a:rPr>
              <a:t>=</a:t>
            </a:r>
            <a:r>
              <a:rPr lang="zh-CN" altLang="en-US" sz="2800" b="1" dirty="0">
                <a:solidFill>
                  <a:srgbClr val="FF0000"/>
                </a:solidFill>
              </a:rPr>
              <a:t>“</a:t>
            </a:r>
            <a:r>
              <a:rPr lang="en-US" altLang="zh-CN" sz="2800" b="1" dirty="0">
                <a:solidFill>
                  <a:srgbClr val="FF0000"/>
                </a:solidFill>
              </a:rPr>
              <a:t>5</a:t>
            </a:r>
            <a:r>
              <a:rPr lang="zh-CN" altLang="en-US" sz="2800" b="1" dirty="0">
                <a:solidFill>
                  <a:srgbClr val="FF0000"/>
                </a:solidFill>
              </a:rPr>
              <a:t>”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7335AF4E-E4EF-447A-8752-ADFBC5C9EB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3317" y="2640682"/>
            <a:ext cx="42373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97530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234</Words>
  <Application>Microsoft Office PowerPoint</Application>
  <PresentationFormat>宽屏</PresentationFormat>
  <Paragraphs>80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汉仪菱心体简</vt:lpstr>
      <vt:lpstr>摄图摩登小方体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243589714@qq.com</dc:creator>
  <cp:lastModifiedBy>Liu Kerwin</cp:lastModifiedBy>
  <cp:revision>209</cp:revision>
  <dcterms:created xsi:type="dcterms:W3CDTF">2021-09-22T09:14:56Z</dcterms:created>
  <dcterms:modified xsi:type="dcterms:W3CDTF">2021-10-16T03:33:45Z</dcterms:modified>
</cp:coreProperties>
</file>