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2" r:id="rId2"/>
    <p:sldId id="347" r:id="rId3"/>
    <p:sldId id="326" r:id="rId4"/>
    <p:sldId id="343" r:id="rId5"/>
    <p:sldId id="344" r:id="rId6"/>
    <p:sldId id="348" r:id="rId7"/>
    <p:sldId id="349" r:id="rId8"/>
    <p:sldId id="345" r:id="rId9"/>
    <p:sldId id="346" r:id="rId10"/>
    <p:sldId id="32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10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950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8884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6140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203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82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616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9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50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176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en-US" altLang="zh-CN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table</a:t>
              </a:r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表格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table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表格的基本结构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DFD7690-02F3-477E-BBCC-216A82F83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39" y="1566598"/>
            <a:ext cx="6343976" cy="464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74350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table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表格的基本结构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093F73-7829-4621-8D46-062B252CC310}"/>
              </a:ext>
            </a:extLst>
          </p:cNvPr>
          <p:cNvSpPr txBox="1"/>
          <p:nvPr/>
        </p:nvSpPr>
        <p:spPr>
          <a:xfrm>
            <a:off x="811179" y="1700808"/>
            <a:ext cx="10369152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数据表格的创建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AA95384-7DF3-4C16-9583-0CE7517DE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127" y="2512661"/>
            <a:ext cx="7147737" cy="324239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table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表格的基本结构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093F73-7829-4621-8D46-062B252CC310}"/>
              </a:ext>
            </a:extLst>
          </p:cNvPr>
          <p:cNvSpPr txBox="1"/>
          <p:nvPr/>
        </p:nvSpPr>
        <p:spPr>
          <a:xfrm>
            <a:off x="811179" y="1700808"/>
            <a:ext cx="10369152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数据表格的创建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223520B-061C-4888-9220-B1CE9A38B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620" y="2512390"/>
            <a:ext cx="7862225" cy="340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9460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table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表格的相关属性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3A678D-13A2-43C3-A136-CDD329A6FEEE}"/>
              </a:ext>
            </a:extLst>
          </p:cNvPr>
          <p:cNvSpPr txBox="1"/>
          <p:nvPr/>
        </p:nvSpPr>
        <p:spPr>
          <a:xfrm>
            <a:off x="480060" y="1410970"/>
            <a:ext cx="7410450" cy="4292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表格属性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宽度</a:t>
            </a:r>
            <a:r>
              <a:rPr lang="en-US" altLang="zh-CN" sz="2000" dirty="0"/>
              <a:t>  width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高度</a:t>
            </a:r>
            <a:r>
              <a:rPr lang="en-US" altLang="zh-CN" sz="2000" dirty="0"/>
              <a:t>  height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边框</a:t>
            </a:r>
            <a:r>
              <a:rPr lang="en-US" altLang="zh-CN" sz="2000" dirty="0"/>
              <a:t>  border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边框颜色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bordercolor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背景颜色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bgcolor</a:t>
            </a:r>
            <a:r>
              <a:rPr lang="en-US" altLang="zh-CN" sz="2000" dirty="0"/>
              <a:t> 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水平对齐</a:t>
            </a:r>
            <a:r>
              <a:rPr lang="en-US" altLang="zh-CN" sz="2000" dirty="0"/>
              <a:t>  align=</a:t>
            </a:r>
            <a:r>
              <a:rPr lang="zh-CN" altLang="en-US" sz="2000" dirty="0"/>
              <a:t>“</a:t>
            </a:r>
            <a:r>
              <a:rPr lang="en-US" altLang="zh-CN" sz="2000" dirty="0"/>
              <a:t>left</a:t>
            </a:r>
            <a:r>
              <a:rPr lang="zh-CN" altLang="en-US" sz="2000" dirty="0"/>
              <a:t>或</a:t>
            </a:r>
            <a:r>
              <a:rPr lang="en-US" altLang="zh-CN" sz="2000" dirty="0"/>
              <a:t>right</a:t>
            </a:r>
            <a:r>
              <a:rPr lang="zh-CN" altLang="en-US" sz="2000" dirty="0"/>
              <a:t>或</a:t>
            </a:r>
            <a:r>
              <a:rPr lang="en-US" altLang="zh-CN" sz="2000" dirty="0"/>
              <a:t>center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/>
              <a:t>cellspacing</a:t>
            </a:r>
            <a:r>
              <a:rPr lang="en-US" altLang="zh-CN" sz="2000" dirty="0"/>
              <a:t>="</a:t>
            </a:r>
            <a:r>
              <a:rPr lang="zh-CN" altLang="en-US" sz="2000" dirty="0"/>
              <a:t>单元格与单元格之间的间距</a:t>
            </a:r>
            <a:r>
              <a:rPr lang="en-US" altLang="zh-CN" sz="2000" dirty="0"/>
              <a:t>“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cellpadding="</a:t>
            </a:r>
            <a:r>
              <a:rPr lang="zh-CN" altLang="en-US" sz="2000" dirty="0"/>
              <a:t>单元格与内容之间的空隙</a:t>
            </a:r>
            <a:r>
              <a:rPr lang="en-US" altLang="zh-CN" sz="2000" dirty="0"/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30696848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table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表格的相关属性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3A678D-13A2-43C3-A136-CDD329A6FEEE}"/>
              </a:ext>
            </a:extLst>
          </p:cNvPr>
          <p:cNvSpPr txBox="1"/>
          <p:nvPr/>
        </p:nvSpPr>
        <p:spPr>
          <a:xfrm>
            <a:off x="480060" y="1410970"/>
            <a:ext cx="7410450" cy="2446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行</a:t>
            </a:r>
            <a:r>
              <a:rPr lang="en-US" altLang="zh-CN" sz="2400" dirty="0"/>
              <a:t>tr </a:t>
            </a:r>
            <a:r>
              <a:rPr lang="zh-CN" altLang="en-US" sz="2400" dirty="0"/>
              <a:t>属性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高度</a:t>
            </a:r>
            <a:r>
              <a:rPr lang="en-US" altLang="zh-CN" sz="2000" dirty="0"/>
              <a:t>  height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背景颜色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bgcolor</a:t>
            </a:r>
            <a:r>
              <a:rPr lang="en-US" altLang="zh-CN" sz="2000" dirty="0"/>
              <a:t> 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文字水平对齐</a:t>
            </a:r>
            <a:r>
              <a:rPr lang="en-US" altLang="zh-CN" sz="2000" dirty="0"/>
              <a:t>  align=</a:t>
            </a:r>
            <a:r>
              <a:rPr lang="zh-CN" altLang="en-US" sz="2000" dirty="0"/>
              <a:t>“</a:t>
            </a:r>
            <a:r>
              <a:rPr lang="en-US" altLang="zh-CN" sz="2000" dirty="0"/>
              <a:t>left</a:t>
            </a:r>
            <a:r>
              <a:rPr lang="zh-CN" altLang="en-US" sz="2000" dirty="0"/>
              <a:t>或</a:t>
            </a:r>
            <a:r>
              <a:rPr lang="en-US" altLang="zh-CN" sz="2000" dirty="0"/>
              <a:t>right</a:t>
            </a:r>
            <a:r>
              <a:rPr lang="zh-CN" altLang="en-US" sz="2000" dirty="0"/>
              <a:t>或</a:t>
            </a:r>
            <a:r>
              <a:rPr lang="en-US" altLang="zh-CN" sz="2000" dirty="0"/>
              <a:t>center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文字垂直对齐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valign</a:t>
            </a:r>
            <a:r>
              <a:rPr lang="en-US" altLang="zh-CN" sz="2000" dirty="0"/>
              <a:t>=“top</a:t>
            </a:r>
            <a:r>
              <a:rPr lang="zh-CN" altLang="en-US" sz="2000" dirty="0"/>
              <a:t>或</a:t>
            </a:r>
            <a:r>
              <a:rPr lang="en-US" altLang="zh-CN" sz="2000" dirty="0"/>
              <a:t>middle</a:t>
            </a:r>
            <a:r>
              <a:rPr lang="zh-CN" altLang="en-US" sz="2000" dirty="0"/>
              <a:t>或</a:t>
            </a:r>
            <a:r>
              <a:rPr lang="en-US" altLang="zh-CN" sz="2000" dirty="0"/>
              <a:t>bottom";</a:t>
            </a:r>
          </a:p>
        </p:txBody>
      </p:sp>
    </p:spTree>
    <p:extLst>
      <p:ext uri="{BB962C8B-B14F-4D97-AF65-F5344CB8AC3E}">
        <p14:creationId xmlns:p14="http://schemas.microsoft.com/office/powerpoint/2010/main" val="13128315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03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table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表格的相关属性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3A678D-13A2-43C3-A136-CDD329A6FEEE}"/>
              </a:ext>
            </a:extLst>
          </p:cNvPr>
          <p:cNvSpPr txBox="1"/>
          <p:nvPr/>
        </p:nvSpPr>
        <p:spPr>
          <a:xfrm>
            <a:off x="480060" y="1410970"/>
            <a:ext cx="7410450" cy="290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单元格</a:t>
            </a:r>
            <a:r>
              <a:rPr lang="en-US" altLang="zh-CN" sz="2400" dirty="0"/>
              <a:t>td</a:t>
            </a:r>
            <a:r>
              <a:rPr lang="zh-CN" altLang="en-US" sz="2400" dirty="0"/>
              <a:t>属性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宽度</a:t>
            </a:r>
            <a:r>
              <a:rPr lang="en-US" altLang="zh-CN" sz="2000" dirty="0"/>
              <a:t>  width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高度</a:t>
            </a:r>
            <a:r>
              <a:rPr lang="en-US" altLang="zh-CN" sz="2000" dirty="0"/>
              <a:t>  height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背景颜色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bgcolor</a:t>
            </a:r>
            <a:r>
              <a:rPr lang="en-US" altLang="zh-CN" sz="2000" dirty="0"/>
              <a:t> 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文字水平对齐</a:t>
            </a:r>
            <a:r>
              <a:rPr lang="en-US" altLang="zh-CN" sz="2000" dirty="0"/>
              <a:t>  align=</a:t>
            </a:r>
            <a:r>
              <a:rPr lang="zh-CN" altLang="en-US" sz="2000" dirty="0"/>
              <a:t>“</a:t>
            </a:r>
            <a:r>
              <a:rPr lang="en-US" altLang="zh-CN" sz="2000" dirty="0"/>
              <a:t>left</a:t>
            </a:r>
            <a:r>
              <a:rPr lang="zh-CN" altLang="en-US" sz="2000" dirty="0"/>
              <a:t>或</a:t>
            </a:r>
            <a:r>
              <a:rPr lang="en-US" altLang="zh-CN" sz="2000" dirty="0"/>
              <a:t>right</a:t>
            </a:r>
            <a:r>
              <a:rPr lang="zh-CN" altLang="en-US" sz="2000" dirty="0"/>
              <a:t>或</a:t>
            </a:r>
            <a:r>
              <a:rPr lang="en-US" altLang="zh-CN" sz="2000" dirty="0"/>
              <a:t>center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文字垂直对齐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valign</a:t>
            </a:r>
            <a:r>
              <a:rPr lang="en-US" altLang="zh-CN" sz="2000" dirty="0"/>
              <a:t>=“top</a:t>
            </a:r>
            <a:r>
              <a:rPr lang="zh-CN" altLang="en-US" sz="2000" dirty="0"/>
              <a:t>或</a:t>
            </a:r>
            <a:r>
              <a:rPr lang="en-US" altLang="zh-CN" sz="2000" dirty="0"/>
              <a:t>middle</a:t>
            </a:r>
            <a:r>
              <a:rPr lang="zh-CN" altLang="en-US" sz="2000" dirty="0"/>
              <a:t>或</a:t>
            </a:r>
            <a:r>
              <a:rPr lang="en-US" altLang="zh-CN" sz="2000" dirty="0"/>
              <a:t>bottom";</a:t>
            </a:r>
          </a:p>
        </p:txBody>
      </p:sp>
    </p:spTree>
    <p:extLst>
      <p:ext uri="{BB962C8B-B14F-4D97-AF65-F5344CB8AC3E}">
        <p14:creationId xmlns:p14="http://schemas.microsoft.com/office/powerpoint/2010/main" val="2548719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表格合并列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366B005-8E82-4CEE-B8F5-D19484CBDCAA}"/>
              </a:ext>
            </a:extLst>
          </p:cNvPr>
          <p:cNvSpPr txBox="1"/>
          <p:nvPr/>
        </p:nvSpPr>
        <p:spPr>
          <a:xfrm>
            <a:off x="479376" y="1542823"/>
            <a:ext cx="1008058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Colspan</a:t>
            </a:r>
            <a:r>
              <a:rPr lang="en-US" altLang="zh-CN" sz="2400" dirty="0"/>
              <a:t>=“</a:t>
            </a:r>
            <a:r>
              <a:rPr lang="zh-CN" altLang="en-US" sz="2400" dirty="0"/>
              <a:t>所要合并的单元格的</a:t>
            </a:r>
            <a:r>
              <a:rPr lang="zh-CN" altLang="en-US" sz="2400" b="1" dirty="0">
                <a:solidFill>
                  <a:srgbClr val="FF0000"/>
                </a:solidFill>
              </a:rPr>
              <a:t>列数</a:t>
            </a:r>
            <a:r>
              <a:rPr lang="zh-CN" altLang="en-US" sz="2400" dirty="0"/>
              <a:t>” 必须给</a:t>
            </a:r>
            <a:r>
              <a:rPr lang="en-US" altLang="zh-CN" sz="2400" dirty="0"/>
              <a:t>td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073B31C-FAA2-407E-8A95-677D69A52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2640682"/>
            <a:ext cx="4381500" cy="28765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F6DCDCA-393D-4BA5-9A9A-518C96A70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166" y="2596658"/>
            <a:ext cx="4362450" cy="28956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F741249-C879-4F18-AAB7-4B8F1D5B2C2E}"/>
              </a:ext>
            </a:extLst>
          </p:cNvPr>
          <p:cNvSpPr txBox="1"/>
          <p:nvPr/>
        </p:nvSpPr>
        <p:spPr>
          <a:xfrm>
            <a:off x="4984064" y="3782848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</a:rPr>
              <a:t>Colspan</a:t>
            </a:r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r>
              <a:rPr lang="zh-CN" altLang="en-US" sz="2800" b="1" dirty="0">
                <a:solidFill>
                  <a:srgbClr val="FF0000"/>
                </a:solidFill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79233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4.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表格合并行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FA852A-7FF2-497E-B9FD-C6CB4C03F1F5}"/>
              </a:ext>
            </a:extLst>
          </p:cNvPr>
          <p:cNvSpPr txBox="1"/>
          <p:nvPr/>
        </p:nvSpPr>
        <p:spPr>
          <a:xfrm>
            <a:off x="479376" y="1542823"/>
            <a:ext cx="1008058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Rowspan</a:t>
            </a:r>
            <a:r>
              <a:rPr lang="en-US" altLang="zh-CN" sz="2400" dirty="0"/>
              <a:t>=“</a:t>
            </a:r>
            <a:r>
              <a:rPr lang="zh-CN" altLang="en-US" sz="2400" dirty="0"/>
              <a:t>所要合并的单元格的</a:t>
            </a:r>
            <a:r>
              <a:rPr lang="zh-CN" altLang="en-US" sz="2400" b="1" dirty="0">
                <a:solidFill>
                  <a:srgbClr val="FF0000"/>
                </a:solidFill>
              </a:rPr>
              <a:t>行数</a:t>
            </a:r>
            <a:r>
              <a:rPr lang="zh-CN" altLang="en-US" sz="2400" dirty="0"/>
              <a:t>” 必须给</a:t>
            </a:r>
            <a:r>
              <a:rPr lang="en-US" altLang="zh-CN" sz="2400" dirty="0"/>
              <a:t>td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3E75F90-ADBC-4206-9042-6AD43E8F0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2640682"/>
            <a:ext cx="4381500" cy="287655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252D2D7-D001-4ACE-A807-48011856C1B2}"/>
              </a:ext>
            </a:extLst>
          </p:cNvPr>
          <p:cNvSpPr txBox="1"/>
          <p:nvPr/>
        </p:nvSpPr>
        <p:spPr>
          <a:xfrm>
            <a:off x="4984064" y="3782848"/>
            <a:ext cx="24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</a:rPr>
              <a:t>Rowspan</a:t>
            </a:r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r>
              <a:rPr lang="zh-CN" altLang="en-US" sz="2800" b="1" dirty="0">
                <a:solidFill>
                  <a:srgbClr val="FF0000"/>
                </a:solidFill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</a:rPr>
              <a:t>”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335AF4E-E4EF-447A-8752-ADFBC5C9E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3317" y="2640682"/>
            <a:ext cx="42373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753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234</Words>
  <Application>Microsoft Office PowerPoint</Application>
  <PresentationFormat>宽屏</PresentationFormat>
  <Paragraphs>80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209</cp:revision>
  <dcterms:created xsi:type="dcterms:W3CDTF">2021-09-22T09:14:56Z</dcterms:created>
  <dcterms:modified xsi:type="dcterms:W3CDTF">2021-10-16T03:34:06Z</dcterms:modified>
</cp:coreProperties>
</file>