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42" r:id="rId2"/>
    <p:sldId id="326" r:id="rId3"/>
    <p:sldId id="343" r:id="rId4"/>
    <p:sldId id="344" r:id="rId5"/>
    <p:sldId id="345" r:id="rId6"/>
    <p:sldId id="32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AEAFB4"/>
    <a:srgbClr val="005188"/>
    <a:srgbClr val="407DA6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5017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1465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1507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6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176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表单标签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表单标签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6042FEB-FE70-43F3-87A0-039EB8BC750D}"/>
              </a:ext>
            </a:extLst>
          </p:cNvPr>
          <p:cNvSpPr txBox="1"/>
          <p:nvPr/>
        </p:nvSpPr>
        <p:spPr>
          <a:xfrm>
            <a:off x="335360" y="1439677"/>
            <a:ext cx="10801200" cy="921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>
              <a:lnSpc>
                <a:spcPct val="150000"/>
              </a:lnSpc>
            </a:pPr>
            <a:r>
              <a:rPr lang="zh-CN" altLang="en-US" sz="4000" dirty="0"/>
              <a:t>什么是表单？</a:t>
            </a:r>
            <a:endParaRPr lang="en-US" altLang="zh-CN" sz="40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6510F1E-1CFF-4F7B-BBF2-FC671A241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336" y="2381969"/>
            <a:ext cx="3684385" cy="347166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BE30567-5FFC-46C8-871F-8293CD03B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382" y="2689926"/>
            <a:ext cx="4105275" cy="31242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表单标签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266DDF0-2473-45A8-86A6-16200BCA2750}"/>
              </a:ext>
            </a:extLst>
          </p:cNvPr>
          <p:cNvSpPr txBox="1"/>
          <p:nvPr/>
        </p:nvSpPr>
        <p:spPr>
          <a:xfrm>
            <a:off x="695396" y="3010659"/>
            <a:ext cx="10801200" cy="921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 algn="ctr">
              <a:lnSpc>
                <a:spcPct val="150000"/>
              </a:lnSpc>
            </a:pPr>
            <a:r>
              <a:rPr lang="zh-CN" altLang="en-US" sz="4000" dirty="0"/>
              <a:t>表单的作用：收集用户信息。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4244380472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03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表单标签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348DCEE-6A28-47D6-B9D7-755E6AEA697C}"/>
              </a:ext>
            </a:extLst>
          </p:cNvPr>
          <p:cNvSpPr/>
          <p:nvPr/>
        </p:nvSpPr>
        <p:spPr>
          <a:xfrm>
            <a:off x="935610" y="1412776"/>
            <a:ext cx="955287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ea typeface="微软雅黑" panose="020B0503020204020204" pitchFamily="34" charset="-122"/>
              </a:rPr>
              <a:t>&lt;form </a:t>
            </a:r>
            <a:r>
              <a:rPr lang="en-US" altLang="zh-CN" sz="2000" b="1" dirty="0">
                <a:solidFill>
                  <a:srgbClr val="FF0000"/>
                </a:solidFill>
                <a:ea typeface="微软雅黑" panose="020B0503020204020204" pitchFamily="34" charset="-122"/>
              </a:rPr>
              <a:t>method</a:t>
            </a:r>
            <a:r>
              <a:rPr lang="en-US" altLang="zh-CN" sz="2000" dirty="0">
                <a:ea typeface="微软雅黑" panose="020B0503020204020204" pitchFamily="34" charset="-122"/>
              </a:rPr>
              <a:t>=“</a:t>
            </a:r>
            <a:r>
              <a:rPr lang="en-US" altLang="zh-CN" sz="2000" dirty="0">
                <a:solidFill>
                  <a:srgbClr val="0F6FC6"/>
                </a:solidFill>
                <a:ea typeface="微软雅黑" panose="020B0503020204020204" pitchFamily="34" charset="-122"/>
                <a:hlinkClick r:id="" action="ppaction://noaction"/>
              </a:rPr>
              <a:t>get</a:t>
            </a:r>
            <a:r>
              <a:rPr lang="zh-CN" altLang="en-US" sz="2000" dirty="0">
                <a:solidFill>
                  <a:srgbClr val="0F6FC6"/>
                </a:solidFill>
                <a:ea typeface="微软雅黑" panose="020B0503020204020204" pitchFamily="34" charset="-122"/>
                <a:hlinkClick r:id="" action="ppaction://noaction"/>
              </a:rPr>
              <a:t>或者</a:t>
            </a:r>
            <a:r>
              <a:rPr lang="en-US" altLang="zh-CN" sz="2000" dirty="0">
                <a:solidFill>
                  <a:srgbClr val="0F6FC6"/>
                </a:solidFill>
                <a:ea typeface="微软雅黑" panose="020B0503020204020204" pitchFamily="34" charset="-122"/>
                <a:hlinkClick r:id="" action="ppaction://noaction"/>
              </a:rPr>
              <a:t>post</a:t>
            </a:r>
            <a:r>
              <a:rPr lang="en-US" altLang="zh-CN" sz="2000" dirty="0">
                <a:ea typeface="微软雅黑" panose="020B0503020204020204" pitchFamily="34" charset="-122"/>
              </a:rPr>
              <a:t>” </a:t>
            </a:r>
            <a:r>
              <a:rPr lang="en-US" altLang="zh-CN" sz="2000" b="1" dirty="0">
                <a:solidFill>
                  <a:srgbClr val="FF0000"/>
                </a:solidFill>
                <a:ea typeface="微软雅黑" panose="020B0503020204020204" pitchFamily="34" charset="-122"/>
              </a:rPr>
              <a:t>action</a:t>
            </a:r>
            <a:r>
              <a:rPr lang="en-US" altLang="zh-CN" sz="2000" dirty="0">
                <a:ea typeface="微软雅黑" panose="020B0503020204020204" pitchFamily="34" charset="-122"/>
              </a:rPr>
              <a:t>=“</a:t>
            </a:r>
            <a:r>
              <a:rPr lang="zh-CN" altLang="en-US" sz="2000" dirty="0">
                <a:ea typeface="微软雅黑" panose="020B0503020204020204" pitchFamily="34" charset="-122"/>
              </a:rPr>
              <a:t>向何处发送表单数据</a:t>
            </a:r>
            <a:r>
              <a:rPr lang="en-US" altLang="zh-CN" sz="2000" dirty="0">
                <a:ea typeface="微软雅黑" panose="020B0503020204020204" pitchFamily="34" charset="-122"/>
              </a:rPr>
              <a:t>”</a:t>
            </a:r>
            <a:r>
              <a:rPr lang="zh-CN" altLang="en-US" sz="2000" dirty="0">
                <a:ea typeface="微软雅黑" panose="020B0503020204020204" pitchFamily="34" charset="-122"/>
              </a:rPr>
              <a:t>&gt;</a:t>
            </a:r>
            <a:endParaRPr lang="zh-CN" altLang="en-US" sz="2000" dirty="0">
              <a:solidFill>
                <a:schemeClr val="bg2">
                  <a:lumMod val="75000"/>
                </a:schemeClr>
              </a:solidFill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chemeClr val="bg2">
                  <a:lumMod val="75000"/>
                </a:schemeClr>
              </a:solidFill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r>
              <a:rPr lang="zh-CN" altLang="en-US" sz="2000" dirty="0">
                <a:ea typeface="微软雅黑" panose="020B0503020204020204" pitchFamily="34" charset="-122"/>
              </a:rPr>
              <a:t>&lt;/form&gt;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C0A00F9-3D51-49F6-AF5F-DBD4BCD9D3E5}"/>
              </a:ext>
            </a:extLst>
          </p:cNvPr>
          <p:cNvSpPr txBox="1"/>
          <p:nvPr/>
        </p:nvSpPr>
        <p:spPr>
          <a:xfrm>
            <a:off x="1343472" y="1772816"/>
            <a:ext cx="10225136" cy="425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ea typeface="微软雅黑" panose="020B0503020204020204" pitchFamily="34" charset="-122"/>
              </a:rPr>
              <a:t>&lt;input /&gt;</a:t>
            </a:r>
            <a:endParaRPr lang="en-US" altLang="zh-CN" sz="2000" dirty="0">
              <a:solidFill>
                <a:schemeClr val="bg2">
                  <a:lumMod val="75000"/>
                </a:schemeClr>
              </a:solidFill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dirty="0">
                <a:ea typeface="微软雅黑" panose="020B0503020204020204" pitchFamily="34" charset="-122"/>
              </a:rPr>
              <a:t>属性   </a:t>
            </a:r>
            <a:r>
              <a:rPr lang="en-US" altLang="zh-CN" dirty="0">
                <a:ea typeface="微软雅黑" panose="020B0503020204020204" pitchFamily="34" charset="-122"/>
              </a:rPr>
              <a:t>type</a:t>
            </a:r>
            <a:r>
              <a:rPr lang="zh-CN" altLang="en-US" dirty="0">
                <a:ea typeface="微软雅黑" panose="020B0503020204020204" pitchFamily="34" charset="-122"/>
              </a:rPr>
              <a:t> 定义输入框的类型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lphaLcParenR"/>
            </a:pPr>
            <a:r>
              <a:rPr lang="zh-CN" altLang="en-US" dirty="0">
                <a:ea typeface="微软雅黑" panose="020B0503020204020204" pitchFamily="34" charset="-122"/>
              </a:rPr>
              <a:t>文本框</a:t>
            </a:r>
            <a:r>
              <a:rPr lang="en-US" altLang="zh-CN" dirty="0">
                <a:ea typeface="微软雅黑" panose="020B0503020204020204" pitchFamily="34" charset="-122"/>
              </a:rPr>
              <a:t>  type="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text</a:t>
            </a:r>
            <a:r>
              <a:rPr lang="en-US" altLang="zh-CN" dirty="0">
                <a:ea typeface="微软雅黑" panose="020B0503020204020204" pitchFamily="34" charset="-122"/>
              </a:rPr>
              <a:t>“       </a:t>
            </a:r>
            <a:r>
              <a:rPr lang="zh-CN" altLang="en-US" dirty="0">
                <a:ea typeface="微软雅黑" panose="020B0503020204020204" pitchFamily="34" charset="-122"/>
              </a:rPr>
              <a:t>密码框</a:t>
            </a:r>
            <a:r>
              <a:rPr lang="en-US" altLang="zh-CN" dirty="0">
                <a:ea typeface="微软雅黑" panose="020B0503020204020204" pitchFamily="34" charset="-122"/>
              </a:rPr>
              <a:t>  type=“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password</a:t>
            </a:r>
            <a:r>
              <a:rPr lang="en-US" altLang="zh-CN" dirty="0">
                <a:ea typeface="微软雅黑" panose="020B0503020204020204" pitchFamily="34" charset="-122"/>
              </a:rPr>
              <a:t>“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lphaLcParenR"/>
            </a:pPr>
            <a:r>
              <a:rPr lang="zh-CN" altLang="en-US" dirty="0">
                <a:ea typeface="微软雅黑" panose="020B0503020204020204" pitchFamily="34" charset="-122"/>
              </a:rPr>
              <a:t>提交框</a:t>
            </a:r>
            <a:r>
              <a:rPr lang="en-US" altLang="zh-CN" dirty="0">
                <a:ea typeface="微软雅黑" panose="020B0503020204020204" pitchFamily="34" charset="-122"/>
              </a:rPr>
              <a:t>  type=“ 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submit</a:t>
            </a:r>
            <a:r>
              <a:rPr lang="en-US" altLang="zh-CN" dirty="0">
                <a:ea typeface="微软雅黑" panose="020B0503020204020204" pitchFamily="34" charset="-122"/>
              </a:rPr>
              <a:t>“  </a:t>
            </a:r>
            <a:r>
              <a:rPr lang="zh-CN" altLang="en-US" dirty="0">
                <a:ea typeface="微软雅黑" panose="020B0503020204020204" pitchFamily="34" charset="-122"/>
              </a:rPr>
              <a:t>和 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&lt;button&gt;</a:t>
            </a:r>
            <a:r>
              <a:rPr lang="zh-CN" altLang="en-US" b="1" dirty="0">
                <a:solidFill>
                  <a:srgbClr val="FF0000"/>
                </a:solidFill>
                <a:ea typeface="微软雅黑" panose="020B0503020204020204" pitchFamily="34" charset="-122"/>
              </a:rPr>
              <a:t>提交按钮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&lt;/button&gt;  </a:t>
            </a:r>
            <a:r>
              <a:rPr lang="zh-CN" altLang="en-US" dirty="0">
                <a:ea typeface="微软雅黑" panose="020B0503020204020204" pitchFamily="34" charset="-122"/>
              </a:rPr>
              <a:t>一样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lphaLcParenR"/>
            </a:pPr>
            <a:r>
              <a:rPr lang="zh-CN" altLang="en-US" dirty="0">
                <a:ea typeface="微软雅黑" panose="020B0503020204020204" pitchFamily="34" charset="-122"/>
              </a:rPr>
              <a:t>按钮框</a:t>
            </a:r>
            <a:r>
              <a:rPr lang="en-US" altLang="zh-CN" dirty="0">
                <a:ea typeface="微软雅黑" panose="020B0503020204020204" pitchFamily="34" charset="-122"/>
              </a:rPr>
              <a:t>  type=“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button</a:t>
            </a:r>
            <a:r>
              <a:rPr lang="en-US" altLang="zh-CN" dirty="0">
                <a:ea typeface="微软雅黑" panose="020B0503020204020204" pitchFamily="34" charset="-122"/>
              </a:rPr>
              <a:t>“  </a:t>
            </a:r>
            <a:r>
              <a:rPr lang="zh-CN" altLang="en-US" dirty="0">
                <a:ea typeface="微软雅黑" panose="020B0503020204020204" pitchFamily="34" charset="-122"/>
              </a:rPr>
              <a:t>单纯的按钮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lphaLcParenR"/>
            </a:pPr>
            <a:r>
              <a:rPr lang="zh-CN" altLang="en-US" dirty="0">
                <a:ea typeface="微软雅黑" panose="020B0503020204020204" pitchFamily="34" charset="-122"/>
              </a:rPr>
              <a:t>重置框</a:t>
            </a:r>
            <a:r>
              <a:rPr lang="en-US" altLang="zh-CN" dirty="0">
                <a:ea typeface="微软雅黑" panose="020B0503020204020204" pitchFamily="34" charset="-122"/>
              </a:rPr>
              <a:t>  type=</a:t>
            </a:r>
            <a:r>
              <a:rPr lang="zh-CN" altLang="en-US" dirty="0">
                <a:ea typeface="微软雅黑" panose="020B0503020204020204" pitchFamily="34" charset="-122"/>
              </a:rPr>
              <a:t>“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reset</a:t>
            </a:r>
            <a:r>
              <a:rPr lang="zh-CN" altLang="en-US" dirty="0">
                <a:ea typeface="微软雅黑" panose="020B0503020204020204" pitchFamily="34" charset="-122"/>
              </a:rPr>
              <a:t>”清空的效果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dirty="0">
                <a:ea typeface="微软雅黑" panose="020B0503020204020204" pitchFamily="34" charset="-122"/>
              </a:rPr>
              <a:t>属性   </a:t>
            </a:r>
            <a:r>
              <a:rPr lang="en-US" altLang="zh-CN" dirty="0">
                <a:ea typeface="微软雅黑" panose="020B0503020204020204" pitchFamily="34" charset="-122"/>
              </a:rPr>
              <a:t>placeholder  </a:t>
            </a:r>
            <a:r>
              <a:rPr lang="zh-CN" altLang="en-US" dirty="0">
                <a:ea typeface="微软雅黑" panose="020B0503020204020204" pitchFamily="34" charset="-122"/>
              </a:rPr>
              <a:t>描述输入字段预期值的简短的提示信息。兼容到</a:t>
            </a:r>
            <a:r>
              <a:rPr lang="en-US" altLang="zh-CN" dirty="0">
                <a:ea typeface="微软雅黑" panose="020B0503020204020204" pitchFamily="34" charset="-122"/>
              </a:rPr>
              <a:t>IE8</a:t>
            </a:r>
            <a:r>
              <a:rPr lang="zh-CN" altLang="en-US" dirty="0">
                <a:ea typeface="微软雅黑" panose="020B0503020204020204" pitchFamily="34" charset="-122"/>
              </a:rPr>
              <a:t>以上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dirty="0">
                <a:ea typeface="微软雅黑" panose="020B0503020204020204" pitchFamily="34" charset="-122"/>
              </a:rPr>
              <a:t>属性</a:t>
            </a:r>
            <a:r>
              <a:rPr lang="en-US" altLang="zh-CN" dirty="0">
                <a:ea typeface="微软雅黑" panose="020B0503020204020204" pitchFamily="34" charset="-122"/>
              </a:rPr>
              <a:t>   name </a:t>
            </a:r>
            <a:r>
              <a:rPr lang="zh-CN" altLang="en-US" dirty="0">
                <a:ea typeface="微软雅黑" panose="020B0503020204020204" pitchFamily="34" charset="-122"/>
              </a:rPr>
              <a:t>必须设置，否则在提交表单时，用户在其中输入的数据不会被发送给服务器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dirty="0">
                <a:ea typeface="微软雅黑" panose="020B0503020204020204" pitchFamily="34" charset="-122"/>
              </a:rPr>
              <a:t>属性</a:t>
            </a:r>
            <a:r>
              <a:rPr lang="en-US" altLang="zh-CN" dirty="0">
                <a:ea typeface="微软雅黑" panose="020B0503020204020204" pitchFamily="34" charset="-122"/>
              </a:rPr>
              <a:t>   </a:t>
            </a:r>
            <a:r>
              <a:rPr lang="en-US" altLang="zh-CN" b="1" dirty="0">
                <a:solidFill>
                  <a:srgbClr val="0F6FC6"/>
                </a:solidFill>
                <a:ea typeface="微软雅黑" panose="020B0503020204020204" pitchFamily="34" charset="-122"/>
              </a:rPr>
              <a:t>value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endParaRPr lang="en-US" altLang="zh-CN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96363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04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表单标签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8B59120-23CA-4953-85C3-A908D428C885}"/>
              </a:ext>
            </a:extLst>
          </p:cNvPr>
          <p:cNvSpPr txBox="1"/>
          <p:nvPr/>
        </p:nvSpPr>
        <p:spPr>
          <a:xfrm>
            <a:off x="414020" y="1340485"/>
            <a:ext cx="11370310" cy="4646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>
                <a:ea typeface="微软雅黑" panose="020B0503020204020204" pitchFamily="34" charset="-122"/>
              </a:rPr>
              <a:t>Form</a:t>
            </a:r>
            <a:r>
              <a:rPr lang="zh-CN" altLang="en-US" sz="2000" b="1" dirty="0">
                <a:ea typeface="微软雅黑" panose="020B0503020204020204" pitchFamily="34" charset="-122"/>
              </a:rPr>
              <a:t>当中</a:t>
            </a:r>
            <a:r>
              <a:rPr lang="en-US" altLang="zh-CN" sz="2000" b="1" dirty="0">
                <a:ea typeface="微软雅黑" panose="020B0503020204020204" pitchFamily="34" charset="-122"/>
              </a:rPr>
              <a:t>method</a:t>
            </a:r>
            <a:r>
              <a:rPr lang="zh-CN" altLang="en-US" sz="2000" b="1" dirty="0">
                <a:ea typeface="微软雅黑" panose="020B0503020204020204" pitchFamily="34" charset="-122"/>
              </a:rPr>
              <a:t>的</a:t>
            </a:r>
            <a:r>
              <a:rPr lang="en-US" altLang="zh-CN" sz="2000" b="1" dirty="0">
                <a:ea typeface="微软雅黑" panose="020B0503020204020204" pitchFamily="34" charset="-122"/>
              </a:rPr>
              <a:t>post</a:t>
            </a:r>
            <a:r>
              <a:rPr lang="zh-CN" altLang="en-US" sz="2000" b="1" dirty="0"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ea typeface="微软雅黑" panose="020B0503020204020204" pitchFamily="34" charset="-122"/>
              </a:rPr>
              <a:t>get</a:t>
            </a:r>
            <a:r>
              <a:rPr lang="zh-CN" altLang="en-US" sz="2000" b="1" dirty="0">
                <a:ea typeface="微软雅黑" panose="020B0503020204020204" pitchFamily="34" charset="-122"/>
              </a:rPr>
              <a:t>的区别？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1. get</a:t>
            </a:r>
            <a:r>
              <a:rPr lang="zh-CN" altLang="en-US" sz="1600" dirty="0">
                <a:ea typeface="微软雅黑" panose="020B0503020204020204" pitchFamily="34" charset="-122"/>
              </a:rPr>
              <a:t>是从服务器上</a:t>
            </a:r>
            <a:r>
              <a:rPr lang="zh-CN" altLang="en-US" sz="1600" dirty="0">
                <a:solidFill>
                  <a:srgbClr val="FF0000"/>
                </a:solidFill>
                <a:ea typeface="微软雅黑" panose="020B0503020204020204" pitchFamily="34" charset="-122"/>
              </a:rPr>
              <a:t>获取</a:t>
            </a:r>
            <a:r>
              <a:rPr lang="zh-CN" altLang="en-US" sz="1600" dirty="0">
                <a:ea typeface="微软雅黑" panose="020B0503020204020204" pitchFamily="34" charset="-122"/>
              </a:rPr>
              <a:t>数据，</a:t>
            </a:r>
            <a:r>
              <a:rPr lang="en-US" altLang="zh-CN" sz="1600" dirty="0">
                <a:ea typeface="微软雅黑" panose="020B0503020204020204" pitchFamily="34" charset="-122"/>
              </a:rPr>
              <a:t>post</a:t>
            </a:r>
            <a:r>
              <a:rPr lang="zh-CN" altLang="en-US" sz="1600" dirty="0">
                <a:ea typeface="微软雅黑" panose="020B0503020204020204" pitchFamily="34" charset="-122"/>
              </a:rPr>
              <a:t>是向服务器</a:t>
            </a:r>
            <a:r>
              <a:rPr lang="zh-CN" altLang="en-US" sz="1600" dirty="0">
                <a:solidFill>
                  <a:srgbClr val="FF0000"/>
                </a:solidFill>
                <a:ea typeface="微软雅黑" panose="020B0503020204020204" pitchFamily="34" charset="-122"/>
              </a:rPr>
              <a:t>传送</a:t>
            </a:r>
            <a:r>
              <a:rPr lang="zh-CN" altLang="en-US" sz="1600" dirty="0">
                <a:ea typeface="微软雅黑" panose="020B0503020204020204" pitchFamily="34" charset="-122"/>
              </a:rPr>
              <a:t>数据。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2. get</a:t>
            </a:r>
            <a:r>
              <a:rPr lang="zh-CN" altLang="en-US" sz="1600" dirty="0">
                <a:ea typeface="微软雅黑" panose="020B0503020204020204" pitchFamily="34" charset="-122"/>
              </a:rPr>
              <a:t>是把参数数据队列加到提交表单的</a:t>
            </a:r>
            <a:r>
              <a:rPr lang="en-US" altLang="zh-CN" sz="1600" dirty="0">
                <a:ea typeface="微软雅黑" panose="020B0503020204020204" pitchFamily="34" charset="-122"/>
              </a:rPr>
              <a:t>ACTION</a:t>
            </a:r>
            <a:r>
              <a:rPr lang="zh-CN" altLang="en-US" sz="1600" dirty="0">
                <a:ea typeface="微软雅黑" panose="020B0503020204020204" pitchFamily="34" charset="-122"/>
              </a:rPr>
              <a:t>属性所指的</a:t>
            </a:r>
            <a:r>
              <a:rPr lang="en-US" altLang="zh-CN" sz="1600" dirty="0">
                <a:ea typeface="微软雅黑" panose="020B0503020204020204" pitchFamily="34" charset="-122"/>
              </a:rPr>
              <a:t>URL</a:t>
            </a:r>
            <a:r>
              <a:rPr lang="zh-CN" altLang="en-US" sz="1600" dirty="0">
                <a:ea typeface="微软雅黑" panose="020B0503020204020204" pitchFamily="34" charset="-122"/>
              </a:rPr>
              <a:t>中，值和表单内各个字段一一对应，</a:t>
            </a:r>
            <a:r>
              <a:rPr lang="zh-CN" altLang="en-US" sz="1600" dirty="0">
                <a:solidFill>
                  <a:srgbClr val="FF0000"/>
                </a:solidFill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FF0000"/>
                </a:solidFill>
                <a:ea typeface="微软雅黑" panose="020B0503020204020204" pitchFamily="34" charset="-122"/>
              </a:rPr>
              <a:t>URL</a:t>
            </a:r>
            <a:r>
              <a:rPr lang="zh-CN" altLang="en-US" sz="1600" dirty="0">
                <a:solidFill>
                  <a:srgbClr val="FF0000"/>
                </a:solidFill>
                <a:ea typeface="微软雅黑" panose="020B0503020204020204" pitchFamily="34" charset="-122"/>
              </a:rPr>
              <a:t>中可以看到</a:t>
            </a:r>
            <a:r>
              <a:rPr lang="zh-CN" altLang="en-US" sz="1600" dirty="0">
                <a:ea typeface="微软雅黑" panose="020B0503020204020204" pitchFamily="34" charset="-122"/>
              </a:rPr>
              <a:t>。</a:t>
            </a:r>
            <a:r>
              <a:rPr lang="en-US" altLang="zh-CN" sz="1600" dirty="0">
                <a:ea typeface="微软雅黑" panose="020B0503020204020204" pitchFamily="34" charset="-122"/>
              </a:rPr>
              <a:t>post</a:t>
            </a:r>
            <a:r>
              <a:rPr lang="zh-CN" altLang="en-US" sz="1600" dirty="0">
                <a:ea typeface="微软雅黑" panose="020B0503020204020204" pitchFamily="34" charset="-122"/>
              </a:rPr>
              <a:t>是通过</a:t>
            </a:r>
            <a:r>
              <a:rPr lang="en-US" altLang="zh-CN" sz="1600" dirty="0">
                <a:ea typeface="微软雅黑" panose="020B0503020204020204" pitchFamily="34" charset="-122"/>
              </a:rPr>
              <a:t>HTTP post</a:t>
            </a:r>
            <a:r>
              <a:rPr lang="zh-CN" altLang="en-US" sz="1600" dirty="0">
                <a:ea typeface="微软雅黑" panose="020B0503020204020204" pitchFamily="34" charset="-122"/>
              </a:rPr>
              <a:t>机制，将表单内各个字段与其内容放置在</a:t>
            </a:r>
            <a:r>
              <a:rPr lang="en-US" altLang="zh-CN" sz="1600" dirty="0">
                <a:ea typeface="微软雅黑" panose="020B0503020204020204" pitchFamily="34" charset="-122"/>
              </a:rPr>
              <a:t>HTML HEADER</a:t>
            </a:r>
            <a:r>
              <a:rPr lang="zh-CN" altLang="en-US" sz="1600" dirty="0">
                <a:ea typeface="微软雅黑" panose="020B0503020204020204" pitchFamily="34" charset="-122"/>
              </a:rPr>
              <a:t>内一起传送到</a:t>
            </a:r>
            <a:r>
              <a:rPr lang="en-US" altLang="zh-CN" sz="1600" dirty="0">
                <a:ea typeface="微软雅黑" panose="020B0503020204020204" pitchFamily="34" charset="-122"/>
              </a:rPr>
              <a:t>ACTION</a:t>
            </a:r>
            <a:r>
              <a:rPr lang="zh-CN" altLang="en-US" sz="1600" dirty="0">
                <a:ea typeface="微软雅黑" panose="020B0503020204020204" pitchFamily="34" charset="-122"/>
              </a:rPr>
              <a:t>属性所指的</a:t>
            </a:r>
            <a:r>
              <a:rPr lang="en-US" altLang="zh-CN" sz="1600" dirty="0">
                <a:ea typeface="微软雅黑" panose="020B0503020204020204" pitchFamily="34" charset="-122"/>
              </a:rPr>
              <a:t>URL</a:t>
            </a:r>
            <a:r>
              <a:rPr lang="zh-CN" altLang="en-US" sz="1600" dirty="0">
                <a:ea typeface="微软雅黑" panose="020B0503020204020204" pitchFamily="34" charset="-122"/>
              </a:rPr>
              <a:t>地址。</a:t>
            </a:r>
            <a:r>
              <a:rPr lang="zh-CN" altLang="en-US" sz="1600" dirty="0">
                <a:solidFill>
                  <a:srgbClr val="FF0000"/>
                </a:solidFill>
                <a:ea typeface="微软雅黑" panose="020B0503020204020204" pitchFamily="34" charset="-122"/>
              </a:rPr>
              <a:t>用户看不到这个过程</a:t>
            </a:r>
            <a:r>
              <a:rPr lang="zh-CN" altLang="en-US" sz="1600" dirty="0"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3. </a:t>
            </a:r>
            <a:r>
              <a:rPr lang="zh-CN" altLang="en-US" sz="1600" dirty="0">
                <a:ea typeface="微软雅黑" panose="020B0503020204020204" pitchFamily="34" charset="-122"/>
              </a:rPr>
              <a:t>对于</a:t>
            </a:r>
            <a:r>
              <a:rPr lang="en-US" altLang="zh-CN" sz="1600" dirty="0">
                <a:ea typeface="微软雅黑" panose="020B0503020204020204" pitchFamily="34" charset="-122"/>
              </a:rPr>
              <a:t>get</a:t>
            </a:r>
            <a:r>
              <a:rPr lang="zh-CN" altLang="en-US" sz="1600" dirty="0">
                <a:ea typeface="微软雅黑" panose="020B0503020204020204" pitchFamily="34" charset="-122"/>
              </a:rPr>
              <a:t>方式，服务器端用</a:t>
            </a:r>
            <a:r>
              <a:rPr lang="en-US" altLang="zh-CN" sz="16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Request.QueryString</a:t>
            </a:r>
            <a:r>
              <a:rPr lang="zh-CN" altLang="en-US" sz="1600" dirty="0">
                <a:ea typeface="微软雅黑" panose="020B0503020204020204" pitchFamily="34" charset="-122"/>
              </a:rPr>
              <a:t>获取变量的值，对于</a:t>
            </a:r>
            <a:r>
              <a:rPr lang="en-US" altLang="zh-CN" sz="1600" dirty="0">
                <a:ea typeface="微软雅黑" panose="020B0503020204020204" pitchFamily="34" charset="-122"/>
              </a:rPr>
              <a:t>post</a:t>
            </a:r>
            <a:r>
              <a:rPr lang="zh-CN" altLang="en-US" sz="1600" dirty="0">
                <a:ea typeface="微软雅黑" panose="020B0503020204020204" pitchFamily="34" charset="-122"/>
              </a:rPr>
              <a:t>方式，服务器端用</a:t>
            </a:r>
            <a:r>
              <a:rPr lang="en-US" altLang="zh-CN" sz="16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Request.Form</a:t>
            </a:r>
            <a:r>
              <a:rPr lang="zh-CN" altLang="en-US" sz="1600" dirty="0">
                <a:ea typeface="微软雅黑" panose="020B0503020204020204" pitchFamily="34" charset="-122"/>
              </a:rPr>
              <a:t>获取提交的数据。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4. get</a:t>
            </a:r>
            <a:r>
              <a:rPr lang="zh-CN" altLang="en-US" sz="1600" dirty="0">
                <a:ea typeface="微软雅黑" panose="020B0503020204020204" pitchFamily="34" charset="-122"/>
              </a:rPr>
              <a:t>传送的</a:t>
            </a:r>
            <a:r>
              <a:rPr lang="zh-CN" altLang="en-US" sz="1600" dirty="0">
                <a:solidFill>
                  <a:srgbClr val="FF0000"/>
                </a:solidFill>
                <a:ea typeface="微软雅黑" panose="020B0503020204020204" pitchFamily="34" charset="-122"/>
              </a:rPr>
              <a:t>数据量较小</a:t>
            </a:r>
            <a:r>
              <a:rPr lang="zh-CN" altLang="en-US" sz="1600" dirty="0">
                <a:ea typeface="微软雅黑" panose="020B0503020204020204" pitchFamily="34" charset="-122"/>
              </a:rPr>
              <a:t>，不能大于</a:t>
            </a:r>
            <a:r>
              <a:rPr lang="en-US" altLang="zh-CN" sz="1600" dirty="0">
                <a:ea typeface="微软雅黑" panose="020B0503020204020204" pitchFamily="34" charset="-122"/>
              </a:rPr>
              <a:t>2KB</a:t>
            </a:r>
            <a:r>
              <a:rPr lang="zh-CN" altLang="en-US" sz="1600" dirty="0">
                <a:ea typeface="微软雅黑" panose="020B0503020204020204" pitchFamily="34" charset="-122"/>
              </a:rPr>
              <a:t>。</a:t>
            </a:r>
            <a:r>
              <a:rPr lang="en-US" altLang="zh-CN" sz="1600" dirty="0">
                <a:ea typeface="微软雅黑" panose="020B0503020204020204" pitchFamily="34" charset="-122"/>
              </a:rPr>
              <a:t>post</a:t>
            </a:r>
            <a:r>
              <a:rPr lang="zh-CN" altLang="en-US" sz="1600" dirty="0">
                <a:ea typeface="微软雅黑" panose="020B0503020204020204" pitchFamily="34" charset="-122"/>
              </a:rPr>
              <a:t>传送的</a:t>
            </a:r>
            <a:r>
              <a:rPr lang="zh-CN" altLang="en-US" sz="1600" dirty="0">
                <a:solidFill>
                  <a:srgbClr val="FF0000"/>
                </a:solidFill>
                <a:ea typeface="微软雅黑" panose="020B0503020204020204" pitchFamily="34" charset="-122"/>
              </a:rPr>
              <a:t>数据量较大</a:t>
            </a:r>
            <a:r>
              <a:rPr lang="zh-CN" altLang="en-US" sz="1600" dirty="0">
                <a:ea typeface="微软雅黑" panose="020B0503020204020204" pitchFamily="34" charset="-122"/>
              </a:rPr>
              <a:t>，一般被默认为不受限制。但理论上，</a:t>
            </a:r>
            <a:r>
              <a:rPr lang="en-US" altLang="zh-CN" sz="1600" dirty="0">
                <a:ea typeface="微软雅黑" panose="020B0503020204020204" pitchFamily="34" charset="-122"/>
              </a:rPr>
              <a:t>IIS4</a:t>
            </a:r>
            <a:r>
              <a:rPr lang="zh-CN" altLang="en-US" sz="1600" dirty="0"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ea typeface="微软雅黑" panose="020B0503020204020204" pitchFamily="34" charset="-122"/>
              </a:rPr>
              <a:t>Internet Information Service </a:t>
            </a:r>
            <a:r>
              <a:rPr lang="zh-CN" altLang="en-US" sz="1600" dirty="0">
                <a:ea typeface="微软雅黑" panose="020B0503020204020204" pitchFamily="34" charset="-122"/>
              </a:rPr>
              <a:t>互联网信息服务）中最大量为</a:t>
            </a:r>
            <a:r>
              <a:rPr lang="en-US" altLang="zh-CN" sz="1600" dirty="0">
                <a:ea typeface="微软雅黑" panose="020B0503020204020204" pitchFamily="34" charset="-122"/>
              </a:rPr>
              <a:t>80KB</a:t>
            </a:r>
            <a:r>
              <a:rPr lang="zh-CN" altLang="en-US" sz="1600" dirty="0"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ea typeface="微软雅黑" panose="020B0503020204020204" pitchFamily="34" charset="-122"/>
              </a:rPr>
              <a:t>IIS5</a:t>
            </a:r>
            <a:r>
              <a:rPr lang="zh-CN" altLang="en-US" sz="1600" dirty="0">
                <a:ea typeface="微软雅黑" panose="020B0503020204020204" pitchFamily="34" charset="-122"/>
              </a:rPr>
              <a:t>中为</a:t>
            </a:r>
            <a:r>
              <a:rPr lang="en-US" altLang="zh-CN" sz="1600" dirty="0">
                <a:ea typeface="微软雅黑" panose="020B0503020204020204" pitchFamily="34" charset="-122"/>
              </a:rPr>
              <a:t>100KB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5. get</a:t>
            </a:r>
            <a:r>
              <a:rPr lang="zh-CN" altLang="en-US" sz="1600" dirty="0">
                <a:ea typeface="微软雅黑" panose="020B0503020204020204" pitchFamily="34" charset="-122"/>
              </a:rPr>
              <a:t>安全性非常</a:t>
            </a:r>
            <a:r>
              <a:rPr lang="zh-CN" altLang="en-US" sz="1600" dirty="0">
                <a:solidFill>
                  <a:srgbClr val="FF0000"/>
                </a:solidFill>
                <a:ea typeface="微软雅黑" panose="020B0503020204020204" pitchFamily="34" charset="-122"/>
              </a:rPr>
              <a:t>低</a:t>
            </a:r>
            <a:r>
              <a:rPr lang="zh-CN" altLang="en-US" sz="1600" dirty="0"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ea typeface="微软雅黑" panose="020B0503020204020204" pitchFamily="34" charset="-122"/>
              </a:rPr>
              <a:t>post</a:t>
            </a:r>
            <a:r>
              <a:rPr lang="zh-CN" altLang="en-US" sz="1600" dirty="0">
                <a:ea typeface="微软雅黑" panose="020B0503020204020204" pitchFamily="34" charset="-122"/>
              </a:rPr>
              <a:t>安全性较</a:t>
            </a:r>
            <a:r>
              <a:rPr lang="zh-CN" altLang="en-US" sz="1600" dirty="0">
                <a:solidFill>
                  <a:srgbClr val="FF0000"/>
                </a:solidFill>
                <a:ea typeface="微软雅黑" panose="020B0503020204020204" pitchFamily="34" charset="-122"/>
              </a:rPr>
              <a:t>高</a:t>
            </a:r>
            <a:r>
              <a:rPr lang="zh-CN" altLang="en-US" sz="1600" dirty="0">
                <a:ea typeface="微软雅黑" panose="020B0503020204020204" pitchFamily="34" charset="-122"/>
              </a:rPr>
              <a:t>。但是执行效率却比</a:t>
            </a:r>
            <a:r>
              <a:rPr lang="en-US" altLang="zh-CN" sz="1600" dirty="0">
                <a:ea typeface="微软雅黑" panose="020B0503020204020204" pitchFamily="34" charset="-122"/>
              </a:rPr>
              <a:t>Post</a:t>
            </a:r>
            <a:r>
              <a:rPr lang="zh-CN" altLang="en-US" sz="1600" dirty="0">
                <a:ea typeface="微软雅黑" panose="020B0503020204020204" pitchFamily="34" charset="-122"/>
              </a:rPr>
              <a:t>方法好。 </a:t>
            </a:r>
          </a:p>
        </p:txBody>
      </p:sp>
    </p:spTree>
    <p:extLst>
      <p:ext uri="{BB962C8B-B14F-4D97-AF65-F5344CB8AC3E}">
        <p14:creationId xmlns:p14="http://schemas.microsoft.com/office/powerpoint/2010/main" val="35561582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371</Words>
  <Application>Microsoft Office PowerPoint</Application>
  <PresentationFormat>宽屏</PresentationFormat>
  <Paragraphs>59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汉仪菱心体简</vt:lpstr>
      <vt:lpstr>摄图摩登小方体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184</cp:revision>
  <dcterms:created xsi:type="dcterms:W3CDTF">2021-09-22T09:14:56Z</dcterms:created>
  <dcterms:modified xsi:type="dcterms:W3CDTF">2021-10-16T03:34:57Z</dcterms:modified>
</cp:coreProperties>
</file>