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42" r:id="rId2"/>
    <p:sldId id="326" r:id="rId3"/>
    <p:sldId id="343" r:id="rId4"/>
    <p:sldId id="344" r:id="rId5"/>
    <p:sldId id="345" r:id="rId6"/>
    <p:sldId id="346" r:id="rId7"/>
    <p:sldId id="351" r:id="rId8"/>
    <p:sldId id="347" r:id="rId9"/>
    <p:sldId id="348" r:id="rId10"/>
    <p:sldId id="353" r:id="rId11"/>
    <p:sldId id="32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AEAFB4"/>
    <a:srgbClr val="005188"/>
    <a:srgbClr val="407DA6"/>
    <a:srgbClr val="201E1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0"/>
      </p:cViewPr>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5FB199A-D9C3-48C2-A121-D57E0E006F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07357BA-AD87-4CDA-88A1-29191C941E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9D6B12-BFC1-4521-A9EC-65DA86CECDE6}" type="datetimeFigureOut">
              <a:rPr lang="zh-CN" altLang="en-US" smtClean="0"/>
              <a:t>2021/10/20</a:t>
            </a:fld>
            <a:endParaRPr lang="zh-CN" altLang="en-US"/>
          </a:p>
        </p:txBody>
      </p:sp>
      <p:sp>
        <p:nvSpPr>
          <p:cNvPr id="4" name="页脚占位符 3">
            <a:extLst>
              <a:ext uri="{FF2B5EF4-FFF2-40B4-BE49-F238E27FC236}">
                <a16:creationId xmlns:a16="http://schemas.microsoft.com/office/drawing/2014/main" id="{901BCF57-4C69-4D9D-BEAA-A23A9DE12F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CAACDF6-3072-4190-BEDB-B845DD3C6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507688-9F05-4E44-8512-2C5DED3B8F30}" type="slidenum">
              <a:rPr lang="zh-CN" altLang="en-US" smtClean="0"/>
              <a:t>‹#›</a:t>
            </a:fld>
            <a:endParaRPr lang="zh-CN" altLang="en-US"/>
          </a:p>
        </p:txBody>
      </p:sp>
    </p:spTree>
    <p:extLst>
      <p:ext uri="{BB962C8B-B14F-4D97-AF65-F5344CB8AC3E}">
        <p14:creationId xmlns:p14="http://schemas.microsoft.com/office/powerpoint/2010/main" val="116453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2007B-F408-41DB-8FFA-4ACE21187629}" type="datetimeFigureOut">
              <a:rPr lang="zh-CN" altLang="en-US" smtClean="0"/>
              <a:t>2021/10/20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13602-3195-4FB6-83EC-E591976CB440}" type="slidenum">
              <a:rPr lang="zh-CN" altLang="en-US" smtClean="0"/>
              <a:t>‹#›</a:t>
            </a:fld>
            <a:endParaRPr lang="zh-CN" altLang="en-US"/>
          </a:p>
        </p:txBody>
      </p:sp>
    </p:spTree>
    <p:extLst>
      <p:ext uri="{BB962C8B-B14F-4D97-AF65-F5344CB8AC3E}">
        <p14:creationId xmlns:p14="http://schemas.microsoft.com/office/powerpoint/2010/main" val="278819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27770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7180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81139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061558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0801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0619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9037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6809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2476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017A3-7831-456A-91C0-90D4A41BBA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88B916-739E-4B95-B339-2B79A468A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3ECDC8-0A21-41D1-9AA1-D95DC4CB0650}"/>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8532B3BB-1EA7-4144-A7A3-7BDFDB05DE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ECCF58-9C8B-4A9D-B17C-C53CC517A8C6}"/>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379490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8B957D-0948-4041-B132-73C8DABFCE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9FFEC1-1035-472F-944A-432717B4D9B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78C8D8-CA87-417B-975D-CD1316BE7CFD}"/>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C483445B-E336-4F62-9315-2D9263B442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2F6C7-6EED-4FA2-8E5B-F41710863075}"/>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16212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83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C5804-BFB6-4857-9418-A2144FB6F0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4F80B-437A-4ADB-BF1A-5E5DB627E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4A28C3A-26EC-4ACF-9494-E1338517C6A6}"/>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31C9EA0A-A708-4131-B169-48C188DA8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6E36D7-7EE2-4579-AEE7-9E4ADE76BFAB}"/>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391743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CDE0A-D7F6-48DC-A1C0-FF058CF2C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F5B0A0-B9CA-4307-BCC4-1F1A3251C12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FBBC92-6B68-4150-875C-1833342A0FB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78483-BAE6-4548-BA63-E38367329D6C}"/>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3547F304-A1DB-4E6A-900F-DD9E52F855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8414FA-A73E-4B46-88DE-267C998BDB7E}"/>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139701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1B2E2-E8C6-4E4A-8C90-E3E970B02B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493A94-587F-4332-BB2B-2A4313116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2F785E-F2DA-4415-B1CD-9B8FD8EAFD6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DF4431B-56B7-4890-BC46-20AB56BD5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19EE891-47CE-4FE9-93A9-DDAB978AA90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A370267-1E4A-4418-BFAC-673EED2106CC}"/>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8" name="页脚占位符 7">
            <a:extLst>
              <a:ext uri="{FF2B5EF4-FFF2-40B4-BE49-F238E27FC236}">
                <a16:creationId xmlns:a16="http://schemas.microsoft.com/office/drawing/2014/main" id="{70A5A1A1-A7DD-45D5-9E78-2484642997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122DF4-DA3C-41DB-8183-4D59A7653CE1}"/>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166560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FF94E-2979-417B-AE19-D4F79BA68D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9097BA-A8FF-413A-9E7D-05CD50B33539}"/>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4" name="页脚占位符 3">
            <a:extLst>
              <a:ext uri="{FF2B5EF4-FFF2-40B4-BE49-F238E27FC236}">
                <a16:creationId xmlns:a16="http://schemas.microsoft.com/office/drawing/2014/main" id="{4403279E-E3CB-46CD-910B-EB5A0154FA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5DDD5E-C346-4F0C-A6BE-F3A67C6F4CE3}"/>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25479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50CB2A-827C-4D63-A862-7DAC8B927EE6}"/>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3" name="页脚占位符 2">
            <a:extLst>
              <a:ext uri="{FF2B5EF4-FFF2-40B4-BE49-F238E27FC236}">
                <a16:creationId xmlns:a16="http://schemas.microsoft.com/office/drawing/2014/main" id="{B27C6253-5E90-4A35-B738-A84E6C1432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8965447-0450-4FD6-8E7F-1FA4CB2EE100}"/>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391955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04D18-F3DE-4289-9469-5AE8948D61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58AEDC-6FFC-48AF-9A97-39EA1C1C9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41E9819-4BC4-476A-94D2-E497FC860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D3B3CE-A8D6-4E84-B88F-0A316E5E682E}"/>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2ABDAD84-AC9F-47FE-930D-0F5CE0302C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2010A-394E-4ADD-B5E2-D1C3C97FEBAC}"/>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3620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42450-090D-41DB-91EB-F8B4343139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5FA31E-C19E-41FB-B4B2-D044ECC18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05E5D1-46F4-41D0-A8EC-AF63EFF65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7F6ED7-AF39-439F-AC43-458C48E9CBF0}"/>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26BA568E-A4D5-4AF0-87F1-D7F04ED31A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DD4B15-FCD1-49CD-8919-D25907D767D8}"/>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424165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C30A0-6897-4163-A3DF-D2334B8972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BB19F9-6C1B-4D45-8262-A504D4C83AE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B6ED0D-51E5-432E-AFFF-BFCED093DBCE}"/>
              </a:ext>
            </a:extLst>
          </p:cNvPr>
          <p:cNvSpPr>
            <a:spLocks noGrp="1"/>
          </p:cNvSpPr>
          <p:nvPr>
            <p:ph type="dt" sz="half" idx="10"/>
          </p:nvPr>
        </p:nvSpPr>
        <p:spPr/>
        <p:txBody>
          <a:bodyPr/>
          <a:lstStyle/>
          <a:p>
            <a:fld id="{602F1F56-D55E-4B08-8E23-537F8A5AF3B8}"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5EB112F7-F361-435B-BE9B-696CE62754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32AD25-DC94-4F20-A2E9-56E10D037CE4}"/>
              </a:ext>
            </a:extLst>
          </p:cNvPr>
          <p:cNvSpPr>
            <a:spLocks noGrp="1"/>
          </p:cNvSpPr>
          <p:nvPr>
            <p:ph type="sldNum" sz="quarter" idx="12"/>
          </p:nvPr>
        </p:nvSpPr>
        <p:spPr/>
        <p:txBody>
          <a:body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196146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F01C72-308F-481C-AC11-3B083E442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5C0DAC-EC66-4CEF-A8A0-105138D66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DEE995-EE73-45BF-982E-3CF086431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F1F56-D55E-4B08-8E23-537F8A5AF3B8}"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8CD41060-EC27-4FD3-8148-80FF0F705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8C7555-7ED2-4163-9552-64DBA69D3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2C151-A544-4D0D-AD96-C9215FAC7986}" type="slidenum">
              <a:rPr lang="zh-CN" altLang="en-US" smtClean="0"/>
              <a:t>‹#›</a:t>
            </a:fld>
            <a:endParaRPr lang="zh-CN" altLang="en-US"/>
          </a:p>
        </p:txBody>
      </p:sp>
    </p:spTree>
    <p:extLst>
      <p:ext uri="{BB962C8B-B14F-4D97-AF65-F5344CB8AC3E}">
        <p14:creationId xmlns:p14="http://schemas.microsoft.com/office/powerpoint/2010/main" val="8734582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11.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525B448-074B-48D2-8E4A-4071792532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41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8008D8F1-06D5-4363-B83A-6AE0F6B91DBA}"/>
              </a:ext>
            </a:extLst>
          </p:cNvPr>
          <p:cNvGrpSpPr/>
          <p:nvPr/>
        </p:nvGrpSpPr>
        <p:grpSpPr>
          <a:xfrm>
            <a:off x="1449244" y="2099385"/>
            <a:ext cx="9468138" cy="2659231"/>
            <a:chOff x="1449244" y="1586301"/>
            <a:chExt cx="9468138" cy="2659231"/>
          </a:xfrm>
        </p:grpSpPr>
        <p:sp>
          <p:nvSpPr>
            <p:cNvPr id="214" name="文本框 213"/>
            <p:cNvSpPr txBox="1">
              <a:spLocks noChangeArrowheads="1"/>
            </p:cNvSpPr>
            <p:nvPr/>
          </p:nvSpPr>
          <p:spPr bwMode="auto">
            <a:xfrm>
              <a:off x="1449244" y="1586301"/>
              <a:ext cx="94681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8000"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汉仪菱心体简" panose="02010609000101010101" pitchFamily="49" charset="-122"/>
                  <a:ea typeface="汉仪菱心体简" panose="02010609000101010101" pitchFamily="49" charset="-122"/>
                </a:rPr>
                <a:t>浮动属性</a:t>
              </a:r>
            </a:p>
          </p:txBody>
        </p:sp>
        <p:sp>
          <p:nvSpPr>
            <p:cNvPr id="215" name="文本框 214"/>
            <p:cNvSpPr txBox="1"/>
            <p:nvPr/>
          </p:nvSpPr>
          <p:spPr>
            <a:xfrm>
              <a:off x="2802275" y="3501546"/>
              <a:ext cx="6587452" cy="743986"/>
            </a:xfrm>
            <a:prstGeom prst="rect">
              <a:avLst/>
            </a:prstGeom>
            <a:noFill/>
          </p:spPr>
          <p:txBody>
            <a:bodyPr wrap="square">
              <a:spAutoFit/>
            </a:bodyPr>
            <a:lstStyle/>
            <a:p>
              <a:pPr algn="ctr">
                <a:lnSpc>
                  <a:spcPct val="150000"/>
                </a:lnSpc>
              </a:pPr>
              <a:r>
                <a:rPr lang="zh-CN" altLang="en-US" sz="3200"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汉仪菱心体简" panose="02010609000101010101" pitchFamily="49" charset="-122"/>
                  <a:ea typeface="汉仪菱心体简" panose="02010609000101010101" pitchFamily="49" charset="-122"/>
                </a:rPr>
                <a:t>主讲人：</a:t>
              </a:r>
              <a:r>
                <a:rPr lang="en-US" altLang="zh-CN" sz="3200"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汉仪菱心体简" panose="02010609000101010101" pitchFamily="49" charset="-122"/>
                  <a:ea typeface="汉仪菱心体简" panose="02010609000101010101" pitchFamily="49" charset="-122"/>
                </a:rPr>
                <a:t>kerwin</a:t>
              </a:r>
              <a:endParaRPr lang="zh-CN" altLang="en-US" sz="3200"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汉仪菱心体简" panose="02010609000101010101" pitchFamily="49" charset="-122"/>
                <a:ea typeface="汉仪菱心体简" panose="02010609000101010101" pitchFamily="49" charset="-122"/>
              </a:endParaRPr>
            </a:p>
          </p:txBody>
        </p:sp>
        <p:sp>
          <p:nvSpPr>
            <p:cNvPr id="218" name="矩形 217"/>
            <p:cNvSpPr/>
            <p:nvPr/>
          </p:nvSpPr>
          <p:spPr>
            <a:xfrm>
              <a:off x="3636434" y="3070320"/>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bg1"/>
                </a:solidFill>
                <a:latin typeface="汉仪菱心体简" panose="02010609000101010101" pitchFamily="49" charset="-122"/>
                <a:ea typeface="汉仪菱心体简" panose="02010609000101010101" pitchFamily="49" charset="-122"/>
              </a:endParaRPr>
            </a:p>
          </p:txBody>
        </p:sp>
        <p:sp>
          <p:nvSpPr>
            <p:cNvPr id="219" name="矩形 218"/>
            <p:cNvSpPr/>
            <p:nvPr/>
          </p:nvSpPr>
          <p:spPr>
            <a:xfrm>
              <a:off x="4832351" y="3070320"/>
              <a:ext cx="1195916" cy="1100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bg1"/>
                </a:solidFill>
                <a:latin typeface="汉仪菱心体简" panose="02010609000101010101" pitchFamily="49" charset="-122"/>
                <a:ea typeface="汉仪菱心体简" panose="02010609000101010101" pitchFamily="49" charset="-122"/>
              </a:endParaRPr>
            </a:p>
          </p:txBody>
        </p:sp>
        <p:sp>
          <p:nvSpPr>
            <p:cNvPr id="220" name="矩形 219"/>
            <p:cNvSpPr/>
            <p:nvPr/>
          </p:nvSpPr>
          <p:spPr>
            <a:xfrm>
              <a:off x="6028267" y="3076671"/>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bg1"/>
                </a:solidFill>
                <a:latin typeface="汉仪菱心体简" panose="02010609000101010101" pitchFamily="49" charset="-122"/>
                <a:ea typeface="汉仪菱心体简" panose="02010609000101010101" pitchFamily="49" charset="-122"/>
              </a:endParaRPr>
            </a:p>
          </p:txBody>
        </p:sp>
        <p:sp>
          <p:nvSpPr>
            <p:cNvPr id="221" name="矩形 220"/>
            <p:cNvSpPr/>
            <p:nvPr/>
          </p:nvSpPr>
          <p:spPr>
            <a:xfrm>
              <a:off x="7224185" y="3078787"/>
              <a:ext cx="1195916" cy="112184"/>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bg1"/>
                </a:solidFill>
                <a:latin typeface="汉仪菱心体简" panose="02010609000101010101" pitchFamily="49" charset="-122"/>
                <a:ea typeface="汉仪菱心体简" panose="02010609000101010101" pitchFamily="49" charset="-122"/>
              </a:endParaRPr>
            </a:p>
          </p:txBody>
        </p:sp>
      </p:gr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09</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graphicFrame>
        <p:nvGraphicFramePr>
          <p:cNvPr id="8" name="表格 7">
            <a:extLst>
              <a:ext uri="{FF2B5EF4-FFF2-40B4-BE49-F238E27FC236}">
                <a16:creationId xmlns:a16="http://schemas.microsoft.com/office/drawing/2014/main" id="{C64F7E46-2AE6-4BDD-9FB4-C280BE689DB5}"/>
              </a:ext>
            </a:extLst>
          </p:cNvPr>
          <p:cNvGraphicFramePr>
            <a:graphicFrameLocks noGrp="1"/>
          </p:cNvGraphicFramePr>
          <p:nvPr>
            <p:custDataLst>
              <p:tags r:id="rId1"/>
            </p:custDataLst>
          </p:nvPr>
        </p:nvGraphicFramePr>
        <p:xfrm>
          <a:off x="518839" y="1588005"/>
          <a:ext cx="11244580" cy="3949856"/>
        </p:xfrm>
        <a:graphic>
          <a:graphicData uri="http://schemas.openxmlformats.org/drawingml/2006/table">
            <a:tbl>
              <a:tblPr firstRow="1" bandRow="1">
                <a:tableStyleId>{5C22544A-7EE6-4342-B048-85BDC9FD1C3A}</a:tableStyleId>
              </a:tblPr>
              <a:tblGrid>
                <a:gridCol w="752625">
                  <a:extLst>
                    <a:ext uri="{9D8B030D-6E8A-4147-A177-3AD203B41FA5}">
                      <a16:colId xmlns:a16="http://schemas.microsoft.com/office/drawing/2014/main" val="20000"/>
                    </a:ext>
                  </a:extLst>
                </a:gridCol>
                <a:gridCol w="1606400">
                  <a:extLst>
                    <a:ext uri="{9D8B030D-6E8A-4147-A177-3AD203B41FA5}">
                      <a16:colId xmlns:a16="http://schemas.microsoft.com/office/drawing/2014/main" val="20001"/>
                    </a:ext>
                  </a:extLst>
                </a:gridCol>
                <a:gridCol w="3155950">
                  <a:extLst>
                    <a:ext uri="{9D8B030D-6E8A-4147-A177-3AD203B41FA5}">
                      <a16:colId xmlns:a16="http://schemas.microsoft.com/office/drawing/2014/main" val="20002"/>
                    </a:ext>
                  </a:extLst>
                </a:gridCol>
                <a:gridCol w="5729605">
                  <a:extLst>
                    <a:ext uri="{9D8B030D-6E8A-4147-A177-3AD203B41FA5}">
                      <a16:colId xmlns:a16="http://schemas.microsoft.com/office/drawing/2014/main" val="20003"/>
                    </a:ext>
                  </a:extLst>
                </a:gridCol>
              </a:tblGrid>
              <a:tr h="557163">
                <a:tc>
                  <a:txBody>
                    <a:bodyPr/>
                    <a:lstStyle/>
                    <a:p>
                      <a:pPr indent="0" algn="ctr">
                        <a:buNone/>
                      </a:pPr>
                      <a:r>
                        <a:rPr lang="zh-CN" sz="2000" b="1" dirty="0">
                          <a:solidFill>
                            <a:schemeClr val="bg1"/>
                          </a:solidFill>
                          <a:latin typeface="+mn-ea"/>
                        </a:rPr>
                        <a:t>个数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属性</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描述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说明</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extLst>
                  <a:ext uri="{0D108BD9-81ED-4DB2-BD59-A6C34878D82A}">
                    <a16:rowId xmlns:a16="http://schemas.microsoft.com/office/drawing/2014/main" val="10000"/>
                  </a:ext>
                </a:extLst>
              </a:tr>
              <a:tr h="678309">
                <a:tc>
                  <a:txBody>
                    <a:bodyPr/>
                    <a:lstStyle/>
                    <a:p>
                      <a:pPr indent="0" algn="ctr">
                        <a:lnSpc>
                          <a:spcPct val="150000"/>
                        </a:lnSpc>
                        <a:buNone/>
                      </a:pPr>
                      <a:r>
                        <a:rPr lang="en-US" sz="2000" b="0">
                          <a:solidFill>
                            <a:sysClr val="windowText" lastClr="000000"/>
                          </a:solidFill>
                          <a:latin typeface="+mn-ea"/>
                        </a:rPr>
                        <a:t>1</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none</a:t>
                      </a:r>
                      <a:r>
                        <a:rPr lang="zh-CN" altLang="en-US" sz="2000" b="0" dirty="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a:lnSpc>
                          <a:spcPct val="200000"/>
                        </a:lnSpc>
                      </a:pPr>
                      <a:r>
                        <a:rPr lang="zh-CN" altLang="en-US" sz="2000" b="0" dirty="0">
                          <a:solidFill>
                            <a:sysClr val="windowText" lastClr="000000"/>
                          </a:solidFill>
                          <a:latin typeface="+mn-ea"/>
                          <a:cs typeface="+mn-ea"/>
                        </a:rPr>
                        <a:t>允许有浮动对象</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738">
                <a:tc>
                  <a:txBody>
                    <a:bodyPr/>
                    <a:lstStyle/>
                    <a:p>
                      <a:pPr indent="0" algn="ctr">
                        <a:lnSpc>
                          <a:spcPct val="150000"/>
                        </a:lnSpc>
                        <a:buNone/>
                      </a:pPr>
                      <a:r>
                        <a:rPr lang="en-US" sz="2000" b="0">
                          <a:solidFill>
                            <a:sysClr val="windowText" lastClr="000000"/>
                          </a:solidFill>
                          <a:latin typeface="+mn-ea"/>
                        </a:rPr>
                        <a:t>2</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sym typeface="+mn-ea"/>
                        </a:rPr>
                        <a:t>clear</a:t>
                      </a:r>
                      <a:endParaRPr 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right</a:t>
                      </a:r>
                      <a:r>
                        <a:rPr lang="zh-CN" altLang="en-US" sz="2000" b="0" dirty="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不允许右边有浮动对象</a:t>
                      </a:r>
                      <a:endParaRPr lang="zh-CN" alt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8882">
                <a:tc>
                  <a:txBody>
                    <a:bodyPr/>
                    <a:lstStyle/>
                    <a:p>
                      <a:pPr indent="0" algn="ctr">
                        <a:lnSpc>
                          <a:spcPct val="150000"/>
                        </a:lnSpc>
                        <a:buNone/>
                      </a:pPr>
                      <a:r>
                        <a:rPr lang="en-US" sz="2000" b="0" dirty="0">
                          <a:solidFill>
                            <a:sysClr val="windowText" lastClr="000000"/>
                          </a:solidFill>
                          <a:latin typeface="+mn-ea"/>
                        </a:rPr>
                        <a:t>3</a:t>
                      </a:r>
                      <a:endParaRPr lang="en-US"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sym typeface="+mn-ea"/>
                        </a:rPr>
                        <a:t>clear</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left</a:t>
                      </a:r>
                      <a:r>
                        <a:rPr lang="zh-CN" altLang="en-US" sz="2000" b="0" dirty="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不允许左边有浮动对象</a:t>
                      </a:r>
                      <a:endParaRPr lang="zh-CN" alt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8882">
                <a:tc>
                  <a:txBody>
                    <a:bodyPr/>
                    <a:lstStyle/>
                    <a:p>
                      <a:pPr indent="0" algn="ctr">
                        <a:lnSpc>
                          <a:spcPct val="150000"/>
                        </a:lnSpc>
                        <a:buNone/>
                      </a:pPr>
                      <a:r>
                        <a:rPr lang="en-US" altLang="en-US" sz="2000" b="0" dirty="0">
                          <a:solidFill>
                            <a:sysClr val="windowText" lastClr="000000"/>
                          </a:solidFill>
                          <a:latin typeface="+mn-ea"/>
                        </a:rPr>
                        <a:t>4</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err="1">
                          <a:solidFill>
                            <a:sysClr val="windowText" lastClr="000000"/>
                          </a:solidFill>
                          <a:latin typeface="+mn-ea"/>
                        </a:rPr>
                        <a:t>Clear:both</a:t>
                      </a:r>
                      <a:r>
                        <a:rPr lang="en-US" altLang="zh-CN"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不允许有浮动对象</a:t>
                      </a:r>
                      <a:endParaRPr 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8882">
                <a:tc gridSpan="4">
                  <a:txBody>
                    <a:bodyPr/>
                    <a:lstStyle/>
                    <a:p>
                      <a:pPr indent="0" algn="l">
                        <a:lnSpc>
                          <a:spcPct val="100000"/>
                        </a:lnSpc>
                        <a:buNone/>
                      </a:pPr>
                      <a:r>
                        <a:rPr lang="zh-CN" altLang="en-US" sz="1800" b="0" u="none" dirty="0">
                          <a:solidFill>
                            <a:schemeClr val="tx1"/>
                          </a:solidFill>
                          <a:latin typeface="+mn-ea"/>
                          <a:sym typeface="+mn-ea"/>
                        </a:rPr>
                        <a:t>清除浮动只是改变元素的排列方式，该元素还是漂浮着，不占据文档位置。</a:t>
                      </a:r>
                      <a:endParaRPr lang="en-US" altLang="zh-CN" sz="1800" b="0" u="none" dirty="0">
                        <a:solidFill>
                          <a:schemeClr val="tx1"/>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54472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F24905-C3D6-47AD-BF0B-7E573DA17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41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文本框 12"/>
          <p:cNvSpPr txBox="1">
            <a:spLocks noChangeArrowheads="1"/>
          </p:cNvSpPr>
          <p:nvPr/>
        </p:nvSpPr>
        <p:spPr bwMode="auto">
          <a:xfrm>
            <a:off x="3197226" y="1937310"/>
            <a:ext cx="5797551" cy="291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lnSpc>
                <a:spcPct val="150000"/>
              </a:lnSpc>
            </a:pPr>
            <a:r>
              <a:rPr lang="en-US" altLang="zh-CN" sz="5333" dirty="0">
                <a:solidFill>
                  <a:schemeClr val="bg1"/>
                </a:solidFill>
                <a:latin typeface="摄图摩登小方体" panose="00000500000000000000" pitchFamily="2" charset="-122"/>
                <a:ea typeface="摄图摩登小方体" panose="00000500000000000000" pitchFamily="2" charset="-122"/>
              </a:rPr>
              <a:t>Thank you</a:t>
            </a:r>
          </a:p>
          <a:p>
            <a:pPr algn="ctr">
              <a:lnSpc>
                <a:spcPct val="150000"/>
              </a:lnSpc>
            </a:pPr>
            <a:r>
              <a:rPr lang="zh-CN" altLang="en-US" sz="8000" dirty="0">
                <a:solidFill>
                  <a:schemeClr val="bg1"/>
                </a:solidFill>
                <a:latin typeface="摄图摩登小方体" panose="00000500000000000000" pitchFamily="2" charset="-122"/>
                <a:ea typeface="摄图摩登小方体" panose="00000500000000000000" pitchFamily="2" charset="-122"/>
              </a:rPr>
              <a:t>谢谢观看</a:t>
            </a:r>
            <a:r>
              <a:rPr lang="en-US" altLang="zh-CN" sz="8000" dirty="0">
                <a:solidFill>
                  <a:schemeClr val="bg1"/>
                </a:solidFill>
                <a:latin typeface="摄图摩登小方体" panose="00000500000000000000" pitchFamily="2" charset="-122"/>
                <a:ea typeface="摄图摩登小方体" panose="00000500000000000000" pitchFamily="2" charset="-122"/>
              </a:rPr>
              <a:t> </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01</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graphicFrame>
        <p:nvGraphicFramePr>
          <p:cNvPr id="2" name="表格 1">
            <a:extLst>
              <a:ext uri="{FF2B5EF4-FFF2-40B4-BE49-F238E27FC236}">
                <a16:creationId xmlns:a16="http://schemas.microsoft.com/office/drawing/2014/main" id="{4DFE168C-0B37-493F-AA25-EBEEBAD70A0B}"/>
              </a:ext>
            </a:extLst>
          </p:cNvPr>
          <p:cNvGraphicFramePr>
            <a:graphicFrameLocks noGrp="1"/>
          </p:cNvGraphicFramePr>
          <p:nvPr/>
        </p:nvGraphicFramePr>
        <p:xfrm>
          <a:off x="838200" y="1825625"/>
          <a:ext cx="11244580" cy="4388485"/>
        </p:xfrm>
        <a:graphic>
          <a:graphicData uri="http://schemas.openxmlformats.org/drawingml/2006/table">
            <a:tbl>
              <a:tblPr firstRow="1" bandRow="1">
                <a:tableStyleId>{5C22544A-7EE6-4342-B048-85BDC9FD1C3A}</a:tableStyleId>
              </a:tblPr>
              <a:tblGrid>
                <a:gridCol w="752625">
                  <a:extLst>
                    <a:ext uri="{9D8B030D-6E8A-4147-A177-3AD203B41FA5}">
                      <a16:colId xmlns:a16="http://schemas.microsoft.com/office/drawing/2014/main" val="1322165795"/>
                    </a:ext>
                  </a:extLst>
                </a:gridCol>
                <a:gridCol w="1606400">
                  <a:extLst>
                    <a:ext uri="{9D8B030D-6E8A-4147-A177-3AD203B41FA5}">
                      <a16:colId xmlns:a16="http://schemas.microsoft.com/office/drawing/2014/main" val="4167864519"/>
                    </a:ext>
                  </a:extLst>
                </a:gridCol>
                <a:gridCol w="3155950">
                  <a:extLst>
                    <a:ext uri="{9D8B030D-6E8A-4147-A177-3AD203B41FA5}">
                      <a16:colId xmlns:a16="http://schemas.microsoft.com/office/drawing/2014/main" val="2590593033"/>
                    </a:ext>
                  </a:extLst>
                </a:gridCol>
                <a:gridCol w="5729605">
                  <a:extLst>
                    <a:ext uri="{9D8B030D-6E8A-4147-A177-3AD203B41FA5}">
                      <a16:colId xmlns:a16="http://schemas.microsoft.com/office/drawing/2014/main" val="3490507884"/>
                    </a:ext>
                  </a:extLst>
                </a:gridCol>
              </a:tblGrid>
              <a:tr h="619125">
                <a:tc>
                  <a:txBody>
                    <a:bodyPr/>
                    <a:lstStyle/>
                    <a:p>
                      <a:pPr indent="0" algn="ctr">
                        <a:buNone/>
                      </a:pPr>
                      <a:r>
                        <a:rPr lang="zh-CN" sz="2000" b="1" dirty="0">
                          <a:solidFill>
                            <a:schemeClr val="bg1"/>
                          </a:solidFill>
                          <a:latin typeface="+mn-ea"/>
                        </a:rPr>
                        <a:t>个数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属性</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描述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说明</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extLst>
                  <a:ext uri="{0D108BD9-81ED-4DB2-BD59-A6C34878D82A}">
                    <a16:rowId xmlns:a16="http://schemas.microsoft.com/office/drawing/2014/main" val="2387319335"/>
                  </a:ext>
                </a:extLst>
              </a:tr>
              <a:tr h="753745">
                <a:tc>
                  <a:txBody>
                    <a:bodyPr/>
                    <a:lstStyle/>
                    <a:p>
                      <a:pPr indent="0" algn="ctr">
                        <a:lnSpc>
                          <a:spcPct val="150000"/>
                        </a:lnSpc>
                        <a:buNone/>
                      </a:pPr>
                      <a:r>
                        <a:rPr lang="en-US" sz="2000" b="0">
                          <a:solidFill>
                            <a:sysClr val="windowText" lastClr="000000"/>
                          </a:solidFill>
                          <a:latin typeface="+mn-ea"/>
                        </a:rPr>
                        <a:t>1</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b="0" dirty="0">
                          <a:solidFill>
                            <a:sysClr val="windowText" lastClr="000000"/>
                          </a:solidFill>
                          <a:latin typeface="+mn-ea"/>
                        </a:rPr>
                        <a:t>float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left</a:t>
                      </a:r>
                      <a:r>
                        <a:rPr lang="zh-CN" altLang="en-US" sz="2000" b="0" dirty="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a:lnSpc>
                          <a:spcPct val="200000"/>
                        </a:lnSpc>
                      </a:pPr>
                      <a:r>
                        <a:rPr lang="zh-CN" altLang="en-US" sz="2000" b="0" dirty="0">
                          <a:solidFill>
                            <a:sysClr val="windowText" lastClr="000000"/>
                          </a:solidFill>
                          <a:latin typeface="+mn-ea"/>
                          <a:cs typeface="+mn-ea"/>
                        </a:rPr>
                        <a:t>元素靠左边浮动</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9460586"/>
                  </a:ext>
                </a:extLst>
              </a:tr>
              <a:tr h="753110">
                <a:tc>
                  <a:txBody>
                    <a:bodyPr/>
                    <a:lstStyle/>
                    <a:p>
                      <a:pPr indent="0" algn="ctr">
                        <a:lnSpc>
                          <a:spcPct val="150000"/>
                        </a:lnSpc>
                        <a:buNone/>
                      </a:pPr>
                      <a:r>
                        <a:rPr lang="en-US" sz="2000" b="0">
                          <a:solidFill>
                            <a:sysClr val="windowText" lastClr="000000"/>
                          </a:solidFill>
                          <a:latin typeface="+mn-ea"/>
                        </a:rPr>
                        <a:t>2</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a:solidFill>
                            <a:sysClr val="windowText" lastClr="000000"/>
                          </a:solidFill>
                          <a:latin typeface="+mn-ea"/>
                        </a:rPr>
                        <a:t>float</a:t>
                      </a:r>
                      <a:r>
                        <a:rPr lang="zh-CN" altLang="en-US" sz="2000" b="0">
                          <a:solidFill>
                            <a:sysClr val="windowText" lastClr="000000"/>
                          </a:solidFill>
                          <a:latin typeface="+mn-ea"/>
                        </a:rPr>
                        <a:t>：</a:t>
                      </a:r>
                      <a:r>
                        <a:rPr lang="en-US" altLang="zh-CN" sz="2000" b="0">
                          <a:solidFill>
                            <a:sysClr val="windowText" lastClr="000000"/>
                          </a:solidFill>
                          <a:latin typeface="+mn-ea"/>
                        </a:rPr>
                        <a:t>right</a:t>
                      </a:r>
                      <a:r>
                        <a:rPr lang="zh-CN" altLang="en-US" sz="2000" b="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dirty="0">
                          <a:solidFill>
                            <a:sysClr val="windowText" lastClr="000000"/>
                          </a:solidFill>
                          <a:latin typeface="+mn-ea"/>
                          <a:cs typeface="+mn-ea"/>
                          <a:sym typeface="+mn-ea"/>
                        </a:rPr>
                        <a:t>元素靠右边浮动</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4815187"/>
                  </a:ext>
                </a:extLst>
              </a:tr>
              <a:tr h="754380">
                <a:tc>
                  <a:txBody>
                    <a:bodyPr/>
                    <a:lstStyle/>
                    <a:p>
                      <a:pPr indent="0" algn="ctr">
                        <a:lnSpc>
                          <a:spcPct val="150000"/>
                        </a:lnSpc>
                        <a:buNone/>
                      </a:pPr>
                      <a:r>
                        <a:rPr lang="en-US" sz="2000" b="0">
                          <a:solidFill>
                            <a:sysClr val="windowText" lastClr="000000"/>
                          </a:solidFill>
                          <a:latin typeface="+mn-ea"/>
                        </a:rPr>
                        <a:t>3</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none</a:t>
                      </a:r>
                      <a:r>
                        <a:rPr lang="zh-CN" altLang="en-US" sz="2000" b="0" dirty="0">
                          <a:solidFill>
                            <a:sysClr val="windowText" lastClr="000000"/>
                          </a:solidFill>
                          <a:latin typeface="+mn-ea"/>
                        </a:rPr>
                        <a:t>；</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sz="2000" b="0" dirty="0">
                          <a:solidFill>
                            <a:sysClr val="windowText" lastClr="000000"/>
                          </a:solidFill>
                          <a:latin typeface="+mn-ea"/>
                          <a:sym typeface="+mn-ea"/>
                        </a:rPr>
                        <a:t>元素不浮动</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4017642"/>
                  </a:ext>
                </a:extLst>
              </a:tr>
              <a:tr h="753745">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1</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effectLst/>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altLang="en-US" sz="2000" b="0" dirty="0">
                          <a:solidFill>
                            <a:sysClr val="windowText" lastClr="000000"/>
                          </a:solidFill>
                          <a:effectLst/>
                          <a:latin typeface="+mn-ea"/>
                        </a:rPr>
                        <a:t>定义网页中其它文本如何环绕该元素显示</a:t>
                      </a: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201786997"/>
                  </a:ext>
                </a:extLst>
              </a:tr>
              <a:tr h="754380">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2</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sz="2000" b="1" u="none" dirty="0">
                          <a:solidFill>
                            <a:srgbClr val="FF0000"/>
                          </a:solidFill>
                          <a:latin typeface="+mn-ea"/>
                          <a:sym typeface="+mn-ea"/>
                        </a:rPr>
                        <a:t>就是让竖着的东西横着来 </a:t>
                      </a:r>
                      <a:endParaRPr lang="zh-CN" altLang="en-US" sz="2000" b="1" u="none" dirty="0">
                        <a:solidFill>
                          <a:srgbClr val="FF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491737166"/>
                  </a:ext>
                </a:extLst>
              </a:tr>
            </a:tbl>
          </a:graphicData>
        </a:graphic>
      </p:graphicFrame>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02</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12" name="矩形 11">
            <a:extLst>
              <a:ext uri="{FF2B5EF4-FFF2-40B4-BE49-F238E27FC236}">
                <a16:creationId xmlns:a16="http://schemas.microsoft.com/office/drawing/2014/main" id="{9D5CE820-D399-4EF3-B755-779DB85BC7BA}"/>
              </a:ext>
            </a:extLst>
          </p:cNvPr>
          <p:cNvSpPr/>
          <p:nvPr/>
        </p:nvSpPr>
        <p:spPr>
          <a:xfrm>
            <a:off x="5807968" y="1213520"/>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ABB74F3-E688-45C1-88D0-246E2E17E69D}"/>
              </a:ext>
            </a:extLst>
          </p:cNvPr>
          <p:cNvSpPr/>
          <p:nvPr/>
        </p:nvSpPr>
        <p:spPr>
          <a:xfrm>
            <a:off x="5807968" y="2074925"/>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9D92E49-2C04-49D1-9171-7A5BA9C2260E}"/>
              </a:ext>
            </a:extLst>
          </p:cNvPr>
          <p:cNvSpPr/>
          <p:nvPr/>
        </p:nvSpPr>
        <p:spPr>
          <a:xfrm>
            <a:off x="5807968" y="3282293"/>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7862F84-DC21-47E4-BC5E-552953E96D09}"/>
              </a:ext>
            </a:extLst>
          </p:cNvPr>
          <p:cNvSpPr txBox="1"/>
          <p:nvPr/>
        </p:nvSpPr>
        <p:spPr>
          <a:xfrm>
            <a:off x="1199456" y="1935703"/>
            <a:ext cx="595035" cy="2554545"/>
          </a:xfrm>
          <a:prstGeom prst="rect">
            <a:avLst/>
          </a:prstGeom>
          <a:noFill/>
        </p:spPr>
        <p:txBody>
          <a:bodyPr wrap="none" rtlCol="0">
            <a:spAutoFit/>
          </a:bodyPr>
          <a:lstStyle/>
          <a:p>
            <a:r>
              <a:rPr lang="zh-CN" altLang="en-US" sz="3200" dirty="0"/>
              <a:t>正</a:t>
            </a:r>
            <a:endParaRPr lang="en-US" altLang="zh-CN" sz="3200" dirty="0"/>
          </a:p>
          <a:p>
            <a:r>
              <a:rPr lang="zh-CN" altLang="en-US" sz="3200" dirty="0"/>
              <a:t>常</a:t>
            </a:r>
            <a:endParaRPr lang="en-US" altLang="zh-CN" sz="3200" dirty="0"/>
          </a:p>
          <a:p>
            <a:r>
              <a:rPr lang="zh-CN" altLang="en-US" sz="3200" dirty="0"/>
              <a:t>文</a:t>
            </a:r>
            <a:endParaRPr lang="en-US" altLang="zh-CN" sz="3200" dirty="0"/>
          </a:p>
          <a:p>
            <a:r>
              <a:rPr lang="zh-CN" altLang="en-US" sz="3200" dirty="0"/>
              <a:t>档</a:t>
            </a:r>
            <a:endParaRPr lang="en-US" altLang="zh-CN" sz="3200" dirty="0"/>
          </a:p>
          <a:p>
            <a:r>
              <a:rPr lang="zh-CN" altLang="en-US" sz="3200" dirty="0"/>
              <a:t>流</a:t>
            </a:r>
          </a:p>
        </p:txBody>
      </p:sp>
      <p:sp>
        <p:nvSpPr>
          <p:cNvPr id="18" name="文本框 17">
            <a:extLst>
              <a:ext uri="{FF2B5EF4-FFF2-40B4-BE49-F238E27FC236}">
                <a16:creationId xmlns:a16="http://schemas.microsoft.com/office/drawing/2014/main" id="{9050FA30-3937-4CD2-BB92-93AADE245E0B}"/>
              </a:ext>
            </a:extLst>
          </p:cNvPr>
          <p:cNvSpPr txBox="1"/>
          <p:nvPr/>
        </p:nvSpPr>
        <p:spPr>
          <a:xfrm>
            <a:off x="3359696" y="2136044"/>
            <a:ext cx="595035" cy="2062103"/>
          </a:xfrm>
          <a:prstGeom prst="rect">
            <a:avLst/>
          </a:prstGeom>
          <a:noFill/>
        </p:spPr>
        <p:txBody>
          <a:bodyPr wrap="none" rtlCol="0">
            <a:spAutoFit/>
          </a:bodyPr>
          <a:lstStyle/>
          <a:p>
            <a:r>
              <a:rPr lang="zh-CN" altLang="en-US" sz="3200" dirty="0"/>
              <a:t>独</a:t>
            </a:r>
            <a:endParaRPr lang="en-US" altLang="zh-CN" sz="3200" dirty="0"/>
          </a:p>
          <a:p>
            <a:r>
              <a:rPr lang="zh-CN" altLang="en-US" sz="3200" dirty="0"/>
              <a:t>占</a:t>
            </a:r>
            <a:endParaRPr lang="en-US" altLang="zh-CN" sz="3200" dirty="0"/>
          </a:p>
          <a:p>
            <a:r>
              <a:rPr lang="zh-CN" altLang="en-US" sz="3200" dirty="0"/>
              <a:t>一</a:t>
            </a:r>
            <a:endParaRPr lang="en-US" altLang="zh-CN" sz="3200" dirty="0"/>
          </a:p>
          <a:p>
            <a:r>
              <a:rPr lang="zh-CN" altLang="en-US" sz="3200" dirty="0"/>
              <a:t>行</a:t>
            </a:r>
            <a:endParaRPr lang="en-US" altLang="zh-CN" sz="3200" dirty="0"/>
          </a:p>
        </p:txBody>
      </p:sp>
      <p:sp>
        <p:nvSpPr>
          <p:cNvPr id="19" name="文本框 18">
            <a:extLst>
              <a:ext uri="{FF2B5EF4-FFF2-40B4-BE49-F238E27FC236}">
                <a16:creationId xmlns:a16="http://schemas.microsoft.com/office/drawing/2014/main" id="{6FD7B5FC-AB7D-48BC-A036-62BAEE1A51F0}"/>
              </a:ext>
            </a:extLst>
          </p:cNvPr>
          <p:cNvSpPr txBox="1"/>
          <p:nvPr/>
        </p:nvSpPr>
        <p:spPr>
          <a:xfrm>
            <a:off x="2279576" y="2136045"/>
            <a:ext cx="595035" cy="2062103"/>
          </a:xfrm>
          <a:prstGeom prst="rect">
            <a:avLst/>
          </a:prstGeom>
          <a:noFill/>
        </p:spPr>
        <p:txBody>
          <a:bodyPr wrap="none" rtlCol="0">
            <a:spAutoFit/>
          </a:bodyPr>
          <a:lstStyle/>
          <a:p>
            <a:r>
              <a:rPr lang="zh-CN" altLang="en-US" sz="3200" dirty="0"/>
              <a:t>竖</a:t>
            </a:r>
            <a:endParaRPr lang="en-US" altLang="zh-CN" sz="3200" dirty="0"/>
          </a:p>
          <a:p>
            <a:r>
              <a:rPr lang="zh-CN" altLang="en-US" sz="3200" dirty="0"/>
              <a:t>向</a:t>
            </a:r>
            <a:endParaRPr lang="en-US" altLang="zh-CN" sz="3200" dirty="0"/>
          </a:p>
          <a:p>
            <a:r>
              <a:rPr lang="zh-CN" altLang="en-US" sz="3200" dirty="0"/>
              <a:t>排</a:t>
            </a:r>
            <a:endParaRPr lang="en-US" altLang="zh-CN" sz="3200" dirty="0"/>
          </a:p>
          <a:p>
            <a:r>
              <a:rPr lang="zh-CN" altLang="en-US" sz="3200" dirty="0"/>
              <a:t>列</a:t>
            </a:r>
          </a:p>
        </p:txBody>
      </p:sp>
    </p:spTree>
    <p:extLst>
      <p:ext uri="{BB962C8B-B14F-4D97-AF65-F5344CB8AC3E}">
        <p14:creationId xmlns:p14="http://schemas.microsoft.com/office/powerpoint/2010/main" val="29217175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subTnLst>
                                    <p:audio>
                                      <p:cMediaNode mute="1">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subTnLst>
                                    <p:audio>
                                      <p:cMediaNode mute="1">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subTnLst>
                                    <p:audio>
                                      <p:cMediaNode mute="1">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03</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8" name="矩形 7">
            <a:extLst>
              <a:ext uri="{FF2B5EF4-FFF2-40B4-BE49-F238E27FC236}">
                <a16:creationId xmlns:a16="http://schemas.microsoft.com/office/drawing/2014/main" id="{EE1DF08E-453B-4C48-9F46-E55D5C3D30A6}"/>
              </a:ext>
            </a:extLst>
          </p:cNvPr>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3CFE2FB-AFB5-4AC6-B7AD-733060391DD2}"/>
              </a:ext>
            </a:extLst>
          </p:cNvPr>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3" name="矩形 12">
            <a:extLst>
              <a:ext uri="{FF2B5EF4-FFF2-40B4-BE49-F238E27FC236}">
                <a16:creationId xmlns:a16="http://schemas.microsoft.com/office/drawing/2014/main" id="{2EF32E5A-78CE-4FA0-A09B-C9F4AEE11B58}"/>
              </a:ext>
            </a:extLst>
          </p:cNvPr>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251812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04</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8" name="矩形 7">
            <a:extLst>
              <a:ext uri="{FF2B5EF4-FFF2-40B4-BE49-F238E27FC236}">
                <a16:creationId xmlns:a16="http://schemas.microsoft.com/office/drawing/2014/main" id="{FF68A628-2109-4CE4-9DCE-63776DD59302}"/>
              </a:ext>
            </a:extLst>
          </p:cNvPr>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8E03F27-497E-41D4-AF34-A8939FAC27DA}"/>
              </a:ext>
            </a:extLst>
          </p:cNvPr>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p>
        </p:txBody>
      </p:sp>
      <p:sp>
        <p:nvSpPr>
          <p:cNvPr id="13" name="矩形 12">
            <a:extLst>
              <a:ext uri="{FF2B5EF4-FFF2-40B4-BE49-F238E27FC236}">
                <a16:creationId xmlns:a16="http://schemas.microsoft.com/office/drawing/2014/main" id="{FB5CFA84-529E-403B-B68E-0D5CE3E2C1A1}"/>
              </a:ext>
            </a:extLst>
          </p:cNvPr>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81616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16667E-6 -1.11111E-6 L 4.16667E-6 -0.12592 " pathEditMode="relative" rAng="0" ptsTypes="AA">
                                      <p:cBhvr>
                                        <p:cTn id="6" dur="2000" fill="hold"/>
                                        <p:tgtEl>
                                          <p:spTgt spid="8"/>
                                        </p:tgtEl>
                                        <p:attrNameLst>
                                          <p:attrName>ppt_x</p:attrName>
                                          <p:attrName>ppt_y</p:attrName>
                                        </p:attrNameLst>
                                      </p:cBhvr>
                                      <p:rCtr x="0" y="-629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1.04167E-6 -4.07407E-6 L 1.04167E-6 -0.12476 " pathEditMode="relative" rAng="0" ptsTypes="AA">
                                      <p:cBhvr>
                                        <p:cTn id="10" dur="2000" fill="hold"/>
                                        <p:tgtEl>
                                          <p:spTgt spid="13"/>
                                        </p:tgtEl>
                                        <p:attrNameLst>
                                          <p:attrName>ppt_x</p:attrName>
                                          <p:attrName>ppt_y</p:attrName>
                                        </p:attrNameLst>
                                      </p:cBhvr>
                                      <p:rCtr x="0"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05</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25" name="PA-立方体 5">
            <a:extLst>
              <a:ext uri="{FF2B5EF4-FFF2-40B4-BE49-F238E27FC236}">
                <a16:creationId xmlns:a16="http://schemas.microsoft.com/office/drawing/2014/main" id="{46DA9BBE-B7BE-49F3-BDFF-74716FC86BA5}"/>
              </a:ext>
            </a:extLst>
          </p:cNvPr>
          <p:cNvSpPr/>
          <p:nvPr>
            <p:custDataLst>
              <p:tags r:id="rId1"/>
            </p:custDataLst>
          </p:nvPr>
        </p:nvSpPr>
        <p:spPr>
          <a:xfrm>
            <a:off x="911424" y="-8724694"/>
            <a:ext cx="8856984" cy="15080462"/>
          </a:xfrm>
          <a:prstGeom prst="cube">
            <a:avLst>
              <a:gd name="adj" fmla="val 92872"/>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dirty="0"/>
              <a:t>浏览器</a:t>
            </a:r>
          </a:p>
        </p:txBody>
      </p:sp>
      <p:sp>
        <p:nvSpPr>
          <p:cNvPr id="27" name="PA-立方体 12">
            <a:extLst>
              <a:ext uri="{FF2B5EF4-FFF2-40B4-BE49-F238E27FC236}">
                <a16:creationId xmlns:a16="http://schemas.microsoft.com/office/drawing/2014/main" id="{931ABF61-9E9F-4489-A1A5-8AEB295DEDC5}"/>
              </a:ext>
            </a:extLst>
          </p:cNvPr>
          <p:cNvSpPr/>
          <p:nvPr>
            <p:custDataLst>
              <p:tags r:id="rId2"/>
            </p:custDataLst>
          </p:nvPr>
        </p:nvSpPr>
        <p:spPr>
          <a:xfrm>
            <a:off x="2423592" y="2672916"/>
            <a:ext cx="504056" cy="1080120"/>
          </a:xfrm>
          <a:prstGeom prst="cube">
            <a:avLst>
              <a:gd name="adj" fmla="val 75374"/>
            </a:avLst>
          </a:prstGeom>
          <a:solidFill>
            <a:srgbClr val="0F6F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9" name="PA-立方体 12">
            <a:extLst>
              <a:ext uri="{FF2B5EF4-FFF2-40B4-BE49-F238E27FC236}">
                <a16:creationId xmlns:a16="http://schemas.microsoft.com/office/drawing/2014/main" id="{F66303F8-10CC-4500-8D5C-DADE4C096C57}"/>
              </a:ext>
            </a:extLst>
          </p:cNvPr>
          <p:cNvSpPr/>
          <p:nvPr>
            <p:custDataLst>
              <p:tags r:id="rId3"/>
            </p:custDataLst>
          </p:nvPr>
        </p:nvSpPr>
        <p:spPr>
          <a:xfrm>
            <a:off x="2423592" y="1844824"/>
            <a:ext cx="864096" cy="1224136"/>
          </a:xfrm>
          <a:prstGeom prst="cube">
            <a:avLst>
              <a:gd name="adj" fmla="val 8517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30" name="PA-立方体 12">
            <a:extLst>
              <a:ext uri="{FF2B5EF4-FFF2-40B4-BE49-F238E27FC236}">
                <a16:creationId xmlns:a16="http://schemas.microsoft.com/office/drawing/2014/main" id="{A405E0F5-435C-483C-B0AF-3FABB7BA8D2C}"/>
              </a:ext>
            </a:extLst>
          </p:cNvPr>
          <p:cNvSpPr/>
          <p:nvPr>
            <p:custDataLst>
              <p:tags r:id="rId4"/>
            </p:custDataLst>
          </p:nvPr>
        </p:nvSpPr>
        <p:spPr>
          <a:xfrm>
            <a:off x="2423592" y="1988840"/>
            <a:ext cx="288032" cy="576064"/>
          </a:xfrm>
          <a:prstGeom prst="cube">
            <a:avLst>
              <a:gd name="adj" fmla="val 55691"/>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31" name="eye-with-thick-outline-variant_33783">
            <a:extLst>
              <a:ext uri="{FF2B5EF4-FFF2-40B4-BE49-F238E27FC236}">
                <a16:creationId xmlns:a16="http://schemas.microsoft.com/office/drawing/2014/main" id="{66E84D46-134A-41BD-863B-476FB72B9C02}"/>
              </a:ext>
            </a:extLst>
          </p:cNvPr>
          <p:cNvSpPr>
            <a:spLocks noChangeAspect="1"/>
          </p:cNvSpPr>
          <p:nvPr/>
        </p:nvSpPr>
        <p:spPr bwMode="auto">
          <a:xfrm>
            <a:off x="8904314" y="2564904"/>
            <a:ext cx="1470558" cy="892527"/>
          </a:xfrm>
          <a:custGeom>
            <a:avLst/>
            <a:gdLst>
              <a:gd name="T0" fmla="*/ 1098 w 1112"/>
              <a:gd name="T1" fmla="*/ 313 h 676"/>
              <a:gd name="T2" fmla="*/ 556 w 1112"/>
              <a:gd name="T3" fmla="*/ 0 h 676"/>
              <a:gd name="T4" fmla="*/ 15 w 1112"/>
              <a:gd name="T5" fmla="*/ 313 h 676"/>
              <a:gd name="T6" fmla="*/ 0 w 1112"/>
              <a:gd name="T7" fmla="*/ 338 h 676"/>
              <a:gd name="T8" fmla="*/ 15 w 1112"/>
              <a:gd name="T9" fmla="*/ 364 h 676"/>
              <a:gd name="T10" fmla="*/ 556 w 1112"/>
              <a:gd name="T11" fmla="*/ 676 h 676"/>
              <a:gd name="T12" fmla="*/ 1098 w 1112"/>
              <a:gd name="T13" fmla="*/ 364 h 676"/>
              <a:gd name="T14" fmla="*/ 1112 w 1112"/>
              <a:gd name="T15" fmla="*/ 338 h 676"/>
              <a:gd name="T16" fmla="*/ 1098 w 1112"/>
              <a:gd name="T17" fmla="*/ 313 h 676"/>
              <a:gd name="T18" fmla="*/ 562 w 1112"/>
              <a:gd name="T19" fmla="*/ 520 h 676"/>
              <a:gd name="T20" fmla="*/ 363 w 1112"/>
              <a:gd name="T21" fmla="*/ 322 h 676"/>
              <a:gd name="T22" fmla="*/ 562 w 1112"/>
              <a:gd name="T23" fmla="*/ 123 h 676"/>
              <a:gd name="T24" fmla="*/ 760 w 1112"/>
              <a:gd name="T25" fmla="*/ 322 h 676"/>
              <a:gd name="T26" fmla="*/ 562 w 1112"/>
              <a:gd name="T27" fmla="*/ 520 h 676"/>
              <a:gd name="T28" fmla="*/ 119 w 1112"/>
              <a:gd name="T29" fmla="*/ 338 h 676"/>
              <a:gd name="T30" fmla="*/ 303 w 1112"/>
              <a:gd name="T31" fmla="*/ 168 h 676"/>
              <a:gd name="T32" fmla="*/ 261 w 1112"/>
              <a:gd name="T33" fmla="*/ 322 h 676"/>
              <a:gd name="T34" fmla="*/ 344 w 1112"/>
              <a:gd name="T35" fmla="*/ 528 h 676"/>
              <a:gd name="T36" fmla="*/ 119 w 1112"/>
              <a:gd name="T37" fmla="*/ 338 h 676"/>
              <a:gd name="T38" fmla="*/ 788 w 1112"/>
              <a:gd name="T39" fmla="*/ 519 h 676"/>
              <a:gd name="T40" fmla="*/ 863 w 1112"/>
              <a:gd name="T41" fmla="*/ 322 h 676"/>
              <a:gd name="T42" fmla="*/ 826 w 1112"/>
              <a:gd name="T43" fmla="*/ 178 h 676"/>
              <a:gd name="T44" fmla="*/ 993 w 1112"/>
              <a:gd name="T45" fmla="*/ 338 h 676"/>
              <a:gd name="T46" fmla="*/ 788 w 1112"/>
              <a:gd name="T47" fmla="*/ 519 h 676"/>
              <a:gd name="T48" fmla="*/ 640 w 1112"/>
              <a:gd name="T49" fmla="*/ 318 h 676"/>
              <a:gd name="T50" fmla="*/ 556 w 1112"/>
              <a:gd name="T51" fmla="*/ 401 h 676"/>
              <a:gd name="T52" fmla="*/ 473 w 1112"/>
              <a:gd name="T53" fmla="*/ 318 h 676"/>
              <a:gd name="T54" fmla="*/ 556 w 1112"/>
              <a:gd name="T55" fmla="*/ 234 h 676"/>
              <a:gd name="T56" fmla="*/ 640 w 1112"/>
              <a:gd name="T57" fmla="*/ 318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2" h="676">
                <a:moveTo>
                  <a:pt x="1098" y="313"/>
                </a:moveTo>
                <a:cubicBezTo>
                  <a:pt x="986" y="120"/>
                  <a:pt x="779" y="0"/>
                  <a:pt x="556" y="0"/>
                </a:cubicBezTo>
                <a:cubicBezTo>
                  <a:pt x="334" y="0"/>
                  <a:pt x="126" y="120"/>
                  <a:pt x="15" y="313"/>
                </a:cubicBezTo>
                <a:lnTo>
                  <a:pt x="0" y="338"/>
                </a:lnTo>
                <a:lnTo>
                  <a:pt x="15" y="364"/>
                </a:lnTo>
                <a:cubicBezTo>
                  <a:pt x="126" y="557"/>
                  <a:pt x="334" y="676"/>
                  <a:pt x="556" y="676"/>
                </a:cubicBezTo>
                <a:cubicBezTo>
                  <a:pt x="779" y="676"/>
                  <a:pt x="986" y="557"/>
                  <a:pt x="1098" y="364"/>
                </a:cubicBezTo>
                <a:lnTo>
                  <a:pt x="1112" y="338"/>
                </a:lnTo>
                <a:lnTo>
                  <a:pt x="1098" y="313"/>
                </a:lnTo>
                <a:close/>
                <a:moveTo>
                  <a:pt x="562" y="520"/>
                </a:moveTo>
                <a:cubicBezTo>
                  <a:pt x="452" y="520"/>
                  <a:pt x="363" y="431"/>
                  <a:pt x="363" y="322"/>
                </a:cubicBezTo>
                <a:cubicBezTo>
                  <a:pt x="363" y="212"/>
                  <a:pt x="452" y="123"/>
                  <a:pt x="562" y="123"/>
                </a:cubicBezTo>
                <a:cubicBezTo>
                  <a:pt x="671" y="123"/>
                  <a:pt x="760" y="212"/>
                  <a:pt x="760" y="322"/>
                </a:cubicBezTo>
                <a:cubicBezTo>
                  <a:pt x="760" y="431"/>
                  <a:pt x="671" y="520"/>
                  <a:pt x="562" y="520"/>
                </a:cubicBezTo>
                <a:close/>
                <a:moveTo>
                  <a:pt x="119" y="338"/>
                </a:moveTo>
                <a:cubicBezTo>
                  <a:pt x="167" y="267"/>
                  <a:pt x="230" y="209"/>
                  <a:pt x="303" y="168"/>
                </a:cubicBezTo>
                <a:cubicBezTo>
                  <a:pt x="277" y="213"/>
                  <a:pt x="261" y="265"/>
                  <a:pt x="261" y="322"/>
                </a:cubicBezTo>
                <a:cubicBezTo>
                  <a:pt x="261" y="402"/>
                  <a:pt x="293" y="474"/>
                  <a:pt x="344" y="528"/>
                </a:cubicBezTo>
                <a:cubicBezTo>
                  <a:pt x="254" y="488"/>
                  <a:pt x="175" y="423"/>
                  <a:pt x="119" y="338"/>
                </a:cubicBezTo>
                <a:close/>
                <a:moveTo>
                  <a:pt x="788" y="519"/>
                </a:moveTo>
                <a:cubicBezTo>
                  <a:pt x="834" y="466"/>
                  <a:pt x="863" y="397"/>
                  <a:pt x="863" y="322"/>
                </a:cubicBezTo>
                <a:cubicBezTo>
                  <a:pt x="863" y="270"/>
                  <a:pt x="849" y="221"/>
                  <a:pt x="826" y="178"/>
                </a:cubicBezTo>
                <a:cubicBezTo>
                  <a:pt x="892" y="218"/>
                  <a:pt x="950" y="272"/>
                  <a:pt x="993" y="338"/>
                </a:cubicBezTo>
                <a:cubicBezTo>
                  <a:pt x="941" y="416"/>
                  <a:pt x="870" y="478"/>
                  <a:pt x="788" y="519"/>
                </a:cubicBezTo>
                <a:close/>
                <a:moveTo>
                  <a:pt x="640" y="318"/>
                </a:moveTo>
                <a:cubicBezTo>
                  <a:pt x="640" y="364"/>
                  <a:pt x="602" y="401"/>
                  <a:pt x="556" y="401"/>
                </a:cubicBezTo>
                <a:cubicBezTo>
                  <a:pt x="510" y="401"/>
                  <a:pt x="473" y="364"/>
                  <a:pt x="473" y="318"/>
                </a:cubicBezTo>
                <a:cubicBezTo>
                  <a:pt x="473" y="272"/>
                  <a:pt x="510" y="234"/>
                  <a:pt x="556" y="234"/>
                </a:cubicBezTo>
                <a:cubicBezTo>
                  <a:pt x="602" y="234"/>
                  <a:pt x="640" y="272"/>
                  <a:pt x="640" y="318"/>
                </a:cubicBezTo>
                <a:close/>
              </a:path>
            </a:pathLst>
          </a:custGeom>
          <a:solidFill>
            <a:schemeClr val="bg2">
              <a:lumMod val="25000"/>
            </a:schemeClr>
          </a:solidFill>
          <a:ln>
            <a:noFill/>
          </a:ln>
        </p:spPr>
        <p:txBody>
          <a:bodyPr/>
          <a:lstStyle/>
          <a:p>
            <a:endParaRPr lang="zh-CN" altLang="en-US"/>
          </a:p>
        </p:txBody>
      </p:sp>
      <p:sp>
        <p:nvSpPr>
          <p:cNvPr id="32" name="文本框 31">
            <a:extLst>
              <a:ext uri="{FF2B5EF4-FFF2-40B4-BE49-F238E27FC236}">
                <a16:creationId xmlns:a16="http://schemas.microsoft.com/office/drawing/2014/main" id="{AF4FB0D0-A37E-43B9-83FF-C2F184B5D4A5}"/>
              </a:ext>
            </a:extLst>
          </p:cNvPr>
          <p:cNvSpPr txBox="1"/>
          <p:nvPr/>
        </p:nvSpPr>
        <p:spPr>
          <a:xfrm>
            <a:off x="3647728" y="2753661"/>
            <a:ext cx="4896546"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&lt;---------------------------------------------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B19F195-2D57-4520-95B5-6E19F034B248}"/>
              </a:ext>
            </a:extLst>
          </p:cNvPr>
          <p:cNvSpPr txBox="1"/>
          <p:nvPr/>
        </p:nvSpPr>
        <p:spPr>
          <a:xfrm>
            <a:off x="7752184" y="4437112"/>
            <a:ext cx="4108817" cy="923330"/>
          </a:xfrm>
          <a:prstGeom prst="rect">
            <a:avLst/>
          </a:prstGeom>
          <a:noFill/>
        </p:spPr>
        <p:txBody>
          <a:bodyPr wrap="none" rtlCol="0">
            <a:spAutoFit/>
          </a:bodyPr>
          <a:lstStyle/>
          <a:p>
            <a:r>
              <a:rPr lang="zh-CN" altLang="en-US" dirty="0"/>
              <a:t>当一个元素不再在文档流中占据空间，</a:t>
            </a:r>
            <a:endParaRPr lang="en-US" altLang="zh-CN" dirty="0"/>
          </a:p>
          <a:p>
            <a:r>
              <a:rPr lang="zh-CN" altLang="en-US" dirty="0"/>
              <a:t>而是漂浮在文档流的上方的时候</a:t>
            </a:r>
            <a:endParaRPr lang="en-US" altLang="zh-CN" dirty="0"/>
          </a:p>
          <a:p>
            <a:r>
              <a:rPr lang="zh-CN" altLang="en-US" dirty="0"/>
              <a:t>叫做脱离文档流</a:t>
            </a:r>
          </a:p>
        </p:txBody>
      </p:sp>
    </p:spTree>
    <p:extLst>
      <p:ext uri="{BB962C8B-B14F-4D97-AF65-F5344CB8AC3E}">
        <p14:creationId xmlns:p14="http://schemas.microsoft.com/office/powerpoint/2010/main" val="3468916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125E-6 -4.44444E-6 L 0.02356 -4.44444E-6 " pathEditMode="relative" rAng="0" ptsTypes="AA">
                                      <p:cBhvr>
                                        <p:cTn id="6" dur="2000" fill="hold"/>
                                        <p:tgtEl>
                                          <p:spTgt spid="30"/>
                                        </p:tgtEl>
                                        <p:attrNameLst>
                                          <p:attrName>ppt_x</p:attrName>
                                          <p:attrName>ppt_y</p:attrName>
                                        </p:attrNameLst>
                                      </p:cBhvr>
                                      <p:rCtr x="1172" y="0"/>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4.79167E-6 -1.85185E-6 L -4.79167E-6 -0.05764 " pathEditMode="relative" rAng="0" ptsTypes="AA">
                                      <p:cBhvr>
                                        <p:cTn id="10" dur="2000" fill="hold"/>
                                        <p:tgtEl>
                                          <p:spTgt spid="29"/>
                                        </p:tgtEl>
                                        <p:attrNameLst>
                                          <p:attrName>ppt_x</p:attrName>
                                          <p:attrName>ppt_y</p:attrName>
                                        </p:attrNameLst>
                                      </p:cBhvr>
                                      <p:rCtr x="0" y="-2894"/>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1.04167E-6 1.48148E-6 L -1.04167E-6 -0.05255 " pathEditMode="relative" rAng="0" ptsTypes="AA">
                                      <p:cBhvr>
                                        <p:cTn id="14" dur="2000" fill="hold"/>
                                        <p:tgtEl>
                                          <p:spTgt spid="27"/>
                                        </p:tgtEl>
                                        <p:attrNameLst>
                                          <p:attrName>ppt_x</p:attrName>
                                          <p:attrName>ppt_y</p:attrName>
                                        </p:attrNameLst>
                                      </p:cBhvr>
                                      <p:rCtr x="0" y="-26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bldLvl="0" animBg="1"/>
      <p:bldP spid="30" grpId="0" bldLvl="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06</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pic>
        <p:nvPicPr>
          <p:cNvPr id="4" name="图片 3">
            <a:extLst>
              <a:ext uri="{FF2B5EF4-FFF2-40B4-BE49-F238E27FC236}">
                <a16:creationId xmlns:a16="http://schemas.microsoft.com/office/drawing/2014/main" id="{72066E2C-3EC6-4619-9CB5-851E90CAB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917" y="0"/>
            <a:ext cx="4640602" cy="6858000"/>
          </a:xfrm>
          <a:prstGeom prst="rect">
            <a:avLst/>
          </a:prstGeom>
        </p:spPr>
      </p:pic>
    </p:spTree>
    <p:extLst>
      <p:ext uri="{BB962C8B-B14F-4D97-AF65-F5344CB8AC3E}">
        <p14:creationId xmlns:p14="http://schemas.microsoft.com/office/powerpoint/2010/main" val="178719652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07</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8" name="矩形 7">
            <a:extLst>
              <a:ext uri="{FF2B5EF4-FFF2-40B4-BE49-F238E27FC236}">
                <a16:creationId xmlns:a16="http://schemas.microsoft.com/office/drawing/2014/main" id="{61C009B4-82E2-48F9-B48E-9337B95DA6C3}"/>
              </a:ext>
            </a:extLst>
          </p:cNvPr>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文字内容文字内容文字内容文字内容文字内容文字内容文字内容文字内容文字内容文字内容文字内容文字内容文字内容文字内容文字内容文字内容文字</a:t>
            </a: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12" name="矩形 11">
            <a:extLst>
              <a:ext uri="{FF2B5EF4-FFF2-40B4-BE49-F238E27FC236}">
                <a16:creationId xmlns:a16="http://schemas.microsoft.com/office/drawing/2014/main" id="{591FD880-23DB-4616-923C-488C4208AE70}"/>
              </a:ext>
            </a:extLst>
          </p:cNvPr>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3" name="矩形 12">
            <a:extLst>
              <a:ext uri="{FF2B5EF4-FFF2-40B4-BE49-F238E27FC236}">
                <a16:creationId xmlns:a16="http://schemas.microsoft.com/office/drawing/2014/main" id="{50D70491-D3DF-45FB-B0E8-AB20C5F5C6CF}"/>
              </a:ext>
            </a:extLst>
          </p:cNvPr>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316554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1EC8C6-E65E-4D19-A8D5-F85A95D09D40}"/>
              </a:ext>
            </a:extLst>
          </p:cNvPr>
          <p:cNvGrpSpPr/>
          <p:nvPr/>
        </p:nvGrpSpPr>
        <p:grpSpPr>
          <a:xfrm>
            <a:off x="0" y="286892"/>
            <a:ext cx="3528472" cy="691011"/>
            <a:chOff x="-1996213" y="832722"/>
            <a:chExt cx="2974427" cy="582503"/>
          </a:xfrm>
        </p:grpSpPr>
        <p:sp>
          <p:nvSpPr>
            <p:cNvPr id="10" name="矩形 9">
              <a:extLst>
                <a:ext uri="{FF2B5EF4-FFF2-40B4-BE49-F238E27FC236}">
                  <a16:creationId xmlns:a16="http://schemas.microsoft.com/office/drawing/2014/main" id="{45814315-78C9-4D53-99D9-207D9B9D0437}"/>
                </a:ext>
              </a:extLst>
            </p:cNvPr>
            <p:cNvSpPr/>
            <p:nvPr/>
          </p:nvSpPr>
          <p:spPr>
            <a:xfrm>
              <a:off x="-1996213" y="832722"/>
              <a:ext cx="2707737" cy="582503"/>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摄图摩登小方体" panose="00000500000000000000" pitchFamily="2" charset="-122"/>
                <a:ea typeface="摄图摩登小方体" panose="00000500000000000000" pitchFamily="2" charset="-122"/>
              </a:endParaRPr>
            </a:p>
          </p:txBody>
        </p:sp>
        <p:sp>
          <p:nvSpPr>
            <p:cNvPr id="11" name="椭圆 10">
              <a:extLst>
                <a:ext uri="{FF2B5EF4-FFF2-40B4-BE49-F238E27FC236}">
                  <a16:creationId xmlns:a16="http://schemas.microsoft.com/office/drawing/2014/main" id="{E7E646DB-24FA-47DF-B317-62D2DADE8102}"/>
                </a:ext>
              </a:extLst>
            </p:cNvPr>
            <p:cNvSpPr/>
            <p:nvPr/>
          </p:nvSpPr>
          <p:spPr>
            <a:xfrm>
              <a:off x="396025" y="837116"/>
              <a:ext cx="575668" cy="575667"/>
            </a:xfrm>
            <a:prstGeom prst="ellipse">
              <a:avLst/>
            </a:prstGeom>
            <a:solidFill>
              <a:schemeClr val="bg1"/>
            </a:solidFill>
            <a:ln>
              <a:solidFill>
                <a:srgbClr val="000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摄图摩登小方体" panose="00000500000000000000" pitchFamily="2" charset="-122"/>
                <a:ea typeface="摄图摩登小方体" panose="00000500000000000000" pitchFamily="2" charset="-122"/>
              </a:endParaRPr>
            </a:p>
          </p:txBody>
        </p:sp>
        <p:sp>
          <p:nvSpPr>
            <p:cNvPr id="16" name="文本框 15">
              <a:extLst>
                <a:ext uri="{FF2B5EF4-FFF2-40B4-BE49-F238E27FC236}">
                  <a16:creationId xmlns:a16="http://schemas.microsoft.com/office/drawing/2014/main" id="{E6D19CB7-4F50-4990-9850-04EEB0D69567}"/>
                </a:ext>
              </a:extLst>
            </p:cNvPr>
            <p:cNvSpPr txBox="1"/>
            <p:nvPr/>
          </p:nvSpPr>
          <p:spPr>
            <a:xfrm>
              <a:off x="408191" y="899459"/>
              <a:ext cx="570023" cy="423818"/>
            </a:xfrm>
            <a:prstGeom prst="rect">
              <a:avLst/>
            </a:prstGeom>
            <a:noFill/>
          </p:spPr>
          <p:txBody>
            <a:bodyPr wrap="square" rtlCol="0">
              <a:spAutoFit/>
            </a:bodyPr>
            <a:lstStyle/>
            <a:p>
              <a:pPr algn="ctr"/>
              <a:r>
                <a:rPr lang="en-US" altLang="zh-CN" sz="2667" b="1" dirty="0">
                  <a:ln w="28575">
                    <a:noFill/>
                  </a:ln>
                  <a:solidFill>
                    <a:srgbClr val="284540"/>
                  </a:solidFill>
                  <a:ea typeface="宋体" panose="02010600030101010101" pitchFamily="2" charset="-122"/>
                </a:rPr>
                <a:t>08</a:t>
              </a:r>
            </a:p>
          </p:txBody>
        </p:sp>
      </p:grpSp>
      <p:sp>
        <p:nvSpPr>
          <p:cNvPr id="3" name="文本框 2"/>
          <p:cNvSpPr txBox="1"/>
          <p:nvPr/>
        </p:nvSpPr>
        <p:spPr bwMode="auto">
          <a:xfrm>
            <a:off x="681758" y="436398"/>
            <a:ext cx="2317706" cy="830997"/>
          </a:xfrm>
          <a:prstGeom prst="rect">
            <a:avLst/>
          </a:prstGeom>
          <a:noFill/>
        </p:spPr>
        <p:txBody>
          <a:bodyPr wrap="square">
            <a:spAutoFit/>
          </a:bodyPr>
          <a:lstStyle/>
          <a:p>
            <a:pPr>
              <a:defRPr/>
            </a:pPr>
            <a:r>
              <a:rPr lang="en-US" altLang="zh-CN" sz="1600" dirty="0">
                <a:solidFill>
                  <a:schemeClr val="bg1"/>
                </a:solidFill>
                <a:ea typeface="微软雅黑" panose="020B0503020204020204" pitchFamily="34" charset="-122"/>
              </a:rPr>
              <a:t>1-</a:t>
            </a:r>
            <a:r>
              <a:rPr lang="zh-CN" altLang="en-US" sz="1600" dirty="0">
                <a:solidFill>
                  <a:schemeClr val="bg1"/>
                </a:solidFill>
                <a:ea typeface="微软雅黑" panose="020B0503020204020204" pitchFamily="34" charset="-122"/>
              </a:rPr>
              <a:t>浮动属性</a:t>
            </a:r>
          </a:p>
          <a:p>
            <a:pPr>
              <a:defRPr/>
            </a:pPr>
            <a:endParaRPr lang="zh-CN" altLang="en-US" sz="1600" dirty="0">
              <a:solidFill>
                <a:schemeClr val="bg1"/>
              </a:solidFill>
              <a:ea typeface="微软雅黑" panose="020B0503020204020204" pitchFamily="34" charset="-122"/>
            </a:endParaRPr>
          </a:p>
          <a:p>
            <a:pPr>
              <a:defRPr/>
            </a:pPr>
            <a:endParaRPr lang="zh-CN" altLang="en-US" sz="1600" dirty="0">
              <a:solidFill>
                <a:schemeClr val="bg1"/>
              </a:solidFill>
              <a:ea typeface="微软雅黑" panose="020B0503020204020204" pitchFamily="34" charset="-122"/>
            </a:endParaRPr>
          </a:p>
        </p:txBody>
      </p:sp>
      <p:sp>
        <p:nvSpPr>
          <p:cNvPr id="15" name="Freeform 7">
            <a:extLst>
              <a:ext uri="{FF2B5EF4-FFF2-40B4-BE49-F238E27FC236}">
                <a16:creationId xmlns:a16="http://schemas.microsoft.com/office/drawing/2014/main" id="{1033B4F3-3DE2-459F-9217-4095D57ABC73}"/>
              </a:ext>
            </a:extLst>
          </p:cNvPr>
          <p:cNvSpPr>
            <a:spLocks noEditPoints="1"/>
          </p:cNvSpPr>
          <p:nvPr/>
        </p:nvSpPr>
        <p:spPr bwMode="auto">
          <a:xfrm>
            <a:off x="187805" y="441127"/>
            <a:ext cx="479521" cy="38254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noFill/>
          <a:ln>
            <a:solidFill>
              <a:schemeClr val="bg1"/>
            </a:solidFill>
          </a:ln>
        </p:spPr>
        <p:style>
          <a:lnRef idx="2">
            <a:schemeClr val="dk1"/>
          </a:lnRef>
          <a:fillRef idx="1">
            <a:schemeClr val="lt1"/>
          </a:fillRef>
          <a:effectRef idx="0">
            <a:schemeClr val="dk1"/>
          </a:effectRef>
          <a:fontRef idx="minor">
            <a:schemeClr val="dk1"/>
          </a:fontRef>
        </p:style>
        <p:txBody>
          <a:bodyPr/>
          <a:lstStyle/>
          <a:p>
            <a:pPr>
              <a:defRPr/>
            </a:pPr>
            <a:endParaRPr lang="zh-CN" altLang="en-US" dirty="0"/>
          </a:p>
        </p:txBody>
      </p:sp>
      <p:sp>
        <p:nvSpPr>
          <p:cNvPr id="8" name="矩形 7">
            <a:extLst>
              <a:ext uri="{FF2B5EF4-FFF2-40B4-BE49-F238E27FC236}">
                <a16:creationId xmlns:a16="http://schemas.microsoft.com/office/drawing/2014/main" id="{92FC211B-202F-4C53-904F-87AA8401524F}"/>
              </a:ext>
            </a:extLst>
          </p:cNvPr>
          <p:cNvSpPr/>
          <p:nvPr/>
        </p:nvSpPr>
        <p:spPr>
          <a:xfrm>
            <a:off x="3250728" y="2266432"/>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5B6ABEA-BEB0-4C9B-813C-E06B60ADC1DE}"/>
              </a:ext>
            </a:extLst>
          </p:cNvPr>
          <p:cNvSpPr/>
          <p:nvPr/>
        </p:nvSpPr>
        <p:spPr>
          <a:xfrm>
            <a:off x="3250728" y="1059064"/>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                 内容文字内容文字内容                  文             内容文字内容文字内容文字           容文字内   文字文字文字文字文字文字文字文字文字文</a:t>
            </a: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13" name="矩形 12">
            <a:extLst>
              <a:ext uri="{FF2B5EF4-FFF2-40B4-BE49-F238E27FC236}">
                <a16:creationId xmlns:a16="http://schemas.microsoft.com/office/drawing/2014/main" id="{5AE262AB-6C53-4A00-9329-86D12CD893B6}"/>
              </a:ext>
            </a:extLst>
          </p:cNvPr>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p>
        </p:txBody>
      </p:sp>
      <p:sp>
        <p:nvSpPr>
          <p:cNvPr id="14" name="文本框 13">
            <a:extLst>
              <a:ext uri="{FF2B5EF4-FFF2-40B4-BE49-F238E27FC236}">
                <a16:creationId xmlns:a16="http://schemas.microsoft.com/office/drawing/2014/main" id="{E0152F04-31B8-41E1-94E2-B213D93AA7D0}"/>
              </a:ext>
            </a:extLst>
          </p:cNvPr>
          <p:cNvSpPr txBox="1"/>
          <p:nvPr/>
        </p:nvSpPr>
        <p:spPr>
          <a:xfrm>
            <a:off x="6600056" y="3977856"/>
            <a:ext cx="4392488" cy="1892121"/>
          </a:xfrm>
          <a:prstGeom prst="rect">
            <a:avLst/>
          </a:prstGeom>
          <a:noFill/>
        </p:spPr>
        <p:txBody>
          <a:bodyPr wrap="square" rtlCol="0">
            <a:spAutoFit/>
          </a:bodyPr>
          <a:lstStyle/>
          <a:p>
            <a:pPr>
              <a:lnSpc>
                <a:spcPct val="150000"/>
              </a:lnSpc>
            </a:pPr>
            <a:r>
              <a:rPr lang="zh-CN" altLang="en-US" sz="2000" dirty="0"/>
              <a:t>      </a:t>
            </a:r>
            <a:r>
              <a:rPr lang="en-US" altLang="zh-CN" sz="2000" dirty="0"/>
              <a:t>1</a:t>
            </a:r>
            <a:r>
              <a:rPr lang="zh-CN" altLang="en-US" sz="2000" dirty="0"/>
              <a:t>、浮动会脱离网页文档，与其他不浮动的元素发生重叠</a:t>
            </a:r>
            <a:endParaRPr lang="en-US" altLang="zh-CN" sz="2000" dirty="0"/>
          </a:p>
          <a:p>
            <a:pPr>
              <a:lnSpc>
                <a:spcPct val="150000"/>
              </a:lnSpc>
            </a:pPr>
            <a:r>
              <a:rPr lang="zh-CN" altLang="en-US" sz="2000" dirty="0"/>
              <a:t>      </a:t>
            </a:r>
            <a:r>
              <a:rPr lang="en-US" altLang="zh-CN" sz="2000" dirty="0"/>
              <a:t>2</a:t>
            </a:r>
            <a:r>
              <a:rPr lang="zh-CN" altLang="en-US" sz="2000" dirty="0"/>
              <a:t>、但是不会与文字发生重叠，文字会环绕浮动元素显示</a:t>
            </a:r>
            <a:endParaRPr lang="en-US" altLang="zh-CN" sz="2000" dirty="0"/>
          </a:p>
        </p:txBody>
      </p:sp>
    </p:spTree>
    <p:extLst>
      <p:ext uri="{BB962C8B-B14F-4D97-AF65-F5344CB8AC3E}">
        <p14:creationId xmlns:p14="http://schemas.microsoft.com/office/powerpoint/2010/main" val="24365354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subTnLst>
                                    <p:audio>
                                      <p:cMediaNode mute="1">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e3ecf30-1b9a-47d1-90f2-bff104e4b8c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321</Words>
  <Application>Microsoft Office PowerPoint</Application>
  <PresentationFormat>宽屏</PresentationFormat>
  <Paragraphs>101</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汉仪菱心体简</vt:lpstr>
      <vt:lpstr>摄图摩登小方体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243589714@qq.com</dc:creator>
  <cp:lastModifiedBy>Liu Kerwin</cp:lastModifiedBy>
  <cp:revision>300</cp:revision>
  <dcterms:created xsi:type="dcterms:W3CDTF">2021-09-22T09:14:56Z</dcterms:created>
  <dcterms:modified xsi:type="dcterms:W3CDTF">2021-10-20T04:43:27Z</dcterms:modified>
</cp:coreProperties>
</file>