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2" r:id="rId2"/>
    <p:sldId id="326" r:id="rId3"/>
    <p:sldId id="343" r:id="rId4"/>
    <p:sldId id="344" r:id="rId5"/>
    <p:sldId id="345" r:id="rId6"/>
    <p:sldId id="346" r:id="rId7"/>
    <p:sldId id="347" r:id="rId8"/>
    <p:sldId id="348" r:id="rId9"/>
    <p:sldId id="32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617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48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191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47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904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51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盒子模型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盒子模型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5A9D3E-D066-4889-B44F-DB4CFD819A79}"/>
              </a:ext>
            </a:extLst>
          </p:cNvPr>
          <p:cNvSpPr txBox="1"/>
          <p:nvPr/>
        </p:nvSpPr>
        <p:spPr>
          <a:xfrm>
            <a:off x="1028561" y="1484784"/>
            <a:ext cx="10225136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en-US" sz="2000" dirty="0"/>
              <a:t>盒模型是</a:t>
            </a:r>
            <a:r>
              <a:rPr lang="en-US" altLang="zh-CN" sz="2000" dirty="0" err="1"/>
              <a:t>css</a:t>
            </a:r>
            <a:r>
              <a:rPr lang="zh-CN" altLang="en-US" sz="2000" dirty="0"/>
              <a:t>布局的基石，它规定了网页元素如何显示以及元素间相互关系。</a:t>
            </a:r>
            <a:r>
              <a:rPr lang="en-US" altLang="zh-CN" sz="2000" dirty="0" err="1"/>
              <a:t>css</a:t>
            </a:r>
            <a:r>
              <a:rPr lang="zh-CN" altLang="en-US" sz="2000" dirty="0"/>
              <a:t>定义所有的元素都可以拥有像盒子一样的外形和平面空间，即都包含边框、边界、补白、内容区，这就是盒模型。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F363F14-CD17-4298-A5E9-4C644EBD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848" y="2695747"/>
            <a:ext cx="5499487" cy="339754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盒子模型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F6017A-6037-4B86-9120-602CB5E90863}"/>
              </a:ext>
            </a:extLst>
          </p:cNvPr>
          <p:cNvSpPr txBox="1"/>
          <p:nvPr/>
        </p:nvSpPr>
        <p:spPr>
          <a:xfrm>
            <a:off x="401955" y="1772920"/>
            <a:ext cx="1103566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20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padding</a:t>
            </a:r>
            <a:r>
              <a:rPr lang="zh-CN" altLang="en-US" sz="2000" dirty="0"/>
              <a:t>的使用方法（内间距）当分析一个缝隙相对于当前容器来说是里面的时候，就用</a:t>
            </a:r>
            <a:r>
              <a:rPr lang="en-US" altLang="zh-CN" sz="2000" dirty="0"/>
              <a:t>padding</a:t>
            </a:r>
            <a:r>
              <a:rPr lang="zh-CN" altLang="en-US" sz="2000" dirty="0"/>
              <a:t>。</a:t>
            </a:r>
          </a:p>
          <a:p>
            <a:pPr indent="720090">
              <a:lnSpc>
                <a:spcPct val="200000"/>
              </a:lnSpc>
            </a:pPr>
            <a:r>
              <a:rPr lang="zh-CN" altLang="en-US" sz="2000" dirty="0"/>
              <a:t>填充：</a:t>
            </a:r>
            <a:r>
              <a:rPr lang="en-US" altLang="zh-CN" sz="2000" dirty="0"/>
              <a:t>padding,</a:t>
            </a:r>
            <a:r>
              <a:rPr lang="zh-CN" altLang="en-US" sz="2000" dirty="0"/>
              <a:t>在设定页面中一个元素内容到元素的边缘</a:t>
            </a:r>
            <a:r>
              <a:rPr lang="en-US" altLang="zh-CN" sz="2000" dirty="0"/>
              <a:t>(</a:t>
            </a:r>
            <a:r>
              <a:rPr lang="zh-CN" altLang="en-US" sz="2000" dirty="0"/>
              <a:t>边框</a:t>
            </a:r>
            <a:r>
              <a:rPr lang="en-US" altLang="zh-CN" sz="2000" dirty="0"/>
              <a:t>) </a:t>
            </a:r>
            <a:r>
              <a:rPr lang="zh-CN" altLang="en-US" sz="2000" dirty="0"/>
              <a:t>之间的距离。 也称补白。</a:t>
            </a:r>
          </a:p>
          <a:p>
            <a:pPr indent="720090">
              <a:lnSpc>
                <a:spcPct val="200000"/>
              </a:lnSpc>
            </a:pPr>
            <a:r>
              <a:rPr lang="zh-CN" altLang="en-US" sz="2000" dirty="0"/>
              <a:t>用法：</a:t>
            </a:r>
          </a:p>
          <a:p>
            <a:pPr indent="720090">
              <a:lnSpc>
                <a:spcPct val="20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）用来调整内容在容器中的位置关系</a:t>
            </a:r>
          </a:p>
          <a:p>
            <a:pPr indent="720090">
              <a:lnSpc>
                <a:spcPct val="20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padding</a:t>
            </a:r>
            <a:r>
              <a:rPr lang="zh-CN" altLang="en-US" sz="2000" dirty="0"/>
              <a:t>值是额外加在元素原有大小之上的，如想保证元素大小不变，需从元素宽或高上</a:t>
            </a:r>
            <a:r>
              <a:rPr lang="zh-CN" altLang="en-US" sz="2000" b="1" dirty="0">
                <a:solidFill>
                  <a:srgbClr val="FF0000"/>
                </a:solidFill>
              </a:rPr>
              <a:t>减掉</a:t>
            </a:r>
            <a:r>
              <a:rPr lang="zh-CN" altLang="en-US" sz="2000" dirty="0"/>
              <a:t>后添加的</a:t>
            </a:r>
            <a:r>
              <a:rPr lang="en-US" altLang="zh-CN" sz="2000" dirty="0"/>
              <a:t>padding</a:t>
            </a:r>
            <a:r>
              <a:rPr lang="zh-CN" altLang="en-US" sz="2000" dirty="0"/>
              <a:t>属性值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8CF2CE-CFB2-4A4C-9870-4F687CB15012}"/>
              </a:ext>
            </a:extLst>
          </p:cNvPr>
          <p:cNvSpPr/>
          <p:nvPr/>
        </p:nvSpPr>
        <p:spPr>
          <a:xfrm>
            <a:off x="4788133" y="567180"/>
            <a:ext cx="27059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1CA5869-5025-4E8E-B138-6CBC3E383AC0}"/>
              </a:ext>
            </a:extLst>
          </p:cNvPr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AB4AB640-0CEC-4A7F-B72D-E697467974A4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5FAE8122-EAC4-4284-826D-1CA60C9793A6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AF47E07-E5DE-4A6E-8C7C-39BD835A0365}"/>
              </a:ext>
            </a:extLst>
          </p:cNvPr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D20578E0-1916-4619-A383-6CF56D8FF155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直角三角形 22">
              <a:extLst>
                <a:ext uri="{FF2B5EF4-FFF2-40B4-BE49-F238E27FC236}">
                  <a16:creationId xmlns:a16="http://schemas.microsoft.com/office/drawing/2014/main" id="{36FB7539-6D7F-4425-BF59-4F17E831623E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5454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盒子模型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545694-CCCA-40CD-94CC-11376EE98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821940"/>
            <a:ext cx="2466975" cy="20859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EB1EA9-9D73-4B32-8EDB-0A5D9995F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721" y="2499360"/>
            <a:ext cx="3808730" cy="27311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0286336-FF16-4A06-A7C8-253ABB432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821" y="1953895"/>
            <a:ext cx="4362450" cy="362267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3FF04A1-4354-4951-B05E-64B1C12EBE65}"/>
              </a:ext>
            </a:extLst>
          </p:cNvPr>
          <p:cNvSpPr/>
          <p:nvPr/>
        </p:nvSpPr>
        <p:spPr>
          <a:xfrm>
            <a:off x="4788133" y="567180"/>
            <a:ext cx="27059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8BC974E-54A7-42F0-BB19-7C9DD416CC5A}"/>
              </a:ext>
            </a:extLst>
          </p:cNvPr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B28E85B4-1B36-4C35-B786-F6F7354D4896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CB02D8FE-FF36-4B8E-8A13-E83FA47A7337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5A5824E-1259-438B-8114-97506B7CE869}"/>
              </a:ext>
            </a:extLst>
          </p:cNvPr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F28377A0-8BD7-443B-8388-19EA823BB9C8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297B39C8-9505-45A0-9986-8FCD0B94C23A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3271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盒子模型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ACDBF7-38EF-4360-8584-821D25F4BA68}"/>
              </a:ext>
            </a:extLst>
          </p:cNvPr>
          <p:cNvSpPr txBox="1"/>
          <p:nvPr/>
        </p:nvSpPr>
        <p:spPr>
          <a:xfrm>
            <a:off x="753964" y="1561411"/>
            <a:ext cx="10684063" cy="431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200000"/>
              </a:lnSpc>
            </a:pPr>
            <a:r>
              <a:rPr lang="zh-CN" altLang="en-US" sz="2000" dirty="0"/>
              <a:t>属性值的</a:t>
            </a:r>
            <a:r>
              <a:rPr lang="en-US" altLang="zh-CN" sz="2000" dirty="0"/>
              <a:t>4</a:t>
            </a:r>
            <a:r>
              <a:rPr lang="zh-CN" altLang="en-US" sz="2000" dirty="0"/>
              <a:t>种方式：</a:t>
            </a:r>
          </a:p>
          <a:p>
            <a:pPr indent="720090">
              <a:lnSpc>
                <a:spcPct val="200000"/>
              </a:lnSpc>
            </a:pPr>
            <a:r>
              <a:rPr lang="zh-CN" altLang="en-US" sz="2000" dirty="0"/>
              <a:t>四个值：上 右 下 左 </a:t>
            </a:r>
            <a:r>
              <a:rPr lang="en-US" altLang="zh-CN" sz="2000" dirty="0"/>
              <a:t>{padding:0px 0px </a:t>
            </a:r>
            <a:r>
              <a:rPr lang="en-US" altLang="zh-CN" sz="2000" dirty="0" err="1"/>
              <a:t>0px</a:t>
            </a:r>
            <a:r>
              <a:rPr lang="en-US" altLang="zh-CN" sz="2000" dirty="0"/>
              <a:t> 40px;}</a:t>
            </a:r>
          </a:p>
          <a:p>
            <a:pPr indent="720090">
              <a:lnSpc>
                <a:spcPct val="200000"/>
              </a:lnSpc>
            </a:pPr>
            <a:r>
              <a:rPr lang="zh-CN" altLang="en-US" sz="2000" dirty="0"/>
              <a:t>三个值：上 左右 下 </a:t>
            </a:r>
            <a:r>
              <a:rPr lang="en-US" altLang="zh-CN" sz="2000" dirty="0"/>
              <a:t>{padding:10px 20px 30px ;}</a:t>
            </a:r>
          </a:p>
          <a:p>
            <a:pPr indent="720090">
              <a:lnSpc>
                <a:spcPct val="200000"/>
              </a:lnSpc>
            </a:pPr>
            <a:r>
              <a:rPr lang="zh-CN" altLang="en-US" sz="2000" dirty="0"/>
              <a:t>二个值：上下 左右 </a:t>
            </a:r>
            <a:r>
              <a:rPr lang="en-US" altLang="zh-CN" sz="2000" dirty="0"/>
              <a:t>{padding:10px 20px ;}</a:t>
            </a:r>
          </a:p>
          <a:p>
            <a:pPr indent="720090">
              <a:lnSpc>
                <a:spcPct val="200000"/>
              </a:lnSpc>
            </a:pPr>
            <a:r>
              <a:rPr lang="zh-CN" altLang="en-US" sz="2000" dirty="0"/>
              <a:t>一个值：四个方向 </a:t>
            </a:r>
            <a:r>
              <a:rPr lang="en-US" altLang="zh-CN" sz="2000" dirty="0"/>
              <a:t>padding:2px;/*</a:t>
            </a:r>
            <a:r>
              <a:rPr lang="zh-CN" altLang="en-US" sz="2000" dirty="0"/>
              <a:t>定义元素四周填充为</a:t>
            </a:r>
            <a:r>
              <a:rPr lang="en-US" altLang="zh-CN" sz="2000" dirty="0"/>
              <a:t>2px*/</a:t>
            </a:r>
          </a:p>
          <a:p>
            <a:pPr indent="720090">
              <a:lnSpc>
                <a:spcPct val="200000"/>
              </a:lnSpc>
            </a:pPr>
            <a:r>
              <a:rPr lang="zh-CN" altLang="en-US" sz="2000" dirty="0"/>
              <a:t>说明：可单独设置一方向填充，如：上方向</a:t>
            </a:r>
            <a:r>
              <a:rPr lang="en-US" altLang="zh-CN" sz="2000" dirty="0"/>
              <a:t>padding-top:10px; </a:t>
            </a:r>
            <a:r>
              <a:rPr lang="zh-CN" altLang="en-US" sz="2000" dirty="0"/>
              <a:t>右方向</a:t>
            </a:r>
            <a:r>
              <a:rPr lang="en-US" altLang="zh-CN" sz="2000" dirty="0"/>
              <a:t>padding-right:10px; </a:t>
            </a:r>
            <a:r>
              <a:rPr lang="zh-CN" altLang="en-US" sz="2000" dirty="0"/>
              <a:t>下方向</a:t>
            </a:r>
            <a:r>
              <a:rPr lang="en-US" altLang="zh-CN" sz="2000" dirty="0"/>
              <a:t>padding-bottom:10px; </a:t>
            </a:r>
            <a:r>
              <a:rPr lang="zh-CN" altLang="en-US" sz="2000" dirty="0"/>
              <a:t>左方向</a:t>
            </a:r>
            <a:r>
              <a:rPr lang="en-US" altLang="zh-CN" sz="2000" dirty="0"/>
              <a:t>padding-left:10px;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7E861D-BC12-44BE-BA3D-2EBD89822F5B}"/>
              </a:ext>
            </a:extLst>
          </p:cNvPr>
          <p:cNvSpPr/>
          <p:nvPr/>
        </p:nvSpPr>
        <p:spPr>
          <a:xfrm>
            <a:off x="4788133" y="567180"/>
            <a:ext cx="27059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2211358-4515-4A70-AC61-F25B14557BB3}"/>
              </a:ext>
            </a:extLst>
          </p:cNvPr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03CE2591-661F-43EA-9376-65CE1F4E0DA5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6DDDD257-A02A-483C-BBF8-F69E1581B466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26A4BBC-F28A-4865-A857-A88E21A6C9FC}"/>
              </a:ext>
            </a:extLst>
          </p:cNvPr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95F21F91-D6DF-4571-BEFE-869CB5180BD5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11552012-3B09-42D4-9A3E-95D1C08E948E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5870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盒子模型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D3519A-903B-4C52-B49F-46A1FED0894B}"/>
              </a:ext>
            </a:extLst>
          </p:cNvPr>
          <p:cNvSpPr txBox="1"/>
          <p:nvPr/>
        </p:nvSpPr>
        <p:spPr>
          <a:xfrm>
            <a:off x="466090" y="1804035"/>
            <a:ext cx="114903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/>
              <a:t>border:</a:t>
            </a:r>
            <a:r>
              <a:rPr lang="zh-CN" altLang="en-US" sz="2000" dirty="0"/>
              <a:t>边框宽度 边框风格 边框颜色</a:t>
            </a:r>
            <a:r>
              <a:rPr lang="en-US" altLang="zh-CN" sz="2000" dirty="0"/>
              <a:t>;</a:t>
            </a:r>
          </a:p>
          <a:p>
            <a:pPr>
              <a:lnSpc>
                <a:spcPct val="200000"/>
              </a:lnSpc>
            </a:pPr>
            <a:r>
              <a:rPr lang="zh-CN" altLang="en-US" sz="2000" dirty="0"/>
              <a:t>边框宽度：</a:t>
            </a:r>
            <a:r>
              <a:rPr lang="en-US" altLang="zh-CN" sz="2000" dirty="0"/>
              <a:t>border-width:</a:t>
            </a:r>
          </a:p>
          <a:p>
            <a:pPr>
              <a:lnSpc>
                <a:spcPct val="200000"/>
              </a:lnSpc>
            </a:pPr>
            <a:r>
              <a:rPr lang="zh-CN" altLang="en-US" sz="2000" dirty="0"/>
              <a:t>边框颜色：</a:t>
            </a:r>
            <a:r>
              <a:rPr lang="en-US" altLang="zh-CN" sz="2000" dirty="0"/>
              <a:t>border-color:</a:t>
            </a:r>
          </a:p>
          <a:p>
            <a:pPr>
              <a:lnSpc>
                <a:spcPct val="200000"/>
              </a:lnSpc>
            </a:pPr>
            <a:r>
              <a:rPr lang="zh-CN" altLang="en-US" sz="2000" dirty="0"/>
              <a:t>边框样式：</a:t>
            </a:r>
            <a:r>
              <a:rPr lang="en-US" altLang="zh-CN" sz="2000" dirty="0" err="1"/>
              <a:t>border-style:solid</a:t>
            </a:r>
            <a:r>
              <a:rPr lang="en-US" altLang="zh-CN" sz="2000" dirty="0"/>
              <a:t>(</a:t>
            </a:r>
            <a:r>
              <a:rPr lang="zh-CN" altLang="en-US" sz="2000" dirty="0"/>
              <a:t>实线</a:t>
            </a:r>
            <a:r>
              <a:rPr lang="en-US" altLang="zh-CN" sz="2000" dirty="0"/>
              <a:t>)/dashed(</a:t>
            </a:r>
            <a:r>
              <a:rPr lang="zh-CN" altLang="en-US" sz="2000" dirty="0"/>
              <a:t>虚线</a:t>
            </a:r>
            <a:r>
              <a:rPr lang="en-US" altLang="zh-CN" sz="2000" dirty="0"/>
              <a:t>)dotted(</a:t>
            </a:r>
            <a:r>
              <a:rPr lang="zh-CN" altLang="en-US" sz="2000" dirty="0"/>
              <a:t>点划线</a:t>
            </a:r>
            <a:r>
              <a:rPr lang="en-US" altLang="zh-CN" sz="2000" dirty="0"/>
              <a:t>)double(</a:t>
            </a:r>
            <a:r>
              <a:rPr lang="zh-CN" altLang="en-US" sz="2000" dirty="0"/>
              <a:t>双线</a:t>
            </a:r>
            <a:r>
              <a:rPr lang="en-US" altLang="zh-CN" sz="2000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简写：</a:t>
            </a:r>
            <a:r>
              <a:rPr lang="en-US" altLang="zh-CN" sz="2000" dirty="0"/>
              <a:t>border</a:t>
            </a:r>
            <a:r>
              <a:rPr lang="zh-CN" altLang="en-US" sz="2000" dirty="0"/>
              <a:t>：</a:t>
            </a:r>
            <a:r>
              <a:rPr lang="en-US" altLang="zh-CN" sz="2000" dirty="0"/>
              <a:t>30px solid blue; </a:t>
            </a:r>
            <a:r>
              <a:rPr lang="zh-CN" altLang="en-US" sz="2000" dirty="0"/>
              <a:t>参数的顺序可以随意调换</a:t>
            </a:r>
          </a:p>
          <a:p>
            <a:pPr>
              <a:lnSpc>
                <a:spcPct val="200000"/>
              </a:lnSpc>
            </a:pPr>
            <a:r>
              <a:rPr lang="zh-CN" altLang="en-US" sz="2000" dirty="0"/>
              <a:t>单边框设置：上边框  </a:t>
            </a:r>
            <a:r>
              <a:rPr lang="en-US" altLang="zh-CN" sz="2000" dirty="0"/>
              <a:t>border-top</a:t>
            </a:r>
            <a:r>
              <a:rPr lang="zh-CN" altLang="en-US" sz="2000" dirty="0"/>
              <a:t>：</a:t>
            </a:r>
            <a:r>
              <a:rPr lang="en-US" altLang="zh-CN" sz="2000" dirty="0"/>
              <a:t>30px blue solid;  </a:t>
            </a:r>
            <a:r>
              <a:rPr lang="zh-CN" altLang="en-US" sz="2000" dirty="0"/>
              <a:t>下 </a:t>
            </a:r>
            <a:r>
              <a:rPr lang="en-US" altLang="zh-CN" sz="2000" dirty="0"/>
              <a:t>border-bottom </a:t>
            </a:r>
            <a:r>
              <a:rPr lang="zh-CN" altLang="en-US" sz="2000" dirty="0"/>
              <a:t>左  </a:t>
            </a:r>
            <a:r>
              <a:rPr lang="en-US" altLang="zh-CN" sz="2000" dirty="0"/>
              <a:t>border-left </a:t>
            </a:r>
            <a:r>
              <a:rPr lang="zh-CN" altLang="en-US" sz="2000" dirty="0"/>
              <a:t>右 </a:t>
            </a:r>
            <a:r>
              <a:rPr lang="en-US" altLang="zh-CN" sz="2000" dirty="0"/>
              <a:t>border-right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0617B-2A0E-491F-84AB-C27D779CA94C}"/>
              </a:ext>
            </a:extLst>
          </p:cNvPr>
          <p:cNvSpPr/>
          <p:nvPr/>
        </p:nvSpPr>
        <p:spPr>
          <a:xfrm>
            <a:off x="4934099" y="567180"/>
            <a:ext cx="2414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AE74ECD-282C-40C0-9C03-8F0B6065FDE7}"/>
              </a:ext>
            </a:extLst>
          </p:cNvPr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BFD78359-884C-404F-AE8D-8E7BCF0C5137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13AB45EF-A739-4101-87DB-330BF5BBAC74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362A86D-1E20-4178-9B2D-BD89FDFBC2EB}"/>
              </a:ext>
            </a:extLst>
          </p:cNvPr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F983D4D9-6463-452A-84D5-BE8B51DEBFE4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958582D9-40F9-48B1-9025-9281B6D471BE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0426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盒子模型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59118F-D3D2-4022-8689-F273BCBCFEB9}"/>
              </a:ext>
            </a:extLst>
          </p:cNvPr>
          <p:cNvSpPr/>
          <p:nvPr/>
        </p:nvSpPr>
        <p:spPr>
          <a:xfrm>
            <a:off x="5001959" y="700150"/>
            <a:ext cx="2497415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0B5D5E5-6159-4096-B585-5A6D976B8DFA}"/>
              </a:ext>
            </a:extLst>
          </p:cNvPr>
          <p:cNvGrpSpPr/>
          <p:nvPr/>
        </p:nvGrpSpPr>
        <p:grpSpPr>
          <a:xfrm rot="1916904">
            <a:off x="4425709" y="777327"/>
            <a:ext cx="236030" cy="144562"/>
            <a:chOff x="3487392" y="549275"/>
            <a:chExt cx="236030" cy="144562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1ED179A6-BAF0-4C97-A2D8-86B03B0645BB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47312B61-5CFF-463E-AAAE-49120C488C86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55AE759-1728-4BB8-BE66-84A6C7104F70}"/>
              </a:ext>
            </a:extLst>
          </p:cNvPr>
          <p:cNvGrpSpPr/>
          <p:nvPr/>
        </p:nvGrpSpPr>
        <p:grpSpPr>
          <a:xfrm rot="1916904" flipH="1" flipV="1">
            <a:off x="7821343" y="1017316"/>
            <a:ext cx="236030" cy="144562"/>
            <a:chOff x="3487392" y="549275"/>
            <a:chExt cx="236030" cy="144562"/>
          </a:xfrm>
        </p:grpSpPr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D2A1202A-42B5-453A-8627-0FA5D146F450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5C9C7EEF-93DD-4057-8952-71DFA07EFF31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" name="文本框 1">
            <a:extLst>
              <a:ext uri="{FF2B5EF4-FFF2-40B4-BE49-F238E27FC236}">
                <a16:creationId xmlns:a16="http://schemas.microsoft.com/office/drawing/2014/main" id="{418316FD-A360-479C-8B48-5BEBA625ECD2}"/>
              </a:ext>
            </a:extLst>
          </p:cNvPr>
          <p:cNvSpPr txBox="1"/>
          <p:nvPr/>
        </p:nvSpPr>
        <p:spPr>
          <a:xfrm>
            <a:off x="153352" y="1757935"/>
            <a:ext cx="1188529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90" algn="l">
              <a:lnSpc>
                <a:spcPct val="20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margin</a:t>
            </a:r>
            <a:r>
              <a:rPr lang="zh-CN" altLang="en-US" sz="2000" dirty="0"/>
              <a:t>的使用方法</a:t>
            </a:r>
          </a:p>
          <a:p>
            <a:pPr indent="720090" algn="l">
              <a:lnSpc>
                <a:spcPct val="200000"/>
              </a:lnSpc>
            </a:pPr>
            <a:r>
              <a:rPr lang="zh-CN" altLang="en-US" sz="2000" dirty="0"/>
              <a:t>边界：</a:t>
            </a:r>
            <a:r>
              <a:rPr lang="en-US" altLang="zh-CN" sz="2000" dirty="0"/>
              <a:t>margin,</a:t>
            </a:r>
            <a:r>
              <a:rPr lang="zh-CN" altLang="en-US" sz="2000" dirty="0"/>
              <a:t>在元素外边的空白区域，被称为边距。</a:t>
            </a:r>
          </a:p>
          <a:p>
            <a:pPr indent="720090" algn="l">
              <a:lnSpc>
                <a:spcPct val="200000"/>
              </a:lnSpc>
            </a:pPr>
            <a:r>
              <a:rPr lang="en-US" altLang="zh-CN" sz="2000" dirty="0"/>
              <a:t>margin-left:</a:t>
            </a:r>
            <a:r>
              <a:rPr lang="zh-CN" altLang="en-US" sz="2000" dirty="0"/>
              <a:t>左边界      </a:t>
            </a:r>
            <a:r>
              <a:rPr lang="en-US" altLang="zh-CN" sz="2000" dirty="0"/>
              <a:t>margin-right:</a:t>
            </a:r>
            <a:r>
              <a:rPr lang="zh-CN" altLang="en-US" sz="2000" dirty="0"/>
              <a:t>右边界  </a:t>
            </a:r>
            <a:r>
              <a:rPr lang="en-US" altLang="zh-CN" sz="2000" dirty="0"/>
              <a:t>margin-top:</a:t>
            </a:r>
            <a:r>
              <a:rPr lang="zh-CN" altLang="en-US" sz="2000" dirty="0"/>
              <a:t>上边界    </a:t>
            </a:r>
            <a:r>
              <a:rPr lang="en-US" altLang="zh-CN" sz="2000" dirty="0"/>
              <a:t>margin-bottom:</a:t>
            </a:r>
            <a:r>
              <a:rPr lang="zh-CN" altLang="en-US" sz="2000" dirty="0"/>
              <a:t>下边界</a:t>
            </a:r>
          </a:p>
          <a:p>
            <a:pPr indent="720090" algn="l">
              <a:lnSpc>
                <a:spcPct val="200000"/>
              </a:lnSpc>
            </a:pPr>
            <a:r>
              <a:rPr lang="zh-CN" altLang="en-US" sz="2000" dirty="0"/>
              <a:t>属性值的</a:t>
            </a:r>
            <a:r>
              <a:rPr lang="en-US" altLang="zh-CN" sz="2000" dirty="0"/>
              <a:t>4</a:t>
            </a:r>
            <a:r>
              <a:rPr lang="zh-CN" altLang="en-US" sz="2000" dirty="0"/>
              <a:t>种方式：</a:t>
            </a:r>
            <a:r>
              <a:rPr lang="en-US" altLang="zh-CN" sz="2000" dirty="0">
                <a:solidFill>
                  <a:srgbClr val="FF0000"/>
                </a:solidFill>
              </a:rPr>
              <a:t>margin</a:t>
            </a:r>
            <a:r>
              <a:rPr lang="zh-CN" altLang="en-US" sz="2000" dirty="0">
                <a:solidFill>
                  <a:srgbClr val="FF0000"/>
                </a:solidFill>
              </a:rPr>
              <a:t>可以给负数</a:t>
            </a:r>
          </a:p>
          <a:p>
            <a:pPr indent="720090" algn="l">
              <a:lnSpc>
                <a:spcPct val="200000"/>
              </a:lnSpc>
            </a:pPr>
            <a:r>
              <a:rPr lang="zh-CN" altLang="en-US" sz="2000" dirty="0"/>
              <a:t>四个值：上 右 下 左      三个值：上 左右 下     二个值：上下 左右</a:t>
            </a:r>
          </a:p>
          <a:p>
            <a:pPr indent="720090" algn="l">
              <a:lnSpc>
                <a:spcPct val="200000"/>
              </a:lnSpc>
            </a:pPr>
            <a:r>
              <a:rPr lang="zh-CN" altLang="en-US" sz="2000" dirty="0"/>
              <a:t>一个值：四个方向 </a:t>
            </a:r>
            <a:r>
              <a:rPr lang="en-US" altLang="zh-CN" sz="2000" dirty="0"/>
              <a:t>margin:2px;/*</a:t>
            </a:r>
            <a:r>
              <a:rPr lang="zh-CN" altLang="en-US" sz="2000" dirty="0"/>
              <a:t>定义元素四边边界为</a:t>
            </a:r>
            <a:r>
              <a:rPr lang="en-US" altLang="zh-CN" sz="2000" dirty="0"/>
              <a:t>2px*/</a:t>
            </a:r>
          </a:p>
          <a:p>
            <a:pPr indent="720090" algn="l">
              <a:lnSpc>
                <a:spcPct val="20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margin:0 auto;/*</a:t>
            </a:r>
            <a:r>
              <a:rPr lang="zh-CN" altLang="en-US" sz="2000" b="1" dirty="0">
                <a:solidFill>
                  <a:srgbClr val="FF0000"/>
                </a:solidFill>
              </a:rPr>
              <a:t>一个有宽度的元素在浏览器中横向居中。*</a:t>
            </a:r>
            <a:r>
              <a:rPr lang="en-US" altLang="zh-CN" sz="2000" b="1" dirty="0">
                <a:solidFill>
                  <a:srgbClr val="FF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40522112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盒子模型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0C2799-4512-4BDC-A13D-4F56C5C0B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857734"/>
            <a:ext cx="10411460" cy="380238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0F791B4-4106-402A-B597-A026609071D2}"/>
              </a:ext>
            </a:extLst>
          </p:cNvPr>
          <p:cNvSpPr/>
          <p:nvPr/>
        </p:nvSpPr>
        <p:spPr>
          <a:xfrm>
            <a:off x="5001959" y="700150"/>
            <a:ext cx="2497415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280D714-FBD0-4A4D-B1D6-A9F5CD0503B8}"/>
              </a:ext>
            </a:extLst>
          </p:cNvPr>
          <p:cNvGrpSpPr/>
          <p:nvPr/>
        </p:nvGrpSpPr>
        <p:grpSpPr>
          <a:xfrm rot="1916904">
            <a:off x="4425709" y="777327"/>
            <a:ext cx="236030" cy="144562"/>
            <a:chOff x="3487392" y="549275"/>
            <a:chExt cx="236030" cy="144562"/>
          </a:xfrm>
        </p:grpSpPr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8328E298-7855-4E1D-87EB-BD3CBE49062D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63F3F441-E66C-40A2-BE5B-D27AC8FA4A26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62B48FE-2497-4B09-B6B5-62D27953933F}"/>
              </a:ext>
            </a:extLst>
          </p:cNvPr>
          <p:cNvGrpSpPr/>
          <p:nvPr/>
        </p:nvGrpSpPr>
        <p:grpSpPr>
          <a:xfrm rot="1916904" flipH="1" flipV="1">
            <a:off x="7821343" y="1017316"/>
            <a:ext cx="236030" cy="144562"/>
            <a:chOff x="3487392" y="549275"/>
            <a:chExt cx="236030" cy="144562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E3C8153F-8006-46C7-9571-BE6D7D56ABA8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EF4FD07C-7CF9-4B37-B380-0BD1AFB47CE6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40843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464</Words>
  <Application>Microsoft Office PowerPoint</Application>
  <PresentationFormat>宽屏</PresentationFormat>
  <Paragraphs>58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汉仪菱心体简</vt:lpstr>
      <vt:lpstr>摄图摩登小方体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320</cp:revision>
  <dcterms:created xsi:type="dcterms:W3CDTF">2021-09-22T09:14:56Z</dcterms:created>
  <dcterms:modified xsi:type="dcterms:W3CDTF">2021-10-20T08:01:47Z</dcterms:modified>
</cp:coreProperties>
</file>