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16" r:id="rId4"/>
  </p:sldMasterIdLst>
  <p:notesMasterIdLst>
    <p:notesMasterId r:id="rId15"/>
  </p:notesMasterIdLst>
  <p:handoutMasterIdLst>
    <p:handoutMasterId r:id="rId16"/>
  </p:handoutMasterIdLst>
  <p:sldIdLst>
    <p:sldId id="809" r:id="rId5"/>
    <p:sldId id="810" r:id="rId6"/>
    <p:sldId id="811" r:id="rId7"/>
    <p:sldId id="813" r:id="rId8"/>
    <p:sldId id="817" r:id="rId9"/>
    <p:sldId id="812" r:id="rId10"/>
    <p:sldId id="814" r:id="rId11"/>
    <p:sldId id="815" r:id="rId12"/>
    <p:sldId id="818" r:id="rId13"/>
    <p:sldId id="816" r:id="rId14"/>
  </p:sldIdLst>
  <p:sldSz cx="9144000" cy="6858000" type="screen4x3"/>
  <p:notesSz cx="6934200" cy="9220200"/>
  <p:embeddedFontLst>
    <p:embeddedFont>
      <p:font typeface="BLK Fort" panose="020B0503030202060203" pitchFamily="34" charset="0"/>
      <p:regular r:id="rId17"/>
      <p:bold r:id="rId18"/>
      <p:italic r:id="rId19"/>
      <p:boldItalic r:id="rId20"/>
    </p:embeddedFont>
    <p:embeddedFont>
      <p:font typeface="BLK Fort Cond Light" panose="020B0306030202060103" pitchFamily="34" charset="0"/>
      <p:regular r:id="rId21"/>
    </p:embeddedFont>
    <p:embeddedFont>
      <p:font typeface="BLK Fort Extrabold" panose="020B0903030202060203" pitchFamily="34" charset="0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DB594-BA64-4106-ABA0-14BD54E5DB96}" v="90" dt="2021-01-21T01:22:45.352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mpd="sng">
              <a:solidFill>
                <a:srgbClr val="7C7B7F"/>
              </a:solidFill>
            </a:ln>
          </a:bottom>
          <a:insideH>
            <a:ln w="9525" cmpd="sng">
              <a:solidFill>
                <a:srgbClr val="7C7B7F"/>
              </a:solidFill>
            </a:ln>
          </a:insideH>
          <a:insideV>
            <a:ln w="9525" cmpd="sng">
              <a:solidFill>
                <a:srgbClr val="7C7B7F"/>
              </a:solidFill>
            </a:ln>
          </a:insideV>
        </a:tcBdr>
        <a:fill>
          <a:noFill/>
        </a:fill>
      </a:tcStyle>
    </a:wholeTb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6" autoAdjust="0"/>
  </p:normalViewPr>
  <p:slideViewPr>
    <p:cSldViewPr snapToGrid="0" showGuides="1">
      <p:cViewPr varScale="1">
        <p:scale>
          <a:sx n="106" d="100"/>
          <a:sy n="106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38" y="-1548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amal, Alan" userId="dafc5c54-a169-4151-ad97-29c4424c8768" providerId="ADAL" clId="{866DB594-BA64-4106-ABA0-14BD54E5DB96}"/>
    <pc:docChg chg="custSel modSld">
      <pc:chgData name="Mukamal, Alan" userId="dafc5c54-a169-4151-ad97-29c4424c8768" providerId="ADAL" clId="{866DB594-BA64-4106-ABA0-14BD54E5DB96}" dt="2021-01-21T13:13:43.193" v="299" actId="6549"/>
      <pc:docMkLst>
        <pc:docMk/>
      </pc:docMkLst>
      <pc:sldChg chg="modSp">
        <pc:chgData name="Mukamal, Alan" userId="dafc5c54-a169-4151-ad97-29c4424c8768" providerId="ADAL" clId="{866DB594-BA64-4106-ABA0-14BD54E5DB96}" dt="2021-01-21T00:56:32.562" v="47" actId="20577"/>
        <pc:sldMkLst>
          <pc:docMk/>
          <pc:sldMk cId="3795439583" sldId="810"/>
        </pc:sldMkLst>
        <pc:spChg chg="mod">
          <ac:chgData name="Mukamal, Alan" userId="dafc5c54-a169-4151-ad97-29c4424c8768" providerId="ADAL" clId="{866DB594-BA64-4106-ABA0-14BD54E5DB96}" dt="2021-01-21T00:56:32.562" v="47" actId="20577"/>
          <ac:spMkLst>
            <pc:docMk/>
            <pc:sldMk cId="3795439583" sldId="810"/>
            <ac:spMk id="4" creationId="{00000000-0000-0000-0000-000000000000}"/>
          </ac:spMkLst>
        </pc:spChg>
      </pc:sldChg>
      <pc:sldChg chg="modSp">
        <pc:chgData name="Mukamal, Alan" userId="dafc5c54-a169-4151-ad97-29c4424c8768" providerId="ADAL" clId="{866DB594-BA64-4106-ABA0-14BD54E5DB96}" dt="2021-01-21T01:17:55.452" v="257" actId="20577"/>
        <pc:sldMkLst>
          <pc:docMk/>
          <pc:sldMk cId="2664473870" sldId="811"/>
        </pc:sldMkLst>
        <pc:spChg chg="mod">
          <ac:chgData name="Mukamal, Alan" userId="dafc5c54-a169-4151-ad97-29c4424c8768" providerId="ADAL" clId="{866DB594-BA64-4106-ABA0-14BD54E5DB96}" dt="2021-01-21T01:17:55.452" v="257" actId="20577"/>
          <ac:spMkLst>
            <pc:docMk/>
            <pc:sldMk cId="2664473870" sldId="811"/>
            <ac:spMk id="4" creationId="{00000000-0000-0000-0000-000000000000}"/>
          </ac:spMkLst>
        </pc:spChg>
      </pc:sldChg>
      <pc:sldChg chg="modSp">
        <pc:chgData name="Mukamal, Alan" userId="dafc5c54-a169-4151-ad97-29c4424c8768" providerId="ADAL" clId="{866DB594-BA64-4106-ABA0-14BD54E5DB96}" dt="2021-01-21T01:19:18.329" v="258" actId="179"/>
        <pc:sldMkLst>
          <pc:docMk/>
          <pc:sldMk cId="865616542" sldId="812"/>
        </pc:sldMkLst>
        <pc:spChg chg="mod">
          <ac:chgData name="Mukamal, Alan" userId="dafc5c54-a169-4151-ad97-29c4424c8768" providerId="ADAL" clId="{866DB594-BA64-4106-ABA0-14BD54E5DB96}" dt="2021-01-21T01:19:18.329" v="258" actId="179"/>
          <ac:spMkLst>
            <pc:docMk/>
            <pc:sldMk cId="865616542" sldId="812"/>
            <ac:spMk id="4" creationId="{00000000-0000-0000-0000-000000000000}"/>
          </ac:spMkLst>
        </pc:spChg>
      </pc:sldChg>
      <pc:sldChg chg="modSp">
        <pc:chgData name="Mukamal, Alan" userId="dafc5c54-a169-4151-ad97-29c4424c8768" providerId="ADAL" clId="{866DB594-BA64-4106-ABA0-14BD54E5DB96}" dt="2021-01-21T13:13:43.193" v="299" actId="6549"/>
        <pc:sldMkLst>
          <pc:docMk/>
          <pc:sldMk cId="3836882373" sldId="815"/>
        </pc:sldMkLst>
        <pc:spChg chg="mod">
          <ac:chgData name="Mukamal, Alan" userId="dafc5c54-a169-4151-ad97-29c4424c8768" providerId="ADAL" clId="{866DB594-BA64-4106-ABA0-14BD54E5DB96}" dt="2021-01-21T13:13:43.193" v="299" actId="6549"/>
          <ac:spMkLst>
            <pc:docMk/>
            <pc:sldMk cId="3836882373" sldId="815"/>
            <ac:spMk id="4" creationId="{00000000-0000-0000-0000-000000000000}"/>
          </ac:spMkLst>
        </pc:spChg>
      </pc:sldChg>
      <pc:sldChg chg="modSp">
        <pc:chgData name="Mukamal, Alan" userId="dafc5c54-a169-4151-ad97-29c4424c8768" providerId="ADAL" clId="{866DB594-BA64-4106-ABA0-14BD54E5DB96}" dt="2021-01-21T01:22:49.041" v="267" actId="6549"/>
        <pc:sldMkLst>
          <pc:docMk/>
          <pc:sldMk cId="772119901" sldId="816"/>
        </pc:sldMkLst>
        <pc:spChg chg="mod">
          <ac:chgData name="Mukamal, Alan" userId="dafc5c54-a169-4151-ad97-29c4424c8768" providerId="ADAL" clId="{866DB594-BA64-4106-ABA0-14BD54E5DB96}" dt="2021-01-21T01:22:49.041" v="267" actId="6549"/>
          <ac:spMkLst>
            <pc:docMk/>
            <pc:sldMk cId="772119901" sldId="816"/>
            <ac:spMk id="6" creationId="{7D33EF46-08BB-42FA-A632-C1EF65079B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0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CA7B17E1-9691-4CF0-8878-002E44B3FE99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2" tIns="44045" rIns="88092" bIns="44045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4" y="4379715"/>
            <a:ext cx="5547359" cy="4148576"/>
          </a:xfrm>
          <a:prstGeom prst="rect">
            <a:avLst/>
          </a:prstGeom>
        </p:spPr>
        <p:txBody>
          <a:bodyPr vert="horz" lIns="88092" tIns="44045" rIns="88092" bIns="44045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0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DC7191D3-4E4B-42E3-96E0-819975A3A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4pPr>
    <a:lvl5pPr marL="58293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2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5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8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/>
              <a:t>title here </a:t>
            </a:r>
            <a:r>
              <a:rPr dirty="0"/>
              <a:t>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3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</a:t>
            </a:r>
            <a:r>
              <a:rPr lang="en-US" dirty="0"/>
              <a:t>hart subtitle (12pt BLK Fort)</a:t>
            </a:r>
            <a:endParaRPr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5931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increase/decrease list level button on the home tab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94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</a:t>
            </a:r>
            <a:br>
              <a:rPr lang="en-US" dirty="0"/>
            </a:br>
            <a:r>
              <a:rPr dirty="0"/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4123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Limited Distribution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07049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61720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44267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337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33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424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>
                <a:schemeClr val="tx1"/>
              </a:buClr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 Bold)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rPr dirty="0"/>
              <a:t>Click to add text – (8pt</a:t>
            </a:r>
            <a:r>
              <a:rPr lang="en-US" dirty="0"/>
              <a:t> BLK Fort</a:t>
            </a:r>
            <a:r>
              <a:rPr dirty="0"/>
              <a:t>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</a:t>
            </a:r>
            <a:r>
              <a:rPr dirty="0"/>
              <a:t>in</a:t>
            </a:r>
            <a:r>
              <a:rPr lang="en-US" dirty="0"/>
              <a:t>th level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</a:t>
            </a:r>
            <a:r>
              <a:rPr lang="en-US" dirty="0"/>
              <a:t>t</a:t>
            </a:r>
            <a:r>
              <a:rPr dirty="0"/>
              <a:t>itle</a:t>
            </a:r>
            <a:r>
              <a:rPr lang="en-US" dirty="0"/>
              <a:t> </a:t>
            </a:r>
            <a:r>
              <a:rPr dirty="0"/>
              <a:t>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0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9307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617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98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r>
              <a:rPr lang="en-US"/>
              <a:t>Limited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86" r:id="rId7"/>
    <p:sldLayoutId id="2147484085" r:id="rId8"/>
    <p:sldLayoutId id="2147484084" r:id="rId9"/>
    <p:sldLayoutId id="2147484020" r:id="rId10"/>
    <p:sldLayoutId id="2147484021" r:id="rId11"/>
    <p:sldLayoutId id="2147484024" r:id="rId12"/>
    <p:sldLayoutId id="2147484061" r:id="rId13"/>
    <p:sldLayoutId id="2147484065" r:id="rId14"/>
    <p:sldLayoutId id="2147484062" r:id="rId15"/>
    <p:sldLayoutId id="2147484064" r:id="rId16"/>
    <p:sldLayoutId id="2147484025" r:id="rId17"/>
    <p:sldLayoutId id="2147484082" r:id="rId18"/>
    <p:sldLayoutId id="2147484022" r:id="rId19"/>
    <p:sldLayoutId id="2147484075" r:id="rId20"/>
    <p:sldLayoutId id="2147484076" r:id="rId21"/>
    <p:sldLayoutId id="2147484083" r:id="rId22"/>
    <p:sldLayoutId id="2147484026" r:id="rId23"/>
    <p:sldLayoutId id="2147484087" r:id="rId24"/>
    <p:sldLayoutId id="2147484088" r:id="rId25"/>
    <p:sldLayoutId id="2147484089" r:id="rId26"/>
    <p:sldLayoutId id="2147484090" r:id="rId27"/>
    <p:sldLayoutId id="2147484027" r:id="rId28"/>
    <p:sldLayoutId id="2147484028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301752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5029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694944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5ACBF0"/>
          </p15:clr>
        </p15:guide>
        <p15:guide id="3" orient="horz" pos="3960" userDrawn="1">
          <p15:clr>
            <a:srgbClr val="C35EA4"/>
          </p15:clr>
        </p15:guide>
        <p15:guide id="4" pos="192" userDrawn="1">
          <p15:clr>
            <a:srgbClr val="5ACBF0"/>
          </p15:clr>
        </p15:guide>
        <p15:guide id="5" pos="55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idify" TargetMode="External"/><Relationship Id="rId2" Type="http://schemas.openxmlformats.org/officeDocument/2006/relationships/hyperlink" Target="https://solidify.dev/blog/jira-azure-devops-migr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devops/reference/quick-reference-index-boards-settings?view=azure-devops" TargetMode="External"/><Relationship Id="rId5" Type="http://schemas.openxmlformats.org/officeDocument/2006/relationships/hyperlink" Target="https://www.scaledagileframework.com/" TargetMode="External"/><Relationship Id="rId4" Type="http://schemas.openxmlformats.org/officeDocument/2006/relationships/hyperlink" Target="https://github.com/solidify/jira-azuredevops-migrator/blob/master/docs/config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fy.dev/blog/jira-azure-devops-mig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olidify/jira-azuredevops-migrator/relea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idify/jira-azuredevops-migrator/blob/master/docs/config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ADO Boards</a:t>
            </a:r>
            <a:br>
              <a:rPr lang="en-US" b="0" dirty="0"/>
            </a:br>
            <a:r>
              <a:rPr lang="en-US" sz="2400" b="0" dirty="0"/>
              <a:t>Migrating from Jira</a:t>
            </a:r>
          </a:p>
        </p:txBody>
      </p:sp>
    </p:spTree>
    <p:extLst>
      <p:ext uri="{BB962C8B-B14F-4D97-AF65-F5344CB8AC3E}">
        <p14:creationId xmlns:p14="http://schemas.microsoft.com/office/powerpoint/2010/main" val="19105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652E-9EB7-4B0D-89A5-674F0B38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85445-0D3B-4B09-B1E6-9EE3E3EDE8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B7E16-86ED-4147-B805-F4CAF7276C5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3EF46-08BB-42FA-A632-C1EF65079B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latin typeface="BLK Fort"/>
              </a:rPr>
              <a:t>Solidify’s</a:t>
            </a:r>
            <a:r>
              <a:rPr lang="en-US" dirty="0">
                <a:solidFill>
                  <a:srgbClr val="000000"/>
                </a:solidFill>
                <a:latin typeface="BLK Fort"/>
              </a:rPr>
              <a:t> Blog &amp; </a:t>
            </a:r>
            <a:r>
              <a:rPr lang="en-US" dirty="0" err="1">
                <a:solidFill>
                  <a:srgbClr val="000000"/>
                </a:solidFill>
                <a:latin typeface="BLK Fort"/>
              </a:rPr>
              <a:t>Github</a:t>
            </a:r>
            <a:endParaRPr lang="en-US" dirty="0">
              <a:solidFill>
                <a:srgbClr val="000000"/>
              </a:solidFill>
              <a:latin typeface="BLK For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BLK Fort"/>
                <a:hlinkClick r:id="rId2"/>
              </a:rPr>
              <a:t>https://solidify.dev/blog/jira-azure-devops-migration</a:t>
            </a:r>
            <a:endParaRPr lang="en-US" b="0" dirty="0">
              <a:solidFill>
                <a:srgbClr val="000000"/>
              </a:solidFill>
              <a:latin typeface="BLK Fort"/>
            </a:endParaRPr>
          </a:p>
          <a:p>
            <a:r>
              <a:rPr lang="en-US" b="0" dirty="0">
                <a:hlinkClick r:id="rId3"/>
              </a:rPr>
              <a:t>https://github.com/solidify</a:t>
            </a:r>
            <a:endParaRPr lang="en-US" b="0" dirty="0"/>
          </a:p>
          <a:p>
            <a:r>
              <a:rPr lang="en-US" b="0" dirty="0"/>
              <a:t>Config readme in </a:t>
            </a:r>
            <a:r>
              <a:rPr lang="en-US" b="0" dirty="0" err="1"/>
              <a:t>Github</a:t>
            </a:r>
            <a:r>
              <a:rPr lang="en-US" b="0" dirty="0"/>
              <a:t>: </a:t>
            </a:r>
            <a:r>
              <a:rPr lang="en-US" b="0" dirty="0">
                <a:hlinkClick r:id="rId4"/>
              </a:rPr>
              <a:t>https://github.com/solidify/jira-azuredevops-migrator/blob/master/docs/config.md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Scaled Agile Framework</a:t>
            </a:r>
          </a:p>
          <a:p>
            <a:r>
              <a:rPr lang="en-US" b="0" dirty="0">
                <a:hlinkClick r:id="rId5"/>
              </a:rPr>
              <a:t>https://www.scaledagileframework.com/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Quick reference index for Azure Boards settings</a:t>
            </a:r>
          </a:p>
          <a:p>
            <a:r>
              <a:rPr lang="en-US" b="0" dirty="0">
                <a:hlinkClick r:id="rId6"/>
              </a:rPr>
              <a:t>https://docs.microsoft.com/en-us/azure/devops/reference/quick-reference-index-boards-settings?view=azure-devops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721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vs ADO Boards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BLK Fort"/>
                <a:sym typeface="Wingdings" panose="05000000000000000000" pitchFamily="2" charset="2"/>
              </a:rPr>
              <a:t>Why Switch?</a:t>
            </a:r>
          </a:p>
          <a:p>
            <a:pPr lvl="0"/>
            <a:endParaRPr lang="en-US" b="0" dirty="0">
              <a:solidFill>
                <a:srgbClr val="000000"/>
              </a:solidFill>
              <a:latin typeface="BLK Fort"/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BLK Fort"/>
              </a:rPr>
              <a:t>Investment in ADO</a:t>
            </a:r>
          </a:p>
          <a:p>
            <a:pPr lvl="0"/>
            <a:endParaRPr lang="en-US" dirty="0">
              <a:solidFill>
                <a:srgbClr val="000000"/>
              </a:solidFill>
              <a:latin typeface="BLK For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BLK Fort"/>
              </a:rPr>
              <a:t>One System for Issue Tracking and Source code / better integration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BLK For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BLK Fort"/>
              </a:rPr>
              <a:t>Better support for Scaled Agile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BLK Fort"/>
            </a:endParaRPr>
          </a:p>
          <a:p>
            <a:pPr lvl="0" algn="ctr"/>
            <a:r>
              <a:rPr lang="en-US" dirty="0">
                <a:solidFill>
                  <a:srgbClr val="000000"/>
                </a:solidFill>
                <a:latin typeface="BLK Fort"/>
              </a:rPr>
              <a:t>Jira</a:t>
            </a:r>
          </a:p>
          <a:p>
            <a:pPr lvl="0" algn="ctr"/>
            <a:r>
              <a:rPr lang="en-US" b="0" dirty="0">
                <a:solidFill>
                  <a:srgbClr val="000000"/>
                </a:solidFill>
                <a:latin typeface="BLK Fort"/>
              </a:rPr>
              <a:t>Initiatives </a:t>
            </a:r>
            <a:r>
              <a:rPr lang="en-US" b="0" dirty="0">
                <a:solidFill>
                  <a:srgbClr val="000000"/>
                </a:solidFill>
                <a:latin typeface="BLK Fort"/>
                <a:sym typeface="Wingdings" panose="05000000000000000000" pitchFamily="2" charset="2"/>
              </a:rPr>
              <a:t> Epics  Story (Dev Ticket)</a:t>
            </a:r>
          </a:p>
          <a:p>
            <a:pPr lvl="0" algn="ctr"/>
            <a:endParaRPr lang="en-US" b="0" dirty="0">
              <a:solidFill>
                <a:srgbClr val="000000"/>
              </a:solidFill>
              <a:latin typeface="BLK Fort"/>
              <a:sym typeface="Wingdings" panose="05000000000000000000" pitchFamily="2" charset="2"/>
            </a:endParaRPr>
          </a:p>
          <a:p>
            <a:pPr lvl="0" algn="ctr"/>
            <a:r>
              <a:rPr lang="en-US" dirty="0">
                <a:solidFill>
                  <a:srgbClr val="000000"/>
                </a:solidFill>
                <a:latin typeface="BLK Fort"/>
              </a:rPr>
              <a:t>ADO</a:t>
            </a:r>
          </a:p>
          <a:p>
            <a:pPr lvl="0" algn="ctr"/>
            <a:r>
              <a:rPr lang="en-US" b="0" dirty="0">
                <a:solidFill>
                  <a:srgbClr val="000000"/>
                </a:solidFill>
                <a:latin typeface="BLK Fort"/>
              </a:rPr>
              <a:t>Epics </a:t>
            </a:r>
            <a:r>
              <a:rPr lang="en-US" b="0" dirty="0">
                <a:solidFill>
                  <a:srgbClr val="000000"/>
                </a:solidFill>
                <a:latin typeface="BLK Fort"/>
                <a:sym typeface="Wingdings" panose="05000000000000000000" pitchFamily="2" charset="2"/>
              </a:rPr>
              <a:t> Features  User Story (Dev Ticket)</a:t>
            </a:r>
          </a:p>
          <a:p>
            <a:pPr lvl="0" algn="ctr"/>
            <a:r>
              <a:rPr lang="en-US" b="0" i="1" dirty="0">
                <a:solidFill>
                  <a:srgbClr val="000000"/>
                </a:solidFill>
                <a:latin typeface="BLK Fort"/>
                <a:sym typeface="Wingdings" panose="05000000000000000000" pitchFamily="2" charset="2"/>
              </a:rPr>
              <a:t>ADO names the work items in line with the “real world”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5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-&gt; ADO Migration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BLK Fort"/>
              </a:rPr>
              <a:t>Solidify Basics and Benefits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Uses Jira and ADO APIs to export and import respectively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Automatically preserves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Translates Jira types to ADO work items (e.g., Initiative to Epic)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Simple mapping of most fields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Preserves Links (parent/child)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BLK Fort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BLK Fort"/>
              </a:rPr>
              <a:t>Drawbacks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BLK Fort"/>
              </a:rPr>
              <a:t>Some links were not recreated.  I believe that Clone links in Jira were not handled well and could even have messed up other kinds of links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BLK Fort"/>
              </a:rPr>
              <a:t>Needed to manually reconcile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BLK Fort"/>
            </a:endParaRPr>
          </a:p>
          <a:p>
            <a:r>
              <a:rPr lang="en-US" dirty="0">
                <a:solidFill>
                  <a:srgbClr val="000000"/>
                </a:solidFill>
                <a:latin typeface="BLK Fort"/>
              </a:rPr>
              <a:t>Alternatives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Export Jira to Excel – massage data – import to ADO – update and verify ADO work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/>
              <a:t>Bifurcate: Leave old and in-progress issues in Jira and create new work items in ADO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6644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-&gt; ADO Migration: Solidify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BLK Fort"/>
              </a:rPr>
              <a:t>Overall Directions in </a:t>
            </a:r>
            <a:r>
              <a:rPr lang="en-US" dirty="0" err="1">
                <a:solidFill>
                  <a:srgbClr val="000000"/>
                </a:solidFill>
                <a:latin typeface="BLK Fort"/>
              </a:rPr>
              <a:t>Solidify’s</a:t>
            </a:r>
            <a:r>
              <a:rPr lang="en-US" dirty="0">
                <a:solidFill>
                  <a:srgbClr val="000000"/>
                </a:solidFill>
                <a:latin typeface="BLK Fort"/>
              </a:rPr>
              <a:t> Blog</a:t>
            </a:r>
          </a:p>
          <a:p>
            <a:pPr lvl="0"/>
            <a:r>
              <a:rPr lang="en-US" b="0" dirty="0">
                <a:solidFill>
                  <a:srgbClr val="000000"/>
                </a:solidFill>
                <a:latin typeface="BLK Fort"/>
                <a:hlinkClick r:id="rId3"/>
              </a:rPr>
              <a:t>https://solidify.dev/blog/jira-azure-devops-migration</a:t>
            </a:r>
            <a:endParaRPr lang="en-US" b="0" dirty="0">
              <a:solidFill>
                <a:srgbClr val="000000"/>
              </a:solidFill>
              <a:latin typeface="BLK Fort"/>
            </a:endParaRPr>
          </a:p>
          <a:p>
            <a:pPr lvl="0"/>
            <a:r>
              <a:rPr lang="en-US" b="0" i="1" dirty="0">
                <a:solidFill>
                  <a:srgbClr val="000000"/>
                </a:solidFill>
                <a:latin typeface="BLK Fort"/>
              </a:rPr>
              <a:t>Before getting started, come up with a plan to divide and conquer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latin typeface="BLK Fort"/>
              </a:rPr>
              <a:t>Avoid importing what you don’t need</a:t>
            </a:r>
          </a:p>
          <a:p>
            <a:pPr marL="422910" lvl="1" indent="-285750"/>
            <a:r>
              <a:rPr lang="en-US" b="0" i="1" dirty="0">
                <a:solidFill>
                  <a:srgbClr val="000000"/>
                </a:solidFill>
                <a:latin typeface="BLK Fort"/>
              </a:rPr>
              <a:t>Do you need to import Closed Jira artifacts?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latin typeface="BLK Fort"/>
              </a:rPr>
              <a:t>Divide your Jira exports to manageable chunks (e.g., &lt; 1000)</a:t>
            </a:r>
          </a:p>
          <a:p>
            <a:pPr marL="422910" lvl="1" indent="-285750"/>
            <a:r>
              <a:rPr lang="en-US" b="0" i="1" dirty="0">
                <a:solidFill>
                  <a:srgbClr val="000000"/>
                </a:solidFill>
                <a:latin typeface="BLK Fort"/>
              </a:rPr>
              <a:t>Need a Jira query for each subset</a:t>
            </a:r>
          </a:p>
          <a:p>
            <a:pPr marL="422910" lvl="1" indent="-285750"/>
            <a:r>
              <a:rPr lang="en-US" i="1" dirty="0">
                <a:solidFill>
                  <a:srgbClr val="000000"/>
                </a:solidFill>
                <a:latin typeface="BLK Fort"/>
              </a:rPr>
              <a:t>Divide by Component and/or Type</a:t>
            </a:r>
          </a:p>
          <a:p>
            <a:pPr marL="422910" lvl="1" indent="-28575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"query": "Project = ETFS AND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[14933] = 'Mt. Sharp'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not in (Rejected)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component in ('ETF Basket Management’) AND type in (Initiative, Epic)“</a:t>
            </a:r>
          </a:p>
          <a:p>
            <a:pPr marL="422910" lvl="1" indent="-285750"/>
            <a:r>
              <a:rPr lang="en-US" b="0" i="1" dirty="0">
                <a:solidFill>
                  <a:srgbClr val="000000"/>
                </a:solidFill>
                <a:latin typeface="BLK Fort"/>
              </a:rPr>
              <a:t>Create Export Directories that mirror the divisions (except for types…)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latin typeface="BLK Fort"/>
              </a:rPr>
              <a:t>Set up ADO Boards with new fields you might need</a:t>
            </a:r>
          </a:p>
          <a:p>
            <a:pPr marL="422910" lvl="1" indent="-285750"/>
            <a:r>
              <a:rPr lang="en-US" i="1" dirty="0">
                <a:solidFill>
                  <a:srgbClr val="000000"/>
                </a:solidFill>
                <a:latin typeface="BLK Fort"/>
              </a:rPr>
              <a:t>Jira Link (more of an ID, than a Link)</a:t>
            </a:r>
            <a:endParaRPr lang="en-US" b="0" i="1" dirty="0">
              <a:solidFill>
                <a:srgbClr val="000000"/>
              </a:solidFill>
              <a:latin typeface="BLK Fort"/>
            </a:endParaRPr>
          </a:p>
          <a:p>
            <a:pPr lvl="0"/>
            <a:br>
              <a:rPr lang="en-US" b="0" dirty="0">
                <a:solidFill>
                  <a:srgbClr val="000000"/>
                </a:solidFill>
                <a:latin typeface="BLK Fort"/>
              </a:rPr>
            </a:br>
            <a:r>
              <a:rPr lang="en-US" dirty="0">
                <a:solidFill>
                  <a:srgbClr val="000000"/>
                </a:solidFill>
                <a:latin typeface="BLK Fort"/>
              </a:rPr>
              <a:t>Get the latest </a:t>
            </a:r>
            <a:r>
              <a:rPr lang="en-US" dirty="0" err="1">
                <a:solidFill>
                  <a:srgbClr val="000000"/>
                </a:solidFill>
                <a:latin typeface="BLK Fort"/>
              </a:rPr>
              <a:t>Solidy</a:t>
            </a:r>
            <a:r>
              <a:rPr lang="en-US" dirty="0">
                <a:solidFill>
                  <a:srgbClr val="000000"/>
                </a:solidFill>
                <a:latin typeface="BLK Fort"/>
              </a:rPr>
              <a:t> tool</a:t>
            </a:r>
          </a:p>
          <a:p>
            <a:pPr lvl="0"/>
            <a:r>
              <a:rPr lang="en-US" b="0" i="1" dirty="0">
                <a:solidFill>
                  <a:srgbClr val="000000"/>
                </a:solidFill>
                <a:latin typeface="BLK Fort"/>
              </a:rPr>
              <a:t>Unchanged since last August (2020): </a:t>
            </a:r>
          </a:p>
          <a:p>
            <a:pPr lvl="0"/>
            <a:r>
              <a:rPr lang="en-US" b="0" dirty="0">
                <a:solidFill>
                  <a:srgbClr val="000000"/>
                </a:solidFill>
                <a:latin typeface="BLK Fort"/>
                <a:hlinkClick r:id="rId4"/>
              </a:rPr>
              <a:t>https://github.com/solidify/jira-azuredevops-migrator/releases</a:t>
            </a:r>
            <a:endParaRPr lang="en-US" b="0" dirty="0">
              <a:solidFill>
                <a:srgbClr val="000000"/>
              </a:solidFill>
              <a:latin typeface="BLK Fort"/>
            </a:endParaRPr>
          </a:p>
          <a:p>
            <a:pPr lvl="0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AE452-DC1B-4FFA-8993-8A0D0E07C0E5}"/>
              </a:ext>
            </a:extLst>
          </p:cNvPr>
          <p:cNvSpPr/>
          <p:nvPr/>
        </p:nvSpPr>
        <p:spPr>
          <a:xfrm>
            <a:off x="457201" y="3319272"/>
            <a:ext cx="8382000" cy="5016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lang="en-US" sz="1400" b="1" kern="0" dirty="0" err="1"/>
          </a:p>
        </p:txBody>
      </p:sp>
    </p:spTree>
    <p:extLst>
      <p:ext uri="{BB962C8B-B14F-4D97-AF65-F5344CB8AC3E}">
        <p14:creationId xmlns:p14="http://schemas.microsoft.com/office/powerpoint/2010/main" val="383526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EF08-577E-474C-B0FB-5563BB3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Personal Access Token (PAT)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0FC12-1BCB-412D-B7C5-BA4CC3FACA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EB9E-916C-4D23-AA16-E1AE49617A0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CB96C7-23F7-4721-80AA-CBA08D741E7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72168" b="33192"/>
          <a:stretch/>
        </p:blipFill>
        <p:spPr>
          <a:xfrm>
            <a:off x="304800" y="1203861"/>
            <a:ext cx="3368628" cy="445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8289D9-D682-4BA5-BA5D-C5F9EA303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" t="13876" r="42178" b="38071"/>
          <a:stretch/>
        </p:blipFill>
        <p:spPr>
          <a:xfrm>
            <a:off x="3833388" y="3833390"/>
            <a:ext cx="5142368" cy="24182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CDE8CD-3223-4BA8-BC19-0EECCCE502F7}"/>
              </a:ext>
            </a:extLst>
          </p:cNvPr>
          <p:cNvSpPr/>
          <p:nvPr/>
        </p:nvSpPr>
        <p:spPr>
          <a:xfrm>
            <a:off x="1871050" y="3757188"/>
            <a:ext cx="1729211" cy="31687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lang="en-US" sz="1400" b="1" kern="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7B8D7-60FA-4168-B154-976C3BB55F6C}"/>
              </a:ext>
            </a:extLst>
          </p:cNvPr>
          <p:cNvSpPr/>
          <p:nvPr/>
        </p:nvSpPr>
        <p:spPr>
          <a:xfrm>
            <a:off x="4715347" y="5534470"/>
            <a:ext cx="3378451" cy="31687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r>
              <a:rPr lang="en-US" sz="1400" b="1" kern="0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92C2B-5599-4781-9C3C-3A4BB40E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74" y="941272"/>
            <a:ext cx="3505182" cy="277084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CD882F-1AB0-421D-9A7A-8F1C1CE3A636}"/>
              </a:ext>
            </a:extLst>
          </p:cNvPr>
          <p:cNvCxnSpPr>
            <a:cxnSpLocks/>
          </p:cNvCxnSpPr>
          <p:nvPr/>
        </p:nvCxnSpPr>
        <p:spPr>
          <a:xfrm flipV="1">
            <a:off x="3494314" y="2144486"/>
            <a:ext cx="1839686" cy="128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B25E76-C01C-4186-A91E-36A21A552C8F}"/>
              </a:ext>
            </a:extLst>
          </p:cNvPr>
          <p:cNvCxnSpPr/>
          <p:nvPr/>
        </p:nvCxnSpPr>
        <p:spPr>
          <a:xfrm flipH="1">
            <a:off x="8033657" y="2764971"/>
            <a:ext cx="411913" cy="2558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-&gt; ADO Migration: Solidify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791937"/>
            <a:ext cx="8534400" cy="732063"/>
          </a:xfrm>
          <a:ln>
            <a:solidFill>
              <a:schemeClr val="tx1"/>
            </a:solidFill>
          </a:ln>
        </p:spPr>
        <p:txBody>
          <a:bodyPr/>
          <a:lstStyle/>
          <a:p>
            <a:pPr lvl="0" indent="117475"/>
            <a:r>
              <a:rPr lang="en-US" sz="1400" dirty="0">
                <a:solidFill>
                  <a:srgbClr val="000000"/>
                </a:solidFill>
                <a:latin typeface="BLK Fort"/>
              </a:rPr>
              <a:t>Documentation on Configurations:</a:t>
            </a:r>
          </a:p>
          <a:p>
            <a:pPr lvl="0" indent="117475"/>
            <a:r>
              <a:rPr lang="en-US" b="0" dirty="0">
                <a:hlinkClick r:id="rId3"/>
              </a:rPr>
              <a:t>https://github.com/solidify/jira-azuredevops-migrator/blob/master/docs/config.md</a:t>
            </a:r>
            <a:endParaRPr lang="en-US" b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DD94FB-61EE-4497-B150-D75EF28EB50E}"/>
              </a:ext>
            </a:extLst>
          </p:cNvPr>
          <p:cNvSpPr txBox="1">
            <a:spLocks/>
          </p:cNvSpPr>
          <p:nvPr/>
        </p:nvSpPr>
        <p:spPr>
          <a:xfrm>
            <a:off x="304800" y="1622300"/>
            <a:ext cx="4267200" cy="4647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4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13716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2pPr>
            <a:lvl3pPr marL="27432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3pPr>
            <a:lvl4pPr marL="41148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4pPr>
            <a:lvl5pPr marL="54864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5pPr>
            <a:lvl6pPr marL="886968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6pPr>
            <a:lvl7pPr marL="1078992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7pPr>
            <a:lvl8pPr marL="1271016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8pPr>
            <a:lvl9pPr marL="1463040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9pPr>
          </a:lstStyle>
          <a:p>
            <a:pPr indent="282575"/>
            <a:r>
              <a:rPr lang="en-US" dirty="0"/>
              <a:t>Work Item Mapping Example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"type-map":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"type": [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"source": "Initiative",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"target": "Epic"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"source": "Epic",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"target": "Feature"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"source": "Story",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"target": "User Story"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 }</a:t>
            </a:r>
            <a:endParaRPr lang="en-US" sz="12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39EDDE-7094-452B-AE60-E4A358A96ECA}"/>
              </a:ext>
            </a:extLst>
          </p:cNvPr>
          <p:cNvSpPr txBox="1">
            <a:spLocks/>
          </p:cNvSpPr>
          <p:nvPr/>
        </p:nvSpPr>
        <p:spPr>
          <a:xfrm>
            <a:off x="4572000" y="1622298"/>
            <a:ext cx="4285050" cy="4647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4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13716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2pPr>
            <a:lvl3pPr marL="27432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3pPr>
            <a:lvl4pPr marL="41148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4pPr>
            <a:lvl5pPr marL="548640" marR="0" indent="-1371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–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5pPr>
            <a:lvl6pPr marL="886968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6pPr>
            <a:lvl7pPr marL="1078992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7pPr>
            <a:lvl8pPr marL="1271016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8pPr>
            <a:lvl9pPr marL="1463040" indent="-137160" algn="l" defTabSz="914400" rtl="0" eaLnBrk="1" latinLnBrk="0" hangingPunct="1">
              <a:spcBef>
                <a:spcPts val="7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LK Fort" panose="020B0503030202060203" pitchFamily="34" charset="0"/>
                <a:ea typeface="+mn-ea"/>
                <a:cs typeface="+mn-cs"/>
              </a:defRPr>
            </a:lvl9pPr>
          </a:lstStyle>
          <a:p>
            <a:pPr indent="282575"/>
            <a:r>
              <a:rPr lang="en-US" dirty="0"/>
              <a:t>Field Mapping Example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"field-map":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"field": [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"source": "key",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"target": "</a:t>
            </a:r>
            <a:r>
              <a:rPr lang="en-US" sz="1200" b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Custom.JiraLink</a:t>
            </a:r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 </a:t>
            </a:r>
          </a:p>
          <a:p>
            <a:pPr indent="282575"/>
            <a:r>
              <a:rPr lang="en-US" sz="12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indent="282575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82575"/>
            <a:endParaRPr lang="en-US" b="0" dirty="0"/>
          </a:p>
          <a:p>
            <a:pPr indent="2825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-&gt; ADO Migration: Solidify Export from Jira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801948"/>
            <a:ext cx="8534400" cy="1986429"/>
          </a:xfrm>
        </p:spPr>
        <p:txBody>
          <a:bodyPr/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BLK Fort"/>
              </a:rPr>
              <a:t>Export Command</a:t>
            </a:r>
          </a:p>
          <a:p>
            <a:pPr lvl="0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.\jira-export.exe -u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amukamal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https://webster.bfm.com/jira --config .\config-esp_test1.json –force</a:t>
            </a:r>
          </a:p>
          <a:p>
            <a:pPr lvl="0"/>
            <a:r>
              <a:rPr lang="en-US" sz="1200" b="0" i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200" b="0" i="1" dirty="0" err="1">
                <a:latin typeface="+mn-lt"/>
                <a:cs typeface="Courier New" panose="02070309020205020404" pitchFamily="49" charset="0"/>
              </a:rPr>
              <a:t>xxxx</a:t>
            </a:r>
            <a:r>
              <a:rPr lang="en-US" sz="1200" b="0" i="1" dirty="0">
                <a:latin typeface="+mn-lt"/>
                <a:cs typeface="Courier New" panose="02070309020205020404" pitchFamily="49" charset="0"/>
              </a:rPr>
              <a:t> = your BLK password (for Jira)</a:t>
            </a:r>
          </a:p>
          <a:p>
            <a:pPr lvl="0"/>
            <a:endParaRPr lang="en-US" b="0" dirty="0"/>
          </a:p>
          <a:p>
            <a:pPr lvl="0"/>
            <a:r>
              <a:rPr lang="en-US" b="0" dirty="0"/>
              <a:t>I did two exports per component into the same directory to handle a Linking problem.</a:t>
            </a:r>
          </a:p>
          <a:p>
            <a:pPr lvl="0"/>
            <a:r>
              <a:rPr lang="en-US" b="0" dirty="0"/>
              <a:t>I used a separate workspace directory per component</a:t>
            </a:r>
          </a:p>
          <a:p>
            <a:pPr lvl="0"/>
            <a:endParaRPr lang="en-US" sz="1400" b="0" dirty="0"/>
          </a:p>
          <a:p>
            <a:pPr lvl="0"/>
            <a:endParaRPr lang="en-US" sz="1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1B06D-7D7F-41FB-9D95-C8AE38385201}"/>
              </a:ext>
            </a:extLst>
          </p:cNvPr>
          <p:cNvSpPr txBox="1"/>
          <p:nvPr/>
        </p:nvSpPr>
        <p:spPr>
          <a:xfrm>
            <a:off x="1092492" y="3326075"/>
            <a:ext cx="7728857" cy="1306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"query": "Project = ETFS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[14933] = 'Mt. Sharp' AND status not in (Rejected) AND component in ('ETF Basket Management’) AND type in 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Initiative, Epic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>
              <a:buClr>
                <a:schemeClr val="tx1"/>
              </a:buClr>
              <a:buSzPct val="110000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"workspace": "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C:\\Projects\\ADO_Migration\\esp_BM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buClr>
                <a:schemeClr val="tx1"/>
              </a:buClr>
              <a:buSzPct val="110000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"epic-link-field": "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Parent Link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EF81E-2268-490E-8628-CBBD7296E9BE}"/>
              </a:ext>
            </a:extLst>
          </p:cNvPr>
          <p:cNvSpPr txBox="1"/>
          <p:nvPr/>
        </p:nvSpPr>
        <p:spPr>
          <a:xfrm>
            <a:off x="304800" y="3080114"/>
            <a:ext cx="8403771" cy="410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b="1" dirty="0"/>
              <a:t>Initiatives and Epics</a:t>
            </a:r>
            <a:r>
              <a:rPr 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49986-8439-475E-85DB-8985ABCD8C98}"/>
              </a:ext>
            </a:extLst>
          </p:cNvPr>
          <p:cNvSpPr txBox="1"/>
          <p:nvPr/>
        </p:nvSpPr>
        <p:spPr>
          <a:xfrm>
            <a:off x="1128193" y="5062837"/>
            <a:ext cx="7728857" cy="1306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"query": "Project = ETFS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[14933] = 'Mt. Sharp' AND status not in (Rejected) AND component in ('ETF Basket Management’) AND type in (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Story,Enhancement,Bug,Task,'Non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Task',Sub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>
              <a:buClr>
                <a:schemeClr val="tx1"/>
              </a:buClr>
              <a:buSzPct val="110000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"workspace": "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C:\\Projects\\ADO_Migration\\esp_BM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buClr>
                <a:schemeClr val="tx1"/>
              </a:buClr>
              <a:buSzPct val="110000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SzPct val="11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"epic-link-field": “</a:t>
            </a:r>
            <a:r>
              <a:rPr lang="en-US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Epic Link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BAFD1-EFA3-41C3-A789-6EF13DD50311}"/>
              </a:ext>
            </a:extLst>
          </p:cNvPr>
          <p:cNvSpPr txBox="1"/>
          <p:nvPr/>
        </p:nvSpPr>
        <p:spPr>
          <a:xfrm>
            <a:off x="322651" y="4638951"/>
            <a:ext cx="8403771" cy="410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b="1" dirty="0"/>
              <a:t>Stories, Enhancements, Bugs, Tasks, etc.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-&gt; ADO Migration: Solidify Import to ADO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A11B3-603B-4777-A276-1A40D0E317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8534400" cy="4933949"/>
          </a:xfrm>
        </p:spPr>
        <p:txBody>
          <a:bodyPr/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BLK Fort"/>
              </a:rPr>
              <a:t>Import Command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.\wi-import.exe --</a:t>
            </a:r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US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cuzpiwgzdbj2qg################mn67vvym7gs4prcqistuya</a:t>
            </a:r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https://dev.azure.com/1A4D --config .\config-esp_test1.json --force</a:t>
            </a:r>
          </a:p>
          <a:p>
            <a:pPr lvl="0"/>
            <a:r>
              <a:rPr lang="en-US" b="0" i="1" dirty="0"/>
              <a:t>	token is the ADO PAT</a:t>
            </a:r>
          </a:p>
          <a:p>
            <a:pPr lvl="0"/>
            <a:endParaRPr lang="en-US" sz="1400" b="0" dirty="0"/>
          </a:p>
          <a:p>
            <a:pPr lvl="0"/>
            <a:r>
              <a:rPr lang="en-US" b="0" dirty="0"/>
              <a:t>After each Jira Component Export (Epics/Initiatives &amp; Stories/Bugs) to the same directory, I imported </a:t>
            </a:r>
            <a:r>
              <a:rPr lang="en-US" b="0" i="1" dirty="0"/>
              <a:t>all </a:t>
            </a:r>
            <a:r>
              <a:rPr lang="en-US" b="0" dirty="0"/>
              <a:t>artifacts for that Component.</a:t>
            </a:r>
          </a:p>
          <a:p>
            <a:pPr lvl="0"/>
            <a:endParaRPr lang="en-US" sz="1400" b="0" dirty="0"/>
          </a:p>
          <a:p>
            <a:pPr lvl="0"/>
            <a:r>
              <a:rPr lang="en-US" b="0" dirty="0"/>
              <a:t>This preserved </a:t>
            </a:r>
            <a:r>
              <a:rPr lang="en-US" b="0" i="1" dirty="0"/>
              <a:t>most</a:t>
            </a:r>
            <a:r>
              <a:rPr lang="en-US" b="0" dirty="0"/>
              <a:t> of the links from Initiative to Epic as well as Epic to Story</a:t>
            </a:r>
          </a:p>
          <a:p>
            <a:pPr lvl="0"/>
            <a:endParaRPr lang="en-US" sz="1400" b="0" dirty="0"/>
          </a:p>
          <a:p>
            <a:pPr lvl="0"/>
            <a:r>
              <a:rPr lang="en-US" dirty="0"/>
              <a:t>Some Trial &amp; Error: Test &amp; Validate</a:t>
            </a:r>
            <a:endParaRPr lang="en-US" b="0" dirty="0"/>
          </a:p>
          <a:p>
            <a:pPr lvl="0"/>
            <a:r>
              <a:rPr lang="en-US" sz="1400" b="0" dirty="0"/>
              <a:t>Since I was able to control the export query, I was able to do multiple practice exports and imports.  If I found a field was not mapping correctly, I revised the configuration file and deleted the imported work items in ADO and retried till I was satisfied with the results.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8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1001-CC4B-4196-A37C-2614ABE1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Paths, Iteration Paths and Users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4BD7-FAB7-4803-9438-D60016675EE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F693-6832-4395-8D1E-DDD8AD1DCC7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962F1-DDE0-49F1-9106-35B2EECC9D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085851"/>
            <a:ext cx="4267200" cy="4933949"/>
          </a:xfrm>
        </p:spPr>
        <p:txBody>
          <a:bodyPr/>
          <a:lstStyle/>
          <a:p>
            <a:r>
              <a:rPr lang="en-US" dirty="0"/>
              <a:t>Area Paths</a:t>
            </a:r>
          </a:p>
          <a:p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"base-area-path": "Basket Management",</a:t>
            </a:r>
          </a:p>
          <a:p>
            <a:r>
              <a:rPr lang="en-US" b="0" dirty="0"/>
              <a:t>In Jira, the component was used to identify the Business Segment, so that was naturally what we put in the ADO Area Path. </a:t>
            </a:r>
          </a:p>
          <a:p>
            <a:endParaRPr lang="en-US" b="0" dirty="0"/>
          </a:p>
          <a:p>
            <a:r>
              <a:rPr lang="en-US" dirty="0"/>
              <a:t>Iteration Paths</a:t>
            </a:r>
          </a:p>
          <a:p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"base-iteration-path": "Mt Sharp",</a:t>
            </a:r>
          </a:p>
          <a:p>
            <a:r>
              <a:rPr lang="en-US" b="0" dirty="0"/>
              <a:t>This base path was prepended to the Sprint.</a:t>
            </a:r>
          </a:p>
          <a:p>
            <a:r>
              <a:rPr lang="en-US" b="0" dirty="0"/>
              <a:t>After the import, I used the Iteration configuration for each team to insert the Program Increment between the overall initiative (Mt Sharp) and the Sprint</a:t>
            </a:r>
          </a:p>
          <a:p>
            <a:endParaRPr lang="en-US" b="0" dirty="0"/>
          </a:p>
          <a:p>
            <a:r>
              <a:rPr lang="en-US" dirty="0"/>
              <a:t>Users</a:t>
            </a:r>
          </a:p>
          <a:p>
            <a:r>
              <a:rPr lang="en-US" b="0" dirty="0"/>
              <a:t>Fortunately, users are based on our emails / user ids and they are the same in Jira and ADO, so no additional mapping file was needed.</a:t>
            </a:r>
          </a:p>
          <a:p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D13F3-D635-40D3-ABA2-3F565E62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61" y="1888399"/>
            <a:ext cx="4085089" cy="43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4938"/>
      </p:ext>
    </p:extLst>
  </p:cSld>
  <p:clrMapOvr>
    <a:masterClrMapping/>
  </p:clrMapOvr>
</p:sld>
</file>

<file path=ppt/theme/theme1.xml><?xml version="1.0" encoding="utf-8"?>
<a:theme xmlns:a="http://schemas.openxmlformats.org/drawingml/2006/main" name="BLK 4x3 2019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 dirty="0" err="1" smtClea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Presentation1" id="{30546805-06BB-407E-9C24-A66C88789374}" vid="{926F3CF0-7ADC-470E-AAF6-E4F70375BBAB}"/>
    </a:ext>
  </a:extLst>
</a:theme>
</file>

<file path=ppt/theme/theme2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ppt/theme/theme3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29C5F88B10C4AB8B709B59B9DD7F9" ma:contentTypeVersion="6" ma:contentTypeDescription="Create a new document." ma:contentTypeScope="" ma:versionID="a92764ac63c58d3d75503aa4a54933b6">
  <xsd:schema xmlns:xsd="http://www.w3.org/2001/XMLSchema" xmlns:xs="http://www.w3.org/2001/XMLSchema" xmlns:p="http://schemas.microsoft.com/office/2006/metadata/properties" xmlns:ns3="6f00fa47-1f27-4347-9cd2-d3ab04e891c1" xmlns:ns4="60ff8d86-cb9f-4592-a6e4-9f9154a7acfc" targetNamespace="http://schemas.microsoft.com/office/2006/metadata/properties" ma:root="true" ma:fieldsID="0251fecf5c44fe551e068bfa42bf6f14" ns3:_="" ns4:_="">
    <xsd:import namespace="6f00fa47-1f27-4347-9cd2-d3ab04e891c1"/>
    <xsd:import namespace="60ff8d86-cb9f-4592-a6e4-9f9154a7ac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0fa47-1f27-4347-9cd2-d3ab04e89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f8d86-cb9f-4592-a6e4-9f9154a7acf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C2582-7683-4702-944F-CBFFF79CEA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0EC6B-5670-43E5-AAA5-861D4F028F2C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6f00fa47-1f27-4347-9cd2-d3ab04e891c1"/>
    <ds:schemaRef ds:uri="60ff8d86-cb9f-4592-a6e4-9f9154a7acf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4707AFD-8D3B-429E-8E03-AF12D295C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0fa47-1f27-4347-9cd2-d3ab04e891c1"/>
    <ds:schemaRef ds:uri="60ff8d86-cb9f-4592-a6e4-9f9154a7a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5640</TotalTime>
  <Words>1125</Words>
  <Application>Microsoft Office PowerPoint</Application>
  <PresentationFormat>On-screen Show (4:3)</PresentationFormat>
  <Paragraphs>159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BLK Fort</vt:lpstr>
      <vt:lpstr>Courier New</vt:lpstr>
      <vt:lpstr>Arial</vt:lpstr>
      <vt:lpstr>BLK Fort Cond Light</vt:lpstr>
      <vt:lpstr>BLK Fort Extrabold</vt:lpstr>
      <vt:lpstr>BLK 4x3 2019</vt:lpstr>
      <vt:lpstr>ADO Boards Migrating from Jira</vt:lpstr>
      <vt:lpstr>Jira vs ADO Boards</vt:lpstr>
      <vt:lpstr>Jira -&gt; ADO Migration</vt:lpstr>
      <vt:lpstr>Jira -&gt; ADO Migration: Solidify Preparation</vt:lpstr>
      <vt:lpstr>Create a Personal Access Token (PAT)</vt:lpstr>
      <vt:lpstr>Jira -&gt; ADO Migration: Solidify Configuration</vt:lpstr>
      <vt:lpstr>Jira -&gt; ADO Migration: Solidify Export from Jira</vt:lpstr>
      <vt:lpstr>Jira -&gt; ADO Migration: Solidify Import to ADO</vt:lpstr>
      <vt:lpstr>Area Paths, Iteration Paths and Users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Boards Migrating from Jira</dc:title>
  <dc:creator>Mukamal, Alan</dc:creator>
  <cp:lastModifiedBy>Mukamal, Alan</cp:lastModifiedBy>
  <cp:revision>2</cp:revision>
  <cp:lastPrinted>2019-03-06T15:29:19Z</cp:lastPrinted>
  <dcterms:created xsi:type="dcterms:W3CDTF">2021-01-13T02:07:40Z</dcterms:created>
  <dcterms:modified xsi:type="dcterms:W3CDTF">2021-01-21T13:13:43Z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0x010100C2729C5F88B10C4AB8B709B59B9DD7F9</vt:lpwstr>
  </property>
</Properties>
</file>