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74" r:id="rId5"/>
    <p:sldId id="261" r:id="rId6"/>
    <p:sldId id="262" r:id="rId7"/>
    <p:sldId id="258" r:id="rId8"/>
    <p:sldId id="263" r:id="rId9"/>
    <p:sldId id="265" r:id="rId10"/>
    <p:sldId id="266" r:id="rId11"/>
    <p:sldId id="267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02D"/>
    <a:srgbClr val="FF585F"/>
    <a:srgbClr val="5B5B5B"/>
    <a:srgbClr val="000000"/>
    <a:srgbClr val="F0F0F0"/>
    <a:srgbClr val="002060"/>
    <a:srgbClr val="D97F34"/>
    <a:srgbClr val="2F8CA5"/>
    <a:srgbClr val="A43A37"/>
    <a:srgbClr val="346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0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5357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1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685800"/>
            <a:ext cx="10147300" cy="749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612900"/>
            <a:ext cx="10147300" cy="4254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6816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6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8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E34B70-5B31-4285-B249-6F73218A8C90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732050-C035-437B-9D8C-52C17012D3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240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erdosmiller.com/blog/pid-anti-windup-techniqu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8C80-CF96-46D8-81C9-78C201FF7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/>
              <a:t>A </a:t>
            </a:r>
            <a:r>
              <a:rPr lang="en-US" sz="4800" dirty="0"/>
              <a:t>High Accuracy Empirical Temp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67698-ECAC-4C7C-BC40-2113F9F6F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&amp; Fun with Kalman Filters</a:t>
            </a:r>
          </a:p>
        </p:txBody>
      </p:sp>
    </p:spTree>
    <p:extLst>
      <p:ext uri="{BB962C8B-B14F-4D97-AF65-F5344CB8AC3E}">
        <p14:creationId xmlns:p14="http://schemas.microsoft.com/office/powerpoint/2010/main" val="735891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8A66EE3-2D1D-41F5-91FD-19B0834C2482}"/>
              </a:ext>
            </a:extLst>
          </p:cNvPr>
          <p:cNvGrpSpPr/>
          <p:nvPr/>
        </p:nvGrpSpPr>
        <p:grpSpPr>
          <a:xfrm>
            <a:off x="6184900" y="3325360"/>
            <a:ext cx="6007101" cy="3155073"/>
            <a:chOff x="5802868" y="2106160"/>
            <a:chExt cx="6007101" cy="3155073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0B20A7C-C5E6-4B84-8B76-969EB16A2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762"/>
            <a:stretch/>
          </p:blipFill>
          <p:spPr>
            <a:xfrm>
              <a:off x="6096000" y="2235200"/>
              <a:ext cx="5552958" cy="3026033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AD34D5-8273-4AEB-8F8E-DA1EDA5A1A62}"/>
                </a:ext>
              </a:extLst>
            </p:cNvPr>
            <p:cNvSpPr txBox="1"/>
            <p:nvPr/>
          </p:nvSpPr>
          <p:spPr>
            <a:xfrm>
              <a:off x="6382364" y="4891901"/>
              <a:ext cx="43802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Time [s]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0E500DE-E945-4FF2-93BA-4050D8A8A1C3}"/>
                </a:ext>
              </a:extLst>
            </p:cNvPr>
            <p:cNvSpPr txBox="1"/>
            <p:nvPr/>
          </p:nvSpPr>
          <p:spPr>
            <a:xfrm rot="16200000">
              <a:off x="4741733" y="3461434"/>
              <a:ext cx="24916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Sensitivity [m/s]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1A6832-904E-41C7-A805-054EFE9DF6B3}"/>
                </a:ext>
              </a:extLst>
            </p:cNvPr>
            <p:cNvSpPr txBox="1"/>
            <p:nvPr/>
          </p:nvSpPr>
          <p:spPr>
            <a:xfrm>
              <a:off x="6641828" y="2106160"/>
              <a:ext cx="414593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Example Sensitivity Analysis Results (Sensitivity of Velocity Err to x1 to x5)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0459AD-E6B0-4579-8AE8-C79182825C9B}"/>
                </a:ext>
              </a:extLst>
            </p:cNvPr>
            <p:cNvSpPr txBox="1"/>
            <p:nvPr/>
          </p:nvSpPr>
          <p:spPr>
            <a:xfrm>
              <a:off x="11265932" y="3078213"/>
              <a:ext cx="5440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x1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5D5651-F242-41E0-AB56-B942D583956D}"/>
                </a:ext>
              </a:extLst>
            </p:cNvPr>
            <p:cNvSpPr txBox="1"/>
            <p:nvPr/>
          </p:nvSpPr>
          <p:spPr>
            <a:xfrm>
              <a:off x="11265932" y="3408185"/>
              <a:ext cx="5440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x2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4B5CFD-A5CD-400A-BE01-7E4BB269B20A}"/>
                </a:ext>
              </a:extLst>
            </p:cNvPr>
            <p:cNvSpPr txBox="1"/>
            <p:nvPr/>
          </p:nvSpPr>
          <p:spPr>
            <a:xfrm>
              <a:off x="11265932" y="3768923"/>
              <a:ext cx="5440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x3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BFA61E0-1BBA-46DC-82B3-30394EC10381}"/>
                </a:ext>
              </a:extLst>
            </p:cNvPr>
            <p:cNvSpPr txBox="1"/>
            <p:nvPr/>
          </p:nvSpPr>
          <p:spPr>
            <a:xfrm>
              <a:off x="11265932" y="4076700"/>
              <a:ext cx="5440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x4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FC9AB8-FA64-4BA1-AAF5-F3154528092B}"/>
                </a:ext>
              </a:extLst>
            </p:cNvPr>
            <p:cNvSpPr txBox="1"/>
            <p:nvPr/>
          </p:nvSpPr>
          <p:spPr>
            <a:xfrm>
              <a:off x="11265932" y="4447977"/>
              <a:ext cx="5440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x5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16F668-6604-4A7F-B8C1-D8FDA6A2F776}"/>
                </a:ext>
              </a:extLst>
            </p:cNvPr>
            <p:cNvSpPr txBox="1"/>
            <p:nvPr/>
          </p:nvSpPr>
          <p:spPr>
            <a:xfrm>
              <a:off x="11116589" y="2765862"/>
              <a:ext cx="6933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sz="1400" b="1" dirty="0"/>
                <a:t>RSSQ 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47C9-8727-4F43-B596-E30FD49DC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612900"/>
            <a:ext cx="11049000" cy="1113890"/>
          </a:xfrm>
        </p:spPr>
        <p:txBody>
          <a:bodyPr>
            <a:normAutofit/>
          </a:bodyPr>
          <a:lstStyle/>
          <a:p>
            <a:r>
              <a:rPr lang="en-US" sz="1600" dirty="0"/>
              <a:t>Due to underlying linear assumptions for Kalman Filters &amp; Covariance Analysis, sensitivity of one state to another can be efficiently determined</a:t>
            </a:r>
          </a:p>
          <a:p>
            <a:pPr lvl="1"/>
            <a:r>
              <a:rPr lang="en-US" sz="1600" i="0" dirty="0"/>
              <a:t>Ex. Given a KF with Velocity Err state and </a:t>
            </a:r>
            <a:r>
              <a:rPr lang="en-US" sz="1600" dirty="0"/>
              <a:t>n</a:t>
            </a:r>
            <a:r>
              <a:rPr lang="en-US" sz="1600" i="0" dirty="0"/>
              <a:t> other error states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279C6-6DB4-4F42-961B-EDDE90E9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Sensitivity Analysis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1F76210-4470-47C6-B788-977A99DF0ECC}"/>
              </a:ext>
            </a:extLst>
          </p:cNvPr>
          <p:cNvSpPr txBox="1">
            <a:spLocks/>
          </p:cNvSpPr>
          <p:nvPr/>
        </p:nvSpPr>
        <p:spPr>
          <a:xfrm>
            <a:off x="825501" y="2802990"/>
            <a:ext cx="5029199" cy="425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High Level Algorithm as follows:</a:t>
            </a:r>
          </a:p>
          <a:p>
            <a:pPr lvl="1"/>
            <a:r>
              <a:rPr lang="en-US" sz="1600" i="0" dirty="0"/>
              <a:t>Initialize a “Sensitivity Matrix,” </a:t>
            </a:r>
            <a:r>
              <a:rPr lang="en-US" sz="1600" dirty="0"/>
              <a:t>S </a:t>
            </a:r>
            <a:r>
              <a:rPr lang="en-US" sz="1600" i="0" dirty="0"/>
              <a:t> and propagate at each time step</a:t>
            </a:r>
          </a:p>
          <a:p>
            <a:pPr lvl="1"/>
            <a:r>
              <a:rPr lang="en-US" sz="1600" i="0" dirty="0"/>
              <a:t>S contains all information to compute sensitivity of any one state to any other</a:t>
            </a:r>
          </a:p>
          <a:p>
            <a:pPr lvl="1"/>
            <a:r>
              <a:rPr lang="en-US" sz="1600" i="0" dirty="0"/>
              <a:t>Only a single run needed for most states</a:t>
            </a:r>
          </a:p>
          <a:p>
            <a:pPr lvl="1"/>
            <a:endParaRPr lang="en-US" sz="1600" i="0" dirty="0"/>
          </a:p>
          <a:p>
            <a:r>
              <a:rPr lang="en-US" sz="1600" b="1" dirty="0"/>
              <a:t>Utility</a:t>
            </a:r>
            <a:r>
              <a:rPr lang="en-US" sz="1600" dirty="0"/>
              <a:t>: Objectively quantify primary contributors to performance parameters of interest</a:t>
            </a:r>
          </a:p>
          <a:p>
            <a:pPr lvl="1"/>
            <a:r>
              <a:rPr lang="en-US" sz="1600" i="0" dirty="0"/>
              <a:t>Inform efficient team direction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EDD9BC5-F5AD-4153-9936-6EAD2866D889}"/>
              </a:ext>
            </a:extLst>
          </p:cNvPr>
          <p:cNvSpPr/>
          <p:nvPr/>
        </p:nvSpPr>
        <p:spPr>
          <a:xfrm>
            <a:off x="7547427" y="2119335"/>
            <a:ext cx="3951194" cy="510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Below example shows what Sensitivity Analysis would look like for our KF. RSSQ is equal to the Vel Err State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67E530-B0A2-42D9-A086-5A6209406530}"/>
              </a:ext>
            </a:extLst>
          </p:cNvPr>
          <p:cNvSpPr/>
          <p:nvPr/>
        </p:nvSpPr>
        <p:spPr>
          <a:xfrm>
            <a:off x="10799089" y="3088620"/>
            <a:ext cx="1270000" cy="38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RSSQ = Vel Err</a:t>
            </a:r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4723F616-00DC-4765-A55C-F1BF00875CA5}"/>
              </a:ext>
            </a:extLst>
          </p:cNvPr>
          <p:cNvCxnSpPr>
            <a:stCxn id="27" idx="2"/>
          </p:cNvCxnSpPr>
          <p:nvPr/>
        </p:nvCxnSpPr>
        <p:spPr>
          <a:xfrm flipH="1">
            <a:off x="10926089" y="3474115"/>
            <a:ext cx="508000" cy="631825"/>
          </a:xfrm>
          <a:prstGeom prst="straightConnector1">
            <a:avLst/>
          </a:prstGeom>
          <a:ln w="28575">
            <a:solidFill>
              <a:srgbClr val="34649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19856A3-D2F5-4762-931B-1D0634D19F72}"/>
              </a:ext>
            </a:extLst>
          </p:cNvPr>
          <p:cNvSpPr/>
          <p:nvPr/>
        </p:nvSpPr>
        <p:spPr>
          <a:xfrm>
            <a:off x="5804932" y="2986769"/>
            <a:ext cx="2746704" cy="4168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x1 is the top contributor. Designer should focus on x1 to reduce vel err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D3C415-A11A-4F14-960D-F561FF629FA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7178284" y="3403601"/>
            <a:ext cx="213597" cy="1047700"/>
          </a:xfrm>
          <a:prstGeom prst="straightConnector1">
            <a:avLst/>
          </a:prstGeom>
          <a:ln w="28575">
            <a:solidFill>
              <a:srgbClr val="A43A3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0ABD073-6F48-4C1F-B9D7-86F76E1BBCFF}"/>
              </a:ext>
            </a:extLst>
          </p:cNvPr>
          <p:cNvSpPr/>
          <p:nvPr/>
        </p:nvSpPr>
        <p:spPr>
          <a:xfrm>
            <a:off x="5065928" y="6141841"/>
            <a:ext cx="2746705" cy="54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x4 is initially #3 contributor but drops below x3 after a short amount of time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373987-10AD-4FD4-91B0-8A569455A4E5}"/>
              </a:ext>
            </a:extLst>
          </p:cNvPr>
          <p:cNvCxnSpPr>
            <a:cxnSpLocks/>
          </p:cNvCxnSpPr>
          <p:nvPr/>
        </p:nvCxnSpPr>
        <p:spPr>
          <a:xfrm flipV="1">
            <a:off x="6409828" y="5282307"/>
            <a:ext cx="912328" cy="876300"/>
          </a:xfrm>
          <a:prstGeom prst="straightConnector1">
            <a:avLst/>
          </a:prstGeom>
          <a:ln w="28575">
            <a:solidFill>
              <a:srgbClr val="2F8CA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BBBEC27-1EBA-482B-AE56-A627AF35190E}"/>
              </a:ext>
            </a:extLst>
          </p:cNvPr>
          <p:cNvSpPr/>
          <p:nvPr/>
        </p:nvSpPr>
        <p:spPr>
          <a:xfrm>
            <a:off x="10011226" y="6223978"/>
            <a:ext cx="1863273" cy="385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x5 does not contribute significantly to vel err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F74E8B9-DD2A-4E34-A4FC-AF3D80246452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10011227" y="5457372"/>
            <a:ext cx="931636" cy="766606"/>
          </a:xfrm>
          <a:prstGeom prst="straightConnector1">
            <a:avLst/>
          </a:prstGeom>
          <a:ln w="28575">
            <a:solidFill>
              <a:srgbClr val="D97F3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Oval 1043">
            <a:extLst>
              <a:ext uri="{FF2B5EF4-FFF2-40B4-BE49-F238E27FC236}">
                <a16:creationId xmlns:a16="http://schemas.microsoft.com/office/drawing/2014/main" id="{605F04E7-4E2C-443A-B1B4-7F17111A94CB}"/>
              </a:ext>
            </a:extLst>
          </p:cNvPr>
          <p:cNvSpPr/>
          <p:nvPr/>
        </p:nvSpPr>
        <p:spPr>
          <a:xfrm>
            <a:off x="10609214" y="3042601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EFFF52CB-C546-4C8F-BE6E-3C60FFD71BEA}"/>
              </a:ext>
            </a:extLst>
          </p:cNvPr>
          <p:cNvSpPr/>
          <p:nvPr/>
        </p:nvSpPr>
        <p:spPr>
          <a:xfrm>
            <a:off x="5572835" y="290459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93CCCA35-9956-4FD3-A208-130D131B27E0}"/>
              </a:ext>
            </a:extLst>
          </p:cNvPr>
          <p:cNvSpPr/>
          <p:nvPr/>
        </p:nvSpPr>
        <p:spPr>
          <a:xfrm>
            <a:off x="4870474" y="6004681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1C488769-2D23-4616-8F75-FCC29D12728F}"/>
              </a:ext>
            </a:extLst>
          </p:cNvPr>
          <p:cNvSpPr/>
          <p:nvPr/>
        </p:nvSpPr>
        <p:spPr>
          <a:xfrm>
            <a:off x="9794416" y="6158607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7F20F14-CC15-43ED-8712-F75818EEDAE2}"/>
              </a:ext>
            </a:extLst>
          </p:cNvPr>
          <p:cNvSpPr/>
          <p:nvPr/>
        </p:nvSpPr>
        <p:spPr>
          <a:xfrm>
            <a:off x="825500" y="4935162"/>
            <a:ext cx="4947431" cy="835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CC6A-574B-40C4-8056-7981D3E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Kalman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C4F0-644D-4A32-A877-EF392E65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612900"/>
            <a:ext cx="7215414" cy="4254500"/>
          </a:xfrm>
        </p:spPr>
        <p:txBody>
          <a:bodyPr>
            <a:normAutofit/>
          </a:bodyPr>
          <a:lstStyle/>
          <a:p>
            <a:r>
              <a:rPr lang="en-US" sz="1600" dirty="0"/>
              <a:t>If post processing is allowed, backwards Kalman Filtering is possible to “squeeze” all the information out of a data set</a:t>
            </a:r>
          </a:p>
          <a:p>
            <a:r>
              <a:rPr lang="en-US" sz="1600" b="1" dirty="0"/>
              <a:t>Utility:</a:t>
            </a:r>
            <a:r>
              <a:rPr lang="en-US" sz="1600" dirty="0"/>
              <a:t> Improves state estimation for entire time history (Forward KF has lowest state err at the end only)</a:t>
            </a:r>
          </a:p>
          <a:p>
            <a:pPr lvl="1"/>
            <a:r>
              <a:rPr lang="en-US" sz="1600" i="0" dirty="0"/>
              <a:t>Ex. Projectile launched from catapult w/ accelerometer + GPS receiver (noisy acceleration &amp; position measurements)</a:t>
            </a:r>
          </a:p>
        </p:txBody>
      </p:sp>
      <p:pic>
        <p:nvPicPr>
          <p:cNvPr id="2052" name="Picture 4" descr="Catapult Cliparts Free Download Clip Art - WebComicms.Net">
            <a:extLst>
              <a:ext uri="{FF2B5EF4-FFF2-40B4-BE49-F238E27FC236}">
                <a16:creationId xmlns:a16="http://schemas.microsoft.com/office/drawing/2014/main" id="{DD0E764D-F4CD-4895-8089-7589CFCA3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70"/>
          <a:stretch/>
        </p:blipFill>
        <p:spPr bwMode="auto">
          <a:xfrm>
            <a:off x="6096000" y="3332801"/>
            <a:ext cx="1677493" cy="110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18A8E50-B0E9-4675-81BA-7F4DAC911204}"/>
              </a:ext>
            </a:extLst>
          </p:cNvPr>
          <p:cNvGrpSpPr/>
          <p:nvPr/>
        </p:nvGrpSpPr>
        <p:grpSpPr>
          <a:xfrm>
            <a:off x="708774" y="3359987"/>
            <a:ext cx="6341651" cy="3534723"/>
            <a:chOff x="808790" y="3038428"/>
            <a:chExt cx="6341651" cy="35347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7B1332A-67A5-4A76-BA4B-C44EBBC641A6}"/>
                </a:ext>
              </a:extLst>
            </p:cNvPr>
            <p:cNvGrpSpPr/>
            <p:nvPr/>
          </p:nvGrpSpPr>
          <p:grpSpPr>
            <a:xfrm>
              <a:off x="925516" y="3038428"/>
              <a:ext cx="4333875" cy="3133772"/>
              <a:chOff x="925516" y="3312838"/>
              <a:chExt cx="4333875" cy="313377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1395514-7FD1-4C73-A634-84E4F8705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516" y="3312885"/>
                <a:ext cx="4333875" cy="3133725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7388F60-68C3-42A6-903B-56D3C81F45B6}"/>
                  </a:ext>
                </a:extLst>
              </p:cNvPr>
              <p:cNvSpPr/>
              <p:nvPr/>
            </p:nvSpPr>
            <p:spPr>
              <a:xfrm>
                <a:off x="1219200" y="3395546"/>
                <a:ext cx="2060568" cy="7395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200" dirty="0"/>
                  <a:t>Forward Kalman Filter estimation error decreases over time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F50BAAE-29DB-4140-83F7-ADA26C48F44A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1582057" y="4135054"/>
                <a:ext cx="667427" cy="609678"/>
              </a:xfrm>
              <a:prstGeom prst="straightConnector1">
                <a:avLst/>
              </a:prstGeom>
              <a:ln w="28575">
                <a:solidFill>
                  <a:srgbClr val="34649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D1B8CCB-1BA1-487C-BA11-66BEE5A13FD6}"/>
                  </a:ext>
                </a:extLst>
              </p:cNvPr>
              <p:cNvSpPr/>
              <p:nvPr/>
            </p:nvSpPr>
            <p:spPr>
              <a:xfrm flipH="1">
                <a:off x="1017387" y="3312838"/>
                <a:ext cx="303610" cy="29182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EF8A1A-DF5F-45F2-BA70-2D33F4E24DD2}"/>
                </a:ext>
              </a:extLst>
            </p:cNvPr>
            <p:cNvSpPr txBox="1"/>
            <p:nvPr/>
          </p:nvSpPr>
          <p:spPr>
            <a:xfrm>
              <a:off x="808790" y="6142264"/>
              <a:ext cx="31510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Source: Gelb. “</a:t>
              </a:r>
              <a:r>
                <a:rPr lang="en-US" sz="1100" i="1" dirty="0"/>
                <a:t>Applied Optimal Estimation” pg. 159 Figure 5.1-1</a:t>
              </a:r>
              <a:endParaRPr lang="en-US" sz="11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5EBB3D-A3A1-4F85-988D-BD7EB7A41501}"/>
                </a:ext>
              </a:extLst>
            </p:cNvPr>
            <p:cNvSpPr/>
            <p:nvPr/>
          </p:nvSpPr>
          <p:spPr>
            <a:xfrm>
              <a:off x="3999407" y="5940373"/>
              <a:ext cx="3151034" cy="596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/>
                <a:t>Combine with a backwards filter to improve state estimation over full time history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2535D4-76AD-4F81-8C70-5E574DA7F45F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850173" y="5658285"/>
              <a:ext cx="724751" cy="282088"/>
            </a:xfrm>
            <a:prstGeom prst="straightConnector1">
              <a:avLst/>
            </a:prstGeom>
            <a:ln w="28575">
              <a:solidFill>
                <a:srgbClr val="34649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2615C4-D1AF-4401-9B47-FA82883F4CF6}"/>
                </a:ext>
              </a:extLst>
            </p:cNvPr>
            <p:cNvSpPr/>
            <p:nvPr/>
          </p:nvSpPr>
          <p:spPr>
            <a:xfrm flipH="1">
              <a:off x="3808020" y="5832051"/>
              <a:ext cx="303610" cy="29182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8C92F28-9F3E-4225-BAB9-C76BD1EDC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712" y="5016500"/>
            <a:ext cx="3800475" cy="17811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38B2E8-DD40-403A-B86F-7D9432DA1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712" y="1435100"/>
            <a:ext cx="3810000" cy="3581400"/>
          </a:xfrm>
          <a:prstGeom prst="rect">
            <a:avLst/>
          </a:prstGeom>
        </p:spPr>
      </p:pic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DC9B498E-0C08-46B7-9D22-E963E7DF695B}"/>
              </a:ext>
            </a:extLst>
          </p:cNvPr>
          <p:cNvSpPr/>
          <p:nvPr/>
        </p:nvSpPr>
        <p:spPr>
          <a:xfrm>
            <a:off x="8522432" y="946548"/>
            <a:ext cx="3151034" cy="38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Raw sensor data for our catapult example</a:t>
            </a:r>
          </a:p>
        </p:txBody>
      </p:sp>
      <p:sp>
        <p:nvSpPr>
          <p:cNvPr id="2051" name="Rectangle: Rounded Corners 2050">
            <a:extLst>
              <a:ext uri="{FF2B5EF4-FFF2-40B4-BE49-F238E27FC236}">
                <a16:creationId xmlns:a16="http://schemas.microsoft.com/office/drawing/2014/main" id="{98170338-FD99-447E-96FA-1762655A6E2C}"/>
              </a:ext>
            </a:extLst>
          </p:cNvPr>
          <p:cNvSpPr/>
          <p:nvPr/>
        </p:nvSpPr>
        <p:spPr>
          <a:xfrm>
            <a:off x="7036742" y="4720432"/>
            <a:ext cx="1789968" cy="38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Sensors are pretty noisy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389A82-512F-4BD2-8541-020DA93E0CE9}"/>
              </a:ext>
            </a:extLst>
          </p:cNvPr>
          <p:cNvCxnSpPr>
            <a:cxnSpLocks/>
            <a:stCxn id="2051" idx="3"/>
          </p:cNvCxnSpPr>
          <p:nvPr/>
        </p:nvCxnSpPr>
        <p:spPr>
          <a:xfrm flipV="1">
            <a:off x="8826710" y="4182203"/>
            <a:ext cx="535004" cy="73071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0C961D-0E9A-44DD-9DAF-12C496538228}"/>
              </a:ext>
            </a:extLst>
          </p:cNvPr>
          <p:cNvCxnSpPr>
            <a:cxnSpLocks/>
            <a:stCxn id="2051" idx="3"/>
          </p:cNvCxnSpPr>
          <p:nvPr/>
        </p:nvCxnSpPr>
        <p:spPr>
          <a:xfrm>
            <a:off x="8826710" y="4912916"/>
            <a:ext cx="361491" cy="60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155C2002-A111-4CEC-B656-B3E14AFE06F1}"/>
              </a:ext>
            </a:extLst>
          </p:cNvPr>
          <p:cNvSpPr/>
          <p:nvPr/>
        </p:nvSpPr>
        <p:spPr>
          <a:xfrm>
            <a:off x="825500" y="2237289"/>
            <a:ext cx="6750957" cy="5257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E42EC3C9-9282-4432-8649-2B80807C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88" y="3383256"/>
            <a:ext cx="10998137" cy="3109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36204-69D1-4405-BA47-FDBF8739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Smoother Results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63FC4E1-03BA-46B9-BC63-422827DD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Forward Kalman filter improved over raw results</a:t>
            </a:r>
          </a:p>
          <a:p>
            <a:pPr lvl="1"/>
            <a:r>
              <a:rPr lang="en-US" sz="1600" dirty="0"/>
              <a:t>Estimates velocity for free</a:t>
            </a:r>
          </a:p>
          <a:p>
            <a:r>
              <a:rPr lang="en-US" sz="1600" dirty="0"/>
              <a:t>Backwards Kalman further improves estimation error and reduces large error at beginning</a:t>
            </a:r>
          </a:p>
          <a:p>
            <a:endParaRPr lang="en-US" sz="16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BE0164-0555-422E-B7DE-15181AD1ADCC}"/>
              </a:ext>
            </a:extLst>
          </p:cNvPr>
          <p:cNvSpPr/>
          <p:nvPr/>
        </p:nvSpPr>
        <p:spPr>
          <a:xfrm>
            <a:off x="1804984" y="2813038"/>
            <a:ext cx="3579816" cy="555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Forward Kalman Filter is more accurate than raw sensor, but has significant error at beginning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CADE06-3404-4BD5-BDDE-790DE23E3861}"/>
              </a:ext>
            </a:extLst>
          </p:cNvPr>
          <p:cNvCxnSpPr>
            <a:cxnSpLocks/>
          </p:cNvCxnSpPr>
          <p:nvPr/>
        </p:nvCxnSpPr>
        <p:spPr>
          <a:xfrm flipH="1">
            <a:off x="1625600" y="3368917"/>
            <a:ext cx="774702" cy="1200138"/>
          </a:xfrm>
          <a:prstGeom prst="straightConnector1">
            <a:avLst/>
          </a:prstGeom>
          <a:ln w="28575">
            <a:solidFill>
              <a:srgbClr val="D97F3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4C0F30-7663-4A02-AE16-0C17FE4423FE}"/>
              </a:ext>
            </a:extLst>
          </p:cNvPr>
          <p:cNvCxnSpPr>
            <a:cxnSpLocks/>
          </p:cNvCxnSpPr>
          <p:nvPr/>
        </p:nvCxnSpPr>
        <p:spPr>
          <a:xfrm>
            <a:off x="4622801" y="3368917"/>
            <a:ext cx="536178" cy="687497"/>
          </a:xfrm>
          <a:prstGeom prst="straightConnector1">
            <a:avLst/>
          </a:prstGeom>
          <a:ln w="28575">
            <a:solidFill>
              <a:srgbClr val="D97F3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FDD5BDD-9090-4ECD-99CF-B3320A1F8C6A}"/>
              </a:ext>
            </a:extLst>
          </p:cNvPr>
          <p:cNvSpPr/>
          <p:nvPr/>
        </p:nvSpPr>
        <p:spPr>
          <a:xfrm>
            <a:off x="3906042" y="6588871"/>
            <a:ext cx="5479258" cy="277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Backwards Smoothed KF has less error overall and especially at the beginning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3D2E67-E0F7-482F-B85F-54B5E89B66C9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625600" y="5605353"/>
            <a:ext cx="2280442" cy="112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F2BCA8-7B2C-4ACC-B3C5-FB41C2AC7D08}"/>
              </a:ext>
            </a:extLst>
          </p:cNvPr>
          <p:cNvCxnSpPr>
            <a:cxnSpLocks/>
          </p:cNvCxnSpPr>
          <p:nvPr/>
        </p:nvCxnSpPr>
        <p:spPr>
          <a:xfrm flipH="1" flipV="1">
            <a:off x="5209041" y="4470400"/>
            <a:ext cx="296411" cy="2118471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FED67-DB14-4DC3-B421-75D22BA5E5BF}"/>
              </a:ext>
            </a:extLst>
          </p:cNvPr>
          <p:cNvCxnSpPr>
            <a:cxnSpLocks/>
          </p:cNvCxnSpPr>
          <p:nvPr/>
        </p:nvCxnSpPr>
        <p:spPr>
          <a:xfrm flipV="1">
            <a:off x="8826500" y="5035292"/>
            <a:ext cx="212330" cy="15535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AD75D9F-C109-4A6B-BEDC-59C2177F415F}"/>
              </a:ext>
            </a:extLst>
          </p:cNvPr>
          <p:cNvSpPr/>
          <p:nvPr/>
        </p:nvSpPr>
        <p:spPr>
          <a:xfrm flipH="1">
            <a:off x="1563487" y="2826469"/>
            <a:ext cx="303610" cy="291823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AAD28D3-FE2D-41AC-A5E7-914115B1E819}"/>
              </a:ext>
            </a:extLst>
          </p:cNvPr>
          <p:cNvSpPr/>
          <p:nvPr/>
        </p:nvSpPr>
        <p:spPr>
          <a:xfrm flipH="1">
            <a:off x="3701792" y="6578600"/>
            <a:ext cx="303610" cy="291823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41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9BB9E4-0154-4527-A575-2062DAF2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58145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4D341A-F8FE-4117-87AA-3651F636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2D7AC-A929-422B-9E36-6FF2F283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612900"/>
            <a:ext cx="5996214" cy="4991100"/>
          </a:xfrm>
        </p:spPr>
        <p:txBody>
          <a:bodyPr>
            <a:normAutofit/>
          </a:bodyPr>
          <a:lstStyle/>
          <a:p>
            <a:r>
              <a:rPr lang="en-US" sz="1600" dirty="0"/>
              <a:t>Need was identified for an improved controller for an application requiring high accuracy/high stability thermal control</a:t>
            </a:r>
          </a:p>
          <a:p>
            <a:pPr lvl="1"/>
            <a:r>
              <a:rPr lang="en-US" sz="1600" dirty="0"/>
              <a:t>Maintains very tight temperature stability</a:t>
            </a:r>
          </a:p>
          <a:p>
            <a:pPr lvl="1"/>
            <a:r>
              <a:rPr lang="en-US" sz="1600" dirty="0"/>
              <a:t>Increased bandwidth/response time</a:t>
            </a:r>
          </a:p>
          <a:p>
            <a:pPr lvl="1"/>
            <a:r>
              <a:rPr lang="en-US" sz="1600" dirty="0"/>
              <a:t>Able to reject transient temperature disturbances</a:t>
            </a:r>
          </a:p>
          <a:p>
            <a:pPr lvl="1"/>
            <a:r>
              <a:rPr lang="en-US" sz="1600" dirty="0"/>
              <a:t>Quick turn around time to support program schedule (design/implementation/validation)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Thermal system has:</a:t>
            </a:r>
          </a:p>
          <a:p>
            <a:pPr lvl="1"/>
            <a:r>
              <a:rPr lang="en-US" sz="1600" dirty="0"/>
              <a:t>Active heating &amp; active cooling</a:t>
            </a:r>
          </a:p>
          <a:p>
            <a:pPr lvl="1"/>
            <a:r>
              <a:rPr lang="en-US" sz="1600" dirty="0"/>
              <a:t>Control on heater strip duty cycle</a:t>
            </a:r>
          </a:p>
          <a:p>
            <a:pPr lvl="1"/>
            <a:r>
              <a:rPr lang="en-US" sz="1600" dirty="0"/>
              <a:t>Thermistors few inches away from heater strip</a:t>
            </a:r>
          </a:p>
          <a:p>
            <a:pPr lvl="1"/>
            <a:endParaRPr lang="en-US" sz="1600" dirty="0"/>
          </a:p>
        </p:txBody>
      </p:sp>
      <p:pic>
        <p:nvPicPr>
          <p:cNvPr id="4098" name="Picture 2" descr="Evaporative Cooler HVAC Air Conditioning Clip Art Vector Graphics, PNG,  538x566px, Evaporative Cooler, Air Conditioning, Area,">
            <a:extLst>
              <a:ext uri="{FF2B5EF4-FFF2-40B4-BE49-F238E27FC236}">
                <a16:creationId xmlns:a16="http://schemas.microsoft.com/office/drawing/2014/main" id="{F3CB3EEB-D20F-4C0B-94F4-B2EC3A185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4" b="98057" l="18415" r="81463">
                        <a14:foregroundMark x1="39268" y1="50530" x2="39268" y2="50530"/>
                        <a14:foregroundMark x1="28659" y1="44876" x2="28659" y2="44876"/>
                        <a14:foregroundMark x1="20610" y1="32686" x2="20610" y2="32686"/>
                        <a14:foregroundMark x1="23659" y1="16784" x2="23659" y2="16784"/>
                        <a14:foregroundMark x1="32195" y1="5830" x2="32195" y2="5830"/>
                        <a14:foregroundMark x1="50366" y1="9364" x2="50366" y2="9364"/>
                        <a14:foregroundMark x1="18415" y1="33216" x2="18415" y2="33216"/>
                        <a14:foregroundMark x1="49634" y1="3004" x2="49634" y2="3004"/>
                        <a14:foregroundMark x1="45122" y1="93816" x2="45122" y2="93816"/>
                        <a14:foregroundMark x1="51463" y1="98057" x2="51463" y2="98057"/>
                        <a14:foregroundMark x1="77927" y1="75265" x2="77927" y2="75265"/>
                        <a14:foregroundMark x1="79390" y1="58304" x2="79390" y2="58304"/>
                        <a14:foregroundMark x1="79878" y1="62544" x2="79878" y2="62544"/>
                        <a14:foregroundMark x1="80732" y1="76325" x2="80732" y2="76325"/>
                        <a14:foregroundMark x1="81463" y1="71201" x2="81463" y2="712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62" r="14680"/>
          <a:stretch/>
        </p:blipFill>
        <p:spPr bwMode="auto">
          <a:xfrm>
            <a:off x="6821714" y="1466850"/>
            <a:ext cx="5471886" cy="539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2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270B-C46F-45F4-B6B0-4B42475B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DB35-08DC-4B85-BEBD-4ED4A4CD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612900"/>
            <a:ext cx="10974614" cy="4254500"/>
          </a:xfrm>
        </p:spPr>
        <p:txBody>
          <a:bodyPr>
            <a:normAutofit/>
          </a:bodyPr>
          <a:lstStyle/>
          <a:p>
            <a:r>
              <a:rPr lang="en-US" sz="1600" dirty="0"/>
              <a:t>Empirical (data driven) thermal Plant Model used to drive controller design</a:t>
            </a:r>
          </a:p>
          <a:p>
            <a:pPr lvl="1"/>
            <a:r>
              <a:rPr lang="en-US" sz="1600" dirty="0"/>
              <a:t>Went for: “Simple but accurate”</a:t>
            </a:r>
          </a:p>
          <a:p>
            <a:r>
              <a:rPr lang="en-US" sz="1600" dirty="0"/>
              <a:t>Ran tests to record two parameters: </a:t>
            </a:r>
            <a:r>
              <a:rPr lang="en-US" sz="1600" dirty="0" err="1"/>
              <a:t>maxHeat</a:t>
            </a:r>
            <a:r>
              <a:rPr lang="en-US" sz="1600" dirty="0"/>
              <a:t> (100% </a:t>
            </a:r>
            <a:r>
              <a:rPr lang="en-US" sz="1600" dirty="0" err="1"/>
              <a:t>Htr</a:t>
            </a:r>
            <a:r>
              <a:rPr lang="en-US" sz="1600" dirty="0"/>
              <a:t> Duty Cycle) &amp; </a:t>
            </a:r>
            <a:r>
              <a:rPr lang="en-US" sz="1600" dirty="0" err="1"/>
              <a:t>maxCool</a:t>
            </a:r>
            <a:r>
              <a:rPr lang="en-US" sz="1600" dirty="0"/>
              <a:t> (0% </a:t>
            </a:r>
            <a:r>
              <a:rPr lang="en-US" sz="1600" dirty="0" err="1"/>
              <a:t>Htr</a:t>
            </a:r>
            <a:r>
              <a:rPr lang="en-US" sz="1600" dirty="0"/>
              <a:t> Duty Cycle)</a:t>
            </a:r>
          </a:p>
          <a:p>
            <a:r>
              <a:rPr lang="en-US" sz="1600" dirty="0"/>
              <a:t>Two additional delays observed which were simply modelled as transport delay &amp; low pass filter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8981C4-05AC-400F-90B7-87FD4EBAF104}"/>
              </a:ext>
            </a:extLst>
          </p:cNvPr>
          <p:cNvGrpSpPr/>
          <p:nvPr/>
        </p:nvGrpSpPr>
        <p:grpSpPr>
          <a:xfrm>
            <a:off x="1551562" y="3740150"/>
            <a:ext cx="9421238" cy="2676278"/>
            <a:chOff x="1736686" y="2646918"/>
            <a:chExt cx="9421238" cy="26762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336C45-79B4-439E-98D1-43AFA7F8C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636" y="2968172"/>
              <a:ext cx="5618880" cy="152989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A549C6-F6BB-4453-8A6F-5CEE4BCA2F39}"/>
                </a:ext>
              </a:extLst>
            </p:cNvPr>
            <p:cNvSpPr txBox="1"/>
            <p:nvPr/>
          </p:nvSpPr>
          <p:spPr>
            <a:xfrm>
              <a:off x="4555670" y="2646918"/>
              <a:ext cx="2296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Empirical Plant 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EB33CF4-76FF-40BD-AC0B-7AB0F1CDDD0E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86" y="3399972"/>
              <a:ext cx="23404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352AE8-F7A8-4CAA-9E93-2939772848EC}"/>
                </a:ext>
              </a:extLst>
            </p:cNvPr>
            <p:cNvSpPr txBox="1"/>
            <p:nvPr/>
          </p:nvSpPr>
          <p:spPr>
            <a:xfrm>
              <a:off x="1736686" y="2823030"/>
              <a:ext cx="24674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Controller </a:t>
              </a:r>
              <a:r>
                <a:rPr lang="en-US" sz="1400" dirty="0" err="1">
                  <a:solidFill>
                    <a:srgbClr val="000000"/>
                  </a:solidFill>
                </a:rPr>
                <a:t>Cmd</a:t>
              </a:r>
              <a:r>
                <a:rPr lang="en-US" sz="1400" dirty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</a:rPr>
                <a:t>Htr</a:t>
              </a:r>
              <a:r>
                <a:rPr lang="en-US" sz="1400" dirty="0">
                  <a:solidFill>
                    <a:srgbClr val="000000"/>
                  </a:solidFill>
                </a:rPr>
                <a:t> Duty Cycle 0% to 100%)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F3124A-C649-424E-B9D0-CCFAC6708B82}"/>
                </a:ext>
              </a:extLst>
            </p:cNvPr>
            <p:cNvCxnSpPr>
              <a:cxnSpLocks/>
            </p:cNvCxnSpPr>
            <p:nvPr/>
          </p:nvCxnSpPr>
          <p:spPr>
            <a:xfrm>
              <a:off x="8817430" y="3375278"/>
              <a:ext cx="234049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A17E6A-6C28-4A59-A5FD-E2E521A9EC47}"/>
                    </a:ext>
                  </a:extLst>
                </p:cNvPr>
                <p:cNvSpPr txBox="1"/>
                <p:nvPr/>
              </p:nvSpPr>
              <p:spPr>
                <a:xfrm>
                  <a:off x="8690457" y="3007739"/>
                  <a:ext cx="2467467" cy="314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(°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A17E6A-6C28-4A59-A5FD-E2E521A9E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0457" y="3007739"/>
                  <a:ext cx="2467467" cy="314573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3208A3D-F170-446F-A7C0-5F46CAA28EE6}"/>
                </a:ext>
              </a:extLst>
            </p:cNvPr>
            <p:cNvSpPr/>
            <p:nvPr/>
          </p:nvSpPr>
          <p:spPr>
            <a:xfrm>
              <a:off x="2412970" y="4021533"/>
              <a:ext cx="2354160" cy="679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/>
                <a:t>Max Heat/Cool rate recorded from system. Linearly scaling between 0-100%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F7FCA84-1DC7-4298-9EAE-1F9AF0B29FF2}"/>
                </a:ext>
              </a:extLst>
            </p:cNvPr>
            <p:cNvSpPr/>
            <p:nvPr/>
          </p:nvSpPr>
          <p:spPr>
            <a:xfrm>
              <a:off x="5829887" y="4643207"/>
              <a:ext cx="2296886" cy="679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/>
                <a:t>Delay observed due to heat traveling to sensor (time before any temp change occurs)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D9CE4AE-415B-4C26-9228-9DD01861F4F6}"/>
                </a:ext>
              </a:extLst>
            </p:cNvPr>
            <p:cNvSpPr/>
            <p:nvPr/>
          </p:nvSpPr>
          <p:spPr>
            <a:xfrm>
              <a:off x="8608337" y="4165697"/>
              <a:ext cx="2296886" cy="6799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200" dirty="0"/>
                <a:t>2</a:t>
              </a:r>
              <a:r>
                <a:rPr lang="en-US" sz="1200" baseline="30000" dirty="0"/>
                <a:t>nd</a:t>
              </a:r>
              <a:r>
                <a:rPr lang="en-US" sz="1200" dirty="0"/>
                <a:t> Delay observed due to time to reach full heating rate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D4420F-092E-4C38-B878-9EABFFB6F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7372" y="3577773"/>
              <a:ext cx="988298" cy="43965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758690E-739F-4D7B-864F-63F8FEA8C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556" y="3577773"/>
              <a:ext cx="209616" cy="109809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1BCDEEA-82BC-4EC3-A908-047955F47FD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8732713" y="3535689"/>
              <a:ext cx="1024067" cy="63000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585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8701-5030-419E-AFE4-714266A1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Design/Models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9058-CE60-4C31-8815-C0837112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Simple Feedback Controller Architecture Chosen (Accurate empirical plant model is keystone)</a:t>
            </a:r>
          </a:p>
          <a:p>
            <a:r>
              <a:rPr lang="en-US" sz="1600" dirty="0"/>
              <a:t>PID and related controllers/control laws considered </a:t>
            </a:r>
          </a:p>
          <a:p>
            <a:pPr lvl="1"/>
            <a:r>
              <a:rPr lang="en-US" sz="1600" dirty="0"/>
              <a:t>Selected controller was PID</a:t>
            </a:r>
          </a:p>
          <a:p>
            <a:r>
              <a:rPr lang="en-US" sz="1600" dirty="0"/>
              <a:t>Design initially performed in continuous time</a:t>
            </a:r>
          </a:p>
          <a:p>
            <a:endParaRPr lang="en-US" sz="1400" dirty="0"/>
          </a:p>
          <a:p>
            <a:endParaRPr lang="en-US" sz="1200" dirty="0"/>
          </a:p>
          <a:p>
            <a:endParaRPr lang="en-US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Design discretized after continuous controller performance acceptable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1BB14-380F-4905-A80A-71C643E2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22096"/>
            <a:ext cx="10276114" cy="2038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40534-ABB5-4A4F-AB19-4BA06C41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867400"/>
            <a:ext cx="1625315" cy="700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D2343B-147B-4E56-8105-9D5226F7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43" y="5720834"/>
            <a:ext cx="2306179" cy="1075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D60E6-26D5-4E82-9C1E-BAD74FA2437B}"/>
              </a:ext>
            </a:extLst>
          </p:cNvPr>
          <p:cNvSpPr txBox="1"/>
          <p:nvPr/>
        </p:nvSpPr>
        <p:spPr>
          <a:xfrm>
            <a:off x="920579" y="5517118"/>
            <a:ext cx="229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Tustin Transform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4ED06-B6AF-4112-AF8E-4D303CD1919D}"/>
              </a:ext>
            </a:extLst>
          </p:cNvPr>
          <p:cNvSpPr txBox="1"/>
          <p:nvPr/>
        </p:nvSpPr>
        <p:spPr>
          <a:xfrm>
            <a:off x="3309563" y="5517118"/>
            <a:ext cx="229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Discretize Integrators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8F249-ED3A-4F31-864A-7107310D5FFE}"/>
              </a:ext>
            </a:extLst>
          </p:cNvPr>
          <p:cNvSpPr txBox="1"/>
          <p:nvPr/>
        </p:nvSpPr>
        <p:spPr>
          <a:xfrm>
            <a:off x="5818913" y="5518962"/>
            <a:ext cx="282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Discretize Transport Delays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B4A64-9EC7-4689-B26D-8D9E1717A0D5}"/>
              </a:ext>
            </a:extLst>
          </p:cNvPr>
          <p:cNvSpPr txBox="1"/>
          <p:nvPr/>
        </p:nvSpPr>
        <p:spPr>
          <a:xfrm>
            <a:off x="8845704" y="5517118"/>
            <a:ext cx="296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Discretize Low Pass Filter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DCE9A0-BFCD-423E-9181-3DE3A0A50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2307" y="5898228"/>
            <a:ext cx="2740972" cy="917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EBCCBE-2D81-46B5-A76E-6C7BA01B0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257" y="5878707"/>
            <a:ext cx="1951628" cy="92878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CE36000-6B96-4BDC-BD46-C95DB68C6A54}"/>
              </a:ext>
            </a:extLst>
          </p:cNvPr>
          <p:cNvSpPr/>
          <p:nvPr/>
        </p:nvSpPr>
        <p:spPr>
          <a:xfrm>
            <a:off x="4279467" y="5956508"/>
            <a:ext cx="387784" cy="3657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6C52C3C-9F1D-426E-8F4B-DF2F437BAA9D}"/>
              </a:ext>
            </a:extLst>
          </p:cNvPr>
          <p:cNvSpPr/>
          <p:nvPr/>
        </p:nvSpPr>
        <p:spPr>
          <a:xfrm>
            <a:off x="7057371" y="6012112"/>
            <a:ext cx="387784" cy="3657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4939D6-5F9A-4E61-A3DB-89CA27B08B7F}"/>
              </a:ext>
            </a:extLst>
          </p:cNvPr>
          <p:cNvSpPr/>
          <p:nvPr/>
        </p:nvSpPr>
        <p:spPr>
          <a:xfrm>
            <a:off x="10133903" y="6073930"/>
            <a:ext cx="387784" cy="365760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5CA3-5262-466B-8E4D-2898110C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8774-EF77-4E9A-A4B7-84F870DA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612899"/>
            <a:ext cx="11366500" cy="4831443"/>
          </a:xfrm>
        </p:spPr>
        <p:txBody>
          <a:bodyPr>
            <a:normAutofit/>
          </a:bodyPr>
          <a:lstStyle/>
          <a:p>
            <a:r>
              <a:rPr lang="en-US" sz="1600" dirty="0"/>
              <a:t>Discrete Simulation used to generate embedded c code and run on target HW w/ softcore processor</a:t>
            </a:r>
          </a:p>
          <a:p>
            <a:r>
              <a:rPr lang="en-US" sz="1600" dirty="0"/>
              <a:t>Initial results revealed two issues: (</a:t>
            </a:r>
            <a:r>
              <a:rPr lang="en-US" sz="1600" b="1" u="sng" dirty="0"/>
              <a:t>Note: </a:t>
            </a:r>
            <a:r>
              <a:rPr lang="en-US" sz="1600" dirty="0"/>
              <a:t>Plots of data unavailable/proprietary)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600" dirty="0"/>
              <a:t>Excessive overshoot (much more than predicted by simulation)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1600" dirty="0"/>
              <a:t>Noisy oscillation at steady state</a:t>
            </a:r>
          </a:p>
          <a:p>
            <a:r>
              <a:rPr lang="en-US" sz="1600" dirty="0"/>
              <a:t>#1 caused by lack of clamping on PID integrator</a:t>
            </a:r>
          </a:p>
          <a:p>
            <a:pPr lvl="1"/>
            <a:r>
              <a:rPr lang="en-US" sz="1600" dirty="0"/>
              <a:t>Solution was to implement anti-windup clamping on integrator</a:t>
            </a:r>
          </a:p>
          <a:p>
            <a:r>
              <a:rPr lang="en-US" sz="1600" dirty="0"/>
              <a:t>#2 caused by derivative action amplifying thermistor noise</a:t>
            </a:r>
          </a:p>
          <a:p>
            <a:pPr lvl="1"/>
            <a:r>
              <a:rPr lang="en-US" sz="1600" dirty="0"/>
              <a:t>Solution was to add low pass filtering to derivative branch</a:t>
            </a:r>
          </a:p>
        </p:txBody>
      </p:sp>
      <p:pic>
        <p:nvPicPr>
          <p:cNvPr id="8194" name="Picture 2" descr="PID Anti-windup Techniques">
            <a:extLst>
              <a:ext uri="{FF2B5EF4-FFF2-40B4-BE49-F238E27FC236}">
                <a16:creationId xmlns:a16="http://schemas.microsoft.com/office/drawing/2014/main" id="{A0DADFD0-6FC0-494C-9572-A61ED340A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15" y="4657091"/>
            <a:ext cx="6435485" cy="22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91664-2FD7-47A6-993A-77B27241EEC6}"/>
              </a:ext>
            </a:extLst>
          </p:cNvPr>
          <p:cNvSpPr txBox="1"/>
          <p:nvPr/>
        </p:nvSpPr>
        <p:spPr>
          <a:xfrm>
            <a:off x="4027680" y="4323654"/>
            <a:ext cx="49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Anti-Wind Up Clamping (Generic Example)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83234-A770-4B19-BD35-B56075413057}"/>
              </a:ext>
            </a:extLst>
          </p:cNvPr>
          <p:cNvSpPr txBox="1"/>
          <p:nvPr/>
        </p:nvSpPr>
        <p:spPr>
          <a:xfrm>
            <a:off x="3419715" y="6610904"/>
            <a:ext cx="6966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Taylor, David. “</a:t>
            </a:r>
            <a:r>
              <a:rPr lang="en-US" sz="1100" i="1" dirty="0"/>
              <a:t>PID Anti-windup Techniques.” </a:t>
            </a:r>
            <a:r>
              <a:rPr lang="en-US" sz="1100" dirty="0">
                <a:hlinkClick r:id="rId3"/>
              </a:rPr>
              <a:t>https://info.erdosmiller.com/blog/pid-anti-windup-techniques</a:t>
            </a:r>
            <a:endParaRPr lang="en-US" sz="11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B50E7A-B22D-4E26-87AF-59FF3F5E15B6}"/>
              </a:ext>
            </a:extLst>
          </p:cNvPr>
          <p:cNvSpPr/>
          <p:nvPr/>
        </p:nvSpPr>
        <p:spPr>
          <a:xfrm>
            <a:off x="2494429" y="4692986"/>
            <a:ext cx="789079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Setpoint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B1B01-D87D-4A5F-A4D5-23A262A7CC5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83508" y="4877652"/>
            <a:ext cx="867578" cy="184666"/>
          </a:xfrm>
          <a:prstGeom prst="straightConnector1">
            <a:avLst/>
          </a:prstGeom>
          <a:ln w="28575">
            <a:solidFill>
              <a:srgbClr val="5B5B5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082915-342E-4D3A-8C38-5F8331C9A3D2}"/>
              </a:ext>
            </a:extLst>
          </p:cNvPr>
          <p:cNvSpPr/>
          <p:nvPr/>
        </p:nvSpPr>
        <p:spPr>
          <a:xfrm>
            <a:off x="5344244" y="4686119"/>
            <a:ext cx="1171617" cy="369332"/>
          </a:xfrm>
          <a:prstGeom prst="roundRect">
            <a:avLst/>
          </a:prstGeom>
          <a:ln>
            <a:solidFill>
              <a:srgbClr val="FF58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With Clamping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87027-1255-46D7-861D-8BC19C5AF59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454651" y="5055451"/>
            <a:ext cx="475402" cy="386499"/>
          </a:xfrm>
          <a:prstGeom prst="straightConnector1">
            <a:avLst/>
          </a:prstGeom>
          <a:ln w="28575">
            <a:solidFill>
              <a:srgbClr val="FF585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F18C54-B385-4019-AD9E-C8C23F1F29F0}"/>
              </a:ext>
            </a:extLst>
          </p:cNvPr>
          <p:cNvSpPr/>
          <p:nvPr/>
        </p:nvSpPr>
        <p:spPr>
          <a:xfrm>
            <a:off x="7379180" y="4654354"/>
            <a:ext cx="1503563" cy="369332"/>
          </a:xfrm>
          <a:prstGeom prst="roundRect">
            <a:avLst/>
          </a:prstGeom>
          <a:ln>
            <a:solidFill>
              <a:srgbClr val="55B0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Without Clamping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9B188A-6ACE-4673-B0D9-D655D7257D1F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24675" y="4839020"/>
            <a:ext cx="454505" cy="184666"/>
          </a:xfrm>
          <a:prstGeom prst="straightConnector1">
            <a:avLst/>
          </a:prstGeom>
          <a:ln w="28575">
            <a:solidFill>
              <a:srgbClr val="55B02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6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8F7-7C44-4B97-8D80-67CC1269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82F2-A178-4A25-83C1-72557D10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612899"/>
            <a:ext cx="10807700" cy="4918529"/>
          </a:xfrm>
        </p:spPr>
        <p:txBody>
          <a:bodyPr>
            <a:normAutofit/>
          </a:bodyPr>
          <a:lstStyle/>
          <a:p>
            <a:r>
              <a:rPr lang="en-US" sz="1600" dirty="0"/>
              <a:t>Objectives (</a:t>
            </a:r>
            <a:r>
              <a:rPr lang="en-US" sz="1600" b="1" u="sng" dirty="0"/>
              <a:t>Note: </a:t>
            </a:r>
            <a:r>
              <a:rPr lang="en-US" sz="1600" dirty="0"/>
              <a:t>Achieved performance parameters unavailable/proprietary)</a:t>
            </a:r>
          </a:p>
          <a:p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/>
              <a:t>Objectives met:</a:t>
            </a:r>
          </a:p>
          <a:p>
            <a:pPr lvl="1"/>
            <a:r>
              <a:rPr lang="en-US" sz="1600" dirty="0"/>
              <a:t>Performance better than requirements, delivered on time, at minimal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2ADA0D-08DB-434E-A7B8-8DD1B5EDC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94645"/>
              </p:ext>
            </p:extLst>
          </p:nvPr>
        </p:nvGraphicFramePr>
        <p:xfrm>
          <a:off x="1276349" y="2278381"/>
          <a:ext cx="1069793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94">
                  <a:extLst>
                    <a:ext uri="{9D8B030D-6E8A-4147-A177-3AD203B41FA5}">
                      <a16:colId xmlns:a16="http://schemas.microsoft.com/office/drawing/2014/main" val="1022676139"/>
                    </a:ext>
                  </a:extLst>
                </a:gridCol>
                <a:gridCol w="2967600">
                  <a:extLst>
                    <a:ext uri="{9D8B030D-6E8A-4147-A177-3AD203B41FA5}">
                      <a16:colId xmlns:a16="http://schemas.microsoft.com/office/drawing/2014/main" val="2851464348"/>
                    </a:ext>
                  </a:extLst>
                </a:gridCol>
                <a:gridCol w="1770743">
                  <a:extLst>
                    <a:ext uri="{9D8B030D-6E8A-4147-A177-3AD203B41FA5}">
                      <a16:colId xmlns:a16="http://schemas.microsoft.com/office/drawing/2014/main" val="77736683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82182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Maintain Tight Temperature 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Done, 98%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quantified by std dev of temp over evaluation temp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9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Bandwidth/Response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Done, 95%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quantified by settling time to a non-saturating step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7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Able to Reject Transient Temp Disturbances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Done, 75%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quantified by peak-to-peak temp transient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0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Quick turn around time to support program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Done, start to finish 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Work product accepted into program design. Developed process for design, implementation, validation that is being re-used by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0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72483-0DD3-41C4-837B-E49F3F3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Kalman Filters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79D59-1C0A-4B35-A0DF-77E5521F8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(Bonus Content)</a:t>
            </a:r>
          </a:p>
        </p:txBody>
      </p:sp>
    </p:spTree>
    <p:extLst>
      <p:ext uri="{BB962C8B-B14F-4D97-AF65-F5344CB8AC3E}">
        <p14:creationId xmlns:p14="http://schemas.microsoft.com/office/powerpoint/2010/main" val="377469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AFBB1-17F1-4ECA-AAA3-98E9B95E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Refresher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BBB29-9789-4A99-BB85-264EAC2AA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499" y="1612900"/>
            <a:ext cx="11018157" cy="5245100"/>
          </a:xfrm>
        </p:spPr>
        <p:txBody>
          <a:bodyPr>
            <a:normAutofit/>
          </a:bodyPr>
          <a:lstStyle/>
          <a:p>
            <a:r>
              <a:rPr lang="en-US" sz="1600" dirty="0"/>
              <a:t>Basic Kalman Filter is a recursive optimal estimator for linear systems (aka Linear-Quadratic-Estimator, LQE)</a:t>
            </a:r>
          </a:p>
          <a:p>
            <a:pPr lvl="1"/>
            <a:r>
              <a:rPr lang="en-US" sz="1600" dirty="0"/>
              <a:t>Linear Systems: The system of differential equations are linear combinations of each other </a:t>
            </a:r>
            <a:r>
              <a:rPr lang="en-US" sz="1600" b="1" u="sng" dirty="0"/>
              <a:t>only</a:t>
            </a:r>
          </a:p>
          <a:p>
            <a:pPr lvl="1"/>
            <a:r>
              <a:rPr lang="en-US" sz="1600" dirty="0"/>
              <a:t>Recursive: Only needs information from past time step and current time step</a:t>
            </a:r>
          </a:p>
          <a:p>
            <a:r>
              <a:rPr lang="en-US" sz="1600" dirty="0"/>
              <a:t>Generic routine involves predict and update which blend real world measurements with an underlying dynamic model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B77E6-9435-4F19-93CD-A48B3D36F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7"/>
          <a:stretch/>
        </p:blipFill>
        <p:spPr>
          <a:xfrm>
            <a:off x="825498" y="3035989"/>
            <a:ext cx="5880608" cy="3348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E486CF-A78A-4E48-8232-36248D68F1E0}"/>
              </a:ext>
            </a:extLst>
          </p:cNvPr>
          <p:cNvSpPr txBox="1"/>
          <p:nvPr/>
        </p:nvSpPr>
        <p:spPr>
          <a:xfrm>
            <a:off x="915026" y="6359537"/>
            <a:ext cx="5508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Source: Welch &amp; Bishop. “</a:t>
            </a:r>
            <a:r>
              <a:rPr lang="en-US" sz="1100" i="1" dirty="0"/>
              <a:t>An Introduction to the Kalman Filter” pg. 6 Figure 1-2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F6E6C43-ACED-4969-ABA2-38885B5B0F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7799" y="2983589"/>
                <a:ext cx="5508107" cy="387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Franklin Gothic Book" panose="020B0503020102020204" pitchFamily="34" charset="0"/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	= state vector (parameters to be estimated)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/>
                  <a:t> 	= Observation Matrix (relate measurements to states)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	= Measurement (real world measurement)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  	= Dynamics Matrix (relationship between states over 	time)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	= Control Matrix (relationship between control inputs 	and states)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 	= Covariance Matrix (uncertainty in state estimates)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	= Measurement Matrix (uncertainty in measurements)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/>
                  <a:t> 	= Process Noise Matrix (uncertainty in predictions)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	= Kalman Gain Matrix (optimal gain to update state 	estimates with measurement info)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8F6E6C43-ACED-4969-ABA2-38885B5B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799" y="2983589"/>
                <a:ext cx="5508107" cy="3874411"/>
              </a:xfrm>
              <a:prstGeom prst="rect">
                <a:avLst/>
              </a:prstGeom>
              <a:blipFill>
                <a:blip r:embed="rId3"/>
                <a:stretch>
                  <a:fillRect l="-442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22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A8ECB3D2-4040-40AD-8684-EA2F4D40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612900"/>
            <a:ext cx="10539186" cy="5245100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Since Kalman Filter inherently implements a plant model for state estimation (propagation), this can be adapted to perform system simulation and analysis if a KF is already being used</a:t>
            </a:r>
          </a:p>
          <a:p>
            <a:r>
              <a:rPr lang="en-US" sz="1600" dirty="0"/>
              <a:t>Kalman Filter model is limited due to linear nature, but “suboptimal” states can be added to improve fidelity of simulation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Utility</a:t>
            </a:r>
            <a:r>
              <a:rPr lang="en-US" sz="1600" dirty="0"/>
              <a:t>: Dual State (Suboptimal) Covariance Simulation has comparable accuracy to monte </a:t>
            </a:r>
            <a:r>
              <a:rPr lang="en-US" sz="1600" dirty="0" err="1"/>
              <a:t>carlo</a:t>
            </a:r>
            <a:r>
              <a:rPr lang="en-US" sz="1600" dirty="0"/>
              <a:t> simulation </a:t>
            </a:r>
          </a:p>
          <a:p>
            <a:pPr lvl="1"/>
            <a:r>
              <a:rPr lang="en-US" sz="1600" dirty="0"/>
              <a:t>Much more efficient (less runs) since it is in covariance domain</a:t>
            </a: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3DEED-92DC-445C-BCB8-F885919F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Covariance Simulation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3C621B-308B-41FB-8904-829B7FD008CB}"/>
              </a:ext>
            </a:extLst>
          </p:cNvPr>
          <p:cNvGrpSpPr/>
          <p:nvPr/>
        </p:nvGrpSpPr>
        <p:grpSpPr>
          <a:xfrm>
            <a:off x="1142998" y="2644352"/>
            <a:ext cx="10158188" cy="2956346"/>
            <a:chOff x="1306285" y="2857500"/>
            <a:chExt cx="10158188" cy="29563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30576A-2FA0-4C40-8914-60C3CA21AF98}"/>
                </a:ext>
              </a:extLst>
            </p:cNvPr>
            <p:cNvSpPr/>
            <p:nvPr/>
          </p:nvSpPr>
          <p:spPr>
            <a:xfrm>
              <a:off x="4688114" y="3116486"/>
              <a:ext cx="150589" cy="7379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EC2158-639C-4FB9-B9CD-A09FFD96E650}"/>
                </a:ext>
              </a:extLst>
            </p:cNvPr>
            <p:cNvSpPr/>
            <p:nvPr/>
          </p:nvSpPr>
          <p:spPr>
            <a:xfrm>
              <a:off x="1306285" y="2857500"/>
              <a:ext cx="3802743" cy="19902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0E273A-4FC9-4AF4-8A18-DFF23AF19910}"/>
                </a:ext>
              </a:extLst>
            </p:cNvPr>
            <p:cNvSpPr/>
            <p:nvPr/>
          </p:nvSpPr>
          <p:spPr>
            <a:xfrm>
              <a:off x="5780315" y="3568699"/>
              <a:ext cx="685800" cy="182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D0EBF8-5EB0-4D44-90DC-9EB97E714FDD}"/>
                </a:ext>
              </a:extLst>
            </p:cNvPr>
            <p:cNvSpPr/>
            <p:nvPr/>
          </p:nvSpPr>
          <p:spPr>
            <a:xfrm>
              <a:off x="1694543" y="3568699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DB1FD1-608A-4753-8B26-11A13C692137}"/>
                </a:ext>
              </a:extLst>
            </p:cNvPr>
            <p:cNvSpPr/>
            <p:nvPr/>
          </p:nvSpPr>
          <p:spPr>
            <a:xfrm>
              <a:off x="3666673" y="3568699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725B9F-2A0A-4C2C-B4A8-658619A781F2}"/>
                </a:ext>
              </a:extLst>
            </p:cNvPr>
            <p:cNvSpPr/>
            <p:nvPr/>
          </p:nvSpPr>
          <p:spPr>
            <a:xfrm>
              <a:off x="5780315" y="3568699"/>
              <a:ext cx="685800" cy="685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4C0932-6CC0-4C94-A228-1FD750196671}"/>
                </a:ext>
              </a:extLst>
            </p:cNvPr>
            <p:cNvSpPr txBox="1"/>
            <p:nvPr/>
          </p:nvSpPr>
          <p:spPr>
            <a:xfrm>
              <a:off x="1745343" y="3680766"/>
              <a:ext cx="58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states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F9715A-F9D0-48AB-8CE3-51A42AF7B130}"/>
                </a:ext>
              </a:extLst>
            </p:cNvPr>
            <p:cNvSpPr txBox="1"/>
            <p:nvPr/>
          </p:nvSpPr>
          <p:spPr>
            <a:xfrm>
              <a:off x="3717473" y="3657597"/>
              <a:ext cx="58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Gains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0BA85F9-64E2-4A9D-BC1E-1DC52256CD3A}"/>
                    </a:ext>
                  </a:extLst>
                </p:cNvPr>
                <p:cNvSpPr txBox="1"/>
                <p:nvPr/>
              </p:nvSpPr>
              <p:spPr>
                <a:xfrm>
                  <a:off x="5811158" y="3749929"/>
                  <a:ext cx="584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0BA85F9-64E2-4A9D-BC1E-1DC52256C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158" y="3749929"/>
                  <a:ext cx="584200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CD0382-9689-4E96-BA47-EAD30D5E8EA6}"/>
                    </a:ext>
                  </a:extLst>
                </p:cNvPr>
                <p:cNvSpPr txBox="1"/>
                <p:nvPr/>
              </p:nvSpPr>
              <p:spPr>
                <a:xfrm>
                  <a:off x="5825673" y="4689727"/>
                  <a:ext cx="584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CD0382-9689-4E96-BA47-EAD30D5E8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673" y="4689727"/>
                  <a:ext cx="584200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BF0A1F-DBF5-4915-B639-46A958FC730B}"/>
                </a:ext>
              </a:extLst>
            </p:cNvPr>
            <p:cNvGrpSpPr/>
            <p:nvPr/>
          </p:nvGrpSpPr>
          <p:grpSpPr>
            <a:xfrm>
              <a:off x="8064500" y="3568699"/>
              <a:ext cx="1828800" cy="1828800"/>
              <a:chOff x="7086600" y="3568699"/>
              <a:chExt cx="1828800" cy="18288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0B4970-47E7-4E66-85D1-AEBA34946491}"/>
                  </a:ext>
                </a:extLst>
              </p:cNvPr>
              <p:cNvSpPr/>
              <p:nvPr/>
            </p:nvSpPr>
            <p:spPr>
              <a:xfrm>
                <a:off x="7086600" y="3568699"/>
                <a:ext cx="1828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4ADCF1D-2C80-4282-853C-062323FD89F7}"/>
                  </a:ext>
                </a:extLst>
              </p:cNvPr>
              <p:cNvSpPr/>
              <p:nvPr/>
            </p:nvSpPr>
            <p:spPr>
              <a:xfrm>
                <a:off x="7086600" y="3568699"/>
                <a:ext cx="685800" cy="1828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956308-955C-4FA3-96B5-DEAF968F6587}"/>
                  </a:ext>
                </a:extLst>
              </p:cNvPr>
              <p:cNvSpPr/>
              <p:nvPr/>
            </p:nvSpPr>
            <p:spPr>
              <a:xfrm>
                <a:off x="7086600" y="3568699"/>
                <a:ext cx="1828800" cy="6858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CDCBCB-38F3-49DB-BA34-ED60CC3DFE6C}"/>
                  </a:ext>
                </a:extLst>
              </p:cNvPr>
              <p:cNvSpPr txBox="1"/>
              <p:nvPr/>
            </p:nvSpPr>
            <p:spPr>
              <a:xfrm>
                <a:off x="7141033" y="3775107"/>
                <a:ext cx="584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 x m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B424D5-1348-4ED9-9942-9D9AED17626A}"/>
                  </a:ext>
                </a:extLst>
              </p:cNvPr>
              <p:cNvSpPr txBox="1"/>
              <p:nvPr/>
            </p:nvSpPr>
            <p:spPr>
              <a:xfrm>
                <a:off x="7721600" y="4595166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Un-updated covariances</a:t>
                </a:r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5A12FE80-A510-466C-8B77-2EDBF1EA7A4C}"/>
                </a:ext>
              </a:extLst>
            </p:cNvPr>
            <p:cNvSpPr/>
            <p:nvPr/>
          </p:nvSpPr>
          <p:spPr>
            <a:xfrm>
              <a:off x="2380343" y="3741514"/>
              <a:ext cx="1266373" cy="3657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D43DB446-3318-4236-9713-1E0E4BE8E16D}"/>
                </a:ext>
              </a:extLst>
            </p:cNvPr>
            <p:cNvSpPr/>
            <p:nvPr/>
          </p:nvSpPr>
          <p:spPr>
            <a:xfrm>
              <a:off x="4414155" y="3754214"/>
              <a:ext cx="1266373" cy="3657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Bent-Up 37">
              <a:extLst>
                <a:ext uri="{FF2B5EF4-FFF2-40B4-BE49-F238E27FC236}">
                  <a16:creationId xmlns:a16="http://schemas.microsoft.com/office/drawing/2014/main" id="{931E961F-97E3-46E8-B5B6-076CCD92D63D}"/>
                </a:ext>
              </a:extLst>
            </p:cNvPr>
            <p:cNvSpPr/>
            <p:nvPr/>
          </p:nvSpPr>
          <p:spPr>
            <a:xfrm rot="10800000">
              <a:off x="1825352" y="3116486"/>
              <a:ext cx="2862762" cy="452212"/>
            </a:xfrm>
            <a:prstGeom prst="bentUpArrow">
              <a:avLst>
                <a:gd name="adj1" fmla="val 33425"/>
                <a:gd name="adj2" fmla="val 39323"/>
                <a:gd name="adj3" fmla="val 3174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CDEFC5-67FE-4C5E-B382-9065436105CD}"/>
                </a:ext>
              </a:extLst>
            </p:cNvPr>
            <p:cNvSpPr txBox="1"/>
            <p:nvPr/>
          </p:nvSpPr>
          <p:spPr>
            <a:xfrm>
              <a:off x="1372509" y="4867407"/>
              <a:ext cx="3802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Kalman Filter with m Filter (implementable) states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2ABF5D-22B1-4454-9531-CAF664EA2BAE}"/>
                </a:ext>
              </a:extLst>
            </p:cNvPr>
            <p:cNvSpPr txBox="1"/>
            <p:nvPr/>
          </p:nvSpPr>
          <p:spPr>
            <a:xfrm>
              <a:off x="2532289" y="2862517"/>
              <a:ext cx="1660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Filter Propagate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5E6FC6-BD01-46B0-B627-AE0DF8543B69}"/>
                </a:ext>
              </a:extLst>
            </p:cNvPr>
            <p:cNvSpPr txBox="1"/>
            <p:nvPr/>
          </p:nvSpPr>
          <p:spPr>
            <a:xfrm>
              <a:off x="2164896" y="3548358"/>
              <a:ext cx="1660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Filter Update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90587F3E-7A5C-44CB-AB74-538BE70A8798}"/>
                </a:ext>
              </a:extLst>
            </p:cNvPr>
            <p:cNvSpPr/>
            <p:nvPr/>
          </p:nvSpPr>
          <p:spPr>
            <a:xfrm>
              <a:off x="6504215" y="4412286"/>
              <a:ext cx="1504043" cy="3657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C3C20BCD-864A-4026-87BB-A0F457959AC0}"/>
                </a:ext>
              </a:extLst>
            </p:cNvPr>
            <p:cNvSpPr/>
            <p:nvPr/>
          </p:nvSpPr>
          <p:spPr>
            <a:xfrm>
              <a:off x="9931400" y="4460238"/>
              <a:ext cx="1433286" cy="36576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64D2D72-5F90-4C7C-8C7C-100281BBC5F8}"/>
                </a:ext>
              </a:extLst>
            </p:cNvPr>
            <p:cNvSpPr txBox="1"/>
            <p:nvPr/>
          </p:nvSpPr>
          <p:spPr>
            <a:xfrm>
              <a:off x="6416676" y="4155300"/>
              <a:ext cx="1660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Real World Update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6737BE-EEF2-4097-8505-48298CF51B34}"/>
                </a:ext>
              </a:extLst>
            </p:cNvPr>
            <p:cNvSpPr txBox="1"/>
            <p:nvPr/>
          </p:nvSpPr>
          <p:spPr>
            <a:xfrm>
              <a:off x="9803494" y="4116293"/>
              <a:ext cx="1660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Real World Performance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4FF7F2-B19E-4884-8AD3-44955D38CA82}"/>
                </a:ext>
              </a:extLst>
            </p:cNvPr>
            <p:cNvSpPr txBox="1"/>
            <p:nvPr/>
          </p:nvSpPr>
          <p:spPr>
            <a:xfrm>
              <a:off x="5736997" y="3119500"/>
              <a:ext cx="761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 total states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DCA53B7-0C02-402F-AD93-3F7F96A2CE7C}"/>
                </a:ext>
              </a:extLst>
            </p:cNvPr>
            <p:cNvSpPr txBox="1"/>
            <p:nvPr/>
          </p:nvSpPr>
          <p:spPr>
            <a:xfrm>
              <a:off x="5588909" y="5352181"/>
              <a:ext cx="1057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n-m real world states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FE517C-336B-440C-9135-48F945F3FE72}"/>
                </a:ext>
              </a:extLst>
            </p:cNvPr>
            <p:cNvSpPr txBox="1"/>
            <p:nvPr/>
          </p:nvSpPr>
          <p:spPr>
            <a:xfrm>
              <a:off x="7904954" y="3313148"/>
              <a:ext cx="761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 x 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297D904-CCBA-4CDC-91F5-90D2A85EECB3}"/>
                </a:ext>
              </a:extLst>
            </p:cNvPr>
            <p:cNvSpPr txBox="1"/>
            <p:nvPr/>
          </p:nvSpPr>
          <p:spPr>
            <a:xfrm>
              <a:off x="8936723" y="5106021"/>
              <a:ext cx="105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n-m x n-m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6C1ABC71-9571-4828-A697-1693322048BF}"/>
              </a:ext>
            </a:extLst>
          </p:cNvPr>
          <p:cNvSpPr/>
          <p:nvPr/>
        </p:nvSpPr>
        <p:spPr>
          <a:xfrm>
            <a:off x="832884" y="6172198"/>
            <a:ext cx="9161566" cy="675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AD3A576-0867-40DD-8841-8C187F5A9325}"/>
              </a:ext>
            </a:extLst>
          </p:cNvPr>
          <p:cNvSpPr/>
          <p:nvPr/>
        </p:nvSpPr>
        <p:spPr>
          <a:xfrm>
            <a:off x="1027773" y="4957089"/>
            <a:ext cx="3951194" cy="510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Kalman filter with m “Filter/implementable” states is propagated and updates. These states are directly observable or coupled to observable states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69B186D-8EB1-4C08-8C10-56F79D30021D}"/>
              </a:ext>
            </a:extLst>
          </p:cNvPr>
          <p:cNvSpPr/>
          <p:nvPr/>
        </p:nvSpPr>
        <p:spPr>
          <a:xfrm>
            <a:off x="3238601" y="5601565"/>
            <a:ext cx="6401605" cy="510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n total states exist. There are n-m real world states which affect performance but cant be observed (ex. temp but </a:t>
            </a:r>
            <a:r>
              <a:rPr lang="en-US" sz="1200" dirty="0" err="1"/>
              <a:t>theres</a:t>
            </a:r>
            <a:r>
              <a:rPr lang="en-US" sz="1200" dirty="0"/>
              <a:t> no temp sensor). These are propagated but not updated (K = 0)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406A080F-BCE8-47A6-B7A0-C4F705B48182}"/>
              </a:ext>
            </a:extLst>
          </p:cNvPr>
          <p:cNvSpPr/>
          <p:nvPr/>
        </p:nvSpPr>
        <p:spPr>
          <a:xfrm>
            <a:off x="9812944" y="4631570"/>
            <a:ext cx="2362380" cy="143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/>
              <a:t>Filter and Real World states are both propagated over time. Resulting accuracy is comparable to monte </a:t>
            </a:r>
            <a:r>
              <a:rPr lang="en-US" sz="1200" dirty="0" err="1"/>
              <a:t>carlo</a:t>
            </a:r>
            <a:r>
              <a:rPr lang="en-US" sz="1200" dirty="0"/>
              <a:t> simulation but requires fewer runs since it is in covariance domain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A0245AD-4644-4F8E-9EA0-7176B63AD044}"/>
              </a:ext>
            </a:extLst>
          </p:cNvPr>
          <p:cNvSpPr/>
          <p:nvPr/>
        </p:nvSpPr>
        <p:spPr>
          <a:xfrm>
            <a:off x="868678" y="4895552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65AF568-5F68-44A5-8FA7-8FFE26C9E0DC}"/>
              </a:ext>
            </a:extLst>
          </p:cNvPr>
          <p:cNvSpPr/>
          <p:nvPr/>
        </p:nvSpPr>
        <p:spPr>
          <a:xfrm>
            <a:off x="3003370" y="5622470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9101045-C953-40D9-87CD-6E8D0D418B6F}"/>
              </a:ext>
            </a:extLst>
          </p:cNvPr>
          <p:cNvSpPr/>
          <p:nvPr/>
        </p:nvSpPr>
        <p:spPr>
          <a:xfrm>
            <a:off x="9653994" y="469529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667426E-C485-4702-8799-92537892D888}"/>
              </a:ext>
            </a:extLst>
          </p:cNvPr>
          <p:cNvCxnSpPr>
            <a:cxnSpLocks/>
          </p:cNvCxnSpPr>
          <p:nvPr/>
        </p:nvCxnSpPr>
        <p:spPr>
          <a:xfrm flipV="1">
            <a:off x="1188356" y="4337432"/>
            <a:ext cx="338364" cy="598787"/>
          </a:xfrm>
          <a:prstGeom prst="straightConnector1">
            <a:avLst/>
          </a:prstGeom>
          <a:ln w="28575">
            <a:solidFill>
              <a:srgbClr val="2F8CA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99E320D-7FA3-4DA0-AC6F-C93A3FB28362}"/>
              </a:ext>
            </a:extLst>
          </p:cNvPr>
          <p:cNvCxnSpPr>
            <a:cxnSpLocks/>
          </p:cNvCxnSpPr>
          <p:nvPr/>
        </p:nvCxnSpPr>
        <p:spPr>
          <a:xfrm flipV="1">
            <a:off x="5214198" y="4968609"/>
            <a:ext cx="369832" cy="633940"/>
          </a:xfrm>
          <a:prstGeom prst="straightConnector1">
            <a:avLst/>
          </a:prstGeom>
          <a:ln w="28575">
            <a:solidFill>
              <a:srgbClr val="2F8CA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FE18DF-E53F-4566-AB34-387328F3342E}"/>
              </a:ext>
            </a:extLst>
          </p:cNvPr>
          <p:cNvSpPr txBox="1"/>
          <p:nvPr/>
        </p:nvSpPr>
        <p:spPr>
          <a:xfrm>
            <a:off x="5041626" y="2600899"/>
            <a:ext cx="71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Architecture of a Dual State (Suboptimal) Covariance Sim Program</a:t>
            </a:r>
          </a:p>
        </p:txBody>
      </p:sp>
    </p:spTree>
    <p:extLst>
      <p:ext uri="{BB962C8B-B14F-4D97-AF65-F5344CB8AC3E}">
        <p14:creationId xmlns:p14="http://schemas.microsoft.com/office/powerpoint/2010/main" val="25793355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3">
      <a:dk1>
        <a:srgbClr val="002060"/>
      </a:dk1>
      <a:lt1>
        <a:srgbClr val="FFFFFF"/>
      </a:lt1>
      <a:dk2>
        <a:srgbClr val="002060"/>
      </a:dk2>
      <a:lt2>
        <a:srgbClr val="FFFFF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1930</TotalTime>
  <Words>1320</Words>
  <Application>Microsoft Office PowerPoint</Application>
  <PresentationFormat>Widescreen</PresentationFormat>
  <Paragraphs>196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Cambria Math</vt:lpstr>
      <vt:lpstr>Franklin Gothic Book</vt:lpstr>
      <vt:lpstr>Crop</vt:lpstr>
      <vt:lpstr>A High Accuracy Empirical Temp Controller</vt:lpstr>
      <vt:lpstr>Introduction/Problem Statement</vt:lpstr>
      <vt:lpstr>Design/Models</vt:lpstr>
      <vt:lpstr>Design/Models (Cont’d)</vt:lpstr>
      <vt:lpstr>Testing &amp; Iteration</vt:lpstr>
      <vt:lpstr>Results</vt:lpstr>
      <vt:lpstr>Fun with Kalman Filters</vt:lpstr>
      <vt:lpstr>Kalman Filter Refresher</vt:lpstr>
      <vt:lpstr>Kalman Filter Covariance Simulation</vt:lpstr>
      <vt:lpstr>Kalman Filter Sensitivity Analysis</vt:lpstr>
      <vt:lpstr>Backwards Kalman Smoothing</vt:lpstr>
      <vt:lpstr>Kalman Smoother Results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High Accuracy Temp Controller</dc:title>
  <dc:creator>Frank Zhang</dc:creator>
  <cp:lastModifiedBy>Frank Zhang</cp:lastModifiedBy>
  <cp:revision>37</cp:revision>
  <dcterms:created xsi:type="dcterms:W3CDTF">2020-09-13T22:38:03Z</dcterms:created>
  <dcterms:modified xsi:type="dcterms:W3CDTF">2020-09-18T18:54:43Z</dcterms:modified>
</cp:coreProperties>
</file>