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63" r:id="rId3"/>
    <p:sldId id="267" r:id="rId4"/>
    <p:sldId id="270" r:id="rId5"/>
    <p:sldId id="269" r:id="rId6"/>
    <p:sldId id="266" r:id="rId7"/>
    <p:sldId id="268" r:id="rId8"/>
    <p:sldId id="265" r:id="rId9"/>
    <p:sldId id="264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32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5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98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9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5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1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40E2-1E57-400F-AB85-FEA86C5B40A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3F5868-9D07-4F7C-B844-B440882A0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1C8C00-C7DE-4A1C-B84E-E83EAFE04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Optimal Particle Controller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15081B-CA26-4332-A36E-C7E2CF049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D61-49EC-47DE-A8B2-0795E77F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Err Cost, LQR Only, Q = 100, R = .001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2124C-5EE5-4C6D-8D43-301F1E41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58" y="1411376"/>
            <a:ext cx="10058400" cy="5446624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0D096-BFB7-400C-96B9-67A87526CFAC}"/>
              </a:ext>
            </a:extLst>
          </p:cNvPr>
          <p:cNvSpPr/>
          <p:nvPr/>
        </p:nvSpPr>
        <p:spPr>
          <a:xfrm>
            <a:off x="121908" y="2432415"/>
            <a:ext cx="1328940" cy="99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Controller Error is low but Actuator action is high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7A1CC-1860-4A84-9F92-C20EB94AFAA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50848" y="2548128"/>
            <a:ext cx="768096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21AADA-3FEB-42AF-826A-BE650B629FBE}"/>
              </a:ext>
            </a:extLst>
          </p:cNvPr>
          <p:cNvCxnSpPr>
            <a:cxnSpLocks/>
          </p:cNvCxnSpPr>
          <p:nvPr/>
        </p:nvCxnSpPr>
        <p:spPr>
          <a:xfrm>
            <a:off x="782450" y="3429000"/>
            <a:ext cx="1436494" cy="20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EBD7CC-1BEB-45C7-B50C-6C2AF6CFF4A1}"/>
              </a:ext>
            </a:extLst>
          </p:cNvPr>
          <p:cNvSpPr/>
          <p:nvPr/>
        </p:nvSpPr>
        <p:spPr>
          <a:xfrm>
            <a:off x="5364480" y="4561841"/>
            <a:ext cx="1745624" cy="519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LQE/KF </a:t>
            </a:r>
            <a:r>
              <a:rPr lang="en-US" sz="1050" dirty="0" err="1"/>
              <a:t>smoothes</a:t>
            </a:r>
            <a:r>
              <a:rPr lang="en-US" sz="1050" dirty="0"/>
              <a:t>/ improves noisy sensor measurement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7F02D-ADB7-4C37-B3E2-9D3064BC84F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37292" y="4134688"/>
            <a:ext cx="872812" cy="4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10DC08-C6A7-42B2-B321-BD5C87AFBF9B}"/>
              </a:ext>
            </a:extLst>
          </p:cNvPr>
          <p:cNvCxnSpPr>
            <a:cxnSpLocks/>
          </p:cNvCxnSpPr>
          <p:nvPr/>
        </p:nvCxnSpPr>
        <p:spPr>
          <a:xfrm flipV="1">
            <a:off x="1450848" y="2548128"/>
            <a:ext cx="5659256" cy="3788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1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7EE9-930A-4B80-98F7-08C6BCE1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</a:t>
            </a:r>
            <a:r>
              <a:rPr lang="en-US" sz="2800" dirty="0" err="1"/>
              <a:t>Ctrlr</a:t>
            </a:r>
            <a:r>
              <a:rPr lang="en-US" sz="2800" dirty="0"/>
              <a:t> Cost, LQR Only, Q = 1, R = 1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15CEAA-E61D-4A27-85D8-6A471ABA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18" y="1409699"/>
            <a:ext cx="10058400" cy="54483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CB6E05-6660-4312-AD08-B50F618D9A86}"/>
              </a:ext>
            </a:extLst>
          </p:cNvPr>
          <p:cNvSpPr/>
          <p:nvPr/>
        </p:nvSpPr>
        <p:spPr>
          <a:xfrm>
            <a:off x="121908" y="2432415"/>
            <a:ext cx="1328940" cy="99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Controller Error is larger (sluggish) but Actuator action is low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5AF518-BA4D-46C3-89DA-35AA12CEA71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50848" y="2548128"/>
            <a:ext cx="768096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34D80-8670-4337-9408-C36DAB583626}"/>
              </a:ext>
            </a:extLst>
          </p:cNvPr>
          <p:cNvCxnSpPr>
            <a:cxnSpLocks/>
          </p:cNvCxnSpPr>
          <p:nvPr/>
        </p:nvCxnSpPr>
        <p:spPr>
          <a:xfrm>
            <a:off x="782450" y="3429000"/>
            <a:ext cx="1436494" cy="20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F334F-0BDF-4A92-A8D4-E70269653FAA}"/>
              </a:ext>
            </a:extLst>
          </p:cNvPr>
          <p:cNvCxnSpPr>
            <a:cxnSpLocks/>
          </p:cNvCxnSpPr>
          <p:nvPr/>
        </p:nvCxnSpPr>
        <p:spPr>
          <a:xfrm flipV="1">
            <a:off x="1450848" y="2548128"/>
            <a:ext cx="5486400" cy="3788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C7F2E7-2AB6-467E-B2C1-B4D374E04465}"/>
              </a:ext>
            </a:extLst>
          </p:cNvPr>
          <p:cNvSpPr/>
          <p:nvPr/>
        </p:nvSpPr>
        <p:spPr>
          <a:xfrm>
            <a:off x="5364480" y="4561841"/>
            <a:ext cx="1745624" cy="519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LQE/KF </a:t>
            </a:r>
            <a:r>
              <a:rPr lang="en-US" sz="1050" dirty="0" err="1"/>
              <a:t>smoothes</a:t>
            </a:r>
            <a:r>
              <a:rPr lang="en-US" sz="1050" dirty="0"/>
              <a:t>/ improves noisy sensor measurement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A29DE9-15C1-4E8F-80E0-7752FEB6A00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237292" y="4096512"/>
            <a:ext cx="872812" cy="4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9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E558-DC24-412A-8CBD-AA50ACA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Balanced, Q = 0.75, R = 0.1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60CB5-C2A4-4B90-B9D4-8E4DEF10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06" y="1409699"/>
            <a:ext cx="10058400" cy="54483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F35B44-C6F3-484B-A4F0-33106B3FCE08}"/>
              </a:ext>
            </a:extLst>
          </p:cNvPr>
          <p:cNvSpPr/>
          <p:nvPr/>
        </p:nvSpPr>
        <p:spPr>
          <a:xfrm>
            <a:off x="121908" y="2432415"/>
            <a:ext cx="1328940" cy="99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Middle Ground reached between position error and Actuator effort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A7BCCD-8FA4-4AE8-ADB5-F2DBD6F8F8A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50848" y="2548128"/>
            <a:ext cx="768096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050B03-BA16-4219-9041-1195D5F8A2E2}"/>
              </a:ext>
            </a:extLst>
          </p:cNvPr>
          <p:cNvCxnSpPr>
            <a:cxnSpLocks/>
          </p:cNvCxnSpPr>
          <p:nvPr/>
        </p:nvCxnSpPr>
        <p:spPr>
          <a:xfrm>
            <a:off x="782450" y="3429000"/>
            <a:ext cx="1436494" cy="20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95F7D8-EE11-4479-9786-1CA36E6E6D2B}"/>
              </a:ext>
            </a:extLst>
          </p:cNvPr>
          <p:cNvCxnSpPr>
            <a:cxnSpLocks/>
          </p:cNvCxnSpPr>
          <p:nvPr/>
        </p:nvCxnSpPr>
        <p:spPr>
          <a:xfrm flipV="1">
            <a:off x="1450848" y="2548128"/>
            <a:ext cx="5659256" cy="3788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89D14-E94E-45F6-9900-03CF31DC3730}"/>
              </a:ext>
            </a:extLst>
          </p:cNvPr>
          <p:cNvSpPr/>
          <p:nvPr/>
        </p:nvSpPr>
        <p:spPr>
          <a:xfrm>
            <a:off x="5364480" y="4561841"/>
            <a:ext cx="1745624" cy="519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LQE/KF </a:t>
            </a:r>
            <a:r>
              <a:rPr lang="en-US" sz="1050" dirty="0" err="1"/>
              <a:t>smoothes</a:t>
            </a:r>
            <a:r>
              <a:rPr lang="en-US" sz="1050" dirty="0"/>
              <a:t>/ improves noisy sensor measurement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24635-0D1C-4CBD-911A-062A796C3C3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237292" y="3931014"/>
            <a:ext cx="1858196" cy="63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A66DD-9E7D-4171-9F05-01C8126F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02483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C25B0-749F-4AF7-814E-E33C07C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7EE09D-0FE2-4C3B-8EB1-61474E6DD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Control a particle along a desired trajectory</a:t>
                </a:r>
              </a:p>
              <a:p>
                <a:pPr lvl="1"/>
                <a:r>
                  <a:rPr lang="en-US" dirty="0"/>
                  <a:t>Initial Position: 0m + 0.5 m 1-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Actuator Noise: </a:t>
                </a:r>
                <a:r>
                  <a:rPr lang="en-US" dirty="0" err="1"/>
                  <a:t>Pcmd</a:t>
                </a:r>
                <a:r>
                  <a:rPr lang="en-US" dirty="0"/>
                  <a:t> + (0.2m 1-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* </a:t>
                </a:r>
                <a:r>
                  <a:rPr lang="en-US" dirty="0" err="1"/>
                  <a:t>Pcmd</a:t>
                </a:r>
                <a:endParaRPr lang="en-US" dirty="0"/>
              </a:p>
              <a:p>
                <a:pPr lvl="1"/>
                <a:r>
                  <a:rPr lang="en-US" dirty="0"/>
                  <a:t>Measurement Noise: 0.3m</a:t>
                </a:r>
              </a:p>
              <a:p>
                <a:pPr lvl="1"/>
                <a:r>
                  <a:rPr lang="en-US" dirty="0"/>
                  <a:t>Controller Actuation &amp; Position Measurement at 4 Hz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7EE09D-0FE2-4C3B-8EB1-61474E6DD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52068D-404D-4CF8-8491-150F1E3DB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4" y="4236901"/>
            <a:ext cx="8029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F17-7898-4CAE-990A-AB422A66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ADCB-F555-46F9-98F9-EDD0DF91C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State Space Representation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chosen to be relative position in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Representing:</a:t>
                </a:r>
              </a:p>
              <a:p>
                <a:pPr lvl="1"/>
                <a:r>
                  <a:rPr lang="en-US" dirty="0"/>
                  <a:t>No transition dynamics</a:t>
                </a:r>
              </a:p>
              <a:p>
                <a:pPr lvl="1"/>
                <a:r>
                  <a:rPr lang="en-US" dirty="0"/>
                  <a:t>Direct control on x relative position</a:t>
                </a:r>
              </a:p>
              <a:p>
                <a:pPr lvl="1"/>
                <a:r>
                  <a:rPr lang="en-US" dirty="0"/>
                  <a:t>Direct measurement of x relative position</a:t>
                </a:r>
              </a:p>
              <a:p>
                <a:pPr lvl="1"/>
                <a:r>
                  <a:rPr lang="en-US" dirty="0"/>
                  <a:t>No feedforward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ADCB-F555-46F9-98F9-EDD0DF91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b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1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2ACC-0B54-4783-8537-4A961440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Controllability/Observability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47DED-F5C0-4E33-92CC-05029B633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Controllability and Observability matrices generated to verify controllability and observability</a:t>
                </a:r>
              </a:p>
              <a:p>
                <a:endParaRPr lang="en-US" dirty="0"/>
              </a:p>
              <a:p>
                <a:r>
                  <a:rPr lang="en-US" dirty="0"/>
                  <a:t>Controllability matrix for our system: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be controllable,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must be linearly independent (ex. Full Rank)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∴</m:t>
                    </m:r>
                  </m:oMath>
                </a14:m>
                <a:r>
                  <a:rPr lang="en-US" dirty="0"/>
                  <a:t> system is controllable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 Observability matrix for our system: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To be observable,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dirty="0"/>
                  <a:t> must be linearly independent (ex. Full Rank)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∴</m:t>
                    </m:r>
                  </m:oMath>
                </a14:m>
                <a:r>
                  <a:rPr lang="en-US" dirty="0"/>
                  <a:t> system is observable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47DED-F5C0-4E33-92CC-05029B633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94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29B4-24B4-44DD-A6C7-F6BFE08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753B3-7F4E-49C1-8194-534D3AF8C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225828" cy="3880773"/>
              </a:xfrm>
            </p:spPr>
            <p:txBody>
              <a:bodyPr/>
              <a:lstStyle/>
              <a:p>
                <a:r>
                  <a:rPr lang="en-US" dirty="0"/>
                  <a:t>Linear Quadratic Regulator (LQR) selected to perform optimal control for our system</a:t>
                </a:r>
              </a:p>
              <a:p>
                <a:pPr lvl="1"/>
                <a:r>
                  <a:rPr lang="en-US" dirty="0"/>
                  <a:t>Cost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Cost for controller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Cost for controller effort</a:t>
                </a:r>
              </a:p>
              <a:p>
                <a:pPr lvl="1"/>
                <a:r>
                  <a:rPr lang="en-US" dirty="0"/>
                  <a:t>Optimal gain,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computed given plant (SS: A,B,C,D), and cost function tuning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LQR Control law is simple closed loop feedback with proportional control (optimal gain)</a:t>
                </a:r>
              </a:p>
              <a:p>
                <a:pPr lvl="1"/>
                <a:r>
                  <a:rPr lang="en-US" i="1" dirty="0"/>
                  <a:t>Linear controller can optimally control linear system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753B3-7F4E-49C1-8194-534D3AF8C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225828" cy="3880773"/>
              </a:xfrm>
              <a:blipFill>
                <a:blip r:embed="rId2"/>
                <a:stretch>
                  <a:fillRect l="-132" t="-1099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788C60-6B03-47FA-9B1E-39B0FD91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2" y="5584388"/>
            <a:ext cx="4618206" cy="1264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370F4-CE63-4AF1-92A0-3664931B990F}"/>
              </a:ext>
            </a:extLst>
          </p:cNvPr>
          <p:cNvSpPr txBox="1"/>
          <p:nvPr/>
        </p:nvSpPr>
        <p:spPr>
          <a:xfrm>
            <a:off x="1174285" y="5215056"/>
            <a:ext cx="29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Nominal LQR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336CD-AE58-4C2D-AE60-1C226E8F5FD3}"/>
              </a:ext>
            </a:extLst>
          </p:cNvPr>
          <p:cNvSpPr txBox="1"/>
          <p:nvPr/>
        </p:nvSpPr>
        <p:spPr>
          <a:xfrm>
            <a:off x="6410091" y="5198445"/>
            <a:ext cx="29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LQR w/ Actuator Dynamics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1B6F1-71E9-46E1-B7D4-437FB6C3D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64" y="5584388"/>
            <a:ext cx="4881489" cy="12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3BEF-1AFA-434F-B058-ECDA2B8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326D-DCF6-4D16-975F-5F26973E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requires gaussian white noise on position measurements</a:t>
            </a:r>
          </a:p>
          <a:p>
            <a:pPr lvl="1"/>
            <a:r>
              <a:rPr lang="en-US" dirty="0"/>
              <a:t>Noise can degrade control law performance</a:t>
            </a:r>
          </a:p>
          <a:p>
            <a:pPr lvl="1"/>
            <a:endParaRPr lang="en-US" dirty="0"/>
          </a:p>
          <a:p>
            <a:r>
              <a:rPr lang="en-US" dirty="0"/>
              <a:t>Simple Optimal Estimator (LQE/KF) can be designed to improve position estimation</a:t>
            </a:r>
          </a:p>
          <a:p>
            <a:pPr lvl="1"/>
            <a:r>
              <a:rPr lang="en-US" dirty="0"/>
              <a:t>LQE and LQR can be designed separately and remain optimal per “</a:t>
            </a:r>
            <a:r>
              <a:rPr lang="en-US" i="1" dirty="0"/>
              <a:t>Separation Principal”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97765-FB3A-4834-B1EE-992B1394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0" y="5315232"/>
            <a:ext cx="4461044" cy="1452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606C1-7E99-460D-9603-E6A969C3322E}"/>
              </a:ext>
            </a:extLst>
          </p:cNvPr>
          <p:cNvSpPr txBox="1"/>
          <p:nvPr/>
        </p:nvSpPr>
        <p:spPr>
          <a:xfrm>
            <a:off x="1164432" y="4868214"/>
            <a:ext cx="29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Nominal LQE/KF Observer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8EA8E-96A5-44F4-9D89-B506BD9B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22" y="5315232"/>
            <a:ext cx="4292944" cy="1235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ACB51-C6ED-4B33-8E5D-11EDE986C1E4}"/>
              </a:ext>
            </a:extLst>
          </p:cNvPr>
          <p:cNvSpPr txBox="1"/>
          <p:nvPr/>
        </p:nvSpPr>
        <p:spPr>
          <a:xfrm>
            <a:off x="5585448" y="4307382"/>
            <a:ext cx="29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Combined LQR/LQE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21E018-05BD-4FB2-AEF5-2A8274B1DFA9}"/>
              </a:ext>
            </a:extLst>
          </p:cNvPr>
          <p:cNvSpPr/>
          <p:nvPr/>
        </p:nvSpPr>
        <p:spPr>
          <a:xfrm>
            <a:off x="5340084" y="4717186"/>
            <a:ext cx="1660186" cy="599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CntrlCmd</a:t>
            </a:r>
            <a:r>
              <a:rPr lang="en-US" sz="800" dirty="0"/>
              <a:t> is fed into observer (rather than actuator input) to allow actuator noise to be modelled by KF Process Noise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FDB246-50FA-4A0B-ACAE-75934C7D993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00270" y="5016947"/>
            <a:ext cx="447070" cy="8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C25B0-749F-4AF7-814E-E33C07C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EE09D-0FE2-4C3B-8EB1-61474E6D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selected due to high quality linear algebra (</a:t>
            </a:r>
            <a:r>
              <a:rPr lang="en-US" dirty="0" err="1"/>
              <a:t>numpy</a:t>
            </a:r>
            <a:r>
              <a:rPr lang="en-US" dirty="0"/>
              <a:t>) and plotting (matplotlib) libraries</a:t>
            </a:r>
          </a:p>
          <a:p>
            <a:pPr lvl="1"/>
            <a:r>
              <a:rPr lang="en-US" dirty="0"/>
              <a:t>Below architecture implements in python 2.7 (Main.py is entry point)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24C34-683E-455A-8E1F-5DE1F077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41" y="4288432"/>
            <a:ext cx="5426667" cy="156222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32CE40-0CCC-4644-A588-C4ABF2A51E99}"/>
              </a:ext>
            </a:extLst>
          </p:cNvPr>
          <p:cNvSpPr/>
          <p:nvPr/>
        </p:nvSpPr>
        <p:spPr>
          <a:xfrm>
            <a:off x="241155" y="3390536"/>
            <a:ext cx="2231012" cy="2251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u="sng" dirty="0"/>
              <a:t>Main.py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Creates Simulation Class (defines observer/controller)</a:t>
            </a:r>
          </a:p>
          <a:p>
            <a:pPr marL="285750" indent="-285750">
              <a:buFontTx/>
              <a:buChar char="-"/>
            </a:pPr>
            <a:endParaRPr lang="en-US" sz="1200" b="1" dirty="0"/>
          </a:p>
          <a:p>
            <a:pPr marL="285750" indent="-285750">
              <a:buFontTx/>
              <a:buChar char="-"/>
            </a:pPr>
            <a:r>
              <a:rPr lang="en-US" sz="1200" b="1" dirty="0"/>
              <a:t>Defines Trajectory &amp; Sim params</a:t>
            </a:r>
          </a:p>
          <a:p>
            <a:pPr marL="285750" indent="-285750">
              <a:buFontTx/>
              <a:buChar char="-"/>
            </a:pPr>
            <a:endParaRPr lang="en-US" sz="1200" b="1" dirty="0"/>
          </a:p>
          <a:p>
            <a:pPr marL="285750" indent="-285750">
              <a:buFontTx/>
              <a:buChar char="-"/>
            </a:pPr>
            <a:r>
              <a:rPr lang="en-US" sz="1200" b="1" dirty="0"/>
              <a:t>Logs data and generates plots</a:t>
            </a:r>
          </a:p>
          <a:p>
            <a:pPr marL="285750" indent="-285750">
              <a:buFontTx/>
              <a:buChar char="-"/>
            </a:pP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994D2E-BF9A-49E5-9A75-172A08D52883}"/>
              </a:ext>
            </a:extLst>
          </p:cNvPr>
          <p:cNvSpPr/>
          <p:nvPr/>
        </p:nvSpPr>
        <p:spPr>
          <a:xfrm>
            <a:off x="2642487" y="5931957"/>
            <a:ext cx="2378908" cy="836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class Observer:</a:t>
            </a:r>
          </a:p>
          <a:p>
            <a:r>
              <a:rPr lang="en-US" sz="1100" dirty="0"/>
              <a:t># Implements LQE/KF</a:t>
            </a:r>
          </a:p>
          <a:p>
            <a:r>
              <a:rPr lang="en-US" sz="1400" dirty="0"/>
              <a:t>	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31A712-7DA9-47F7-9847-332C9BF28B2D}"/>
              </a:ext>
            </a:extLst>
          </p:cNvPr>
          <p:cNvSpPr/>
          <p:nvPr/>
        </p:nvSpPr>
        <p:spPr>
          <a:xfrm>
            <a:off x="6096000" y="5883159"/>
            <a:ext cx="2378908" cy="836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class Sensor:</a:t>
            </a:r>
          </a:p>
          <a:p>
            <a:r>
              <a:rPr lang="en-US" sz="1100" dirty="0"/>
              <a:t># Implements sensor dynamics</a:t>
            </a:r>
            <a:endParaRPr lang="en-US" sz="1400" dirty="0"/>
          </a:p>
          <a:p>
            <a:r>
              <a:rPr lang="en-US" sz="1400" dirty="0"/>
              <a:t>	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7A3BA2-C8F3-4BF6-84A6-2BF8C5C85073}"/>
              </a:ext>
            </a:extLst>
          </p:cNvPr>
          <p:cNvSpPr/>
          <p:nvPr/>
        </p:nvSpPr>
        <p:spPr>
          <a:xfrm>
            <a:off x="7826362" y="3576051"/>
            <a:ext cx="2378908" cy="836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class </a:t>
            </a:r>
            <a:r>
              <a:rPr lang="en-US" sz="1400" dirty="0" err="1"/>
              <a:t>Realworld</a:t>
            </a:r>
            <a:r>
              <a:rPr lang="en-US" sz="1400" dirty="0"/>
              <a:t>:</a:t>
            </a:r>
          </a:p>
          <a:p>
            <a:r>
              <a:rPr lang="en-US" sz="1100" dirty="0"/>
              <a:t># Implements state-space model</a:t>
            </a:r>
          </a:p>
          <a:p>
            <a:r>
              <a:rPr lang="en-US" sz="1400" dirty="0"/>
              <a:t>	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83639D-129F-499E-B10E-8EE2F725F21C}"/>
              </a:ext>
            </a:extLst>
          </p:cNvPr>
          <p:cNvSpPr/>
          <p:nvPr/>
        </p:nvSpPr>
        <p:spPr>
          <a:xfrm>
            <a:off x="5203514" y="3260934"/>
            <a:ext cx="2378908" cy="836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class Actuator:</a:t>
            </a:r>
          </a:p>
          <a:p>
            <a:r>
              <a:rPr lang="en-US" sz="1100" dirty="0"/>
              <a:t># Implements Actuator Dynamics</a:t>
            </a:r>
          </a:p>
          <a:p>
            <a:r>
              <a:rPr lang="en-US" sz="1400" dirty="0"/>
              <a:t>	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0203EA-4BE8-495A-B0E2-105FBCC342A9}"/>
              </a:ext>
            </a:extLst>
          </p:cNvPr>
          <p:cNvSpPr/>
          <p:nvPr/>
        </p:nvSpPr>
        <p:spPr>
          <a:xfrm>
            <a:off x="2584659" y="3371797"/>
            <a:ext cx="2378908" cy="836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class Controller:</a:t>
            </a:r>
          </a:p>
          <a:p>
            <a:r>
              <a:rPr lang="en-US" sz="1100" dirty="0"/>
              <a:t># Implements LQR</a:t>
            </a:r>
          </a:p>
          <a:p>
            <a:r>
              <a:rPr lang="en-US" sz="1400" dirty="0"/>
              <a:t>	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B1BC-7131-460D-BD7B-E2B9AABD290B}"/>
              </a:ext>
            </a:extLst>
          </p:cNvPr>
          <p:cNvCxnSpPr>
            <a:cxnSpLocks/>
          </p:cNvCxnSpPr>
          <p:nvPr/>
        </p:nvCxnSpPr>
        <p:spPr>
          <a:xfrm flipH="1" flipV="1">
            <a:off x="4058878" y="3679329"/>
            <a:ext cx="1140880" cy="85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A454B-9C17-4269-B4B3-3F477EF151C6}"/>
              </a:ext>
            </a:extLst>
          </p:cNvPr>
          <p:cNvCxnSpPr>
            <a:cxnSpLocks/>
          </p:cNvCxnSpPr>
          <p:nvPr/>
        </p:nvCxnSpPr>
        <p:spPr>
          <a:xfrm flipV="1">
            <a:off x="6392968" y="3771782"/>
            <a:ext cx="44818" cy="7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BEED17-A92E-4CF9-A661-77D86192BD66}"/>
              </a:ext>
            </a:extLst>
          </p:cNvPr>
          <p:cNvCxnSpPr>
            <a:cxnSpLocks/>
          </p:cNvCxnSpPr>
          <p:nvPr/>
        </p:nvCxnSpPr>
        <p:spPr>
          <a:xfrm flipV="1">
            <a:off x="7382581" y="3790192"/>
            <a:ext cx="546495" cy="67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72B635-1208-49EE-AAF5-465C17154648}"/>
              </a:ext>
            </a:extLst>
          </p:cNvPr>
          <p:cNvCxnSpPr>
            <a:cxnSpLocks/>
          </p:cNvCxnSpPr>
          <p:nvPr/>
        </p:nvCxnSpPr>
        <p:spPr>
          <a:xfrm>
            <a:off x="7141314" y="5513187"/>
            <a:ext cx="144140" cy="5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4FD6A7-7081-4C99-8E14-C32600134BE1}"/>
              </a:ext>
            </a:extLst>
          </p:cNvPr>
          <p:cNvCxnSpPr>
            <a:cxnSpLocks/>
          </p:cNvCxnSpPr>
          <p:nvPr/>
        </p:nvCxnSpPr>
        <p:spPr>
          <a:xfrm flipH="1">
            <a:off x="4058878" y="5594254"/>
            <a:ext cx="847668" cy="5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A66DD-9E7D-4171-9F05-01C8126F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8208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</TotalTime>
  <Words>563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Simple Optimal Particle Controller</vt:lpstr>
      <vt:lpstr>Design</vt:lpstr>
      <vt:lpstr>Problem Statement</vt:lpstr>
      <vt:lpstr>Model</vt:lpstr>
      <vt:lpstr>Controllability/Observability</vt:lpstr>
      <vt:lpstr>Controller</vt:lpstr>
      <vt:lpstr>Observer</vt:lpstr>
      <vt:lpstr>Program Architecture</vt:lpstr>
      <vt:lpstr>Results</vt:lpstr>
      <vt:lpstr>High Err Cost, LQR Only, Q = 100, R = .001</vt:lpstr>
      <vt:lpstr>High Ctrlr Cost, LQR Only, Q = 1, R = 1</vt:lpstr>
      <vt:lpstr>Balanced, Q = 0.75, R = 0.1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Err Cost, LQR Only, Q = 100, R = .001</dc:title>
  <dc:creator>Frank Zhang</dc:creator>
  <cp:lastModifiedBy>Frank Zhang</cp:lastModifiedBy>
  <cp:revision>20</cp:revision>
  <dcterms:created xsi:type="dcterms:W3CDTF">2020-09-03T22:05:13Z</dcterms:created>
  <dcterms:modified xsi:type="dcterms:W3CDTF">2020-09-04T16:32:38Z</dcterms:modified>
</cp:coreProperties>
</file>