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0" r:id="rId3"/>
    <p:sldId id="261" r:id="rId4"/>
    <p:sldId id="263" r:id="rId5"/>
    <p:sldId id="262" r:id="rId6"/>
    <p:sldId id="264" r:id="rId7"/>
    <p:sldId id="265" r:id="rId8"/>
    <p:sldId id="266" r:id="rId9"/>
    <p:sldId id="267" r:id="rId10"/>
    <p:sldId id="268" r:id="rId11"/>
    <p:sldId id="269" r:id="rId12"/>
    <p:sldId id="270" r:id="rId13"/>
    <p:sldId id="271" r:id="rId14"/>
    <p:sldId id="272" r:id="rId15"/>
    <p:sldId id="258" r:id="rId16"/>
    <p:sldId id="259" r:id="rId17"/>
    <p:sldId id="273" r:id="rId18"/>
    <p:sldId id="274" r:id="rId19"/>
    <p:sldId id="275"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176" autoAdjust="0"/>
    <p:restoredTop sz="97588" autoAdjust="0"/>
  </p:normalViewPr>
  <p:slideViewPr>
    <p:cSldViewPr>
      <p:cViewPr varScale="1">
        <p:scale>
          <a:sx n="69" d="100"/>
          <a:sy n="69" d="100"/>
        </p:scale>
        <p:origin x="-52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75C0F8-382D-4914-8044-772B5861ACE4}" type="doc">
      <dgm:prSet loTypeId="urn:microsoft.com/office/officeart/2005/8/layout/hierarchy4" loCatId="list" qsTypeId="urn:microsoft.com/office/officeart/2005/8/quickstyle/3d2" qsCatId="3D" csTypeId="urn:microsoft.com/office/officeart/2005/8/colors/accent1_2" csCatId="accent1" phldr="1"/>
      <dgm:spPr/>
      <dgm:t>
        <a:bodyPr/>
        <a:lstStyle/>
        <a:p>
          <a:endParaRPr lang="zh-CN" altLang="en-US"/>
        </a:p>
      </dgm:t>
    </dgm:pt>
    <dgm:pt modelId="{E6C71624-1AF6-4485-8A90-4F3616830CCD}">
      <dgm:prSet phldrT="[文本]" custT="1"/>
      <dgm:spPr/>
      <dgm:t>
        <a:bodyPr/>
        <a:lstStyle/>
        <a:p>
          <a:r>
            <a:rPr lang="en-US" altLang="zh-CN" sz="2800" smtClean="0"/>
            <a:t>CSS</a:t>
          </a:r>
          <a:r>
            <a:rPr lang="zh-CN" altLang="en-US" sz="2800" smtClean="0"/>
            <a:t>选择器及其特殊性</a:t>
          </a:r>
          <a:endParaRPr lang="en-US" altLang="zh-CN" sz="2800" dirty="0" smtClean="0"/>
        </a:p>
      </dgm:t>
    </dgm:pt>
    <dgm:pt modelId="{302EDB73-D670-496C-904E-2A99CB14DAC1}" type="parTrans" cxnId="{50D6AF03-F207-4971-A664-4B512E270DF8}">
      <dgm:prSet/>
      <dgm:spPr/>
      <dgm:t>
        <a:bodyPr/>
        <a:lstStyle/>
        <a:p>
          <a:endParaRPr lang="zh-CN" altLang="en-US"/>
        </a:p>
      </dgm:t>
    </dgm:pt>
    <dgm:pt modelId="{A512DF56-AE3C-4628-AB93-DEB634FEFC1B}" type="sibTrans" cxnId="{50D6AF03-F207-4971-A664-4B512E270DF8}">
      <dgm:prSet/>
      <dgm:spPr/>
      <dgm:t>
        <a:bodyPr/>
        <a:lstStyle/>
        <a:p>
          <a:endParaRPr lang="zh-CN" altLang="en-US"/>
        </a:p>
      </dgm:t>
    </dgm:pt>
    <dgm:pt modelId="{2D4B05E2-E5D6-4FE4-B28B-FF8403487435}">
      <dgm:prSet phldrT="[文本]" custT="1"/>
      <dgm:spPr/>
      <dgm:t>
        <a:bodyPr/>
        <a:lstStyle/>
        <a:p>
          <a:r>
            <a:rPr lang="en-US" altLang="zh-CN" sz="2800" dirty="0" smtClean="0"/>
            <a:t>CSS</a:t>
          </a:r>
          <a:r>
            <a:rPr lang="zh-CN" altLang="en-US" sz="2800" dirty="0" smtClean="0"/>
            <a:t>常用布局及属性</a:t>
          </a:r>
          <a:endParaRPr lang="en-US" altLang="zh-CN" sz="2800" dirty="0" smtClean="0"/>
        </a:p>
      </dgm:t>
    </dgm:pt>
    <dgm:pt modelId="{56756430-2B3F-4155-B0F2-1D9B1591D639}" type="parTrans" cxnId="{C5E4DE74-75A9-46D8-9073-350A41B5B17E}">
      <dgm:prSet/>
      <dgm:spPr/>
      <dgm:t>
        <a:bodyPr/>
        <a:lstStyle/>
        <a:p>
          <a:endParaRPr lang="zh-CN" altLang="en-US"/>
        </a:p>
      </dgm:t>
    </dgm:pt>
    <dgm:pt modelId="{FF7A8BA1-E781-4EB4-90D7-06DA4465BA03}" type="sibTrans" cxnId="{C5E4DE74-75A9-46D8-9073-350A41B5B17E}">
      <dgm:prSet/>
      <dgm:spPr/>
      <dgm:t>
        <a:bodyPr/>
        <a:lstStyle/>
        <a:p>
          <a:endParaRPr lang="zh-CN" altLang="en-US"/>
        </a:p>
      </dgm:t>
    </dgm:pt>
    <dgm:pt modelId="{508500B2-14E1-4C89-97E9-CA02FCC3AD66}">
      <dgm:prSet phldrT="[文本]" custT="1"/>
      <dgm:spPr/>
      <dgm:t>
        <a:bodyPr/>
        <a:lstStyle/>
        <a:p>
          <a:r>
            <a:rPr lang="en-US" altLang="zh-CN" sz="2800" smtClean="0"/>
            <a:t>CSS</a:t>
          </a:r>
          <a:r>
            <a:rPr lang="zh-CN" altLang="en-US" sz="2800" smtClean="0"/>
            <a:t>盒状模型</a:t>
          </a:r>
          <a:endParaRPr lang="zh-CN" altLang="en-US" sz="2800" dirty="0"/>
        </a:p>
      </dgm:t>
    </dgm:pt>
    <dgm:pt modelId="{9787CAB9-7C76-44CD-9B16-254F47A00C40}" type="parTrans" cxnId="{AAC0C910-2FF9-4DDC-92D5-214A1BF3C1BE}">
      <dgm:prSet/>
      <dgm:spPr/>
      <dgm:t>
        <a:bodyPr/>
        <a:lstStyle/>
        <a:p>
          <a:endParaRPr lang="zh-CN" altLang="en-US"/>
        </a:p>
      </dgm:t>
    </dgm:pt>
    <dgm:pt modelId="{EFEE5448-6F36-4C55-9EFE-66D70CBCA6FE}" type="sibTrans" cxnId="{AAC0C910-2FF9-4DDC-92D5-214A1BF3C1BE}">
      <dgm:prSet/>
      <dgm:spPr/>
      <dgm:t>
        <a:bodyPr/>
        <a:lstStyle/>
        <a:p>
          <a:endParaRPr lang="zh-CN" altLang="en-US"/>
        </a:p>
      </dgm:t>
    </dgm:pt>
    <dgm:pt modelId="{02386D56-50DC-42E1-A61D-015AE0B500DD}">
      <dgm:prSet phldrT="[文本]" custT="1"/>
      <dgm:spPr/>
      <dgm:t>
        <a:bodyPr/>
        <a:lstStyle/>
        <a:p>
          <a:r>
            <a:rPr lang="en-US" altLang="zh-CN" sz="2800" dirty="0" smtClean="0"/>
            <a:t>CSS</a:t>
          </a:r>
          <a:r>
            <a:rPr lang="zh-CN" altLang="en-US" sz="2800" dirty="0" smtClean="0"/>
            <a:t>编码规范</a:t>
          </a:r>
          <a:endParaRPr lang="en-US" altLang="zh-CN" sz="2800" dirty="0" smtClean="0"/>
        </a:p>
      </dgm:t>
    </dgm:pt>
    <dgm:pt modelId="{3F55321D-9D33-47CF-B8B3-D33F2AD7A69F}" type="parTrans" cxnId="{DEEEBC43-0F5B-4C9A-A438-FBE7AFC3E57E}">
      <dgm:prSet/>
      <dgm:spPr/>
      <dgm:t>
        <a:bodyPr/>
        <a:lstStyle/>
        <a:p>
          <a:endParaRPr lang="zh-CN" altLang="en-US"/>
        </a:p>
      </dgm:t>
    </dgm:pt>
    <dgm:pt modelId="{CF8D8FC8-EB0D-43D8-BFA3-2EDF65D72692}" type="sibTrans" cxnId="{DEEEBC43-0F5B-4C9A-A438-FBE7AFC3E57E}">
      <dgm:prSet/>
      <dgm:spPr/>
      <dgm:t>
        <a:bodyPr/>
        <a:lstStyle/>
        <a:p>
          <a:endParaRPr lang="zh-CN" altLang="en-US"/>
        </a:p>
      </dgm:t>
    </dgm:pt>
    <dgm:pt modelId="{FAB792F1-3AE1-423F-8F92-7E9F6EC18CF4}" type="pres">
      <dgm:prSet presAssocID="{B475C0F8-382D-4914-8044-772B5861ACE4}" presName="Name0" presStyleCnt="0">
        <dgm:presLayoutVars>
          <dgm:chPref val="1"/>
          <dgm:dir/>
          <dgm:animOne val="branch"/>
          <dgm:animLvl val="lvl"/>
          <dgm:resizeHandles/>
        </dgm:presLayoutVars>
      </dgm:prSet>
      <dgm:spPr/>
      <dgm:t>
        <a:bodyPr/>
        <a:lstStyle/>
        <a:p>
          <a:endParaRPr lang="zh-CN" altLang="en-US"/>
        </a:p>
      </dgm:t>
    </dgm:pt>
    <dgm:pt modelId="{9D3A6525-0441-4257-81A0-1B84730F1A2D}" type="pres">
      <dgm:prSet presAssocID="{E6C71624-1AF6-4485-8A90-4F3616830CCD}" presName="vertOne" presStyleCnt="0"/>
      <dgm:spPr/>
    </dgm:pt>
    <dgm:pt modelId="{D3620970-BA23-4636-9382-54DFE395B294}" type="pres">
      <dgm:prSet presAssocID="{E6C71624-1AF6-4485-8A90-4F3616830CCD}" presName="txOne" presStyleLbl="node0" presStyleIdx="0" presStyleCnt="2">
        <dgm:presLayoutVars>
          <dgm:chPref val="3"/>
        </dgm:presLayoutVars>
      </dgm:prSet>
      <dgm:spPr/>
      <dgm:t>
        <a:bodyPr/>
        <a:lstStyle/>
        <a:p>
          <a:endParaRPr lang="zh-CN" altLang="en-US"/>
        </a:p>
      </dgm:t>
    </dgm:pt>
    <dgm:pt modelId="{69D506E0-0322-400F-9B5F-0343A9ABF4DE}" type="pres">
      <dgm:prSet presAssocID="{E6C71624-1AF6-4485-8A90-4F3616830CCD}" presName="parTransOne" presStyleCnt="0"/>
      <dgm:spPr/>
    </dgm:pt>
    <dgm:pt modelId="{258C05A4-D61B-4142-8502-134F2637822F}" type="pres">
      <dgm:prSet presAssocID="{E6C71624-1AF6-4485-8A90-4F3616830CCD}" presName="horzOne" presStyleCnt="0"/>
      <dgm:spPr/>
    </dgm:pt>
    <dgm:pt modelId="{73D9A297-020A-4820-92AA-ED4D63D488F5}" type="pres">
      <dgm:prSet presAssocID="{2D4B05E2-E5D6-4FE4-B28B-FF8403487435}" presName="vertTwo" presStyleCnt="0"/>
      <dgm:spPr/>
    </dgm:pt>
    <dgm:pt modelId="{B560599A-FB99-4BB2-B951-266DC2B08D85}" type="pres">
      <dgm:prSet presAssocID="{2D4B05E2-E5D6-4FE4-B28B-FF8403487435}" presName="txTwo" presStyleLbl="node2" presStyleIdx="0" presStyleCnt="2">
        <dgm:presLayoutVars>
          <dgm:chPref val="3"/>
        </dgm:presLayoutVars>
      </dgm:prSet>
      <dgm:spPr/>
      <dgm:t>
        <a:bodyPr/>
        <a:lstStyle/>
        <a:p>
          <a:endParaRPr lang="zh-CN" altLang="en-US"/>
        </a:p>
      </dgm:t>
    </dgm:pt>
    <dgm:pt modelId="{4B356401-AE88-4736-B1A7-D025CB9DFE20}" type="pres">
      <dgm:prSet presAssocID="{2D4B05E2-E5D6-4FE4-B28B-FF8403487435}" presName="horzTwo" presStyleCnt="0"/>
      <dgm:spPr/>
    </dgm:pt>
    <dgm:pt modelId="{5AE5B01F-7AA5-41F5-96D2-E6F14871ACCD}" type="pres">
      <dgm:prSet presAssocID="{A512DF56-AE3C-4628-AB93-DEB634FEFC1B}" presName="sibSpaceOne" presStyleCnt="0"/>
      <dgm:spPr/>
    </dgm:pt>
    <dgm:pt modelId="{6EB52D0F-D0BB-4263-8B34-D60D766A762B}" type="pres">
      <dgm:prSet presAssocID="{508500B2-14E1-4C89-97E9-CA02FCC3AD66}" presName="vertOne" presStyleCnt="0"/>
      <dgm:spPr/>
    </dgm:pt>
    <dgm:pt modelId="{4A7524A0-42E0-4662-9409-25E06CE18064}" type="pres">
      <dgm:prSet presAssocID="{508500B2-14E1-4C89-97E9-CA02FCC3AD66}" presName="txOne" presStyleLbl="node0" presStyleIdx="1" presStyleCnt="2">
        <dgm:presLayoutVars>
          <dgm:chPref val="3"/>
        </dgm:presLayoutVars>
      </dgm:prSet>
      <dgm:spPr/>
      <dgm:t>
        <a:bodyPr/>
        <a:lstStyle/>
        <a:p>
          <a:endParaRPr lang="zh-CN" altLang="en-US"/>
        </a:p>
      </dgm:t>
    </dgm:pt>
    <dgm:pt modelId="{DBBBFFE5-B84A-4364-8FB3-9026CADEB488}" type="pres">
      <dgm:prSet presAssocID="{508500B2-14E1-4C89-97E9-CA02FCC3AD66}" presName="parTransOne" presStyleCnt="0"/>
      <dgm:spPr/>
    </dgm:pt>
    <dgm:pt modelId="{8EDAA496-DBB6-487B-B31E-D6FBE9741012}" type="pres">
      <dgm:prSet presAssocID="{508500B2-14E1-4C89-97E9-CA02FCC3AD66}" presName="horzOne" presStyleCnt="0"/>
      <dgm:spPr/>
    </dgm:pt>
    <dgm:pt modelId="{5BB4BEF8-2243-487C-9D2D-65DF7D26CCA1}" type="pres">
      <dgm:prSet presAssocID="{02386D56-50DC-42E1-A61D-015AE0B500DD}" presName="vertTwo" presStyleCnt="0"/>
      <dgm:spPr/>
    </dgm:pt>
    <dgm:pt modelId="{A1C59EED-237F-4E19-8009-FD18BF8224C3}" type="pres">
      <dgm:prSet presAssocID="{02386D56-50DC-42E1-A61D-015AE0B500DD}" presName="txTwo" presStyleLbl="node2" presStyleIdx="1" presStyleCnt="2">
        <dgm:presLayoutVars>
          <dgm:chPref val="3"/>
        </dgm:presLayoutVars>
      </dgm:prSet>
      <dgm:spPr/>
      <dgm:t>
        <a:bodyPr/>
        <a:lstStyle/>
        <a:p>
          <a:endParaRPr lang="zh-CN" altLang="en-US"/>
        </a:p>
      </dgm:t>
    </dgm:pt>
    <dgm:pt modelId="{5F9435B6-6579-4B3F-A0FE-011EB65173AC}" type="pres">
      <dgm:prSet presAssocID="{02386D56-50DC-42E1-A61D-015AE0B500DD}" presName="horzTwo" presStyleCnt="0"/>
      <dgm:spPr/>
    </dgm:pt>
  </dgm:ptLst>
  <dgm:cxnLst>
    <dgm:cxn modelId="{DEEEBC43-0F5B-4C9A-A438-FBE7AFC3E57E}" srcId="{508500B2-14E1-4C89-97E9-CA02FCC3AD66}" destId="{02386D56-50DC-42E1-A61D-015AE0B500DD}" srcOrd="0" destOrd="0" parTransId="{3F55321D-9D33-47CF-B8B3-D33F2AD7A69F}" sibTransId="{CF8D8FC8-EB0D-43D8-BFA3-2EDF65D72692}"/>
    <dgm:cxn modelId="{8729B6A4-31DF-45EE-9BA5-6A23A7333E59}" type="presOf" srcId="{2D4B05E2-E5D6-4FE4-B28B-FF8403487435}" destId="{B560599A-FB99-4BB2-B951-266DC2B08D85}" srcOrd="0" destOrd="0" presId="urn:microsoft.com/office/officeart/2005/8/layout/hierarchy4"/>
    <dgm:cxn modelId="{F7CCC629-1425-4185-994F-138DA55DE2FB}" type="presOf" srcId="{508500B2-14E1-4C89-97E9-CA02FCC3AD66}" destId="{4A7524A0-42E0-4662-9409-25E06CE18064}" srcOrd="0" destOrd="0" presId="urn:microsoft.com/office/officeart/2005/8/layout/hierarchy4"/>
    <dgm:cxn modelId="{C5E4DE74-75A9-46D8-9073-350A41B5B17E}" srcId="{E6C71624-1AF6-4485-8A90-4F3616830CCD}" destId="{2D4B05E2-E5D6-4FE4-B28B-FF8403487435}" srcOrd="0" destOrd="0" parTransId="{56756430-2B3F-4155-B0F2-1D9B1591D639}" sibTransId="{FF7A8BA1-E781-4EB4-90D7-06DA4465BA03}"/>
    <dgm:cxn modelId="{50D6AF03-F207-4971-A664-4B512E270DF8}" srcId="{B475C0F8-382D-4914-8044-772B5861ACE4}" destId="{E6C71624-1AF6-4485-8A90-4F3616830CCD}" srcOrd="0" destOrd="0" parTransId="{302EDB73-D670-496C-904E-2A99CB14DAC1}" sibTransId="{A512DF56-AE3C-4628-AB93-DEB634FEFC1B}"/>
    <dgm:cxn modelId="{AAC0C910-2FF9-4DDC-92D5-214A1BF3C1BE}" srcId="{B475C0F8-382D-4914-8044-772B5861ACE4}" destId="{508500B2-14E1-4C89-97E9-CA02FCC3AD66}" srcOrd="1" destOrd="0" parTransId="{9787CAB9-7C76-44CD-9B16-254F47A00C40}" sibTransId="{EFEE5448-6F36-4C55-9EFE-66D70CBCA6FE}"/>
    <dgm:cxn modelId="{9F7CB91E-5223-420A-A61C-A749ECA50008}" type="presOf" srcId="{E6C71624-1AF6-4485-8A90-4F3616830CCD}" destId="{D3620970-BA23-4636-9382-54DFE395B294}" srcOrd="0" destOrd="0" presId="urn:microsoft.com/office/officeart/2005/8/layout/hierarchy4"/>
    <dgm:cxn modelId="{4161ECAF-41BA-4169-A530-4D9595BBC1A2}" type="presOf" srcId="{B475C0F8-382D-4914-8044-772B5861ACE4}" destId="{FAB792F1-3AE1-423F-8F92-7E9F6EC18CF4}" srcOrd="0" destOrd="0" presId="urn:microsoft.com/office/officeart/2005/8/layout/hierarchy4"/>
    <dgm:cxn modelId="{1CE162A7-25E8-494C-8FAD-54A0CADD819A}" type="presOf" srcId="{02386D56-50DC-42E1-A61D-015AE0B500DD}" destId="{A1C59EED-237F-4E19-8009-FD18BF8224C3}" srcOrd="0" destOrd="0" presId="urn:microsoft.com/office/officeart/2005/8/layout/hierarchy4"/>
    <dgm:cxn modelId="{945408A4-247D-4043-B3DF-42CE1CD9E80A}" type="presParOf" srcId="{FAB792F1-3AE1-423F-8F92-7E9F6EC18CF4}" destId="{9D3A6525-0441-4257-81A0-1B84730F1A2D}" srcOrd="0" destOrd="0" presId="urn:microsoft.com/office/officeart/2005/8/layout/hierarchy4"/>
    <dgm:cxn modelId="{5F9BCAE2-2648-4B54-BF41-97E2B40B3864}" type="presParOf" srcId="{9D3A6525-0441-4257-81A0-1B84730F1A2D}" destId="{D3620970-BA23-4636-9382-54DFE395B294}" srcOrd="0" destOrd="0" presId="urn:microsoft.com/office/officeart/2005/8/layout/hierarchy4"/>
    <dgm:cxn modelId="{5F77849E-49BF-4939-8E6C-838C9FB37A48}" type="presParOf" srcId="{9D3A6525-0441-4257-81A0-1B84730F1A2D}" destId="{69D506E0-0322-400F-9B5F-0343A9ABF4DE}" srcOrd="1" destOrd="0" presId="urn:microsoft.com/office/officeart/2005/8/layout/hierarchy4"/>
    <dgm:cxn modelId="{D90962A5-27FA-4EFB-A012-F0DB1B7636A3}" type="presParOf" srcId="{9D3A6525-0441-4257-81A0-1B84730F1A2D}" destId="{258C05A4-D61B-4142-8502-134F2637822F}" srcOrd="2" destOrd="0" presId="urn:microsoft.com/office/officeart/2005/8/layout/hierarchy4"/>
    <dgm:cxn modelId="{418D3841-244D-403C-8505-B60D8A8AAC6B}" type="presParOf" srcId="{258C05A4-D61B-4142-8502-134F2637822F}" destId="{73D9A297-020A-4820-92AA-ED4D63D488F5}" srcOrd="0" destOrd="0" presId="urn:microsoft.com/office/officeart/2005/8/layout/hierarchy4"/>
    <dgm:cxn modelId="{CA8ACF8B-5258-4605-B98E-6F9D7CD5DDDD}" type="presParOf" srcId="{73D9A297-020A-4820-92AA-ED4D63D488F5}" destId="{B560599A-FB99-4BB2-B951-266DC2B08D85}" srcOrd="0" destOrd="0" presId="urn:microsoft.com/office/officeart/2005/8/layout/hierarchy4"/>
    <dgm:cxn modelId="{EAC934FE-9ED9-4305-BB89-07CC2583DCEB}" type="presParOf" srcId="{73D9A297-020A-4820-92AA-ED4D63D488F5}" destId="{4B356401-AE88-4736-B1A7-D025CB9DFE20}" srcOrd="1" destOrd="0" presId="urn:microsoft.com/office/officeart/2005/8/layout/hierarchy4"/>
    <dgm:cxn modelId="{E7846493-4948-4FB0-8DAF-145637FA6AEE}" type="presParOf" srcId="{FAB792F1-3AE1-423F-8F92-7E9F6EC18CF4}" destId="{5AE5B01F-7AA5-41F5-96D2-E6F14871ACCD}" srcOrd="1" destOrd="0" presId="urn:microsoft.com/office/officeart/2005/8/layout/hierarchy4"/>
    <dgm:cxn modelId="{0B036526-A9AA-486C-949E-EE61899090C9}" type="presParOf" srcId="{FAB792F1-3AE1-423F-8F92-7E9F6EC18CF4}" destId="{6EB52D0F-D0BB-4263-8B34-D60D766A762B}" srcOrd="2" destOrd="0" presId="urn:microsoft.com/office/officeart/2005/8/layout/hierarchy4"/>
    <dgm:cxn modelId="{C4EBABB2-A4C3-4F1D-BCF9-7DE93DAAF1A4}" type="presParOf" srcId="{6EB52D0F-D0BB-4263-8B34-D60D766A762B}" destId="{4A7524A0-42E0-4662-9409-25E06CE18064}" srcOrd="0" destOrd="0" presId="urn:microsoft.com/office/officeart/2005/8/layout/hierarchy4"/>
    <dgm:cxn modelId="{734CCF3D-534F-4B36-899C-2EF4CEC74E57}" type="presParOf" srcId="{6EB52D0F-D0BB-4263-8B34-D60D766A762B}" destId="{DBBBFFE5-B84A-4364-8FB3-9026CADEB488}" srcOrd="1" destOrd="0" presId="urn:microsoft.com/office/officeart/2005/8/layout/hierarchy4"/>
    <dgm:cxn modelId="{C424214A-0FD3-4727-BC9D-1E92262DE992}" type="presParOf" srcId="{6EB52D0F-D0BB-4263-8B34-D60D766A762B}" destId="{8EDAA496-DBB6-487B-B31E-D6FBE9741012}" srcOrd="2" destOrd="0" presId="urn:microsoft.com/office/officeart/2005/8/layout/hierarchy4"/>
    <dgm:cxn modelId="{42C3DABB-F249-4D8D-856D-F7B981EA4894}" type="presParOf" srcId="{8EDAA496-DBB6-487B-B31E-D6FBE9741012}" destId="{5BB4BEF8-2243-487C-9D2D-65DF7D26CCA1}" srcOrd="0" destOrd="0" presId="urn:microsoft.com/office/officeart/2005/8/layout/hierarchy4"/>
    <dgm:cxn modelId="{DECCFCE6-E0BC-45BC-95E3-FF9F3A2243BB}" type="presParOf" srcId="{5BB4BEF8-2243-487C-9D2D-65DF7D26CCA1}" destId="{A1C59EED-237F-4E19-8009-FD18BF8224C3}" srcOrd="0" destOrd="0" presId="urn:microsoft.com/office/officeart/2005/8/layout/hierarchy4"/>
    <dgm:cxn modelId="{29E1056D-7C39-4E21-B3CD-6D0071224F07}" type="presParOf" srcId="{5BB4BEF8-2243-487C-9D2D-65DF7D26CCA1}" destId="{5F9435B6-6579-4B3F-A0FE-011EB65173AC}" srcOrd="1" destOrd="0" presId="urn:microsoft.com/office/officeart/2005/8/layout/hierarchy4"/>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6587E1-B92C-4F7C-BF3F-7E6DDBBD4B83}" type="datetimeFigureOut">
              <a:rPr lang="zh-CN" altLang="en-US" smtClean="0"/>
              <a:pPr/>
              <a:t>2018/5/31 Thursday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667E36-3673-44E7-ACA1-7764A5D7A36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1667E36-3673-44E7-ACA1-7764A5D7A36B}"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085ED2B-B8CB-4508-9FD5-6E8E269E6894}"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085ED2B-B8CB-4508-9FD5-6E8E269E6894}" type="slidenum">
              <a:rPr lang="zh-CN" altLang="en-US" smtClean="0"/>
              <a:pPr/>
              <a:t>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2018/5/31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2018/5/31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2018/5/31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2018/5/31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2018/5/31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2018/5/31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2018/5/31 Thursday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2018/5/31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2018/5/31 Thursday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2018/5/31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2018/5/31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2018/5/31 Thursday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ruanyifeng.com/blog/2015/07/flex-grammar.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CSS.jpg"/>
          <p:cNvPicPr>
            <a:picLocks noChangeAspect="1"/>
          </p:cNvPicPr>
          <p:nvPr/>
        </p:nvPicPr>
        <p:blipFill>
          <a:blip r:embed="rId3"/>
          <a:stretch>
            <a:fillRect/>
          </a:stretch>
        </p:blipFill>
        <p:spPr>
          <a:xfrm>
            <a:off x="0" y="0"/>
            <a:ext cx="3857620" cy="2314571"/>
          </a:xfrm>
          <a:prstGeom prst="rect">
            <a:avLst/>
          </a:prstGeom>
        </p:spPr>
      </p:pic>
      <p:graphicFrame>
        <p:nvGraphicFramePr>
          <p:cNvPr id="12" name="图示 11"/>
          <p:cNvGraphicFramePr/>
          <p:nvPr/>
        </p:nvGraphicFramePr>
        <p:xfrm>
          <a:off x="1428728" y="2571744"/>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3">
            <a:schemeClr val="lt1"/>
          </a:lnRef>
          <a:fillRef idx="1">
            <a:schemeClr val="dk1"/>
          </a:fillRef>
          <a:effectRef idx="1">
            <a:schemeClr val="dk1"/>
          </a:effectRef>
          <a:fontRef idx="minor">
            <a:schemeClr val="lt1"/>
          </a:fontRef>
        </p:style>
        <p:txBody>
          <a:bodyPr/>
          <a:lstStyle/>
          <a:p>
            <a:r>
              <a:rPr lang="zh-CN" altLang="en-US" dirty="0" smtClean="0"/>
              <a:t>盒状模型用到的</a:t>
            </a:r>
            <a:r>
              <a:rPr lang="zh-CN" altLang="en-US" smtClean="0"/>
              <a:t>基本属性</a:t>
            </a:r>
            <a:r>
              <a:rPr lang="en-US" altLang="zh-CN" smtClean="0"/>
              <a:t>2</a:t>
            </a:r>
            <a:endParaRPr lang="zh-CN" altLang="en-US" dirty="0"/>
          </a:p>
        </p:txBody>
      </p:sp>
      <p:sp>
        <p:nvSpPr>
          <p:cNvPr id="3" name="内容占位符 2"/>
          <p:cNvSpPr>
            <a:spLocks noGrp="1"/>
          </p:cNvSpPr>
          <p:nvPr>
            <p:ph idx="1"/>
          </p:nvPr>
        </p:nvSpPr>
        <p:spPr>
          <a:xfrm>
            <a:off x="457200" y="1600201"/>
            <a:ext cx="8229600" cy="4829195"/>
          </a:xfrm>
        </p:spPr>
        <p:style>
          <a:lnRef idx="2">
            <a:schemeClr val="dk1">
              <a:shade val="50000"/>
            </a:schemeClr>
          </a:lnRef>
          <a:fillRef idx="1">
            <a:schemeClr val="dk1"/>
          </a:fillRef>
          <a:effectRef idx="0">
            <a:schemeClr val="dk1"/>
          </a:effectRef>
          <a:fontRef idx="minor">
            <a:schemeClr val="lt1"/>
          </a:fontRef>
        </p:style>
        <p:txBody>
          <a:bodyPr anchor="t">
            <a:normAutofit fontScale="85000" lnSpcReduction="20000"/>
          </a:bodyPr>
          <a:lstStyle/>
          <a:p>
            <a:pPr>
              <a:buFont typeface="Wingdings" pitchFamily="2" charset="2"/>
              <a:buChar char="l"/>
            </a:pPr>
            <a:r>
              <a:rPr lang="en-US" altLang="zh-CN" sz="2400" dirty="0" smtClean="0"/>
              <a:t>display </a:t>
            </a:r>
          </a:p>
          <a:p>
            <a:pPr lvl="1">
              <a:buFont typeface="Wingdings" pitchFamily="2" charset="2"/>
              <a:buChar char="l"/>
            </a:pPr>
            <a:r>
              <a:rPr lang="zh-CN" altLang="en-US" sz="2000" dirty="0" smtClean="0">
                <a:solidFill>
                  <a:srgbClr val="FF0000"/>
                </a:solidFill>
              </a:rPr>
              <a:t>值： </a:t>
            </a:r>
            <a:r>
              <a:rPr lang="en-US" altLang="zh-CN" sz="2000" dirty="0" smtClean="0">
                <a:solidFill>
                  <a:srgbClr val="FF0000"/>
                </a:solidFill>
              </a:rPr>
              <a:t>block</a:t>
            </a:r>
            <a:r>
              <a:rPr lang="en-US" altLang="zh-CN" sz="2000" smtClean="0">
                <a:solidFill>
                  <a:srgbClr val="FF0000"/>
                </a:solidFill>
              </a:rPr>
              <a:t>, inline-block(</a:t>
            </a:r>
            <a:r>
              <a:rPr lang="zh-CN" altLang="en-US" sz="2000" smtClean="0">
                <a:solidFill>
                  <a:srgbClr val="FF0000"/>
                </a:solidFill>
              </a:rPr>
              <a:t>内联块元素</a:t>
            </a:r>
            <a:r>
              <a:rPr lang="en-US" altLang="zh-CN" sz="2000" smtClean="0">
                <a:solidFill>
                  <a:srgbClr val="FF0000"/>
                </a:solidFill>
              </a:rPr>
              <a:t>), </a:t>
            </a:r>
            <a:r>
              <a:rPr lang="en-US" altLang="zh-CN" sz="2000" dirty="0" smtClean="0">
                <a:solidFill>
                  <a:srgbClr val="FF0000"/>
                </a:solidFill>
              </a:rPr>
              <a:t>inline, none</a:t>
            </a:r>
          </a:p>
          <a:p>
            <a:pPr lvl="2">
              <a:buFont typeface="Wingdings" pitchFamily="2" charset="2"/>
              <a:buChar char="l"/>
            </a:pPr>
            <a:r>
              <a:rPr lang="en-US" altLang="zh-CN" sz="1600" dirty="0" smtClean="0">
                <a:solidFill>
                  <a:srgbClr val="0070C0"/>
                </a:solidFill>
              </a:rPr>
              <a:t>Inline-block:  </a:t>
            </a:r>
            <a:r>
              <a:rPr lang="zh-CN" altLang="en-US" sz="1600" dirty="0" smtClean="0">
                <a:solidFill>
                  <a:srgbClr val="0070C0"/>
                </a:solidFill>
              </a:rPr>
              <a:t>可以设置高度， </a:t>
            </a:r>
            <a:r>
              <a:rPr lang="en-US" altLang="zh-CN" sz="1600" dirty="0" smtClean="0">
                <a:solidFill>
                  <a:srgbClr val="0070C0"/>
                </a:solidFill>
              </a:rPr>
              <a:t>padding</a:t>
            </a:r>
            <a:r>
              <a:rPr lang="zh-CN" altLang="en-US" sz="1600" dirty="0" smtClean="0">
                <a:solidFill>
                  <a:srgbClr val="0070C0"/>
                </a:solidFill>
              </a:rPr>
              <a:t>， </a:t>
            </a:r>
            <a:r>
              <a:rPr lang="en-US" altLang="zh-CN" sz="1600" dirty="0" smtClean="0">
                <a:solidFill>
                  <a:srgbClr val="0070C0"/>
                </a:solidFill>
              </a:rPr>
              <a:t>margin</a:t>
            </a:r>
            <a:r>
              <a:rPr lang="zh-CN" altLang="en-US" sz="1600" dirty="0" smtClean="0">
                <a:solidFill>
                  <a:srgbClr val="0070C0"/>
                </a:solidFill>
              </a:rPr>
              <a:t>， 宽度只与</a:t>
            </a:r>
            <a:r>
              <a:rPr lang="zh-CN" altLang="en-US" sz="1600" smtClean="0">
                <a:solidFill>
                  <a:srgbClr val="0070C0"/>
                </a:solidFill>
              </a:rPr>
              <a:t>内容有关， 呈现内联元素的样子， 但是其内容是块元素</a:t>
            </a:r>
            <a:endParaRPr lang="en-US" altLang="zh-CN" sz="1600" smtClean="0">
              <a:solidFill>
                <a:srgbClr val="0070C0"/>
              </a:solidFill>
            </a:endParaRPr>
          </a:p>
          <a:p>
            <a:pPr lvl="2">
              <a:buFont typeface="Wingdings" pitchFamily="2" charset="2"/>
              <a:buChar char="l"/>
            </a:pPr>
            <a:endParaRPr lang="en-US" altLang="zh-CN" sz="1600" dirty="0" smtClean="0">
              <a:solidFill>
                <a:srgbClr val="0070C0"/>
              </a:solidFill>
            </a:endParaRPr>
          </a:p>
          <a:p>
            <a:pPr lvl="2">
              <a:buFont typeface="Wingdings" pitchFamily="2" charset="2"/>
              <a:buChar char="l"/>
            </a:pPr>
            <a:r>
              <a:rPr lang="en-US" altLang="zh-CN" sz="1600" dirty="0" smtClean="0">
                <a:solidFill>
                  <a:srgbClr val="0070C0"/>
                </a:solidFill>
              </a:rPr>
              <a:t>none</a:t>
            </a:r>
            <a:r>
              <a:rPr lang="zh-CN" altLang="en-US" sz="1600" dirty="0" smtClean="0">
                <a:solidFill>
                  <a:srgbClr val="0070C0"/>
                </a:solidFill>
              </a:rPr>
              <a:t>： 不显示元素也不占据页面空间</a:t>
            </a:r>
            <a:endParaRPr lang="en-US" altLang="zh-CN" sz="1600" dirty="0" smtClean="0">
              <a:solidFill>
                <a:srgbClr val="0070C0"/>
              </a:solidFill>
            </a:endParaRPr>
          </a:p>
          <a:p>
            <a:pPr>
              <a:buFont typeface="Wingdings" pitchFamily="2" charset="2"/>
              <a:buChar char="l"/>
            </a:pPr>
            <a:r>
              <a:rPr lang="en-US" altLang="zh-CN" sz="2400" dirty="0" smtClean="0">
                <a:solidFill>
                  <a:schemeClr val="bg1"/>
                </a:solidFill>
              </a:rPr>
              <a:t>float:  </a:t>
            </a:r>
            <a:r>
              <a:rPr lang="zh-CN" altLang="en-US" sz="2000" dirty="0" smtClean="0">
                <a:solidFill>
                  <a:srgbClr val="C00000"/>
                </a:solidFill>
              </a:rPr>
              <a:t>元素移动到包含块的边界或者是另一个浮动元素</a:t>
            </a:r>
            <a:r>
              <a:rPr lang="zh-CN" altLang="en-US" sz="2000" smtClean="0">
                <a:solidFill>
                  <a:srgbClr val="C00000"/>
                </a:solidFill>
              </a:rPr>
              <a:t>的边界</a:t>
            </a:r>
            <a:endParaRPr lang="en-US" altLang="zh-CN" sz="2000" smtClean="0">
              <a:solidFill>
                <a:srgbClr val="C00000"/>
              </a:solidFill>
            </a:endParaRPr>
          </a:p>
          <a:p>
            <a:pPr>
              <a:buFont typeface="Wingdings" pitchFamily="2" charset="2"/>
              <a:buChar char="l"/>
            </a:pPr>
            <a:endParaRPr lang="en-US" altLang="zh-CN" sz="2000" smtClean="0">
              <a:solidFill>
                <a:srgbClr val="C00000"/>
              </a:solidFill>
            </a:endParaRPr>
          </a:p>
          <a:p>
            <a:pPr>
              <a:buFont typeface="Wingdings" pitchFamily="2" charset="2"/>
              <a:buChar char="l"/>
            </a:pPr>
            <a:endParaRPr lang="en-US" altLang="zh-CN" sz="2000" smtClean="0">
              <a:solidFill>
                <a:srgbClr val="C00000"/>
              </a:solidFill>
            </a:endParaRPr>
          </a:p>
          <a:p>
            <a:pPr>
              <a:buFont typeface="Wingdings" pitchFamily="2" charset="2"/>
              <a:buChar char="l"/>
            </a:pPr>
            <a:r>
              <a:rPr lang="en-US" altLang="zh-CN" sz="2400" smtClean="0">
                <a:solidFill>
                  <a:schemeClr val="bg1"/>
                </a:solidFill>
              </a:rPr>
              <a:t>text-align</a:t>
            </a:r>
            <a:r>
              <a:rPr lang="zh-CN" altLang="en-US" sz="2400" smtClean="0">
                <a:solidFill>
                  <a:schemeClr val="bg1"/>
                </a:solidFill>
              </a:rPr>
              <a:t>：</a:t>
            </a:r>
            <a:r>
              <a:rPr lang="zh-CN" altLang="en-US" sz="2000" smtClean="0">
                <a:solidFill>
                  <a:srgbClr val="C00000"/>
                </a:solidFill>
              </a:rPr>
              <a:t>设置 </a:t>
            </a:r>
            <a:r>
              <a:rPr lang="en-US" altLang="zh-CN" sz="2000" smtClean="0">
                <a:solidFill>
                  <a:srgbClr val="C00000"/>
                </a:solidFill>
              </a:rPr>
              <a:t>inline</a:t>
            </a:r>
            <a:r>
              <a:rPr lang="zh-CN" altLang="en-US" sz="2000" smtClean="0">
                <a:solidFill>
                  <a:srgbClr val="C00000"/>
                </a:solidFill>
              </a:rPr>
              <a:t>， </a:t>
            </a:r>
            <a:r>
              <a:rPr lang="en-US" altLang="zh-CN" sz="2000" smtClean="0">
                <a:solidFill>
                  <a:srgbClr val="C00000"/>
                </a:solidFill>
              </a:rPr>
              <a:t>inline-block </a:t>
            </a:r>
            <a:r>
              <a:rPr lang="zh-CN" altLang="en-US" sz="2000" smtClean="0">
                <a:solidFill>
                  <a:srgbClr val="C00000"/>
                </a:solidFill>
              </a:rPr>
              <a:t>元素对齐方式。</a:t>
            </a:r>
            <a:endParaRPr lang="en-US" altLang="zh-CN" sz="2000" smtClean="0">
              <a:solidFill>
                <a:srgbClr val="C00000"/>
              </a:solidFill>
            </a:endParaRPr>
          </a:p>
          <a:p>
            <a:pPr>
              <a:buFont typeface="Wingdings" pitchFamily="2" charset="2"/>
              <a:buChar char="l"/>
            </a:pPr>
            <a:endParaRPr lang="en-US" altLang="zh-CN" sz="2000" smtClean="0">
              <a:solidFill>
                <a:srgbClr val="C00000"/>
              </a:solidFill>
            </a:endParaRPr>
          </a:p>
          <a:p>
            <a:pPr>
              <a:buFont typeface="Wingdings" pitchFamily="2" charset="2"/>
              <a:buChar char="l"/>
            </a:pPr>
            <a:r>
              <a:rPr lang="en-US" altLang="zh-CN" sz="2000" smtClean="0">
                <a:solidFill>
                  <a:schemeClr val="bg1"/>
                </a:solidFill>
              </a:rPr>
              <a:t>clear </a:t>
            </a:r>
            <a:r>
              <a:rPr lang="zh-CN" altLang="en-US" sz="2000" smtClean="0">
                <a:solidFill>
                  <a:schemeClr val="bg1"/>
                </a:solidFill>
              </a:rPr>
              <a:t>属性的讲解：</a:t>
            </a:r>
            <a:endParaRPr lang="en-US" altLang="zh-CN" sz="2000" smtClean="0">
              <a:solidFill>
                <a:schemeClr val="bg1"/>
              </a:solidFill>
            </a:endParaRPr>
          </a:p>
          <a:p>
            <a:pPr lvl="1">
              <a:buFont typeface="Wingdings" pitchFamily="2" charset="2"/>
              <a:buChar char="l"/>
            </a:pPr>
            <a:r>
              <a:rPr lang="zh-CN" altLang="en-US" sz="2000" smtClean="0">
                <a:solidFill>
                  <a:srgbClr val="C00000"/>
                </a:solidFill>
              </a:rPr>
              <a:t>元素盒子的边不能和前面的浮动元素相邻。</a:t>
            </a:r>
            <a:endParaRPr lang="en-US" altLang="zh-CN" sz="2000" smtClean="0">
              <a:solidFill>
                <a:srgbClr val="C00000"/>
              </a:solidFill>
            </a:endParaRPr>
          </a:p>
          <a:p>
            <a:pPr lvl="1">
              <a:buFont typeface="Wingdings" pitchFamily="2" charset="2"/>
              <a:buChar char="l"/>
            </a:pPr>
            <a:endParaRPr lang="en-US" altLang="zh-CN" sz="1600" smtClean="0">
              <a:solidFill>
                <a:srgbClr val="C00000"/>
              </a:solidFill>
            </a:endParaRPr>
          </a:p>
          <a:p>
            <a:pPr>
              <a:buFont typeface="Wingdings" pitchFamily="2" charset="2"/>
              <a:buChar char="l"/>
            </a:pPr>
            <a:r>
              <a:rPr lang="en-US" altLang="zh-CN" sz="2400" smtClean="0">
                <a:solidFill>
                  <a:schemeClr val="bg1"/>
                </a:solidFill>
              </a:rPr>
              <a:t>transform: CSS3 2D </a:t>
            </a:r>
            <a:r>
              <a:rPr lang="zh-CN" altLang="en-US" sz="2400" smtClean="0">
                <a:solidFill>
                  <a:schemeClr val="bg1"/>
                </a:solidFill>
              </a:rPr>
              <a:t>转换</a:t>
            </a:r>
            <a:endParaRPr lang="en-US" altLang="zh-CN" sz="2400" smtClean="0">
              <a:solidFill>
                <a:schemeClr val="bg1"/>
              </a:solidFill>
            </a:endParaRPr>
          </a:p>
          <a:p>
            <a:pPr lvl="1">
              <a:buFont typeface="Wingdings" pitchFamily="2" charset="2"/>
              <a:buChar char="l"/>
            </a:pPr>
            <a:r>
              <a:rPr lang="en-US" altLang="zh-CN" sz="2000" smtClean="0">
                <a:solidFill>
                  <a:schemeClr val="bg1"/>
                </a:solidFill>
              </a:rPr>
              <a:t>translate(</a:t>
            </a:r>
            <a:r>
              <a:rPr lang="zh-CN" altLang="en-US" sz="2100" smtClean="0">
                <a:solidFill>
                  <a:srgbClr val="C00000"/>
                </a:solidFill>
              </a:rPr>
              <a:t>移动</a:t>
            </a:r>
            <a:r>
              <a:rPr lang="en-US" altLang="zh-CN" sz="2000" smtClean="0">
                <a:solidFill>
                  <a:schemeClr val="bg1"/>
                </a:solidFill>
              </a:rPr>
              <a:t>), scale(</a:t>
            </a:r>
            <a:r>
              <a:rPr lang="zh-CN" altLang="en-US" sz="2100" smtClean="0">
                <a:solidFill>
                  <a:srgbClr val="C00000"/>
                </a:solidFill>
              </a:rPr>
              <a:t>缩放</a:t>
            </a:r>
            <a:r>
              <a:rPr lang="en-US" altLang="zh-CN" sz="2000" smtClean="0">
                <a:solidFill>
                  <a:schemeClr val="bg1"/>
                </a:solidFill>
              </a:rPr>
              <a:t>)</a:t>
            </a:r>
            <a:endParaRPr lang="en-US" altLang="zh-CN" sz="2000" dirty="0" smtClean="0">
              <a:solidFill>
                <a:schemeClr val="bg1"/>
              </a:solidFill>
            </a:endParaRPr>
          </a:p>
          <a:p>
            <a:pPr>
              <a:buNone/>
            </a:pPr>
            <a:r>
              <a:rPr lang="en-US" altLang="zh-CN" sz="2400" dirty="0" smtClean="0"/>
              <a:t/>
            </a:r>
            <a:br>
              <a:rPr lang="en-US" altLang="zh-CN" sz="2400" dirty="0" smtClean="0"/>
            </a:br>
            <a:endParaRPr lang="en-US" altLang="zh-CN" sz="2400" dirty="0" smtClean="0"/>
          </a:p>
        </p:txBody>
      </p:sp>
      <p:sp>
        <p:nvSpPr>
          <p:cNvPr id="4" name="矩形 3"/>
          <p:cNvSpPr/>
          <p:nvPr/>
        </p:nvSpPr>
        <p:spPr>
          <a:xfrm>
            <a:off x="4857752" y="2428868"/>
            <a:ext cx="2231701" cy="369332"/>
          </a:xfrm>
          <a:prstGeom prst="rect">
            <a:avLst/>
          </a:prstGeom>
          <a:noFill/>
        </p:spPr>
        <p:txBody>
          <a:bodyPr wrap="none" lIns="91440" tIns="45720" rIns="91440" bIns="45720">
            <a:spAutoFit/>
          </a:bodyPr>
          <a:lstStyle/>
          <a:p>
            <a:pPr algn="ctr"/>
            <a:r>
              <a:rPr lang="zh-CN" altLang="en-US"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示例：</a:t>
            </a:r>
            <a:r>
              <a:rPr lang="en-US" altLang="zh-CN"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cssBasic09_02</a:t>
            </a:r>
            <a:endParaRPr lang="zh-CN" altLang="en-US"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矩形 4"/>
          <p:cNvSpPr/>
          <p:nvPr/>
        </p:nvSpPr>
        <p:spPr>
          <a:xfrm>
            <a:off x="4572000" y="3286124"/>
            <a:ext cx="1882247" cy="369332"/>
          </a:xfrm>
          <a:prstGeom prst="rect">
            <a:avLst/>
          </a:prstGeom>
          <a:noFill/>
        </p:spPr>
        <p:txBody>
          <a:bodyPr wrap="none" lIns="91440" tIns="45720" rIns="91440" bIns="45720">
            <a:spAutoFit/>
          </a:bodyPr>
          <a:lstStyle/>
          <a:p>
            <a:pPr algn="ctr"/>
            <a:r>
              <a:rPr lang="zh-CN" altLang="en-US"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示例：</a:t>
            </a:r>
            <a:r>
              <a:rPr lang="en-US" altLang="zh-CN"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cssBasic14</a:t>
            </a:r>
            <a:endParaRPr lang="zh-CN" altLang="en-US"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 name="矩形 5"/>
          <p:cNvSpPr/>
          <p:nvPr/>
        </p:nvSpPr>
        <p:spPr>
          <a:xfrm>
            <a:off x="6000760" y="3714752"/>
            <a:ext cx="1882247" cy="369332"/>
          </a:xfrm>
          <a:prstGeom prst="rect">
            <a:avLst/>
          </a:prstGeom>
          <a:noFill/>
        </p:spPr>
        <p:txBody>
          <a:bodyPr wrap="none" lIns="91440" tIns="45720" rIns="91440" bIns="45720">
            <a:spAutoFit/>
          </a:bodyPr>
          <a:lstStyle/>
          <a:p>
            <a:pPr algn="ctr"/>
            <a:r>
              <a:rPr lang="zh-CN" altLang="en-US"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示例：</a:t>
            </a:r>
            <a:r>
              <a:rPr lang="en-US" altLang="zh-CN"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cssBasic16</a:t>
            </a:r>
            <a:endParaRPr lang="zh-CN" altLang="en-US"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4071934" y="5286388"/>
            <a:ext cx="1882247" cy="369332"/>
          </a:xfrm>
          <a:prstGeom prst="rect">
            <a:avLst/>
          </a:prstGeom>
          <a:noFill/>
        </p:spPr>
        <p:txBody>
          <a:bodyPr wrap="none" lIns="91440" tIns="45720" rIns="91440" bIns="45720">
            <a:spAutoFit/>
          </a:bodyPr>
          <a:lstStyle/>
          <a:p>
            <a:pPr algn="ctr"/>
            <a:r>
              <a:rPr lang="zh-CN" altLang="en-US"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示例：</a:t>
            </a:r>
            <a:r>
              <a:rPr lang="en-US" altLang="zh-CN"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cssBasic17</a:t>
            </a:r>
            <a:endParaRPr lang="zh-CN" altLang="en-US"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 name="矩形 7"/>
          <p:cNvSpPr/>
          <p:nvPr/>
        </p:nvSpPr>
        <p:spPr>
          <a:xfrm>
            <a:off x="5429256" y="4572008"/>
            <a:ext cx="1882247" cy="369332"/>
          </a:xfrm>
          <a:prstGeom prst="rect">
            <a:avLst/>
          </a:prstGeom>
          <a:noFill/>
        </p:spPr>
        <p:txBody>
          <a:bodyPr wrap="none" lIns="91440" tIns="45720" rIns="91440" bIns="45720">
            <a:spAutoFit/>
          </a:bodyPr>
          <a:lstStyle/>
          <a:p>
            <a:pPr algn="ctr"/>
            <a:r>
              <a:rPr lang="zh-CN" altLang="en-US"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示例：</a:t>
            </a:r>
            <a:r>
              <a:rPr lang="en-US" altLang="zh-CN"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cssBasic24</a:t>
            </a:r>
            <a:endParaRPr lang="zh-CN" altLang="en-US"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style>
          <a:lnRef idx="3">
            <a:schemeClr val="lt1"/>
          </a:lnRef>
          <a:fillRef idx="1">
            <a:schemeClr val="dk1"/>
          </a:fillRef>
          <a:effectRef idx="1">
            <a:schemeClr val="dk1"/>
          </a:effectRef>
          <a:fontRef idx="minor">
            <a:schemeClr val="lt1"/>
          </a:fontRef>
        </p:style>
        <p:txBody>
          <a:bodyPr/>
          <a:lstStyle/>
          <a:p>
            <a:r>
              <a:rPr lang="en-US" altLang="zh-CN" smtClean="0"/>
              <a:t>Position </a:t>
            </a:r>
            <a:r>
              <a:rPr lang="zh-CN" altLang="en-US" smtClean="0"/>
              <a:t>属性</a:t>
            </a:r>
            <a:endParaRPr lang="zh-CN" altLang="en-US"/>
          </a:p>
        </p:txBody>
      </p:sp>
      <p:sp>
        <p:nvSpPr>
          <p:cNvPr id="5" name="内容占位符 4"/>
          <p:cNvSpPr>
            <a:spLocks noGrp="1"/>
          </p:cNvSpPr>
          <p:nvPr>
            <p:ph idx="1"/>
          </p:nvPr>
        </p:nvSpPr>
        <p:spPr/>
        <p:style>
          <a:lnRef idx="3">
            <a:schemeClr val="lt1"/>
          </a:lnRef>
          <a:fillRef idx="1">
            <a:schemeClr val="dk1"/>
          </a:fillRef>
          <a:effectRef idx="1">
            <a:schemeClr val="dk1"/>
          </a:effectRef>
          <a:fontRef idx="minor">
            <a:schemeClr val="lt1"/>
          </a:fontRef>
        </p:style>
        <p:txBody>
          <a:bodyPr/>
          <a:lstStyle/>
          <a:p>
            <a:r>
              <a:rPr lang="zh-CN" altLang="en-US" smtClean="0"/>
              <a:t>定义  ：指定元素的定位类型</a:t>
            </a:r>
            <a:endParaRPr lang="en-US" altLang="zh-CN" smtClean="0"/>
          </a:p>
          <a:p>
            <a:pPr lvl="1"/>
            <a:r>
              <a:rPr lang="en-US" altLang="zh-CN" smtClean="0"/>
              <a:t>relative, fixed, absolute.</a:t>
            </a:r>
          </a:p>
          <a:p>
            <a:pPr lvl="1"/>
            <a:endParaRPr lang="en-US" altLang="zh-CN" smtClean="0"/>
          </a:p>
          <a:p>
            <a:pPr lvl="1"/>
            <a:r>
              <a:rPr lang="en-US" altLang="zh-CN" smtClean="0"/>
              <a:t>relative: </a:t>
            </a:r>
            <a:r>
              <a:rPr lang="zh-CN" altLang="en-US" smtClean="0"/>
              <a:t>相对于元素的正常位置进行定位</a:t>
            </a:r>
            <a:endParaRPr lang="en-US" altLang="zh-CN" smtClean="0"/>
          </a:p>
          <a:p>
            <a:pPr lvl="1"/>
            <a:r>
              <a:rPr lang="en-US" altLang="zh-CN" smtClean="0"/>
              <a:t>fixed</a:t>
            </a:r>
            <a:r>
              <a:rPr lang="zh-CN" altLang="en-US" smtClean="0"/>
              <a:t>： 相对于浏览器串口固定位置</a:t>
            </a:r>
            <a:endParaRPr lang="en-US" altLang="zh-CN" smtClean="0"/>
          </a:p>
          <a:p>
            <a:pPr lvl="1"/>
            <a:r>
              <a:rPr lang="en-US" altLang="zh-CN" smtClean="0"/>
              <a:t>absolute</a:t>
            </a:r>
            <a:r>
              <a:rPr lang="zh-CN" altLang="en-US" smtClean="0"/>
              <a:t>： 相对于最近的已定位父</a:t>
            </a:r>
            <a:r>
              <a:rPr lang="zh-CN" altLang="en-US" smtClean="0"/>
              <a:t>元素</a:t>
            </a:r>
            <a:endParaRPr lang="en-US" altLang="zh-CN" smtClean="0"/>
          </a:p>
          <a:p>
            <a:pPr lvl="1"/>
            <a:r>
              <a:rPr lang="en-US" altLang="zh-CN" smtClean="0"/>
              <a:t>static</a:t>
            </a:r>
            <a:endParaRPr lang="zh-CN" altLang="en-US"/>
          </a:p>
        </p:txBody>
      </p:sp>
      <p:sp>
        <p:nvSpPr>
          <p:cNvPr id="6" name="矩形 5"/>
          <p:cNvSpPr/>
          <p:nvPr/>
        </p:nvSpPr>
        <p:spPr>
          <a:xfrm>
            <a:off x="677857" y="4929198"/>
            <a:ext cx="7788287" cy="400110"/>
          </a:xfrm>
          <a:prstGeom prst="rect">
            <a:avLst/>
          </a:prstGeom>
          <a:noFill/>
        </p:spPr>
        <p:txBody>
          <a:bodyPr wrap="none" lIns="91440" tIns="45720" rIns="91440" bIns="45720">
            <a:spAutoFit/>
          </a:bodyPr>
          <a:lstStyle/>
          <a:p>
            <a:pPr algn="ctr"/>
            <a:r>
              <a:rPr lang="en-US" altLang="zh-CN" sz="2000" b="1"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left, right, top, </a:t>
            </a:r>
            <a:r>
              <a:rPr lang="en-US" altLang="zh-CN" sz="2000" b="1"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bottom </a:t>
            </a:r>
            <a:r>
              <a:rPr lang="zh-CN" altLang="en-US"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四个属性，规定了元素距离包含块边界的距离</a:t>
            </a:r>
            <a:endParaRPr lang="zh-CN" altLang="en-US" sz="2000"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714348" y="5286388"/>
            <a:ext cx="7844583" cy="707886"/>
          </a:xfrm>
          <a:prstGeom prst="rect">
            <a:avLst/>
          </a:prstGeom>
          <a:noFill/>
        </p:spPr>
        <p:txBody>
          <a:bodyPr wrap="none" lIns="91440" tIns="45720" rIns="91440" bIns="45720">
            <a:spAutoFit/>
          </a:bodyPr>
          <a:lstStyle/>
          <a:p>
            <a:pPr algn="ctr"/>
            <a:r>
              <a:rPr lang="en-US" altLang="zh-CN" sz="2000" b="1"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z-index: </a:t>
            </a:r>
            <a:r>
              <a:rPr lang="zh-CN" altLang="en-US" sz="2000" b="1"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规定元素的堆叠顺序， 只有脱离文档流的元素才可以使用。</a:t>
            </a:r>
            <a:endParaRPr lang="en-US" altLang="zh-CN"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ctr"/>
            <a:r>
              <a:rPr lang="zh-CN" altLang="en-US" sz="2000" b="1"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值越大，层次越靠上</a:t>
            </a:r>
            <a:endParaRPr lang="en-US" altLang="zh-CN" sz="2000" b="1"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 name="矩形 7"/>
          <p:cNvSpPr/>
          <p:nvPr/>
        </p:nvSpPr>
        <p:spPr>
          <a:xfrm>
            <a:off x="6357950" y="642918"/>
            <a:ext cx="1882247" cy="369332"/>
          </a:xfrm>
          <a:prstGeom prst="rect">
            <a:avLst/>
          </a:prstGeom>
          <a:noFill/>
        </p:spPr>
        <p:txBody>
          <a:bodyPr wrap="none" lIns="91440" tIns="45720" rIns="91440" bIns="45720">
            <a:spAutoFit/>
          </a:bodyPr>
          <a:lstStyle/>
          <a:p>
            <a:pPr algn="ctr"/>
            <a:r>
              <a:rPr lang="zh-CN" altLang="en-US"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示例：</a:t>
            </a:r>
            <a:r>
              <a:rPr lang="en-US" altLang="zh-CN"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cssBasic18</a:t>
            </a:r>
            <a:endParaRPr lang="zh-CN" altLang="en-US"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style>
          <a:lnRef idx="3">
            <a:schemeClr val="lt1"/>
          </a:lnRef>
          <a:fillRef idx="1">
            <a:schemeClr val="dk1"/>
          </a:fillRef>
          <a:effectRef idx="1">
            <a:schemeClr val="dk1"/>
          </a:effectRef>
          <a:fontRef idx="minor">
            <a:schemeClr val="lt1"/>
          </a:fontRef>
        </p:style>
        <p:txBody>
          <a:bodyPr/>
          <a:lstStyle/>
          <a:p>
            <a:r>
              <a:rPr lang="zh-CN" altLang="en-US" smtClean="0"/>
              <a:t>布局属性之</a:t>
            </a:r>
            <a:r>
              <a:rPr lang="en-US" altLang="zh-CN" smtClean="0"/>
              <a:t>flexbox</a:t>
            </a:r>
            <a:endParaRPr lang="zh-CN" altLang="en-US"/>
          </a:p>
        </p:txBody>
      </p:sp>
      <p:sp>
        <p:nvSpPr>
          <p:cNvPr id="6" name="内容占位符 5"/>
          <p:cNvSpPr>
            <a:spLocks noGrp="1"/>
          </p:cNvSpPr>
          <p:nvPr>
            <p:ph idx="1"/>
          </p:nvPr>
        </p:nvSpPr>
        <p:spPr/>
        <p:style>
          <a:lnRef idx="3">
            <a:schemeClr val="lt1"/>
          </a:lnRef>
          <a:fillRef idx="1">
            <a:schemeClr val="dk1"/>
          </a:fillRef>
          <a:effectRef idx="1">
            <a:schemeClr val="dk1"/>
          </a:effectRef>
          <a:fontRef idx="minor">
            <a:schemeClr val="lt1"/>
          </a:fontRef>
        </p:style>
        <p:txBody>
          <a:bodyPr>
            <a:normAutofit fontScale="92500" lnSpcReduction="20000"/>
          </a:bodyPr>
          <a:lstStyle/>
          <a:p>
            <a:r>
              <a:rPr lang="en-US" altLang="zh-CN" sz="2800" smtClean="0"/>
              <a:t>display: flex </a:t>
            </a:r>
            <a:r>
              <a:rPr lang="zh-CN" altLang="en-US" sz="2000" smtClean="0">
                <a:solidFill>
                  <a:srgbClr val="FF0000"/>
                </a:solidFill>
              </a:rPr>
              <a:t>属性为容器指定</a:t>
            </a:r>
            <a:r>
              <a:rPr lang="en-US" altLang="zh-CN" sz="2000" smtClean="0">
                <a:solidFill>
                  <a:srgbClr val="FF0000"/>
                </a:solidFill>
              </a:rPr>
              <a:t>flex</a:t>
            </a:r>
            <a:r>
              <a:rPr lang="zh-CN" altLang="en-US" sz="2000" smtClean="0">
                <a:solidFill>
                  <a:srgbClr val="FF0000"/>
                </a:solidFill>
              </a:rPr>
              <a:t>布局，父容器设定此属性之后，</a:t>
            </a:r>
            <a:r>
              <a:rPr lang="zh-CN" altLang="en-US" sz="2000" smtClean="0">
                <a:solidFill>
                  <a:srgbClr val="FFFF00"/>
                </a:solidFill>
              </a:rPr>
              <a:t>子元素</a:t>
            </a:r>
            <a:r>
              <a:rPr lang="zh-CN" altLang="en-US" sz="2000" smtClean="0">
                <a:solidFill>
                  <a:srgbClr val="FF0000"/>
                </a:solidFill>
              </a:rPr>
              <a:t>自动成为容器成员</a:t>
            </a:r>
            <a:endParaRPr lang="en-US" altLang="zh-CN" sz="2000" smtClean="0">
              <a:solidFill>
                <a:srgbClr val="FF0000"/>
              </a:solidFill>
            </a:endParaRPr>
          </a:p>
          <a:p>
            <a:endParaRPr lang="en-US" altLang="zh-CN" sz="2000" smtClean="0">
              <a:solidFill>
                <a:srgbClr val="FF0000"/>
              </a:solidFill>
            </a:endParaRPr>
          </a:p>
          <a:p>
            <a:r>
              <a:rPr lang="en-US" sz="2000" u="sng" smtClean="0">
                <a:hlinkClick r:id="rId2"/>
              </a:rPr>
              <a:t>http://</a:t>
            </a:r>
            <a:r>
              <a:rPr lang="en-US" sz="2000" u="sng" smtClean="0">
                <a:hlinkClick r:id="rId2"/>
              </a:rPr>
              <a:t>www.ruanyifeng.com/blog/2015/07/flex-grammar.html</a:t>
            </a:r>
            <a:endParaRPr lang="en-US" sz="2000" u="sng" smtClean="0"/>
          </a:p>
          <a:p>
            <a:endParaRPr lang="en-US" sz="2000" u="sng" smtClean="0"/>
          </a:p>
          <a:p>
            <a:r>
              <a:rPr lang="en-US" sz="2000" smtClean="0"/>
              <a:t>https://caniuse.com/</a:t>
            </a:r>
            <a:endParaRPr lang="en-US" sz="2000" smtClean="0"/>
          </a:p>
          <a:p>
            <a:r>
              <a:rPr lang="en-US" altLang="zh-CN" sz="2000" smtClean="0">
                <a:solidFill>
                  <a:srgbClr val="FF0000"/>
                </a:solidFill>
              </a:rPr>
              <a:t>flex</a:t>
            </a:r>
            <a:r>
              <a:rPr lang="zh-CN" altLang="en-US" sz="2000" smtClean="0">
                <a:solidFill>
                  <a:srgbClr val="FF0000"/>
                </a:solidFill>
              </a:rPr>
              <a:t>讲解</a:t>
            </a:r>
            <a:endParaRPr lang="en-US" altLang="zh-CN" sz="2000" smtClean="0">
              <a:solidFill>
                <a:srgbClr val="FF0000"/>
              </a:solidFill>
            </a:endParaRPr>
          </a:p>
          <a:p>
            <a:endParaRPr lang="en-US" altLang="zh-CN" sz="2000" smtClean="0">
              <a:solidFill>
                <a:srgbClr val="FF0000"/>
              </a:solidFill>
            </a:endParaRPr>
          </a:p>
          <a:p>
            <a:r>
              <a:rPr lang="en-US" altLang="zh-CN" sz="2000" smtClean="0">
                <a:solidFill>
                  <a:schemeClr val="tx1">
                    <a:lumMod val="50000"/>
                    <a:lumOff val="50000"/>
                  </a:schemeClr>
                </a:solidFill>
              </a:rPr>
              <a:t>flex-wrap, justify-content, align-items  </a:t>
            </a:r>
            <a:r>
              <a:rPr lang="zh-CN" altLang="en-US" sz="2000" smtClean="0">
                <a:solidFill>
                  <a:schemeClr val="tx1">
                    <a:lumMod val="50000"/>
                    <a:lumOff val="50000"/>
                  </a:schemeClr>
                </a:solidFill>
              </a:rPr>
              <a:t>这三个属性设置在</a:t>
            </a:r>
            <a:r>
              <a:rPr lang="zh-CN" altLang="en-US" sz="2000" smtClean="0">
                <a:solidFill>
                  <a:srgbClr val="0070C0"/>
                </a:solidFill>
              </a:rPr>
              <a:t>父元素</a:t>
            </a:r>
            <a:r>
              <a:rPr lang="zh-CN" altLang="en-US" sz="2000" smtClean="0">
                <a:solidFill>
                  <a:schemeClr val="tx1">
                    <a:lumMod val="50000"/>
                    <a:lumOff val="50000"/>
                  </a:schemeClr>
                </a:solidFill>
              </a:rPr>
              <a:t>上</a:t>
            </a:r>
            <a:endParaRPr lang="en-US" altLang="zh-CN" sz="2000" smtClean="0">
              <a:solidFill>
                <a:schemeClr val="tx1">
                  <a:lumMod val="50000"/>
                  <a:lumOff val="50000"/>
                </a:schemeClr>
              </a:solidFill>
            </a:endParaRPr>
          </a:p>
          <a:p>
            <a:endParaRPr lang="en-US" altLang="zh-CN" sz="2000" smtClean="0">
              <a:solidFill>
                <a:schemeClr val="tx1">
                  <a:lumMod val="50000"/>
                  <a:lumOff val="50000"/>
                </a:schemeClr>
              </a:solidFill>
            </a:endParaRPr>
          </a:p>
          <a:p>
            <a:endParaRPr lang="en-US" altLang="zh-CN" sz="2000" smtClean="0">
              <a:solidFill>
                <a:schemeClr val="tx1">
                  <a:lumMod val="50000"/>
                  <a:lumOff val="50000"/>
                </a:schemeClr>
              </a:solidFill>
            </a:endParaRPr>
          </a:p>
          <a:p>
            <a:endParaRPr lang="en-US" altLang="zh-CN" sz="2000" smtClean="0">
              <a:solidFill>
                <a:schemeClr val="tx1">
                  <a:lumMod val="50000"/>
                  <a:lumOff val="50000"/>
                </a:schemeClr>
              </a:solidFill>
            </a:endParaRPr>
          </a:p>
          <a:p>
            <a:endParaRPr lang="en-US" altLang="zh-CN" sz="2000" smtClean="0">
              <a:solidFill>
                <a:schemeClr val="tx1">
                  <a:lumMod val="50000"/>
                  <a:lumOff val="50000"/>
                </a:schemeClr>
              </a:solidFill>
            </a:endParaRPr>
          </a:p>
          <a:p>
            <a:r>
              <a:rPr lang="en-US" altLang="zh-CN" sz="2000" smtClean="0">
                <a:solidFill>
                  <a:schemeClr val="tx1">
                    <a:lumMod val="50000"/>
                    <a:lumOff val="50000"/>
                  </a:schemeClr>
                </a:solidFill>
              </a:rPr>
              <a:t>flex-grow, flex-shrink, flex-basis </a:t>
            </a:r>
            <a:r>
              <a:rPr lang="zh-CN" altLang="en-US" sz="2000" smtClean="0">
                <a:solidFill>
                  <a:schemeClr val="tx1">
                    <a:lumMod val="50000"/>
                    <a:lumOff val="50000"/>
                  </a:schemeClr>
                </a:solidFill>
              </a:rPr>
              <a:t>这三个属性设置在</a:t>
            </a:r>
            <a:r>
              <a:rPr lang="zh-CN" altLang="en-US" sz="2000" smtClean="0">
                <a:solidFill>
                  <a:srgbClr val="0070C0"/>
                </a:solidFill>
              </a:rPr>
              <a:t>子元素</a:t>
            </a:r>
            <a:r>
              <a:rPr lang="zh-CN" altLang="en-US" sz="2000" smtClean="0">
                <a:solidFill>
                  <a:schemeClr val="tx1">
                    <a:lumMod val="50000"/>
                    <a:lumOff val="50000"/>
                  </a:schemeClr>
                </a:solidFill>
              </a:rPr>
              <a:t>上</a:t>
            </a:r>
            <a:endParaRPr lang="zh-CN" altLang="en-US" sz="2000">
              <a:solidFill>
                <a:schemeClr val="tx1">
                  <a:lumMod val="50000"/>
                  <a:lumOff val="50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style>
          <a:lnRef idx="3">
            <a:schemeClr val="lt1"/>
          </a:lnRef>
          <a:fillRef idx="1">
            <a:schemeClr val="dk1"/>
          </a:fillRef>
          <a:effectRef idx="1">
            <a:schemeClr val="dk1"/>
          </a:effectRef>
          <a:fontRef idx="minor">
            <a:schemeClr val="lt1"/>
          </a:fontRef>
        </p:style>
        <p:txBody>
          <a:bodyPr/>
          <a:lstStyle/>
          <a:p>
            <a:r>
              <a:rPr lang="zh-CN" altLang="en-US" smtClean="0"/>
              <a:t>布局属性之</a:t>
            </a:r>
            <a:r>
              <a:rPr lang="en-US" altLang="zh-CN" err="1" smtClean="0"/>
              <a:t>flexbox</a:t>
            </a:r>
            <a:r>
              <a:rPr lang="en-US" altLang="zh-CN" smtClean="0"/>
              <a:t>_</a:t>
            </a:r>
            <a:r>
              <a:rPr lang="zh-CN" altLang="en-US" smtClean="0"/>
              <a:t>父容器属性</a:t>
            </a:r>
            <a:endParaRPr lang="zh-CN" altLang="en-US"/>
          </a:p>
        </p:txBody>
      </p:sp>
      <p:sp>
        <p:nvSpPr>
          <p:cNvPr id="6" name="内容占位符 5"/>
          <p:cNvSpPr>
            <a:spLocks noGrp="1"/>
          </p:cNvSpPr>
          <p:nvPr>
            <p:ph idx="1"/>
          </p:nvPr>
        </p:nvSpPr>
        <p:spPr/>
        <p:style>
          <a:lnRef idx="3">
            <a:schemeClr val="lt1"/>
          </a:lnRef>
          <a:fillRef idx="1">
            <a:schemeClr val="dk1"/>
          </a:fillRef>
          <a:effectRef idx="1">
            <a:schemeClr val="dk1"/>
          </a:effectRef>
          <a:fontRef idx="minor">
            <a:schemeClr val="lt1"/>
          </a:fontRef>
        </p:style>
        <p:txBody>
          <a:bodyPr>
            <a:normAutofit/>
          </a:bodyPr>
          <a:lstStyle/>
          <a:p>
            <a:r>
              <a:rPr lang="en-US" altLang="zh-CN" sz="2000" smtClean="0">
                <a:solidFill>
                  <a:schemeClr val="tx1">
                    <a:lumMod val="50000"/>
                    <a:lumOff val="50000"/>
                  </a:schemeClr>
                </a:solidFill>
              </a:rPr>
              <a:t>flex-wrap:  </a:t>
            </a:r>
            <a:r>
              <a:rPr lang="zh-CN" altLang="en-US" sz="2000" smtClean="0">
                <a:solidFill>
                  <a:schemeClr val="tx1">
                    <a:lumMod val="50000"/>
                    <a:lumOff val="50000"/>
                  </a:schemeClr>
                </a:solidFill>
              </a:rPr>
              <a:t>如果一行排不下，该如何换行</a:t>
            </a:r>
            <a:r>
              <a:rPr lang="en-US" altLang="zh-CN" sz="2000" smtClean="0">
                <a:solidFill>
                  <a:schemeClr val="tx1">
                    <a:lumMod val="50000"/>
                    <a:lumOff val="50000"/>
                  </a:schemeClr>
                </a:solidFill>
              </a:rPr>
              <a:t> </a:t>
            </a:r>
          </a:p>
          <a:p>
            <a:pPr lvl="1"/>
            <a:r>
              <a:rPr lang="zh-CN" altLang="en-US" sz="1600" smtClean="0">
                <a:solidFill>
                  <a:schemeClr val="tx1">
                    <a:lumMod val="50000"/>
                    <a:lumOff val="50000"/>
                  </a:schemeClr>
                </a:solidFill>
              </a:rPr>
              <a:t>值：</a:t>
            </a:r>
            <a:r>
              <a:rPr lang="en-US" altLang="zh-CN" sz="1600" smtClean="0">
                <a:solidFill>
                  <a:schemeClr val="tx1">
                    <a:lumMod val="50000"/>
                    <a:lumOff val="50000"/>
                  </a:schemeClr>
                </a:solidFill>
              </a:rPr>
              <a:t>nowrap</a:t>
            </a:r>
            <a:r>
              <a:rPr lang="zh-CN" altLang="en-US" sz="1600" smtClean="0">
                <a:solidFill>
                  <a:schemeClr val="tx1">
                    <a:lumMod val="50000"/>
                    <a:lumOff val="50000"/>
                  </a:schemeClr>
                </a:solidFill>
              </a:rPr>
              <a:t>（不换行）</a:t>
            </a:r>
            <a:r>
              <a:rPr lang="en-US" altLang="zh-CN" sz="1600" smtClean="0">
                <a:solidFill>
                  <a:schemeClr val="tx1">
                    <a:lumMod val="50000"/>
                    <a:lumOff val="50000"/>
                  </a:schemeClr>
                </a:solidFill>
              </a:rPr>
              <a:t>, wrap</a:t>
            </a:r>
            <a:r>
              <a:rPr lang="zh-CN" altLang="en-US" sz="1600" smtClean="0">
                <a:solidFill>
                  <a:schemeClr val="tx1">
                    <a:lumMod val="50000"/>
                    <a:lumOff val="50000"/>
                  </a:schemeClr>
                </a:solidFill>
              </a:rPr>
              <a:t>（换行）</a:t>
            </a:r>
            <a:endParaRPr lang="en-US" altLang="zh-CN" sz="1600" smtClean="0">
              <a:solidFill>
                <a:schemeClr val="tx1">
                  <a:lumMod val="50000"/>
                  <a:lumOff val="50000"/>
                </a:schemeClr>
              </a:solidFill>
            </a:endParaRPr>
          </a:p>
          <a:p>
            <a:endParaRPr lang="en-US" altLang="zh-CN" sz="2000" smtClean="0">
              <a:solidFill>
                <a:schemeClr val="tx1">
                  <a:lumMod val="50000"/>
                  <a:lumOff val="50000"/>
                </a:schemeClr>
              </a:solidFill>
            </a:endParaRPr>
          </a:p>
          <a:p>
            <a:r>
              <a:rPr lang="en-US" altLang="zh-CN" sz="2000" smtClean="0">
                <a:solidFill>
                  <a:schemeClr val="tx1">
                    <a:lumMod val="50000"/>
                    <a:lumOff val="50000"/>
                  </a:schemeClr>
                </a:solidFill>
              </a:rPr>
              <a:t>justify-content:  </a:t>
            </a:r>
            <a:r>
              <a:rPr lang="zh-CN" altLang="en-US" sz="2000" smtClean="0">
                <a:solidFill>
                  <a:schemeClr val="tx1">
                    <a:lumMod val="50000"/>
                    <a:lumOff val="50000"/>
                  </a:schemeClr>
                </a:solidFill>
              </a:rPr>
              <a:t>项目在主轴上的对齐方式</a:t>
            </a:r>
            <a:endParaRPr lang="en-US" altLang="zh-CN" sz="2000" smtClean="0">
              <a:solidFill>
                <a:schemeClr val="tx1">
                  <a:lumMod val="50000"/>
                  <a:lumOff val="50000"/>
                </a:schemeClr>
              </a:solidFill>
            </a:endParaRPr>
          </a:p>
          <a:p>
            <a:pPr lvl="1"/>
            <a:r>
              <a:rPr lang="zh-CN" altLang="en-US" sz="1600" smtClean="0">
                <a:solidFill>
                  <a:schemeClr val="tx1">
                    <a:lumMod val="50000"/>
                    <a:lumOff val="50000"/>
                  </a:schemeClr>
                </a:solidFill>
              </a:rPr>
              <a:t>值： </a:t>
            </a:r>
            <a:r>
              <a:rPr lang="en-US" altLang="zh-CN" sz="1600" smtClean="0">
                <a:solidFill>
                  <a:schemeClr val="tx1">
                    <a:lumMod val="50000"/>
                    <a:lumOff val="50000"/>
                  </a:schemeClr>
                </a:solidFill>
              </a:rPr>
              <a:t>flex-start(</a:t>
            </a:r>
            <a:r>
              <a:rPr lang="zh-CN" altLang="en-US" sz="1600" smtClean="0">
                <a:solidFill>
                  <a:schemeClr val="tx1">
                    <a:lumMod val="50000"/>
                    <a:lumOff val="50000"/>
                  </a:schemeClr>
                </a:solidFill>
              </a:rPr>
              <a:t>左对齐</a:t>
            </a:r>
            <a:r>
              <a:rPr lang="en-US" altLang="zh-CN" sz="1600" smtClean="0">
                <a:solidFill>
                  <a:schemeClr val="tx1">
                    <a:lumMod val="50000"/>
                    <a:lumOff val="50000"/>
                  </a:schemeClr>
                </a:solidFill>
              </a:rPr>
              <a:t>), flex-end</a:t>
            </a:r>
            <a:r>
              <a:rPr lang="zh-CN" altLang="en-US" sz="1600" smtClean="0">
                <a:solidFill>
                  <a:schemeClr val="tx1">
                    <a:lumMod val="50000"/>
                    <a:lumOff val="50000"/>
                  </a:schemeClr>
                </a:solidFill>
              </a:rPr>
              <a:t>（右对齐）</a:t>
            </a:r>
            <a:r>
              <a:rPr lang="en-US" altLang="zh-CN" sz="1600" smtClean="0">
                <a:solidFill>
                  <a:schemeClr val="tx1">
                    <a:lumMod val="50000"/>
                    <a:lumOff val="50000"/>
                  </a:schemeClr>
                </a:solidFill>
              </a:rPr>
              <a:t>, center</a:t>
            </a:r>
            <a:r>
              <a:rPr lang="zh-CN" altLang="en-US" sz="1600" smtClean="0">
                <a:solidFill>
                  <a:schemeClr val="tx1">
                    <a:lumMod val="50000"/>
                    <a:lumOff val="50000"/>
                  </a:schemeClr>
                </a:solidFill>
              </a:rPr>
              <a:t>（居中对齐）</a:t>
            </a:r>
            <a:endParaRPr lang="en-US" altLang="zh-CN" sz="1600" smtClean="0">
              <a:solidFill>
                <a:schemeClr val="tx1">
                  <a:lumMod val="50000"/>
                  <a:lumOff val="50000"/>
                </a:schemeClr>
              </a:solidFill>
            </a:endParaRPr>
          </a:p>
          <a:p>
            <a:pPr lvl="1"/>
            <a:endParaRPr lang="en-US" altLang="zh-CN" sz="1600" smtClean="0">
              <a:solidFill>
                <a:schemeClr val="tx1">
                  <a:lumMod val="50000"/>
                  <a:lumOff val="50000"/>
                </a:schemeClr>
              </a:solidFill>
            </a:endParaRPr>
          </a:p>
          <a:p>
            <a:r>
              <a:rPr lang="en-US" altLang="zh-CN" sz="2000" smtClean="0">
                <a:solidFill>
                  <a:schemeClr val="tx1">
                    <a:lumMod val="50000"/>
                    <a:lumOff val="50000"/>
                  </a:schemeClr>
                </a:solidFill>
              </a:rPr>
              <a:t>align-items: </a:t>
            </a:r>
            <a:r>
              <a:rPr lang="zh-CN" altLang="en-US" sz="2000" smtClean="0">
                <a:solidFill>
                  <a:schemeClr val="tx1">
                    <a:lumMod val="50000"/>
                    <a:lumOff val="50000"/>
                  </a:schemeClr>
                </a:solidFill>
              </a:rPr>
              <a:t>项目在交叉轴上的对齐方式</a:t>
            </a:r>
            <a:endParaRPr lang="en-US" altLang="zh-CN" sz="2000" smtClean="0">
              <a:solidFill>
                <a:schemeClr val="tx1">
                  <a:lumMod val="50000"/>
                  <a:lumOff val="50000"/>
                </a:schemeClr>
              </a:solidFill>
            </a:endParaRPr>
          </a:p>
          <a:p>
            <a:pPr lvl="1"/>
            <a:r>
              <a:rPr lang="zh-CN" altLang="en-US" sz="1600" smtClean="0">
                <a:solidFill>
                  <a:schemeClr val="tx1">
                    <a:lumMod val="50000"/>
                    <a:lumOff val="50000"/>
                  </a:schemeClr>
                </a:solidFill>
              </a:rPr>
              <a:t>值： </a:t>
            </a:r>
            <a:r>
              <a:rPr lang="en-US" altLang="zh-CN" sz="1600" smtClean="0">
                <a:solidFill>
                  <a:schemeClr val="tx1">
                    <a:lumMod val="50000"/>
                    <a:lumOff val="50000"/>
                  </a:schemeClr>
                </a:solidFill>
              </a:rPr>
              <a:t>flex-start(</a:t>
            </a:r>
            <a:r>
              <a:rPr lang="zh-CN" altLang="en-US" sz="1600" smtClean="0">
                <a:solidFill>
                  <a:schemeClr val="tx1">
                    <a:lumMod val="50000"/>
                    <a:lumOff val="50000"/>
                  </a:schemeClr>
                </a:solidFill>
              </a:rPr>
              <a:t>靠上</a:t>
            </a:r>
            <a:r>
              <a:rPr lang="en-US" altLang="zh-CN" sz="1600" smtClean="0">
                <a:solidFill>
                  <a:schemeClr val="tx1">
                    <a:lumMod val="50000"/>
                    <a:lumOff val="50000"/>
                  </a:schemeClr>
                </a:solidFill>
              </a:rPr>
              <a:t>)</a:t>
            </a:r>
            <a:r>
              <a:rPr lang="zh-CN" altLang="en-US" sz="1600" smtClean="0">
                <a:solidFill>
                  <a:schemeClr val="tx1">
                    <a:lumMod val="50000"/>
                    <a:lumOff val="50000"/>
                  </a:schemeClr>
                </a:solidFill>
              </a:rPr>
              <a:t>， </a:t>
            </a:r>
            <a:r>
              <a:rPr lang="en-US" altLang="zh-CN" sz="1600" smtClean="0">
                <a:solidFill>
                  <a:schemeClr val="tx1">
                    <a:lumMod val="50000"/>
                    <a:lumOff val="50000"/>
                  </a:schemeClr>
                </a:solidFill>
              </a:rPr>
              <a:t>flex-end (</a:t>
            </a:r>
            <a:r>
              <a:rPr lang="zh-CN" altLang="en-US" sz="1600" smtClean="0">
                <a:solidFill>
                  <a:schemeClr val="tx1">
                    <a:lumMod val="50000"/>
                    <a:lumOff val="50000"/>
                  </a:schemeClr>
                </a:solidFill>
              </a:rPr>
              <a:t>靠下</a:t>
            </a:r>
            <a:r>
              <a:rPr lang="en-US" altLang="zh-CN" sz="1600" smtClean="0">
                <a:solidFill>
                  <a:schemeClr val="tx1">
                    <a:lumMod val="50000"/>
                    <a:lumOff val="50000"/>
                  </a:schemeClr>
                </a:solidFill>
              </a:rPr>
              <a:t>)</a:t>
            </a:r>
            <a:r>
              <a:rPr lang="zh-CN" altLang="en-US" sz="1600" smtClean="0">
                <a:solidFill>
                  <a:schemeClr val="tx1">
                    <a:lumMod val="50000"/>
                    <a:lumOff val="50000"/>
                  </a:schemeClr>
                </a:solidFill>
              </a:rPr>
              <a:t>， </a:t>
            </a:r>
            <a:r>
              <a:rPr lang="en-US" altLang="zh-CN" sz="1600" smtClean="0">
                <a:solidFill>
                  <a:schemeClr val="tx1">
                    <a:lumMod val="50000"/>
                    <a:lumOff val="50000"/>
                  </a:schemeClr>
                </a:solidFill>
              </a:rPr>
              <a:t>center </a:t>
            </a:r>
            <a:r>
              <a:rPr lang="zh-CN" altLang="en-US" sz="1600" smtClean="0">
                <a:solidFill>
                  <a:schemeClr val="tx1">
                    <a:lumMod val="50000"/>
                    <a:lumOff val="50000"/>
                  </a:schemeClr>
                </a:solidFill>
              </a:rPr>
              <a:t>（居中）</a:t>
            </a:r>
            <a:endParaRPr lang="en-US" altLang="zh-CN" sz="1600" smtClean="0">
              <a:solidFill>
                <a:schemeClr val="tx1">
                  <a:lumMod val="50000"/>
                  <a:lumOff val="50000"/>
                </a:schemeClr>
              </a:solidFill>
            </a:endParaRPr>
          </a:p>
          <a:p>
            <a:endParaRPr lang="zh-CN" altLang="en-US" sz="2000">
              <a:solidFill>
                <a:schemeClr val="tx1">
                  <a:lumMod val="50000"/>
                  <a:lumOff val="50000"/>
                </a:schemeClr>
              </a:solidFill>
            </a:endParaRPr>
          </a:p>
        </p:txBody>
      </p:sp>
      <p:sp>
        <p:nvSpPr>
          <p:cNvPr id="5" name="矩形 4"/>
          <p:cNvSpPr/>
          <p:nvPr/>
        </p:nvSpPr>
        <p:spPr>
          <a:xfrm>
            <a:off x="5357818" y="1643050"/>
            <a:ext cx="1882247" cy="369332"/>
          </a:xfrm>
          <a:prstGeom prst="rect">
            <a:avLst/>
          </a:prstGeom>
          <a:noFill/>
        </p:spPr>
        <p:txBody>
          <a:bodyPr wrap="none" lIns="91440" tIns="45720" rIns="91440" bIns="45720">
            <a:spAutoFit/>
          </a:bodyPr>
          <a:lstStyle/>
          <a:p>
            <a:pPr algn="ctr"/>
            <a:r>
              <a:rPr lang="zh-CN" altLang="en-US"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示例：</a:t>
            </a:r>
            <a:r>
              <a:rPr lang="en-US" altLang="zh-CN"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cssBasic19</a:t>
            </a:r>
            <a:endParaRPr lang="zh-CN" altLang="en-US"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5214942" y="3286124"/>
            <a:ext cx="1882247" cy="369332"/>
          </a:xfrm>
          <a:prstGeom prst="rect">
            <a:avLst/>
          </a:prstGeom>
          <a:noFill/>
        </p:spPr>
        <p:txBody>
          <a:bodyPr wrap="none" lIns="91440" tIns="45720" rIns="91440" bIns="45720">
            <a:spAutoFit/>
          </a:bodyPr>
          <a:lstStyle/>
          <a:p>
            <a:pPr algn="ctr"/>
            <a:r>
              <a:rPr lang="zh-CN" altLang="en-US"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示例：</a:t>
            </a:r>
            <a:r>
              <a:rPr lang="en-US" altLang="zh-CN"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cssBasic20</a:t>
            </a:r>
            <a:endParaRPr lang="zh-CN" altLang="en-US"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style>
          <a:lnRef idx="3">
            <a:schemeClr val="lt1"/>
          </a:lnRef>
          <a:fillRef idx="1">
            <a:schemeClr val="dk1"/>
          </a:fillRef>
          <a:effectRef idx="1">
            <a:schemeClr val="dk1"/>
          </a:effectRef>
          <a:fontRef idx="minor">
            <a:schemeClr val="lt1"/>
          </a:fontRef>
        </p:style>
        <p:txBody>
          <a:bodyPr/>
          <a:lstStyle/>
          <a:p>
            <a:r>
              <a:rPr lang="zh-CN" altLang="en-US" smtClean="0"/>
              <a:t>布局属性之</a:t>
            </a:r>
            <a:r>
              <a:rPr lang="en-US" altLang="zh-CN" err="1" smtClean="0"/>
              <a:t>flexbox</a:t>
            </a:r>
            <a:r>
              <a:rPr lang="en-US" altLang="zh-CN" smtClean="0"/>
              <a:t>_</a:t>
            </a:r>
            <a:r>
              <a:rPr lang="zh-CN" altLang="en-US" smtClean="0"/>
              <a:t>子容器属性</a:t>
            </a:r>
            <a:endParaRPr lang="zh-CN" altLang="en-US"/>
          </a:p>
        </p:txBody>
      </p:sp>
      <p:sp>
        <p:nvSpPr>
          <p:cNvPr id="6" name="内容占位符 5"/>
          <p:cNvSpPr>
            <a:spLocks noGrp="1"/>
          </p:cNvSpPr>
          <p:nvPr>
            <p:ph idx="1"/>
          </p:nvPr>
        </p:nvSpPr>
        <p:spPr/>
        <p:style>
          <a:lnRef idx="3">
            <a:schemeClr val="lt1"/>
          </a:lnRef>
          <a:fillRef idx="1">
            <a:schemeClr val="dk1"/>
          </a:fillRef>
          <a:effectRef idx="1">
            <a:schemeClr val="dk1"/>
          </a:effectRef>
          <a:fontRef idx="minor">
            <a:schemeClr val="lt1"/>
          </a:fontRef>
        </p:style>
        <p:txBody>
          <a:bodyPr>
            <a:normAutofit/>
          </a:bodyPr>
          <a:lstStyle/>
          <a:p>
            <a:r>
              <a:rPr lang="en-US" altLang="zh-CN" sz="2000" smtClean="0">
                <a:solidFill>
                  <a:schemeClr val="tx1">
                    <a:lumMod val="50000"/>
                    <a:lumOff val="50000"/>
                  </a:schemeClr>
                </a:solidFill>
              </a:rPr>
              <a:t>flex-grow:  </a:t>
            </a:r>
            <a:r>
              <a:rPr lang="zh-CN" altLang="en-US" sz="2000" smtClean="0">
                <a:solidFill>
                  <a:schemeClr val="tx1">
                    <a:lumMod val="50000"/>
                    <a:lumOff val="50000"/>
                  </a:schemeClr>
                </a:solidFill>
              </a:rPr>
              <a:t>定义子元素的放大比例</a:t>
            </a:r>
            <a:endParaRPr lang="en-US" altLang="zh-CN" sz="2000" smtClean="0">
              <a:solidFill>
                <a:schemeClr val="tx1">
                  <a:lumMod val="50000"/>
                  <a:lumOff val="50000"/>
                </a:schemeClr>
              </a:solidFill>
            </a:endParaRPr>
          </a:p>
          <a:p>
            <a:pPr lvl="1"/>
            <a:r>
              <a:rPr lang="zh-CN" altLang="en-US" sz="1600" smtClean="0">
                <a:solidFill>
                  <a:schemeClr val="tx1">
                    <a:lumMod val="50000"/>
                    <a:lumOff val="50000"/>
                  </a:schemeClr>
                </a:solidFill>
              </a:rPr>
              <a:t>默认值是</a:t>
            </a:r>
            <a:r>
              <a:rPr lang="en-US" altLang="zh-CN" sz="1600" smtClean="0">
                <a:solidFill>
                  <a:schemeClr val="tx1">
                    <a:lumMod val="50000"/>
                    <a:lumOff val="50000"/>
                  </a:schemeClr>
                </a:solidFill>
              </a:rPr>
              <a:t>0</a:t>
            </a:r>
            <a:r>
              <a:rPr lang="zh-CN" altLang="en-US" sz="1600" smtClean="0">
                <a:solidFill>
                  <a:schemeClr val="tx1">
                    <a:lumMod val="50000"/>
                    <a:lumOff val="50000"/>
                  </a:schemeClr>
                </a:solidFill>
              </a:rPr>
              <a:t>， 存在剩余空间也不放大</a:t>
            </a:r>
            <a:endParaRPr lang="en-US" altLang="zh-CN" sz="1600" smtClean="0">
              <a:solidFill>
                <a:schemeClr val="tx1">
                  <a:lumMod val="50000"/>
                  <a:lumOff val="50000"/>
                </a:schemeClr>
              </a:solidFill>
            </a:endParaRPr>
          </a:p>
          <a:p>
            <a:pPr lvl="1"/>
            <a:endParaRPr lang="en-US" altLang="zh-CN" sz="1600" smtClean="0">
              <a:solidFill>
                <a:schemeClr val="tx1">
                  <a:lumMod val="50000"/>
                  <a:lumOff val="50000"/>
                </a:schemeClr>
              </a:solidFill>
            </a:endParaRPr>
          </a:p>
          <a:p>
            <a:r>
              <a:rPr lang="en-US" altLang="zh-CN" sz="2000" smtClean="0">
                <a:solidFill>
                  <a:schemeClr val="tx1">
                    <a:lumMod val="50000"/>
                    <a:lumOff val="50000"/>
                  </a:schemeClr>
                </a:solidFill>
              </a:rPr>
              <a:t>flex-shrink: </a:t>
            </a:r>
            <a:r>
              <a:rPr lang="zh-CN" altLang="en-US" sz="2000" smtClean="0">
                <a:solidFill>
                  <a:schemeClr val="tx1">
                    <a:lumMod val="50000"/>
                    <a:lumOff val="50000"/>
                  </a:schemeClr>
                </a:solidFill>
              </a:rPr>
              <a:t>定义子元素的缩小比例</a:t>
            </a:r>
            <a:endParaRPr lang="en-US" altLang="zh-CN" sz="2000" smtClean="0">
              <a:solidFill>
                <a:schemeClr val="tx1">
                  <a:lumMod val="50000"/>
                  <a:lumOff val="50000"/>
                </a:schemeClr>
              </a:solidFill>
            </a:endParaRPr>
          </a:p>
          <a:p>
            <a:pPr lvl="1"/>
            <a:r>
              <a:rPr lang="zh-CN" altLang="en-US" sz="1600" smtClean="0">
                <a:solidFill>
                  <a:schemeClr val="tx1">
                    <a:lumMod val="50000"/>
                    <a:lumOff val="50000"/>
                  </a:schemeClr>
                </a:solidFill>
              </a:rPr>
              <a:t>默认值是</a:t>
            </a:r>
            <a:r>
              <a:rPr lang="en-US" altLang="zh-CN" sz="1600" smtClean="0">
                <a:solidFill>
                  <a:schemeClr val="tx1">
                    <a:lumMod val="50000"/>
                    <a:lumOff val="50000"/>
                  </a:schemeClr>
                </a:solidFill>
              </a:rPr>
              <a:t>1</a:t>
            </a:r>
            <a:r>
              <a:rPr lang="zh-CN" altLang="en-US" sz="1600" smtClean="0">
                <a:solidFill>
                  <a:schemeClr val="tx1">
                    <a:lumMod val="50000"/>
                    <a:lumOff val="50000"/>
                  </a:schemeClr>
                </a:solidFill>
              </a:rPr>
              <a:t>，如果空间不足，项目将缩小</a:t>
            </a:r>
            <a:endParaRPr lang="en-US" altLang="zh-CN" sz="1600" smtClean="0">
              <a:solidFill>
                <a:schemeClr val="tx1">
                  <a:lumMod val="50000"/>
                  <a:lumOff val="50000"/>
                </a:schemeClr>
              </a:solidFill>
            </a:endParaRPr>
          </a:p>
          <a:p>
            <a:pPr lvl="1"/>
            <a:endParaRPr lang="en-US" altLang="zh-CN" sz="1600" smtClean="0">
              <a:solidFill>
                <a:schemeClr val="tx1">
                  <a:lumMod val="50000"/>
                  <a:lumOff val="50000"/>
                </a:schemeClr>
              </a:solidFill>
            </a:endParaRPr>
          </a:p>
          <a:p>
            <a:r>
              <a:rPr lang="en-US" altLang="zh-CN" sz="2000" smtClean="0">
                <a:solidFill>
                  <a:schemeClr val="tx1">
                    <a:lumMod val="50000"/>
                    <a:lumOff val="50000"/>
                  </a:schemeClr>
                </a:solidFill>
              </a:rPr>
              <a:t>flex-basis</a:t>
            </a:r>
            <a:r>
              <a:rPr lang="en-US" altLang="zh-CN" sz="2000" smtClean="0">
                <a:solidFill>
                  <a:schemeClr val="tx1">
                    <a:lumMod val="50000"/>
                    <a:lumOff val="50000"/>
                  </a:schemeClr>
                </a:solidFill>
              </a:rPr>
              <a:t>:</a:t>
            </a:r>
            <a:endParaRPr lang="en-US" altLang="zh-CN" sz="2000" smtClean="0">
              <a:solidFill>
                <a:schemeClr val="tx1">
                  <a:lumMod val="50000"/>
                  <a:lumOff val="50000"/>
                </a:schemeClr>
              </a:solidFill>
            </a:endParaRPr>
          </a:p>
          <a:p>
            <a:pPr lvl="1"/>
            <a:r>
              <a:rPr lang="zh-CN" altLang="en-US" sz="1600" smtClean="0">
                <a:solidFill>
                  <a:schemeClr val="tx1">
                    <a:lumMod val="50000"/>
                    <a:lumOff val="50000"/>
                  </a:schemeClr>
                </a:solidFill>
              </a:rPr>
              <a:t>默认值是</a:t>
            </a:r>
            <a:r>
              <a:rPr lang="en-US" altLang="zh-CN" sz="1600" smtClean="0">
                <a:solidFill>
                  <a:schemeClr val="tx1">
                    <a:lumMod val="50000"/>
                    <a:lumOff val="50000"/>
                  </a:schemeClr>
                </a:solidFill>
              </a:rPr>
              <a:t>auto</a:t>
            </a:r>
            <a:r>
              <a:rPr lang="zh-CN" altLang="en-US" sz="1600" smtClean="0">
                <a:solidFill>
                  <a:schemeClr val="tx1">
                    <a:lumMod val="50000"/>
                    <a:lumOff val="50000"/>
                  </a:schemeClr>
                </a:solidFill>
              </a:rPr>
              <a:t>， 即项目的本来大小。</a:t>
            </a:r>
            <a:endParaRPr lang="en-US" altLang="zh-CN" sz="1600" smtClean="0">
              <a:solidFill>
                <a:schemeClr val="tx1">
                  <a:lumMod val="50000"/>
                  <a:lumOff val="50000"/>
                </a:schemeClr>
              </a:solidFill>
            </a:endParaRPr>
          </a:p>
          <a:p>
            <a:pPr lvl="1"/>
            <a:r>
              <a:rPr lang="zh-CN" altLang="en-US" sz="1600" smtClean="0">
                <a:solidFill>
                  <a:schemeClr val="tx1">
                    <a:lumMod val="50000"/>
                    <a:lumOff val="50000"/>
                  </a:schemeClr>
                </a:solidFill>
              </a:rPr>
              <a:t>它可以设置和</a:t>
            </a:r>
            <a:r>
              <a:rPr lang="en-US" altLang="zh-CN" sz="1600" smtClean="0">
                <a:solidFill>
                  <a:schemeClr val="tx1">
                    <a:lumMod val="50000"/>
                    <a:lumOff val="50000"/>
                  </a:schemeClr>
                </a:solidFill>
              </a:rPr>
              <a:t>width</a:t>
            </a:r>
            <a:r>
              <a:rPr lang="zh-CN" altLang="en-US" sz="1600" smtClean="0">
                <a:solidFill>
                  <a:schemeClr val="tx1">
                    <a:lumMod val="50000"/>
                    <a:lumOff val="50000"/>
                  </a:schemeClr>
                </a:solidFill>
              </a:rPr>
              <a:t>一样的值，指的是固定的大小</a:t>
            </a:r>
            <a:endParaRPr lang="en-US" altLang="zh-CN" sz="1600" smtClean="0">
              <a:solidFill>
                <a:schemeClr val="tx1">
                  <a:lumMod val="50000"/>
                  <a:lumOff val="50000"/>
                </a:schemeClr>
              </a:solidFill>
            </a:endParaRPr>
          </a:p>
          <a:p>
            <a:endParaRPr lang="zh-CN" altLang="en-US" sz="2000">
              <a:solidFill>
                <a:schemeClr val="tx1">
                  <a:lumMod val="50000"/>
                  <a:lumOff val="50000"/>
                </a:schemeClr>
              </a:solidFill>
            </a:endParaRPr>
          </a:p>
        </p:txBody>
      </p:sp>
      <p:sp>
        <p:nvSpPr>
          <p:cNvPr id="5" name="矩形 4"/>
          <p:cNvSpPr/>
          <p:nvPr/>
        </p:nvSpPr>
        <p:spPr>
          <a:xfrm>
            <a:off x="4643438" y="2571744"/>
            <a:ext cx="2231701" cy="369332"/>
          </a:xfrm>
          <a:prstGeom prst="rect">
            <a:avLst/>
          </a:prstGeom>
          <a:noFill/>
        </p:spPr>
        <p:txBody>
          <a:bodyPr wrap="none" lIns="91440" tIns="45720" rIns="91440" bIns="45720">
            <a:spAutoFit/>
          </a:bodyPr>
          <a:lstStyle/>
          <a:p>
            <a:pPr algn="ctr"/>
            <a:r>
              <a:rPr lang="zh-CN" altLang="en-US"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示例：</a:t>
            </a:r>
            <a:r>
              <a:rPr lang="en-US" altLang="zh-CN"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cssBasic19_02</a:t>
            </a:r>
            <a:endParaRPr lang="zh-CN" altLang="en-US"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4643438" y="1643050"/>
            <a:ext cx="2231701" cy="369332"/>
          </a:xfrm>
          <a:prstGeom prst="rect">
            <a:avLst/>
          </a:prstGeom>
          <a:noFill/>
        </p:spPr>
        <p:txBody>
          <a:bodyPr wrap="none" lIns="91440" tIns="45720" rIns="91440" bIns="45720">
            <a:spAutoFit/>
          </a:bodyPr>
          <a:lstStyle/>
          <a:p>
            <a:pPr algn="ctr"/>
            <a:r>
              <a:rPr lang="zh-CN" altLang="en-US"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示例：</a:t>
            </a:r>
            <a:r>
              <a:rPr lang="en-US" altLang="zh-CN"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cssBasic19_03</a:t>
            </a:r>
            <a:endParaRPr lang="zh-CN" altLang="en-US"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 name="矩形 7"/>
          <p:cNvSpPr/>
          <p:nvPr/>
        </p:nvSpPr>
        <p:spPr>
          <a:xfrm>
            <a:off x="5072066" y="3500438"/>
            <a:ext cx="2231701" cy="369332"/>
          </a:xfrm>
          <a:prstGeom prst="rect">
            <a:avLst/>
          </a:prstGeom>
          <a:noFill/>
        </p:spPr>
        <p:txBody>
          <a:bodyPr wrap="none" lIns="91440" tIns="45720" rIns="91440" bIns="45720">
            <a:spAutoFit/>
          </a:bodyPr>
          <a:lstStyle/>
          <a:p>
            <a:pPr algn="ctr"/>
            <a:r>
              <a:rPr lang="zh-CN" altLang="en-US"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示例：</a:t>
            </a:r>
            <a:r>
              <a:rPr lang="en-US" altLang="zh-CN"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cssBasic19_04</a:t>
            </a:r>
            <a:endParaRPr lang="zh-CN" altLang="en-US"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style>
          <a:lnRef idx="3">
            <a:schemeClr val="lt1"/>
          </a:lnRef>
          <a:fillRef idx="1">
            <a:schemeClr val="dk1"/>
          </a:fillRef>
          <a:effectRef idx="1">
            <a:schemeClr val="dk1"/>
          </a:effectRef>
          <a:fontRef idx="minor">
            <a:schemeClr val="lt1"/>
          </a:fontRef>
        </p:style>
        <p:txBody>
          <a:bodyPr/>
          <a:lstStyle/>
          <a:p>
            <a:r>
              <a:rPr lang="en-US" altLang="zh-CN" smtClean="0"/>
              <a:t>CSS</a:t>
            </a:r>
            <a:r>
              <a:rPr lang="zh-CN" altLang="en-US" smtClean="0"/>
              <a:t>编码规范</a:t>
            </a:r>
            <a:endParaRPr lang="zh-CN" altLang="en-US"/>
          </a:p>
        </p:txBody>
      </p:sp>
      <p:sp>
        <p:nvSpPr>
          <p:cNvPr id="6" name="内容占位符 5"/>
          <p:cNvSpPr>
            <a:spLocks noGrp="1"/>
          </p:cNvSpPr>
          <p:nvPr>
            <p:ph idx="1"/>
          </p:nvPr>
        </p:nvSpPr>
        <p:spPr/>
        <p:style>
          <a:lnRef idx="3">
            <a:schemeClr val="lt1"/>
          </a:lnRef>
          <a:fillRef idx="1">
            <a:schemeClr val="dk1"/>
          </a:fillRef>
          <a:effectRef idx="1">
            <a:schemeClr val="dk1"/>
          </a:effectRef>
          <a:fontRef idx="minor">
            <a:schemeClr val="lt1"/>
          </a:fontRef>
        </p:style>
        <p:txBody>
          <a:bodyPr>
            <a:normAutofit/>
          </a:bodyPr>
          <a:lstStyle/>
          <a:p>
            <a:r>
              <a:rPr lang="zh-CN" altLang="en-US" sz="2000" smtClean="0">
                <a:solidFill>
                  <a:srgbClr val="FF0000"/>
                </a:solidFill>
              </a:rPr>
              <a:t>主要的，特殊的， 最外层容器可以使用 </a:t>
            </a:r>
            <a:r>
              <a:rPr lang="en-US" altLang="zh-CN" sz="2000" smtClean="0">
                <a:solidFill>
                  <a:srgbClr val="FF0000"/>
                </a:solidFill>
              </a:rPr>
              <a:t>#ID </a:t>
            </a:r>
            <a:r>
              <a:rPr lang="zh-CN" altLang="en-US" sz="2000" smtClean="0">
                <a:solidFill>
                  <a:srgbClr val="FF0000"/>
                </a:solidFill>
              </a:rPr>
              <a:t>进行命名， 其余的容器全部用 </a:t>
            </a:r>
            <a:r>
              <a:rPr lang="en-US" altLang="zh-CN" sz="2000" smtClean="0">
                <a:solidFill>
                  <a:srgbClr val="FF0000"/>
                </a:solidFill>
              </a:rPr>
              <a:t>.class</a:t>
            </a:r>
            <a:r>
              <a:rPr lang="zh-CN" altLang="en-US" sz="2000" smtClean="0">
                <a:solidFill>
                  <a:srgbClr val="FF0000"/>
                </a:solidFill>
              </a:rPr>
              <a:t>的方式命名</a:t>
            </a:r>
            <a:endParaRPr lang="en-US" altLang="zh-CN" sz="2000" smtClean="0">
              <a:solidFill>
                <a:srgbClr val="FF0000"/>
              </a:solidFill>
            </a:endParaRPr>
          </a:p>
          <a:p>
            <a:r>
              <a:rPr lang="zh-CN" altLang="en-US" sz="2000" smtClean="0">
                <a:solidFill>
                  <a:srgbClr val="FF0000"/>
                </a:solidFill>
              </a:rPr>
              <a:t>命名要尽量有意义</a:t>
            </a:r>
            <a:endParaRPr lang="en-US" altLang="zh-CN" sz="2000" smtClean="0">
              <a:solidFill>
                <a:srgbClr val="FF0000"/>
              </a:solidFill>
            </a:endParaRPr>
          </a:p>
          <a:p>
            <a:r>
              <a:rPr lang="en-US" altLang="zh-CN" sz="2000" smtClean="0">
                <a:solidFill>
                  <a:srgbClr val="FF0000"/>
                </a:solidFill>
              </a:rPr>
              <a:t>ID</a:t>
            </a:r>
            <a:r>
              <a:rPr lang="zh-CN" altLang="en-US" sz="2000" smtClean="0">
                <a:solidFill>
                  <a:srgbClr val="FF0000"/>
                </a:solidFill>
              </a:rPr>
              <a:t>属性使用驼峰式命名</a:t>
            </a:r>
            <a:r>
              <a:rPr lang="en-US" altLang="zh-CN" sz="2000" smtClean="0">
                <a:solidFill>
                  <a:srgbClr val="FF0000"/>
                </a:solidFill>
              </a:rPr>
              <a:t>  </a:t>
            </a:r>
            <a:r>
              <a:rPr lang="zh-CN" altLang="en-US" sz="2000" smtClean="0">
                <a:solidFill>
                  <a:srgbClr val="FF0000"/>
                </a:solidFill>
              </a:rPr>
              <a:t>（</a:t>
            </a:r>
            <a:r>
              <a:rPr lang="en-US" altLang="zh-CN" sz="2000" smtClean="0">
                <a:solidFill>
                  <a:srgbClr val="FF0000"/>
                </a:solidFill>
              </a:rPr>
              <a:t>#pageHeader</a:t>
            </a:r>
            <a:r>
              <a:rPr lang="zh-CN" altLang="en-US" sz="2000" smtClean="0">
                <a:solidFill>
                  <a:srgbClr val="FF0000"/>
                </a:solidFill>
              </a:rPr>
              <a:t>）</a:t>
            </a:r>
            <a:endParaRPr lang="en-US" altLang="zh-CN" sz="2000" smtClean="0">
              <a:solidFill>
                <a:srgbClr val="FF0000"/>
              </a:solidFill>
            </a:endParaRPr>
          </a:p>
          <a:p>
            <a:r>
              <a:rPr lang="en-US" altLang="zh-CN" sz="2000" smtClean="0">
                <a:solidFill>
                  <a:srgbClr val="FF0000"/>
                </a:solidFill>
              </a:rPr>
              <a:t>Class</a:t>
            </a:r>
            <a:r>
              <a:rPr lang="zh-CN" altLang="en-US" sz="2000" smtClean="0">
                <a:solidFill>
                  <a:srgbClr val="FF0000"/>
                </a:solidFill>
              </a:rPr>
              <a:t>属性使用破折号的方式命名 </a:t>
            </a:r>
            <a:r>
              <a:rPr lang="en-US" altLang="zh-CN" sz="2000" smtClean="0">
                <a:solidFill>
                  <a:srgbClr val="FF0000"/>
                </a:solidFill>
              </a:rPr>
              <a:t>( .dashboard-section )</a:t>
            </a:r>
          </a:p>
          <a:p>
            <a:r>
              <a:rPr lang="en-US" altLang="zh-CN" sz="2000" smtClean="0">
                <a:solidFill>
                  <a:srgbClr val="FF0000"/>
                </a:solidFill>
              </a:rPr>
              <a:t>CSS </a:t>
            </a:r>
            <a:r>
              <a:rPr lang="zh-CN" altLang="en-US" sz="2000" smtClean="0">
                <a:solidFill>
                  <a:srgbClr val="FF0000"/>
                </a:solidFill>
              </a:rPr>
              <a:t>声明顺序 </a:t>
            </a:r>
            <a:endParaRPr lang="en-US" altLang="zh-CN" sz="2000" smtClean="0">
              <a:solidFill>
                <a:srgbClr val="FF0000"/>
              </a:solidFill>
            </a:endParaRPr>
          </a:p>
          <a:p>
            <a:r>
              <a:rPr lang="en-US" altLang="zh-CN" sz="2000" smtClean="0">
                <a:solidFill>
                  <a:srgbClr val="FF0000"/>
                </a:solidFill>
              </a:rPr>
              <a:t>.js- * </a:t>
            </a:r>
            <a:r>
              <a:rPr lang="zh-CN" altLang="en-US" sz="2000" smtClean="0">
                <a:solidFill>
                  <a:srgbClr val="FF0000"/>
                </a:solidFill>
              </a:rPr>
              <a:t>来标识动态类。（</a:t>
            </a:r>
            <a:r>
              <a:rPr lang="en-US" altLang="zh-CN" sz="2000" smtClean="0">
                <a:solidFill>
                  <a:srgbClr val="FF0000"/>
                </a:solidFill>
              </a:rPr>
              <a:t>.js-modal-show,  .js-modal-hide</a:t>
            </a:r>
            <a:r>
              <a:rPr lang="zh-CN" altLang="en-US" sz="2000" smtClean="0">
                <a:solidFill>
                  <a:srgbClr val="FF0000"/>
                </a:solidFill>
              </a:rPr>
              <a:t>）</a:t>
            </a:r>
            <a:endParaRPr lang="en-US" altLang="zh-CN" sz="2000" smtClean="0">
              <a:solidFill>
                <a:srgbClr val="FF0000"/>
              </a:solidFill>
            </a:endParaRPr>
          </a:p>
          <a:p>
            <a:r>
              <a:rPr lang="zh-CN" altLang="en-US" sz="2000" smtClean="0">
                <a:solidFill>
                  <a:srgbClr val="FF0000"/>
                </a:solidFill>
              </a:rPr>
              <a:t>选择器个数要尽可能的少，建议不要超过</a:t>
            </a:r>
            <a:r>
              <a:rPr lang="en-US" altLang="zh-CN" sz="2000" smtClean="0">
                <a:solidFill>
                  <a:srgbClr val="FF0000"/>
                </a:solidFill>
              </a:rPr>
              <a:t>3</a:t>
            </a:r>
            <a:r>
              <a:rPr lang="zh-CN" altLang="en-US" sz="2000" smtClean="0">
                <a:solidFill>
                  <a:srgbClr val="FF0000"/>
                </a:solidFill>
              </a:rPr>
              <a:t>个</a:t>
            </a:r>
            <a:endParaRPr lang="en-US" altLang="zh-CN" sz="2000" smtClean="0">
              <a:solidFill>
                <a:srgbClr val="FF0000"/>
              </a:solidFill>
            </a:endParaRPr>
          </a:p>
          <a:p>
            <a:r>
              <a:rPr lang="zh-CN" altLang="en-US" sz="2000" smtClean="0">
                <a:solidFill>
                  <a:srgbClr val="FF0000"/>
                </a:solidFill>
              </a:rPr>
              <a:t>要有一定的 注释规范</a:t>
            </a:r>
            <a:endParaRPr lang="en-US" altLang="zh-CN" sz="2000" smtClean="0">
              <a:solidFill>
                <a:srgbClr val="FF0000"/>
              </a:solidFill>
            </a:endParaRPr>
          </a:p>
          <a:p>
            <a:r>
              <a:rPr lang="zh-CN" altLang="en-US" sz="2000" smtClean="0">
                <a:solidFill>
                  <a:srgbClr val="FF0000"/>
                </a:solidFill>
              </a:rPr>
              <a:t>以</a:t>
            </a:r>
            <a:r>
              <a:rPr lang="en-US" altLang="zh-CN" sz="2000" smtClean="0">
                <a:solidFill>
                  <a:srgbClr val="FF0000"/>
                </a:solidFill>
              </a:rPr>
              <a:t>CSS</a:t>
            </a:r>
            <a:r>
              <a:rPr lang="zh-CN" altLang="en-US" sz="2000" smtClean="0">
                <a:solidFill>
                  <a:srgbClr val="FF0000"/>
                </a:solidFill>
              </a:rPr>
              <a:t>组件为单位组织代码块 </a:t>
            </a:r>
            <a:r>
              <a:rPr lang="en-US" altLang="zh-CN" sz="2000" smtClean="0">
                <a:solidFill>
                  <a:srgbClr val="FF0000"/>
                </a:solidFill>
              </a:rPr>
              <a:t>(layout.css, header.css, footer.css, form.css)</a:t>
            </a:r>
          </a:p>
          <a:p>
            <a:endParaRPr lang="zh-CN" altLang="en-US" sz="2000">
              <a:solidFill>
                <a:srgbClr val="FF0000"/>
              </a:solidFill>
            </a:endParaRPr>
          </a:p>
        </p:txBody>
      </p:sp>
      <p:sp>
        <p:nvSpPr>
          <p:cNvPr id="5" name="矩形 4"/>
          <p:cNvSpPr/>
          <p:nvPr/>
        </p:nvSpPr>
        <p:spPr>
          <a:xfrm>
            <a:off x="2357422" y="3357562"/>
            <a:ext cx="1882247" cy="369332"/>
          </a:xfrm>
          <a:prstGeom prst="rect">
            <a:avLst/>
          </a:prstGeom>
          <a:noFill/>
        </p:spPr>
        <p:txBody>
          <a:bodyPr wrap="none" lIns="91440" tIns="45720" rIns="91440" bIns="45720">
            <a:spAutoFit/>
          </a:bodyPr>
          <a:lstStyle/>
          <a:p>
            <a:pPr algn="ctr"/>
            <a:r>
              <a:rPr lang="zh-CN" altLang="en-US"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示例：</a:t>
            </a:r>
            <a:r>
              <a:rPr lang="en-US" altLang="zh-CN"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cssBasic22</a:t>
            </a:r>
            <a:endParaRPr lang="zh-CN" altLang="en-US"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style>
          <a:lnRef idx="3">
            <a:schemeClr val="lt1"/>
          </a:lnRef>
          <a:fillRef idx="1">
            <a:schemeClr val="dk1"/>
          </a:fillRef>
          <a:effectRef idx="1">
            <a:schemeClr val="dk1"/>
          </a:effectRef>
          <a:fontRef idx="minor">
            <a:schemeClr val="lt1"/>
          </a:fontRef>
        </p:style>
        <p:txBody>
          <a:bodyPr/>
          <a:lstStyle/>
          <a:p>
            <a:r>
              <a:rPr lang="en-US" altLang="zh-CN" smtClean="0"/>
              <a:t>CSS Media Queries (</a:t>
            </a:r>
            <a:r>
              <a:rPr lang="zh-CN" altLang="en-US" smtClean="0"/>
              <a:t>媒体查询</a:t>
            </a:r>
            <a:r>
              <a:rPr lang="en-US" altLang="zh-CN" smtClean="0"/>
              <a:t>)</a:t>
            </a:r>
            <a:endParaRPr lang="zh-CN" altLang="en-US"/>
          </a:p>
        </p:txBody>
      </p:sp>
      <p:sp>
        <p:nvSpPr>
          <p:cNvPr id="6" name="内容占位符 5"/>
          <p:cNvSpPr>
            <a:spLocks noGrp="1"/>
          </p:cNvSpPr>
          <p:nvPr>
            <p:ph idx="1"/>
          </p:nvPr>
        </p:nvSpPr>
        <p:spPr/>
        <p:style>
          <a:lnRef idx="3">
            <a:schemeClr val="lt1"/>
          </a:lnRef>
          <a:fillRef idx="1">
            <a:schemeClr val="dk1"/>
          </a:fillRef>
          <a:effectRef idx="1">
            <a:schemeClr val="dk1"/>
          </a:effectRef>
          <a:fontRef idx="minor">
            <a:schemeClr val="lt1"/>
          </a:fontRef>
        </p:style>
        <p:txBody>
          <a:bodyPr>
            <a:normAutofit/>
          </a:bodyPr>
          <a:lstStyle/>
          <a:p>
            <a:endParaRPr lang="en-US" altLang="zh-CN" sz="2000" smtClean="0">
              <a:solidFill>
                <a:srgbClr val="FF0000"/>
              </a:solidFill>
            </a:endParaRPr>
          </a:p>
          <a:p>
            <a:endParaRPr lang="en-US" altLang="zh-CN" sz="2000" smtClean="0">
              <a:solidFill>
                <a:srgbClr val="FF0000"/>
              </a:solidFill>
            </a:endParaRPr>
          </a:p>
          <a:p>
            <a:r>
              <a:rPr lang="en-US" altLang="zh-CN" sz="2000" smtClean="0">
                <a:solidFill>
                  <a:srgbClr val="FF0000"/>
                </a:solidFill>
              </a:rPr>
              <a:t>&lt;link rel="stylesheet" type="text/css" href="swordair.css" media="screen and (min-width: 400px)"&gt;</a:t>
            </a:r>
          </a:p>
          <a:p>
            <a:endParaRPr lang="en-US" altLang="zh-CN" sz="2000" smtClean="0">
              <a:solidFill>
                <a:srgbClr val="FF0000"/>
              </a:solidFill>
            </a:endParaRPr>
          </a:p>
          <a:p>
            <a:r>
              <a:rPr lang="en-US" altLang="zh-CN" sz="2000" smtClean="0">
                <a:solidFill>
                  <a:srgbClr val="FF0000"/>
                </a:solidFill>
              </a:rPr>
              <a:t>@media screen and (min-width: 400px) {}</a:t>
            </a:r>
            <a:endParaRPr lang="zh-CN" altLang="en-US" sz="2000">
              <a:solidFill>
                <a:srgbClr val="FF0000"/>
              </a:solidFill>
            </a:endParaRPr>
          </a:p>
        </p:txBody>
      </p:sp>
      <p:sp>
        <p:nvSpPr>
          <p:cNvPr id="5" name="矩形 4"/>
          <p:cNvSpPr/>
          <p:nvPr/>
        </p:nvSpPr>
        <p:spPr>
          <a:xfrm>
            <a:off x="2643174" y="1071546"/>
            <a:ext cx="1882247" cy="369332"/>
          </a:xfrm>
          <a:prstGeom prst="rect">
            <a:avLst/>
          </a:prstGeom>
          <a:noFill/>
        </p:spPr>
        <p:txBody>
          <a:bodyPr wrap="none" lIns="91440" tIns="45720" rIns="91440" bIns="45720">
            <a:spAutoFit/>
          </a:bodyPr>
          <a:lstStyle/>
          <a:p>
            <a:pPr algn="ctr"/>
            <a:r>
              <a:rPr lang="zh-CN" altLang="en-US"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示例：</a:t>
            </a:r>
            <a:r>
              <a:rPr lang="en-US" altLang="zh-CN"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cssBasic23</a:t>
            </a:r>
            <a:endParaRPr lang="zh-CN" altLang="en-US"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style>
          <a:lnRef idx="3">
            <a:schemeClr val="lt1"/>
          </a:lnRef>
          <a:fillRef idx="1">
            <a:schemeClr val="dk1"/>
          </a:fillRef>
          <a:effectRef idx="1">
            <a:schemeClr val="dk1"/>
          </a:effectRef>
          <a:fontRef idx="minor">
            <a:schemeClr val="lt1"/>
          </a:fontRef>
        </p:style>
        <p:txBody>
          <a:bodyPr/>
          <a:lstStyle/>
          <a:p>
            <a:r>
              <a:rPr lang="zh-CN" altLang="en-US" smtClean="0"/>
              <a:t>布局示例</a:t>
            </a:r>
            <a:endParaRPr lang="zh-CN" altLang="en-US"/>
          </a:p>
        </p:txBody>
      </p:sp>
      <p:sp>
        <p:nvSpPr>
          <p:cNvPr id="6" name="内容占位符 5"/>
          <p:cNvSpPr>
            <a:spLocks noGrp="1"/>
          </p:cNvSpPr>
          <p:nvPr>
            <p:ph idx="1"/>
          </p:nvPr>
        </p:nvSpPr>
        <p:spPr/>
        <p:style>
          <a:lnRef idx="3">
            <a:schemeClr val="lt1"/>
          </a:lnRef>
          <a:fillRef idx="1">
            <a:schemeClr val="dk1"/>
          </a:fillRef>
          <a:effectRef idx="1">
            <a:schemeClr val="dk1"/>
          </a:effectRef>
          <a:fontRef idx="minor">
            <a:schemeClr val="lt1"/>
          </a:fontRef>
        </p:style>
        <p:txBody>
          <a:bodyPr>
            <a:normAutofit/>
          </a:bodyPr>
          <a:lstStyle/>
          <a:p>
            <a:pPr marL="457200" indent="-457200">
              <a:buFont typeface="+mj-lt"/>
              <a:buAutoNum type="arabicPeriod"/>
            </a:pPr>
            <a:r>
              <a:rPr lang="zh-CN" altLang="en-US" sz="2000" smtClean="0">
                <a:solidFill>
                  <a:srgbClr val="0070C0"/>
                </a:solidFill>
              </a:rPr>
              <a:t>当 </a:t>
            </a:r>
            <a:r>
              <a:rPr lang="en-US" altLang="zh-CN" sz="2000" smtClean="0">
                <a:solidFill>
                  <a:srgbClr val="0070C0"/>
                </a:solidFill>
              </a:rPr>
              <a:t>padding </a:t>
            </a:r>
            <a:r>
              <a:rPr lang="zh-CN" altLang="en-US" sz="2000" smtClean="0">
                <a:solidFill>
                  <a:srgbClr val="0070C0"/>
                </a:solidFill>
              </a:rPr>
              <a:t>值使用百分比的时候， 值和父元素的宽度有关</a:t>
            </a:r>
            <a:r>
              <a:rPr lang="en-US" altLang="zh-CN" sz="2000" smtClean="0">
                <a:solidFill>
                  <a:srgbClr val="0070C0"/>
                </a:solidFill>
              </a:rPr>
              <a:t>		</a:t>
            </a:r>
            <a:r>
              <a:rPr lang="zh-CN" altLang="en-US" sz="2000" smtClean="0">
                <a:solidFill>
                  <a:srgbClr val="0070C0"/>
                </a:solidFill>
              </a:rPr>
              <a:t>可实现：宽高比固定的容器 </a:t>
            </a:r>
            <a:r>
              <a:rPr lang="en-US" altLang="zh-CN" sz="2000" smtClean="0">
                <a:solidFill>
                  <a:srgbClr val="0070C0"/>
                </a:solidFill>
              </a:rPr>
              <a:t> </a:t>
            </a:r>
          </a:p>
          <a:p>
            <a:pPr marL="457200" indent="-457200">
              <a:buFont typeface="+mj-lt"/>
              <a:buAutoNum type="arabicPeriod"/>
            </a:pPr>
            <a:r>
              <a:rPr lang="zh-CN" altLang="en-US" sz="2000" smtClean="0">
                <a:solidFill>
                  <a:srgbClr val="0070C0"/>
                </a:solidFill>
              </a:rPr>
              <a:t>利用 </a:t>
            </a:r>
            <a:r>
              <a:rPr lang="en-US" altLang="zh-CN" sz="2000" smtClean="0">
                <a:solidFill>
                  <a:srgbClr val="0070C0"/>
                </a:solidFill>
              </a:rPr>
              <a:t>css float </a:t>
            </a:r>
            <a:r>
              <a:rPr lang="zh-CN" altLang="en-US" sz="2000" smtClean="0">
                <a:solidFill>
                  <a:srgbClr val="0070C0"/>
                </a:solidFill>
              </a:rPr>
              <a:t>属性实现三栏自适应布局：左右两栏的宽度固定，中间随着窗口宽度的变化而变化。</a:t>
            </a:r>
            <a:endParaRPr lang="en-US" altLang="zh-CN" sz="2000" smtClean="0">
              <a:solidFill>
                <a:srgbClr val="0070C0"/>
              </a:solidFill>
            </a:endParaRPr>
          </a:p>
          <a:p>
            <a:pPr marL="457200" indent="-457200">
              <a:buFont typeface="+mj-lt"/>
              <a:buAutoNum type="arabicPeriod"/>
            </a:pPr>
            <a:r>
              <a:rPr lang="zh-CN" altLang="en-US" sz="2000" smtClean="0">
                <a:solidFill>
                  <a:srgbClr val="0070C0"/>
                </a:solidFill>
              </a:rPr>
              <a:t>水平， 垂直居中 （三种方式）</a:t>
            </a:r>
            <a:endParaRPr lang="en-US" altLang="zh-CN" sz="2000" smtClean="0">
              <a:solidFill>
                <a:srgbClr val="0070C0"/>
              </a:solidFill>
            </a:endParaRPr>
          </a:p>
        </p:txBody>
      </p:sp>
      <p:sp>
        <p:nvSpPr>
          <p:cNvPr id="5" name="矩形 4"/>
          <p:cNvSpPr/>
          <p:nvPr/>
        </p:nvSpPr>
        <p:spPr>
          <a:xfrm>
            <a:off x="4500562" y="1928802"/>
            <a:ext cx="1882247" cy="369332"/>
          </a:xfrm>
          <a:prstGeom prst="rect">
            <a:avLst/>
          </a:prstGeom>
          <a:noFill/>
        </p:spPr>
        <p:txBody>
          <a:bodyPr wrap="none" lIns="91440" tIns="45720" rIns="91440" bIns="45720">
            <a:spAutoFit/>
          </a:bodyPr>
          <a:lstStyle/>
          <a:p>
            <a:pPr algn="ctr"/>
            <a:r>
              <a:rPr lang="zh-CN" altLang="en-US"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示例：</a:t>
            </a:r>
            <a:r>
              <a:rPr lang="en-US" altLang="zh-CN"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cssBasic12</a:t>
            </a:r>
            <a:endParaRPr lang="zh-CN" altLang="en-US"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4143372" y="2582814"/>
            <a:ext cx="1882247" cy="369332"/>
          </a:xfrm>
          <a:prstGeom prst="rect">
            <a:avLst/>
          </a:prstGeom>
          <a:noFill/>
        </p:spPr>
        <p:txBody>
          <a:bodyPr wrap="none" lIns="91440" tIns="45720" rIns="91440" bIns="45720">
            <a:spAutoFit/>
          </a:bodyPr>
          <a:lstStyle/>
          <a:p>
            <a:pPr algn="ctr"/>
            <a:r>
              <a:rPr lang="zh-CN" altLang="en-US"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示例：</a:t>
            </a:r>
            <a:r>
              <a:rPr lang="en-US" altLang="zh-CN"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cssBasic15</a:t>
            </a:r>
            <a:endParaRPr lang="zh-CN" altLang="en-US"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 name="矩形 7"/>
          <p:cNvSpPr/>
          <p:nvPr/>
        </p:nvSpPr>
        <p:spPr>
          <a:xfrm>
            <a:off x="4286248" y="2956828"/>
            <a:ext cx="3805849" cy="646331"/>
          </a:xfrm>
          <a:prstGeom prst="rect">
            <a:avLst/>
          </a:prstGeom>
          <a:noFill/>
        </p:spPr>
        <p:txBody>
          <a:bodyPr wrap="none" lIns="91440" tIns="45720" rIns="91440" bIns="45720">
            <a:spAutoFit/>
          </a:bodyPr>
          <a:lstStyle/>
          <a:p>
            <a:pPr algn="ctr"/>
            <a:r>
              <a:rPr lang="zh-CN" altLang="en-US"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示例：</a:t>
            </a:r>
            <a:r>
              <a:rPr lang="en-US" altLang="zh-CN"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cssBasic21_01, cssBasic21_02, </a:t>
            </a:r>
          </a:p>
          <a:p>
            <a:pPr algn="ctr"/>
            <a:r>
              <a:rPr lang="en-US" altLang="zh-CN"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cssBasic21_03</a:t>
            </a:r>
            <a:endParaRPr lang="zh-CN" altLang="en-US"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style>
          <a:lnRef idx="3">
            <a:schemeClr val="lt1"/>
          </a:lnRef>
          <a:fillRef idx="1">
            <a:schemeClr val="dk1"/>
          </a:fillRef>
          <a:effectRef idx="1">
            <a:schemeClr val="dk1"/>
          </a:effectRef>
          <a:fontRef idx="minor">
            <a:schemeClr val="lt1"/>
          </a:fontRef>
        </p:style>
        <p:txBody>
          <a:bodyPr>
            <a:noAutofit/>
          </a:bodyPr>
          <a:lstStyle/>
          <a:p>
            <a:r>
              <a:rPr lang="zh-CN" altLang="en-US" sz="3200" smtClean="0"/>
              <a:t>块级格式化上下文</a:t>
            </a:r>
            <a:r>
              <a:rPr lang="en-US" altLang="zh-CN" sz="3200" smtClean="0"/>
              <a:t>(block formatting context)</a:t>
            </a:r>
            <a:endParaRPr lang="zh-CN" altLang="en-US" sz="3200"/>
          </a:p>
        </p:txBody>
      </p:sp>
      <p:sp>
        <p:nvSpPr>
          <p:cNvPr id="6" name="内容占位符 5"/>
          <p:cNvSpPr>
            <a:spLocks noGrp="1"/>
          </p:cNvSpPr>
          <p:nvPr>
            <p:ph idx="1"/>
          </p:nvPr>
        </p:nvSpPr>
        <p:spPr/>
        <p:style>
          <a:lnRef idx="3">
            <a:schemeClr val="lt1"/>
          </a:lnRef>
          <a:fillRef idx="1">
            <a:schemeClr val="dk1"/>
          </a:fillRef>
          <a:effectRef idx="1">
            <a:schemeClr val="dk1"/>
          </a:effectRef>
          <a:fontRef idx="minor">
            <a:schemeClr val="lt1"/>
          </a:fontRef>
        </p:style>
        <p:txBody>
          <a:bodyPr>
            <a:normAutofit/>
          </a:bodyPr>
          <a:lstStyle/>
          <a:p>
            <a:pPr marL="457200" indent="-457200">
              <a:buFont typeface="+mj-lt"/>
              <a:buAutoNum type="arabicPeriod"/>
            </a:pPr>
            <a:r>
              <a:rPr lang="zh-CN" altLang="en-US" sz="2000" smtClean="0">
                <a:solidFill>
                  <a:srgbClr val="0070C0"/>
                </a:solidFill>
              </a:rPr>
              <a:t>定义： 是一个 </a:t>
            </a:r>
            <a:r>
              <a:rPr lang="en-US" altLang="zh-CN" sz="2000" smtClean="0">
                <a:solidFill>
                  <a:srgbClr val="0070C0"/>
                </a:solidFill>
              </a:rPr>
              <a:t>HTML </a:t>
            </a:r>
            <a:r>
              <a:rPr lang="zh-CN" altLang="en-US" sz="2000" smtClean="0">
                <a:solidFill>
                  <a:srgbClr val="0070C0"/>
                </a:solidFill>
              </a:rPr>
              <a:t>盒子（</a:t>
            </a:r>
            <a:r>
              <a:rPr lang="en-US" altLang="zh-CN" sz="2000" smtClean="0">
                <a:solidFill>
                  <a:srgbClr val="0070C0"/>
                </a:solidFill>
              </a:rPr>
              <a:t>BFC</a:t>
            </a:r>
            <a:r>
              <a:rPr lang="zh-CN" altLang="en-US" sz="2000" smtClean="0">
                <a:solidFill>
                  <a:srgbClr val="0070C0"/>
                </a:solidFill>
              </a:rPr>
              <a:t>），但是这个盒子上需要应用</a:t>
            </a:r>
            <a:r>
              <a:rPr lang="zh-CN" altLang="en-US" sz="2000" smtClean="0">
                <a:solidFill>
                  <a:srgbClr val="FF0000"/>
                </a:solidFill>
              </a:rPr>
              <a:t>特殊的样式</a:t>
            </a:r>
            <a:r>
              <a:rPr lang="zh-CN" altLang="en-US" sz="2000" smtClean="0">
                <a:solidFill>
                  <a:srgbClr val="0070C0"/>
                </a:solidFill>
              </a:rPr>
              <a:t>。在这个盒子中按照一定的规则进行布局而不会影响到外部环境中的布局，是一个隔离的独立容器。</a:t>
            </a:r>
            <a:endParaRPr lang="en-US" altLang="zh-CN" sz="2000" smtClean="0">
              <a:solidFill>
                <a:srgbClr val="0070C0"/>
              </a:solidFill>
            </a:endParaRPr>
          </a:p>
          <a:p>
            <a:pPr marL="457200" indent="-457200">
              <a:buFont typeface="+mj-lt"/>
              <a:buAutoNum type="arabicPeriod"/>
            </a:pPr>
            <a:endParaRPr lang="en-US" altLang="zh-CN" sz="2000" smtClean="0">
              <a:solidFill>
                <a:srgbClr val="0070C0"/>
              </a:solidFill>
            </a:endParaRPr>
          </a:p>
          <a:p>
            <a:pPr marL="457200" indent="-457200">
              <a:buFont typeface="+mj-lt"/>
              <a:buAutoNum type="arabicPeriod"/>
            </a:pPr>
            <a:r>
              <a:rPr lang="zh-CN" altLang="en-US" sz="2000" smtClean="0">
                <a:solidFill>
                  <a:srgbClr val="0070C0"/>
                </a:solidFill>
              </a:rPr>
              <a:t>如何创建一个块级格式化上下文：</a:t>
            </a:r>
            <a:endParaRPr lang="en-US" altLang="zh-CN" sz="2000" smtClean="0">
              <a:solidFill>
                <a:srgbClr val="0070C0"/>
              </a:solidFill>
            </a:endParaRPr>
          </a:p>
          <a:p>
            <a:pPr marL="857250" lvl="1" indent="-457200">
              <a:buFont typeface="+mj-lt"/>
              <a:buAutoNum type="arabicPeriod"/>
            </a:pPr>
            <a:r>
              <a:rPr lang="en-US" altLang="zh-CN" sz="1600" smtClean="0">
                <a:solidFill>
                  <a:srgbClr val="0070C0"/>
                </a:solidFill>
              </a:rPr>
              <a:t>root </a:t>
            </a:r>
            <a:r>
              <a:rPr lang="zh-CN" altLang="en-US" sz="1600" smtClean="0">
                <a:solidFill>
                  <a:srgbClr val="0070C0"/>
                </a:solidFill>
              </a:rPr>
              <a:t>根元素就是一个</a:t>
            </a:r>
            <a:r>
              <a:rPr lang="en-US" altLang="zh-CN" sz="1600" smtClean="0">
                <a:solidFill>
                  <a:srgbClr val="0070C0"/>
                </a:solidFill>
              </a:rPr>
              <a:t> BFC</a:t>
            </a:r>
            <a:r>
              <a:rPr lang="zh-CN" altLang="en-US" sz="1600" smtClean="0">
                <a:solidFill>
                  <a:srgbClr val="0070C0"/>
                </a:solidFill>
              </a:rPr>
              <a:t>。</a:t>
            </a:r>
            <a:endParaRPr lang="en-US" altLang="zh-CN" sz="1600" smtClean="0">
              <a:solidFill>
                <a:srgbClr val="0070C0"/>
              </a:solidFill>
            </a:endParaRPr>
          </a:p>
          <a:p>
            <a:pPr marL="857250" lvl="1" indent="-457200">
              <a:buFont typeface="+mj-lt"/>
              <a:buAutoNum type="arabicPeriod"/>
            </a:pPr>
            <a:r>
              <a:rPr lang="en-US" altLang="zh-CN" sz="1600" smtClean="0">
                <a:solidFill>
                  <a:srgbClr val="0070C0"/>
                </a:solidFill>
              </a:rPr>
              <a:t>float</a:t>
            </a:r>
            <a:r>
              <a:rPr lang="zh-CN" altLang="en-US" sz="1600" smtClean="0">
                <a:solidFill>
                  <a:srgbClr val="0070C0"/>
                </a:solidFill>
              </a:rPr>
              <a:t>的值不为</a:t>
            </a:r>
            <a:r>
              <a:rPr lang="en-US" altLang="zh-CN" sz="1600" smtClean="0">
                <a:solidFill>
                  <a:srgbClr val="0070C0"/>
                </a:solidFill>
              </a:rPr>
              <a:t>none</a:t>
            </a:r>
            <a:r>
              <a:rPr lang="zh-CN" altLang="en-US" sz="1600" smtClean="0">
                <a:solidFill>
                  <a:srgbClr val="0070C0"/>
                </a:solidFill>
              </a:rPr>
              <a:t>。</a:t>
            </a:r>
            <a:endParaRPr lang="en-US" altLang="zh-CN" sz="1600" smtClean="0">
              <a:solidFill>
                <a:srgbClr val="0070C0"/>
              </a:solidFill>
            </a:endParaRPr>
          </a:p>
          <a:p>
            <a:pPr marL="857250" lvl="1" indent="-457200">
              <a:buFont typeface="+mj-lt"/>
              <a:buAutoNum type="arabicPeriod"/>
            </a:pPr>
            <a:r>
              <a:rPr lang="en-US" altLang="zh-CN" sz="1600" smtClean="0">
                <a:solidFill>
                  <a:srgbClr val="0070C0"/>
                </a:solidFill>
              </a:rPr>
              <a:t>display </a:t>
            </a:r>
            <a:r>
              <a:rPr lang="zh-CN" altLang="en-US" sz="1600" smtClean="0">
                <a:solidFill>
                  <a:srgbClr val="0070C0"/>
                </a:solidFill>
              </a:rPr>
              <a:t>属性的值是 </a:t>
            </a:r>
            <a:r>
              <a:rPr lang="en-US" altLang="zh-CN" sz="1600" smtClean="0">
                <a:solidFill>
                  <a:srgbClr val="0070C0"/>
                </a:solidFill>
              </a:rPr>
              <a:t>inline-block, flex, table.</a:t>
            </a:r>
          </a:p>
          <a:p>
            <a:pPr marL="857250" lvl="1" indent="-457200">
              <a:buFont typeface="+mj-lt"/>
              <a:buAutoNum type="arabicPeriod"/>
            </a:pPr>
            <a:r>
              <a:rPr lang="en-US" altLang="zh-CN" sz="1600" smtClean="0">
                <a:solidFill>
                  <a:srgbClr val="0070C0"/>
                </a:solidFill>
              </a:rPr>
              <a:t>overflow </a:t>
            </a:r>
            <a:r>
              <a:rPr lang="zh-CN" altLang="en-US" sz="1600" smtClean="0">
                <a:solidFill>
                  <a:srgbClr val="0070C0"/>
                </a:solidFill>
              </a:rPr>
              <a:t>属性的值不为 </a:t>
            </a:r>
            <a:r>
              <a:rPr lang="en-US" altLang="zh-CN" sz="1600" smtClean="0">
                <a:solidFill>
                  <a:srgbClr val="0070C0"/>
                </a:solidFill>
              </a:rPr>
              <a:t>visible</a:t>
            </a:r>
          </a:p>
          <a:p>
            <a:pPr marL="857250" lvl="1" indent="-457200">
              <a:buFont typeface="+mj-lt"/>
              <a:buAutoNum type="arabicPeriod"/>
            </a:pPr>
            <a:r>
              <a:rPr lang="en-US" altLang="zh-CN" sz="1600" smtClean="0">
                <a:solidFill>
                  <a:srgbClr val="0070C0"/>
                </a:solidFill>
              </a:rPr>
              <a:t>position </a:t>
            </a:r>
            <a:r>
              <a:rPr lang="zh-CN" altLang="en-US" sz="1600" smtClean="0">
                <a:solidFill>
                  <a:srgbClr val="0070C0"/>
                </a:solidFill>
              </a:rPr>
              <a:t>属性的值为 </a:t>
            </a:r>
            <a:r>
              <a:rPr lang="en-US" altLang="zh-CN" sz="1600" smtClean="0">
                <a:solidFill>
                  <a:srgbClr val="0070C0"/>
                </a:solidFill>
              </a:rPr>
              <a:t>fixed </a:t>
            </a:r>
            <a:r>
              <a:rPr lang="zh-CN" altLang="en-US" sz="1600" smtClean="0">
                <a:solidFill>
                  <a:srgbClr val="0070C0"/>
                </a:solidFill>
              </a:rPr>
              <a:t>或者是 </a:t>
            </a:r>
            <a:r>
              <a:rPr lang="en-US" altLang="zh-CN" sz="1600" smtClean="0">
                <a:solidFill>
                  <a:srgbClr val="0070C0"/>
                </a:solidFill>
              </a:rPr>
              <a:t>absolute.</a:t>
            </a:r>
          </a:p>
          <a:p>
            <a:pPr marL="457200" indent="-457200">
              <a:buFont typeface="+mj-lt"/>
              <a:buAutoNum type="arabicPeriod"/>
            </a:pPr>
            <a:endParaRPr lang="en-US" altLang="zh-CN" sz="2000" smtClean="0">
              <a:solidFill>
                <a:srgbClr val="0070C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style>
          <a:lnRef idx="3">
            <a:schemeClr val="lt1"/>
          </a:lnRef>
          <a:fillRef idx="1">
            <a:schemeClr val="dk1"/>
          </a:fillRef>
          <a:effectRef idx="1">
            <a:schemeClr val="dk1"/>
          </a:effectRef>
          <a:fontRef idx="minor">
            <a:schemeClr val="lt1"/>
          </a:fontRef>
        </p:style>
        <p:txBody>
          <a:bodyPr>
            <a:noAutofit/>
          </a:bodyPr>
          <a:lstStyle/>
          <a:p>
            <a:r>
              <a:rPr lang="zh-CN" altLang="en-US" sz="3200" smtClean="0"/>
              <a:t>块级格式化上下文</a:t>
            </a:r>
            <a:r>
              <a:rPr lang="en-US" altLang="zh-CN" sz="3200" smtClean="0"/>
              <a:t>(block formatting context) </a:t>
            </a:r>
            <a:r>
              <a:rPr lang="zh-CN" altLang="en-US" sz="3200" smtClean="0"/>
              <a:t>续 </a:t>
            </a:r>
            <a:r>
              <a:rPr lang="en-US" altLang="zh-CN" sz="3200" smtClean="0"/>
              <a:t>1</a:t>
            </a:r>
            <a:endParaRPr lang="zh-CN" altLang="en-US" sz="3200"/>
          </a:p>
        </p:txBody>
      </p:sp>
      <p:sp>
        <p:nvSpPr>
          <p:cNvPr id="6" name="内容占位符 5"/>
          <p:cNvSpPr>
            <a:spLocks noGrp="1"/>
          </p:cNvSpPr>
          <p:nvPr>
            <p:ph idx="1"/>
          </p:nvPr>
        </p:nvSpPr>
        <p:spPr/>
        <p:style>
          <a:lnRef idx="3">
            <a:schemeClr val="lt1"/>
          </a:lnRef>
          <a:fillRef idx="1">
            <a:schemeClr val="dk1"/>
          </a:fillRef>
          <a:effectRef idx="1">
            <a:schemeClr val="dk1"/>
          </a:effectRef>
          <a:fontRef idx="minor">
            <a:schemeClr val="lt1"/>
          </a:fontRef>
        </p:style>
        <p:txBody>
          <a:bodyPr>
            <a:normAutofit/>
          </a:bodyPr>
          <a:lstStyle/>
          <a:p>
            <a:r>
              <a:rPr lang="en-US" altLang="zh-CN" sz="2000" b="1" smtClean="0"/>
              <a:t>BFC</a:t>
            </a:r>
            <a:r>
              <a:rPr lang="zh-CN" altLang="en-US" sz="2000" b="1" smtClean="0"/>
              <a:t>布局规则：</a:t>
            </a:r>
          </a:p>
          <a:p>
            <a:pPr lvl="1"/>
            <a:r>
              <a:rPr lang="zh-CN" altLang="en-US" sz="1600" smtClean="0"/>
              <a:t>内部的</a:t>
            </a:r>
            <a:r>
              <a:rPr lang="en-US" altLang="zh-CN" sz="1600" smtClean="0"/>
              <a:t>Box</a:t>
            </a:r>
            <a:r>
              <a:rPr lang="zh-CN" altLang="en-US" sz="1600" smtClean="0"/>
              <a:t>会在垂直方向，一个接一个地放置。</a:t>
            </a:r>
            <a:endParaRPr lang="en-US" altLang="zh-CN" sz="1600" smtClean="0"/>
          </a:p>
          <a:p>
            <a:pPr lvl="1"/>
            <a:endParaRPr lang="zh-CN" altLang="en-US" sz="1600" smtClean="0"/>
          </a:p>
          <a:p>
            <a:pPr lvl="1"/>
            <a:r>
              <a:rPr lang="en-US" altLang="zh-CN" sz="1600" smtClean="0"/>
              <a:t>Box</a:t>
            </a:r>
            <a:r>
              <a:rPr lang="zh-CN" altLang="en-US" sz="1600" smtClean="0"/>
              <a:t>垂直方向的距离由</a:t>
            </a:r>
            <a:r>
              <a:rPr lang="en-US" altLang="zh-CN" sz="1600" smtClean="0"/>
              <a:t>margin</a:t>
            </a:r>
            <a:r>
              <a:rPr lang="zh-CN" altLang="en-US" sz="1600" smtClean="0"/>
              <a:t>决定。属于同一个</a:t>
            </a:r>
            <a:r>
              <a:rPr lang="en-US" altLang="zh-CN" sz="1600" smtClean="0"/>
              <a:t>BFC</a:t>
            </a:r>
            <a:r>
              <a:rPr lang="zh-CN" altLang="en-US" sz="1600" smtClean="0"/>
              <a:t>的两个相邻</a:t>
            </a:r>
            <a:r>
              <a:rPr lang="en-US" altLang="zh-CN" sz="1600" smtClean="0"/>
              <a:t>Box</a:t>
            </a:r>
            <a:r>
              <a:rPr lang="zh-CN" altLang="en-US" sz="1600" smtClean="0"/>
              <a:t>的</a:t>
            </a:r>
            <a:r>
              <a:rPr lang="en-US" altLang="zh-CN" sz="1600" smtClean="0"/>
              <a:t>margin</a:t>
            </a:r>
            <a:r>
              <a:rPr lang="zh-CN" altLang="en-US" sz="1600" smtClean="0"/>
              <a:t>会发生重叠</a:t>
            </a:r>
            <a:endParaRPr lang="en-US" altLang="zh-CN" sz="1600" smtClean="0"/>
          </a:p>
          <a:p>
            <a:pPr lvl="1"/>
            <a:endParaRPr lang="zh-CN" altLang="en-US" sz="1600" smtClean="0"/>
          </a:p>
          <a:p>
            <a:pPr lvl="1"/>
            <a:r>
              <a:rPr lang="zh-CN" altLang="en-US" sz="1600" smtClean="0"/>
              <a:t>每个元素的</a:t>
            </a:r>
            <a:r>
              <a:rPr lang="en-US" altLang="zh-CN" sz="1600" smtClean="0"/>
              <a:t>margin box</a:t>
            </a:r>
            <a:r>
              <a:rPr lang="zh-CN" altLang="en-US" sz="1600" smtClean="0"/>
              <a:t>的左边， 与包含块</a:t>
            </a:r>
            <a:r>
              <a:rPr lang="en-US" altLang="zh-CN" sz="1600" smtClean="0"/>
              <a:t>border box</a:t>
            </a:r>
            <a:r>
              <a:rPr lang="zh-CN" altLang="en-US" sz="1600" smtClean="0"/>
              <a:t>的左边相接触</a:t>
            </a:r>
            <a:r>
              <a:rPr lang="en-US" altLang="zh-CN" sz="1600" smtClean="0"/>
              <a:t>(</a:t>
            </a:r>
            <a:r>
              <a:rPr lang="zh-CN" altLang="en-US" sz="1600" smtClean="0"/>
              <a:t>对于从左往右的格式化，否则相反</a:t>
            </a:r>
            <a:r>
              <a:rPr lang="en-US" altLang="zh-CN" sz="1600" smtClean="0"/>
              <a:t>)</a:t>
            </a:r>
            <a:r>
              <a:rPr lang="zh-CN" altLang="en-US" sz="1600" smtClean="0"/>
              <a:t>。即使存在浮动也是如此。</a:t>
            </a:r>
            <a:endParaRPr lang="en-US" altLang="zh-CN" sz="1600" smtClean="0"/>
          </a:p>
          <a:p>
            <a:pPr lvl="1"/>
            <a:endParaRPr lang="zh-CN" altLang="en-US" sz="1600" smtClean="0"/>
          </a:p>
          <a:p>
            <a:pPr lvl="1"/>
            <a:r>
              <a:rPr lang="en-US" altLang="zh-CN" sz="1600" smtClean="0"/>
              <a:t>BFC</a:t>
            </a:r>
            <a:r>
              <a:rPr lang="zh-CN" altLang="en-US" sz="1600" smtClean="0"/>
              <a:t>的区域不会与</a:t>
            </a:r>
            <a:r>
              <a:rPr lang="en-US" altLang="zh-CN" sz="1600" smtClean="0"/>
              <a:t>float box</a:t>
            </a:r>
            <a:r>
              <a:rPr lang="zh-CN" altLang="en-US" sz="1600" smtClean="0"/>
              <a:t>重叠。</a:t>
            </a:r>
            <a:endParaRPr lang="en-US" altLang="zh-CN" sz="1600" smtClean="0"/>
          </a:p>
          <a:p>
            <a:pPr lvl="1"/>
            <a:endParaRPr lang="zh-CN" altLang="en-US" sz="1600" smtClean="0"/>
          </a:p>
          <a:p>
            <a:pPr lvl="1"/>
            <a:r>
              <a:rPr lang="en-US" altLang="zh-CN" sz="1600" smtClean="0"/>
              <a:t>BFC</a:t>
            </a:r>
            <a:r>
              <a:rPr lang="zh-CN" altLang="en-US" sz="1600" smtClean="0"/>
              <a:t>就是页面上的一个隔离的独立容器，容器里面的子元素不会影响到外面的元素。反之也如此。</a:t>
            </a:r>
            <a:endParaRPr lang="en-US" altLang="zh-CN" sz="1600" smtClean="0"/>
          </a:p>
          <a:p>
            <a:pPr lvl="1"/>
            <a:endParaRPr lang="zh-CN" altLang="en-US" sz="1600" smtClean="0"/>
          </a:p>
          <a:p>
            <a:pPr lvl="1"/>
            <a:r>
              <a:rPr lang="zh-CN" altLang="en-US" sz="1600" smtClean="0"/>
              <a:t>计算</a:t>
            </a:r>
            <a:r>
              <a:rPr lang="en-US" altLang="zh-CN" sz="1600" smtClean="0"/>
              <a:t>BFC</a:t>
            </a:r>
            <a:r>
              <a:rPr lang="zh-CN" altLang="en-US" sz="1600" smtClean="0"/>
              <a:t>的高度时，浮动元素也参与计算</a:t>
            </a:r>
          </a:p>
          <a:p>
            <a:pPr marL="457200" indent="-457200">
              <a:buFont typeface="+mj-lt"/>
              <a:buAutoNum type="arabicPeriod"/>
            </a:pPr>
            <a:endParaRPr lang="en-US" altLang="zh-CN" sz="2000" smtClean="0">
              <a:solidFill>
                <a:srgbClr val="0070C0"/>
              </a:solidFill>
            </a:endParaRPr>
          </a:p>
        </p:txBody>
      </p:sp>
      <p:sp>
        <p:nvSpPr>
          <p:cNvPr id="5" name="矩形 4"/>
          <p:cNvSpPr/>
          <p:nvPr/>
        </p:nvSpPr>
        <p:spPr>
          <a:xfrm>
            <a:off x="2000232" y="2857496"/>
            <a:ext cx="1882247" cy="369332"/>
          </a:xfrm>
          <a:prstGeom prst="rect">
            <a:avLst/>
          </a:prstGeom>
          <a:noFill/>
        </p:spPr>
        <p:txBody>
          <a:bodyPr wrap="none" lIns="91440" tIns="45720" rIns="91440" bIns="45720">
            <a:spAutoFit/>
          </a:bodyPr>
          <a:lstStyle/>
          <a:p>
            <a:pPr algn="ctr"/>
            <a:r>
              <a:rPr lang="zh-CN" altLang="en-US"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示例：</a:t>
            </a:r>
            <a:r>
              <a:rPr lang="en-US" altLang="zh-CN"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bfcTest02</a:t>
            </a:r>
            <a:endParaRPr lang="zh-CN" altLang="en-US"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4929190" y="4000504"/>
            <a:ext cx="1835311" cy="369332"/>
          </a:xfrm>
          <a:prstGeom prst="rect">
            <a:avLst/>
          </a:prstGeom>
          <a:noFill/>
        </p:spPr>
        <p:txBody>
          <a:bodyPr wrap="none" lIns="91440" tIns="45720" rIns="91440" bIns="45720">
            <a:spAutoFit/>
          </a:bodyPr>
          <a:lstStyle/>
          <a:p>
            <a:pPr algn="ctr"/>
            <a:r>
              <a:rPr lang="zh-CN" altLang="en-US"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示例：</a:t>
            </a:r>
            <a:r>
              <a:rPr lang="en-US" altLang="zh-CN"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bfcTest01</a:t>
            </a:r>
          </a:p>
        </p:txBody>
      </p:sp>
      <p:cxnSp>
        <p:nvCxnSpPr>
          <p:cNvPr id="9" name="直接箭头连接符 8"/>
          <p:cNvCxnSpPr/>
          <p:nvPr/>
        </p:nvCxnSpPr>
        <p:spPr>
          <a:xfrm>
            <a:off x="4214810" y="3786190"/>
            <a:ext cx="1000132"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endCxn id="7" idx="1"/>
          </p:cNvCxnSpPr>
          <p:nvPr/>
        </p:nvCxnSpPr>
        <p:spPr>
          <a:xfrm flipV="1">
            <a:off x="3929058" y="4185170"/>
            <a:ext cx="1000132" cy="1725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5214942" y="5429264"/>
            <a:ext cx="1835311" cy="369332"/>
          </a:xfrm>
          <a:prstGeom prst="rect">
            <a:avLst/>
          </a:prstGeom>
          <a:noFill/>
        </p:spPr>
        <p:txBody>
          <a:bodyPr wrap="none" lIns="91440" tIns="45720" rIns="91440" bIns="45720">
            <a:spAutoFit/>
          </a:bodyPr>
          <a:lstStyle/>
          <a:p>
            <a:pPr algn="ctr"/>
            <a:r>
              <a:rPr lang="zh-CN" altLang="en-US"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示例：</a:t>
            </a:r>
            <a:r>
              <a:rPr lang="en-US" altLang="zh-CN"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bfcTest03</a:t>
            </a:r>
            <a:endParaRPr lang="zh-CN" altLang="en-US"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3">
            <a:schemeClr val="lt1"/>
          </a:lnRef>
          <a:fillRef idx="1">
            <a:schemeClr val="dk1"/>
          </a:fillRef>
          <a:effectRef idx="1">
            <a:schemeClr val="dk1"/>
          </a:effectRef>
          <a:fontRef idx="minor">
            <a:schemeClr val="lt1"/>
          </a:fontRef>
        </p:style>
        <p:txBody>
          <a:bodyPr/>
          <a:lstStyle/>
          <a:p>
            <a:r>
              <a:rPr lang="en-US" altLang="zh-CN" dirty="0" smtClean="0"/>
              <a:t>CSS</a:t>
            </a:r>
            <a:r>
              <a:rPr lang="zh-CN" altLang="en-US" dirty="0" smtClean="0">
                <a:solidFill>
                  <a:schemeClr val="bg1"/>
                </a:solidFill>
              </a:rPr>
              <a:t>选择器的特殊性</a:t>
            </a:r>
            <a:endParaRPr lang="zh-CN" altLang="en-US" dirty="0"/>
          </a:p>
        </p:txBody>
      </p:sp>
      <p:sp>
        <p:nvSpPr>
          <p:cNvPr id="4" name="矩形 3"/>
          <p:cNvSpPr/>
          <p:nvPr/>
        </p:nvSpPr>
        <p:spPr>
          <a:xfrm>
            <a:off x="550707" y="1571612"/>
            <a:ext cx="8042586" cy="769441"/>
          </a:xfrm>
          <a:prstGeom prst="rect">
            <a:avLst/>
          </a:prstGeom>
        </p:spPr>
        <p:style>
          <a:lnRef idx="2">
            <a:schemeClr val="accent3"/>
          </a:lnRef>
          <a:fillRef idx="1001">
            <a:schemeClr val="lt1"/>
          </a:fillRef>
          <a:effectRef idx="0">
            <a:schemeClr val="accent3"/>
          </a:effectRef>
          <a:fontRef idx="minor">
            <a:schemeClr val="dk1"/>
          </a:fontRef>
        </p:style>
        <p:txBody>
          <a:bodyPr wrap="none" lIns="91440" tIns="45720" rIns="91440" bIns="45720">
            <a:spAutoFit/>
          </a:bodyPr>
          <a:lstStyle/>
          <a:p>
            <a:pPr algn="r"/>
            <a:r>
              <a:rPr lang="zh-CN" altLang="en-US" sz="4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特殊性分为</a:t>
            </a:r>
            <a:r>
              <a:rPr lang="en-US" altLang="zh-CN" sz="4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4</a:t>
            </a:r>
            <a:r>
              <a:rPr lang="zh-CN" altLang="en-US" sz="4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个部分， </a:t>
            </a:r>
            <a:r>
              <a:rPr lang="en-US" altLang="zh-CN" sz="4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{0, 0, 0, 0}</a:t>
            </a:r>
            <a:endParaRPr lang="zh-CN" altLang="en-US" sz="4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6" name="TextBox 5"/>
          <p:cNvSpPr txBox="1"/>
          <p:nvPr/>
        </p:nvSpPr>
        <p:spPr>
          <a:xfrm>
            <a:off x="500034" y="2714620"/>
            <a:ext cx="8143932" cy="397031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marL="342900" indent="-342900">
              <a:buFont typeface="+mj-lt"/>
              <a:buAutoNum type="arabicPeriod"/>
            </a:pPr>
            <a:endParaRPr lang="en-US" altLang="zh-CN" dirty="0" smtClean="0">
              <a:latin typeface="Adobe 黑体 Std R" pitchFamily="34" charset="-122"/>
              <a:ea typeface="Adobe 黑体 Std R" pitchFamily="34" charset="-122"/>
            </a:endParaRPr>
          </a:p>
          <a:p>
            <a:pPr marL="342900" indent="-342900">
              <a:buFont typeface="+mj-lt"/>
              <a:buAutoNum type="arabicPeriod"/>
            </a:pPr>
            <a:r>
              <a:rPr lang="en-US" altLang="zh-CN" smtClean="0">
                <a:latin typeface="Adobe 黑体 Std R" pitchFamily="34" charset="-122"/>
                <a:ea typeface="Adobe 黑体 Std R" pitchFamily="34" charset="-122"/>
              </a:rPr>
              <a:t>!important  </a:t>
            </a:r>
            <a:r>
              <a:rPr lang="en-US" altLang="zh-CN" dirty="0" smtClean="0">
                <a:latin typeface="Adobe 黑体 Std R" pitchFamily="34" charset="-122"/>
                <a:ea typeface="Adobe 黑体 Std R" pitchFamily="34" charset="-122"/>
              </a:rPr>
              <a:t>&gt;&gt;&gt;&gt;&gt;&gt;&gt;&gt;  </a:t>
            </a:r>
            <a:r>
              <a:rPr lang="zh-CN" altLang="en-US" dirty="0" smtClean="0">
                <a:latin typeface="Adobe 黑体 Std R" pitchFamily="34" charset="-122"/>
                <a:ea typeface="Adobe 黑体 Std R" pitchFamily="34" charset="-122"/>
              </a:rPr>
              <a:t>凌驾于特殊性</a:t>
            </a:r>
            <a:endParaRPr lang="en-US" altLang="zh-CN" dirty="0" smtClean="0">
              <a:latin typeface="Adobe 黑体 Std R" pitchFamily="34" charset="-122"/>
              <a:ea typeface="Adobe 黑体 Std R" pitchFamily="34" charset="-122"/>
            </a:endParaRPr>
          </a:p>
          <a:p>
            <a:pPr marL="342900" indent="-342900">
              <a:buFont typeface="+mj-lt"/>
              <a:buAutoNum type="arabicPeriod"/>
            </a:pPr>
            <a:endParaRPr lang="en-US" altLang="zh-CN" dirty="0" smtClean="0">
              <a:latin typeface="Adobe 黑体 Std R" pitchFamily="34" charset="-122"/>
              <a:ea typeface="Adobe 黑体 Std R" pitchFamily="34" charset="-122"/>
            </a:endParaRPr>
          </a:p>
          <a:p>
            <a:pPr marL="342900" indent="-342900">
              <a:buFont typeface="+mj-lt"/>
              <a:buAutoNum type="arabicPeriod"/>
            </a:pPr>
            <a:r>
              <a:rPr lang="zh-CN" altLang="en-US" dirty="0" smtClean="0">
                <a:latin typeface="Adobe 黑体 Std R" pitchFamily="34" charset="-122"/>
                <a:ea typeface="Adobe 黑体 Std R" pitchFamily="34" charset="-122"/>
              </a:rPr>
              <a:t>内联样式  </a:t>
            </a:r>
            <a:r>
              <a:rPr lang="en-US" altLang="zh-CN" dirty="0" smtClean="0">
                <a:latin typeface="Adobe 黑体 Std R" pitchFamily="34" charset="-122"/>
                <a:ea typeface="Adobe 黑体 Std R" pitchFamily="34" charset="-122"/>
              </a:rPr>
              <a:t>&gt;&gt;&gt;&gt;&gt;&gt;&gt;&gt;  {1, 0, 0, 0}</a:t>
            </a:r>
          </a:p>
          <a:p>
            <a:pPr marL="342900" indent="-342900">
              <a:buFont typeface="+mj-lt"/>
              <a:buAutoNum type="arabicPeriod"/>
            </a:pPr>
            <a:endParaRPr lang="en-US" altLang="zh-CN" dirty="0" smtClean="0">
              <a:latin typeface="Adobe Gothic Std B" pitchFamily="34" charset="-128"/>
              <a:ea typeface="Adobe Gothic Std B" pitchFamily="34" charset="-128"/>
            </a:endParaRPr>
          </a:p>
          <a:p>
            <a:pPr marL="342900" indent="-342900">
              <a:buFont typeface="+mj-lt"/>
              <a:buAutoNum type="arabicPeriod"/>
            </a:pPr>
            <a:r>
              <a:rPr lang="en-US" altLang="zh-CN" dirty="0" smtClean="0">
                <a:latin typeface="Adobe 黑体 Std R" pitchFamily="34" charset="-122"/>
                <a:ea typeface="Adobe 黑体 Std R" pitchFamily="34" charset="-122"/>
              </a:rPr>
              <a:t>#ID</a:t>
            </a:r>
            <a:r>
              <a:rPr lang="zh-CN" altLang="en-US" dirty="0" smtClean="0">
                <a:latin typeface="Adobe 黑体 Std R" pitchFamily="34" charset="-122"/>
                <a:ea typeface="Adobe 黑体 Std R" pitchFamily="34" charset="-122"/>
              </a:rPr>
              <a:t>属性  </a:t>
            </a:r>
            <a:r>
              <a:rPr lang="en-US" altLang="zh-CN" dirty="0" smtClean="0">
                <a:latin typeface="Adobe 黑体 Std R" pitchFamily="34" charset="-122"/>
                <a:ea typeface="Adobe 黑体 Std R" pitchFamily="34" charset="-122"/>
              </a:rPr>
              <a:t>&gt;&gt;&gt;&gt;&gt;&gt;&gt;&gt;      {0, 1, 0, 0}</a:t>
            </a:r>
          </a:p>
          <a:p>
            <a:pPr marL="342900" indent="-342900">
              <a:buFont typeface="+mj-lt"/>
              <a:buAutoNum type="arabicPeriod"/>
            </a:pPr>
            <a:endParaRPr lang="en-US" altLang="zh-CN" dirty="0" smtClean="0">
              <a:latin typeface="Adobe 黑体 Std R" pitchFamily="34" charset="-122"/>
              <a:ea typeface="Adobe 黑体 Std R" pitchFamily="34" charset="-122"/>
            </a:endParaRPr>
          </a:p>
          <a:p>
            <a:pPr marL="342900" indent="-342900">
              <a:buFont typeface="+mj-lt"/>
              <a:buAutoNum type="arabicPeriod"/>
            </a:pPr>
            <a:r>
              <a:rPr lang="en-US" altLang="zh-CN" dirty="0" smtClean="0">
                <a:latin typeface="Adobe 黑体 Std R" pitchFamily="34" charset="-122"/>
                <a:ea typeface="Adobe 黑体 Std R" pitchFamily="34" charset="-122"/>
              </a:rPr>
              <a:t>.class </a:t>
            </a:r>
            <a:r>
              <a:rPr lang="zh-CN" altLang="en-US" dirty="0" smtClean="0">
                <a:latin typeface="Adobe 黑体 Std R" pitchFamily="34" charset="-122"/>
                <a:ea typeface="Adobe 黑体 Std R" pitchFamily="34" charset="-122"/>
              </a:rPr>
              <a:t>属性 ， </a:t>
            </a:r>
            <a:r>
              <a:rPr lang="en-US" altLang="zh-CN" dirty="0" smtClean="0">
                <a:solidFill>
                  <a:srgbClr val="FF0000"/>
                </a:solidFill>
                <a:latin typeface="Adobe 黑体 Std R" pitchFamily="34" charset="-122"/>
                <a:ea typeface="Adobe 黑体 Std R" pitchFamily="34" charset="-122"/>
              </a:rPr>
              <a:t>[attr=value] </a:t>
            </a:r>
            <a:r>
              <a:rPr lang="zh-CN" altLang="en-US" dirty="0" smtClean="0">
                <a:solidFill>
                  <a:srgbClr val="FF0000"/>
                </a:solidFill>
                <a:latin typeface="Adobe 黑体 Std R" pitchFamily="34" charset="-122"/>
                <a:ea typeface="Adobe 黑体 Std R" pitchFamily="34" charset="-122"/>
              </a:rPr>
              <a:t>属性选择</a:t>
            </a:r>
            <a:r>
              <a:rPr lang="zh-CN" altLang="en-US" dirty="0" smtClean="0">
                <a:latin typeface="Adobe 黑体 Std R" pitchFamily="34" charset="-122"/>
                <a:ea typeface="Adobe 黑体 Std R" pitchFamily="34" charset="-122"/>
              </a:rPr>
              <a:t>， </a:t>
            </a:r>
            <a:r>
              <a:rPr lang="zh-CN" altLang="en-US" dirty="0" smtClean="0">
                <a:solidFill>
                  <a:srgbClr val="FF0000"/>
                </a:solidFill>
                <a:latin typeface="Adobe 黑体 Std R" pitchFamily="34" charset="-122"/>
                <a:ea typeface="Adobe 黑体 Std R" pitchFamily="34" charset="-122"/>
              </a:rPr>
              <a:t>伪类</a:t>
            </a:r>
            <a:r>
              <a:rPr lang="zh-CN" altLang="en-US" dirty="0" smtClean="0">
                <a:latin typeface="Adobe 黑体 Std R" pitchFamily="34" charset="-122"/>
                <a:ea typeface="Adobe 黑体 Std R" pitchFamily="34" charset="-122"/>
              </a:rPr>
              <a:t>  </a:t>
            </a:r>
            <a:r>
              <a:rPr lang="en-US" altLang="zh-CN" dirty="0" smtClean="0">
                <a:latin typeface="Adobe 黑体 Std R" pitchFamily="34" charset="-122"/>
                <a:ea typeface="Adobe 黑体 Std R" pitchFamily="34" charset="-122"/>
              </a:rPr>
              <a:t>&gt;&gt;&gt;&gt;&gt;&gt;&gt;&gt;</a:t>
            </a:r>
            <a:r>
              <a:rPr lang="zh-CN" altLang="en-US" dirty="0" smtClean="0">
                <a:latin typeface="Adobe 黑体 Std R" pitchFamily="34" charset="-122"/>
                <a:ea typeface="Adobe 黑体 Std R" pitchFamily="34" charset="-122"/>
              </a:rPr>
              <a:t>  </a:t>
            </a:r>
            <a:r>
              <a:rPr lang="en-US" altLang="zh-CN" dirty="0" smtClean="0">
                <a:latin typeface="Adobe 黑体 Std R" pitchFamily="34" charset="-122"/>
                <a:ea typeface="Adobe 黑体 Std R" pitchFamily="34" charset="-122"/>
              </a:rPr>
              <a:t>{0,  0, 1,  0}</a:t>
            </a:r>
            <a:r>
              <a:rPr lang="zh-CN" altLang="en-US" dirty="0" smtClean="0">
                <a:latin typeface="Adobe 黑体 Std R" pitchFamily="34" charset="-122"/>
                <a:ea typeface="Adobe 黑体 Std R" pitchFamily="34" charset="-122"/>
              </a:rPr>
              <a:t> </a:t>
            </a:r>
            <a:endParaRPr lang="en-US" altLang="zh-CN" dirty="0" smtClean="0">
              <a:latin typeface="Adobe 黑体 Std R" pitchFamily="34" charset="-122"/>
              <a:ea typeface="Adobe 黑体 Std R" pitchFamily="34" charset="-122"/>
            </a:endParaRPr>
          </a:p>
          <a:p>
            <a:pPr marL="342900" indent="-342900">
              <a:buFont typeface="+mj-lt"/>
              <a:buAutoNum type="arabicPeriod"/>
            </a:pPr>
            <a:endParaRPr lang="en-US" altLang="zh-CN" dirty="0" smtClean="0">
              <a:latin typeface="Adobe 黑体 Std R" pitchFamily="34" charset="-122"/>
              <a:ea typeface="Adobe 黑体 Std R" pitchFamily="34" charset="-122"/>
            </a:endParaRPr>
          </a:p>
          <a:p>
            <a:pPr marL="342900" indent="-342900">
              <a:buFont typeface="+mj-lt"/>
              <a:buAutoNum type="arabicPeriod"/>
            </a:pPr>
            <a:r>
              <a:rPr lang="zh-CN" altLang="en-US" dirty="0" smtClean="0">
                <a:latin typeface="Adobe 黑体 Std R" pitchFamily="34" charset="-122"/>
                <a:ea typeface="Adobe 黑体 Std R" pitchFamily="34" charset="-122"/>
              </a:rPr>
              <a:t>元素选择器， </a:t>
            </a:r>
            <a:r>
              <a:rPr lang="zh-CN" altLang="en-US" dirty="0" smtClean="0">
                <a:solidFill>
                  <a:srgbClr val="FF0000"/>
                </a:solidFill>
                <a:latin typeface="Adobe 黑体 Std R" pitchFamily="34" charset="-122"/>
                <a:ea typeface="Adobe 黑体 Std R" pitchFamily="34" charset="-122"/>
              </a:rPr>
              <a:t>伪元素选择器  </a:t>
            </a:r>
            <a:r>
              <a:rPr lang="en-US" altLang="zh-CN" dirty="0" smtClean="0">
                <a:latin typeface="Adobe 黑体 Std R" pitchFamily="34" charset="-122"/>
                <a:ea typeface="Adobe 黑体 Std R" pitchFamily="34" charset="-122"/>
              </a:rPr>
              <a:t>&gt;&gt;&gt;&gt;&gt;&gt;&gt;&gt; {0, 0, 0, 1}</a:t>
            </a:r>
          </a:p>
          <a:p>
            <a:pPr marL="342900" indent="-342900">
              <a:buFont typeface="+mj-lt"/>
              <a:buAutoNum type="arabicPeriod"/>
            </a:pPr>
            <a:endParaRPr lang="en-US" altLang="zh-CN" dirty="0" smtClean="0">
              <a:latin typeface="Adobe 黑体 Std R" pitchFamily="34" charset="-122"/>
              <a:ea typeface="Adobe 黑体 Std R" pitchFamily="34" charset="-122"/>
            </a:endParaRPr>
          </a:p>
          <a:p>
            <a:pPr marL="342900" indent="-342900">
              <a:buFont typeface="+mj-lt"/>
              <a:buAutoNum type="arabicPeriod"/>
            </a:pPr>
            <a:r>
              <a:rPr lang="zh-CN" altLang="en-US" dirty="0" smtClean="0">
                <a:latin typeface="Adobe 黑体 Std R" pitchFamily="34" charset="-122"/>
                <a:ea typeface="Adobe 黑体 Std R" pitchFamily="34" charset="-122"/>
              </a:rPr>
              <a:t> </a:t>
            </a:r>
            <a:r>
              <a:rPr lang="zh-CN" altLang="en-US" dirty="0" smtClean="0">
                <a:solidFill>
                  <a:srgbClr val="FF0000"/>
                </a:solidFill>
                <a:latin typeface="Adobe 黑体 Std R" pitchFamily="34" charset="-122"/>
                <a:ea typeface="Adobe 黑体 Std R" pitchFamily="34" charset="-122"/>
              </a:rPr>
              <a:t>结合符和通配符</a:t>
            </a:r>
            <a:r>
              <a:rPr lang="zh-CN" altLang="en-US" dirty="0" smtClean="0">
                <a:latin typeface="Adobe 黑体 Std R" pitchFamily="34" charset="-122"/>
                <a:ea typeface="Adobe 黑体 Std R" pitchFamily="34" charset="-122"/>
              </a:rPr>
              <a:t>不影响特殊性</a:t>
            </a:r>
            <a:endParaRPr lang="en-US" altLang="zh-CN" dirty="0" smtClean="0">
              <a:latin typeface="Adobe 黑体 Std R" pitchFamily="34" charset="-122"/>
              <a:ea typeface="Adobe 黑体 Std R" pitchFamily="34" charset="-122"/>
            </a:endParaRPr>
          </a:p>
          <a:p>
            <a:pPr marL="342900" indent="-342900">
              <a:buFont typeface="+mj-lt"/>
              <a:buAutoNum type="arabicPeriod"/>
            </a:pPr>
            <a:endParaRPr lang="en-US" altLang="zh-CN" dirty="0" smtClean="0">
              <a:latin typeface="Adobe 黑体 Std R" pitchFamily="34" charset="-122"/>
              <a:ea typeface="Adobe 黑体 Std R" pitchFamily="34" charset="-122"/>
            </a:endParaRPr>
          </a:p>
          <a:p>
            <a:pPr marL="342900" indent="-342900"/>
            <a:endParaRPr lang="zh-CN" altLang="en-US" dirty="0">
              <a:latin typeface="Adobe Gothic Std B" pitchFamily="34" charset="-128"/>
            </a:endParaRPr>
          </a:p>
        </p:txBody>
      </p:sp>
      <p:sp>
        <p:nvSpPr>
          <p:cNvPr id="5" name="矩形 4"/>
          <p:cNvSpPr/>
          <p:nvPr/>
        </p:nvSpPr>
        <p:spPr>
          <a:xfrm>
            <a:off x="571472" y="2500306"/>
            <a:ext cx="5272598" cy="369332"/>
          </a:xfrm>
          <a:prstGeom prst="rect">
            <a:avLst/>
          </a:prstGeom>
          <a:noFill/>
        </p:spPr>
        <p:txBody>
          <a:bodyPr wrap="none" lIns="91440" tIns="45720" rIns="91440" bIns="45720">
            <a:spAutoFit/>
          </a:bodyPr>
          <a:lstStyle/>
          <a:p>
            <a:pPr algn="ctr"/>
            <a:r>
              <a:rPr lang="zh-CN" altLang="en-US" b="1"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示例：</a:t>
            </a:r>
            <a:r>
              <a:rPr lang="en-US" altLang="zh-CN" b="1"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cssBasic01,  cssBasic02, cssBasic03, cssBasic04</a:t>
            </a:r>
            <a:endParaRPr lang="zh-CN" altLang="en-US"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3">
            <a:schemeClr val="lt1"/>
          </a:lnRef>
          <a:fillRef idx="1">
            <a:schemeClr val="dk1"/>
          </a:fillRef>
          <a:effectRef idx="1">
            <a:schemeClr val="dk1"/>
          </a:effectRef>
          <a:fontRef idx="minor">
            <a:schemeClr val="lt1"/>
          </a:fontRef>
        </p:style>
        <p:txBody>
          <a:bodyPr/>
          <a:lstStyle/>
          <a:p>
            <a:r>
              <a:rPr lang="zh-CN" altLang="en-US" dirty="0" smtClean="0"/>
              <a:t>属性选择器</a:t>
            </a:r>
            <a:endParaRPr lang="zh-CN" altLang="en-US" dirty="0"/>
          </a:p>
        </p:txBody>
      </p:sp>
      <p:sp>
        <p:nvSpPr>
          <p:cNvPr id="3" name="TextBox 2"/>
          <p:cNvSpPr txBox="1"/>
          <p:nvPr/>
        </p:nvSpPr>
        <p:spPr>
          <a:xfrm>
            <a:off x="428596" y="1785926"/>
            <a:ext cx="6215106" cy="369332"/>
          </a:xfrm>
          <a:prstGeom prst="rect">
            <a:avLst/>
          </a:prstGeom>
          <a:noFill/>
        </p:spPr>
        <p:txBody>
          <a:bodyPr wrap="square" rtlCol="0">
            <a:spAutoFit/>
          </a:bodyPr>
          <a:lstStyle/>
          <a:p>
            <a:r>
              <a:rPr lang="en-US" altLang="zh-CN" dirty="0" smtClean="0">
                <a:solidFill>
                  <a:schemeClr val="bg1"/>
                </a:solidFill>
              </a:rPr>
              <a:t>&lt;div </a:t>
            </a:r>
            <a:r>
              <a:rPr lang="en-US" altLang="zh-CN" dirty="0" smtClean="0">
                <a:solidFill>
                  <a:schemeClr val="bg2">
                    <a:lumMod val="50000"/>
                  </a:schemeClr>
                </a:solidFill>
              </a:rPr>
              <a:t>id="wrapper" class=“box" name="content“ </a:t>
            </a:r>
            <a:r>
              <a:rPr lang="en-US" altLang="zh-CN" dirty="0" smtClean="0">
                <a:solidFill>
                  <a:schemeClr val="bg1"/>
                </a:solidFill>
              </a:rPr>
              <a:t>&gt;&lt;/div&gt;</a:t>
            </a:r>
            <a:endParaRPr lang="zh-CN" altLang="en-US" dirty="0">
              <a:solidFill>
                <a:schemeClr val="bg1"/>
              </a:solidFill>
            </a:endParaRPr>
          </a:p>
        </p:txBody>
      </p:sp>
      <p:graphicFrame>
        <p:nvGraphicFramePr>
          <p:cNvPr id="4" name="表格 3"/>
          <p:cNvGraphicFramePr>
            <a:graphicFrameLocks noGrp="1"/>
          </p:cNvGraphicFramePr>
          <p:nvPr/>
        </p:nvGraphicFramePr>
        <p:xfrm>
          <a:off x="1285852" y="2500306"/>
          <a:ext cx="6572296" cy="3071836"/>
        </p:xfrm>
        <a:graphic>
          <a:graphicData uri="http://schemas.openxmlformats.org/drawingml/2006/table">
            <a:tbl>
              <a:tblPr firstRow="1" bandRow="1">
                <a:tableStyleId>{073A0DAA-6AF3-43AB-8588-CEC1D06C72B9}</a:tableStyleId>
              </a:tblPr>
              <a:tblGrid>
                <a:gridCol w="3286148"/>
                <a:gridCol w="3286148"/>
              </a:tblGrid>
              <a:tr h="767959">
                <a:tc>
                  <a:txBody>
                    <a:bodyPr/>
                    <a:lstStyle/>
                    <a:p>
                      <a:pPr algn="ctr"/>
                      <a:r>
                        <a:rPr lang="en-US" altLang="zh-CN" sz="3200" dirty="0" smtClean="0"/>
                        <a:t>Key</a:t>
                      </a:r>
                      <a:endParaRPr lang="zh-CN" altLang="en-US" sz="3200" dirty="0"/>
                    </a:p>
                  </a:txBody>
                  <a:tcPr anchor="ctr"/>
                </a:tc>
                <a:tc>
                  <a:txBody>
                    <a:bodyPr/>
                    <a:lstStyle/>
                    <a:p>
                      <a:pPr algn="ctr"/>
                      <a:r>
                        <a:rPr lang="en-US" altLang="zh-CN" sz="3200" dirty="0" smtClean="0"/>
                        <a:t>Value</a:t>
                      </a:r>
                      <a:endParaRPr lang="zh-CN" altLang="en-US" sz="3200" dirty="0"/>
                    </a:p>
                  </a:txBody>
                  <a:tcPr anchor="ctr"/>
                </a:tc>
              </a:tr>
              <a:tr h="767959">
                <a:tc>
                  <a:txBody>
                    <a:bodyPr/>
                    <a:lstStyle/>
                    <a:p>
                      <a:pPr algn="ctr"/>
                      <a:r>
                        <a:rPr lang="en-US" altLang="zh-CN" sz="2400" dirty="0" smtClean="0"/>
                        <a:t>Id</a:t>
                      </a:r>
                      <a:endParaRPr lang="zh-CN" altLang="en-US" sz="2400" dirty="0"/>
                    </a:p>
                  </a:txBody>
                  <a:tcPr anchor="ctr"/>
                </a:tc>
                <a:tc>
                  <a:txBody>
                    <a:bodyPr/>
                    <a:lstStyle/>
                    <a:p>
                      <a:pPr algn="ctr"/>
                      <a:r>
                        <a:rPr lang="en-US" altLang="zh-CN" sz="2400" dirty="0" smtClean="0"/>
                        <a:t>wrapper</a:t>
                      </a:r>
                      <a:endParaRPr lang="zh-CN" altLang="en-US" sz="2400" dirty="0"/>
                    </a:p>
                  </a:txBody>
                  <a:tcPr anchor="ctr"/>
                </a:tc>
              </a:tr>
              <a:tr h="767959">
                <a:tc>
                  <a:txBody>
                    <a:bodyPr/>
                    <a:lstStyle/>
                    <a:p>
                      <a:pPr algn="ctr"/>
                      <a:r>
                        <a:rPr lang="en-US" altLang="zh-CN" sz="2400" dirty="0" smtClean="0"/>
                        <a:t>class</a:t>
                      </a:r>
                      <a:endParaRPr lang="zh-CN" altLang="en-US" sz="2400" dirty="0"/>
                    </a:p>
                  </a:txBody>
                  <a:tcPr anchor="ctr"/>
                </a:tc>
                <a:tc>
                  <a:txBody>
                    <a:bodyPr/>
                    <a:lstStyle/>
                    <a:p>
                      <a:pPr algn="ctr"/>
                      <a:r>
                        <a:rPr lang="en-US" altLang="zh-CN" sz="2400" dirty="0" smtClean="0"/>
                        <a:t>box</a:t>
                      </a:r>
                      <a:endParaRPr lang="zh-CN" altLang="en-US" sz="2400" dirty="0"/>
                    </a:p>
                  </a:txBody>
                  <a:tcPr anchor="ctr"/>
                </a:tc>
              </a:tr>
              <a:tr h="767959">
                <a:tc>
                  <a:txBody>
                    <a:bodyPr/>
                    <a:lstStyle/>
                    <a:p>
                      <a:pPr algn="ctr"/>
                      <a:r>
                        <a:rPr lang="en-US" altLang="zh-CN" sz="2400" dirty="0" smtClean="0"/>
                        <a:t>name</a:t>
                      </a:r>
                      <a:endParaRPr lang="zh-CN" altLang="en-US" sz="2400" dirty="0"/>
                    </a:p>
                  </a:txBody>
                  <a:tcPr anchor="ctr"/>
                </a:tc>
                <a:tc>
                  <a:txBody>
                    <a:bodyPr/>
                    <a:lstStyle/>
                    <a:p>
                      <a:pPr algn="ctr"/>
                      <a:r>
                        <a:rPr lang="en-US" altLang="zh-CN" sz="2400" dirty="0" smtClean="0"/>
                        <a:t>content</a:t>
                      </a:r>
                      <a:endParaRPr lang="zh-CN" altLang="en-US" sz="2400" dirty="0"/>
                    </a:p>
                  </a:txBody>
                  <a:tcPr anchor="ctr"/>
                </a:tc>
              </a:tr>
            </a:tbl>
          </a:graphicData>
        </a:graphic>
      </p:graphicFrame>
      <p:sp>
        <p:nvSpPr>
          <p:cNvPr id="5" name="矩形 4"/>
          <p:cNvSpPr/>
          <p:nvPr/>
        </p:nvSpPr>
        <p:spPr>
          <a:xfrm>
            <a:off x="357158" y="5643578"/>
            <a:ext cx="5609677" cy="923330"/>
          </a:xfrm>
          <a:prstGeom prst="rect">
            <a:avLst/>
          </a:prstGeom>
          <a:noFill/>
        </p:spPr>
        <p:txBody>
          <a:bodyPr wrap="none" lIns="91440" tIns="45720" rIns="91440" bIns="45720">
            <a:spAutoFit/>
          </a:bodyPr>
          <a:lstStyle/>
          <a:p>
            <a:pPr algn="ctr"/>
            <a:r>
              <a:rPr lang="en-US" altLang="zh-CN" sz="5400" b="1" cap="none"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[name=“content”]</a:t>
            </a:r>
            <a:endParaRPr lang="zh-CN" altLang="en-US" sz="5400" b="1" cap="none"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p:sp>
        <p:nvSpPr>
          <p:cNvPr id="6" name="矩形 5"/>
          <p:cNvSpPr/>
          <p:nvPr/>
        </p:nvSpPr>
        <p:spPr>
          <a:xfrm>
            <a:off x="6339161" y="5643578"/>
            <a:ext cx="2590557" cy="923330"/>
          </a:xfrm>
          <a:prstGeom prst="rect">
            <a:avLst/>
          </a:prstGeom>
          <a:noFill/>
        </p:spPr>
        <p:txBody>
          <a:bodyPr wrap="square" lIns="91440" tIns="45720" rIns="91440" bIns="45720">
            <a:spAutoFit/>
          </a:bodyPr>
          <a:lstStyle/>
          <a:p>
            <a:pPr algn="ctr"/>
            <a:r>
              <a:rPr lang="en-US" altLang="zh-CN" sz="5400" b="1" cap="none"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[name]</a:t>
            </a:r>
            <a:endParaRPr lang="zh-CN" altLang="en-US" sz="5400" b="1" cap="none"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p:sp>
        <p:nvSpPr>
          <p:cNvPr id="7" name="矩形 6"/>
          <p:cNvSpPr/>
          <p:nvPr/>
        </p:nvSpPr>
        <p:spPr>
          <a:xfrm>
            <a:off x="6286512" y="642918"/>
            <a:ext cx="1882247" cy="369332"/>
          </a:xfrm>
          <a:prstGeom prst="rect">
            <a:avLst/>
          </a:prstGeom>
          <a:noFill/>
        </p:spPr>
        <p:txBody>
          <a:bodyPr wrap="none" lIns="91440" tIns="45720" rIns="91440" bIns="45720">
            <a:spAutoFit/>
          </a:bodyPr>
          <a:lstStyle/>
          <a:p>
            <a:pPr algn="ctr"/>
            <a:r>
              <a:rPr lang="zh-CN" altLang="en-US"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示例：</a:t>
            </a:r>
            <a:r>
              <a:rPr lang="en-US" altLang="zh-CN"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cssBasic05</a:t>
            </a:r>
            <a:endParaRPr lang="zh-CN" altLang="en-US"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3">
            <a:schemeClr val="lt1"/>
          </a:lnRef>
          <a:fillRef idx="1">
            <a:schemeClr val="dk1"/>
          </a:fillRef>
          <a:effectRef idx="1">
            <a:schemeClr val="dk1"/>
          </a:effectRef>
          <a:fontRef idx="minor">
            <a:schemeClr val="lt1"/>
          </a:fontRef>
        </p:style>
        <p:txBody>
          <a:bodyPr/>
          <a:lstStyle/>
          <a:p>
            <a:r>
              <a:rPr lang="zh-CN" altLang="en-US" dirty="0" smtClean="0"/>
              <a:t>伪元素</a:t>
            </a:r>
            <a:endParaRPr lang="zh-CN" altLang="en-US" dirty="0"/>
          </a:p>
        </p:txBody>
      </p:sp>
      <p:sp>
        <p:nvSpPr>
          <p:cNvPr id="3" name="矩形 2"/>
          <p:cNvSpPr/>
          <p:nvPr/>
        </p:nvSpPr>
        <p:spPr>
          <a:xfrm>
            <a:off x="1339577" y="3035101"/>
            <a:ext cx="6464847" cy="3108543"/>
          </a:xfrm>
          <a:prstGeom prst="rect">
            <a:avLst/>
          </a:prstGeom>
          <a:noFill/>
        </p:spPr>
        <p:txBody>
          <a:bodyPr wrap="none" lIns="91440" tIns="45720" rIns="91440" bIns="45720">
            <a:spAutoFit/>
          </a:bodyPr>
          <a:lstStyle/>
          <a:p>
            <a:r>
              <a:rPr lang="en-US" altLang="zh-CN" sz="2800" b="1" cap="none"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:before </a:t>
            </a:r>
            <a:r>
              <a:rPr lang="zh-CN" altLang="en-US" sz="2800" b="1" cap="none"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元素的内容前面插入新内容</a:t>
            </a:r>
            <a:endParaRPr lang="en-US" altLang="zh-CN" sz="2800" b="1" cap="none"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a:p>
            <a:pPr algn="ctr"/>
            <a:endParaRPr lang="en-US" altLang="zh-CN"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a:p>
            <a:r>
              <a:rPr lang="en-US" altLang="zh-CN" sz="2800" b="1" cap="none"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:after </a:t>
            </a:r>
            <a:r>
              <a:rPr lang="zh-CN" altLang="en-US" sz="2800" b="1" cap="none"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元素的内容后面插入新内容</a:t>
            </a:r>
            <a:endParaRPr lang="en-US" altLang="zh-CN" sz="2800" b="1" cap="none"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a:p>
            <a:endParaRPr lang="en-US" altLang="zh-CN"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a:p>
            <a:r>
              <a:rPr lang="en-US" altLang="zh-CN"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:first-line </a:t>
            </a:r>
            <a:r>
              <a:rPr lang="zh-CN" altLang="en-US"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选中元素的第一行来设置样式</a:t>
            </a:r>
            <a:endParaRPr lang="en-US" altLang="zh-CN"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a:p>
            <a:endParaRPr lang="en-US" altLang="zh-CN" sz="2800" b="1" cap="none"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a:p>
            <a:r>
              <a:rPr lang="en-US" altLang="zh-CN"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:first-letter </a:t>
            </a:r>
            <a:r>
              <a:rPr lang="zh-CN" altLang="en-US"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选中元素中的第一个字母</a:t>
            </a:r>
            <a:endParaRPr lang="zh-CN" altLang="en-US" sz="28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4" name="矩形 3"/>
          <p:cNvSpPr/>
          <p:nvPr/>
        </p:nvSpPr>
        <p:spPr>
          <a:xfrm>
            <a:off x="977907" y="1857364"/>
            <a:ext cx="7188186" cy="584775"/>
          </a:xfrm>
          <a:prstGeom prst="rect">
            <a:avLst/>
          </a:prstGeom>
          <a:noFill/>
        </p:spPr>
        <p:txBody>
          <a:bodyPr wrap="none" lIns="91440" tIns="45720" rIns="91440" bIns="45720">
            <a:spAutoFit/>
          </a:bodyPr>
          <a:lstStyle/>
          <a:p>
            <a:pPr algn="ctr"/>
            <a:r>
              <a:rPr lang="zh-CN" altLang="en-US" sz="32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伪元素用来</a:t>
            </a:r>
            <a:r>
              <a:rPr lang="zh-CN" altLang="en-US" sz="3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向某些选择器添加特殊效果</a:t>
            </a:r>
            <a:endParaRPr lang="zh-CN" altLang="en-US" sz="32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矩形 4"/>
          <p:cNvSpPr/>
          <p:nvPr/>
        </p:nvSpPr>
        <p:spPr>
          <a:xfrm>
            <a:off x="5786446" y="714356"/>
            <a:ext cx="1882247" cy="369332"/>
          </a:xfrm>
          <a:prstGeom prst="rect">
            <a:avLst/>
          </a:prstGeom>
          <a:noFill/>
        </p:spPr>
        <p:txBody>
          <a:bodyPr wrap="none" lIns="91440" tIns="45720" rIns="91440" bIns="45720">
            <a:spAutoFit/>
          </a:bodyPr>
          <a:lstStyle/>
          <a:p>
            <a:pPr algn="ctr"/>
            <a:r>
              <a:rPr lang="zh-CN" altLang="en-US"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示例：</a:t>
            </a:r>
            <a:r>
              <a:rPr lang="en-US" altLang="zh-CN"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cssBasic07</a:t>
            </a:r>
            <a:endParaRPr lang="zh-CN" altLang="en-US"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3">
            <a:schemeClr val="lt1"/>
          </a:lnRef>
          <a:fillRef idx="1">
            <a:schemeClr val="dk1"/>
          </a:fillRef>
          <a:effectRef idx="1">
            <a:schemeClr val="dk1"/>
          </a:effectRef>
          <a:fontRef idx="minor">
            <a:schemeClr val="lt1"/>
          </a:fontRef>
        </p:style>
        <p:txBody>
          <a:bodyPr/>
          <a:lstStyle/>
          <a:p>
            <a:r>
              <a:rPr lang="zh-CN" altLang="en-US" dirty="0" smtClean="0"/>
              <a:t>伪类</a:t>
            </a:r>
            <a:endParaRPr lang="zh-CN" altLang="en-US" dirty="0"/>
          </a:p>
        </p:txBody>
      </p:sp>
      <p:sp>
        <p:nvSpPr>
          <p:cNvPr id="3" name="矩形 2"/>
          <p:cNvSpPr/>
          <p:nvPr/>
        </p:nvSpPr>
        <p:spPr>
          <a:xfrm>
            <a:off x="357158" y="1857364"/>
            <a:ext cx="7572428" cy="2677656"/>
          </a:xfrm>
          <a:prstGeom prst="rect">
            <a:avLst/>
          </a:prstGeom>
          <a:noFill/>
        </p:spPr>
        <p:txBody>
          <a:bodyPr wrap="square" lIns="91440" tIns="45720" rIns="91440" bIns="45720">
            <a:spAutoFit/>
          </a:bodyPr>
          <a:lstStyle/>
          <a:p>
            <a:endParaRPr lang="en-US" altLang="zh-CN" sz="2400" dirty="0" smtClean="0">
              <a:solidFill>
                <a:schemeClr val="bg1"/>
              </a:solidFill>
            </a:endParaRPr>
          </a:p>
          <a:p>
            <a:r>
              <a:rPr lang="en-US" sz="2400" smtClean="0">
                <a:solidFill>
                  <a:schemeClr val="bg1"/>
                </a:solidFill>
              </a:rPr>
              <a:t>:hover </a:t>
            </a:r>
            <a:r>
              <a:rPr lang="en-US" sz="2400" dirty="0" smtClean="0">
                <a:solidFill>
                  <a:schemeClr val="bg1"/>
                </a:solidFill>
              </a:rPr>
              <a:t>{color: #FF00FF} /* </a:t>
            </a:r>
            <a:r>
              <a:rPr lang="zh-CN" altLang="en-US" sz="2400" dirty="0" smtClean="0">
                <a:solidFill>
                  <a:schemeClr val="bg1"/>
                </a:solidFill>
              </a:rPr>
              <a:t>鼠标</a:t>
            </a:r>
            <a:r>
              <a:rPr lang="zh-CN" altLang="en-US" sz="2400" smtClean="0">
                <a:solidFill>
                  <a:schemeClr val="bg1"/>
                </a:solidFill>
              </a:rPr>
              <a:t>移动到元素上 </a:t>
            </a:r>
            <a:r>
              <a:rPr lang="zh-CN" altLang="en-US" sz="2400" dirty="0" smtClean="0">
                <a:solidFill>
                  <a:schemeClr val="bg1"/>
                </a:solidFill>
              </a:rPr>
              <a:t>*</a:t>
            </a:r>
            <a:r>
              <a:rPr lang="en-US" altLang="zh-CN" sz="2400" dirty="0" smtClean="0">
                <a:solidFill>
                  <a:schemeClr val="bg1"/>
                </a:solidFill>
              </a:rPr>
              <a:t>/</a:t>
            </a:r>
          </a:p>
          <a:p>
            <a:r>
              <a:rPr lang="zh-CN" altLang="en-US" sz="2400" dirty="0" smtClean="0">
                <a:solidFill>
                  <a:schemeClr val="bg1"/>
                </a:solidFill>
              </a:rPr>
              <a:t> </a:t>
            </a:r>
            <a:endParaRPr lang="en-US" altLang="zh-CN" sz="2400" dirty="0" smtClean="0">
              <a:solidFill>
                <a:schemeClr val="bg1"/>
              </a:solidFill>
            </a:endParaRPr>
          </a:p>
          <a:p>
            <a:r>
              <a:rPr lang="en-US" sz="2400" smtClean="0">
                <a:solidFill>
                  <a:schemeClr val="bg1"/>
                </a:solidFill>
              </a:rPr>
              <a:t>:active </a:t>
            </a:r>
            <a:r>
              <a:rPr lang="en-US" sz="2400" dirty="0" smtClean="0">
                <a:solidFill>
                  <a:schemeClr val="bg1"/>
                </a:solidFill>
              </a:rPr>
              <a:t>{color: #0000FF} </a:t>
            </a:r>
            <a:r>
              <a:rPr lang="en-US" sz="2400" smtClean="0">
                <a:solidFill>
                  <a:schemeClr val="bg1"/>
                </a:solidFill>
              </a:rPr>
              <a:t>/* </a:t>
            </a:r>
            <a:r>
              <a:rPr lang="zh-CN" altLang="en-US" sz="2400" smtClean="0">
                <a:solidFill>
                  <a:schemeClr val="bg1"/>
                </a:solidFill>
              </a:rPr>
              <a:t>点击元素时*</a:t>
            </a:r>
            <a:r>
              <a:rPr lang="en-US" altLang="zh-CN" sz="2400" smtClean="0">
                <a:solidFill>
                  <a:schemeClr val="bg1"/>
                </a:solidFill>
              </a:rPr>
              <a:t>/</a:t>
            </a:r>
            <a:endParaRPr lang="en-US" altLang="zh-CN" sz="2400" dirty="0" smtClean="0">
              <a:solidFill>
                <a:schemeClr val="bg1"/>
              </a:solidFill>
            </a:endParaRPr>
          </a:p>
          <a:p>
            <a:endParaRPr lang="en-US" altLang="zh-CN" sz="2400" b="1" cap="none" spc="0" dirty="0" smtClean="0">
              <a:ln w="1905"/>
              <a:solidFill>
                <a:schemeClr val="bg1"/>
              </a:solidFill>
              <a:effectLst>
                <a:innerShdw blurRad="69850" dist="43180" dir="5400000">
                  <a:srgbClr val="000000">
                    <a:alpha val="65000"/>
                  </a:srgbClr>
                </a:innerShdw>
              </a:effectLst>
            </a:endParaRPr>
          </a:p>
          <a:p>
            <a:r>
              <a:rPr lang="en-US" altLang="zh-CN" sz="2400" dirty="0" smtClean="0">
                <a:solidFill>
                  <a:schemeClr val="bg1"/>
                </a:solidFill>
              </a:rPr>
              <a:t>Input:focus {background-color: yellow; } /*   </a:t>
            </a:r>
            <a:r>
              <a:rPr lang="zh-CN" altLang="en-US" sz="2400" dirty="0" smtClean="0">
                <a:solidFill>
                  <a:schemeClr val="bg1"/>
                </a:solidFill>
              </a:rPr>
              <a:t>获取焦点</a:t>
            </a:r>
            <a:r>
              <a:rPr lang="en-US" altLang="zh-CN" sz="2400" dirty="0" smtClean="0">
                <a:solidFill>
                  <a:schemeClr val="bg1"/>
                </a:solidFill>
              </a:rPr>
              <a:t>  */</a:t>
            </a:r>
          </a:p>
          <a:p>
            <a:r>
              <a:rPr lang="zh-CN" altLang="en-US" sz="2400" dirty="0" smtClean="0">
                <a:solidFill>
                  <a:srgbClr val="C00000"/>
                </a:solidFill>
              </a:rPr>
              <a:t>用户输入的元素都允许 </a:t>
            </a:r>
            <a:r>
              <a:rPr lang="en-US" altLang="zh-CN" sz="2400" dirty="0" smtClean="0">
                <a:solidFill>
                  <a:srgbClr val="C00000"/>
                </a:solidFill>
              </a:rPr>
              <a:t>:focus </a:t>
            </a:r>
            <a:r>
              <a:rPr lang="zh-CN" altLang="en-US" sz="2400" dirty="0" smtClean="0">
                <a:solidFill>
                  <a:srgbClr val="C00000"/>
                </a:solidFill>
              </a:rPr>
              <a:t>选择器</a:t>
            </a:r>
          </a:p>
        </p:txBody>
      </p:sp>
      <p:sp>
        <p:nvSpPr>
          <p:cNvPr id="4" name="矩形 3"/>
          <p:cNvSpPr/>
          <p:nvPr/>
        </p:nvSpPr>
        <p:spPr>
          <a:xfrm>
            <a:off x="5429256" y="714356"/>
            <a:ext cx="1882247" cy="369332"/>
          </a:xfrm>
          <a:prstGeom prst="rect">
            <a:avLst/>
          </a:prstGeom>
          <a:noFill/>
        </p:spPr>
        <p:txBody>
          <a:bodyPr wrap="none" lIns="91440" tIns="45720" rIns="91440" bIns="45720">
            <a:spAutoFit/>
          </a:bodyPr>
          <a:lstStyle/>
          <a:p>
            <a:pPr algn="ctr"/>
            <a:r>
              <a:rPr lang="zh-CN" altLang="en-US"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示例：</a:t>
            </a:r>
            <a:r>
              <a:rPr lang="en-US" altLang="zh-CN"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cssBasic06</a:t>
            </a:r>
            <a:endParaRPr lang="zh-CN" altLang="en-US"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3">
            <a:schemeClr val="lt1"/>
          </a:lnRef>
          <a:fillRef idx="1">
            <a:schemeClr val="dk1"/>
          </a:fillRef>
          <a:effectRef idx="1">
            <a:schemeClr val="dk1"/>
          </a:effectRef>
          <a:fontRef idx="minor">
            <a:schemeClr val="lt1"/>
          </a:fontRef>
        </p:style>
        <p:txBody>
          <a:bodyPr/>
          <a:lstStyle/>
          <a:p>
            <a:r>
              <a:rPr lang="zh-CN" altLang="en-US" dirty="0" smtClean="0"/>
              <a:t>结合符和通配符</a:t>
            </a:r>
            <a:endParaRPr lang="zh-CN" altLang="en-US" dirty="0"/>
          </a:p>
        </p:txBody>
      </p:sp>
      <p:sp>
        <p:nvSpPr>
          <p:cNvPr id="3" name="矩形 2"/>
          <p:cNvSpPr/>
          <p:nvPr/>
        </p:nvSpPr>
        <p:spPr>
          <a:xfrm>
            <a:off x="653299" y="1785926"/>
            <a:ext cx="1627369" cy="523220"/>
          </a:xfrm>
          <a:prstGeom prst="rect">
            <a:avLst/>
          </a:prstGeom>
          <a:noFill/>
        </p:spPr>
        <p:txBody>
          <a:bodyPr wrap="none" lIns="91440" tIns="45720" rIns="91440" bIns="45720">
            <a:spAutoFit/>
          </a:bodyPr>
          <a:lstStyle/>
          <a:p>
            <a:pPr algn="ctr"/>
            <a:r>
              <a:rPr lang="zh-CN" altLang="en-US" sz="28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结合符：</a:t>
            </a:r>
            <a:endParaRPr lang="zh-CN" altLang="en-US" sz="28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5" name="矩形 4"/>
          <p:cNvSpPr/>
          <p:nvPr/>
        </p:nvSpPr>
        <p:spPr>
          <a:xfrm>
            <a:off x="1285852" y="2357430"/>
            <a:ext cx="803425" cy="461665"/>
          </a:xfrm>
          <a:prstGeom prst="rect">
            <a:avLst/>
          </a:prstGeom>
          <a:noFill/>
        </p:spPr>
        <p:txBody>
          <a:bodyPr wrap="none" lIns="91440" tIns="45720" rIns="91440" bIns="45720">
            <a:spAutoFit/>
          </a:bodyPr>
          <a:lstStyle/>
          <a:p>
            <a:pPr algn="ctr"/>
            <a:r>
              <a:rPr lang="zh-CN" altLang="en-US" sz="2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空格</a:t>
            </a:r>
            <a:endParaRPr lang="zh-CN" altLang="en-US" sz="2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6" name="矩形 5"/>
          <p:cNvSpPr/>
          <p:nvPr/>
        </p:nvSpPr>
        <p:spPr>
          <a:xfrm>
            <a:off x="1357290" y="2857496"/>
            <a:ext cx="338555" cy="461665"/>
          </a:xfrm>
          <a:prstGeom prst="rect">
            <a:avLst/>
          </a:prstGeom>
          <a:noFill/>
        </p:spPr>
        <p:txBody>
          <a:bodyPr wrap="none" lIns="91440" tIns="45720" rIns="91440" bIns="45720">
            <a:spAutoFit/>
          </a:bodyPr>
          <a:lstStyle/>
          <a:p>
            <a:pPr algn="ctr"/>
            <a:r>
              <a:rPr lang="en-US" altLang="zh-CN" sz="2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t>
            </a:r>
            <a:endParaRPr lang="zh-CN" altLang="en-US" sz="2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7" name="矩形 6"/>
          <p:cNvSpPr/>
          <p:nvPr/>
        </p:nvSpPr>
        <p:spPr>
          <a:xfrm>
            <a:off x="1357290" y="3357562"/>
            <a:ext cx="338555" cy="461665"/>
          </a:xfrm>
          <a:prstGeom prst="rect">
            <a:avLst/>
          </a:prstGeom>
          <a:noFill/>
        </p:spPr>
        <p:txBody>
          <a:bodyPr wrap="none" lIns="91440" tIns="45720" rIns="91440" bIns="45720">
            <a:spAutoFit/>
          </a:bodyPr>
          <a:lstStyle/>
          <a:p>
            <a:pPr algn="ctr"/>
            <a:r>
              <a:rPr lang="en-US" altLang="zh-CN" sz="2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&gt;</a:t>
            </a:r>
            <a:endParaRPr lang="zh-CN" altLang="en-US" sz="2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9" name="矩形 8"/>
          <p:cNvSpPr/>
          <p:nvPr/>
        </p:nvSpPr>
        <p:spPr>
          <a:xfrm>
            <a:off x="629119" y="4572008"/>
            <a:ext cx="1627369" cy="523220"/>
          </a:xfrm>
          <a:prstGeom prst="rect">
            <a:avLst/>
          </a:prstGeom>
          <a:noFill/>
        </p:spPr>
        <p:txBody>
          <a:bodyPr wrap="none" lIns="91440" tIns="45720" rIns="91440" bIns="45720">
            <a:spAutoFit/>
          </a:bodyPr>
          <a:lstStyle/>
          <a:p>
            <a:pPr algn="ctr"/>
            <a:r>
              <a:rPr lang="zh-CN" altLang="en-US" sz="28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通配</a:t>
            </a:r>
            <a:r>
              <a:rPr lang="zh-CN" altLang="en-US" sz="28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符：</a:t>
            </a:r>
            <a:endParaRPr lang="zh-CN" altLang="en-US" sz="28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10" name="矩形 9"/>
          <p:cNvSpPr/>
          <p:nvPr/>
        </p:nvSpPr>
        <p:spPr>
          <a:xfrm>
            <a:off x="1340240" y="5286388"/>
            <a:ext cx="338555" cy="461665"/>
          </a:xfrm>
          <a:prstGeom prst="rect">
            <a:avLst/>
          </a:prstGeom>
          <a:noFill/>
        </p:spPr>
        <p:txBody>
          <a:bodyPr wrap="none" lIns="91440" tIns="45720" rIns="91440" bIns="45720">
            <a:spAutoFit/>
          </a:bodyPr>
          <a:lstStyle/>
          <a:p>
            <a:pPr algn="ctr"/>
            <a:r>
              <a:rPr lang="zh-CN" altLang="en-US" sz="2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t>
            </a:r>
            <a:endParaRPr lang="zh-CN" altLang="en-US" sz="2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1" name="矩形 10"/>
          <p:cNvSpPr/>
          <p:nvPr/>
        </p:nvSpPr>
        <p:spPr>
          <a:xfrm>
            <a:off x="2071670" y="2386926"/>
            <a:ext cx="1714512" cy="400110"/>
          </a:xfrm>
          <a:prstGeom prst="rect">
            <a:avLst/>
          </a:prstGeom>
          <a:noFill/>
        </p:spPr>
        <p:txBody>
          <a:bodyPr wrap="square" lIns="91440" tIns="45720" rIns="91440" bIns="45720">
            <a:spAutoFit/>
          </a:bodyPr>
          <a:lstStyle/>
          <a:p>
            <a:pPr algn="ctr"/>
            <a:r>
              <a:rPr lang="en-US" altLang="zh-CN"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zh-CN" altLang="en-US"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后代选择器</a:t>
            </a:r>
            <a:r>
              <a:rPr lang="en-US" altLang="zh-CN"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endParaRPr lang="zh-CN" altLang="en-US" sz="2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2" name="矩形 11"/>
          <p:cNvSpPr/>
          <p:nvPr/>
        </p:nvSpPr>
        <p:spPr>
          <a:xfrm>
            <a:off x="2101166" y="2886992"/>
            <a:ext cx="2143140" cy="400110"/>
          </a:xfrm>
          <a:prstGeom prst="rect">
            <a:avLst/>
          </a:prstGeom>
          <a:noFill/>
        </p:spPr>
        <p:txBody>
          <a:bodyPr wrap="square" lIns="91440" tIns="45720" rIns="91440" bIns="45720">
            <a:spAutoFit/>
          </a:bodyPr>
          <a:lstStyle/>
          <a:p>
            <a:pPr algn="ctr"/>
            <a:r>
              <a:rPr lang="en-US" altLang="zh-CN"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zh-CN" altLang="en-US"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相邻兄弟选择器</a:t>
            </a:r>
            <a:r>
              <a:rPr lang="en-US" altLang="zh-CN"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endParaRPr lang="zh-CN" altLang="en-US" sz="2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3" name="矩形 12"/>
          <p:cNvSpPr/>
          <p:nvPr/>
        </p:nvSpPr>
        <p:spPr>
          <a:xfrm>
            <a:off x="2029728" y="3399504"/>
            <a:ext cx="2071702" cy="400110"/>
          </a:xfrm>
          <a:prstGeom prst="rect">
            <a:avLst/>
          </a:prstGeom>
          <a:noFill/>
        </p:spPr>
        <p:txBody>
          <a:bodyPr wrap="square" lIns="91440" tIns="45720" rIns="91440" bIns="45720">
            <a:spAutoFit/>
          </a:bodyPr>
          <a:lstStyle/>
          <a:p>
            <a:pPr algn="ctr"/>
            <a:r>
              <a:rPr lang="en-US" altLang="zh-CN"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zh-CN" altLang="en-US"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子元素选择器</a:t>
            </a:r>
            <a:r>
              <a:rPr lang="en-US" altLang="zh-CN"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endParaRPr lang="zh-CN" altLang="en-US" sz="2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5" name="矩形 14"/>
          <p:cNvSpPr/>
          <p:nvPr/>
        </p:nvSpPr>
        <p:spPr>
          <a:xfrm>
            <a:off x="2143108" y="5243468"/>
            <a:ext cx="2071702" cy="400110"/>
          </a:xfrm>
          <a:prstGeom prst="rect">
            <a:avLst/>
          </a:prstGeom>
          <a:noFill/>
        </p:spPr>
        <p:txBody>
          <a:bodyPr wrap="square" lIns="91440" tIns="45720" rIns="91440" bIns="45720">
            <a:spAutoFit/>
          </a:bodyPr>
          <a:lstStyle/>
          <a:p>
            <a:pPr algn="ctr"/>
            <a:r>
              <a:rPr lang="en-US" altLang="zh-CN"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zh-CN" altLang="en-US"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通配符选择器</a:t>
            </a:r>
            <a:r>
              <a:rPr lang="en-US" altLang="zh-CN"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endParaRPr lang="zh-CN" altLang="en-US" sz="2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6" name="矩形 15"/>
          <p:cNvSpPr/>
          <p:nvPr/>
        </p:nvSpPr>
        <p:spPr>
          <a:xfrm>
            <a:off x="5000628" y="2357430"/>
            <a:ext cx="2031325" cy="369332"/>
          </a:xfrm>
          <a:prstGeom prst="rect">
            <a:avLst/>
          </a:prstGeom>
          <a:noFill/>
        </p:spPr>
        <p:txBody>
          <a:bodyPr wrap="none" lIns="91440" tIns="45720" rIns="91440" bIns="45720">
            <a:spAutoFit/>
          </a:bodyPr>
          <a:lstStyle/>
          <a:p>
            <a:pPr algn="ctr"/>
            <a:r>
              <a:rPr lang="zh-CN" alt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匹配所有后代元素</a:t>
            </a:r>
            <a:endParaRPr lang="zh-CN" alt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7" name="矩形 16"/>
          <p:cNvSpPr/>
          <p:nvPr/>
        </p:nvSpPr>
        <p:spPr>
          <a:xfrm>
            <a:off x="5000628" y="3429000"/>
            <a:ext cx="1800494" cy="369332"/>
          </a:xfrm>
          <a:prstGeom prst="rect">
            <a:avLst/>
          </a:prstGeom>
          <a:noFill/>
        </p:spPr>
        <p:txBody>
          <a:bodyPr wrap="none" lIns="91440" tIns="45720" rIns="91440" bIns="45720">
            <a:spAutoFit/>
          </a:bodyPr>
          <a:lstStyle/>
          <a:p>
            <a:pPr algn="ctr"/>
            <a:r>
              <a:rPr lang="zh-CN" alt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匹配所有子元素</a:t>
            </a:r>
            <a:endParaRPr lang="zh-CN" alt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8" name="矩形 17"/>
          <p:cNvSpPr/>
          <p:nvPr/>
        </p:nvSpPr>
        <p:spPr>
          <a:xfrm>
            <a:off x="4143372" y="2931540"/>
            <a:ext cx="4903907" cy="338554"/>
          </a:xfrm>
          <a:prstGeom prst="rect">
            <a:avLst/>
          </a:prstGeom>
          <a:noFill/>
        </p:spPr>
        <p:txBody>
          <a:bodyPr wrap="none" lIns="91440" tIns="45720" rIns="91440" bIns="45720">
            <a:spAutoFit/>
          </a:bodyPr>
          <a:lstStyle/>
          <a:p>
            <a:pPr algn="ctr"/>
            <a:r>
              <a:rPr lang="zh-CN" altLang="en-US" sz="16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紧接着一个元素后面的元素，两者具有相同的父元素</a:t>
            </a:r>
            <a:endParaRPr lang="zh-CN" altLang="en-US" sz="1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0" name="矩形 19"/>
          <p:cNvSpPr/>
          <p:nvPr/>
        </p:nvSpPr>
        <p:spPr>
          <a:xfrm>
            <a:off x="4286248" y="5286388"/>
            <a:ext cx="2236510" cy="338554"/>
          </a:xfrm>
          <a:prstGeom prst="rect">
            <a:avLst/>
          </a:prstGeom>
          <a:noFill/>
        </p:spPr>
        <p:txBody>
          <a:bodyPr wrap="none" lIns="91440" tIns="45720" rIns="91440" bIns="45720">
            <a:spAutoFit/>
          </a:bodyPr>
          <a:lstStyle/>
          <a:p>
            <a:pPr algn="ctr"/>
            <a:r>
              <a:rPr lang="zh-CN" altLang="en-US" sz="16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对所有的元素应用样式</a:t>
            </a:r>
            <a:endParaRPr lang="zh-CN" altLang="en-US" sz="1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1" name="矩形 20"/>
          <p:cNvSpPr/>
          <p:nvPr/>
        </p:nvSpPr>
        <p:spPr>
          <a:xfrm>
            <a:off x="6572264" y="714356"/>
            <a:ext cx="1882247" cy="369332"/>
          </a:xfrm>
          <a:prstGeom prst="rect">
            <a:avLst/>
          </a:prstGeom>
          <a:noFill/>
        </p:spPr>
        <p:txBody>
          <a:bodyPr wrap="none" lIns="91440" tIns="45720" rIns="91440" bIns="45720">
            <a:spAutoFit/>
          </a:bodyPr>
          <a:lstStyle/>
          <a:p>
            <a:pPr algn="ctr"/>
            <a:r>
              <a:rPr lang="zh-CN" altLang="en-US"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示例：</a:t>
            </a:r>
            <a:r>
              <a:rPr lang="en-US" altLang="zh-CN"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cssBasic08</a:t>
            </a:r>
            <a:endParaRPr lang="zh-CN" altLang="en-US"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3">
            <a:schemeClr val="lt1"/>
          </a:lnRef>
          <a:fillRef idx="1">
            <a:schemeClr val="dk1"/>
          </a:fillRef>
          <a:effectRef idx="1">
            <a:schemeClr val="dk1"/>
          </a:effectRef>
          <a:fontRef idx="minor">
            <a:schemeClr val="lt1"/>
          </a:fontRef>
        </p:style>
        <p:txBody>
          <a:bodyPr>
            <a:normAutofit/>
          </a:bodyPr>
          <a:lstStyle/>
          <a:p>
            <a:r>
              <a:rPr lang="en-US" altLang="zh-CN" dirty="0" smtClean="0">
                <a:solidFill>
                  <a:schemeClr val="bg1"/>
                </a:solidFill>
              </a:rPr>
              <a:t>CSS</a:t>
            </a:r>
            <a:r>
              <a:rPr lang="zh-CN" altLang="en-US" dirty="0" smtClean="0">
                <a:solidFill>
                  <a:schemeClr val="bg1"/>
                </a:solidFill>
              </a:rPr>
              <a:t>盒状模型</a:t>
            </a:r>
            <a:endParaRPr lang="zh-CN" altLang="en-US" dirty="0">
              <a:solidFill>
                <a:schemeClr val="bg1"/>
              </a:solidFill>
            </a:endParaRPr>
          </a:p>
        </p:txBody>
      </p:sp>
      <p:pic>
        <p:nvPicPr>
          <p:cNvPr id="7" name="内容占位符 6" descr="chrome_box-model.png"/>
          <p:cNvPicPr>
            <a:picLocks noGrp="1" noChangeAspect="1"/>
          </p:cNvPicPr>
          <p:nvPr>
            <p:ph idx="1"/>
          </p:nvPr>
        </p:nvPicPr>
        <p:blipFill>
          <a:blip r:embed="rId2"/>
          <a:stretch>
            <a:fillRect/>
          </a:stretch>
        </p:blipFill>
        <p:spPr>
          <a:xfrm>
            <a:off x="162000" y="1700229"/>
            <a:ext cx="8820000" cy="2926448"/>
          </a:xfrm>
        </p:spPr>
      </p:pic>
      <p:sp>
        <p:nvSpPr>
          <p:cNvPr id="8" name="矩形 7"/>
          <p:cNvSpPr/>
          <p:nvPr/>
        </p:nvSpPr>
        <p:spPr>
          <a:xfrm>
            <a:off x="771922" y="5000636"/>
            <a:ext cx="7600157" cy="584775"/>
          </a:xfrm>
          <a:prstGeom prst="rect">
            <a:avLst/>
          </a:prstGeom>
          <a:noFill/>
        </p:spPr>
        <p:txBody>
          <a:bodyPr wrap="none" lIns="91440" tIns="45720" rIns="91440" bIns="45720">
            <a:spAutoFit/>
          </a:bodyPr>
          <a:lstStyle/>
          <a:p>
            <a:pPr algn="ctr"/>
            <a:r>
              <a:rPr lang="zh-CN" altLang="en-US" sz="3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用来配置元素的外观以及文档的整体布局</a:t>
            </a:r>
            <a:endParaRPr lang="zh-CN" altLang="en-US" sz="32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3">
            <a:schemeClr val="lt1"/>
          </a:lnRef>
          <a:fillRef idx="1">
            <a:schemeClr val="dk1"/>
          </a:fillRef>
          <a:effectRef idx="1">
            <a:schemeClr val="dk1"/>
          </a:effectRef>
          <a:fontRef idx="minor">
            <a:schemeClr val="lt1"/>
          </a:fontRef>
        </p:style>
        <p:txBody>
          <a:bodyPr/>
          <a:lstStyle/>
          <a:p>
            <a:r>
              <a:rPr lang="zh-CN" altLang="en-US" dirty="0" smtClean="0"/>
              <a:t>块元素、内联元素</a:t>
            </a:r>
            <a:endParaRPr lang="zh-CN" altLang="en-US" dirty="0"/>
          </a:p>
        </p:txBody>
      </p:sp>
      <p:sp>
        <p:nvSpPr>
          <p:cNvPr id="3" name="内容占位符 2"/>
          <p:cNvSpPr>
            <a:spLocks noGrp="1"/>
          </p:cNvSpPr>
          <p:nvPr>
            <p:ph idx="1"/>
          </p:nvPr>
        </p:nvSpPr>
        <p:spPr>
          <a:xfrm>
            <a:off x="457200" y="1600201"/>
            <a:ext cx="8229600" cy="2257427"/>
          </a:xfrm>
        </p:spPr>
        <p:style>
          <a:lnRef idx="2">
            <a:schemeClr val="dk1">
              <a:shade val="50000"/>
            </a:schemeClr>
          </a:lnRef>
          <a:fillRef idx="1">
            <a:schemeClr val="dk1"/>
          </a:fillRef>
          <a:effectRef idx="0">
            <a:schemeClr val="dk1"/>
          </a:effectRef>
          <a:fontRef idx="minor">
            <a:schemeClr val="lt1"/>
          </a:fontRef>
        </p:style>
        <p:txBody>
          <a:bodyPr/>
          <a:lstStyle/>
          <a:p>
            <a:pPr>
              <a:buFont typeface="Wingdings" pitchFamily="2" charset="2"/>
              <a:buChar char="l"/>
            </a:pPr>
            <a:r>
              <a:rPr lang="zh-CN" altLang="en-US" sz="2800" smtClean="0"/>
              <a:t>块元素</a:t>
            </a:r>
            <a:r>
              <a:rPr lang="zh-CN" altLang="en-US" sz="2800" smtClean="0">
                <a:sym typeface="Wingdings" pitchFamily="2" charset="2"/>
              </a:rPr>
              <a:t> （</a:t>
            </a:r>
            <a:r>
              <a:rPr lang="en-US" altLang="zh-CN" sz="2800" smtClean="0">
                <a:sym typeface="Wingdings" pitchFamily="2" charset="2"/>
              </a:rPr>
              <a:t>display: block</a:t>
            </a:r>
            <a:r>
              <a:rPr lang="zh-CN" altLang="en-US" sz="2800" smtClean="0">
                <a:sym typeface="Wingdings" pitchFamily="2" charset="2"/>
              </a:rPr>
              <a:t>）</a:t>
            </a:r>
            <a:endParaRPr lang="en-US" altLang="zh-CN" dirty="0" smtClean="0"/>
          </a:p>
          <a:p>
            <a:pPr lvl="1"/>
            <a:r>
              <a:rPr lang="zh-CN" altLang="en-US" dirty="0" smtClean="0"/>
              <a:t>开始和结束都有换行符，且占据父元素宽度的</a:t>
            </a:r>
            <a:r>
              <a:rPr lang="en-US" altLang="zh-CN" dirty="0" smtClean="0"/>
              <a:t>100%</a:t>
            </a:r>
            <a:r>
              <a:rPr lang="zh-CN" altLang="en-US" dirty="0" smtClean="0"/>
              <a:t>（</a:t>
            </a:r>
            <a:r>
              <a:rPr lang="zh-CN" altLang="en-US" dirty="0" smtClean="0">
                <a:solidFill>
                  <a:srgbClr val="FF0000"/>
                </a:solidFill>
              </a:rPr>
              <a:t>和内容无关</a:t>
            </a:r>
            <a:r>
              <a:rPr lang="zh-CN" altLang="en-US" dirty="0" smtClean="0"/>
              <a:t>）</a:t>
            </a:r>
            <a:endParaRPr lang="en-US" altLang="zh-CN" dirty="0" smtClean="0"/>
          </a:p>
          <a:p>
            <a:pPr lvl="1"/>
            <a:r>
              <a:rPr lang="zh-CN" altLang="en-US" dirty="0" smtClean="0"/>
              <a:t>高度、行高、外边距和内边距都可控</a:t>
            </a:r>
            <a:endParaRPr lang="en-US" altLang="zh-CN" sz="3200" dirty="0" smtClean="0"/>
          </a:p>
        </p:txBody>
      </p:sp>
      <p:sp>
        <p:nvSpPr>
          <p:cNvPr id="4" name="内容占位符 2"/>
          <p:cNvSpPr txBox="1">
            <a:spLocks/>
          </p:cNvSpPr>
          <p:nvPr/>
        </p:nvSpPr>
        <p:spPr>
          <a:xfrm>
            <a:off x="357158" y="4286256"/>
            <a:ext cx="8229600" cy="2257427"/>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l"/>
              <a:tabLst/>
              <a:defRPr/>
            </a:pPr>
            <a:r>
              <a:rPr kumimoji="0" lang="zh-CN" altLang="en-US" sz="2800" b="0" i="0" u="none" strike="noStrike" kern="1200" cap="none" spc="0" normalizeH="0" baseline="0" noProof="0" dirty="0" smtClean="0">
                <a:ln>
                  <a:noFill/>
                </a:ln>
                <a:solidFill>
                  <a:schemeClr val="lt1"/>
                </a:solidFill>
                <a:effectLst/>
                <a:uLnTx/>
                <a:uFillTx/>
                <a:latin typeface="+mn-lt"/>
                <a:ea typeface="+mn-ea"/>
                <a:cs typeface="+mn-cs"/>
              </a:rPr>
              <a:t>内</a:t>
            </a:r>
            <a:r>
              <a:rPr kumimoji="0" lang="zh-CN" altLang="en-US" sz="2800" b="0" i="0" u="none" strike="noStrike" kern="1200" cap="none" spc="0" normalizeH="0" baseline="0" noProof="0" smtClean="0">
                <a:ln>
                  <a:noFill/>
                </a:ln>
                <a:solidFill>
                  <a:schemeClr val="lt1"/>
                </a:solidFill>
                <a:effectLst/>
                <a:uLnTx/>
                <a:uFillTx/>
                <a:latin typeface="+mn-lt"/>
                <a:ea typeface="+mn-ea"/>
                <a:cs typeface="+mn-cs"/>
              </a:rPr>
              <a:t>联元素</a:t>
            </a:r>
            <a:r>
              <a:rPr lang="zh-CN" altLang="en-US" sz="3200" smtClean="0">
                <a:sym typeface="Wingdings" pitchFamily="2" charset="2"/>
              </a:rPr>
              <a:t> </a:t>
            </a:r>
            <a:r>
              <a:rPr lang="en-US" altLang="zh-CN" sz="3200" smtClean="0">
                <a:sym typeface="Wingdings" pitchFamily="2" charset="2"/>
              </a:rPr>
              <a:t>(display: inline)</a:t>
            </a:r>
            <a:endParaRPr kumimoji="0" lang="en-US" altLang="zh-CN" sz="3200" b="0" i="0" u="none" strike="noStrike" kern="1200" cap="none" spc="0" normalizeH="0" baseline="0" noProof="0" dirty="0" smtClean="0">
              <a:ln>
                <a:noFill/>
              </a:ln>
              <a:solidFill>
                <a:schemeClr val="lt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lt1"/>
                </a:solidFill>
                <a:effectLst/>
                <a:uLnTx/>
                <a:uFillTx/>
                <a:latin typeface="+mn-lt"/>
                <a:ea typeface="+mn-ea"/>
                <a:cs typeface="+mn-cs"/>
              </a:rPr>
              <a:t>和其他元素都在一行上</a:t>
            </a:r>
            <a:r>
              <a:rPr lang="zh-CN" altLang="en-US" sz="2800" dirty="0" smtClean="0"/>
              <a:t>，</a:t>
            </a:r>
            <a:r>
              <a:rPr kumimoji="0" lang="zh-CN" altLang="en-US" sz="2800" b="0" i="0" u="none" strike="noStrike" kern="1200" cap="none" spc="0" normalizeH="0" baseline="0" noProof="0" dirty="0" smtClean="0">
                <a:ln>
                  <a:noFill/>
                </a:ln>
                <a:solidFill>
                  <a:schemeClr val="lt1"/>
                </a:solidFill>
                <a:effectLst/>
                <a:uLnTx/>
                <a:uFillTx/>
                <a:latin typeface="+mn-lt"/>
                <a:ea typeface="+mn-ea"/>
                <a:cs typeface="+mn-cs"/>
              </a:rPr>
              <a:t>宽度只与内容有关</a:t>
            </a:r>
            <a:endParaRPr kumimoji="0" lang="en-US" altLang="zh-CN" sz="2800" b="0" i="0" u="none" strike="noStrike" kern="1200" cap="none" spc="0" normalizeH="0" baseline="0" noProof="0" dirty="0" smtClean="0">
              <a:ln>
                <a:noFill/>
              </a:ln>
              <a:solidFill>
                <a:schemeClr val="lt1"/>
              </a:solidFill>
              <a:effectLst/>
              <a:uLnTx/>
              <a:uFillTx/>
              <a:latin typeface="+mn-lt"/>
              <a:ea typeface="+mn-ea"/>
              <a:cs typeface="+mn-cs"/>
            </a:endParaRPr>
          </a:p>
          <a:p>
            <a:pPr marL="742950" lvl="1" indent="-285750">
              <a:spcBef>
                <a:spcPct val="20000"/>
              </a:spcBef>
              <a:buFont typeface="Arial" pitchFamily="34" charset="0"/>
              <a:buChar char="–"/>
            </a:pPr>
            <a:r>
              <a:rPr lang="zh-CN" altLang="en-US" sz="2800" dirty="0" smtClean="0"/>
              <a:t>高度、行高、外边距和内边距部分可控（</a:t>
            </a:r>
            <a:r>
              <a:rPr lang="zh-CN" altLang="en-US" sz="2800" dirty="0" smtClean="0">
                <a:solidFill>
                  <a:srgbClr val="FF0000"/>
                </a:solidFill>
              </a:rPr>
              <a:t>高度，上下外边距失效， 上下内边距</a:t>
            </a:r>
            <a:r>
              <a:rPr lang="zh-CN" altLang="en-US" sz="2800" spc="-150" dirty="0" smtClean="0">
                <a:solidFill>
                  <a:schemeClr val="tx2"/>
                </a:solidFill>
              </a:rPr>
              <a:t>部分属性</a:t>
            </a:r>
            <a:r>
              <a:rPr lang="zh-CN" altLang="en-US" sz="2800" dirty="0" smtClean="0">
                <a:solidFill>
                  <a:srgbClr val="FF0000"/>
                </a:solidFill>
              </a:rPr>
              <a:t>生效</a:t>
            </a:r>
            <a:r>
              <a:rPr lang="zh-CN" altLang="en-US" sz="2800" dirty="0" smtClean="0"/>
              <a:t>）</a:t>
            </a:r>
            <a:endParaRPr lang="en-US" altLang="zh-CN" sz="3200" dirty="0" smtClean="0"/>
          </a:p>
        </p:txBody>
      </p:sp>
      <p:cxnSp>
        <p:nvCxnSpPr>
          <p:cNvPr id="6" name="直接箭头连接符 5"/>
          <p:cNvCxnSpPr/>
          <p:nvPr/>
        </p:nvCxnSpPr>
        <p:spPr>
          <a:xfrm rot="16200000" flipV="1">
            <a:off x="5036347" y="4607727"/>
            <a:ext cx="1428760" cy="12144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357422" y="4071942"/>
            <a:ext cx="6585521" cy="400110"/>
          </a:xfrm>
          <a:prstGeom prst="rect">
            <a:avLst/>
          </a:prstGeom>
          <a:noFill/>
        </p:spPr>
        <p:txBody>
          <a:bodyPr wrap="none" lIns="91440" tIns="45720" rIns="91440" bIns="45720">
            <a:spAutoFit/>
          </a:bodyPr>
          <a:lstStyle/>
          <a:p>
            <a:pPr algn="ctr"/>
            <a:r>
              <a:rPr lang="zh-CN" altLang="en-US" sz="20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不会占据文档流，</a:t>
            </a:r>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但是设置</a:t>
            </a:r>
            <a:r>
              <a:rPr lang="en-US" altLang="zh-CN"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border</a:t>
            </a:r>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或背景是可以看出来的</a:t>
            </a:r>
            <a:endParaRPr lang="zh-CN" alt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 name="矩形 7"/>
          <p:cNvSpPr/>
          <p:nvPr/>
        </p:nvSpPr>
        <p:spPr>
          <a:xfrm>
            <a:off x="6786578" y="714356"/>
            <a:ext cx="1882247" cy="369332"/>
          </a:xfrm>
          <a:prstGeom prst="rect">
            <a:avLst/>
          </a:prstGeom>
          <a:noFill/>
        </p:spPr>
        <p:txBody>
          <a:bodyPr wrap="none" lIns="91440" tIns="45720" rIns="91440" bIns="45720">
            <a:spAutoFit/>
          </a:bodyPr>
          <a:lstStyle/>
          <a:p>
            <a:pPr algn="ctr"/>
            <a:r>
              <a:rPr lang="zh-CN" altLang="en-US"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示例：</a:t>
            </a:r>
            <a:r>
              <a:rPr lang="en-US" altLang="zh-CN"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cssBasic09</a:t>
            </a:r>
            <a:endParaRPr lang="zh-CN" altLang="en-US"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3">
            <a:schemeClr val="lt1"/>
          </a:lnRef>
          <a:fillRef idx="1">
            <a:schemeClr val="dk1"/>
          </a:fillRef>
          <a:effectRef idx="1">
            <a:schemeClr val="dk1"/>
          </a:effectRef>
          <a:fontRef idx="minor">
            <a:schemeClr val="lt1"/>
          </a:fontRef>
        </p:style>
        <p:txBody>
          <a:bodyPr/>
          <a:lstStyle/>
          <a:p>
            <a:r>
              <a:rPr lang="zh-CN" altLang="en-US" dirty="0" smtClean="0"/>
              <a:t>盒状模型用到的</a:t>
            </a:r>
            <a:r>
              <a:rPr lang="zh-CN" altLang="en-US" smtClean="0"/>
              <a:t>基本属性</a:t>
            </a:r>
            <a:r>
              <a:rPr lang="en-US" altLang="zh-CN" smtClean="0"/>
              <a:t>1</a:t>
            </a:r>
            <a:endParaRPr lang="zh-CN" altLang="en-US" dirty="0"/>
          </a:p>
        </p:txBody>
      </p:sp>
      <p:sp>
        <p:nvSpPr>
          <p:cNvPr id="3" name="内容占位符 2"/>
          <p:cNvSpPr>
            <a:spLocks noGrp="1"/>
          </p:cNvSpPr>
          <p:nvPr>
            <p:ph idx="1"/>
          </p:nvPr>
        </p:nvSpPr>
        <p:spPr>
          <a:xfrm>
            <a:off x="457200" y="1600201"/>
            <a:ext cx="8229600" cy="4829195"/>
          </a:xfrm>
        </p:spPr>
        <p:style>
          <a:lnRef idx="2">
            <a:schemeClr val="dk1">
              <a:shade val="50000"/>
            </a:schemeClr>
          </a:lnRef>
          <a:fillRef idx="1">
            <a:schemeClr val="dk1"/>
          </a:fillRef>
          <a:effectRef idx="0">
            <a:schemeClr val="dk1"/>
          </a:effectRef>
          <a:fontRef idx="minor">
            <a:schemeClr val="lt1"/>
          </a:fontRef>
        </p:style>
        <p:txBody>
          <a:bodyPr anchor="t">
            <a:normAutofit lnSpcReduction="10000"/>
          </a:bodyPr>
          <a:lstStyle/>
          <a:p>
            <a:pPr>
              <a:buFont typeface="Wingdings" pitchFamily="2" charset="2"/>
              <a:buChar char="l"/>
            </a:pPr>
            <a:r>
              <a:rPr lang="en-US" altLang="zh-CN" sz="2400" dirty="0" smtClean="0"/>
              <a:t>width</a:t>
            </a:r>
            <a:r>
              <a:rPr lang="zh-CN" altLang="en-US" sz="2400" dirty="0" smtClean="0"/>
              <a:t>， </a:t>
            </a:r>
            <a:r>
              <a:rPr lang="en-US" altLang="zh-CN" sz="2400" dirty="0" smtClean="0"/>
              <a:t>height </a:t>
            </a:r>
            <a:r>
              <a:rPr lang="zh-CN" altLang="en-US" sz="2400" dirty="0" smtClean="0"/>
              <a:t>（</a:t>
            </a:r>
            <a:r>
              <a:rPr lang="zh-CN" altLang="en-US" sz="2000" dirty="0" smtClean="0">
                <a:solidFill>
                  <a:srgbClr val="C00000"/>
                </a:solidFill>
              </a:rPr>
              <a:t>略</a:t>
            </a:r>
            <a:r>
              <a:rPr lang="zh-CN" altLang="en-US" sz="2400" dirty="0" smtClean="0"/>
              <a:t>）</a:t>
            </a:r>
            <a:endParaRPr lang="en-US" altLang="zh-CN" sz="2400" dirty="0" smtClean="0"/>
          </a:p>
          <a:p>
            <a:pPr>
              <a:buFont typeface="Wingdings" pitchFamily="2" charset="2"/>
              <a:buChar char="l"/>
            </a:pPr>
            <a:r>
              <a:rPr lang="en-US" altLang="zh-CN" sz="2400" dirty="0" smtClean="0"/>
              <a:t>min-width,  min-height,  max-width, max-height</a:t>
            </a:r>
          </a:p>
          <a:p>
            <a:pPr marL="742950" lvl="2" indent="-342900">
              <a:buFont typeface="Wingdings" pitchFamily="2" charset="2"/>
              <a:buChar char="l"/>
            </a:pPr>
            <a:r>
              <a:rPr lang="zh-CN" altLang="en-US" sz="2000" dirty="0" smtClean="0">
                <a:solidFill>
                  <a:srgbClr val="C00000"/>
                </a:solidFill>
              </a:rPr>
              <a:t>约束两端的临界值</a:t>
            </a:r>
            <a:endParaRPr lang="en-US" altLang="zh-CN" sz="2000" dirty="0" smtClean="0"/>
          </a:p>
          <a:p>
            <a:pPr>
              <a:buFont typeface="Wingdings" pitchFamily="2" charset="2"/>
              <a:buChar char="l"/>
            </a:pPr>
            <a:r>
              <a:rPr lang="en-US" altLang="zh-CN" sz="2400" dirty="0" smtClean="0"/>
              <a:t>padding, margin, border</a:t>
            </a:r>
          </a:p>
          <a:p>
            <a:pPr lvl="1">
              <a:buFont typeface="Wingdings" pitchFamily="2" charset="2"/>
              <a:buChar char="l"/>
            </a:pPr>
            <a:r>
              <a:rPr lang="en-US" altLang="zh-CN" sz="2000" dirty="0" smtClean="0">
                <a:solidFill>
                  <a:srgbClr val="0070C0"/>
                </a:solidFill>
              </a:rPr>
              <a:t>box-sizing (</a:t>
            </a:r>
            <a:r>
              <a:rPr lang="zh-CN" altLang="en-US" sz="2000" dirty="0" smtClean="0">
                <a:solidFill>
                  <a:srgbClr val="0070C0"/>
                </a:solidFill>
              </a:rPr>
              <a:t>宽度和高度应用到元素的哪一部分</a:t>
            </a:r>
            <a:r>
              <a:rPr lang="zh-CN" altLang="en-US" sz="2000" smtClean="0">
                <a:solidFill>
                  <a:srgbClr val="0070C0"/>
                </a:solidFill>
              </a:rPr>
              <a:t>？</a:t>
            </a:r>
            <a:r>
              <a:rPr lang="en-US" altLang="zh-CN" sz="2000" smtClean="0">
                <a:solidFill>
                  <a:srgbClr val="0070C0"/>
                </a:solidFill>
              </a:rPr>
              <a:t>)</a:t>
            </a:r>
          </a:p>
          <a:p>
            <a:pPr lvl="2">
              <a:buFont typeface="Wingdings" pitchFamily="2" charset="2"/>
              <a:buChar char="l"/>
            </a:pPr>
            <a:r>
              <a:rPr lang="en-US" altLang="zh-CN" sz="1600" smtClean="0">
                <a:solidFill>
                  <a:srgbClr val="0070C0"/>
                </a:solidFill>
              </a:rPr>
              <a:t>content-box</a:t>
            </a:r>
          </a:p>
          <a:p>
            <a:pPr lvl="2">
              <a:buFont typeface="Wingdings" pitchFamily="2" charset="2"/>
              <a:buChar char="l"/>
            </a:pPr>
            <a:r>
              <a:rPr lang="en-US" altLang="zh-CN" sz="1600" smtClean="0">
                <a:solidFill>
                  <a:srgbClr val="0070C0"/>
                </a:solidFill>
              </a:rPr>
              <a:t>border-box</a:t>
            </a:r>
            <a:endParaRPr lang="en-US" altLang="zh-CN" sz="1600" dirty="0" smtClean="0">
              <a:solidFill>
                <a:srgbClr val="0070C0"/>
              </a:solidFill>
            </a:endParaRPr>
          </a:p>
          <a:p>
            <a:pPr>
              <a:buFont typeface="Wingdings" pitchFamily="2" charset="2"/>
              <a:buChar char="l"/>
            </a:pPr>
            <a:r>
              <a:rPr lang="en-US" altLang="zh-CN" sz="2400" dirty="0" smtClean="0">
                <a:solidFill>
                  <a:schemeClr val="bg1"/>
                </a:solidFill>
              </a:rPr>
              <a:t>overflow, overflow-x, overflow-y(</a:t>
            </a:r>
            <a:r>
              <a:rPr lang="zh-CN" altLang="en-US" sz="2000" dirty="0" smtClean="0">
                <a:solidFill>
                  <a:srgbClr val="C00000"/>
                </a:solidFill>
              </a:rPr>
              <a:t>内容超出是否显示以及如何显示</a:t>
            </a:r>
            <a:r>
              <a:rPr lang="en-US" altLang="zh-CN" sz="2400" dirty="0" smtClean="0">
                <a:solidFill>
                  <a:schemeClr val="bg1"/>
                </a:solidFill>
              </a:rPr>
              <a:t>)</a:t>
            </a:r>
          </a:p>
          <a:p>
            <a:pPr lvl="1">
              <a:buFont typeface="Wingdings" pitchFamily="2" charset="2"/>
              <a:buChar char="l"/>
            </a:pPr>
            <a:r>
              <a:rPr lang="zh-CN" altLang="en-US" sz="2000" dirty="0" smtClean="0">
                <a:solidFill>
                  <a:srgbClr val="0070C0"/>
                </a:solidFill>
              </a:rPr>
              <a:t>值：</a:t>
            </a:r>
            <a:r>
              <a:rPr lang="en-US" altLang="zh-CN" sz="2000" dirty="0" smtClean="0">
                <a:solidFill>
                  <a:srgbClr val="0070C0"/>
                </a:solidFill>
              </a:rPr>
              <a:t>hidden, </a:t>
            </a:r>
            <a:r>
              <a:rPr lang="en-US" altLang="zh-CN" sz="2000" dirty="0" smtClean="0">
                <a:solidFill>
                  <a:srgbClr val="FFFF00"/>
                </a:solidFill>
              </a:rPr>
              <a:t>visible</a:t>
            </a:r>
            <a:r>
              <a:rPr lang="en-US" altLang="zh-CN" sz="2000" dirty="0" smtClean="0">
                <a:solidFill>
                  <a:srgbClr val="0070C0"/>
                </a:solidFill>
              </a:rPr>
              <a:t>, auto , scroll</a:t>
            </a:r>
          </a:p>
          <a:p>
            <a:pPr>
              <a:buFont typeface="Wingdings" pitchFamily="2" charset="2"/>
              <a:buChar char="l"/>
            </a:pPr>
            <a:r>
              <a:rPr lang="en-US" altLang="zh-CN" sz="2400" dirty="0" smtClean="0">
                <a:solidFill>
                  <a:schemeClr val="bg1"/>
                </a:solidFill>
              </a:rPr>
              <a:t>visibility </a:t>
            </a:r>
            <a:r>
              <a:rPr lang="zh-CN" altLang="en-US" sz="2400" dirty="0" smtClean="0">
                <a:solidFill>
                  <a:schemeClr val="bg1"/>
                </a:solidFill>
              </a:rPr>
              <a:t>（</a:t>
            </a:r>
            <a:r>
              <a:rPr lang="zh-CN" altLang="en-US" sz="2000" dirty="0" smtClean="0">
                <a:solidFill>
                  <a:srgbClr val="C00000"/>
                </a:solidFill>
              </a:rPr>
              <a:t>可见性</a:t>
            </a:r>
            <a:r>
              <a:rPr lang="zh-CN" altLang="en-US" sz="2400" dirty="0" smtClean="0">
                <a:solidFill>
                  <a:schemeClr val="bg1"/>
                </a:solidFill>
              </a:rPr>
              <a:t>）</a:t>
            </a:r>
            <a:endParaRPr lang="en-US" altLang="zh-CN" sz="2400" dirty="0" smtClean="0">
              <a:solidFill>
                <a:schemeClr val="bg1"/>
              </a:solidFill>
            </a:endParaRPr>
          </a:p>
          <a:p>
            <a:pPr lvl="1">
              <a:buFont typeface="Wingdings" pitchFamily="2" charset="2"/>
              <a:buChar char="l"/>
            </a:pPr>
            <a:r>
              <a:rPr lang="zh-CN" altLang="en-US" sz="2000" dirty="0" smtClean="0">
                <a:solidFill>
                  <a:schemeClr val="bg1"/>
                </a:solidFill>
              </a:rPr>
              <a:t>值：</a:t>
            </a:r>
            <a:r>
              <a:rPr lang="en-US" altLang="zh-CN" sz="2000" dirty="0" smtClean="0">
                <a:solidFill>
                  <a:schemeClr val="bg1"/>
                </a:solidFill>
              </a:rPr>
              <a:t>hidden</a:t>
            </a:r>
            <a:r>
              <a:rPr lang="en-US" altLang="zh-CN" sz="2000" smtClean="0">
                <a:solidFill>
                  <a:schemeClr val="bg1"/>
                </a:solidFill>
              </a:rPr>
              <a:t>, visible</a:t>
            </a:r>
            <a:endParaRPr lang="en-US" altLang="zh-CN" sz="2000" dirty="0" smtClean="0">
              <a:solidFill>
                <a:schemeClr val="bg1"/>
              </a:solidFill>
            </a:endParaRPr>
          </a:p>
          <a:p>
            <a:pPr lvl="2">
              <a:buFont typeface="Wingdings" pitchFamily="2" charset="2"/>
              <a:buChar char="l"/>
            </a:pPr>
            <a:r>
              <a:rPr lang="en-US" altLang="zh-CN" sz="1600" dirty="0" smtClean="0">
                <a:solidFill>
                  <a:srgbClr val="0070C0"/>
                </a:solidFill>
              </a:rPr>
              <a:t>visible:  </a:t>
            </a:r>
            <a:r>
              <a:rPr lang="zh-CN" altLang="en-US" sz="1600" dirty="0" smtClean="0">
                <a:solidFill>
                  <a:srgbClr val="0070C0"/>
                </a:solidFill>
              </a:rPr>
              <a:t>元素可见</a:t>
            </a:r>
            <a:endParaRPr lang="en-US" altLang="zh-CN" sz="1600" dirty="0" smtClean="0">
              <a:solidFill>
                <a:srgbClr val="0070C0"/>
              </a:solidFill>
            </a:endParaRPr>
          </a:p>
          <a:p>
            <a:pPr lvl="2">
              <a:buFont typeface="Wingdings" pitchFamily="2" charset="2"/>
              <a:buChar char="l"/>
            </a:pPr>
            <a:r>
              <a:rPr lang="en-US" altLang="zh-CN" sz="1600" dirty="0" smtClean="0">
                <a:solidFill>
                  <a:srgbClr val="0070C0"/>
                </a:solidFill>
              </a:rPr>
              <a:t>h</a:t>
            </a:r>
            <a:r>
              <a:rPr lang="en-US" altLang="zh-CN" sz="1600" smtClean="0">
                <a:solidFill>
                  <a:srgbClr val="0070C0"/>
                </a:solidFill>
              </a:rPr>
              <a:t>idden</a:t>
            </a:r>
            <a:r>
              <a:rPr lang="en-US" altLang="zh-CN" sz="1600" dirty="0" smtClean="0">
                <a:solidFill>
                  <a:srgbClr val="0070C0"/>
                </a:solidFill>
              </a:rPr>
              <a:t>: </a:t>
            </a:r>
            <a:r>
              <a:rPr lang="zh-CN" altLang="en-US" sz="1600" dirty="0" smtClean="0">
                <a:solidFill>
                  <a:srgbClr val="0070C0"/>
                </a:solidFill>
              </a:rPr>
              <a:t>元素不可见，但在页面布局中占据空间</a:t>
            </a:r>
            <a:endParaRPr lang="en-US" altLang="zh-CN" sz="1600" dirty="0" smtClean="0">
              <a:solidFill>
                <a:srgbClr val="0070C0"/>
              </a:solidFill>
            </a:endParaRPr>
          </a:p>
          <a:p>
            <a:pPr lvl="2">
              <a:buNone/>
            </a:pPr>
            <a:endParaRPr lang="en-US" altLang="zh-CN" sz="1600" dirty="0" smtClean="0">
              <a:solidFill>
                <a:srgbClr val="0070C0"/>
              </a:solidFill>
            </a:endParaRPr>
          </a:p>
        </p:txBody>
      </p:sp>
      <p:sp>
        <p:nvSpPr>
          <p:cNvPr id="4" name="矩形 3"/>
          <p:cNvSpPr/>
          <p:nvPr/>
        </p:nvSpPr>
        <p:spPr>
          <a:xfrm>
            <a:off x="4071934" y="2887369"/>
            <a:ext cx="1882247" cy="369332"/>
          </a:xfrm>
          <a:prstGeom prst="rect">
            <a:avLst/>
          </a:prstGeom>
          <a:noFill/>
        </p:spPr>
        <p:txBody>
          <a:bodyPr wrap="none" lIns="91440" tIns="45720" rIns="91440" bIns="45720">
            <a:spAutoFit/>
          </a:bodyPr>
          <a:lstStyle/>
          <a:p>
            <a:pPr algn="ctr"/>
            <a:r>
              <a:rPr lang="zh-CN" altLang="en-US"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示例：</a:t>
            </a:r>
            <a:r>
              <a:rPr lang="en-US" altLang="zh-CN"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cssBasic10</a:t>
            </a:r>
            <a:endParaRPr lang="zh-CN" altLang="en-US"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矩形 4"/>
          <p:cNvSpPr/>
          <p:nvPr/>
        </p:nvSpPr>
        <p:spPr>
          <a:xfrm>
            <a:off x="4857752" y="4074105"/>
            <a:ext cx="1882247" cy="369332"/>
          </a:xfrm>
          <a:prstGeom prst="rect">
            <a:avLst/>
          </a:prstGeom>
          <a:noFill/>
        </p:spPr>
        <p:txBody>
          <a:bodyPr wrap="none" lIns="91440" tIns="45720" rIns="91440" bIns="45720">
            <a:spAutoFit/>
          </a:bodyPr>
          <a:lstStyle/>
          <a:p>
            <a:pPr algn="ctr"/>
            <a:r>
              <a:rPr lang="zh-CN" altLang="en-US"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示例：</a:t>
            </a:r>
            <a:r>
              <a:rPr lang="en-US" altLang="zh-CN"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cssBasic11</a:t>
            </a:r>
            <a:endParaRPr lang="zh-CN" altLang="en-US"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 name="矩形 5"/>
          <p:cNvSpPr/>
          <p:nvPr/>
        </p:nvSpPr>
        <p:spPr>
          <a:xfrm>
            <a:off x="3357554" y="4514425"/>
            <a:ext cx="1882247" cy="369332"/>
          </a:xfrm>
          <a:prstGeom prst="rect">
            <a:avLst/>
          </a:prstGeom>
          <a:noFill/>
        </p:spPr>
        <p:txBody>
          <a:bodyPr wrap="none" lIns="91440" tIns="45720" rIns="91440" bIns="45720">
            <a:spAutoFit/>
          </a:bodyPr>
          <a:lstStyle/>
          <a:p>
            <a:pPr algn="ctr"/>
            <a:r>
              <a:rPr lang="zh-CN" altLang="en-US"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示例：</a:t>
            </a:r>
            <a:r>
              <a:rPr lang="en-US" altLang="zh-CN"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cssBasic13</a:t>
            </a:r>
            <a:endParaRPr lang="zh-CN" altLang="en-US"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1349</TotalTime>
  <Words>1483</Words>
  <PresentationFormat>全屏显示(4:3)</PresentationFormat>
  <Paragraphs>233</Paragraphs>
  <Slides>19</Slides>
  <Notes>3</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主题</vt:lpstr>
      <vt:lpstr>幻灯片 1</vt:lpstr>
      <vt:lpstr>CSS选择器的特殊性</vt:lpstr>
      <vt:lpstr>属性选择器</vt:lpstr>
      <vt:lpstr>伪元素</vt:lpstr>
      <vt:lpstr>伪类</vt:lpstr>
      <vt:lpstr>结合符和通配符</vt:lpstr>
      <vt:lpstr>CSS盒状模型</vt:lpstr>
      <vt:lpstr>块元素、内联元素</vt:lpstr>
      <vt:lpstr>盒状模型用到的基本属性1</vt:lpstr>
      <vt:lpstr>盒状模型用到的基本属性2</vt:lpstr>
      <vt:lpstr>Position 属性</vt:lpstr>
      <vt:lpstr>布局属性之flexbox</vt:lpstr>
      <vt:lpstr>布局属性之flexbox_父容器属性</vt:lpstr>
      <vt:lpstr>布局属性之flexbox_子容器属性</vt:lpstr>
      <vt:lpstr>CSS编码规范</vt:lpstr>
      <vt:lpstr>CSS Media Queries (媒体查询)</vt:lpstr>
      <vt:lpstr>布局示例</vt:lpstr>
      <vt:lpstr>块级格式化上下文(block formatting context)</vt:lpstr>
      <vt:lpstr>块级格式化上下文(block formatting context) 续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张海春</cp:lastModifiedBy>
  <cp:revision>124</cp:revision>
  <dcterms:created xsi:type="dcterms:W3CDTF">2018-04-10T13:08:36Z</dcterms:created>
  <dcterms:modified xsi:type="dcterms:W3CDTF">2018-05-31T09:53:33Z</dcterms:modified>
</cp:coreProperties>
</file>