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77" r:id="rId4"/>
    <p:sldId id="300" r:id="rId5"/>
    <p:sldId id="301" r:id="rId6"/>
    <p:sldId id="299" r:id="rId7"/>
    <p:sldId id="303" r:id="rId8"/>
    <p:sldId id="304" r:id="rId9"/>
    <p:sldId id="305" r:id="rId10"/>
    <p:sldId id="306" r:id="rId11"/>
    <p:sldId id="307" r:id="rId12"/>
    <p:sldId id="302" r:id="rId13"/>
    <p:sldId id="261"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32" autoAdjust="0"/>
    <p:restoredTop sz="94980" autoAdjust="0"/>
  </p:normalViewPr>
  <p:slideViewPr>
    <p:cSldViewPr snapToGrid="0">
      <p:cViewPr>
        <p:scale>
          <a:sx n="70" d="100"/>
          <a:sy n="70" d="100"/>
        </p:scale>
        <p:origin x="165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2020/5/15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根据待补全对象</a:t>
            </a:r>
            <a:r>
              <a:rPr lang="en-US" altLang="zh-CN" dirty="0"/>
              <a:t>,</a:t>
            </a:r>
            <a:r>
              <a:rPr lang="zh-CN" altLang="en-US" dirty="0"/>
              <a:t>代码补全主要可以分为标识符补全、代码片段补全和关键词</a:t>
            </a:r>
            <a:r>
              <a:rPr lang="en-US" altLang="zh-CN" dirty="0"/>
              <a:t>/</a:t>
            </a:r>
            <a:r>
              <a:rPr lang="zh-CN" altLang="en-US" dirty="0"/>
              <a:t>缩略词补全</a:t>
            </a:r>
            <a:r>
              <a:rPr lang="en-US" altLang="zh-CN" dirty="0"/>
              <a:t>. </a:t>
            </a:r>
          </a:p>
          <a:p>
            <a:endParaRPr lang="en-US" altLang="zh-CN" dirty="0"/>
          </a:p>
          <a:p>
            <a:r>
              <a:rPr lang="zh-CN" altLang="en-US" dirty="0"/>
              <a:t>标识符补全中有一种使用频率高的补全方式是 </a:t>
            </a:r>
            <a:r>
              <a:rPr lang="en-US" altLang="zh-CN" dirty="0"/>
              <a:t>API </a:t>
            </a:r>
            <a:r>
              <a:rPr lang="zh-CN" altLang="en-US" dirty="0"/>
              <a:t>方法调用补全</a:t>
            </a:r>
            <a:r>
              <a:rPr lang="en-US" altLang="zh-CN" dirty="0"/>
              <a:t>,</a:t>
            </a:r>
            <a:r>
              <a:rPr lang="zh-CN" altLang="en-US" dirty="0"/>
              <a:t>即在类名后输入“</a:t>
            </a:r>
            <a:r>
              <a:rPr lang="en-US" altLang="zh-CN" dirty="0"/>
              <a:t>.”</a:t>
            </a:r>
            <a:r>
              <a:rPr lang="zh-CN" altLang="en-US" dirty="0"/>
              <a:t>调用方法或变量</a:t>
            </a:r>
            <a:r>
              <a:rPr lang="en-US" altLang="zh-CN" dirty="0"/>
              <a:t>,</a:t>
            </a:r>
            <a:r>
              <a:rPr lang="zh-CN" altLang="en-US" dirty="0"/>
              <a:t>并补全以默认参数填充的完整模板。</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1644407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373327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a:t>SLANG</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178443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与关键词补全不同的是</a:t>
            </a:r>
            <a:r>
              <a:rPr lang="en-US" altLang="zh-CN" dirty="0"/>
              <a:t>,</a:t>
            </a:r>
            <a:r>
              <a:rPr lang="zh-CN" altLang="en-US" dirty="0"/>
              <a:t>缩略词更加简洁</a:t>
            </a:r>
            <a:r>
              <a:rPr lang="en-US" altLang="zh-CN" dirty="0"/>
              <a:t>,</a:t>
            </a:r>
            <a:r>
              <a:rPr lang="zh-CN" altLang="en-US" dirty="0"/>
              <a:t>并且一次可以翻译多个关键词</a:t>
            </a:r>
            <a:r>
              <a:rPr lang="en-US" altLang="zh-CN" dirty="0"/>
              <a:t>,</a:t>
            </a:r>
            <a:r>
              <a:rPr lang="zh-CN" altLang="en-US" dirty="0"/>
              <a:t>提高了补全效率</a:t>
            </a:r>
            <a:endParaRPr lang="en-US" altLang="zh-CN" dirty="0"/>
          </a:p>
          <a:p>
            <a:r>
              <a:rPr lang="zh-CN" altLang="en-US" dirty="0"/>
              <a:t>但是结果模糊化和易出错的问题导致其体验较差</a:t>
            </a:r>
            <a:r>
              <a:rPr lang="en-US" altLang="zh-CN" dirty="0"/>
              <a:t>,</a:t>
            </a:r>
            <a:r>
              <a:rPr lang="zh-CN" altLang="en-US" dirty="0"/>
              <a:t>在实际中的应用不多</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362597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代码补全问题可以归结为预测标识符</a:t>
            </a:r>
            <a:r>
              <a:rPr lang="en-US" altLang="zh-CN" dirty="0"/>
              <a:t>(token)</a:t>
            </a:r>
            <a:r>
              <a:rPr lang="zh-CN" altLang="en-US" dirty="0"/>
              <a:t>的问题，</a:t>
            </a:r>
            <a:endParaRPr lang="en-US" altLang="zh-CN" dirty="0"/>
          </a:p>
          <a:p>
            <a:r>
              <a:rPr lang="zh-CN" altLang="en-US" dirty="0"/>
              <a:t>智能代码补全是将判别和推荐的任务交给计算机</a:t>
            </a:r>
            <a:r>
              <a:rPr lang="en-US" altLang="zh-CN" dirty="0"/>
              <a:t>,</a:t>
            </a:r>
          </a:p>
          <a:p>
            <a:r>
              <a:rPr lang="zh-CN" altLang="en-US" dirty="0"/>
              <a:t>让计算机在已有代码中学习规律</a:t>
            </a:r>
            <a:r>
              <a:rPr lang="en-US" altLang="zh-CN" dirty="0"/>
              <a:t>,</a:t>
            </a:r>
            <a:r>
              <a:rPr lang="zh-CN" altLang="en-US" dirty="0"/>
              <a:t>与待补全位置匹配</a:t>
            </a:r>
            <a:r>
              <a:rPr lang="en-US" altLang="zh-CN" dirty="0"/>
              <a:t>,</a:t>
            </a:r>
            <a:r>
              <a:rPr lang="zh-CN" altLang="en-US" dirty="0"/>
              <a:t>推荐相似度高的补全建议。</a:t>
            </a:r>
            <a:endParaRPr lang="en-US" altLang="zh-CN" dirty="0"/>
          </a:p>
          <a:p>
            <a:r>
              <a:rPr lang="en-US" altLang="zh-CN" dirty="0"/>
              <a:t>===============================================</a:t>
            </a:r>
          </a:p>
          <a:p>
            <a:r>
              <a:rPr lang="zh-CN" altLang="en-US" dirty="0"/>
              <a:t>图为代码补全的一般过程</a:t>
            </a:r>
            <a:endParaRPr lang="en-US" altLang="zh-CN" dirty="0"/>
          </a:p>
          <a:p>
            <a:r>
              <a:rPr lang="en-US" altLang="zh-CN" dirty="0"/>
              <a:t>===============================================</a:t>
            </a:r>
          </a:p>
          <a:p>
            <a:r>
              <a:rPr lang="zh-CN" altLang="en-US" dirty="0"/>
              <a:t>文章从代码表征的视角对现有的智能代码补全方法进行分类。</a:t>
            </a:r>
            <a:endParaRPr lang="en-US" altLang="zh-CN" dirty="0"/>
          </a:p>
          <a:p>
            <a:r>
              <a:rPr lang="zh-CN" altLang="en-US" dirty="0"/>
              <a:t>（编程语言指高级语言，基于编程语言表征指对高级语言的文本进行建模的研究方向；</a:t>
            </a:r>
            <a:endParaRPr lang="en-US" altLang="zh-CN" dirty="0"/>
          </a:p>
          <a:p>
            <a:r>
              <a:rPr lang="zh-CN" altLang="en-US" dirty="0"/>
              <a:t>统计语言指可以利用统计方法处理的自然语言，基于统计语言表征指使用统计语言模型处理代码文本的研究方向。）</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36046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由于对编程语言信息的提取程度不同</a:t>
            </a:r>
            <a:r>
              <a:rPr lang="en-US" altLang="zh-CN" dirty="0"/>
              <a:t>,</a:t>
            </a:r>
            <a:r>
              <a:rPr lang="zh-CN" altLang="en-US" dirty="0"/>
              <a:t>本文将基于编程语言表征的智能代码补全方法又分出标识符序列、抽象语法树语法和词汇控制</a:t>
            </a:r>
            <a:r>
              <a:rPr lang="en-US" altLang="zh-CN" dirty="0"/>
              <a:t>/</a:t>
            </a:r>
            <a:r>
              <a:rPr lang="zh-CN" altLang="en-US" dirty="0"/>
              <a:t>数据流图这 </a:t>
            </a:r>
            <a:r>
              <a:rPr lang="en-US" altLang="zh-CN" dirty="0"/>
              <a:t>3 </a:t>
            </a:r>
            <a:r>
              <a:rPr lang="zh-CN" altLang="en-US" dirty="0"/>
              <a:t>个层次进行详细阐述</a:t>
            </a:r>
            <a:r>
              <a:rPr lang="en-US" altLang="zh-CN" dirty="0"/>
              <a:t>. </a:t>
            </a:r>
          </a:p>
          <a:p>
            <a:endParaRPr lang="en-US" altLang="zh-CN" dirty="0"/>
          </a:p>
          <a:p>
            <a:r>
              <a:rPr lang="zh-CN" altLang="en-US" dirty="0"/>
              <a:t>基于标识符序列表征的代码补全技术将源代码表征为标识符序列或者根据序列特征提取特征矩阵，通过特征向量距离或特征矩阵的最近邻匹配进行相似度比较</a:t>
            </a:r>
            <a:r>
              <a:rPr lang="en-US" altLang="zh-CN" dirty="0"/>
              <a:t>.</a:t>
            </a:r>
            <a:r>
              <a:rPr lang="zh-CN" altLang="en-US" dirty="0"/>
              <a:t>。</a:t>
            </a:r>
            <a:endParaRPr lang="en-US" altLang="zh-CN" dirty="0"/>
          </a:p>
          <a:p>
            <a:endParaRPr lang="en-US" altLang="zh-CN" dirty="0"/>
          </a:p>
          <a:p>
            <a:r>
              <a:rPr lang="zh-CN" altLang="en-US" dirty="0"/>
              <a:t>基于标识符序列表征的智能代码补全方法将源代码表征为标识符的序列</a:t>
            </a:r>
            <a:r>
              <a:rPr lang="en-US" altLang="zh-CN" dirty="0"/>
              <a:t>,</a:t>
            </a:r>
          </a:p>
          <a:p>
            <a:r>
              <a:rPr lang="zh-CN" altLang="en-US" dirty="0"/>
              <a:t>利用了源代码的序列化特征</a:t>
            </a:r>
            <a:r>
              <a:rPr lang="en-US" altLang="zh-CN" dirty="0"/>
              <a:t>,</a:t>
            </a:r>
            <a:r>
              <a:rPr lang="zh-CN" altLang="en-US" dirty="0"/>
              <a:t>模型简洁且补全类型广泛</a:t>
            </a:r>
            <a:r>
              <a:rPr lang="en-US" altLang="zh-CN" dirty="0"/>
              <a:t>,</a:t>
            </a:r>
          </a:p>
          <a:p>
            <a:r>
              <a:rPr lang="zh-CN" altLang="en-US" dirty="0"/>
              <a:t>但是对于信息利用仍然欠缺</a:t>
            </a:r>
            <a:r>
              <a:rPr lang="en-US" altLang="zh-CN" dirty="0"/>
              <a:t>,</a:t>
            </a:r>
            <a:r>
              <a:rPr lang="zh-CN" altLang="en-US" dirty="0"/>
              <a:t>无法利用更深层次的信息</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314796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基于抽象语法树表征的智能代码补全方法能够对源代码中的语法规则和结构信息进行提取和利用。</a:t>
            </a:r>
            <a:endParaRPr lang="en-US" altLang="zh-CN" dirty="0"/>
          </a:p>
          <a:p>
            <a:r>
              <a:rPr lang="zh-CN" altLang="en-US" dirty="0"/>
              <a:t>基于抽象语法树的方法使用语法分析器提取语法特征</a:t>
            </a:r>
            <a:r>
              <a:rPr lang="en-US" altLang="zh-CN" dirty="0"/>
              <a:t>,</a:t>
            </a:r>
            <a:r>
              <a:rPr lang="zh-CN" altLang="en-US" dirty="0"/>
              <a:t>利用抽象语法树进行表示</a:t>
            </a:r>
            <a:r>
              <a:rPr lang="en-US" altLang="zh-CN" dirty="0"/>
              <a:t>,</a:t>
            </a:r>
            <a:r>
              <a:rPr lang="zh-CN" altLang="en-US" dirty="0"/>
              <a:t>将待补全代码视作语法树的缺失节点</a:t>
            </a:r>
            <a:r>
              <a:rPr lang="en-US" altLang="zh-CN" dirty="0"/>
              <a:t>,</a:t>
            </a:r>
            <a:r>
              <a:rPr lang="zh-CN" altLang="en-US" dirty="0"/>
              <a:t>将树形结构作为代码特征进行匹配</a:t>
            </a:r>
            <a:r>
              <a:rPr lang="en-US" altLang="zh-CN" dirty="0"/>
              <a:t>.</a:t>
            </a:r>
          </a:p>
          <a:p>
            <a:r>
              <a:rPr lang="zh-CN" altLang="en-US" dirty="0"/>
              <a:t>抽象语法树是一种将语法结构抽象为树形的代码表示方法</a:t>
            </a:r>
            <a:r>
              <a:rPr lang="en-US" altLang="zh-CN" dirty="0"/>
              <a:t>. </a:t>
            </a:r>
          </a:p>
          <a:p>
            <a:endParaRPr lang="en-US" altLang="zh-CN" dirty="0"/>
          </a:p>
          <a:p>
            <a:r>
              <a:rPr lang="zh-CN" altLang="en-US" dirty="0"/>
              <a:t>基于抽象语法树表征的代码补全方法可以利用语法结构特征</a:t>
            </a:r>
            <a:r>
              <a:rPr lang="en-US" altLang="zh-CN" dirty="0"/>
              <a:t>,</a:t>
            </a:r>
            <a:r>
              <a:rPr lang="zh-CN" altLang="en-US" dirty="0"/>
              <a:t>比标识符序列表征深入</a:t>
            </a:r>
            <a:r>
              <a:rPr lang="en-US" altLang="zh-CN" dirty="0"/>
              <a:t>.</a:t>
            </a:r>
          </a:p>
          <a:p>
            <a:r>
              <a:rPr lang="zh-CN" altLang="en-US" dirty="0"/>
              <a:t>基于抽象语法树表征的模型移植性较好</a:t>
            </a:r>
            <a:r>
              <a:rPr lang="en-US" altLang="zh-CN" dirty="0"/>
              <a:t>,</a:t>
            </a:r>
            <a:r>
              <a:rPr lang="zh-CN" altLang="en-US" dirty="0"/>
              <a:t>可以在其他语言的抽象语法树上进行补全</a:t>
            </a:r>
            <a:r>
              <a:rPr lang="en-US" altLang="zh-CN" dirty="0"/>
              <a:t>.</a:t>
            </a:r>
          </a:p>
          <a:p>
            <a:r>
              <a:rPr lang="zh-CN" altLang="en-US" dirty="0"/>
              <a:t>代码特征信息的增多</a:t>
            </a:r>
            <a:r>
              <a:rPr lang="en-US" altLang="zh-CN" dirty="0"/>
              <a:t>,</a:t>
            </a:r>
            <a:r>
              <a:rPr lang="zh-CN" altLang="en-US" dirty="0"/>
              <a:t>也造成抽象语法树的遍历和操作往往需要较大计算开销</a:t>
            </a:r>
            <a:r>
              <a:rPr lang="en-US" altLang="zh-CN" dirty="0"/>
              <a:t>,</a:t>
            </a:r>
            <a:r>
              <a:rPr lang="zh-CN" altLang="en-US" dirty="0"/>
              <a:t>导致很难动态更新待补全代码的语法结构</a:t>
            </a:r>
            <a:r>
              <a:rPr lang="en-US" altLang="zh-CN" dirty="0"/>
              <a:t>,</a:t>
            </a:r>
            <a:r>
              <a:rPr lang="zh-CN" altLang="en-US" dirty="0"/>
              <a:t>并且在获得特定指标时需要额外工具来获得</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201339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抽象语法树虽然可以抽象出编程语言的语法结构</a:t>
            </a:r>
            <a:r>
              <a:rPr lang="en-US" altLang="zh-CN" dirty="0"/>
              <a:t>,</a:t>
            </a:r>
            <a:r>
              <a:rPr lang="zh-CN" altLang="en-US" dirty="0"/>
              <a:t>但是对于项目代码来说</a:t>
            </a:r>
            <a:r>
              <a:rPr lang="en-US" altLang="zh-CN" dirty="0"/>
              <a:t>,</a:t>
            </a:r>
            <a:r>
              <a:rPr lang="zh-CN" altLang="en-US" dirty="0"/>
              <a:t>特殊意义的变量命名反映代码功能的信息被丢失</a:t>
            </a:r>
            <a:r>
              <a:rPr lang="en-US" altLang="zh-CN" dirty="0"/>
              <a:t>,</a:t>
            </a:r>
            <a:r>
              <a:rPr lang="zh-CN" altLang="en-US" dirty="0"/>
              <a:t>基于控制</a:t>
            </a:r>
            <a:r>
              <a:rPr lang="en-US" altLang="zh-CN" dirty="0"/>
              <a:t>/</a:t>
            </a:r>
            <a:r>
              <a:rPr lang="zh-CN" altLang="en-US" dirty="0"/>
              <a:t>数据流图表征的智能代码补全方法在抽象语法树的基础上</a:t>
            </a:r>
            <a:r>
              <a:rPr lang="en-US" altLang="zh-CN" dirty="0"/>
              <a:t>,</a:t>
            </a:r>
            <a:r>
              <a:rPr lang="zh-CN" altLang="en-US" dirty="0"/>
              <a:t>结合了代码的部分控制</a:t>
            </a:r>
            <a:r>
              <a:rPr lang="en-US" altLang="zh-CN" dirty="0"/>
              <a:t>/</a:t>
            </a:r>
            <a:r>
              <a:rPr lang="zh-CN" altLang="en-US" dirty="0"/>
              <a:t>数据流信息</a:t>
            </a:r>
            <a:r>
              <a:rPr lang="en-US" altLang="zh-CN" dirty="0"/>
              <a:t>,</a:t>
            </a:r>
            <a:r>
              <a:rPr lang="zh-CN" altLang="en-US" dirty="0"/>
              <a:t>在代码补全任务中得以应用</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628576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不同于基于编程语言表征的研究尝试去明确地提取代码中的结构和语义信息</a:t>
            </a:r>
            <a:r>
              <a:rPr lang="en-US" altLang="zh-CN" dirty="0"/>
              <a:t>,</a:t>
            </a:r>
          </a:p>
          <a:p>
            <a:endParaRPr lang="en-US" altLang="zh-CN" dirty="0"/>
          </a:p>
          <a:p>
            <a:r>
              <a:rPr lang="zh-CN" altLang="en-US" dirty="0"/>
              <a:t>基于统计语言模型表征的智能代码补全方法通过对 </a:t>
            </a:r>
            <a:r>
              <a:rPr lang="en-US" altLang="zh-CN" dirty="0"/>
              <a:t>N-gram </a:t>
            </a:r>
            <a:r>
              <a:rPr lang="zh-CN" altLang="en-US" dirty="0"/>
              <a:t>模型的不断改进以优化方法性能</a:t>
            </a:r>
            <a:r>
              <a:rPr lang="en-US" altLang="zh-CN" dirty="0"/>
              <a:t>,</a:t>
            </a:r>
            <a:r>
              <a:rPr lang="zh-CN" altLang="en-US" dirty="0"/>
              <a:t>但是仍然无法从根本上解决 </a:t>
            </a:r>
            <a:r>
              <a:rPr lang="en-US" altLang="zh-CN" dirty="0"/>
              <a:t>N-gram </a:t>
            </a:r>
            <a:r>
              <a:rPr lang="zh-CN" altLang="en-US" dirty="0"/>
              <a:t>模型自身的局限性</a:t>
            </a:r>
            <a:r>
              <a:rPr lang="en-US" altLang="zh-CN" dirty="0"/>
              <a:t>,</a:t>
            </a:r>
            <a:r>
              <a:rPr lang="zh-CN" altLang="en-US" dirty="0"/>
              <a:t>即无法提取长距离的关系</a:t>
            </a:r>
            <a:r>
              <a:rPr lang="en-US" altLang="zh-CN" dirty="0"/>
              <a:t>,</a:t>
            </a:r>
            <a:r>
              <a:rPr lang="zh-CN" altLang="en-US" dirty="0"/>
              <a:t>研究者们亟需新的模型突破 </a:t>
            </a:r>
            <a:r>
              <a:rPr lang="en-US" altLang="zh-CN" dirty="0"/>
              <a:t>N-gram </a:t>
            </a:r>
            <a:r>
              <a:rPr lang="zh-CN" altLang="en-US" dirty="0"/>
              <a:t>模 型的瓶颈</a:t>
            </a:r>
            <a:r>
              <a:rPr lang="en-US" altLang="zh-CN" dirty="0"/>
              <a:t>. </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889434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基于神经网络模型表征方式的智能代码补全方法主要采用改进的 </a:t>
            </a:r>
            <a:r>
              <a:rPr lang="en-US" altLang="zh-CN" dirty="0"/>
              <a:t>RNN </a:t>
            </a:r>
            <a:r>
              <a:rPr lang="zh-CN" altLang="en-US" dirty="0"/>
              <a:t>模型</a:t>
            </a:r>
            <a:r>
              <a:rPr lang="en-US" altLang="zh-CN" dirty="0"/>
              <a:t>,</a:t>
            </a:r>
            <a:r>
              <a:rPr lang="zh-CN" altLang="en-US" dirty="0"/>
              <a:t>包括指针网络、</a:t>
            </a:r>
            <a:r>
              <a:rPr lang="en-US" altLang="zh-CN" dirty="0"/>
              <a:t>LSTM </a:t>
            </a:r>
            <a:r>
              <a:rPr lang="zh-CN" altLang="en-US" dirty="0"/>
              <a:t>和门 控网络等</a:t>
            </a:r>
            <a:r>
              <a:rPr lang="en-US" altLang="zh-CN"/>
              <a:t>.</a:t>
            </a:r>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798287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278494" y="387275"/>
            <a:ext cx="243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89494" y="135275"/>
            <a:ext cx="189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8420006" y="6318000"/>
            <a:ext cx="405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8101013" y="6405438"/>
            <a:ext cx="1042988"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2020/5/15</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07977"/>
            <a:ext cx="9144000" cy="389165"/>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0" y="2878634"/>
            <a:ext cx="9144000" cy="7293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1058" t="11058" r="11058" b="11058"/>
          <a:stretch>
            <a:fillRect/>
          </a:stretch>
        </p:blipFill>
        <p:spPr>
          <a:xfrm>
            <a:off x="521494" y="2577917"/>
            <a:ext cx="1719945" cy="1719944"/>
          </a:xfrm>
          <a:prstGeom prst="rect">
            <a:avLst/>
          </a:prstGeom>
          <a:effectLst>
            <a:outerShdw blurRad="63500" dist="38100" dir="2700000" algn="tl" rotWithShape="0">
              <a:prstClr val="black">
                <a:alpha val="40000"/>
              </a:prstClr>
            </a:outerShdw>
          </a:effectLst>
        </p:spPr>
      </p:pic>
      <p:sp>
        <p:nvSpPr>
          <p:cNvPr id="11" name="文本框 10"/>
          <p:cNvSpPr txBox="1"/>
          <p:nvPr/>
        </p:nvSpPr>
        <p:spPr>
          <a:xfrm>
            <a:off x="2338675" y="3019190"/>
            <a:ext cx="6582906" cy="461665"/>
          </a:xfrm>
          <a:prstGeom prst="rect">
            <a:avLst/>
          </a:prstGeom>
          <a:noFill/>
        </p:spPr>
        <p:txBody>
          <a:bodyPr wrap="square" rtlCol="0">
            <a:spAutoFit/>
          </a:bodyPr>
          <a:lstStyle/>
          <a:p>
            <a:r>
              <a:rPr lang="zh-CN" altLang="en-US" sz="2400" b="1" dirty="0">
                <a:solidFill>
                  <a:schemeClr val="bg1"/>
                </a:solidFill>
              </a:rPr>
              <a:t>智能代码补全方法研究进展</a:t>
            </a:r>
          </a:p>
        </p:txBody>
      </p:sp>
      <p:sp>
        <p:nvSpPr>
          <p:cNvPr id="12" name="文本框 11"/>
          <p:cNvSpPr txBox="1"/>
          <p:nvPr/>
        </p:nvSpPr>
        <p:spPr>
          <a:xfrm>
            <a:off x="2412206" y="4228532"/>
            <a:ext cx="3195492" cy="400110"/>
          </a:xfrm>
          <a:prstGeom prst="rect">
            <a:avLst/>
          </a:prstGeom>
          <a:noFill/>
        </p:spPr>
        <p:txBody>
          <a:bodyPr wrap="square" rtlCol="0">
            <a:spAutoFit/>
          </a:bodyPr>
          <a:lstStyle/>
          <a:p>
            <a:r>
              <a:rPr lang="zh-CN" altLang="en-US" sz="2000" b="1" dirty="0">
                <a:solidFill>
                  <a:srgbClr val="453D3A"/>
                </a:solidFill>
              </a:rPr>
              <a:t>报告人：刘心泉 </a:t>
            </a:r>
          </a:p>
        </p:txBody>
      </p:sp>
      <p:sp>
        <p:nvSpPr>
          <p:cNvPr id="15" name="矩形 14"/>
          <p:cNvSpPr/>
          <p:nvPr/>
        </p:nvSpPr>
        <p:spPr>
          <a:xfrm>
            <a:off x="8379506" y="2552355"/>
            <a:ext cx="243000" cy="2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8190506" y="2363355"/>
            <a:ext cx="189000" cy="18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Freeform 5"/>
          <p:cNvSpPr>
            <a:spLocks noEditPoints="1"/>
          </p:cNvSpPr>
          <p:nvPr/>
        </p:nvSpPr>
        <p:spPr bwMode="auto">
          <a:xfrm>
            <a:off x="7650957" y="3059751"/>
            <a:ext cx="416718" cy="36710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lstStyle/>
          <a:p>
            <a:endParaRPr lang="zh-CN" altLang="en-US" sz="13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6423" y="3465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智能代码补全</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10</a:t>
            </a:fld>
            <a:endParaRPr lang="zh-CN" altLang="en-US" sz="1500" dirty="0"/>
          </a:p>
        </p:txBody>
      </p:sp>
      <p:sp>
        <p:nvSpPr>
          <p:cNvPr id="5" name="矩形 4"/>
          <p:cNvSpPr/>
          <p:nvPr/>
        </p:nvSpPr>
        <p:spPr>
          <a:xfrm>
            <a:off x="592814" y="1703798"/>
            <a:ext cx="7870051" cy="405624"/>
          </a:xfrm>
          <a:prstGeom prst="rect">
            <a:avLst/>
          </a:prstGeom>
        </p:spPr>
        <p:txBody>
          <a:bodyPr wrap="square">
            <a:spAutoFit/>
          </a:bodyPr>
          <a:lstStyle/>
          <a:p>
            <a:pPr>
              <a:lnSpc>
                <a:spcPct val="125000"/>
              </a:lnSpc>
            </a:pPr>
            <a:r>
              <a:rPr lang="zh-CN" altLang="en-US" dirty="0"/>
              <a:t>  基于统计语言表征的研究利用自然语言中的统计语言模型对代码进行表征。</a:t>
            </a:r>
          </a:p>
        </p:txBody>
      </p:sp>
      <p:sp>
        <p:nvSpPr>
          <p:cNvPr id="14" name="矩形 13"/>
          <p:cNvSpPr/>
          <p:nvPr/>
        </p:nvSpPr>
        <p:spPr>
          <a:xfrm>
            <a:off x="596160" y="1136404"/>
            <a:ext cx="2723823" cy="369332"/>
          </a:xfrm>
          <a:prstGeom prst="rect">
            <a:avLst/>
          </a:prstGeom>
          <a:solidFill>
            <a:schemeClr val="accent1"/>
          </a:solidFill>
        </p:spPr>
        <p:txBody>
          <a:bodyPr wrap="none">
            <a:spAutoFit/>
          </a:bodyPr>
          <a:lstStyle/>
          <a:p>
            <a:r>
              <a:rPr lang="zh-CN" altLang="en-US" b="1" dirty="0">
                <a:solidFill>
                  <a:schemeClr val="bg1"/>
                </a:solidFill>
              </a:rPr>
              <a:t>基于统计语言表征的研究</a:t>
            </a:r>
            <a:endParaRPr lang="en-US" altLang="zh-CN" b="1" dirty="0">
              <a:solidFill>
                <a:schemeClr val="bg1"/>
              </a:solidFill>
            </a:endParaRPr>
          </a:p>
        </p:txBody>
      </p:sp>
      <p:sp>
        <p:nvSpPr>
          <p:cNvPr id="10" name="灯片编号占位符 3">
            <a:extLst>
              <a:ext uri="{FF2B5EF4-FFF2-40B4-BE49-F238E27FC236}">
                <a16:creationId xmlns:a16="http://schemas.microsoft.com/office/drawing/2014/main" id="{4A4B56EE-A786-4E6A-A126-97D0096BDFA2}"/>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10</a:t>
            </a:fld>
            <a:endParaRPr lang="zh-CN" altLang="en-US" sz="1500" dirty="0"/>
          </a:p>
        </p:txBody>
      </p:sp>
      <p:sp>
        <p:nvSpPr>
          <p:cNvPr id="18" name="灯片编号占位符 3">
            <a:extLst>
              <a:ext uri="{FF2B5EF4-FFF2-40B4-BE49-F238E27FC236}">
                <a16:creationId xmlns:a16="http://schemas.microsoft.com/office/drawing/2014/main" id="{62EBAE98-6A35-4360-9A9F-75A385D9CF15}"/>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10</a:t>
            </a:fld>
            <a:endParaRPr lang="zh-CN" altLang="en-US" sz="1500" dirty="0"/>
          </a:p>
        </p:txBody>
      </p:sp>
      <p:grpSp>
        <p:nvGrpSpPr>
          <p:cNvPr id="19" name="组合 18">
            <a:extLst>
              <a:ext uri="{FF2B5EF4-FFF2-40B4-BE49-F238E27FC236}">
                <a16:creationId xmlns:a16="http://schemas.microsoft.com/office/drawing/2014/main" id="{54E7E41F-117E-422E-9917-5BD7EF8F6F7F}"/>
              </a:ext>
            </a:extLst>
          </p:cNvPr>
          <p:cNvGrpSpPr/>
          <p:nvPr/>
        </p:nvGrpSpPr>
        <p:grpSpPr>
          <a:xfrm>
            <a:off x="648105" y="2762860"/>
            <a:ext cx="8101013" cy="1639471"/>
            <a:chOff x="782407" y="-1563619"/>
            <a:chExt cx="10801351" cy="2364062"/>
          </a:xfrm>
        </p:grpSpPr>
        <p:sp>
          <p:nvSpPr>
            <p:cNvPr id="20" name="矩形 19">
              <a:extLst>
                <a:ext uri="{FF2B5EF4-FFF2-40B4-BE49-F238E27FC236}">
                  <a16:creationId xmlns:a16="http://schemas.microsoft.com/office/drawing/2014/main" id="{9DC644E1-334E-4556-AE5C-E1342CCDEF61}"/>
                </a:ext>
              </a:extLst>
            </p:cNvPr>
            <p:cNvSpPr/>
            <p:nvPr/>
          </p:nvSpPr>
          <p:spPr>
            <a:xfrm>
              <a:off x="2382080" y="-1563619"/>
              <a:ext cx="7464183" cy="47585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基于</a:t>
              </a:r>
              <a:r>
                <a:rPr lang="en-US" altLang="zh-CN" sz="1600" dirty="0">
                  <a:solidFill>
                    <a:schemeClr val="tx1"/>
                  </a:solidFill>
                </a:rPr>
                <a:t>N-gram</a:t>
              </a:r>
              <a:r>
                <a:rPr lang="zh-CN" altLang="en-US" sz="1600" dirty="0">
                  <a:solidFill>
                    <a:schemeClr val="tx1"/>
                  </a:solidFill>
                </a:rPr>
                <a:t>模型表征的智能代码补全方法的代表文献总结</a:t>
              </a:r>
            </a:p>
          </p:txBody>
        </p:sp>
        <p:sp>
          <p:nvSpPr>
            <p:cNvPr id="21" name="矩形 20">
              <a:extLst>
                <a:ext uri="{FF2B5EF4-FFF2-40B4-BE49-F238E27FC236}">
                  <a16:creationId xmlns:a16="http://schemas.microsoft.com/office/drawing/2014/main" id="{FE4E6A68-2016-4F55-A4C4-8139D16FF9E9}"/>
                </a:ext>
              </a:extLst>
            </p:cNvPr>
            <p:cNvSpPr/>
            <p:nvPr/>
          </p:nvSpPr>
          <p:spPr>
            <a:xfrm>
              <a:off x="782407" y="586109"/>
              <a:ext cx="10801351" cy="214334"/>
            </a:xfrm>
            <a:prstGeom prst="rect">
              <a:avLst/>
            </a:prstGeom>
          </p:spPr>
          <p:txBody>
            <a:bodyPr wrap="square">
              <a:spAutoFit/>
            </a:bodyPr>
            <a:lstStyle/>
            <a:p>
              <a:pPr>
                <a:lnSpc>
                  <a:spcPct val="125000"/>
                </a:lnSpc>
              </a:pPr>
              <a:endParaRPr lang="zh-CN" altLang="en-US" sz="1600" b="1" dirty="0">
                <a:solidFill>
                  <a:srgbClr val="FF0000"/>
                </a:solidFill>
              </a:endParaRPr>
            </a:p>
          </p:txBody>
        </p:sp>
      </p:grpSp>
      <p:pic>
        <p:nvPicPr>
          <p:cNvPr id="3" name="图片 2">
            <a:extLst>
              <a:ext uri="{FF2B5EF4-FFF2-40B4-BE49-F238E27FC236}">
                <a16:creationId xmlns:a16="http://schemas.microsoft.com/office/drawing/2014/main" id="{F498DF6B-913D-4C63-9EB9-DF5D661B8F47}"/>
              </a:ext>
            </a:extLst>
          </p:cNvPr>
          <p:cNvPicPr>
            <a:picLocks noChangeAspect="1"/>
          </p:cNvPicPr>
          <p:nvPr/>
        </p:nvPicPr>
        <p:blipFill>
          <a:blip r:embed="rId3"/>
          <a:stretch>
            <a:fillRect/>
          </a:stretch>
        </p:blipFill>
        <p:spPr>
          <a:xfrm>
            <a:off x="545081" y="3429000"/>
            <a:ext cx="8053837" cy="2227951"/>
          </a:xfrm>
          <a:prstGeom prst="rect">
            <a:avLst/>
          </a:prstGeom>
        </p:spPr>
      </p:pic>
    </p:spTree>
    <p:extLst>
      <p:ext uri="{BB962C8B-B14F-4D97-AF65-F5344CB8AC3E}">
        <p14:creationId xmlns:p14="http://schemas.microsoft.com/office/powerpoint/2010/main" val="380337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6423" y="3465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智能代码补全</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11</a:t>
            </a:fld>
            <a:endParaRPr lang="zh-CN" altLang="en-US" sz="1500" dirty="0"/>
          </a:p>
        </p:txBody>
      </p:sp>
      <p:sp>
        <p:nvSpPr>
          <p:cNvPr id="5" name="矩形 4"/>
          <p:cNvSpPr/>
          <p:nvPr/>
        </p:nvSpPr>
        <p:spPr>
          <a:xfrm>
            <a:off x="592814" y="1703798"/>
            <a:ext cx="7870051" cy="405624"/>
          </a:xfrm>
          <a:prstGeom prst="rect">
            <a:avLst/>
          </a:prstGeom>
        </p:spPr>
        <p:txBody>
          <a:bodyPr wrap="square">
            <a:spAutoFit/>
          </a:bodyPr>
          <a:lstStyle/>
          <a:p>
            <a:pPr>
              <a:lnSpc>
                <a:spcPct val="125000"/>
              </a:lnSpc>
            </a:pPr>
            <a:r>
              <a:rPr lang="zh-CN" altLang="en-US" dirty="0"/>
              <a:t>  基于统计语言表征的研究利用自然语言中的统计语言模型对代码进行表征。</a:t>
            </a:r>
          </a:p>
        </p:txBody>
      </p:sp>
      <p:sp>
        <p:nvSpPr>
          <p:cNvPr id="14" name="矩形 13"/>
          <p:cNvSpPr/>
          <p:nvPr/>
        </p:nvSpPr>
        <p:spPr>
          <a:xfrm>
            <a:off x="596160" y="1136404"/>
            <a:ext cx="2723823" cy="369332"/>
          </a:xfrm>
          <a:prstGeom prst="rect">
            <a:avLst/>
          </a:prstGeom>
          <a:solidFill>
            <a:schemeClr val="accent1"/>
          </a:solidFill>
        </p:spPr>
        <p:txBody>
          <a:bodyPr wrap="none">
            <a:spAutoFit/>
          </a:bodyPr>
          <a:lstStyle/>
          <a:p>
            <a:r>
              <a:rPr lang="zh-CN" altLang="en-US" b="1" dirty="0">
                <a:solidFill>
                  <a:schemeClr val="bg1"/>
                </a:solidFill>
              </a:rPr>
              <a:t>基于统计语言表征的研究</a:t>
            </a:r>
            <a:endParaRPr lang="en-US" altLang="zh-CN" b="1" dirty="0">
              <a:solidFill>
                <a:schemeClr val="bg1"/>
              </a:solidFill>
            </a:endParaRPr>
          </a:p>
        </p:txBody>
      </p:sp>
      <p:sp>
        <p:nvSpPr>
          <p:cNvPr id="10" name="灯片编号占位符 3">
            <a:extLst>
              <a:ext uri="{FF2B5EF4-FFF2-40B4-BE49-F238E27FC236}">
                <a16:creationId xmlns:a16="http://schemas.microsoft.com/office/drawing/2014/main" id="{4A4B56EE-A786-4E6A-A126-97D0096BDFA2}"/>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11</a:t>
            </a:fld>
            <a:endParaRPr lang="zh-CN" altLang="en-US" sz="1500" dirty="0"/>
          </a:p>
        </p:txBody>
      </p:sp>
      <p:sp>
        <p:nvSpPr>
          <p:cNvPr id="18" name="灯片编号占位符 3">
            <a:extLst>
              <a:ext uri="{FF2B5EF4-FFF2-40B4-BE49-F238E27FC236}">
                <a16:creationId xmlns:a16="http://schemas.microsoft.com/office/drawing/2014/main" id="{62EBAE98-6A35-4360-9A9F-75A385D9CF15}"/>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11</a:t>
            </a:fld>
            <a:endParaRPr lang="zh-CN" altLang="en-US" sz="1500" dirty="0"/>
          </a:p>
        </p:txBody>
      </p:sp>
      <p:grpSp>
        <p:nvGrpSpPr>
          <p:cNvPr id="19" name="组合 18">
            <a:extLst>
              <a:ext uri="{FF2B5EF4-FFF2-40B4-BE49-F238E27FC236}">
                <a16:creationId xmlns:a16="http://schemas.microsoft.com/office/drawing/2014/main" id="{54E7E41F-117E-422E-9917-5BD7EF8F6F7F}"/>
              </a:ext>
            </a:extLst>
          </p:cNvPr>
          <p:cNvGrpSpPr/>
          <p:nvPr/>
        </p:nvGrpSpPr>
        <p:grpSpPr>
          <a:xfrm>
            <a:off x="648105" y="2762860"/>
            <a:ext cx="8101013" cy="1639471"/>
            <a:chOff x="782407" y="-1563619"/>
            <a:chExt cx="10801351" cy="2364062"/>
          </a:xfrm>
        </p:grpSpPr>
        <p:sp>
          <p:nvSpPr>
            <p:cNvPr id="20" name="矩形 19">
              <a:extLst>
                <a:ext uri="{FF2B5EF4-FFF2-40B4-BE49-F238E27FC236}">
                  <a16:creationId xmlns:a16="http://schemas.microsoft.com/office/drawing/2014/main" id="{9DC644E1-334E-4556-AE5C-E1342CCDEF61}"/>
                </a:ext>
              </a:extLst>
            </p:cNvPr>
            <p:cNvSpPr/>
            <p:nvPr/>
          </p:nvSpPr>
          <p:spPr>
            <a:xfrm>
              <a:off x="2382080" y="-1563619"/>
              <a:ext cx="7464183" cy="47585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基于神经网络模型表征的智能代码补全方法的代表文献总结</a:t>
              </a:r>
            </a:p>
          </p:txBody>
        </p:sp>
        <p:sp>
          <p:nvSpPr>
            <p:cNvPr id="21" name="矩形 20">
              <a:extLst>
                <a:ext uri="{FF2B5EF4-FFF2-40B4-BE49-F238E27FC236}">
                  <a16:creationId xmlns:a16="http://schemas.microsoft.com/office/drawing/2014/main" id="{FE4E6A68-2016-4F55-A4C4-8139D16FF9E9}"/>
                </a:ext>
              </a:extLst>
            </p:cNvPr>
            <p:cNvSpPr/>
            <p:nvPr/>
          </p:nvSpPr>
          <p:spPr>
            <a:xfrm>
              <a:off x="782407" y="586109"/>
              <a:ext cx="10801351" cy="214334"/>
            </a:xfrm>
            <a:prstGeom prst="rect">
              <a:avLst/>
            </a:prstGeom>
          </p:spPr>
          <p:txBody>
            <a:bodyPr wrap="square">
              <a:spAutoFit/>
            </a:bodyPr>
            <a:lstStyle/>
            <a:p>
              <a:pPr>
                <a:lnSpc>
                  <a:spcPct val="125000"/>
                </a:lnSpc>
              </a:pPr>
              <a:endParaRPr lang="zh-CN" altLang="en-US" sz="1600" b="1" dirty="0">
                <a:solidFill>
                  <a:srgbClr val="FF0000"/>
                </a:solidFill>
              </a:endParaRPr>
            </a:p>
          </p:txBody>
        </p:sp>
      </p:grpSp>
      <p:pic>
        <p:nvPicPr>
          <p:cNvPr id="2" name="图片 1">
            <a:extLst>
              <a:ext uri="{FF2B5EF4-FFF2-40B4-BE49-F238E27FC236}">
                <a16:creationId xmlns:a16="http://schemas.microsoft.com/office/drawing/2014/main" id="{DA50E5ED-4CDE-4122-AE2A-55A81DF054C9}"/>
              </a:ext>
            </a:extLst>
          </p:cNvPr>
          <p:cNvPicPr>
            <a:picLocks noChangeAspect="1"/>
          </p:cNvPicPr>
          <p:nvPr/>
        </p:nvPicPr>
        <p:blipFill>
          <a:blip r:embed="rId3"/>
          <a:stretch>
            <a:fillRect/>
          </a:stretch>
        </p:blipFill>
        <p:spPr>
          <a:xfrm>
            <a:off x="592813" y="3584424"/>
            <a:ext cx="7870051" cy="1056210"/>
          </a:xfrm>
          <a:prstGeom prst="rect">
            <a:avLst/>
          </a:prstGeom>
        </p:spPr>
      </p:pic>
    </p:spTree>
    <p:extLst>
      <p:ext uri="{BB962C8B-B14F-4D97-AF65-F5344CB8AC3E}">
        <p14:creationId xmlns:p14="http://schemas.microsoft.com/office/powerpoint/2010/main" val="285754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5216834" cy="415498"/>
          </a:xfrm>
          <a:prstGeom prst="rect">
            <a:avLst/>
          </a:prstGeom>
          <a:noFill/>
        </p:spPr>
        <p:txBody>
          <a:bodyPr wrap="square" rtlCol="0">
            <a:spAutoFit/>
          </a:bodyPr>
          <a:lstStyle/>
          <a:p>
            <a:r>
              <a:rPr lang="zh-CN" altLang="en-US" sz="2100" b="1" dirty="0">
                <a:latin typeface="微软雅黑" panose="020B0503020204020204" pitchFamily="34" charset="-122"/>
              </a:rPr>
              <a:t>智能代码补全</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12</a:t>
            </a:fld>
            <a:endParaRPr lang="zh-CN" altLang="en-US" sz="1500" dirty="0"/>
          </a:p>
        </p:txBody>
      </p:sp>
      <p:grpSp>
        <p:nvGrpSpPr>
          <p:cNvPr id="3" name="组合 2"/>
          <p:cNvGrpSpPr/>
          <p:nvPr/>
        </p:nvGrpSpPr>
        <p:grpSpPr>
          <a:xfrm>
            <a:off x="596160" y="1892783"/>
            <a:ext cx="8101013" cy="1264755"/>
            <a:chOff x="782407" y="586109"/>
            <a:chExt cx="10801351" cy="1051342"/>
          </a:xfrm>
        </p:grpSpPr>
        <p:sp>
          <p:nvSpPr>
            <p:cNvPr id="7" name="矩形 6"/>
            <p:cNvSpPr/>
            <p:nvPr/>
          </p:nvSpPr>
          <p:spPr>
            <a:xfrm>
              <a:off x="782407" y="586109"/>
              <a:ext cx="10801351" cy="105134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782407" y="586109"/>
              <a:ext cx="10801351" cy="640145"/>
            </a:xfrm>
            <a:prstGeom prst="rect">
              <a:avLst/>
            </a:prstGeom>
          </p:spPr>
          <p:txBody>
            <a:bodyPr wrap="square">
              <a:spAutoFit/>
            </a:bodyPr>
            <a:lstStyle/>
            <a:p>
              <a:pPr>
                <a:lnSpc>
                  <a:spcPct val="125000"/>
                </a:lnSpc>
              </a:pPr>
              <a:r>
                <a:rPr lang="zh-CN" altLang="en-US" dirty="0"/>
                <a:t>（</a:t>
              </a:r>
              <a:r>
                <a:rPr lang="en-US" altLang="zh-CN" dirty="0"/>
                <a:t>1</a:t>
              </a:r>
              <a:r>
                <a:rPr lang="zh-CN" altLang="en-US" dirty="0"/>
                <a:t>）缺乏统一的模型性能评估指标</a:t>
              </a:r>
              <a:endParaRPr lang="en-US" altLang="zh-CN" sz="1600" b="1" dirty="0">
                <a:solidFill>
                  <a:srgbClr val="FF0000"/>
                </a:solidFill>
              </a:endParaRPr>
            </a:p>
            <a:p>
              <a:pPr>
                <a:lnSpc>
                  <a:spcPct val="125000"/>
                </a:lnSpc>
              </a:pPr>
              <a:r>
                <a:rPr lang="zh-CN" altLang="en-US" dirty="0"/>
                <a:t>（</a:t>
              </a:r>
              <a:r>
                <a:rPr lang="en-US" altLang="zh-CN" dirty="0"/>
                <a:t>2</a:t>
              </a:r>
              <a:r>
                <a:rPr lang="zh-CN" altLang="en-US" dirty="0"/>
                <a:t>）缺乏能够有效衡量补全性能的真实基准语料库和数据集</a:t>
              </a:r>
              <a:endParaRPr lang="en-US" altLang="zh-CN" dirty="0"/>
            </a:p>
            <a:p>
              <a:pPr>
                <a:lnSpc>
                  <a:spcPct val="125000"/>
                </a:lnSpc>
              </a:pPr>
              <a:r>
                <a:rPr lang="zh-CN" altLang="en-US" dirty="0"/>
                <a:t>（</a:t>
              </a:r>
              <a:r>
                <a:rPr lang="en-US" altLang="zh-CN" dirty="0"/>
                <a:t>3</a:t>
              </a:r>
              <a:r>
                <a:rPr lang="zh-CN" altLang="en-US" dirty="0"/>
                <a:t>）智能代码补全方法在代码表征和模型构建上有不同方向且各有所短</a:t>
              </a:r>
              <a:endParaRPr lang="en-US" altLang="zh-CN" dirty="0"/>
            </a:p>
          </p:txBody>
        </p:sp>
      </p:grpSp>
      <p:sp>
        <p:nvSpPr>
          <p:cNvPr id="9" name="矩形 8">
            <a:extLst>
              <a:ext uri="{FF2B5EF4-FFF2-40B4-BE49-F238E27FC236}">
                <a16:creationId xmlns:a16="http://schemas.microsoft.com/office/drawing/2014/main" id="{DEBD5EC0-BD96-4811-9A3D-A6F320A10F51}"/>
              </a:ext>
            </a:extLst>
          </p:cNvPr>
          <p:cNvSpPr/>
          <p:nvPr/>
        </p:nvSpPr>
        <p:spPr>
          <a:xfrm>
            <a:off x="596160" y="1136404"/>
            <a:ext cx="3185487" cy="369332"/>
          </a:xfrm>
          <a:prstGeom prst="rect">
            <a:avLst/>
          </a:prstGeom>
          <a:solidFill>
            <a:schemeClr val="accent1"/>
          </a:solidFill>
        </p:spPr>
        <p:txBody>
          <a:bodyPr wrap="none">
            <a:spAutoFit/>
          </a:bodyPr>
          <a:lstStyle/>
          <a:p>
            <a:r>
              <a:rPr lang="zh-CN" altLang="en-US" b="1" dirty="0">
                <a:solidFill>
                  <a:schemeClr val="bg1"/>
                </a:solidFill>
              </a:rPr>
              <a:t>智能代码补全方法的主要挑战</a:t>
            </a:r>
            <a:endParaRPr lang="en-US" altLang="zh-CN" b="1" dirty="0">
              <a:solidFill>
                <a:schemeClr val="bg1"/>
              </a:solidFill>
            </a:endParaRPr>
          </a:p>
        </p:txBody>
      </p:sp>
      <p:grpSp>
        <p:nvGrpSpPr>
          <p:cNvPr id="10" name="组合 9">
            <a:extLst>
              <a:ext uri="{FF2B5EF4-FFF2-40B4-BE49-F238E27FC236}">
                <a16:creationId xmlns:a16="http://schemas.microsoft.com/office/drawing/2014/main" id="{20B66EDC-F2CE-40C3-B298-1C6B2EE05D57}"/>
              </a:ext>
            </a:extLst>
          </p:cNvPr>
          <p:cNvGrpSpPr/>
          <p:nvPr/>
        </p:nvGrpSpPr>
        <p:grpSpPr>
          <a:xfrm>
            <a:off x="596160" y="4456840"/>
            <a:ext cx="8101013" cy="1264755"/>
            <a:chOff x="782407" y="586109"/>
            <a:chExt cx="10801351" cy="1051342"/>
          </a:xfrm>
        </p:grpSpPr>
        <p:sp>
          <p:nvSpPr>
            <p:cNvPr id="12" name="矩形 11">
              <a:extLst>
                <a:ext uri="{FF2B5EF4-FFF2-40B4-BE49-F238E27FC236}">
                  <a16:creationId xmlns:a16="http://schemas.microsoft.com/office/drawing/2014/main" id="{12A263BE-ADC1-4930-B63F-D416BC5BFB2E}"/>
                </a:ext>
              </a:extLst>
            </p:cNvPr>
            <p:cNvSpPr/>
            <p:nvPr/>
          </p:nvSpPr>
          <p:spPr>
            <a:xfrm>
              <a:off x="782407" y="586109"/>
              <a:ext cx="10801351" cy="105134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3" name="矩形 12">
              <a:extLst>
                <a:ext uri="{FF2B5EF4-FFF2-40B4-BE49-F238E27FC236}">
                  <a16:creationId xmlns:a16="http://schemas.microsoft.com/office/drawing/2014/main" id="{F1F9B9A3-6B06-4E10-876C-85BF0DDE943F}"/>
                </a:ext>
              </a:extLst>
            </p:cNvPr>
            <p:cNvSpPr/>
            <p:nvPr/>
          </p:nvSpPr>
          <p:spPr>
            <a:xfrm>
              <a:off x="782407" y="586109"/>
              <a:ext cx="10801351" cy="743837"/>
            </a:xfrm>
            <a:prstGeom prst="rect">
              <a:avLst/>
            </a:prstGeom>
          </p:spPr>
          <p:txBody>
            <a:bodyPr wrap="square">
              <a:spAutoFit/>
            </a:bodyPr>
            <a:lstStyle/>
            <a:p>
              <a:pPr>
                <a:lnSpc>
                  <a:spcPct val="125000"/>
                </a:lnSpc>
              </a:pPr>
              <a:r>
                <a:rPr lang="zh-CN" altLang="en-US" dirty="0"/>
                <a:t>（</a:t>
              </a:r>
              <a:r>
                <a:rPr lang="en-US" altLang="zh-CN" dirty="0"/>
                <a:t>1</a:t>
              </a:r>
              <a:r>
                <a:rPr lang="zh-CN" altLang="en-US" dirty="0"/>
                <a:t>）需要进一步挖掘真实补全场景</a:t>
              </a:r>
              <a:endParaRPr lang="en-US" altLang="zh-CN" sz="1600" b="1" dirty="0">
                <a:solidFill>
                  <a:srgbClr val="FF0000"/>
                </a:solidFill>
              </a:endParaRPr>
            </a:p>
            <a:p>
              <a:pPr>
                <a:lnSpc>
                  <a:spcPct val="125000"/>
                </a:lnSpc>
              </a:pPr>
              <a:r>
                <a:rPr lang="zh-CN" altLang="en-US" dirty="0"/>
                <a:t>（</a:t>
              </a:r>
              <a:r>
                <a:rPr lang="en-US" altLang="zh-CN" dirty="0"/>
                <a:t>2</a:t>
              </a:r>
              <a:r>
                <a:rPr lang="zh-CN" altLang="en-US" dirty="0"/>
                <a:t>）模型的复杂不能代表性能的优越</a:t>
              </a:r>
              <a:r>
                <a:rPr lang="en-US" altLang="zh-CN" dirty="0"/>
                <a:t>,</a:t>
              </a:r>
              <a:r>
                <a:rPr lang="zh-CN" altLang="en-US" dirty="0"/>
                <a:t>模型构建需要针对代码补全任务的特殊性进一步研究</a:t>
              </a:r>
              <a:endParaRPr lang="en-US" altLang="zh-CN" dirty="0"/>
            </a:p>
          </p:txBody>
        </p:sp>
      </p:grpSp>
      <p:sp>
        <p:nvSpPr>
          <p:cNvPr id="14" name="矩形 13">
            <a:extLst>
              <a:ext uri="{FF2B5EF4-FFF2-40B4-BE49-F238E27FC236}">
                <a16:creationId xmlns:a16="http://schemas.microsoft.com/office/drawing/2014/main" id="{997C5782-D31C-4E8E-856C-D5731E938E78}"/>
              </a:ext>
            </a:extLst>
          </p:cNvPr>
          <p:cNvSpPr/>
          <p:nvPr/>
        </p:nvSpPr>
        <p:spPr>
          <a:xfrm>
            <a:off x="596160" y="3700462"/>
            <a:ext cx="3185487" cy="369332"/>
          </a:xfrm>
          <a:prstGeom prst="rect">
            <a:avLst/>
          </a:prstGeom>
          <a:solidFill>
            <a:schemeClr val="accent1"/>
          </a:solidFill>
        </p:spPr>
        <p:txBody>
          <a:bodyPr wrap="none">
            <a:spAutoFit/>
          </a:bodyPr>
          <a:lstStyle/>
          <a:p>
            <a:r>
              <a:rPr lang="zh-CN" altLang="en-US" b="1" dirty="0">
                <a:solidFill>
                  <a:schemeClr val="bg1"/>
                </a:solidFill>
              </a:rPr>
              <a:t>智能代码补全方法的未来方向</a:t>
            </a:r>
            <a:endParaRPr lang="en-US" altLang="zh-CN" b="1" dirty="0">
              <a:solidFill>
                <a:schemeClr val="bg1"/>
              </a:solidFill>
            </a:endParaRPr>
          </a:p>
        </p:txBody>
      </p:sp>
    </p:spTree>
    <p:extLst>
      <p:ext uri="{BB962C8B-B14F-4D97-AF65-F5344CB8AC3E}">
        <p14:creationId xmlns:p14="http://schemas.microsoft.com/office/powerpoint/2010/main" val="412955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21494" y="1269206"/>
            <a:ext cx="8101013" cy="431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521495" y="2886544"/>
            <a:ext cx="8101013" cy="1106805"/>
          </a:xfrm>
          <a:prstGeom prst="rect">
            <a:avLst/>
          </a:prstGeom>
          <a:noFill/>
        </p:spPr>
        <p:txBody>
          <a:bodyPr wrap="square" rtlCol="0">
            <a:spAutoFit/>
          </a:bodyPr>
          <a:lstStyle/>
          <a:p>
            <a:pPr algn="ctr"/>
            <a:r>
              <a:rPr lang="en-US" altLang="zh-CN" sz="6600" b="1" dirty="0">
                <a:solidFill>
                  <a:schemeClr val="bg1"/>
                </a:solidFill>
              </a:rPr>
              <a:t>THANKS</a:t>
            </a:r>
            <a:endParaRPr lang="zh-CN" altLang="en-US" sz="6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857250"/>
            <a:ext cx="24122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672065" y="2802506"/>
            <a:ext cx="1740141" cy="783590"/>
          </a:xfrm>
          <a:prstGeom prst="rect">
            <a:avLst/>
          </a:prstGeom>
          <a:noFill/>
        </p:spPr>
        <p:txBody>
          <a:bodyPr wrap="square" rtlCol="0">
            <a:spAutoFit/>
          </a:bodyPr>
          <a:lstStyle/>
          <a:p>
            <a:pPr algn="r"/>
            <a:r>
              <a:rPr lang="zh-CN" altLang="en-US" sz="45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24581"/>
            <a:ext cx="2418973" cy="553085"/>
          </a:xfrm>
          <a:prstGeom prst="rect">
            <a:avLst/>
          </a:prstGeom>
          <a:noFill/>
        </p:spPr>
        <p:txBody>
          <a:bodyPr wrap="square" rtlCol="0">
            <a:spAutoFit/>
          </a:bodyPr>
          <a:lstStyle/>
          <a:p>
            <a:pPr algn="r"/>
            <a:r>
              <a:rPr lang="en-US" altLang="zh-CN" sz="3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3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2932017" y="1930052"/>
            <a:ext cx="3482230" cy="634944"/>
            <a:chOff x="3909356" y="1666934"/>
            <a:chExt cx="4642973" cy="846592"/>
          </a:xfrm>
        </p:grpSpPr>
        <p:sp>
          <p:nvSpPr>
            <p:cNvPr id="19" name="文本框 18"/>
            <p:cNvSpPr txBox="1"/>
            <p:nvPr/>
          </p:nvSpPr>
          <p:spPr>
            <a:xfrm>
              <a:off x="4912812" y="1666934"/>
              <a:ext cx="3639517" cy="553997"/>
            </a:xfrm>
            <a:prstGeom prst="rect">
              <a:avLst/>
            </a:prstGeom>
            <a:noFill/>
          </p:spPr>
          <p:txBody>
            <a:bodyPr wrap="square" rtlCol="0">
              <a:spAutoFit/>
            </a:bodyPr>
            <a:lstStyle/>
            <a:p>
              <a:r>
                <a:rPr lang="zh-CN" altLang="en-US" sz="2100" b="1" dirty="0">
                  <a:latin typeface="微软雅黑" panose="020B0503020204020204" pitchFamily="34" charset="-122"/>
                </a:rPr>
                <a:t>代码补全类型定义</a:t>
              </a: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613833"/>
              </a:xfrm>
              <a:prstGeom prst="rect">
                <a:avLst/>
              </a:prstGeom>
              <a:noFill/>
              <a:ln>
                <a:noFill/>
              </a:ln>
            </p:spPr>
            <p:txBody>
              <a:bodyPr wrap="square" rtlCol="0">
                <a:spAutoFit/>
              </a:bodyP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73" name="组合 72"/>
          <p:cNvGrpSpPr/>
          <p:nvPr/>
        </p:nvGrpSpPr>
        <p:grpSpPr>
          <a:xfrm>
            <a:off x="2905060" y="3107113"/>
            <a:ext cx="2575693" cy="633665"/>
            <a:chOff x="3873413" y="3187016"/>
            <a:chExt cx="3434257" cy="844887"/>
          </a:xfrm>
        </p:grpSpPr>
        <p:sp>
          <p:nvSpPr>
            <p:cNvPr id="55" name="文本框 54"/>
            <p:cNvSpPr txBox="1"/>
            <p:nvPr/>
          </p:nvSpPr>
          <p:spPr>
            <a:xfrm>
              <a:off x="4912812" y="3187016"/>
              <a:ext cx="2394858" cy="552027"/>
            </a:xfrm>
            <a:prstGeom prst="rect">
              <a:avLst/>
            </a:prstGeom>
            <a:noFill/>
          </p:spPr>
          <p:txBody>
            <a:bodyPr wrap="square" rtlCol="0">
              <a:spAutoFit/>
            </a:bodyPr>
            <a:lstStyle/>
            <a:p>
              <a:r>
                <a:rPr lang="zh-CN" altLang="en-US" sz="2100" b="1" dirty="0">
                  <a:latin typeface="微软雅黑" panose="020B0503020204020204" pitchFamily="34" charset="-122"/>
                </a:rPr>
                <a:t>智能代码补全</a:t>
              </a:r>
            </a:p>
          </p:txBody>
        </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615553"/>
              </a:xfrm>
              <a:prstGeom prst="rect">
                <a:avLst/>
              </a:prstGeom>
              <a:noFill/>
            </p:spPr>
            <p:txBody>
              <a:bodyPr wrap="square" rtlCol="0">
                <a:spAutoFit/>
              </a:bodyP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02</a:t>
                </a:r>
                <a:endParaRPr lang="zh-CN" altLang="en-US" sz="33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6423" y="3465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代码补全类型定义</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3</a:t>
            </a:fld>
            <a:endParaRPr lang="zh-CN" altLang="en-US" sz="1500" dirty="0"/>
          </a:p>
        </p:txBody>
      </p:sp>
      <p:sp>
        <p:nvSpPr>
          <p:cNvPr id="5" name="矩形 4"/>
          <p:cNvSpPr/>
          <p:nvPr/>
        </p:nvSpPr>
        <p:spPr>
          <a:xfrm>
            <a:off x="592814" y="1703798"/>
            <a:ext cx="7870051" cy="751872"/>
          </a:xfrm>
          <a:prstGeom prst="rect">
            <a:avLst/>
          </a:prstGeom>
        </p:spPr>
        <p:txBody>
          <a:bodyPr wrap="square">
            <a:spAutoFit/>
          </a:bodyPr>
          <a:lstStyle/>
          <a:p>
            <a:pPr>
              <a:lnSpc>
                <a:spcPct val="125000"/>
              </a:lnSpc>
            </a:pPr>
            <a:r>
              <a:rPr lang="zh-CN" altLang="en-US" dirty="0"/>
              <a:t>  根据输入前缀，对不完整的标识符进行补全，补全对象包括方法名、变量名、参数名等。</a:t>
            </a:r>
            <a:endParaRPr lang="en-US" altLang="zh-CN" dirty="0"/>
          </a:p>
        </p:txBody>
      </p:sp>
      <p:sp>
        <p:nvSpPr>
          <p:cNvPr id="14" name="矩形 13"/>
          <p:cNvSpPr/>
          <p:nvPr/>
        </p:nvSpPr>
        <p:spPr>
          <a:xfrm>
            <a:off x="596160" y="1136404"/>
            <a:ext cx="1338828" cy="369332"/>
          </a:xfrm>
          <a:prstGeom prst="rect">
            <a:avLst/>
          </a:prstGeom>
          <a:solidFill>
            <a:schemeClr val="accent1"/>
          </a:solidFill>
        </p:spPr>
        <p:txBody>
          <a:bodyPr wrap="none">
            <a:spAutoFit/>
          </a:bodyPr>
          <a:lstStyle/>
          <a:p>
            <a:r>
              <a:rPr lang="zh-CN" altLang="en-US" b="1" dirty="0">
                <a:solidFill>
                  <a:schemeClr val="bg1"/>
                </a:solidFill>
              </a:rPr>
              <a:t>标识符补全</a:t>
            </a:r>
            <a:endParaRPr lang="en-US" altLang="zh-CN" b="1" dirty="0">
              <a:solidFill>
                <a:schemeClr val="bg1"/>
              </a:solidFill>
            </a:endParaRPr>
          </a:p>
        </p:txBody>
      </p:sp>
      <p:pic>
        <p:nvPicPr>
          <p:cNvPr id="2" name="图片 1">
            <a:extLst>
              <a:ext uri="{FF2B5EF4-FFF2-40B4-BE49-F238E27FC236}">
                <a16:creationId xmlns:a16="http://schemas.microsoft.com/office/drawing/2014/main" id="{699852DD-F973-4D5D-AD01-66AF9B9F1BE6}"/>
              </a:ext>
            </a:extLst>
          </p:cNvPr>
          <p:cNvPicPr>
            <a:picLocks noChangeAspect="1"/>
          </p:cNvPicPr>
          <p:nvPr/>
        </p:nvPicPr>
        <p:blipFill>
          <a:blip r:embed="rId3"/>
          <a:stretch>
            <a:fillRect/>
          </a:stretch>
        </p:blipFill>
        <p:spPr>
          <a:xfrm>
            <a:off x="2191381" y="2772614"/>
            <a:ext cx="4423556" cy="29346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6423" y="3465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代码补全类型定义</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4</a:t>
            </a:fld>
            <a:endParaRPr lang="zh-CN" altLang="en-US" sz="1500" dirty="0"/>
          </a:p>
        </p:txBody>
      </p:sp>
      <p:sp>
        <p:nvSpPr>
          <p:cNvPr id="5" name="矩形 4"/>
          <p:cNvSpPr/>
          <p:nvPr/>
        </p:nvSpPr>
        <p:spPr>
          <a:xfrm>
            <a:off x="592814" y="1703798"/>
            <a:ext cx="7870051" cy="751872"/>
          </a:xfrm>
          <a:prstGeom prst="rect">
            <a:avLst/>
          </a:prstGeom>
        </p:spPr>
        <p:txBody>
          <a:bodyPr wrap="square">
            <a:spAutoFit/>
          </a:bodyPr>
          <a:lstStyle/>
          <a:p>
            <a:pPr>
              <a:lnSpc>
                <a:spcPct val="125000"/>
              </a:lnSpc>
            </a:pPr>
            <a:r>
              <a:rPr lang="zh-CN" altLang="en-US" dirty="0"/>
              <a:t>  在一些代码补全工具中，可以输入带有空缺的代码片段，工具会自动生成符合编程语言规则的语句进行补全。</a:t>
            </a:r>
            <a:endParaRPr lang="en-US" altLang="zh-CN" dirty="0"/>
          </a:p>
        </p:txBody>
      </p:sp>
      <p:sp>
        <p:nvSpPr>
          <p:cNvPr id="14" name="矩形 13"/>
          <p:cNvSpPr/>
          <p:nvPr/>
        </p:nvSpPr>
        <p:spPr>
          <a:xfrm>
            <a:off x="596160" y="1136404"/>
            <a:ext cx="1569660" cy="369332"/>
          </a:xfrm>
          <a:prstGeom prst="rect">
            <a:avLst/>
          </a:prstGeom>
          <a:solidFill>
            <a:schemeClr val="accent1"/>
          </a:solidFill>
        </p:spPr>
        <p:txBody>
          <a:bodyPr wrap="none">
            <a:spAutoFit/>
          </a:bodyPr>
          <a:lstStyle/>
          <a:p>
            <a:r>
              <a:rPr lang="zh-CN" altLang="en-US" b="1" dirty="0">
                <a:solidFill>
                  <a:schemeClr val="bg1"/>
                </a:solidFill>
              </a:rPr>
              <a:t>代码片段补全</a:t>
            </a:r>
            <a:endParaRPr lang="en-US" altLang="zh-CN" b="1" dirty="0">
              <a:solidFill>
                <a:schemeClr val="bg1"/>
              </a:solidFill>
            </a:endParaRPr>
          </a:p>
        </p:txBody>
      </p:sp>
      <p:pic>
        <p:nvPicPr>
          <p:cNvPr id="2" name="图片 1">
            <a:extLst>
              <a:ext uri="{FF2B5EF4-FFF2-40B4-BE49-F238E27FC236}">
                <a16:creationId xmlns:a16="http://schemas.microsoft.com/office/drawing/2014/main" id="{36C5BC98-BBA5-45CC-9E02-05F0A9D20BA7}"/>
              </a:ext>
            </a:extLst>
          </p:cNvPr>
          <p:cNvPicPr>
            <a:picLocks noChangeAspect="1"/>
          </p:cNvPicPr>
          <p:nvPr/>
        </p:nvPicPr>
        <p:blipFill>
          <a:blip r:embed="rId4"/>
          <a:stretch>
            <a:fillRect/>
          </a:stretch>
        </p:blipFill>
        <p:spPr>
          <a:xfrm>
            <a:off x="2703660" y="1466564"/>
            <a:ext cx="3886537" cy="5044877"/>
          </a:xfrm>
          <a:prstGeom prst="rect">
            <a:avLst/>
          </a:prstGeom>
        </p:spPr>
      </p:pic>
    </p:spTree>
    <p:custDataLst>
      <p:tags r:id="rId1"/>
    </p:custDataLst>
    <p:extLst>
      <p:ext uri="{BB962C8B-B14F-4D97-AF65-F5344CB8AC3E}">
        <p14:creationId xmlns:p14="http://schemas.microsoft.com/office/powerpoint/2010/main" val="173760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6423" y="3465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代码补全类型定义</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5</a:t>
            </a:fld>
            <a:endParaRPr lang="zh-CN" altLang="en-US" sz="1500" dirty="0"/>
          </a:p>
        </p:txBody>
      </p:sp>
      <p:sp>
        <p:nvSpPr>
          <p:cNvPr id="5" name="矩形 4"/>
          <p:cNvSpPr/>
          <p:nvPr/>
        </p:nvSpPr>
        <p:spPr>
          <a:xfrm>
            <a:off x="592814" y="1703798"/>
            <a:ext cx="7870051" cy="405624"/>
          </a:xfrm>
          <a:prstGeom prst="rect">
            <a:avLst/>
          </a:prstGeom>
        </p:spPr>
        <p:txBody>
          <a:bodyPr wrap="square">
            <a:spAutoFit/>
          </a:bodyPr>
          <a:lstStyle/>
          <a:p>
            <a:pPr>
              <a:lnSpc>
                <a:spcPct val="125000"/>
              </a:lnSpc>
            </a:pPr>
            <a:r>
              <a:rPr lang="zh-CN" altLang="en-US" dirty="0"/>
              <a:t>  输入简短的、未预定义的短语或缩略词，补全为完整的函数和参数。</a:t>
            </a:r>
            <a:endParaRPr lang="en-US" altLang="zh-CN" dirty="0"/>
          </a:p>
        </p:txBody>
      </p:sp>
      <p:sp>
        <p:nvSpPr>
          <p:cNvPr id="14" name="矩形 13"/>
          <p:cNvSpPr/>
          <p:nvPr/>
        </p:nvSpPr>
        <p:spPr>
          <a:xfrm>
            <a:off x="596160" y="1136404"/>
            <a:ext cx="2190023" cy="369332"/>
          </a:xfrm>
          <a:prstGeom prst="rect">
            <a:avLst/>
          </a:prstGeom>
          <a:solidFill>
            <a:schemeClr val="accent1"/>
          </a:solidFill>
        </p:spPr>
        <p:txBody>
          <a:bodyPr wrap="none">
            <a:spAutoFit/>
          </a:bodyPr>
          <a:lstStyle/>
          <a:p>
            <a:r>
              <a:rPr lang="zh-CN" altLang="en-US" b="1" dirty="0">
                <a:solidFill>
                  <a:schemeClr val="bg1"/>
                </a:solidFill>
              </a:rPr>
              <a:t>关键词</a:t>
            </a:r>
            <a:r>
              <a:rPr lang="en-US" altLang="zh-CN" b="1" dirty="0">
                <a:solidFill>
                  <a:schemeClr val="bg1"/>
                </a:solidFill>
              </a:rPr>
              <a:t>/</a:t>
            </a:r>
            <a:r>
              <a:rPr lang="zh-CN" altLang="en-US" b="1" dirty="0">
                <a:solidFill>
                  <a:schemeClr val="bg1"/>
                </a:solidFill>
              </a:rPr>
              <a:t>缩略词补全</a:t>
            </a:r>
            <a:endParaRPr lang="en-US" altLang="zh-CN" b="1" dirty="0">
              <a:solidFill>
                <a:schemeClr val="bg1"/>
              </a:solidFill>
            </a:endParaRPr>
          </a:p>
        </p:txBody>
      </p:sp>
      <p:pic>
        <p:nvPicPr>
          <p:cNvPr id="3" name="图片 2">
            <a:extLst>
              <a:ext uri="{FF2B5EF4-FFF2-40B4-BE49-F238E27FC236}">
                <a16:creationId xmlns:a16="http://schemas.microsoft.com/office/drawing/2014/main" id="{F8F1D5AD-AEF6-412A-95D6-C4E5CAFA999A}"/>
              </a:ext>
            </a:extLst>
          </p:cNvPr>
          <p:cNvPicPr>
            <a:picLocks noChangeAspect="1"/>
          </p:cNvPicPr>
          <p:nvPr/>
        </p:nvPicPr>
        <p:blipFill>
          <a:blip r:embed="rId4"/>
          <a:stretch>
            <a:fillRect/>
          </a:stretch>
        </p:blipFill>
        <p:spPr>
          <a:xfrm>
            <a:off x="1945885" y="2448955"/>
            <a:ext cx="5252229" cy="3160147"/>
          </a:xfrm>
          <a:prstGeom prst="rect">
            <a:avLst/>
          </a:prstGeom>
        </p:spPr>
      </p:pic>
      <p:pic>
        <p:nvPicPr>
          <p:cNvPr id="6" name="图片 5">
            <a:extLst>
              <a:ext uri="{FF2B5EF4-FFF2-40B4-BE49-F238E27FC236}">
                <a16:creationId xmlns:a16="http://schemas.microsoft.com/office/drawing/2014/main" id="{62D800F4-D6A1-4F64-BFC0-C116EC0BEC78}"/>
              </a:ext>
            </a:extLst>
          </p:cNvPr>
          <p:cNvPicPr>
            <a:picLocks noChangeAspect="1"/>
          </p:cNvPicPr>
          <p:nvPr/>
        </p:nvPicPr>
        <p:blipFill>
          <a:blip r:embed="rId5"/>
          <a:stretch>
            <a:fillRect/>
          </a:stretch>
        </p:blipFill>
        <p:spPr>
          <a:xfrm>
            <a:off x="1945885" y="3052641"/>
            <a:ext cx="5075176" cy="1974956"/>
          </a:xfrm>
          <a:prstGeom prst="rect">
            <a:avLst/>
          </a:prstGeom>
        </p:spPr>
      </p:pic>
    </p:spTree>
    <p:custDataLst>
      <p:tags r:id="rId1"/>
    </p:custDataLst>
    <p:extLst>
      <p:ext uri="{BB962C8B-B14F-4D97-AF65-F5344CB8AC3E}">
        <p14:creationId xmlns:p14="http://schemas.microsoft.com/office/powerpoint/2010/main" val="416284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5216834" cy="415498"/>
          </a:xfrm>
          <a:prstGeom prst="rect">
            <a:avLst/>
          </a:prstGeom>
          <a:noFill/>
        </p:spPr>
        <p:txBody>
          <a:bodyPr wrap="square" rtlCol="0">
            <a:spAutoFit/>
          </a:bodyPr>
          <a:lstStyle/>
          <a:p>
            <a:r>
              <a:rPr lang="zh-CN" altLang="en-US" sz="2100" b="1" dirty="0">
                <a:latin typeface="微软雅黑" panose="020B0503020204020204" pitchFamily="34" charset="-122"/>
              </a:rPr>
              <a:t>智能代码补全</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6</a:t>
            </a:fld>
            <a:endParaRPr lang="zh-CN" altLang="en-US" sz="1500" dirty="0"/>
          </a:p>
        </p:txBody>
      </p:sp>
      <p:grpSp>
        <p:nvGrpSpPr>
          <p:cNvPr id="3" name="组合 2"/>
          <p:cNvGrpSpPr/>
          <p:nvPr/>
        </p:nvGrpSpPr>
        <p:grpSpPr>
          <a:xfrm>
            <a:off x="521494" y="4425099"/>
            <a:ext cx="8101013" cy="2131096"/>
            <a:chOff x="782407" y="586109"/>
            <a:chExt cx="10801351" cy="1248877"/>
          </a:xfrm>
        </p:grpSpPr>
        <p:sp>
          <p:nvSpPr>
            <p:cNvPr id="7" name="矩形 6"/>
            <p:cNvSpPr/>
            <p:nvPr/>
          </p:nvSpPr>
          <p:spPr>
            <a:xfrm>
              <a:off x="782407" y="586109"/>
              <a:ext cx="10801351" cy="105134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782407" y="586109"/>
              <a:ext cx="10801351" cy="1248877"/>
            </a:xfrm>
            <a:prstGeom prst="rect">
              <a:avLst/>
            </a:prstGeom>
          </p:spPr>
          <p:txBody>
            <a:bodyPr wrap="square">
              <a:spAutoFit/>
            </a:bodyPr>
            <a:lstStyle/>
            <a:p>
              <a:pPr>
                <a:lnSpc>
                  <a:spcPct val="125000"/>
                </a:lnSpc>
              </a:pPr>
              <a:r>
                <a:rPr lang="zh-CN" altLang="en-US" dirty="0"/>
                <a:t>  智能补全方法的目的在于让计算机读懂源代码</a:t>
              </a:r>
              <a:r>
                <a:rPr lang="en-US" altLang="zh-CN" dirty="0"/>
                <a:t>(</a:t>
              </a:r>
              <a:r>
                <a:rPr lang="zh-CN" altLang="en-US" dirty="0"/>
                <a:t>即提取源代码特征</a:t>
              </a:r>
              <a:r>
                <a:rPr lang="en-US" altLang="zh-CN" dirty="0"/>
                <a:t>)</a:t>
              </a:r>
              <a:r>
                <a:rPr lang="zh-CN" altLang="en-US" dirty="0"/>
                <a:t>、学习如何寻找补全内容</a:t>
              </a:r>
              <a:r>
                <a:rPr lang="en-US" altLang="zh-CN" dirty="0"/>
                <a:t>(</a:t>
              </a:r>
              <a:r>
                <a:rPr lang="zh-CN" altLang="en-US" dirty="0"/>
                <a:t>即模型学习和相似比 较</a:t>
              </a:r>
              <a:r>
                <a:rPr lang="en-US" altLang="zh-CN" dirty="0"/>
                <a:t>),</a:t>
              </a:r>
              <a:r>
                <a:rPr lang="zh-CN" altLang="en-US" dirty="0"/>
                <a:t>将补全内容与待补全位置进行匹配</a:t>
              </a:r>
              <a:r>
                <a:rPr lang="en-US" altLang="zh-CN" dirty="0"/>
                <a:t>(</a:t>
              </a:r>
              <a:r>
                <a:rPr lang="zh-CN" altLang="en-US" dirty="0"/>
                <a:t>即结果过滤整合</a:t>
              </a:r>
              <a:r>
                <a:rPr lang="en-US" altLang="zh-CN" dirty="0"/>
                <a:t>),</a:t>
              </a:r>
              <a:r>
                <a:rPr lang="zh-CN" altLang="en-US" dirty="0"/>
                <a:t>最后给出相应的补全建议</a:t>
              </a:r>
              <a:r>
                <a:rPr lang="en-US" altLang="zh-CN" dirty="0"/>
                <a:t>(</a:t>
              </a:r>
              <a:r>
                <a:rPr lang="zh-CN" altLang="en-US" dirty="0"/>
                <a:t>即结果呈现</a:t>
              </a:r>
              <a:r>
                <a:rPr lang="en-US" altLang="zh-CN" dirty="0"/>
                <a:t>).</a:t>
              </a:r>
              <a:r>
                <a:rPr lang="zh-CN" altLang="en-US" dirty="0"/>
                <a:t>  </a:t>
              </a:r>
              <a:endParaRPr lang="en-US" altLang="zh-CN" dirty="0"/>
            </a:p>
            <a:p>
              <a:pPr>
                <a:lnSpc>
                  <a:spcPct val="125000"/>
                </a:lnSpc>
              </a:pPr>
              <a:r>
                <a:rPr lang="zh-CN" altLang="en-US" dirty="0"/>
                <a:t>  根据对代码信息的利用和特征提取的不同形式，智能代码补全方法可以分为基于编程语言表征和基于统计语言表征两个方向。</a:t>
              </a:r>
              <a:endParaRPr lang="en-US" altLang="zh-CN" dirty="0"/>
            </a:p>
            <a:p>
              <a:pPr>
                <a:lnSpc>
                  <a:spcPct val="125000"/>
                </a:lnSpc>
              </a:pPr>
              <a:r>
                <a:rPr lang="en-US" altLang="zh-CN" dirty="0"/>
                <a:t>  </a:t>
              </a:r>
              <a:endParaRPr lang="zh-CN" altLang="en-US" sz="1600" b="1" dirty="0">
                <a:solidFill>
                  <a:srgbClr val="FF0000"/>
                </a:solidFill>
              </a:endParaRPr>
            </a:p>
          </p:txBody>
        </p:sp>
      </p:grpSp>
      <p:pic>
        <p:nvPicPr>
          <p:cNvPr id="2" name="图片 1">
            <a:extLst>
              <a:ext uri="{FF2B5EF4-FFF2-40B4-BE49-F238E27FC236}">
                <a16:creationId xmlns:a16="http://schemas.microsoft.com/office/drawing/2014/main" id="{53FFFDCB-16D9-46A2-854F-E0ED21108E3B}"/>
              </a:ext>
            </a:extLst>
          </p:cNvPr>
          <p:cNvPicPr>
            <a:picLocks noChangeAspect="1"/>
          </p:cNvPicPr>
          <p:nvPr/>
        </p:nvPicPr>
        <p:blipFill>
          <a:blip r:embed="rId3"/>
          <a:stretch>
            <a:fillRect/>
          </a:stretch>
        </p:blipFill>
        <p:spPr>
          <a:xfrm>
            <a:off x="1659482" y="1457325"/>
            <a:ext cx="5825035" cy="2259806"/>
          </a:xfrm>
          <a:prstGeom prst="rect">
            <a:avLst/>
          </a:prstGeom>
        </p:spPr>
      </p:pic>
    </p:spTree>
    <p:extLst>
      <p:ext uri="{BB962C8B-B14F-4D97-AF65-F5344CB8AC3E}">
        <p14:creationId xmlns:p14="http://schemas.microsoft.com/office/powerpoint/2010/main" val="323429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6423" y="3465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智能代码补全</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7</a:t>
            </a:fld>
            <a:endParaRPr lang="zh-CN" altLang="en-US" sz="1500" dirty="0"/>
          </a:p>
        </p:txBody>
      </p:sp>
      <p:sp>
        <p:nvSpPr>
          <p:cNvPr id="5" name="矩形 4"/>
          <p:cNvSpPr/>
          <p:nvPr/>
        </p:nvSpPr>
        <p:spPr>
          <a:xfrm>
            <a:off x="592814" y="1703798"/>
            <a:ext cx="7870051" cy="751872"/>
          </a:xfrm>
          <a:prstGeom prst="rect">
            <a:avLst/>
          </a:prstGeom>
        </p:spPr>
        <p:txBody>
          <a:bodyPr wrap="square">
            <a:spAutoFit/>
          </a:bodyPr>
          <a:lstStyle/>
          <a:p>
            <a:pPr>
              <a:lnSpc>
                <a:spcPct val="125000"/>
              </a:lnSpc>
            </a:pPr>
            <a:r>
              <a:rPr lang="zh-CN" altLang="en-US" dirty="0"/>
              <a:t>  基于编程语言表征的研究通过对代码的静态或动态分析，利用词法分析、语法分析、控制</a:t>
            </a:r>
            <a:r>
              <a:rPr lang="en-US" altLang="zh-CN" dirty="0"/>
              <a:t>/</a:t>
            </a:r>
            <a:r>
              <a:rPr lang="zh-CN" altLang="en-US" dirty="0"/>
              <a:t>数据流分析等技术，提取代码特征。</a:t>
            </a:r>
            <a:endParaRPr lang="en-US" altLang="zh-CN" dirty="0"/>
          </a:p>
        </p:txBody>
      </p:sp>
      <p:sp>
        <p:nvSpPr>
          <p:cNvPr id="14" name="矩形 13"/>
          <p:cNvSpPr/>
          <p:nvPr/>
        </p:nvSpPr>
        <p:spPr>
          <a:xfrm>
            <a:off x="596160" y="1136404"/>
            <a:ext cx="2723823" cy="369332"/>
          </a:xfrm>
          <a:prstGeom prst="rect">
            <a:avLst/>
          </a:prstGeom>
          <a:solidFill>
            <a:schemeClr val="accent1"/>
          </a:solidFill>
        </p:spPr>
        <p:txBody>
          <a:bodyPr wrap="none">
            <a:spAutoFit/>
          </a:bodyPr>
          <a:lstStyle/>
          <a:p>
            <a:r>
              <a:rPr lang="zh-CN" altLang="en-US" b="1" dirty="0">
                <a:solidFill>
                  <a:schemeClr val="bg1"/>
                </a:solidFill>
              </a:rPr>
              <a:t>基于编程语言表征的研究</a:t>
            </a:r>
            <a:endParaRPr lang="en-US" altLang="zh-CN" b="1" dirty="0">
              <a:solidFill>
                <a:schemeClr val="bg1"/>
              </a:solidFill>
            </a:endParaRPr>
          </a:p>
        </p:txBody>
      </p:sp>
      <p:sp>
        <p:nvSpPr>
          <p:cNvPr id="10" name="灯片编号占位符 3">
            <a:extLst>
              <a:ext uri="{FF2B5EF4-FFF2-40B4-BE49-F238E27FC236}">
                <a16:creationId xmlns:a16="http://schemas.microsoft.com/office/drawing/2014/main" id="{4A4B56EE-A786-4E6A-A126-97D0096BDFA2}"/>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7</a:t>
            </a:fld>
            <a:endParaRPr lang="zh-CN" altLang="en-US" sz="1500" dirty="0"/>
          </a:p>
        </p:txBody>
      </p:sp>
      <p:pic>
        <p:nvPicPr>
          <p:cNvPr id="2" name="图片 1">
            <a:extLst>
              <a:ext uri="{FF2B5EF4-FFF2-40B4-BE49-F238E27FC236}">
                <a16:creationId xmlns:a16="http://schemas.microsoft.com/office/drawing/2014/main" id="{E2B33CC9-8311-4430-9421-FEB58DC76C86}"/>
              </a:ext>
            </a:extLst>
          </p:cNvPr>
          <p:cNvPicPr>
            <a:picLocks noChangeAspect="1"/>
          </p:cNvPicPr>
          <p:nvPr/>
        </p:nvPicPr>
        <p:blipFill>
          <a:blip r:embed="rId3"/>
          <a:stretch>
            <a:fillRect/>
          </a:stretch>
        </p:blipFill>
        <p:spPr>
          <a:xfrm>
            <a:off x="774720" y="3640147"/>
            <a:ext cx="7847787" cy="1317347"/>
          </a:xfrm>
          <a:prstGeom prst="rect">
            <a:avLst/>
          </a:prstGeom>
        </p:spPr>
      </p:pic>
      <p:sp>
        <p:nvSpPr>
          <p:cNvPr id="18" name="灯片编号占位符 3">
            <a:extLst>
              <a:ext uri="{FF2B5EF4-FFF2-40B4-BE49-F238E27FC236}">
                <a16:creationId xmlns:a16="http://schemas.microsoft.com/office/drawing/2014/main" id="{62EBAE98-6A35-4360-9A9F-75A385D9CF15}"/>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7</a:t>
            </a:fld>
            <a:endParaRPr lang="zh-CN" altLang="en-US" sz="1500" dirty="0"/>
          </a:p>
        </p:txBody>
      </p:sp>
      <p:grpSp>
        <p:nvGrpSpPr>
          <p:cNvPr id="19" name="组合 18">
            <a:extLst>
              <a:ext uri="{FF2B5EF4-FFF2-40B4-BE49-F238E27FC236}">
                <a16:creationId xmlns:a16="http://schemas.microsoft.com/office/drawing/2014/main" id="{54E7E41F-117E-422E-9917-5BD7EF8F6F7F}"/>
              </a:ext>
            </a:extLst>
          </p:cNvPr>
          <p:cNvGrpSpPr/>
          <p:nvPr/>
        </p:nvGrpSpPr>
        <p:grpSpPr>
          <a:xfrm>
            <a:off x="774716" y="2805040"/>
            <a:ext cx="8101013" cy="286341"/>
            <a:chOff x="782407" y="586109"/>
            <a:chExt cx="10801351" cy="412894"/>
          </a:xfrm>
        </p:grpSpPr>
        <p:sp>
          <p:nvSpPr>
            <p:cNvPr id="20" name="矩形 19">
              <a:extLst>
                <a:ext uri="{FF2B5EF4-FFF2-40B4-BE49-F238E27FC236}">
                  <a16:creationId xmlns:a16="http://schemas.microsoft.com/office/drawing/2014/main" id="{9DC644E1-334E-4556-AE5C-E1342CCDEF61}"/>
                </a:ext>
              </a:extLst>
            </p:cNvPr>
            <p:cNvSpPr/>
            <p:nvPr/>
          </p:nvSpPr>
          <p:spPr>
            <a:xfrm>
              <a:off x="2569635" y="586109"/>
              <a:ext cx="7226892" cy="412894"/>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基于词汇表征的智能代码补全方法的代表文献总结</a:t>
              </a:r>
            </a:p>
          </p:txBody>
        </p:sp>
        <p:sp>
          <p:nvSpPr>
            <p:cNvPr id="21" name="矩形 20">
              <a:extLst>
                <a:ext uri="{FF2B5EF4-FFF2-40B4-BE49-F238E27FC236}">
                  <a16:creationId xmlns:a16="http://schemas.microsoft.com/office/drawing/2014/main" id="{FE4E6A68-2016-4F55-A4C4-8139D16FF9E9}"/>
                </a:ext>
              </a:extLst>
            </p:cNvPr>
            <p:cNvSpPr/>
            <p:nvPr/>
          </p:nvSpPr>
          <p:spPr>
            <a:xfrm>
              <a:off x="782407" y="586109"/>
              <a:ext cx="10801351" cy="214334"/>
            </a:xfrm>
            <a:prstGeom prst="rect">
              <a:avLst/>
            </a:prstGeom>
          </p:spPr>
          <p:txBody>
            <a:bodyPr wrap="square">
              <a:spAutoFit/>
            </a:bodyPr>
            <a:lstStyle/>
            <a:p>
              <a:pPr>
                <a:lnSpc>
                  <a:spcPct val="125000"/>
                </a:lnSpc>
              </a:pPr>
              <a:endParaRPr lang="zh-CN" altLang="en-US" sz="1600" b="1" dirty="0">
                <a:solidFill>
                  <a:srgbClr val="FF0000"/>
                </a:solidFill>
              </a:endParaRPr>
            </a:p>
          </p:txBody>
        </p:sp>
      </p:grpSp>
    </p:spTree>
    <p:extLst>
      <p:ext uri="{BB962C8B-B14F-4D97-AF65-F5344CB8AC3E}">
        <p14:creationId xmlns:p14="http://schemas.microsoft.com/office/powerpoint/2010/main" val="336091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6423" y="3465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智能代码补全</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8</a:t>
            </a:fld>
            <a:endParaRPr lang="zh-CN" altLang="en-US" sz="1500" dirty="0"/>
          </a:p>
        </p:txBody>
      </p:sp>
      <p:sp>
        <p:nvSpPr>
          <p:cNvPr id="5" name="矩形 4"/>
          <p:cNvSpPr/>
          <p:nvPr/>
        </p:nvSpPr>
        <p:spPr>
          <a:xfrm>
            <a:off x="592814" y="1703798"/>
            <a:ext cx="7870051" cy="751872"/>
          </a:xfrm>
          <a:prstGeom prst="rect">
            <a:avLst/>
          </a:prstGeom>
        </p:spPr>
        <p:txBody>
          <a:bodyPr wrap="square">
            <a:spAutoFit/>
          </a:bodyPr>
          <a:lstStyle/>
          <a:p>
            <a:pPr>
              <a:lnSpc>
                <a:spcPct val="125000"/>
              </a:lnSpc>
            </a:pPr>
            <a:r>
              <a:rPr lang="zh-CN" altLang="en-US" dirty="0"/>
              <a:t>  基于编程语言表征的研究通过对代码的静态或动态分析，利用词法分析、语法分析、控制</a:t>
            </a:r>
            <a:r>
              <a:rPr lang="en-US" altLang="zh-CN" dirty="0"/>
              <a:t>/</a:t>
            </a:r>
            <a:r>
              <a:rPr lang="zh-CN" altLang="en-US" dirty="0"/>
              <a:t>数据流分析等技术，提取代码特征。</a:t>
            </a:r>
            <a:endParaRPr lang="en-US" altLang="zh-CN" dirty="0"/>
          </a:p>
        </p:txBody>
      </p:sp>
      <p:sp>
        <p:nvSpPr>
          <p:cNvPr id="14" name="矩形 13"/>
          <p:cNvSpPr/>
          <p:nvPr/>
        </p:nvSpPr>
        <p:spPr>
          <a:xfrm>
            <a:off x="596160" y="1136404"/>
            <a:ext cx="2723823" cy="369332"/>
          </a:xfrm>
          <a:prstGeom prst="rect">
            <a:avLst/>
          </a:prstGeom>
          <a:solidFill>
            <a:schemeClr val="accent1"/>
          </a:solidFill>
        </p:spPr>
        <p:txBody>
          <a:bodyPr wrap="none">
            <a:spAutoFit/>
          </a:bodyPr>
          <a:lstStyle/>
          <a:p>
            <a:r>
              <a:rPr lang="zh-CN" altLang="en-US" b="1" dirty="0">
                <a:solidFill>
                  <a:schemeClr val="bg1"/>
                </a:solidFill>
              </a:rPr>
              <a:t>基于编程语言表征的研究</a:t>
            </a:r>
            <a:endParaRPr lang="en-US" altLang="zh-CN" b="1" dirty="0">
              <a:solidFill>
                <a:schemeClr val="bg1"/>
              </a:solidFill>
            </a:endParaRPr>
          </a:p>
        </p:txBody>
      </p:sp>
      <p:sp>
        <p:nvSpPr>
          <p:cNvPr id="10" name="灯片编号占位符 3">
            <a:extLst>
              <a:ext uri="{FF2B5EF4-FFF2-40B4-BE49-F238E27FC236}">
                <a16:creationId xmlns:a16="http://schemas.microsoft.com/office/drawing/2014/main" id="{4A4B56EE-A786-4E6A-A126-97D0096BDFA2}"/>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8</a:t>
            </a:fld>
            <a:endParaRPr lang="zh-CN" altLang="en-US" sz="1500" dirty="0"/>
          </a:p>
        </p:txBody>
      </p:sp>
      <p:sp>
        <p:nvSpPr>
          <p:cNvPr id="18" name="灯片编号占位符 3">
            <a:extLst>
              <a:ext uri="{FF2B5EF4-FFF2-40B4-BE49-F238E27FC236}">
                <a16:creationId xmlns:a16="http://schemas.microsoft.com/office/drawing/2014/main" id="{62EBAE98-6A35-4360-9A9F-75A385D9CF15}"/>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8</a:t>
            </a:fld>
            <a:endParaRPr lang="zh-CN" altLang="en-US" sz="1500" dirty="0"/>
          </a:p>
        </p:txBody>
      </p:sp>
      <p:grpSp>
        <p:nvGrpSpPr>
          <p:cNvPr id="19" name="组合 18">
            <a:extLst>
              <a:ext uri="{FF2B5EF4-FFF2-40B4-BE49-F238E27FC236}">
                <a16:creationId xmlns:a16="http://schemas.microsoft.com/office/drawing/2014/main" id="{54E7E41F-117E-422E-9917-5BD7EF8F6F7F}"/>
              </a:ext>
            </a:extLst>
          </p:cNvPr>
          <p:cNvGrpSpPr/>
          <p:nvPr/>
        </p:nvGrpSpPr>
        <p:grpSpPr>
          <a:xfrm>
            <a:off x="648105" y="2770381"/>
            <a:ext cx="8101013" cy="1631950"/>
            <a:chOff x="782407" y="-1552774"/>
            <a:chExt cx="10801351" cy="2353217"/>
          </a:xfrm>
        </p:grpSpPr>
        <p:sp>
          <p:nvSpPr>
            <p:cNvPr id="20" name="矩形 19">
              <a:extLst>
                <a:ext uri="{FF2B5EF4-FFF2-40B4-BE49-F238E27FC236}">
                  <a16:creationId xmlns:a16="http://schemas.microsoft.com/office/drawing/2014/main" id="{9DC644E1-334E-4556-AE5C-E1342CCDEF61}"/>
                </a:ext>
              </a:extLst>
            </p:cNvPr>
            <p:cNvSpPr/>
            <p:nvPr/>
          </p:nvSpPr>
          <p:spPr>
            <a:xfrm>
              <a:off x="2569635" y="-1552774"/>
              <a:ext cx="7226892" cy="412894"/>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基于抽象语法树表征的智能代码补全方法的代表文献总结</a:t>
              </a:r>
            </a:p>
          </p:txBody>
        </p:sp>
        <p:sp>
          <p:nvSpPr>
            <p:cNvPr id="21" name="矩形 20">
              <a:extLst>
                <a:ext uri="{FF2B5EF4-FFF2-40B4-BE49-F238E27FC236}">
                  <a16:creationId xmlns:a16="http://schemas.microsoft.com/office/drawing/2014/main" id="{FE4E6A68-2016-4F55-A4C4-8139D16FF9E9}"/>
                </a:ext>
              </a:extLst>
            </p:cNvPr>
            <p:cNvSpPr/>
            <p:nvPr/>
          </p:nvSpPr>
          <p:spPr>
            <a:xfrm>
              <a:off x="782407" y="586109"/>
              <a:ext cx="10801351" cy="214334"/>
            </a:xfrm>
            <a:prstGeom prst="rect">
              <a:avLst/>
            </a:prstGeom>
          </p:spPr>
          <p:txBody>
            <a:bodyPr wrap="square">
              <a:spAutoFit/>
            </a:bodyPr>
            <a:lstStyle/>
            <a:p>
              <a:pPr>
                <a:lnSpc>
                  <a:spcPct val="125000"/>
                </a:lnSpc>
              </a:pPr>
              <a:endParaRPr lang="zh-CN" altLang="en-US" sz="1600" b="1" dirty="0">
                <a:solidFill>
                  <a:srgbClr val="FF0000"/>
                </a:solidFill>
              </a:endParaRPr>
            </a:p>
          </p:txBody>
        </p:sp>
      </p:grpSp>
      <p:pic>
        <p:nvPicPr>
          <p:cNvPr id="3" name="图片 2">
            <a:extLst>
              <a:ext uri="{FF2B5EF4-FFF2-40B4-BE49-F238E27FC236}">
                <a16:creationId xmlns:a16="http://schemas.microsoft.com/office/drawing/2014/main" id="{A23C18F5-3758-46C1-BCDA-479C1E029F4C}"/>
              </a:ext>
            </a:extLst>
          </p:cNvPr>
          <p:cNvPicPr>
            <a:picLocks noChangeAspect="1"/>
          </p:cNvPicPr>
          <p:nvPr/>
        </p:nvPicPr>
        <p:blipFill>
          <a:blip r:embed="rId3"/>
          <a:stretch>
            <a:fillRect/>
          </a:stretch>
        </p:blipFill>
        <p:spPr>
          <a:xfrm>
            <a:off x="991050" y="3508275"/>
            <a:ext cx="7161899" cy="1639471"/>
          </a:xfrm>
          <a:prstGeom prst="rect">
            <a:avLst/>
          </a:prstGeom>
        </p:spPr>
      </p:pic>
    </p:spTree>
    <p:extLst>
      <p:ext uri="{BB962C8B-B14F-4D97-AF65-F5344CB8AC3E}">
        <p14:creationId xmlns:p14="http://schemas.microsoft.com/office/powerpoint/2010/main" val="401705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6423" y="3465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智能代码补全</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9</a:t>
            </a:fld>
            <a:endParaRPr lang="zh-CN" altLang="en-US" sz="1500" dirty="0"/>
          </a:p>
        </p:txBody>
      </p:sp>
      <p:sp>
        <p:nvSpPr>
          <p:cNvPr id="5" name="矩形 4"/>
          <p:cNvSpPr/>
          <p:nvPr/>
        </p:nvSpPr>
        <p:spPr>
          <a:xfrm>
            <a:off x="592814" y="1703798"/>
            <a:ext cx="7870051" cy="751872"/>
          </a:xfrm>
          <a:prstGeom prst="rect">
            <a:avLst/>
          </a:prstGeom>
        </p:spPr>
        <p:txBody>
          <a:bodyPr wrap="square">
            <a:spAutoFit/>
          </a:bodyPr>
          <a:lstStyle/>
          <a:p>
            <a:pPr>
              <a:lnSpc>
                <a:spcPct val="125000"/>
              </a:lnSpc>
            </a:pPr>
            <a:r>
              <a:rPr lang="zh-CN" altLang="en-US" dirty="0"/>
              <a:t>  基于编程语言表征的研究通过对代码的静态或动态分析，利用词法分析、语法分析、控制</a:t>
            </a:r>
            <a:r>
              <a:rPr lang="en-US" altLang="zh-CN" dirty="0"/>
              <a:t>/</a:t>
            </a:r>
            <a:r>
              <a:rPr lang="zh-CN" altLang="en-US" dirty="0"/>
              <a:t>数据流分析等技术，提取代码特征。</a:t>
            </a:r>
            <a:endParaRPr lang="en-US" altLang="zh-CN" dirty="0"/>
          </a:p>
        </p:txBody>
      </p:sp>
      <p:sp>
        <p:nvSpPr>
          <p:cNvPr id="14" name="矩形 13"/>
          <p:cNvSpPr/>
          <p:nvPr/>
        </p:nvSpPr>
        <p:spPr>
          <a:xfrm>
            <a:off x="596160" y="1136404"/>
            <a:ext cx="2723823" cy="369332"/>
          </a:xfrm>
          <a:prstGeom prst="rect">
            <a:avLst/>
          </a:prstGeom>
          <a:solidFill>
            <a:schemeClr val="accent1"/>
          </a:solidFill>
        </p:spPr>
        <p:txBody>
          <a:bodyPr wrap="none">
            <a:spAutoFit/>
          </a:bodyPr>
          <a:lstStyle/>
          <a:p>
            <a:r>
              <a:rPr lang="zh-CN" altLang="en-US" b="1" dirty="0">
                <a:solidFill>
                  <a:schemeClr val="bg1"/>
                </a:solidFill>
              </a:rPr>
              <a:t>基于编程语言表征的研究</a:t>
            </a:r>
            <a:endParaRPr lang="en-US" altLang="zh-CN" b="1" dirty="0">
              <a:solidFill>
                <a:schemeClr val="bg1"/>
              </a:solidFill>
            </a:endParaRPr>
          </a:p>
        </p:txBody>
      </p:sp>
      <p:sp>
        <p:nvSpPr>
          <p:cNvPr id="10" name="灯片编号占位符 3">
            <a:extLst>
              <a:ext uri="{FF2B5EF4-FFF2-40B4-BE49-F238E27FC236}">
                <a16:creationId xmlns:a16="http://schemas.microsoft.com/office/drawing/2014/main" id="{4A4B56EE-A786-4E6A-A126-97D0096BDFA2}"/>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9</a:t>
            </a:fld>
            <a:endParaRPr lang="zh-CN" altLang="en-US" sz="1500" dirty="0"/>
          </a:p>
        </p:txBody>
      </p:sp>
      <p:sp>
        <p:nvSpPr>
          <p:cNvPr id="18" name="灯片编号占位符 3">
            <a:extLst>
              <a:ext uri="{FF2B5EF4-FFF2-40B4-BE49-F238E27FC236}">
                <a16:creationId xmlns:a16="http://schemas.microsoft.com/office/drawing/2014/main" id="{62EBAE98-6A35-4360-9A9F-75A385D9CF15}"/>
              </a:ext>
            </a:extLst>
          </p:cNvPr>
          <p:cNvSpPr txBox="1">
            <a:spLocks/>
          </p:cNvSpPr>
          <p:nvPr/>
        </p:nvSpPr>
        <p:spPr>
          <a:xfrm>
            <a:off x="8101013" y="6405438"/>
            <a:ext cx="1042988"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pPr/>
              <a:t>9</a:t>
            </a:fld>
            <a:endParaRPr lang="zh-CN" altLang="en-US" sz="1500" dirty="0"/>
          </a:p>
        </p:txBody>
      </p:sp>
      <p:grpSp>
        <p:nvGrpSpPr>
          <p:cNvPr id="19" name="组合 18">
            <a:extLst>
              <a:ext uri="{FF2B5EF4-FFF2-40B4-BE49-F238E27FC236}">
                <a16:creationId xmlns:a16="http://schemas.microsoft.com/office/drawing/2014/main" id="{54E7E41F-117E-422E-9917-5BD7EF8F6F7F}"/>
              </a:ext>
            </a:extLst>
          </p:cNvPr>
          <p:cNvGrpSpPr/>
          <p:nvPr/>
        </p:nvGrpSpPr>
        <p:grpSpPr>
          <a:xfrm>
            <a:off x="648105" y="2762860"/>
            <a:ext cx="8101013" cy="1639471"/>
            <a:chOff x="782407" y="-1563619"/>
            <a:chExt cx="10801351" cy="2364062"/>
          </a:xfrm>
        </p:grpSpPr>
        <p:sp>
          <p:nvSpPr>
            <p:cNvPr id="20" name="矩形 19">
              <a:extLst>
                <a:ext uri="{FF2B5EF4-FFF2-40B4-BE49-F238E27FC236}">
                  <a16:creationId xmlns:a16="http://schemas.microsoft.com/office/drawing/2014/main" id="{9DC644E1-334E-4556-AE5C-E1342CCDEF61}"/>
                </a:ext>
              </a:extLst>
            </p:cNvPr>
            <p:cNvSpPr/>
            <p:nvPr/>
          </p:nvSpPr>
          <p:spPr>
            <a:xfrm>
              <a:off x="2382080" y="-1563619"/>
              <a:ext cx="7464183" cy="47585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基于控制</a:t>
              </a:r>
              <a:r>
                <a:rPr lang="en-US" altLang="zh-CN" sz="1600" dirty="0">
                  <a:solidFill>
                    <a:schemeClr val="tx1"/>
                  </a:solidFill>
                </a:rPr>
                <a:t>/</a:t>
              </a:r>
              <a:r>
                <a:rPr lang="zh-CN" altLang="en-US" sz="1600" dirty="0">
                  <a:solidFill>
                    <a:schemeClr val="tx1"/>
                  </a:solidFill>
                </a:rPr>
                <a:t>数据流图表征的智能代码补全方法的代表文献总结</a:t>
              </a:r>
            </a:p>
          </p:txBody>
        </p:sp>
        <p:sp>
          <p:nvSpPr>
            <p:cNvPr id="21" name="矩形 20">
              <a:extLst>
                <a:ext uri="{FF2B5EF4-FFF2-40B4-BE49-F238E27FC236}">
                  <a16:creationId xmlns:a16="http://schemas.microsoft.com/office/drawing/2014/main" id="{FE4E6A68-2016-4F55-A4C4-8139D16FF9E9}"/>
                </a:ext>
              </a:extLst>
            </p:cNvPr>
            <p:cNvSpPr/>
            <p:nvPr/>
          </p:nvSpPr>
          <p:spPr>
            <a:xfrm>
              <a:off x="782407" y="586109"/>
              <a:ext cx="10801351" cy="214334"/>
            </a:xfrm>
            <a:prstGeom prst="rect">
              <a:avLst/>
            </a:prstGeom>
          </p:spPr>
          <p:txBody>
            <a:bodyPr wrap="square">
              <a:spAutoFit/>
            </a:bodyPr>
            <a:lstStyle/>
            <a:p>
              <a:pPr>
                <a:lnSpc>
                  <a:spcPct val="125000"/>
                </a:lnSpc>
              </a:pPr>
              <a:endParaRPr lang="zh-CN" altLang="en-US" sz="1600" b="1" dirty="0">
                <a:solidFill>
                  <a:srgbClr val="FF0000"/>
                </a:solidFill>
              </a:endParaRPr>
            </a:p>
          </p:txBody>
        </p:sp>
      </p:grpSp>
      <p:pic>
        <p:nvPicPr>
          <p:cNvPr id="2" name="图片 1">
            <a:extLst>
              <a:ext uri="{FF2B5EF4-FFF2-40B4-BE49-F238E27FC236}">
                <a16:creationId xmlns:a16="http://schemas.microsoft.com/office/drawing/2014/main" id="{848133C3-4FB3-40DB-80B8-6C072BC0D735}"/>
              </a:ext>
            </a:extLst>
          </p:cNvPr>
          <p:cNvPicPr>
            <a:picLocks noChangeAspect="1"/>
          </p:cNvPicPr>
          <p:nvPr/>
        </p:nvPicPr>
        <p:blipFill>
          <a:blip r:embed="rId3"/>
          <a:stretch>
            <a:fillRect/>
          </a:stretch>
        </p:blipFill>
        <p:spPr>
          <a:xfrm>
            <a:off x="394882" y="3508843"/>
            <a:ext cx="8354236" cy="926777"/>
          </a:xfrm>
          <a:prstGeom prst="rect">
            <a:avLst/>
          </a:prstGeom>
        </p:spPr>
      </p:pic>
    </p:spTree>
    <p:extLst>
      <p:ext uri="{BB962C8B-B14F-4D97-AF65-F5344CB8AC3E}">
        <p14:creationId xmlns:p14="http://schemas.microsoft.com/office/powerpoint/2010/main" val="27612025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2750</TotalTime>
  <Words>1326</Words>
  <Application>Microsoft Office PowerPoint</Application>
  <PresentationFormat>全屏显示(4:3)</PresentationFormat>
  <Paragraphs>114</Paragraphs>
  <Slides>13</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liu xinquan</cp:lastModifiedBy>
  <cp:revision>429</cp:revision>
  <dcterms:created xsi:type="dcterms:W3CDTF">2015-10-24T01:57:00Z</dcterms:created>
  <dcterms:modified xsi:type="dcterms:W3CDTF">2020-05-15T03:55:32Z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