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66" r:id="rId4"/>
    <p:sldId id="272" r:id="rId5"/>
    <p:sldId id="263" r:id="rId6"/>
    <p:sldId id="269" r:id="rId7"/>
    <p:sldId id="268" r:id="rId8"/>
    <p:sldId id="265" r:id="rId9"/>
    <p:sldId id="264" r:id="rId10"/>
    <p:sldId id="261" r:id="rId11"/>
    <p:sldId id="271" r:id="rId12"/>
    <p:sldId id="270" r:id="rId13"/>
    <p:sldId id="262" r:id="rId14"/>
    <p:sldId id="258" r:id="rId15"/>
    <p:sldId id="259" r:id="rId16"/>
    <p:sldId id="260"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8EF3B-6D4D-457B-B074-B3C7533C402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94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278961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340247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30116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8EF3B-6D4D-457B-B074-B3C7533C402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98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303634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113920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343223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175259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49774-8EEE-481C-B2D8-C3CBB9B72A99}" type="datetimeFigureOut">
              <a:rPr lang="zh-CN" altLang="en-US" smtClean="0"/>
              <a:t>2020/5/15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198267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B449774-8EEE-481C-B2D8-C3CBB9B72A99}" type="datetimeFigureOut">
              <a:rPr lang="zh-CN" altLang="en-US" smtClean="0"/>
              <a:t>2020/5/15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8EF3B-6D4D-457B-B074-B3C7533C4022}" type="slidenum">
              <a:rPr lang="zh-CN" altLang="en-US" smtClean="0"/>
              <a:t>‹#›</a:t>
            </a:fld>
            <a:endParaRPr lang="zh-CN" altLang="en-US"/>
          </a:p>
        </p:txBody>
      </p:sp>
    </p:spTree>
    <p:extLst>
      <p:ext uri="{BB962C8B-B14F-4D97-AF65-F5344CB8AC3E}">
        <p14:creationId xmlns:p14="http://schemas.microsoft.com/office/powerpoint/2010/main" val="226207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49774-8EEE-481C-B2D8-C3CBB9B72A99}" type="datetimeFigureOut">
              <a:rPr lang="zh-CN" altLang="en-US" smtClean="0"/>
              <a:t>2020/5/15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8EF3B-6D4D-457B-B074-B3C7533C402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6345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058400" cy="2501484"/>
          </a:xfrm>
        </p:spPr>
        <p:txBody>
          <a:bodyPr>
            <a:normAutofit/>
          </a:bodyPr>
          <a:lstStyle/>
          <a:p>
            <a:r>
              <a:rPr lang="zh-CN" altLang="en-US" sz="5400" dirty="0" smtClean="0"/>
              <a:t>自动程序修复方法研究进展</a:t>
            </a:r>
            <a:endParaRPr lang="zh-CN" altLang="en-US" sz="5400" dirty="0"/>
          </a:p>
        </p:txBody>
      </p:sp>
      <p:sp>
        <p:nvSpPr>
          <p:cNvPr id="3" name="副标题 2"/>
          <p:cNvSpPr>
            <a:spLocks noGrp="1"/>
          </p:cNvSpPr>
          <p:nvPr>
            <p:ph type="subTitle" idx="1"/>
          </p:nvPr>
        </p:nvSpPr>
        <p:spPr/>
        <p:txBody>
          <a:bodyPr>
            <a:normAutofit fontScale="25000" lnSpcReduction="20000"/>
          </a:bodyPr>
          <a:lstStyle/>
          <a:p>
            <a:endParaRPr lang="en-US" altLang="zh-CN" dirty="0" smtClean="0"/>
          </a:p>
          <a:p>
            <a:endParaRPr lang="en-US" altLang="zh-CN" dirty="0"/>
          </a:p>
          <a:p>
            <a:endParaRPr lang="en-US" altLang="zh-CN" dirty="0" smtClean="0"/>
          </a:p>
          <a:p>
            <a:r>
              <a:rPr lang="zh-CN" altLang="en-US" sz="9800" dirty="0" smtClean="0"/>
              <a:t>主讲人：董威振</a:t>
            </a:r>
            <a:endParaRPr lang="zh-CN" altLang="en-US" sz="9800" dirty="0"/>
          </a:p>
        </p:txBody>
      </p:sp>
    </p:spTree>
    <p:extLst>
      <p:ext uri="{BB962C8B-B14F-4D97-AF65-F5344CB8AC3E}">
        <p14:creationId xmlns:p14="http://schemas.microsoft.com/office/powerpoint/2010/main" val="338826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基于代码穷举的方法</a:t>
            </a:r>
          </a:p>
        </p:txBody>
      </p:sp>
      <p:sp>
        <p:nvSpPr>
          <p:cNvPr id="3" name="内容占位符 2"/>
          <p:cNvSpPr>
            <a:spLocks noGrp="1"/>
          </p:cNvSpPr>
          <p:nvPr>
            <p:ph idx="1"/>
          </p:nvPr>
        </p:nvSpPr>
        <p:spPr/>
        <p:txBody>
          <a:bodyPr>
            <a:normAutofit/>
          </a:bodyPr>
          <a:lstStyle/>
          <a:p>
            <a:r>
              <a:rPr lang="zh-CN" altLang="en-US" dirty="0"/>
              <a:t>基于代码穷举的方法通过策略穷举可能的代码修改</a:t>
            </a:r>
            <a:r>
              <a:rPr lang="en-US" altLang="zh-CN" dirty="0"/>
              <a:t>,</a:t>
            </a:r>
            <a:r>
              <a:rPr lang="zh-CN" altLang="en-US" dirty="0"/>
              <a:t>进而获得大量的潜在代码补丁</a:t>
            </a:r>
            <a:r>
              <a:rPr lang="en-US" altLang="zh-CN" dirty="0"/>
              <a:t>.</a:t>
            </a:r>
            <a:r>
              <a:rPr lang="zh-CN" altLang="en-US" dirty="0"/>
              <a:t>该类</a:t>
            </a:r>
            <a:r>
              <a:rPr lang="zh-CN" altLang="en-US" dirty="0" smtClean="0"/>
              <a:t>算法侧重于深入研究算法对代码的修复能力</a:t>
            </a:r>
            <a:r>
              <a:rPr lang="en-US" altLang="zh-CN" dirty="0" smtClean="0"/>
              <a:t>,</a:t>
            </a:r>
            <a:r>
              <a:rPr lang="zh-CN" altLang="en-US" dirty="0" smtClean="0"/>
              <a:t>追求</a:t>
            </a:r>
            <a:r>
              <a:rPr lang="zh-CN" altLang="en-US" dirty="0"/>
              <a:t>补丁的有效性而忽略执行效率</a:t>
            </a:r>
            <a:r>
              <a:rPr lang="en-US" altLang="zh-CN" dirty="0"/>
              <a:t>.</a:t>
            </a:r>
            <a:r>
              <a:rPr lang="zh-CN" altLang="en-US" dirty="0"/>
              <a:t>相关算法数量不多</a:t>
            </a:r>
            <a:r>
              <a:rPr lang="en-US" altLang="zh-CN" dirty="0" smtClean="0"/>
              <a:t>.</a:t>
            </a:r>
            <a:r>
              <a:rPr lang="zh-CN" altLang="en-US" dirty="0" smtClean="0"/>
              <a:t>其历史</a:t>
            </a:r>
            <a:r>
              <a:rPr lang="zh-CN" altLang="en-US" dirty="0"/>
              <a:t>发展</a:t>
            </a:r>
            <a:r>
              <a:rPr lang="zh-CN" altLang="en-US" dirty="0" smtClean="0"/>
              <a:t>进程如下：</a:t>
            </a:r>
            <a:endParaRPr lang="en-US" altLang="zh-CN" dirty="0" smtClean="0"/>
          </a:p>
          <a:p>
            <a:pPr>
              <a:buFont typeface="Wingdings" panose="05000000000000000000" pitchFamily="2" charset="2"/>
              <a:buChar char="Ø"/>
            </a:pPr>
            <a:r>
              <a:rPr lang="en-US" altLang="zh-CN" dirty="0"/>
              <a:t>2010 </a:t>
            </a:r>
            <a:r>
              <a:rPr lang="zh-CN" altLang="en-US" dirty="0"/>
              <a:t>年</a:t>
            </a:r>
            <a:r>
              <a:rPr lang="en-US" altLang="zh-CN" dirty="0"/>
              <a:t>,</a:t>
            </a:r>
            <a:r>
              <a:rPr lang="en-US" altLang="zh-CN" dirty="0" err="1"/>
              <a:t>Debroy</a:t>
            </a:r>
            <a:r>
              <a:rPr lang="en-US" altLang="zh-CN" dirty="0"/>
              <a:t> </a:t>
            </a:r>
            <a:r>
              <a:rPr lang="zh-CN" altLang="en-US" dirty="0"/>
              <a:t>和 </a:t>
            </a:r>
            <a:r>
              <a:rPr lang="en-US" altLang="zh-CN" dirty="0"/>
              <a:t>Wong </a:t>
            </a:r>
            <a:r>
              <a:rPr lang="zh-CN" altLang="en-US" dirty="0" smtClean="0"/>
              <a:t>提出</a:t>
            </a:r>
            <a:r>
              <a:rPr lang="zh-CN" altLang="en-US" dirty="0"/>
              <a:t>了基于程序变异的修复算法</a:t>
            </a:r>
            <a:r>
              <a:rPr lang="en-US" altLang="zh-CN" dirty="0"/>
              <a:t>.</a:t>
            </a:r>
            <a:r>
              <a:rPr lang="zh-CN" altLang="en-US" dirty="0"/>
              <a:t>程序变异</a:t>
            </a:r>
            <a:r>
              <a:rPr lang="en-US" altLang="zh-CN" dirty="0"/>
              <a:t>(program mutation) </a:t>
            </a:r>
            <a:r>
              <a:rPr lang="zh-CN" altLang="en-US" dirty="0" smtClean="0"/>
              <a:t>源自</a:t>
            </a:r>
            <a:r>
              <a:rPr lang="zh-CN" altLang="en-US" dirty="0"/>
              <a:t>变异</a:t>
            </a:r>
            <a:r>
              <a:rPr lang="zh-CN" altLang="en-US" dirty="0" smtClean="0"/>
              <a:t>测试</a:t>
            </a:r>
            <a:r>
              <a:rPr lang="en-US" altLang="zh-CN" dirty="0" smtClean="0"/>
              <a:t>(</a:t>
            </a:r>
            <a:r>
              <a:rPr lang="en-US" altLang="zh-CN" dirty="0"/>
              <a:t>mutation testing),</a:t>
            </a:r>
            <a:r>
              <a:rPr lang="zh-CN" altLang="en-US" dirty="0"/>
              <a:t>将程序进行一个小修改</a:t>
            </a:r>
            <a:r>
              <a:rPr lang="en-US" altLang="zh-CN" dirty="0"/>
              <a:t>,</a:t>
            </a:r>
            <a:r>
              <a:rPr lang="zh-CN" altLang="en-US" dirty="0"/>
              <a:t>如更改操作符或数值增加</a:t>
            </a:r>
            <a:r>
              <a:rPr lang="en-US" altLang="zh-CN" dirty="0"/>
              <a:t>1</a:t>
            </a:r>
            <a:r>
              <a:rPr lang="zh-CN" altLang="en-US" dirty="0"/>
              <a:t>等</a:t>
            </a:r>
            <a:r>
              <a:rPr lang="en-US" altLang="zh-CN" dirty="0"/>
              <a:t>,</a:t>
            </a:r>
            <a:r>
              <a:rPr lang="zh-CN" altLang="en-US" dirty="0"/>
              <a:t>进而得到修改后的程序</a:t>
            </a:r>
            <a:r>
              <a:rPr lang="en-US" altLang="zh-CN" dirty="0" smtClean="0"/>
              <a:t>.</a:t>
            </a:r>
          </a:p>
          <a:p>
            <a:pPr>
              <a:buFont typeface="Wingdings" panose="05000000000000000000" pitchFamily="2" charset="2"/>
              <a:buChar char="Ø"/>
            </a:pPr>
            <a:endParaRPr lang="en-US" altLang="zh-CN" dirty="0" smtClean="0"/>
          </a:p>
          <a:p>
            <a:pPr>
              <a:buFont typeface="Wingdings" panose="05000000000000000000" pitchFamily="2" charset="2"/>
              <a:buChar char="Ø"/>
            </a:pPr>
            <a:r>
              <a:rPr lang="en-US" altLang="zh-CN" dirty="0"/>
              <a:t>2015 </a:t>
            </a:r>
            <a:r>
              <a:rPr lang="zh-CN" altLang="en-US" dirty="0"/>
              <a:t>年</a:t>
            </a:r>
            <a:r>
              <a:rPr lang="en-US" altLang="zh-CN" dirty="0"/>
              <a:t>,Qi </a:t>
            </a:r>
            <a:r>
              <a:rPr lang="zh-CN" altLang="en-US" dirty="0"/>
              <a:t>等人 </a:t>
            </a:r>
            <a:r>
              <a:rPr lang="zh-CN" altLang="en-US" dirty="0" smtClean="0"/>
              <a:t>提出 </a:t>
            </a:r>
            <a:r>
              <a:rPr lang="en-US" altLang="zh-CN" dirty="0"/>
              <a:t>Kali,</a:t>
            </a:r>
            <a:r>
              <a:rPr lang="zh-CN" altLang="en-US" dirty="0"/>
              <a:t>一种代码消除算法</a:t>
            </a:r>
            <a:r>
              <a:rPr lang="en-US" altLang="zh-CN" dirty="0"/>
              <a:t>.</a:t>
            </a:r>
            <a:r>
              <a:rPr lang="zh-CN" altLang="en-US" dirty="0"/>
              <a:t>该方法仅通过简单的删除语句、修改条件真值和提前</a:t>
            </a:r>
            <a:r>
              <a:rPr lang="zh-CN" altLang="en-US" dirty="0" smtClean="0"/>
              <a:t>返回程序</a:t>
            </a:r>
            <a:r>
              <a:rPr lang="zh-CN" altLang="en-US" dirty="0"/>
              <a:t>等步骤</a:t>
            </a:r>
            <a:r>
              <a:rPr lang="en-US" altLang="zh-CN" dirty="0"/>
              <a:t>,</a:t>
            </a:r>
            <a:r>
              <a:rPr lang="zh-CN" altLang="en-US" dirty="0"/>
              <a:t>获得消除一定代码后的程序版本</a:t>
            </a:r>
            <a:r>
              <a:rPr lang="en-US" altLang="zh-CN" dirty="0"/>
              <a:t>,</a:t>
            </a:r>
            <a:r>
              <a:rPr lang="zh-CN" altLang="en-US" dirty="0"/>
              <a:t>用于检验补丁的修复效果</a:t>
            </a:r>
            <a:r>
              <a:rPr lang="en-US" altLang="zh-CN" dirty="0"/>
              <a:t>.</a:t>
            </a:r>
            <a:r>
              <a:rPr lang="zh-CN" altLang="en-US" dirty="0"/>
              <a:t>该方法的设计并非为了修复 </a:t>
            </a:r>
            <a:r>
              <a:rPr lang="en-US" altLang="zh-CN" dirty="0"/>
              <a:t>bug,</a:t>
            </a:r>
            <a:r>
              <a:rPr lang="zh-CN" altLang="en-US" dirty="0" smtClean="0"/>
              <a:t>而是为了</a:t>
            </a:r>
            <a:r>
              <a:rPr lang="zh-CN" altLang="en-US" dirty="0"/>
              <a:t>研究其他修复算法的潜在风险</a:t>
            </a:r>
            <a:r>
              <a:rPr lang="en-US" altLang="zh-CN" dirty="0"/>
              <a:t>.</a:t>
            </a:r>
            <a:endParaRPr lang="zh-CN" altLang="en-US" dirty="0"/>
          </a:p>
        </p:txBody>
      </p:sp>
    </p:spTree>
    <p:extLst>
      <p:ext uri="{BB962C8B-B14F-4D97-AF65-F5344CB8AC3E}">
        <p14:creationId xmlns:p14="http://schemas.microsoft.com/office/powerpoint/2010/main" val="174194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基于约束求解的方法</a:t>
            </a:r>
          </a:p>
        </p:txBody>
      </p:sp>
      <p:sp>
        <p:nvSpPr>
          <p:cNvPr id="3" name="内容占位符 2"/>
          <p:cNvSpPr>
            <a:spLocks noGrp="1"/>
          </p:cNvSpPr>
          <p:nvPr>
            <p:ph idx="1"/>
          </p:nvPr>
        </p:nvSpPr>
        <p:spPr/>
        <p:txBody>
          <a:bodyPr/>
          <a:lstStyle/>
          <a:p>
            <a:r>
              <a:rPr lang="zh-CN" altLang="en-US" dirty="0"/>
              <a:t>基于约束求解的方法在寻找补丁的过程中将补丁生成转换为约束求解</a:t>
            </a:r>
            <a:r>
              <a:rPr lang="en-US" altLang="zh-CN" dirty="0"/>
              <a:t>(constraint solving)</a:t>
            </a:r>
            <a:r>
              <a:rPr lang="zh-CN" altLang="en-US" dirty="0"/>
              <a:t>问题</a:t>
            </a:r>
            <a:r>
              <a:rPr lang="en-US" altLang="zh-CN" dirty="0"/>
              <a:t>,</a:t>
            </a:r>
            <a:r>
              <a:rPr lang="zh-CN" altLang="en-US" dirty="0"/>
              <a:t>应用</a:t>
            </a:r>
            <a:r>
              <a:rPr lang="zh-CN" altLang="en-US" dirty="0" smtClean="0"/>
              <a:t>求解器</a:t>
            </a:r>
            <a:r>
              <a:rPr lang="zh-CN" altLang="en-US" dirty="0"/>
              <a:t>获得可行解并转换为最终补丁</a:t>
            </a:r>
            <a:r>
              <a:rPr lang="en-US" altLang="zh-CN" dirty="0"/>
              <a:t>.</a:t>
            </a:r>
            <a:r>
              <a:rPr lang="zh-CN" altLang="en-US" dirty="0"/>
              <a:t>基于约束求解的特性</a:t>
            </a:r>
            <a:r>
              <a:rPr lang="en-US" altLang="zh-CN" dirty="0"/>
              <a:t>,</a:t>
            </a:r>
            <a:r>
              <a:rPr lang="zh-CN" altLang="en-US" dirty="0"/>
              <a:t>这一类算法往往能够获得精确的结果</a:t>
            </a:r>
            <a:r>
              <a:rPr lang="en-US" altLang="zh-CN" dirty="0"/>
              <a:t>,</a:t>
            </a:r>
            <a:r>
              <a:rPr lang="zh-CN" altLang="en-US" dirty="0"/>
              <a:t>但也会带来</a:t>
            </a:r>
            <a:r>
              <a:rPr lang="zh-CN" altLang="en-US" dirty="0" smtClean="0"/>
              <a:t>较大的</a:t>
            </a:r>
            <a:r>
              <a:rPr lang="zh-CN" altLang="en-US" dirty="0"/>
              <a:t>算法执行时间</a:t>
            </a:r>
            <a:r>
              <a:rPr lang="en-US" altLang="zh-CN" dirty="0" smtClean="0"/>
              <a:t>.</a:t>
            </a:r>
            <a:r>
              <a:rPr lang="zh-CN" altLang="en-US" dirty="0"/>
              <a:t>其历史发展进程如下：</a:t>
            </a:r>
            <a:endParaRPr lang="en-US" altLang="zh-CN" dirty="0"/>
          </a:p>
          <a:p>
            <a:pPr>
              <a:buFont typeface="Wingdings" panose="05000000000000000000" pitchFamily="2" charset="2"/>
              <a:buChar char="Ø"/>
            </a:pPr>
            <a:r>
              <a:rPr lang="en-US" altLang="zh-CN" dirty="0"/>
              <a:t>2012 </a:t>
            </a:r>
            <a:r>
              <a:rPr lang="zh-CN" altLang="en-US" dirty="0"/>
              <a:t>年</a:t>
            </a:r>
            <a:r>
              <a:rPr lang="en-US" altLang="zh-CN" dirty="0"/>
              <a:t>,</a:t>
            </a:r>
            <a:r>
              <a:rPr lang="zh-CN" altLang="en-US" dirty="0"/>
              <a:t>该类算法的先驱</a:t>
            </a:r>
            <a:r>
              <a:rPr lang="en-US" altLang="zh-CN" dirty="0"/>
              <a:t>,Nguyen </a:t>
            </a:r>
            <a:r>
              <a:rPr lang="zh-CN" altLang="en-US" dirty="0"/>
              <a:t>等人提出 </a:t>
            </a:r>
            <a:r>
              <a:rPr lang="en-US" altLang="zh-CN" dirty="0" err="1" smtClean="0"/>
              <a:t>SemFix</a:t>
            </a:r>
            <a:r>
              <a:rPr lang="en-US" altLang="zh-CN" dirty="0" smtClean="0"/>
              <a:t>,</a:t>
            </a:r>
            <a:r>
              <a:rPr lang="zh-CN" altLang="en-US" dirty="0"/>
              <a:t>一种 </a:t>
            </a:r>
            <a:r>
              <a:rPr lang="en-US" altLang="zh-CN" dirty="0"/>
              <a:t>C </a:t>
            </a:r>
            <a:r>
              <a:rPr lang="zh-CN" altLang="en-US" dirty="0"/>
              <a:t>程序的基于约束的语义修复算法</a:t>
            </a:r>
            <a:r>
              <a:rPr lang="en-US" altLang="zh-CN" dirty="0"/>
              <a:t>.</a:t>
            </a:r>
            <a:r>
              <a:rPr lang="zh-CN" altLang="en-US" dirty="0"/>
              <a:t>该算法将</a:t>
            </a:r>
            <a:r>
              <a:rPr lang="zh-CN" altLang="en-US" dirty="0" smtClean="0"/>
              <a:t>测试用例</a:t>
            </a:r>
            <a:r>
              <a:rPr lang="zh-CN" altLang="en-US" dirty="0"/>
              <a:t>转换为约束</a:t>
            </a:r>
            <a:r>
              <a:rPr lang="en-US" altLang="zh-CN" dirty="0"/>
              <a:t>,</a:t>
            </a:r>
            <a:r>
              <a:rPr lang="zh-CN" altLang="en-US" dirty="0"/>
              <a:t>并应用 </a:t>
            </a:r>
            <a:r>
              <a:rPr lang="en-US" altLang="zh-CN" dirty="0"/>
              <a:t>SMT(satisfiability modulo theories)</a:t>
            </a:r>
            <a:r>
              <a:rPr lang="zh-CN" altLang="en-US" dirty="0"/>
              <a:t>求解器求解</a:t>
            </a:r>
            <a:r>
              <a:rPr lang="en-US" altLang="zh-CN" dirty="0"/>
              <a:t>,</a:t>
            </a:r>
            <a:r>
              <a:rPr lang="zh-CN" altLang="en-US" dirty="0"/>
              <a:t>最终转换为补丁并输出</a:t>
            </a:r>
            <a:r>
              <a:rPr lang="en-US" altLang="zh-CN" dirty="0" smtClean="0"/>
              <a:t>.</a:t>
            </a:r>
          </a:p>
          <a:p>
            <a:pPr>
              <a:buFont typeface="Wingdings" panose="05000000000000000000" pitchFamily="2" charset="2"/>
              <a:buChar char="Ø"/>
            </a:pPr>
            <a:r>
              <a:rPr lang="en-US" altLang="zh-CN" dirty="0"/>
              <a:t>2014 </a:t>
            </a:r>
            <a:r>
              <a:rPr lang="zh-CN" altLang="en-US" dirty="0"/>
              <a:t>年</a:t>
            </a:r>
            <a:r>
              <a:rPr lang="en-US" altLang="zh-CN" dirty="0"/>
              <a:t>,DeMarco </a:t>
            </a:r>
            <a:r>
              <a:rPr lang="zh-CN" altLang="en-US" dirty="0"/>
              <a:t>和 </a:t>
            </a:r>
            <a:r>
              <a:rPr lang="en-US" altLang="zh-CN" dirty="0"/>
              <a:t>Xuan </a:t>
            </a:r>
            <a:r>
              <a:rPr lang="zh-CN" altLang="en-US" dirty="0"/>
              <a:t>等人 </a:t>
            </a:r>
            <a:r>
              <a:rPr lang="zh-CN" altLang="en-US" dirty="0" smtClean="0"/>
              <a:t>设计</a:t>
            </a:r>
            <a:r>
              <a:rPr lang="zh-CN" altLang="en-US" dirty="0"/>
              <a:t>了 </a:t>
            </a:r>
            <a:r>
              <a:rPr lang="en-US" altLang="zh-CN" dirty="0" err="1"/>
              <a:t>Nopol</a:t>
            </a:r>
            <a:r>
              <a:rPr lang="en-US" altLang="zh-CN" dirty="0"/>
              <a:t>,</a:t>
            </a:r>
            <a:r>
              <a:rPr lang="zh-CN" altLang="en-US" dirty="0"/>
              <a:t>一种面向 </a:t>
            </a:r>
            <a:r>
              <a:rPr lang="en-US" altLang="zh-CN" dirty="0"/>
              <a:t>Java </a:t>
            </a:r>
            <a:r>
              <a:rPr lang="zh-CN" altLang="en-US" dirty="0"/>
              <a:t>条件语句 </a:t>
            </a:r>
            <a:r>
              <a:rPr lang="en-US" altLang="zh-CN" dirty="0"/>
              <a:t>bug </a:t>
            </a:r>
            <a:r>
              <a:rPr lang="zh-CN" altLang="en-US" dirty="0"/>
              <a:t>的基于约束求解的方法</a:t>
            </a:r>
            <a:r>
              <a:rPr lang="en-US" altLang="zh-CN" dirty="0"/>
              <a:t>.</a:t>
            </a:r>
            <a:r>
              <a:rPr lang="zh-CN" altLang="en-US" dirty="0" smtClean="0"/>
              <a:t>该方法</a:t>
            </a:r>
            <a:r>
              <a:rPr lang="zh-CN" altLang="en-US" dirty="0"/>
              <a:t>针对错误条件或条件语句缺失这两种常见 </a:t>
            </a:r>
            <a:r>
              <a:rPr lang="en-US" altLang="zh-CN" dirty="0"/>
              <a:t>bug </a:t>
            </a:r>
            <a:r>
              <a:rPr lang="zh-CN" altLang="en-US" dirty="0"/>
              <a:t>进行修复</a:t>
            </a:r>
            <a:r>
              <a:rPr lang="en-US" altLang="zh-CN" dirty="0" smtClean="0"/>
              <a:t>.</a:t>
            </a:r>
          </a:p>
          <a:p>
            <a:pPr>
              <a:buFont typeface="Wingdings" panose="05000000000000000000" pitchFamily="2" charset="2"/>
              <a:buChar char="Ø"/>
            </a:pPr>
            <a:r>
              <a:rPr lang="en-US" altLang="zh-CN" dirty="0"/>
              <a:t>2015 </a:t>
            </a:r>
            <a:r>
              <a:rPr lang="zh-CN" altLang="en-US" dirty="0"/>
              <a:t>年</a:t>
            </a:r>
            <a:r>
              <a:rPr lang="en-US" altLang="zh-CN" dirty="0"/>
              <a:t>,</a:t>
            </a:r>
            <a:r>
              <a:rPr lang="en-US" altLang="zh-CN" dirty="0" err="1"/>
              <a:t>Mechtaev</a:t>
            </a:r>
            <a:r>
              <a:rPr lang="en-US" altLang="zh-CN" dirty="0"/>
              <a:t> </a:t>
            </a:r>
            <a:r>
              <a:rPr lang="zh-CN" altLang="en-US" dirty="0"/>
              <a:t>等人提出了补丁简化算法 </a:t>
            </a:r>
            <a:r>
              <a:rPr lang="en-US" altLang="zh-CN" dirty="0" err="1" smtClean="0"/>
              <a:t>DirectFix</a:t>
            </a:r>
            <a:r>
              <a:rPr lang="en-US" altLang="zh-CN" dirty="0" smtClean="0"/>
              <a:t>.</a:t>
            </a:r>
            <a:r>
              <a:rPr lang="zh-CN" altLang="en-US" dirty="0"/>
              <a:t>该方法将补丁中潜在的程序组件转换为最大可满足性问题</a:t>
            </a:r>
            <a:r>
              <a:rPr lang="en-US" altLang="zh-CN" dirty="0"/>
              <a:t>(maximum satisfiability,</a:t>
            </a:r>
            <a:r>
              <a:rPr lang="zh-CN" altLang="en-US" dirty="0"/>
              <a:t>即 </a:t>
            </a:r>
            <a:r>
              <a:rPr lang="en-US" altLang="zh-CN" dirty="0" err="1"/>
              <a:t>MaxSat</a:t>
            </a:r>
            <a:r>
              <a:rPr lang="en-US" altLang="zh-CN" dirty="0"/>
              <a:t>),</a:t>
            </a:r>
            <a:r>
              <a:rPr lang="zh-CN" altLang="en-US" dirty="0"/>
              <a:t>求解后转换为具体的简化后的补丁</a:t>
            </a:r>
            <a:r>
              <a:rPr lang="en-US" altLang="zh-CN" dirty="0"/>
              <a:t>.</a:t>
            </a:r>
          </a:p>
          <a:p>
            <a:pPr marL="0" indent="0">
              <a:buNone/>
            </a:pPr>
            <a:endParaRPr lang="zh-CN" altLang="en-US" dirty="0"/>
          </a:p>
        </p:txBody>
      </p:sp>
    </p:spTree>
    <p:extLst>
      <p:ext uri="{BB962C8B-B14F-4D97-AF65-F5344CB8AC3E}">
        <p14:creationId xmlns:p14="http://schemas.microsoft.com/office/powerpoint/2010/main" val="141471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自动修复的实证研究基础</a:t>
            </a:r>
          </a:p>
        </p:txBody>
      </p:sp>
      <p:sp>
        <p:nvSpPr>
          <p:cNvPr id="3" name="内容占位符 2"/>
          <p:cNvSpPr>
            <a:spLocks noGrp="1"/>
          </p:cNvSpPr>
          <p:nvPr>
            <p:ph idx="1"/>
          </p:nvPr>
        </p:nvSpPr>
        <p:spPr>
          <a:xfrm>
            <a:off x="1097280" y="1845733"/>
            <a:ext cx="10058400" cy="4425757"/>
          </a:xfrm>
        </p:spPr>
        <p:txBody>
          <a:bodyPr>
            <a:normAutofit/>
          </a:bodyPr>
          <a:lstStyle/>
          <a:p>
            <a:r>
              <a:rPr lang="zh-CN" altLang="en-US" dirty="0"/>
              <a:t>实证研究的基础是程序修复的重要研究环节</a:t>
            </a:r>
            <a:r>
              <a:rPr lang="en-US" altLang="zh-CN" dirty="0" smtClean="0"/>
              <a:t>.</a:t>
            </a:r>
            <a:r>
              <a:rPr lang="zh-CN" altLang="en-US" dirty="0"/>
              <a:t>其历史发展进程如下：</a:t>
            </a:r>
            <a:endParaRPr lang="en-US" altLang="zh-CN" dirty="0"/>
          </a:p>
          <a:p>
            <a:r>
              <a:rPr lang="en-US" altLang="zh-CN" dirty="0"/>
              <a:t>2012 </a:t>
            </a:r>
            <a:r>
              <a:rPr lang="zh-CN" altLang="en-US" dirty="0"/>
              <a:t>年</a:t>
            </a:r>
            <a:r>
              <a:rPr lang="en-US" altLang="zh-CN" dirty="0"/>
              <a:t>,Le </a:t>
            </a:r>
            <a:r>
              <a:rPr lang="en-US" altLang="zh-CN" dirty="0" err="1"/>
              <a:t>Goues</a:t>
            </a:r>
            <a:r>
              <a:rPr lang="en-US" altLang="zh-CN" dirty="0"/>
              <a:t> </a:t>
            </a:r>
            <a:r>
              <a:rPr lang="zh-CN" altLang="en-US" dirty="0"/>
              <a:t>等人 </a:t>
            </a:r>
            <a:r>
              <a:rPr lang="zh-CN" altLang="en-US" dirty="0" smtClean="0"/>
              <a:t>发表</a:t>
            </a:r>
            <a:r>
              <a:rPr lang="zh-CN" altLang="en-US" dirty="0"/>
              <a:t>了题为</a:t>
            </a:r>
            <a:r>
              <a:rPr lang="en-US" altLang="zh-CN" dirty="0"/>
              <a:t>《</a:t>
            </a:r>
            <a:r>
              <a:rPr lang="zh-CN" altLang="en-US" dirty="0"/>
              <a:t>每个 </a:t>
            </a:r>
            <a:r>
              <a:rPr lang="en-US" altLang="zh-CN" dirty="0"/>
              <a:t>8 </a:t>
            </a:r>
            <a:r>
              <a:rPr lang="zh-CN" altLang="en-US" dirty="0"/>
              <a:t>美元</a:t>
            </a:r>
            <a:r>
              <a:rPr lang="en-US" altLang="zh-CN" dirty="0"/>
              <a:t>,</a:t>
            </a:r>
            <a:r>
              <a:rPr lang="zh-CN" altLang="en-US" dirty="0"/>
              <a:t>修复 </a:t>
            </a:r>
            <a:r>
              <a:rPr lang="en-US" altLang="zh-CN" dirty="0"/>
              <a:t>105 </a:t>
            </a:r>
            <a:r>
              <a:rPr lang="zh-CN" altLang="en-US" dirty="0"/>
              <a:t>个 </a:t>
            </a:r>
            <a:r>
              <a:rPr lang="en-US" altLang="zh-CN" dirty="0"/>
              <a:t>bug </a:t>
            </a:r>
            <a:r>
              <a:rPr lang="zh-CN" altLang="en-US" dirty="0"/>
              <a:t>中的 </a:t>
            </a:r>
            <a:r>
              <a:rPr lang="en-US" altLang="zh-CN" dirty="0"/>
              <a:t>55 </a:t>
            </a:r>
            <a:r>
              <a:rPr lang="zh-CN" altLang="en-US" dirty="0"/>
              <a:t>个</a:t>
            </a:r>
            <a:r>
              <a:rPr lang="en-US" altLang="zh-CN" dirty="0" smtClean="0"/>
              <a:t>》</a:t>
            </a:r>
            <a:r>
              <a:rPr lang="zh-CN" altLang="en-US" dirty="0" smtClean="0"/>
              <a:t>的</a:t>
            </a:r>
            <a:r>
              <a:rPr lang="zh-CN" altLang="en-US" dirty="0"/>
              <a:t>文章</a:t>
            </a:r>
            <a:r>
              <a:rPr lang="en-US" altLang="zh-CN" dirty="0"/>
              <a:t>,</a:t>
            </a:r>
            <a:r>
              <a:rPr lang="zh-CN" altLang="en-US" dirty="0"/>
              <a:t>首次以系统研究的形式展示了早期算法 </a:t>
            </a:r>
            <a:r>
              <a:rPr lang="en-US" altLang="zh-CN" dirty="0" err="1"/>
              <a:t>GenProg</a:t>
            </a:r>
            <a:r>
              <a:rPr lang="en-US" altLang="zh-CN" dirty="0"/>
              <a:t> </a:t>
            </a:r>
            <a:r>
              <a:rPr lang="zh-CN" altLang="en-US" dirty="0"/>
              <a:t>修复 </a:t>
            </a:r>
            <a:r>
              <a:rPr lang="en-US" altLang="zh-CN" dirty="0"/>
              <a:t>C </a:t>
            </a:r>
            <a:r>
              <a:rPr lang="zh-CN" altLang="en-US" dirty="0"/>
              <a:t>程序 </a:t>
            </a:r>
            <a:r>
              <a:rPr lang="en-US" altLang="zh-CN" dirty="0"/>
              <a:t>bug </a:t>
            </a:r>
            <a:r>
              <a:rPr lang="zh-CN" altLang="en-US" dirty="0"/>
              <a:t>的能力</a:t>
            </a:r>
            <a:r>
              <a:rPr lang="en-US" altLang="zh-CN" dirty="0"/>
              <a:t>.</a:t>
            </a:r>
            <a:r>
              <a:rPr lang="zh-CN" altLang="en-US" dirty="0"/>
              <a:t>该工作表明</a:t>
            </a:r>
            <a:r>
              <a:rPr lang="en-US" altLang="zh-CN" dirty="0" smtClean="0"/>
              <a:t>,</a:t>
            </a:r>
            <a:r>
              <a:rPr lang="en-US" altLang="zh-CN" dirty="0" err="1" smtClean="0"/>
              <a:t>GenProg</a:t>
            </a:r>
            <a:r>
              <a:rPr lang="en-US" altLang="zh-CN" dirty="0" smtClean="0"/>
              <a:t> </a:t>
            </a:r>
            <a:r>
              <a:rPr lang="zh-CN" altLang="en-US" dirty="0"/>
              <a:t>可以自动修复超过半数的 </a:t>
            </a:r>
            <a:r>
              <a:rPr lang="en-US" altLang="zh-CN" dirty="0"/>
              <a:t>bug </a:t>
            </a:r>
            <a:r>
              <a:rPr lang="zh-CN" altLang="en-US" dirty="0"/>
              <a:t>并消耗非常小的</a:t>
            </a:r>
            <a:r>
              <a:rPr lang="zh-CN" altLang="en-US" dirty="0" smtClean="0"/>
              <a:t>成本</a:t>
            </a:r>
            <a:r>
              <a:rPr lang="en-US" altLang="zh-CN" dirty="0"/>
              <a:t>.</a:t>
            </a:r>
            <a:endParaRPr lang="en-US" altLang="zh-CN" dirty="0" smtClean="0"/>
          </a:p>
          <a:p>
            <a:r>
              <a:rPr lang="zh-CN" altLang="en-US" dirty="0"/>
              <a:t> </a:t>
            </a:r>
            <a:r>
              <a:rPr lang="en-US" altLang="zh-CN" dirty="0"/>
              <a:t>2013 </a:t>
            </a:r>
            <a:r>
              <a:rPr lang="zh-CN" altLang="en-US" dirty="0"/>
              <a:t>年</a:t>
            </a:r>
            <a:r>
              <a:rPr lang="en-US" altLang="zh-CN" dirty="0" smtClean="0"/>
              <a:t>,Fry </a:t>
            </a:r>
            <a:r>
              <a:rPr lang="zh-CN" altLang="en-US" dirty="0"/>
              <a:t>等人 </a:t>
            </a:r>
            <a:r>
              <a:rPr lang="zh-CN" altLang="en-US" dirty="0" smtClean="0"/>
              <a:t>通过</a:t>
            </a:r>
            <a:r>
              <a:rPr lang="zh-CN" altLang="en-US" dirty="0"/>
              <a:t>人员研究</a:t>
            </a:r>
            <a:r>
              <a:rPr lang="en-US" altLang="zh-CN" dirty="0"/>
              <a:t>(human study)</a:t>
            </a:r>
            <a:r>
              <a:rPr lang="zh-CN" altLang="en-US" dirty="0"/>
              <a:t>的形式探索补丁的可维护性</a:t>
            </a:r>
            <a:r>
              <a:rPr lang="en-US" altLang="zh-CN" dirty="0"/>
              <a:t>(patch maintainability).</a:t>
            </a:r>
            <a:r>
              <a:rPr lang="zh-CN" altLang="en-US" dirty="0"/>
              <a:t>该方法表明</a:t>
            </a:r>
            <a:r>
              <a:rPr lang="en-US" altLang="zh-CN" dirty="0"/>
              <a:t>,</a:t>
            </a:r>
            <a:r>
              <a:rPr lang="zh-CN" altLang="en-US" dirty="0"/>
              <a:t>自动</a:t>
            </a:r>
            <a:r>
              <a:rPr lang="zh-CN" altLang="en-US" dirty="0" smtClean="0"/>
              <a:t>生成</a:t>
            </a:r>
            <a:r>
              <a:rPr lang="zh-CN" altLang="en-US" dirty="0"/>
              <a:t>的补丁仍具有良好的可读性</a:t>
            </a:r>
            <a:r>
              <a:rPr lang="en-US" altLang="zh-CN" dirty="0" smtClean="0"/>
              <a:t>.</a:t>
            </a:r>
          </a:p>
          <a:p>
            <a:r>
              <a:rPr lang="en-US" altLang="zh-CN" dirty="0"/>
              <a:t>2014 </a:t>
            </a:r>
            <a:r>
              <a:rPr lang="zh-CN" altLang="en-US" dirty="0"/>
              <a:t>年</a:t>
            </a:r>
            <a:r>
              <a:rPr lang="en-US" altLang="zh-CN" dirty="0"/>
              <a:t>,Tao </a:t>
            </a:r>
            <a:r>
              <a:rPr lang="zh-CN" altLang="en-US" dirty="0"/>
              <a:t>等人 </a:t>
            </a:r>
            <a:r>
              <a:rPr lang="zh-CN" altLang="en-US" dirty="0" smtClean="0"/>
              <a:t>通过</a:t>
            </a:r>
            <a:r>
              <a:rPr lang="zh-CN" altLang="en-US" dirty="0"/>
              <a:t>人员研究的形式讨论自动生成的补丁在帮助人工修复 </a:t>
            </a:r>
            <a:r>
              <a:rPr lang="en-US" altLang="zh-CN" dirty="0"/>
              <a:t>bug </a:t>
            </a:r>
            <a:r>
              <a:rPr lang="zh-CN" altLang="en-US" dirty="0"/>
              <a:t>时的能力</a:t>
            </a:r>
            <a:r>
              <a:rPr lang="en-US" altLang="zh-CN" dirty="0"/>
              <a:t>.</a:t>
            </a:r>
            <a:r>
              <a:rPr lang="zh-CN" altLang="en-US" dirty="0"/>
              <a:t>他们通过</a:t>
            </a:r>
            <a:r>
              <a:rPr lang="zh-CN" altLang="en-US" dirty="0" smtClean="0"/>
              <a:t>自动</a:t>
            </a:r>
            <a:r>
              <a:rPr lang="zh-CN" altLang="en-US" dirty="0"/>
              <a:t>算法生成程序的补丁</a:t>
            </a:r>
            <a:r>
              <a:rPr lang="en-US" altLang="zh-CN" dirty="0"/>
              <a:t>,</a:t>
            </a:r>
            <a:r>
              <a:rPr lang="zh-CN" altLang="en-US" dirty="0"/>
              <a:t>并以此补丁作为指导</a:t>
            </a:r>
            <a:r>
              <a:rPr lang="en-US" altLang="zh-CN" dirty="0"/>
              <a:t>,</a:t>
            </a:r>
            <a:r>
              <a:rPr lang="zh-CN" altLang="en-US" dirty="0"/>
              <a:t>改进学生修复 </a:t>
            </a:r>
            <a:r>
              <a:rPr lang="en-US" altLang="zh-CN" dirty="0"/>
              <a:t>bug </a:t>
            </a:r>
            <a:r>
              <a:rPr lang="zh-CN" altLang="en-US" dirty="0"/>
              <a:t>的过程</a:t>
            </a:r>
            <a:r>
              <a:rPr lang="en-US" altLang="zh-CN" dirty="0"/>
              <a:t>.</a:t>
            </a:r>
            <a:r>
              <a:rPr lang="zh-CN" altLang="en-US" dirty="0"/>
              <a:t>实验结果表明</a:t>
            </a:r>
            <a:r>
              <a:rPr lang="en-US" altLang="zh-CN" dirty="0"/>
              <a:t>:</a:t>
            </a:r>
            <a:r>
              <a:rPr lang="zh-CN" altLang="en-US" dirty="0"/>
              <a:t>尽管自动生成的 </a:t>
            </a:r>
            <a:r>
              <a:rPr lang="en-US" altLang="zh-CN" dirty="0"/>
              <a:t>bug </a:t>
            </a:r>
            <a:r>
              <a:rPr lang="zh-CN" altLang="en-US" dirty="0" smtClean="0"/>
              <a:t>存在</a:t>
            </a:r>
            <a:r>
              <a:rPr lang="zh-CN" altLang="en-US" dirty="0"/>
              <a:t>一定的问题</a:t>
            </a:r>
            <a:r>
              <a:rPr lang="en-US" altLang="zh-CN" dirty="0"/>
              <a:t>,</a:t>
            </a:r>
            <a:r>
              <a:rPr lang="zh-CN" altLang="en-US" dirty="0"/>
              <a:t>但可以作为辅助有效地提高人工修复 </a:t>
            </a:r>
            <a:r>
              <a:rPr lang="en-US" altLang="zh-CN" dirty="0"/>
              <a:t>bug </a:t>
            </a:r>
            <a:r>
              <a:rPr lang="zh-CN" altLang="en-US" dirty="0"/>
              <a:t>的效率</a:t>
            </a:r>
            <a:r>
              <a:rPr lang="en-US" altLang="zh-CN" dirty="0" smtClean="0"/>
              <a:t>.</a:t>
            </a:r>
            <a:r>
              <a:rPr lang="zh-CN" altLang="en-US" dirty="0" smtClean="0">
                <a:solidFill>
                  <a:srgbClr val="FF0000"/>
                </a:solidFill>
              </a:rPr>
              <a:t> </a:t>
            </a:r>
            <a:endParaRPr lang="en-US" altLang="zh-CN" dirty="0" smtClean="0">
              <a:solidFill>
                <a:srgbClr val="FF0000"/>
              </a:solidFill>
            </a:endParaRPr>
          </a:p>
          <a:p>
            <a:r>
              <a:rPr lang="en-US" altLang="zh-CN" dirty="0" smtClean="0"/>
              <a:t>2015 </a:t>
            </a:r>
            <a:r>
              <a:rPr lang="zh-CN" altLang="en-US" dirty="0"/>
              <a:t>年</a:t>
            </a:r>
            <a:r>
              <a:rPr lang="en-US" altLang="zh-CN" dirty="0"/>
              <a:t>,</a:t>
            </a:r>
            <a:r>
              <a:rPr lang="en-US" altLang="zh-CN" dirty="0" err="1"/>
              <a:t>Zhong</a:t>
            </a:r>
            <a:r>
              <a:rPr lang="en-US" altLang="zh-CN" dirty="0"/>
              <a:t> </a:t>
            </a:r>
            <a:r>
              <a:rPr lang="zh-CN" altLang="en-US" dirty="0"/>
              <a:t>和 </a:t>
            </a:r>
            <a:r>
              <a:rPr lang="en-US" altLang="zh-CN" dirty="0"/>
              <a:t>Su </a:t>
            </a:r>
            <a:r>
              <a:rPr lang="zh-CN" altLang="en-US" dirty="0" smtClean="0"/>
              <a:t>通过</a:t>
            </a:r>
            <a:r>
              <a:rPr lang="zh-CN" altLang="en-US" dirty="0"/>
              <a:t>实证研究</a:t>
            </a:r>
            <a:r>
              <a:rPr lang="en-US" altLang="zh-CN" dirty="0"/>
              <a:t>,</a:t>
            </a:r>
            <a:r>
              <a:rPr lang="zh-CN" altLang="en-US" dirty="0"/>
              <a:t>检验了超过 </a:t>
            </a:r>
            <a:r>
              <a:rPr lang="en-US" altLang="zh-CN" dirty="0"/>
              <a:t>9 000 </a:t>
            </a:r>
            <a:r>
              <a:rPr lang="zh-CN" altLang="en-US" dirty="0"/>
              <a:t>个真实补丁并得到 </a:t>
            </a:r>
            <a:r>
              <a:rPr lang="en-US" altLang="zh-CN" dirty="0"/>
              <a:t>15 </a:t>
            </a:r>
            <a:r>
              <a:rPr lang="zh-CN" altLang="en-US" dirty="0"/>
              <a:t>个新的发现</a:t>
            </a:r>
            <a:r>
              <a:rPr lang="en-US" altLang="zh-CN" dirty="0"/>
              <a:t>.</a:t>
            </a:r>
            <a:r>
              <a:rPr lang="zh-CN" altLang="en-US" dirty="0"/>
              <a:t>这些发现</a:t>
            </a:r>
            <a:r>
              <a:rPr lang="zh-CN" altLang="en-US" dirty="0" smtClean="0"/>
              <a:t>关注程序</a:t>
            </a:r>
            <a:r>
              <a:rPr lang="zh-CN" altLang="en-US" dirty="0"/>
              <a:t>修复的两个重要方面</a:t>
            </a:r>
            <a:r>
              <a:rPr lang="en-US" altLang="zh-CN" dirty="0"/>
              <a:t>:</a:t>
            </a:r>
            <a:r>
              <a:rPr lang="zh-CN" altLang="en-US" dirty="0"/>
              <a:t>故障定位和代码补丁</a:t>
            </a:r>
            <a:r>
              <a:rPr lang="en-US" altLang="zh-CN" dirty="0" smtClean="0"/>
              <a:t>.</a:t>
            </a:r>
            <a:endParaRPr lang="zh-CN" altLang="en-US" dirty="0">
              <a:solidFill>
                <a:srgbClr val="FF0000"/>
              </a:solidFill>
            </a:endParaRPr>
          </a:p>
        </p:txBody>
      </p:sp>
    </p:spTree>
    <p:extLst>
      <p:ext uri="{BB962C8B-B14F-4D97-AF65-F5344CB8AC3E}">
        <p14:creationId xmlns:p14="http://schemas.microsoft.com/office/powerpoint/2010/main" val="392721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自动修复的实证研究基础</a:t>
            </a:r>
          </a:p>
        </p:txBody>
      </p:sp>
      <p:sp>
        <p:nvSpPr>
          <p:cNvPr id="3" name="内容占位符 2"/>
          <p:cNvSpPr>
            <a:spLocks noGrp="1"/>
          </p:cNvSpPr>
          <p:nvPr>
            <p:ph idx="1"/>
          </p:nvPr>
        </p:nvSpPr>
        <p:spPr/>
        <p:txBody>
          <a:bodyPr/>
          <a:lstStyle/>
          <a:p>
            <a:r>
              <a:rPr lang="zh-CN" altLang="en-US" dirty="0" smtClean="0"/>
              <a:t>自</a:t>
            </a:r>
            <a:r>
              <a:rPr lang="zh-CN" altLang="en-US" dirty="0"/>
              <a:t>自动程序修复</a:t>
            </a:r>
            <a:r>
              <a:rPr lang="zh-CN" altLang="en-US" dirty="0" smtClean="0"/>
              <a:t>研究</a:t>
            </a:r>
            <a:r>
              <a:rPr lang="zh-CN" altLang="en-US" dirty="0"/>
              <a:t>初期开始</a:t>
            </a:r>
            <a:r>
              <a:rPr lang="en-US" altLang="zh-CN" dirty="0"/>
              <a:t>,</a:t>
            </a:r>
            <a:r>
              <a:rPr lang="zh-CN" altLang="en-US" dirty="0"/>
              <a:t>如何精确而高效</a:t>
            </a:r>
            <a:r>
              <a:rPr lang="zh-CN" altLang="en-US" dirty="0" smtClean="0"/>
              <a:t>地修复</a:t>
            </a:r>
            <a:r>
              <a:rPr lang="zh-CN" altLang="en-US" dirty="0"/>
              <a:t>真实 </a:t>
            </a:r>
            <a:r>
              <a:rPr lang="en-US" altLang="zh-CN" dirty="0"/>
              <a:t>bug </a:t>
            </a:r>
            <a:r>
              <a:rPr lang="zh-CN" altLang="en-US" dirty="0"/>
              <a:t>一直是研究核心之一</a:t>
            </a:r>
            <a:r>
              <a:rPr lang="en-US" altLang="zh-CN" dirty="0"/>
              <a:t>.</a:t>
            </a:r>
            <a:r>
              <a:rPr lang="zh-CN" altLang="en-US" dirty="0"/>
              <a:t>由于程序自身的复杂性</a:t>
            </a:r>
            <a:r>
              <a:rPr lang="en-US" altLang="zh-CN" dirty="0"/>
              <a:t>,</a:t>
            </a:r>
            <a:r>
              <a:rPr lang="zh-CN" altLang="en-US" dirty="0"/>
              <a:t>实证研究是发现和检验修复真实 </a:t>
            </a:r>
            <a:r>
              <a:rPr lang="en-US" altLang="zh-CN" dirty="0"/>
              <a:t>bug </a:t>
            </a:r>
            <a:r>
              <a:rPr lang="zh-CN" altLang="en-US" dirty="0"/>
              <a:t>能力的</a:t>
            </a:r>
            <a:r>
              <a:rPr lang="zh-CN" altLang="en-US" dirty="0" smtClean="0"/>
              <a:t>主要方法</a:t>
            </a:r>
            <a:r>
              <a:rPr lang="en-US" altLang="zh-CN" dirty="0" smtClean="0"/>
              <a:t>.</a:t>
            </a:r>
            <a:r>
              <a:rPr lang="zh-CN" altLang="en-US" dirty="0" smtClean="0"/>
              <a:t>本文对</a:t>
            </a:r>
            <a:r>
              <a:rPr lang="zh-CN" altLang="en-US" dirty="0"/>
              <a:t>修复</a:t>
            </a:r>
            <a:r>
              <a:rPr lang="zh-CN" altLang="en-US" dirty="0" smtClean="0"/>
              <a:t>真实</a:t>
            </a:r>
            <a:r>
              <a:rPr lang="en-US" altLang="zh-CN" dirty="0" smtClean="0"/>
              <a:t>bug</a:t>
            </a:r>
            <a:r>
              <a:rPr lang="zh-CN" altLang="en-US" dirty="0" smtClean="0"/>
              <a:t>有以下几点发现：</a:t>
            </a:r>
            <a:endParaRPr lang="en-US" altLang="zh-CN" dirty="0" smtClean="0"/>
          </a:p>
          <a:p>
            <a:pPr>
              <a:buFont typeface="Wingdings" panose="05000000000000000000" pitchFamily="2" charset="2"/>
              <a:buChar char="Ø"/>
            </a:pPr>
            <a:r>
              <a:rPr lang="zh-CN" altLang="en-US" dirty="0"/>
              <a:t>随着对自动修复的基础的探索</a:t>
            </a:r>
            <a:r>
              <a:rPr lang="en-US" altLang="zh-CN" dirty="0"/>
              <a:t>,</a:t>
            </a:r>
            <a:r>
              <a:rPr lang="zh-CN" altLang="en-US" dirty="0"/>
              <a:t>更多的细节被深入挖掘</a:t>
            </a:r>
            <a:r>
              <a:rPr lang="en-US" altLang="zh-CN" dirty="0"/>
              <a:t>,</a:t>
            </a:r>
            <a:r>
              <a:rPr lang="zh-CN" altLang="en-US" dirty="0"/>
              <a:t>实证研究可在一定程度上为程序修复提供事实依据</a:t>
            </a:r>
            <a:r>
              <a:rPr lang="en-US" altLang="zh-CN" dirty="0" smtClean="0"/>
              <a:t>;</a:t>
            </a:r>
          </a:p>
          <a:p>
            <a:pPr>
              <a:buFont typeface="Wingdings" panose="05000000000000000000" pitchFamily="2" charset="2"/>
              <a:buChar char="Ø"/>
            </a:pPr>
            <a:r>
              <a:rPr lang="zh-CN" altLang="en-US" dirty="0"/>
              <a:t>作为自动修复的核心内容之一</a:t>
            </a:r>
            <a:r>
              <a:rPr lang="en-US" altLang="zh-CN" dirty="0"/>
              <a:t>,</a:t>
            </a:r>
            <a:r>
              <a:rPr lang="zh-CN" altLang="en-US" dirty="0"/>
              <a:t>修复真实的 </a:t>
            </a:r>
            <a:r>
              <a:rPr lang="en-US" altLang="zh-CN" dirty="0"/>
              <a:t>bug </a:t>
            </a:r>
            <a:r>
              <a:rPr lang="zh-CN" altLang="en-US" dirty="0"/>
              <a:t>仍未曾被研究者攻克</a:t>
            </a:r>
            <a:r>
              <a:rPr lang="en-US" altLang="zh-CN" dirty="0"/>
              <a:t>.</a:t>
            </a:r>
            <a:r>
              <a:rPr lang="zh-CN" altLang="en-US" dirty="0"/>
              <a:t>更进一步地</a:t>
            </a:r>
            <a:r>
              <a:rPr lang="en-US" altLang="zh-CN" dirty="0"/>
              <a:t>,</a:t>
            </a:r>
            <a:r>
              <a:rPr lang="zh-CN" altLang="en-US" dirty="0"/>
              <a:t>生成符合程序</a:t>
            </a:r>
            <a:r>
              <a:rPr lang="zh-CN" altLang="en-US" dirty="0" smtClean="0"/>
              <a:t>语义的</a:t>
            </a:r>
            <a:r>
              <a:rPr lang="zh-CN" altLang="en-US" dirty="0"/>
              <a:t>补丁十分困难</a:t>
            </a:r>
            <a:r>
              <a:rPr lang="en-US" altLang="zh-CN" dirty="0" smtClean="0"/>
              <a:t>;</a:t>
            </a:r>
          </a:p>
          <a:p>
            <a:pPr>
              <a:buFont typeface="Wingdings" panose="05000000000000000000" pitchFamily="2" charset="2"/>
              <a:buChar char="Ø"/>
            </a:pPr>
            <a:r>
              <a:rPr lang="zh-CN" altLang="en-US" dirty="0"/>
              <a:t>由于不同算法源自不同的研究者</a:t>
            </a:r>
            <a:r>
              <a:rPr lang="en-US" altLang="zh-CN" dirty="0"/>
              <a:t>,</a:t>
            </a:r>
            <a:r>
              <a:rPr lang="zh-CN" altLang="en-US" dirty="0"/>
              <a:t>建立公平的算法比较还存在一定困难</a:t>
            </a:r>
            <a:r>
              <a:rPr lang="en-US" altLang="zh-CN" dirty="0"/>
              <a:t>.</a:t>
            </a:r>
            <a:r>
              <a:rPr lang="zh-CN" altLang="en-US" dirty="0"/>
              <a:t>其中之一就是从真实项目</a:t>
            </a:r>
            <a:r>
              <a:rPr lang="zh-CN" altLang="en-US" dirty="0" smtClean="0"/>
              <a:t>提取</a:t>
            </a:r>
            <a:r>
              <a:rPr lang="zh-CN" altLang="en-US" dirty="0"/>
              <a:t>的被修复 </a:t>
            </a:r>
            <a:r>
              <a:rPr lang="en-US" altLang="zh-CN" dirty="0"/>
              <a:t>bug </a:t>
            </a:r>
            <a:r>
              <a:rPr lang="zh-CN" altLang="en-US" dirty="0"/>
              <a:t>数量有限</a:t>
            </a:r>
            <a:r>
              <a:rPr lang="en-US" altLang="zh-CN" dirty="0"/>
              <a:t>,</a:t>
            </a:r>
            <a:r>
              <a:rPr lang="zh-CN" altLang="en-US" dirty="0"/>
              <a:t>不足以满足现实 </a:t>
            </a:r>
            <a:r>
              <a:rPr lang="en-US" altLang="zh-CN" dirty="0"/>
              <a:t>bug </a:t>
            </a:r>
            <a:r>
              <a:rPr lang="zh-CN" altLang="en-US" dirty="0"/>
              <a:t>的自然分布</a:t>
            </a:r>
            <a:r>
              <a:rPr lang="en-US" altLang="zh-CN" dirty="0"/>
              <a:t>.</a:t>
            </a:r>
            <a:endParaRPr lang="zh-CN" altLang="en-US" dirty="0"/>
          </a:p>
        </p:txBody>
      </p:sp>
    </p:spTree>
    <p:extLst>
      <p:ext uri="{BB962C8B-B14F-4D97-AF65-F5344CB8AC3E}">
        <p14:creationId xmlns:p14="http://schemas.microsoft.com/office/powerpoint/2010/main" val="211426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r>
              <a:rPr lang="zh-CN" altLang="en-US" dirty="0" smtClean="0"/>
              <a:t>修复技术</a:t>
            </a:r>
            <a:r>
              <a:rPr lang="zh-CN" altLang="en-US" dirty="0"/>
              <a:t>的近期工作简介</a:t>
            </a:r>
          </a:p>
        </p:txBody>
      </p:sp>
      <p:sp>
        <p:nvSpPr>
          <p:cNvPr id="3" name="内容占位符 2"/>
          <p:cNvSpPr>
            <a:spLocks noGrp="1"/>
          </p:cNvSpPr>
          <p:nvPr>
            <p:ph idx="1"/>
          </p:nvPr>
        </p:nvSpPr>
        <p:spPr/>
        <p:txBody>
          <a:bodyPr/>
          <a:lstStyle/>
          <a:p>
            <a:r>
              <a:rPr lang="zh-CN" altLang="en-US" dirty="0"/>
              <a:t>测试用例增强</a:t>
            </a:r>
            <a:r>
              <a:rPr lang="en-US" altLang="zh-CN" dirty="0"/>
              <a:t>(test case augmentation)</a:t>
            </a:r>
            <a:r>
              <a:rPr lang="zh-CN" altLang="en-US" dirty="0"/>
              <a:t>是近期涌现的一系列工作</a:t>
            </a:r>
            <a:r>
              <a:rPr lang="en-US" altLang="zh-CN" dirty="0" smtClean="0"/>
              <a:t>.</a:t>
            </a:r>
            <a:r>
              <a:rPr lang="zh-CN" altLang="en-US" dirty="0"/>
              <a:t>测试用例增强旨在基于给定的测试用例</a:t>
            </a:r>
            <a:r>
              <a:rPr lang="en-US" altLang="zh-CN" dirty="0"/>
              <a:t>,</a:t>
            </a:r>
            <a:r>
              <a:rPr lang="zh-CN" altLang="en-US" dirty="0"/>
              <a:t>获得更好的测试效果</a:t>
            </a:r>
            <a:r>
              <a:rPr lang="en-US" altLang="zh-CN" dirty="0"/>
              <a:t>,</a:t>
            </a:r>
            <a:r>
              <a:rPr lang="zh-CN" altLang="en-US" dirty="0"/>
              <a:t>如生成可以弥补当前测试用例不足的新</a:t>
            </a:r>
            <a:r>
              <a:rPr lang="zh-CN" altLang="en-US" dirty="0" smtClean="0"/>
              <a:t>测试用例</a:t>
            </a:r>
            <a:r>
              <a:rPr lang="zh-CN" altLang="en-US" dirty="0"/>
              <a:t>或更好地使用当前测试用例</a:t>
            </a:r>
            <a:r>
              <a:rPr lang="en-US" altLang="zh-CN" dirty="0" smtClean="0"/>
              <a:t>.</a:t>
            </a:r>
          </a:p>
          <a:p>
            <a:pPr>
              <a:buFont typeface="Wingdings" panose="05000000000000000000" pitchFamily="2" charset="2"/>
              <a:buChar char="Ø"/>
            </a:pPr>
            <a:r>
              <a:rPr lang="en-US" altLang="zh-CN" dirty="0"/>
              <a:t>Xu </a:t>
            </a:r>
            <a:r>
              <a:rPr lang="zh-CN" altLang="en-US" dirty="0"/>
              <a:t>等人 </a:t>
            </a:r>
            <a:r>
              <a:rPr lang="zh-CN" altLang="en-US" dirty="0" smtClean="0"/>
              <a:t>提出</a:t>
            </a:r>
            <a:r>
              <a:rPr lang="zh-CN" altLang="en-US" dirty="0"/>
              <a:t>了早期的直接测试用例增强</a:t>
            </a:r>
            <a:r>
              <a:rPr lang="en-US" altLang="zh-CN" dirty="0"/>
              <a:t>(directed test suite augmentation)</a:t>
            </a:r>
            <a:r>
              <a:rPr lang="zh-CN" altLang="en-US" dirty="0"/>
              <a:t>技术</a:t>
            </a:r>
            <a:r>
              <a:rPr lang="en-US" altLang="zh-CN" dirty="0"/>
              <a:t>,</a:t>
            </a:r>
            <a:r>
              <a:rPr lang="zh-CN" altLang="en-US" dirty="0"/>
              <a:t>该方法在当前</a:t>
            </a:r>
            <a:r>
              <a:rPr lang="zh-CN" altLang="en-US" dirty="0" smtClean="0"/>
              <a:t>测试用例</a:t>
            </a:r>
            <a:r>
              <a:rPr lang="zh-CN" altLang="en-US" dirty="0"/>
              <a:t>集的基础上生成新的测试用例</a:t>
            </a:r>
            <a:r>
              <a:rPr lang="en-US" altLang="zh-CN" dirty="0"/>
              <a:t>,</a:t>
            </a:r>
            <a:r>
              <a:rPr lang="zh-CN" altLang="en-US" dirty="0"/>
              <a:t>进而提高测试用例的覆盖率等指标</a:t>
            </a:r>
            <a:r>
              <a:rPr lang="en-US" altLang="zh-CN" dirty="0" smtClean="0"/>
              <a:t>.</a:t>
            </a:r>
          </a:p>
          <a:p>
            <a:pPr>
              <a:buFont typeface="Wingdings" panose="05000000000000000000" pitchFamily="2" charset="2"/>
              <a:buChar char="Ø"/>
            </a:pPr>
            <a:r>
              <a:rPr lang="en-US" altLang="zh-CN" dirty="0" smtClean="0"/>
              <a:t> </a:t>
            </a:r>
            <a:r>
              <a:rPr lang="en-US" altLang="zh-CN" dirty="0" err="1" smtClean="0"/>
              <a:t>Yoo</a:t>
            </a:r>
            <a:r>
              <a:rPr lang="en-US" altLang="zh-CN" dirty="0" smtClean="0"/>
              <a:t> </a:t>
            </a:r>
            <a:r>
              <a:rPr lang="zh-CN" altLang="en-US" dirty="0"/>
              <a:t>和 </a:t>
            </a:r>
            <a:r>
              <a:rPr lang="en-US" altLang="zh-CN" dirty="0"/>
              <a:t>Harman </a:t>
            </a:r>
            <a:r>
              <a:rPr lang="zh-CN" altLang="en-US" dirty="0" smtClean="0"/>
              <a:t>设计</a:t>
            </a:r>
            <a:r>
              <a:rPr lang="zh-CN" altLang="en-US" dirty="0"/>
              <a:t>了测试重生成</a:t>
            </a:r>
            <a:r>
              <a:rPr lang="en-US" altLang="zh-CN" dirty="0"/>
              <a:t>(</a:t>
            </a:r>
            <a:r>
              <a:rPr lang="en-US" altLang="zh-CN" dirty="0" smtClean="0"/>
              <a:t>test data </a:t>
            </a:r>
            <a:r>
              <a:rPr lang="en-US" altLang="zh-CN" dirty="0"/>
              <a:t>regeneration)</a:t>
            </a:r>
            <a:r>
              <a:rPr lang="zh-CN" altLang="en-US" dirty="0"/>
              <a:t>算法</a:t>
            </a:r>
            <a:r>
              <a:rPr lang="en-US" altLang="zh-CN" dirty="0"/>
              <a:t>.</a:t>
            </a:r>
            <a:r>
              <a:rPr lang="zh-CN" altLang="en-US" dirty="0"/>
              <a:t>该方法对于一个测试集</a:t>
            </a:r>
            <a:r>
              <a:rPr lang="en-US" altLang="zh-CN" dirty="0"/>
              <a:t>,</a:t>
            </a:r>
            <a:r>
              <a:rPr lang="zh-CN" altLang="en-US" dirty="0"/>
              <a:t>基于遗传算法生成全新的测试用例</a:t>
            </a:r>
            <a:r>
              <a:rPr lang="en-US" altLang="zh-CN" dirty="0"/>
              <a:t>,</a:t>
            </a:r>
            <a:r>
              <a:rPr lang="zh-CN" altLang="en-US" dirty="0"/>
              <a:t>用以弥补已有测试用例的不足</a:t>
            </a:r>
            <a:r>
              <a:rPr lang="en-US" altLang="zh-CN" dirty="0" smtClean="0"/>
              <a:t>.</a:t>
            </a:r>
          </a:p>
          <a:p>
            <a:pPr>
              <a:buFont typeface="Wingdings" panose="05000000000000000000" pitchFamily="2" charset="2"/>
              <a:buChar char="Ø"/>
            </a:pPr>
            <a:r>
              <a:rPr lang="en-US" altLang="zh-CN" dirty="0" smtClean="0"/>
              <a:t>Xuan </a:t>
            </a:r>
            <a:r>
              <a:rPr lang="zh-CN" altLang="en-US" dirty="0"/>
              <a:t>和 </a:t>
            </a:r>
            <a:r>
              <a:rPr lang="en-US" altLang="zh-CN" dirty="0" err="1"/>
              <a:t>Monperrus</a:t>
            </a:r>
            <a:r>
              <a:rPr lang="en-US" altLang="zh-CN" dirty="0"/>
              <a:t> </a:t>
            </a:r>
            <a:r>
              <a:rPr lang="zh-CN" altLang="en-US" dirty="0" smtClean="0"/>
              <a:t>提出</a:t>
            </a:r>
            <a:r>
              <a:rPr lang="zh-CN" altLang="en-US" dirty="0"/>
              <a:t>了测试用例提纯</a:t>
            </a:r>
            <a:r>
              <a:rPr lang="en-US" altLang="zh-CN" dirty="0"/>
              <a:t>(test case purification)</a:t>
            </a:r>
            <a:r>
              <a:rPr lang="zh-CN" altLang="en-US" dirty="0"/>
              <a:t>方法</a:t>
            </a:r>
            <a:r>
              <a:rPr lang="en-US" altLang="zh-CN" dirty="0"/>
              <a:t>.</a:t>
            </a:r>
            <a:r>
              <a:rPr lang="zh-CN" altLang="en-US" dirty="0"/>
              <a:t>该方法能够分离执行失败的</a:t>
            </a:r>
            <a:r>
              <a:rPr lang="zh-CN" altLang="en-US" dirty="0" smtClean="0"/>
              <a:t>测试用例</a:t>
            </a:r>
            <a:r>
              <a:rPr lang="en-US" altLang="zh-CN" dirty="0"/>
              <a:t>,</a:t>
            </a:r>
            <a:r>
              <a:rPr lang="zh-CN" altLang="en-US" dirty="0"/>
              <a:t>并切分为多个子测试用例</a:t>
            </a:r>
            <a:r>
              <a:rPr lang="en-US" altLang="zh-CN" dirty="0"/>
              <a:t>,</a:t>
            </a:r>
            <a:r>
              <a:rPr lang="zh-CN" altLang="en-US" dirty="0"/>
              <a:t>优化测试用例的执行</a:t>
            </a:r>
            <a:r>
              <a:rPr lang="en-US" altLang="zh-CN" dirty="0"/>
              <a:t>,</a:t>
            </a:r>
            <a:r>
              <a:rPr lang="zh-CN" altLang="en-US" dirty="0"/>
              <a:t>进而增强其识别故障的能力</a:t>
            </a:r>
            <a:r>
              <a:rPr lang="en-US" altLang="zh-CN" dirty="0"/>
              <a:t>.</a:t>
            </a:r>
            <a:endParaRPr lang="zh-CN" altLang="en-US" dirty="0"/>
          </a:p>
        </p:txBody>
      </p:sp>
    </p:spTree>
    <p:extLst>
      <p:ext uri="{BB962C8B-B14F-4D97-AF65-F5344CB8AC3E}">
        <p14:creationId xmlns:p14="http://schemas.microsoft.com/office/powerpoint/2010/main" val="2225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1097280" y="2466108"/>
            <a:ext cx="10058400" cy="3402985"/>
          </a:xfrm>
        </p:spPr>
        <p:txBody>
          <a:bodyPr/>
          <a:lstStyle/>
          <a:p>
            <a:r>
              <a:rPr lang="zh-CN" altLang="en-US" dirty="0" smtClean="0"/>
              <a:t> 本文</a:t>
            </a:r>
            <a:r>
              <a:rPr lang="zh-CN" altLang="en-US" dirty="0"/>
              <a:t>回顾了基于测试集的自动程序修复的研究进展</a:t>
            </a:r>
            <a:r>
              <a:rPr lang="en-US" altLang="zh-CN" dirty="0" smtClean="0"/>
              <a:t>.</a:t>
            </a:r>
            <a:r>
              <a:rPr lang="zh-CN" altLang="en-US" dirty="0" smtClean="0"/>
              <a:t>从</a:t>
            </a:r>
            <a:r>
              <a:rPr lang="zh-CN" altLang="en-US" dirty="0"/>
              <a:t>自动程序修复方法和实证研究基础两个方面详细</a:t>
            </a:r>
            <a:r>
              <a:rPr lang="zh-CN" altLang="en-US" dirty="0" smtClean="0"/>
              <a:t>介绍了</a:t>
            </a:r>
            <a:r>
              <a:rPr lang="zh-CN" altLang="en-US" dirty="0"/>
              <a:t>该领域的近期成果</a:t>
            </a:r>
            <a:r>
              <a:rPr lang="en-US" altLang="zh-CN" dirty="0" smtClean="0"/>
              <a:t>.</a:t>
            </a:r>
          </a:p>
          <a:p>
            <a:pPr>
              <a:buFont typeface="Wingdings" panose="05000000000000000000" pitchFamily="2" charset="2"/>
              <a:buChar char="l"/>
            </a:pPr>
            <a:r>
              <a:rPr lang="zh-CN" altLang="en-US" dirty="0" smtClean="0"/>
              <a:t> 在</a:t>
            </a:r>
            <a:r>
              <a:rPr lang="zh-CN" altLang="en-US" dirty="0"/>
              <a:t>自动修复方法方面</a:t>
            </a:r>
            <a:r>
              <a:rPr lang="en-US" altLang="zh-CN" dirty="0"/>
              <a:t>,</a:t>
            </a:r>
            <a:r>
              <a:rPr lang="zh-CN" altLang="en-US" dirty="0"/>
              <a:t>分 </a:t>
            </a:r>
            <a:r>
              <a:rPr lang="en-US" altLang="zh-CN" dirty="0"/>
              <a:t>3 </a:t>
            </a:r>
            <a:r>
              <a:rPr lang="zh-CN" altLang="en-US" dirty="0"/>
              <a:t>个类别依年份介绍了算法的发展</a:t>
            </a:r>
            <a:r>
              <a:rPr lang="zh-CN" altLang="en-US" dirty="0" smtClean="0"/>
              <a:t>历程</a:t>
            </a:r>
            <a:r>
              <a:rPr lang="zh-CN" altLang="en-US" dirty="0"/>
              <a:t>。</a:t>
            </a:r>
            <a:endParaRPr lang="en-US" altLang="zh-CN" dirty="0" smtClean="0"/>
          </a:p>
          <a:p>
            <a:pPr>
              <a:buFont typeface="Wingdings" panose="05000000000000000000" pitchFamily="2" charset="2"/>
              <a:buChar char="l"/>
            </a:pPr>
            <a:r>
              <a:rPr lang="zh-CN" altLang="en-US" dirty="0" smtClean="0"/>
              <a:t> 在</a:t>
            </a:r>
            <a:r>
              <a:rPr lang="zh-CN" altLang="en-US" dirty="0"/>
              <a:t>实证研究方面</a:t>
            </a:r>
            <a:r>
              <a:rPr lang="en-US" altLang="zh-CN" dirty="0"/>
              <a:t>,</a:t>
            </a:r>
            <a:r>
              <a:rPr lang="zh-CN" altLang="en-US" dirty="0"/>
              <a:t>详述</a:t>
            </a:r>
            <a:r>
              <a:rPr lang="zh-CN" altLang="en-US" dirty="0" smtClean="0"/>
              <a:t>了实证</a:t>
            </a:r>
            <a:r>
              <a:rPr lang="zh-CN" altLang="en-US" dirty="0"/>
              <a:t>研究的成果和潜在</a:t>
            </a:r>
            <a:r>
              <a:rPr lang="zh-CN" altLang="en-US" dirty="0" smtClean="0"/>
              <a:t>问题。</a:t>
            </a:r>
            <a:endParaRPr lang="zh-CN" altLang="en-US" dirty="0"/>
          </a:p>
        </p:txBody>
      </p:sp>
    </p:spTree>
    <p:extLst>
      <p:ext uri="{BB962C8B-B14F-4D97-AF65-F5344CB8AC3E}">
        <p14:creationId xmlns:p14="http://schemas.microsoft.com/office/powerpoint/2010/main" val="296404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机遇与挑战</a:t>
            </a: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dirty="0"/>
              <a:t>修复算法的指引</a:t>
            </a:r>
            <a:r>
              <a:rPr lang="en-US" altLang="zh-CN" dirty="0" smtClean="0"/>
              <a:t>:  </a:t>
            </a:r>
            <a:r>
              <a:rPr lang="zh-CN" altLang="en-US" dirty="0" smtClean="0"/>
              <a:t>在</a:t>
            </a:r>
            <a:r>
              <a:rPr lang="zh-CN" altLang="en-US" dirty="0"/>
              <a:t>搜索程序补丁的过程中</a:t>
            </a:r>
            <a:r>
              <a:rPr lang="en-US" altLang="zh-CN" dirty="0"/>
              <a:t>,</a:t>
            </a:r>
            <a:r>
              <a:rPr lang="zh-CN" altLang="en-US" dirty="0"/>
              <a:t>自动程序修复算法往往并没有得到足够的指引</a:t>
            </a:r>
            <a:r>
              <a:rPr lang="en-US" altLang="zh-CN" dirty="0" smtClean="0"/>
              <a:t>.</a:t>
            </a:r>
          </a:p>
          <a:p>
            <a:pPr>
              <a:buFont typeface="Wingdings" panose="05000000000000000000" pitchFamily="2" charset="2"/>
              <a:buChar char="Ø"/>
            </a:pPr>
            <a:r>
              <a:rPr lang="zh-CN" altLang="en-US" dirty="0"/>
              <a:t>多点 </a:t>
            </a:r>
            <a:r>
              <a:rPr lang="en-US" altLang="zh-CN" dirty="0"/>
              <a:t>bug </a:t>
            </a:r>
            <a:r>
              <a:rPr lang="zh-CN" altLang="en-US" dirty="0"/>
              <a:t>修复</a:t>
            </a:r>
            <a:r>
              <a:rPr lang="en-US" altLang="zh-CN" dirty="0"/>
              <a:t>:</a:t>
            </a:r>
            <a:r>
              <a:rPr lang="zh-CN" altLang="en-US" dirty="0"/>
              <a:t>目前的自动修复算法均以单点 </a:t>
            </a:r>
            <a:r>
              <a:rPr lang="en-US" altLang="zh-CN" dirty="0"/>
              <a:t>bug(single-point bug)</a:t>
            </a:r>
            <a:r>
              <a:rPr lang="zh-CN" altLang="en-US" dirty="0"/>
              <a:t>为修复对象</a:t>
            </a:r>
            <a:r>
              <a:rPr lang="en-US" altLang="zh-CN" dirty="0"/>
              <a:t>,</a:t>
            </a:r>
            <a:r>
              <a:rPr lang="zh-CN" altLang="en-US" dirty="0"/>
              <a:t>即</a:t>
            </a:r>
            <a:r>
              <a:rPr lang="en-US" altLang="zh-CN" dirty="0"/>
              <a:t>,</a:t>
            </a:r>
            <a:r>
              <a:rPr lang="zh-CN" altLang="en-US" dirty="0"/>
              <a:t>程序中的 </a:t>
            </a:r>
            <a:r>
              <a:rPr lang="en-US" altLang="zh-CN" dirty="0"/>
              <a:t>bug </a:t>
            </a:r>
            <a:r>
              <a:rPr lang="zh-CN" altLang="en-US" dirty="0"/>
              <a:t>只</a:t>
            </a:r>
            <a:r>
              <a:rPr lang="zh-CN" altLang="en-US" dirty="0" smtClean="0"/>
              <a:t>包含</a:t>
            </a:r>
            <a:r>
              <a:rPr lang="zh-CN" altLang="en-US" dirty="0"/>
              <a:t>于一条语之中</a:t>
            </a:r>
            <a:r>
              <a:rPr lang="en-US" altLang="zh-CN" dirty="0" smtClean="0"/>
              <a:t>.</a:t>
            </a:r>
            <a:r>
              <a:rPr lang="zh-CN" altLang="en-US" dirty="0"/>
              <a:t>修复多点 </a:t>
            </a:r>
            <a:r>
              <a:rPr lang="en-US" altLang="zh-CN" dirty="0"/>
              <a:t>bug(multi-point bug,</a:t>
            </a:r>
            <a:r>
              <a:rPr lang="zh-CN" altLang="en-US" dirty="0"/>
              <a:t>即 </a:t>
            </a:r>
            <a:r>
              <a:rPr lang="en-US" altLang="zh-CN" dirty="0"/>
              <a:t>bug</a:t>
            </a:r>
            <a:r>
              <a:rPr lang="zh-CN" altLang="en-US" dirty="0"/>
              <a:t>存在于多</a:t>
            </a:r>
            <a:r>
              <a:rPr lang="zh-CN" altLang="en-US" dirty="0" smtClean="0"/>
              <a:t>条语句</a:t>
            </a:r>
            <a:r>
              <a:rPr lang="zh-CN" altLang="en-US" dirty="0"/>
              <a:t>之中</a:t>
            </a:r>
            <a:r>
              <a:rPr lang="en-US" altLang="zh-CN" dirty="0"/>
              <a:t>)</a:t>
            </a:r>
            <a:r>
              <a:rPr lang="zh-CN" altLang="en-US" dirty="0"/>
              <a:t>仍具有重要的科研价值</a:t>
            </a:r>
            <a:r>
              <a:rPr lang="en-US" altLang="zh-CN" dirty="0"/>
              <a:t>.</a:t>
            </a:r>
            <a:endParaRPr lang="en-US" altLang="zh-CN" dirty="0" smtClean="0"/>
          </a:p>
          <a:p>
            <a:pPr>
              <a:buFont typeface="Wingdings" panose="05000000000000000000" pitchFamily="2" charset="2"/>
              <a:buChar char="Ø"/>
            </a:pPr>
            <a:r>
              <a:rPr lang="zh-CN" altLang="en-US" dirty="0" smtClean="0"/>
              <a:t>补丁</a:t>
            </a:r>
            <a:r>
              <a:rPr lang="zh-CN" altLang="en-US" dirty="0"/>
              <a:t>定位</a:t>
            </a:r>
            <a:r>
              <a:rPr lang="en-US" altLang="zh-CN" dirty="0"/>
              <a:t>:</a:t>
            </a:r>
            <a:r>
              <a:rPr lang="zh-CN" altLang="en-US" dirty="0"/>
              <a:t>为了修复 </a:t>
            </a:r>
            <a:r>
              <a:rPr lang="en-US" altLang="zh-CN" dirty="0"/>
              <a:t>bug,</a:t>
            </a:r>
            <a:r>
              <a:rPr lang="zh-CN" altLang="en-US" dirty="0"/>
              <a:t>自动算法首先通过故障定位技术将潜在的 </a:t>
            </a:r>
            <a:r>
              <a:rPr lang="en-US" altLang="zh-CN" dirty="0"/>
              <a:t>bug </a:t>
            </a:r>
            <a:r>
              <a:rPr lang="zh-CN" altLang="en-US" dirty="0"/>
              <a:t>位置按照疑似包含 </a:t>
            </a:r>
            <a:r>
              <a:rPr lang="en-US" altLang="zh-CN" dirty="0"/>
              <a:t>bug </a:t>
            </a:r>
            <a:r>
              <a:rPr lang="zh-CN" altLang="en-US" dirty="0"/>
              <a:t>的</a:t>
            </a:r>
            <a:r>
              <a:rPr lang="zh-CN" altLang="en-US" dirty="0" smtClean="0"/>
              <a:t>可能性</a:t>
            </a:r>
            <a:r>
              <a:rPr lang="zh-CN" altLang="en-US" dirty="0"/>
              <a:t>排序</a:t>
            </a:r>
            <a:r>
              <a:rPr lang="en-US" altLang="zh-CN" dirty="0" smtClean="0"/>
              <a:t>.</a:t>
            </a:r>
          </a:p>
          <a:p>
            <a:pPr>
              <a:buFont typeface="Wingdings" panose="05000000000000000000" pitchFamily="2" charset="2"/>
              <a:buChar char="Ø"/>
            </a:pPr>
            <a:r>
              <a:rPr lang="zh-CN" altLang="en-US" dirty="0" smtClean="0"/>
              <a:t>测试</a:t>
            </a:r>
            <a:r>
              <a:rPr lang="zh-CN" altLang="en-US" dirty="0"/>
              <a:t>集的利用</a:t>
            </a:r>
            <a:r>
              <a:rPr lang="en-US" altLang="zh-CN" dirty="0"/>
              <a:t>:</a:t>
            </a:r>
            <a:r>
              <a:rPr lang="zh-CN" altLang="en-US" dirty="0"/>
              <a:t>测试集是自动修复中的重要输入</a:t>
            </a:r>
            <a:r>
              <a:rPr lang="en-US" altLang="zh-CN" dirty="0"/>
              <a:t>.</a:t>
            </a:r>
            <a:r>
              <a:rPr lang="zh-CN" altLang="en-US" dirty="0"/>
              <a:t>如何基于当前的测试集获得更多的测试用例以及</a:t>
            </a:r>
            <a:r>
              <a:rPr lang="zh-CN" altLang="en-US" dirty="0" smtClean="0"/>
              <a:t>如何</a:t>
            </a:r>
            <a:r>
              <a:rPr lang="zh-CN" altLang="en-US" dirty="0"/>
              <a:t>更好地利用当前测试用例</a:t>
            </a:r>
            <a:r>
              <a:rPr lang="en-US" altLang="zh-CN" dirty="0"/>
              <a:t>,</a:t>
            </a:r>
            <a:r>
              <a:rPr lang="zh-CN" altLang="en-US" dirty="0"/>
              <a:t>是利用测试集改进程序修复的途径之一</a:t>
            </a:r>
            <a:r>
              <a:rPr lang="en-US" altLang="zh-CN" dirty="0"/>
              <a:t>.</a:t>
            </a:r>
            <a:endParaRPr lang="zh-CN" altLang="en-US" dirty="0"/>
          </a:p>
        </p:txBody>
      </p:sp>
    </p:spTree>
    <p:extLst>
      <p:ext uri="{BB962C8B-B14F-4D97-AF65-F5344CB8AC3E}">
        <p14:creationId xmlns:p14="http://schemas.microsoft.com/office/powerpoint/2010/main" val="47318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9054" y="3232726"/>
            <a:ext cx="4036291" cy="655783"/>
          </a:xfrm>
        </p:spPr>
        <p:txBody>
          <a:bodyPr>
            <a:normAutofit fontScale="92500"/>
          </a:bodyPr>
          <a:lstStyle/>
          <a:p>
            <a:r>
              <a:rPr lang="en-US" altLang="zh-CN" sz="4400" dirty="0" smtClean="0"/>
              <a:t>Thanks , that’s all!</a:t>
            </a:r>
            <a:endParaRPr lang="zh-CN" altLang="en-US" sz="4400" dirty="0"/>
          </a:p>
        </p:txBody>
      </p:sp>
    </p:spTree>
    <p:extLst>
      <p:ext uri="{BB962C8B-B14F-4D97-AF65-F5344CB8AC3E}">
        <p14:creationId xmlns:p14="http://schemas.microsoft.com/office/powerpoint/2010/main" val="361713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40597"/>
          </a:xfrm>
        </p:spPr>
        <p:txBody>
          <a:bodyPr/>
          <a:lstStyle/>
          <a:p>
            <a:r>
              <a:rPr lang="zh-CN" altLang="en-US" dirty="0" smtClean="0"/>
              <a:t>背景知识</a:t>
            </a:r>
            <a:endParaRPr lang="zh-CN" altLang="en-US" dirty="0"/>
          </a:p>
        </p:txBody>
      </p:sp>
      <p:sp>
        <p:nvSpPr>
          <p:cNvPr id="3" name="内容占位符 2"/>
          <p:cNvSpPr>
            <a:spLocks noGrp="1"/>
          </p:cNvSpPr>
          <p:nvPr>
            <p:ph idx="1"/>
          </p:nvPr>
        </p:nvSpPr>
        <p:spPr>
          <a:xfrm>
            <a:off x="1097280" y="2521528"/>
            <a:ext cx="10058400" cy="3347566"/>
          </a:xfrm>
        </p:spPr>
        <p:txBody>
          <a:bodyPr/>
          <a:lstStyle/>
          <a:p>
            <a:r>
              <a:rPr lang="zh-CN" altLang="en-US" dirty="0"/>
              <a:t>历史数据表明</a:t>
            </a:r>
            <a:r>
              <a:rPr lang="en-US" altLang="zh-CN" dirty="0"/>
              <a:t>,</a:t>
            </a:r>
            <a:r>
              <a:rPr lang="zh-CN" altLang="en-US" dirty="0" smtClean="0"/>
              <a:t>超过</a:t>
            </a:r>
            <a:r>
              <a:rPr lang="en-US" altLang="zh-CN" dirty="0"/>
              <a:t>45%</a:t>
            </a:r>
            <a:r>
              <a:rPr lang="zh-CN" altLang="en-US" dirty="0"/>
              <a:t>的现代软件开发成本消耗于定位和修复 </a:t>
            </a:r>
            <a:r>
              <a:rPr lang="en-US" altLang="zh-CN" dirty="0"/>
              <a:t>bug </a:t>
            </a:r>
            <a:r>
              <a:rPr lang="zh-CN" altLang="en-US" dirty="0"/>
              <a:t>过程中 </a:t>
            </a:r>
            <a:r>
              <a:rPr lang="en-US" altLang="zh-CN" dirty="0" smtClean="0"/>
              <a:t>.</a:t>
            </a:r>
          </a:p>
          <a:p>
            <a:r>
              <a:rPr lang="zh-CN" altLang="en-US" dirty="0" smtClean="0"/>
              <a:t>无论</a:t>
            </a:r>
            <a:r>
              <a:rPr lang="zh-CN" altLang="en-US" dirty="0"/>
              <a:t>工业生产还是学术研究领域</a:t>
            </a:r>
            <a:r>
              <a:rPr lang="en-US" altLang="zh-CN" dirty="0"/>
              <a:t>,</a:t>
            </a:r>
            <a:r>
              <a:rPr lang="zh-CN" altLang="en-US" dirty="0"/>
              <a:t>定位和修复</a:t>
            </a:r>
            <a:r>
              <a:rPr lang="zh-CN" altLang="en-US" dirty="0" smtClean="0"/>
              <a:t>程序</a:t>
            </a:r>
            <a:r>
              <a:rPr lang="en-US" altLang="zh-CN" dirty="0" smtClean="0"/>
              <a:t>bug</a:t>
            </a:r>
            <a:r>
              <a:rPr lang="zh-CN" altLang="en-US" dirty="0"/>
              <a:t>都是软件工程的核心问题</a:t>
            </a:r>
            <a:r>
              <a:rPr lang="en-US" altLang="zh-CN" dirty="0"/>
              <a:t>.</a:t>
            </a:r>
            <a:r>
              <a:rPr lang="zh-CN" altLang="en-US" dirty="0"/>
              <a:t>随着软件测试和调试技术的提高</a:t>
            </a:r>
            <a:r>
              <a:rPr lang="en-US" altLang="zh-CN" dirty="0"/>
              <a:t>,</a:t>
            </a:r>
            <a:r>
              <a:rPr lang="zh-CN" altLang="en-US" dirty="0"/>
              <a:t>自动化的程序 </a:t>
            </a:r>
            <a:r>
              <a:rPr lang="en-US" altLang="zh-CN" dirty="0"/>
              <a:t>bug</a:t>
            </a:r>
            <a:r>
              <a:rPr lang="zh-CN" altLang="en-US" dirty="0"/>
              <a:t>定位技术已经得到了一定</a:t>
            </a:r>
            <a:r>
              <a:rPr lang="zh-CN" altLang="en-US" dirty="0" smtClean="0"/>
              <a:t>的研究</a:t>
            </a:r>
            <a:r>
              <a:rPr lang="zh-CN" altLang="en-US" dirty="0"/>
              <a:t>和发展 </a:t>
            </a:r>
            <a:r>
              <a:rPr lang="en-US" altLang="zh-CN" dirty="0" smtClean="0"/>
              <a:t>,</a:t>
            </a:r>
            <a:r>
              <a:rPr lang="zh-CN" altLang="en-US" dirty="0"/>
              <a:t>然而自动化的程序 </a:t>
            </a:r>
            <a:r>
              <a:rPr lang="en-US" altLang="zh-CN" dirty="0"/>
              <a:t>bug </a:t>
            </a:r>
            <a:r>
              <a:rPr lang="zh-CN" altLang="en-US" dirty="0"/>
              <a:t>修复方法仍处在初级阶段</a:t>
            </a:r>
            <a:r>
              <a:rPr lang="en-US" altLang="zh-CN" dirty="0" smtClean="0"/>
              <a:t>.</a:t>
            </a:r>
          </a:p>
          <a:p>
            <a:r>
              <a:rPr lang="zh-CN" altLang="en-US" dirty="0" smtClean="0"/>
              <a:t>随着</a:t>
            </a:r>
            <a:r>
              <a:rPr lang="zh-CN" altLang="en-US" dirty="0"/>
              <a:t>程序 </a:t>
            </a:r>
            <a:r>
              <a:rPr lang="en-US" altLang="zh-CN" dirty="0"/>
              <a:t>bug </a:t>
            </a:r>
            <a:r>
              <a:rPr lang="zh-CN" altLang="en-US" dirty="0"/>
              <a:t>数量的日益积累</a:t>
            </a:r>
            <a:r>
              <a:rPr lang="en-US" altLang="zh-CN" dirty="0"/>
              <a:t>,</a:t>
            </a:r>
            <a:r>
              <a:rPr lang="zh-CN" altLang="en-US" dirty="0"/>
              <a:t>自动修复</a:t>
            </a:r>
            <a:r>
              <a:rPr lang="zh-CN" altLang="en-US" dirty="0" smtClean="0"/>
              <a:t>技术的</a:t>
            </a:r>
            <a:r>
              <a:rPr lang="zh-CN" altLang="en-US" dirty="0"/>
              <a:t>深入研究及应用已迫在眉睫</a:t>
            </a:r>
            <a:r>
              <a:rPr lang="en-US" altLang="zh-CN" dirty="0"/>
              <a:t>.</a:t>
            </a:r>
            <a:endParaRPr lang="zh-CN" altLang="en-US" dirty="0"/>
          </a:p>
        </p:txBody>
      </p:sp>
    </p:spTree>
    <p:extLst>
      <p:ext uri="{BB962C8B-B14F-4D97-AF65-F5344CB8AC3E}">
        <p14:creationId xmlns:p14="http://schemas.microsoft.com/office/powerpoint/2010/main" val="39469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历史回顾</a:t>
            </a:r>
            <a:endParaRPr lang="zh-CN" altLang="en-US" dirty="0"/>
          </a:p>
        </p:txBody>
      </p:sp>
      <p:pic>
        <p:nvPicPr>
          <p:cNvPr id="4" name="内容占位符 3"/>
          <p:cNvPicPr>
            <a:picLocks noGrp="1" noChangeAspect="1"/>
          </p:cNvPicPr>
          <p:nvPr>
            <p:ph idx="1"/>
          </p:nvPr>
        </p:nvPicPr>
        <p:blipFill>
          <a:blip r:embed="rId2"/>
          <a:stretch>
            <a:fillRect/>
          </a:stretch>
        </p:blipFill>
        <p:spPr>
          <a:xfrm>
            <a:off x="1514764" y="1994349"/>
            <a:ext cx="9465351" cy="3824560"/>
          </a:xfrm>
          <a:prstGeom prst="rect">
            <a:avLst/>
          </a:prstGeom>
        </p:spPr>
      </p:pic>
    </p:spTree>
    <p:extLst>
      <p:ext uri="{BB962C8B-B14F-4D97-AF65-F5344CB8AC3E}">
        <p14:creationId xmlns:p14="http://schemas.microsoft.com/office/powerpoint/2010/main" val="258723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历史回顾</a:t>
            </a:r>
          </a:p>
        </p:txBody>
      </p:sp>
      <p:pic>
        <p:nvPicPr>
          <p:cNvPr id="4" name="内容占位符 3"/>
          <p:cNvPicPr>
            <a:picLocks noGrp="1" noChangeAspect="1"/>
          </p:cNvPicPr>
          <p:nvPr>
            <p:ph idx="1"/>
          </p:nvPr>
        </p:nvPicPr>
        <p:blipFill>
          <a:blip r:embed="rId2"/>
          <a:stretch>
            <a:fillRect/>
          </a:stretch>
        </p:blipFill>
        <p:spPr>
          <a:xfrm>
            <a:off x="2096656" y="2013527"/>
            <a:ext cx="6539344" cy="3833091"/>
          </a:xfrm>
          <a:prstGeom prst="rect">
            <a:avLst/>
          </a:prstGeom>
        </p:spPr>
      </p:pic>
    </p:spTree>
    <p:extLst>
      <p:ext uri="{BB962C8B-B14F-4D97-AF65-F5344CB8AC3E}">
        <p14:creationId xmlns:p14="http://schemas.microsoft.com/office/powerpoint/2010/main" val="256773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方法概述</a:t>
            </a:r>
            <a:endParaRPr lang="zh-CN" altLang="en-US" dirty="0"/>
          </a:p>
        </p:txBody>
      </p:sp>
      <p:sp>
        <p:nvSpPr>
          <p:cNvPr id="3" name="内容占位符 2"/>
          <p:cNvSpPr>
            <a:spLocks noGrp="1"/>
          </p:cNvSpPr>
          <p:nvPr>
            <p:ph idx="1"/>
          </p:nvPr>
        </p:nvSpPr>
        <p:spPr>
          <a:xfrm>
            <a:off x="1097280" y="1845733"/>
            <a:ext cx="10058400" cy="4518121"/>
          </a:xfrm>
        </p:spPr>
        <p:txBody>
          <a:bodyPr>
            <a:normAutofit/>
          </a:bodyPr>
          <a:lstStyle/>
          <a:p>
            <a:pPr marL="201168" lvl="1" indent="0">
              <a:buNone/>
            </a:pPr>
            <a:r>
              <a:rPr lang="en-US" altLang="zh-CN" sz="2000" dirty="0"/>
              <a:t> </a:t>
            </a:r>
            <a:r>
              <a:rPr lang="zh-CN" altLang="en-US" sz="2000" dirty="0" smtClean="0"/>
              <a:t>本文</a:t>
            </a:r>
            <a:r>
              <a:rPr lang="zh-CN" altLang="en-US" sz="2000" dirty="0"/>
              <a:t>的研究主题</a:t>
            </a:r>
            <a:r>
              <a:rPr lang="en-US" altLang="zh-CN" sz="2000" dirty="0"/>
              <a:t>(</a:t>
            </a:r>
            <a:r>
              <a:rPr lang="zh-CN" altLang="en-US" sz="2000" dirty="0"/>
              <a:t>即自动程序修复</a:t>
            </a:r>
            <a:r>
              <a:rPr lang="en-US" altLang="zh-CN" sz="2000" dirty="0"/>
              <a:t>)</a:t>
            </a:r>
            <a:r>
              <a:rPr lang="zh-CN" altLang="en-US" sz="2000" dirty="0"/>
              <a:t>专指基于测试集</a:t>
            </a:r>
            <a:r>
              <a:rPr lang="zh-CN" altLang="en-US" sz="2000" dirty="0" smtClean="0"/>
              <a:t>的程序修复</a:t>
            </a:r>
            <a:r>
              <a:rPr lang="en-US" altLang="zh-CN" sz="2000" dirty="0"/>
              <a:t>(test-suite </a:t>
            </a:r>
            <a:r>
              <a:rPr lang="en-US" altLang="zh-CN" sz="2000" dirty="0" err="1"/>
              <a:t>basedrepair</a:t>
            </a:r>
            <a:r>
              <a:rPr lang="en-US" altLang="zh-CN" sz="2000" dirty="0"/>
              <a:t>)</a:t>
            </a:r>
            <a:r>
              <a:rPr lang="zh-CN" altLang="en-US" sz="2000" dirty="0" smtClean="0"/>
              <a:t>方法 </a:t>
            </a:r>
            <a:r>
              <a:rPr lang="en-US" altLang="zh-CN" sz="2000" dirty="0" smtClean="0"/>
              <a:t>.</a:t>
            </a:r>
            <a:r>
              <a:rPr lang="zh-CN" altLang="en-US" sz="2000" dirty="0" smtClean="0"/>
              <a:t>自动程序修复</a:t>
            </a:r>
            <a:r>
              <a:rPr lang="zh-CN" altLang="en-US" sz="2000" dirty="0"/>
              <a:t>研究中的绝大多数成果都属于基于测试集的修复领域</a:t>
            </a:r>
            <a:r>
              <a:rPr lang="en-US" altLang="zh-CN" sz="2000" dirty="0"/>
              <a:t>.</a:t>
            </a:r>
            <a:endParaRPr lang="en-US" altLang="zh-CN" sz="2000" dirty="0" smtClean="0"/>
          </a:p>
          <a:p>
            <a:pPr marL="201168" lvl="1" indent="0" algn="ctr">
              <a:buNone/>
            </a:pPr>
            <a:endParaRPr lang="en-US" altLang="zh-CN" sz="2000" dirty="0"/>
          </a:p>
          <a:p>
            <a:pPr marL="201168" lvl="1" indent="0" algn="ctr">
              <a:buNone/>
            </a:pPr>
            <a:r>
              <a:rPr lang="zh-CN" altLang="en-US" sz="2400" dirty="0" smtClean="0"/>
              <a:t>什么是自动程序修复方法？</a:t>
            </a:r>
            <a:endParaRPr lang="en-US" altLang="zh-CN" sz="2400" dirty="0" smtClean="0"/>
          </a:p>
          <a:p>
            <a:pPr marL="201168" lvl="1" indent="0" algn="ctr">
              <a:buNone/>
            </a:pPr>
            <a:endParaRPr lang="en-US" altLang="zh-CN" sz="2400" dirty="0" smtClean="0"/>
          </a:p>
          <a:p>
            <a:pPr marL="201168" lvl="1" indent="0">
              <a:buNone/>
            </a:pPr>
            <a:r>
              <a:rPr lang="zh-CN" altLang="en-US" sz="2000" dirty="0"/>
              <a:t>自动程序修复</a:t>
            </a:r>
            <a:r>
              <a:rPr lang="zh-CN" altLang="en-US" sz="2000" dirty="0" smtClean="0"/>
              <a:t>方法即旨在</a:t>
            </a:r>
            <a:r>
              <a:rPr lang="zh-CN" altLang="en-US" sz="2000" dirty="0"/>
              <a:t>自动生成能够通过测试集中全部测试用例</a:t>
            </a:r>
            <a:r>
              <a:rPr lang="en-US" altLang="zh-CN" sz="2000" dirty="0"/>
              <a:t>(test case)</a:t>
            </a:r>
            <a:r>
              <a:rPr lang="zh-CN" altLang="en-US" sz="2000" dirty="0"/>
              <a:t>的</a:t>
            </a:r>
            <a:r>
              <a:rPr lang="zh-CN" altLang="en-US" sz="2000" dirty="0" smtClean="0"/>
              <a:t>程序补丁的方法</a:t>
            </a:r>
            <a:r>
              <a:rPr lang="en-US" altLang="zh-CN" sz="2000" dirty="0" smtClean="0"/>
              <a:t>.</a:t>
            </a:r>
            <a:r>
              <a:rPr lang="zh-CN" altLang="en-US" sz="2000" dirty="0" smtClean="0">
                <a:solidFill>
                  <a:srgbClr val="FF0000"/>
                </a:solidFill>
              </a:rPr>
              <a:t> </a:t>
            </a:r>
            <a:endParaRPr lang="en-US" altLang="zh-CN" sz="2000" dirty="0" smtClean="0">
              <a:solidFill>
                <a:srgbClr val="FF0000"/>
              </a:solidFill>
            </a:endParaRPr>
          </a:p>
          <a:p>
            <a:pPr marL="201168" lvl="1" indent="0">
              <a:buNone/>
            </a:pPr>
            <a:endParaRPr lang="en-US" altLang="zh-CN" sz="2000" dirty="0" smtClean="0">
              <a:solidFill>
                <a:srgbClr val="FF0000"/>
              </a:solidFill>
            </a:endParaRPr>
          </a:p>
          <a:p>
            <a:pPr marL="201168" lvl="1" indent="0">
              <a:buNone/>
            </a:pPr>
            <a:r>
              <a:rPr lang="zh-CN" altLang="en-US" sz="2000" dirty="0" smtClean="0"/>
              <a:t>本文</a:t>
            </a:r>
            <a:r>
              <a:rPr lang="zh-CN" altLang="en-US" sz="2000" dirty="0"/>
              <a:t>将所有的相关补丁生成方法粗略地划分为 </a:t>
            </a:r>
            <a:r>
              <a:rPr lang="en-US" altLang="zh-CN" sz="2000" dirty="0"/>
              <a:t>3 </a:t>
            </a:r>
            <a:r>
              <a:rPr lang="zh-CN" altLang="en-US" sz="2000" dirty="0"/>
              <a:t>类</a:t>
            </a:r>
            <a:r>
              <a:rPr lang="en-US" altLang="zh-CN" sz="2000" dirty="0"/>
              <a:t>,</a:t>
            </a:r>
            <a:r>
              <a:rPr lang="zh-CN" altLang="en-US" sz="2000" dirty="0"/>
              <a:t>即基于搜索</a:t>
            </a:r>
            <a:r>
              <a:rPr lang="en-US" altLang="zh-CN" sz="2000" dirty="0"/>
              <a:t>(search based patch generation</a:t>
            </a:r>
            <a:r>
              <a:rPr lang="en-US" altLang="zh-CN" sz="2000" dirty="0" smtClean="0"/>
              <a:t>)</a:t>
            </a:r>
            <a:r>
              <a:rPr lang="zh-CN" altLang="en-US" sz="2000" dirty="0" smtClean="0"/>
              <a:t>的</a:t>
            </a:r>
            <a:r>
              <a:rPr lang="zh-CN" altLang="en-US" sz="2000" dirty="0"/>
              <a:t>方法、基于代码穷举</a:t>
            </a:r>
            <a:r>
              <a:rPr lang="en-US" altLang="zh-CN" sz="2000" dirty="0"/>
              <a:t>(exhaustion based patch generation)</a:t>
            </a:r>
            <a:r>
              <a:rPr lang="zh-CN" altLang="en-US" sz="2000" dirty="0"/>
              <a:t>的方法和基于约束求解</a:t>
            </a:r>
            <a:r>
              <a:rPr lang="en-US" altLang="zh-CN" sz="2000" dirty="0"/>
              <a:t>(constraint-solving based </a:t>
            </a:r>
            <a:r>
              <a:rPr lang="en-US" altLang="zh-CN" sz="2000" dirty="0" err="1" smtClean="0"/>
              <a:t>patchgeneration</a:t>
            </a:r>
            <a:r>
              <a:rPr lang="en-US" altLang="zh-CN" sz="2000" dirty="0"/>
              <a:t>)</a:t>
            </a:r>
            <a:r>
              <a:rPr lang="zh-CN" altLang="en-US" sz="2000" dirty="0"/>
              <a:t>的方法</a:t>
            </a:r>
            <a:r>
              <a:rPr lang="en-US" altLang="zh-CN" sz="2000" dirty="0"/>
              <a:t>.</a:t>
            </a:r>
            <a:endParaRPr lang="en-US" altLang="zh-CN" sz="2000" dirty="0" smtClean="0"/>
          </a:p>
          <a:p>
            <a:pPr marL="201168" lvl="1" indent="0">
              <a:buNone/>
            </a:pPr>
            <a:endParaRPr lang="en-US" altLang="zh-CN" sz="2000" dirty="0" smtClean="0"/>
          </a:p>
          <a:p>
            <a:pPr marL="201168" lvl="1" indent="0">
              <a:buNone/>
            </a:pPr>
            <a:endParaRPr lang="en-US" altLang="zh-CN" sz="2000" dirty="0"/>
          </a:p>
          <a:p>
            <a:pPr marL="201168" lvl="1" indent="0">
              <a:buNone/>
            </a:pPr>
            <a:endParaRPr lang="zh-CN" altLang="en-US" sz="2000" dirty="0"/>
          </a:p>
        </p:txBody>
      </p:sp>
    </p:spTree>
    <p:extLst>
      <p:ext uri="{BB962C8B-B14F-4D97-AF65-F5344CB8AC3E}">
        <p14:creationId xmlns:p14="http://schemas.microsoft.com/office/powerpoint/2010/main" val="22243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方法概述</a:t>
            </a:r>
          </a:p>
        </p:txBody>
      </p:sp>
      <p:sp>
        <p:nvSpPr>
          <p:cNvPr id="3" name="内容占位符 2"/>
          <p:cNvSpPr>
            <a:spLocks noGrp="1"/>
          </p:cNvSpPr>
          <p:nvPr>
            <p:ph idx="1"/>
          </p:nvPr>
        </p:nvSpPr>
        <p:spPr>
          <a:xfrm>
            <a:off x="949498" y="1845734"/>
            <a:ext cx="10058400" cy="4023360"/>
          </a:xfrm>
        </p:spPr>
        <p:txBody>
          <a:bodyPr/>
          <a:lstStyle/>
          <a:p>
            <a:r>
              <a:rPr lang="zh-CN" altLang="en-US" dirty="0"/>
              <a:t>程序修复方法的</a:t>
            </a:r>
            <a:r>
              <a:rPr lang="zh-CN" altLang="en-US" dirty="0" smtClean="0"/>
              <a:t>输入及输出如下：</a:t>
            </a:r>
            <a:endParaRPr lang="en-US" altLang="zh-CN" dirty="0" smtClean="0"/>
          </a:p>
          <a:p>
            <a:r>
              <a:rPr lang="zh-CN" altLang="en-US" dirty="0" smtClean="0"/>
              <a:t>       </a:t>
            </a:r>
            <a:r>
              <a:rPr lang="en-US" altLang="zh-CN" dirty="0" smtClean="0"/>
              <a:t>	   </a:t>
            </a:r>
            <a:r>
              <a:rPr lang="zh-CN" altLang="en-US" dirty="0" smtClean="0"/>
              <a:t>带有 </a:t>
            </a:r>
            <a:r>
              <a:rPr lang="en-US" altLang="zh-CN" dirty="0"/>
              <a:t>bug </a:t>
            </a:r>
            <a:r>
              <a:rPr lang="zh-CN" altLang="en-US" dirty="0"/>
              <a:t>的程序</a:t>
            </a:r>
            <a:r>
              <a:rPr lang="en-US" altLang="zh-CN" dirty="0"/>
              <a:t>(buggy program</a:t>
            </a:r>
            <a:r>
              <a:rPr lang="en-US" altLang="zh-CN" dirty="0" smtClean="0"/>
              <a:t>)		          </a:t>
            </a:r>
            <a:r>
              <a:rPr lang="zh-CN" altLang="en-US" dirty="0" smtClean="0"/>
              <a:t>零</a:t>
            </a:r>
            <a:r>
              <a:rPr lang="zh-CN" altLang="en-US" dirty="0"/>
              <a:t>个补丁</a:t>
            </a:r>
            <a:endParaRPr lang="en-US" altLang="zh-CN" dirty="0"/>
          </a:p>
          <a:p>
            <a:r>
              <a:rPr lang="zh-CN" altLang="en-US" dirty="0" smtClean="0"/>
              <a:t>输入</a:t>
            </a:r>
            <a:r>
              <a:rPr lang="en-US" altLang="zh-CN" dirty="0" smtClean="0"/>
              <a:t>					  </a:t>
            </a:r>
            <a:r>
              <a:rPr lang="zh-CN" altLang="en-US" dirty="0" smtClean="0"/>
              <a:t>输出</a:t>
            </a:r>
            <a:endParaRPr lang="en-US" altLang="zh-CN" dirty="0"/>
          </a:p>
          <a:p>
            <a:pPr marL="749808" lvl="4" indent="0">
              <a:buNone/>
            </a:pPr>
            <a:endParaRPr lang="en-US" altLang="zh-CN" dirty="0"/>
          </a:p>
          <a:p>
            <a:pPr marL="749808" lvl="4" indent="0">
              <a:buNone/>
            </a:pPr>
            <a:r>
              <a:rPr lang="en-US" altLang="zh-CN" sz="2000" dirty="0" smtClean="0"/>
              <a:t>	   </a:t>
            </a:r>
            <a:r>
              <a:rPr lang="zh-CN" altLang="en-US" sz="2000" dirty="0" smtClean="0"/>
              <a:t>测试集</a:t>
            </a:r>
            <a:r>
              <a:rPr lang="en-US" altLang="zh-CN" sz="2000" dirty="0" smtClean="0"/>
              <a:t>				           </a:t>
            </a:r>
            <a:r>
              <a:rPr lang="zh-CN" altLang="en-US" sz="2000" dirty="0" smtClean="0"/>
              <a:t>一个或多个程序</a:t>
            </a:r>
            <a:r>
              <a:rPr lang="zh-CN" altLang="en-US" sz="2000" dirty="0"/>
              <a:t>补丁</a:t>
            </a:r>
            <a:endParaRPr lang="en-US" altLang="zh-CN" sz="2000" dirty="0" smtClean="0"/>
          </a:p>
          <a:p>
            <a:pPr marL="749808" lvl="4" indent="0">
              <a:buNone/>
            </a:pPr>
            <a:endParaRPr lang="en-US" altLang="zh-CN" sz="2000" dirty="0" smtClean="0"/>
          </a:p>
          <a:p>
            <a:pPr marL="749808" lvl="4" indent="0">
              <a:buNone/>
            </a:pPr>
            <a:r>
              <a:rPr lang="zh-CN" altLang="en-US" sz="2000" dirty="0"/>
              <a:t>其中测试集中的测试用例可以制约程序的实际行为</a:t>
            </a:r>
            <a:r>
              <a:rPr lang="en-US" altLang="zh-CN" sz="2000" dirty="0"/>
              <a:t>.</a:t>
            </a:r>
            <a:r>
              <a:rPr lang="zh-CN" altLang="en-US" sz="2000" dirty="0"/>
              <a:t>在自动修复算法中</a:t>
            </a:r>
            <a:r>
              <a:rPr lang="en-US" altLang="zh-CN" sz="2000" dirty="0"/>
              <a:t>,</a:t>
            </a:r>
            <a:r>
              <a:rPr lang="zh-CN" altLang="en-US" sz="2000" dirty="0"/>
              <a:t>测试集指导补丁生成</a:t>
            </a:r>
            <a:r>
              <a:rPr lang="en-US" altLang="zh-CN" sz="2000" dirty="0"/>
              <a:t>,</a:t>
            </a:r>
            <a:r>
              <a:rPr lang="zh-CN" altLang="en-US" sz="2000" dirty="0"/>
              <a:t>同时</a:t>
            </a:r>
            <a:r>
              <a:rPr lang="zh-CN" altLang="en-US" sz="2000" dirty="0" smtClean="0"/>
              <a:t>验证生成</a:t>
            </a:r>
            <a:r>
              <a:rPr lang="zh-CN" altLang="en-US" sz="2000" dirty="0"/>
              <a:t>后的补丁是否通过测试集</a:t>
            </a:r>
            <a:r>
              <a:rPr lang="en-US" altLang="zh-CN" sz="2000" dirty="0" smtClean="0"/>
              <a:t>.</a:t>
            </a:r>
          </a:p>
          <a:p>
            <a:pPr marL="749808" lvl="4" indent="0">
              <a:buNone/>
            </a:pPr>
            <a:r>
              <a:rPr lang="zh-CN" altLang="en-US" sz="2000" dirty="0"/>
              <a:t>而</a:t>
            </a:r>
            <a:r>
              <a:rPr lang="zh-CN" altLang="en-US" sz="2000" dirty="0" smtClean="0"/>
              <a:t>输出生成</a:t>
            </a:r>
            <a:r>
              <a:rPr lang="zh-CN" altLang="en-US" sz="2000" dirty="0"/>
              <a:t>零个</a:t>
            </a:r>
            <a:r>
              <a:rPr lang="zh-CN" altLang="en-US" sz="2000" dirty="0" smtClean="0"/>
              <a:t>补丁表示</a:t>
            </a:r>
            <a:r>
              <a:rPr lang="zh-CN" altLang="en-US" sz="2000" dirty="0"/>
              <a:t>该方法无法自动修复程序</a:t>
            </a:r>
            <a:r>
              <a:rPr lang="en-US" altLang="zh-CN" sz="2000" dirty="0"/>
              <a:t>.</a:t>
            </a:r>
            <a:endParaRPr lang="en-US" altLang="zh-CN" sz="2000" dirty="0" smtClean="0"/>
          </a:p>
        </p:txBody>
      </p:sp>
      <p:sp>
        <p:nvSpPr>
          <p:cNvPr id="4" name="左大括号 3"/>
          <p:cNvSpPr/>
          <p:nvPr/>
        </p:nvSpPr>
        <p:spPr>
          <a:xfrm>
            <a:off x="1847273" y="2216727"/>
            <a:ext cx="193963" cy="1450109"/>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箭头连接符 6"/>
          <p:cNvCxnSpPr/>
          <p:nvPr/>
        </p:nvCxnSpPr>
        <p:spPr>
          <a:xfrm flipV="1">
            <a:off x="6147261" y="2466109"/>
            <a:ext cx="835430" cy="3879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147261" y="2962410"/>
            <a:ext cx="835430" cy="5381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4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方法概述</a:t>
            </a:r>
          </a:p>
        </p:txBody>
      </p:sp>
      <p:sp>
        <p:nvSpPr>
          <p:cNvPr id="3" name="内容占位符 2"/>
          <p:cNvSpPr>
            <a:spLocks noGrp="1"/>
          </p:cNvSpPr>
          <p:nvPr>
            <p:ph idx="1"/>
          </p:nvPr>
        </p:nvSpPr>
        <p:spPr/>
        <p:txBody>
          <a:bodyPr/>
          <a:lstStyle/>
          <a:p>
            <a:r>
              <a:rPr lang="zh-CN" altLang="en-US" dirty="0" smtClean="0"/>
              <a:t>程序修复算法流程图如下：</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2115127" y="2152073"/>
            <a:ext cx="7666182" cy="4202544"/>
          </a:xfrm>
          <a:prstGeom prst="rect">
            <a:avLst/>
          </a:prstGeom>
        </p:spPr>
      </p:pic>
    </p:spTree>
    <p:extLst>
      <p:ext uri="{BB962C8B-B14F-4D97-AF65-F5344CB8AC3E}">
        <p14:creationId xmlns:p14="http://schemas.microsoft.com/office/powerpoint/2010/main" val="338231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基于搜索的</a:t>
            </a:r>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pPr lvl="1"/>
            <a:r>
              <a:rPr lang="zh-CN" altLang="en-US" sz="2000" dirty="0"/>
              <a:t>在基于搜索的方法中</a:t>
            </a:r>
            <a:r>
              <a:rPr lang="en-US" altLang="zh-CN" sz="2000" dirty="0"/>
              <a:t>,</a:t>
            </a:r>
            <a:r>
              <a:rPr lang="zh-CN" altLang="en-US" sz="2000" dirty="0" smtClean="0"/>
              <a:t>将</a:t>
            </a:r>
            <a:r>
              <a:rPr lang="zh-CN" altLang="en-US" sz="2000" dirty="0"/>
              <a:t>带有 </a:t>
            </a:r>
            <a:r>
              <a:rPr lang="en-US" altLang="zh-CN" sz="2000" dirty="0"/>
              <a:t>bug </a:t>
            </a:r>
            <a:r>
              <a:rPr lang="zh-CN" altLang="en-US" sz="2000" dirty="0"/>
              <a:t>的程序及其某个潜在位置的代码变动</a:t>
            </a:r>
            <a:r>
              <a:rPr lang="en-US" altLang="zh-CN" sz="2000" dirty="0"/>
              <a:t>(</a:t>
            </a:r>
            <a:r>
              <a:rPr lang="zh-CN" altLang="en-US" sz="2000" dirty="0"/>
              <a:t>例如代码的添加、删除或修改</a:t>
            </a:r>
            <a:r>
              <a:rPr lang="en-US" altLang="zh-CN" sz="2000" dirty="0"/>
              <a:t>)</a:t>
            </a:r>
            <a:r>
              <a:rPr lang="zh-CN" altLang="en-US" sz="2000" dirty="0"/>
              <a:t>看作一个个体</a:t>
            </a:r>
            <a:r>
              <a:rPr lang="en-US" altLang="zh-CN" sz="2000" dirty="0"/>
              <a:t>,</a:t>
            </a:r>
            <a:r>
              <a:rPr lang="zh-CN" altLang="en-US" sz="2000" dirty="0"/>
              <a:t>并将所有这样的个体看作一个巨大的搜索空间</a:t>
            </a:r>
            <a:r>
              <a:rPr lang="en-US" altLang="zh-CN" sz="2000" dirty="0" smtClean="0"/>
              <a:t>.</a:t>
            </a:r>
          </a:p>
          <a:p>
            <a:pPr lvl="1"/>
            <a:endParaRPr lang="en-US" altLang="zh-CN" sz="2000" dirty="0" smtClean="0"/>
          </a:p>
          <a:p>
            <a:pPr lvl="1"/>
            <a:r>
              <a:rPr lang="zh-CN" altLang="en-US" sz="2000" dirty="0" smtClean="0"/>
              <a:t>而生成程序</a:t>
            </a:r>
            <a:r>
              <a:rPr lang="zh-CN" altLang="en-US" sz="2000" dirty="0"/>
              <a:t>补丁的</a:t>
            </a:r>
            <a:r>
              <a:rPr lang="zh-CN" altLang="en-US" sz="2000" dirty="0" smtClean="0"/>
              <a:t>过程便被</a:t>
            </a:r>
            <a:r>
              <a:rPr lang="zh-CN" altLang="en-US" sz="2000" dirty="0"/>
              <a:t>看作是从补丁的搜索空间中寻找最优可行解的过程</a:t>
            </a:r>
            <a:r>
              <a:rPr lang="en-US" altLang="zh-CN" sz="2000" dirty="0" smtClean="0"/>
              <a:t>.</a:t>
            </a:r>
          </a:p>
          <a:p>
            <a:pPr lvl="1"/>
            <a:endParaRPr lang="en-US" altLang="zh-CN" sz="2000" dirty="0" smtClean="0"/>
          </a:p>
          <a:p>
            <a:pPr lvl="1"/>
            <a:r>
              <a:rPr lang="zh-CN" altLang="en-US" sz="2000" dirty="0" smtClean="0"/>
              <a:t>基于</a:t>
            </a:r>
            <a:r>
              <a:rPr lang="zh-CN" altLang="en-US" sz="2000" dirty="0"/>
              <a:t>搜索方法的核心之一</a:t>
            </a:r>
            <a:r>
              <a:rPr lang="en-US" altLang="zh-CN" sz="2000" dirty="0"/>
              <a:t>,</a:t>
            </a:r>
            <a:r>
              <a:rPr lang="zh-CN" altLang="en-US" sz="2000" dirty="0"/>
              <a:t>是使用基于搜索的软件工程中的启发式方法、演化算法等方法</a:t>
            </a:r>
            <a:r>
              <a:rPr lang="zh-CN" altLang="en-US" sz="2000" dirty="0" smtClean="0"/>
              <a:t>寻找补丁</a:t>
            </a:r>
            <a:r>
              <a:rPr lang="en-US" altLang="zh-CN" sz="2000" dirty="0" smtClean="0"/>
              <a:t>.</a:t>
            </a:r>
          </a:p>
        </p:txBody>
      </p:sp>
    </p:spTree>
    <p:extLst>
      <p:ext uri="{BB962C8B-B14F-4D97-AF65-F5344CB8AC3E}">
        <p14:creationId xmlns:p14="http://schemas.microsoft.com/office/powerpoint/2010/main" val="405574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基于搜索的方法</a:t>
            </a:r>
          </a:p>
        </p:txBody>
      </p:sp>
      <p:sp>
        <p:nvSpPr>
          <p:cNvPr id="3" name="内容占位符 2"/>
          <p:cNvSpPr>
            <a:spLocks noGrp="1"/>
          </p:cNvSpPr>
          <p:nvPr>
            <p:ph idx="1"/>
          </p:nvPr>
        </p:nvSpPr>
        <p:spPr>
          <a:xfrm>
            <a:off x="1097280" y="1845733"/>
            <a:ext cx="10058400" cy="4425757"/>
          </a:xfrm>
        </p:spPr>
        <p:txBody>
          <a:bodyPr>
            <a:normAutofit/>
          </a:bodyPr>
          <a:lstStyle/>
          <a:p>
            <a:r>
              <a:rPr lang="zh-CN" altLang="en-US" dirty="0" smtClean="0"/>
              <a:t>基于搜索的方法历史发展进程如下：</a:t>
            </a:r>
            <a:endParaRPr lang="en-US" altLang="zh-CN" dirty="0" smtClean="0"/>
          </a:p>
          <a:p>
            <a:pPr>
              <a:buFont typeface="Wingdings" panose="05000000000000000000" pitchFamily="2" charset="2"/>
              <a:buChar char="Ø"/>
            </a:pPr>
            <a:r>
              <a:rPr lang="en-US" altLang="zh-CN" dirty="0" smtClean="0"/>
              <a:t>2008 </a:t>
            </a:r>
            <a:r>
              <a:rPr lang="zh-CN" altLang="en-US" dirty="0"/>
              <a:t>年</a:t>
            </a:r>
            <a:r>
              <a:rPr lang="en-US" altLang="zh-CN" dirty="0"/>
              <a:t>, </a:t>
            </a:r>
            <a:r>
              <a:rPr lang="en-US" altLang="zh-CN" dirty="0" err="1"/>
              <a:t>Arcuri</a:t>
            </a:r>
            <a:r>
              <a:rPr lang="en-US" altLang="zh-CN" dirty="0"/>
              <a:t> </a:t>
            </a:r>
            <a:r>
              <a:rPr lang="zh-CN" altLang="en-US" dirty="0" smtClean="0"/>
              <a:t>和</a:t>
            </a:r>
            <a:r>
              <a:rPr lang="en-US" altLang="zh-CN" dirty="0" smtClean="0"/>
              <a:t>Yao </a:t>
            </a:r>
            <a:r>
              <a:rPr lang="zh-CN" altLang="en-US" dirty="0" smtClean="0"/>
              <a:t>最早</a:t>
            </a:r>
            <a:r>
              <a:rPr lang="zh-CN" altLang="en-US" dirty="0"/>
              <a:t>提出了基于测试集的程序修复思路</a:t>
            </a:r>
            <a:r>
              <a:rPr lang="en-US" altLang="zh-CN" dirty="0"/>
              <a:t>,</a:t>
            </a:r>
            <a:r>
              <a:rPr lang="zh-CN" altLang="en-US" dirty="0"/>
              <a:t>完成了该领域开创性的工作</a:t>
            </a:r>
            <a:r>
              <a:rPr lang="en-US" altLang="zh-CN" dirty="0" smtClean="0"/>
              <a:t>.</a:t>
            </a:r>
          </a:p>
          <a:p>
            <a:pPr>
              <a:buFont typeface="Wingdings" panose="05000000000000000000" pitchFamily="2" charset="2"/>
              <a:buChar char="Ø"/>
            </a:pPr>
            <a:r>
              <a:rPr lang="en-US" altLang="zh-CN" dirty="0"/>
              <a:t>2009 </a:t>
            </a:r>
            <a:r>
              <a:rPr lang="zh-CN" altLang="en-US" dirty="0"/>
              <a:t>年</a:t>
            </a:r>
            <a:r>
              <a:rPr lang="en-US" altLang="zh-CN" dirty="0"/>
              <a:t>,Weimer </a:t>
            </a:r>
            <a:r>
              <a:rPr lang="zh-CN" altLang="en-US" dirty="0"/>
              <a:t>和 </a:t>
            </a:r>
            <a:r>
              <a:rPr lang="en-US" altLang="zh-CN" dirty="0"/>
              <a:t>Le </a:t>
            </a:r>
            <a:r>
              <a:rPr lang="en-US" altLang="zh-CN" dirty="0" err="1"/>
              <a:t>Goues</a:t>
            </a:r>
            <a:r>
              <a:rPr lang="en-US" altLang="zh-CN" dirty="0"/>
              <a:t> </a:t>
            </a:r>
            <a:r>
              <a:rPr lang="zh-CN" altLang="en-US" dirty="0"/>
              <a:t>等人 </a:t>
            </a:r>
            <a:r>
              <a:rPr lang="zh-CN" altLang="en-US" dirty="0" smtClean="0"/>
              <a:t>作为</a:t>
            </a:r>
            <a:r>
              <a:rPr lang="zh-CN" altLang="en-US" dirty="0"/>
              <a:t>该领域的先驱</a:t>
            </a:r>
            <a:r>
              <a:rPr lang="en-US" altLang="zh-CN" dirty="0"/>
              <a:t>,</a:t>
            </a:r>
            <a:r>
              <a:rPr lang="zh-CN" altLang="en-US" dirty="0"/>
              <a:t>设计了 </a:t>
            </a:r>
            <a:r>
              <a:rPr lang="en-US" altLang="zh-CN" dirty="0" err="1"/>
              <a:t>GenProg</a:t>
            </a:r>
            <a:r>
              <a:rPr lang="en-US" altLang="zh-CN" dirty="0"/>
              <a:t> </a:t>
            </a:r>
            <a:r>
              <a:rPr lang="zh-CN" altLang="en-US" dirty="0"/>
              <a:t>算法</a:t>
            </a:r>
            <a:r>
              <a:rPr lang="en-US" altLang="zh-CN" dirty="0" smtClean="0"/>
              <a:t>.</a:t>
            </a:r>
          </a:p>
          <a:p>
            <a:pPr>
              <a:buFont typeface="Wingdings" panose="05000000000000000000" pitchFamily="2" charset="2"/>
              <a:buChar char="Ø"/>
            </a:pPr>
            <a:r>
              <a:rPr lang="en-US" altLang="zh-CN" dirty="0"/>
              <a:t>2010 </a:t>
            </a:r>
            <a:r>
              <a:rPr lang="zh-CN" altLang="en-US" dirty="0"/>
              <a:t>年的 </a:t>
            </a:r>
            <a:r>
              <a:rPr lang="en-US" altLang="zh-CN" dirty="0"/>
              <a:t>Fast </a:t>
            </a:r>
            <a:r>
              <a:rPr lang="zh-CN" altLang="en-US" dirty="0"/>
              <a:t>等人 </a:t>
            </a:r>
            <a:r>
              <a:rPr lang="zh-CN" altLang="en-US" dirty="0" smtClean="0"/>
              <a:t>和 </a:t>
            </a:r>
            <a:r>
              <a:rPr lang="en-US" altLang="zh-CN" dirty="0"/>
              <a:t>2012 </a:t>
            </a:r>
            <a:r>
              <a:rPr lang="zh-CN" altLang="en-US" dirty="0"/>
              <a:t>年的 </a:t>
            </a:r>
            <a:r>
              <a:rPr lang="en-US" altLang="zh-CN" dirty="0"/>
              <a:t>Le </a:t>
            </a:r>
            <a:r>
              <a:rPr lang="en-US" altLang="zh-CN" dirty="0" err="1"/>
              <a:t>Goues</a:t>
            </a:r>
            <a:r>
              <a:rPr lang="en-US" altLang="zh-CN" dirty="0"/>
              <a:t> </a:t>
            </a:r>
            <a:r>
              <a:rPr lang="zh-CN" altLang="en-US" dirty="0"/>
              <a:t>等人 </a:t>
            </a:r>
            <a:r>
              <a:rPr lang="zh-CN" altLang="en-US" dirty="0" smtClean="0"/>
              <a:t>进一步</a:t>
            </a:r>
            <a:r>
              <a:rPr lang="zh-CN" altLang="en-US" dirty="0"/>
              <a:t>从遗传规划的优化角度提升获得补丁的效率</a:t>
            </a:r>
            <a:r>
              <a:rPr lang="en-US" altLang="zh-CN" dirty="0" smtClean="0"/>
              <a:t>;2010 </a:t>
            </a:r>
            <a:r>
              <a:rPr lang="zh-CN" altLang="en-US" dirty="0"/>
              <a:t>年</a:t>
            </a:r>
            <a:r>
              <a:rPr lang="en-US" altLang="zh-CN" dirty="0"/>
              <a:t>,Schulte </a:t>
            </a:r>
            <a:r>
              <a:rPr lang="zh-CN" altLang="en-US" dirty="0"/>
              <a:t>等人 </a:t>
            </a:r>
            <a:r>
              <a:rPr lang="zh-CN" altLang="en-US" dirty="0" smtClean="0"/>
              <a:t>应用</a:t>
            </a:r>
            <a:r>
              <a:rPr lang="zh-CN" altLang="en-US" dirty="0"/>
              <a:t>了同样的方法修复汇编语言的 </a:t>
            </a:r>
            <a:r>
              <a:rPr lang="en-US" altLang="zh-CN" dirty="0"/>
              <a:t>bug</a:t>
            </a:r>
            <a:r>
              <a:rPr lang="en-US" altLang="zh-CN" dirty="0" smtClean="0"/>
              <a:t>.</a:t>
            </a:r>
          </a:p>
          <a:p>
            <a:pPr>
              <a:buFont typeface="Wingdings" panose="05000000000000000000" pitchFamily="2" charset="2"/>
              <a:buChar char="Ø"/>
            </a:pPr>
            <a:r>
              <a:rPr lang="en-US" altLang="zh-CN" dirty="0"/>
              <a:t>2012 </a:t>
            </a:r>
            <a:r>
              <a:rPr lang="zh-CN" altLang="en-US" dirty="0"/>
              <a:t>年</a:t>
            </a:r>
            <a:r>
              <a:rPr lang="en-US" altLang="zh-CN" dirty="0"/>
              <a:t>, Qi </a:t>
            </a:r>
            <a:r>
              <a:rPr lang="zh-CN" altLang="en-US" dirty="0" smtClean="0"/>
              <a:t>等</a:t>
            </a:r>
            <a:r>
              <a:rPr lang="zh-CN" altLang="en-US" dirty="0"/>
              <a:t>人 </a:t>
            </a:r>
            <a:r>
              <a:rPr lang="zh-CN" altLang="en-US" dirty="0" smtClean="0"/>
              <a:t>提出</a:t>
            </a:r>
            <a:r>
              <a:rPr lang="zh-CN" altLang="en-US" dirty="0"/>
              <a:t>通过弱重编译</a:t>
            </a:r>
            <a:r>
              <a:rPr lang="en-US" altLang="zh-CN" dirty="0"/>
              <a:t>(weak recompilation)</a:t>
            </a:r>
            <a:r>
              <a:rPr lang="zh-CN" altLang="en-US" dirty="0"/>
              <a:t>的方法优化 </a:t>
            </a:r>
            <a:r>
              <a:rPr lang="en-US" altLang="zh-CN" dirty="0" err="1"/>
              <a:t>GenProg</a:t>
            </a:r>
            <a:r>
              <a:rPr lang="en-US" altLang="zh-CN" dirty="0"/>
              <a:t> </a:t>
            </a:r>
            <a:r>
              <a:rPr lang="zh-CN" altLang="en-US" dirty="0"/>
              <a:t>的修复效率</a:t>
            </a:r>
            <a:r>
              <a:rPr lang="en-US" altLang="zh-CN" dirty="0"/>
              <a:t>,</a:t>
            </a:r>
            <a:r>
              <a:rPr lang="zh-CN" altLang="en-US" dirty="0"/>
              <a:t>能够较早</a:t>
            </a:r>
            <a:r>
              <a:rPr lang="zh-CN" altLang="en-US" dirty="0" smtClean="0"/>
              <a:t>地找到</a:t>
            </a:r>
            <a:r>
              <a:rPr lang="zh-CN" altLang="en-US" dirty="0"/>
              <a:t>补丁</a:t>
            </a:r>
            <a:r>
              <a:rPr lang="en-US" altLang="zh-CN" dirty="0" smtClean="0"/>
              <a:t>.</a:t>
            </a:r>
          </a:p>
          <a:p>
            <a:pPr>
              <a:buFont typeface="Wingdings" panose="05000000000000000000" pitchFamily="2" charset="2"/>
              <a:buChar char="Ø"/>
            </a:pPr>
            <a:r>
              <a:rPr lang="en-US" altLang="zh-CN" dirty="0"/>
              <a:t>2013 </a:t>
            </a:r>
            <a:r>
              <a:rPr lang="zh-CN" altLang="en-US" dirty="0"/>
              <a:t>年</a:t>
            </a:r>
            <a:r>
              <a:rPr lang="en-US" altLang="zh-CN" dirty="0"/>
              <a:t>,Kim </a:t>
            </a:r>
            <a:r>
              <a:rPr lang="zh-CN" altLang="en-US" dirty="0"/>
              <a:t>等人 </a:t>
            </a:r>
            <a:r>
              <a:rPr lang="zh-CN" altLang="en-US" dirty="0" smtClean="0"/>
              <a:t>从</a:t>
            </a:r>
            <a:r>
              <a:rPr lang="zh-CN" altLang="en-US" dirty="0"/>
              <a:t>人工书写的补丁中学习代码模式</a:t>
            </a:r>
            <a:r>
              <a:rPr lang="en-US" altLang="zh-CN" dirty="0"/>
              <a:t>,</a:t>
            </a:r>
            <a:r>
              <a:rPr lang="zh-CN" altLang="en-US" dirty="0"/>
              <a:t>并将模式与 </a:t>
            </a:r>
            <a:r>
              <a:rPr lang="en-US" altLang="zh-CN" dirty="0" err="1"/>
              <a:t>GenProg</a:t>
            </a:r>
            <a:r>
              <a:rPr lang="en-US" altLang="zh-CN" dirty="0"/>
              <a:t> </a:t>
            </a:r>
            <a:r>
              <a:rPr lang="zh-CN" altLang="en-US" dirty="0"/>
              <a:t>相融合生成补丁</a:t>
            </a:r>
            <a:r>
              <a:rPr lang="en-US" altLang="zh-CN" dirty="0" smtClean="0"/>
              <a:t>.</a:t>
            </a:r>
          </a:p>
          <a:p>
            <a:pPr>
              <a:buFont typeface="Wingdings" panose="05000000000000000000" pitchFamily="2" charset="2"/>
              <a:buChar char="Ø"/>
            </a:pPr>
            <a:r>
              <a:rPr lang="en-US" altLang="zh-CN" dirty="0"/>
              <a:t>2015 </a:t>
            </a:r>
            <a:r>
              <a:rPr lang="zh-CN" altLang="en-US" dirty="0"/>
              <a:t>年</a:t>
            </a:r>
            <a:r>
              <a:rPr lang="en-US" altLang="zh-CN" dirty="0"/>
              <a:t>,Martinez </a:t>
            </a:r>
            <a:r>
              <a:rPr lang="zh-CN" altLang="en-US" dirty="0"/>
              <a:t>和 </a:t>
            </a:r>
            <a:r>
              <a:rPr lang="en-US" altLang="zh-CN" dirty="0" err="1"/>
              <a:t>Monperrus</a:t>
            </a:r>
            <a:r>
              <a:rPr lang="en-US" altLang="zh-CN" dirty="0"/>
              <a:t> </a:t>
            </a:r>
            <a:r>
              <a:rPr lang="zh-CN" altLang="en-US" dirty="0" smtClean="0"/>
              <a:t>通过</a:t>
            </a:r>
            <a:r>
              <a:rPr lang="zh-CN" altLang="en-US" dirty="0"/>
              <a:t>挖掘程序修复的历史数据</a:t>
            </a:r>
            <a:r>
              <a:rPr lang="en-US" altLang="zh-CN" dirty="0"/>
              <a:t>,</a:t>
            </a:r>
            <a:r>
              <a:rPr lang="zh-CN" altLang="en-US" dirty="0"/>
              <a:t>建立了概率模型预测新 </a:t>
            </a:r>
            <a:r>
              <a:rPr lang="en-US" altLang="zh-CN" dirty="0"/>
              <a:t>bug </a:t>
            </a:r>
            <a:r>
              <a:rPr lang="zh-CN" altLang="en-US" dirty="0"/>
              <a:t>的修复</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2365900938"/>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497</TotalTime>
  <Words>1727</Words>
  <Application>Microsoft Office PowerPoint</Application>
  <PresentationFormat>宽屏</PresentationFormat>
  <Paragraphs>81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Calibri</vt:lpstr>
      <vt:lpstr>Calibri Light</vt:lpstr>
      <vt:lpstr>Wingdings</vt:lpstr>
      <vt:lpstr>回顾</vt:lpstr>
      <vt:lpstr>自动程序修复方法研究进展</vt:lpstr>
      <vt:lpstr>背景知识</vt:lpstr>
      <vt:lpstr>历史回顾</vt:lpstr>
      <vt:lpstr>历史回顾</vt:lpstr>
      <vt:lpstr>方法概述</vt:lpstr>
      <vt:lpstr>方法概述</vt:lpstr>
      <vt:lpstr>方法概述</vt:lpstr>
      <vt:lpstr>基于搜索的方法</vt:lpstr>
      <vt:lpstr>基于搜索的方法</vt:lpstr>
      <vt:lpstr>基于代码穷举的方法</vt:lpstr>
      <vt:lpstr>基于约束求解的方法</vt:lpstr>
      <vt:lpstr>自动修复的实证研究基础</vt:lpstr>
      <vt:lpstr>自动修复的实证研究基础</vt:lpstr>
      <vt:lpstr>程序修复技术的近期工作简介</vt:lpstr>
      <vt:lpstr>总结</vt:lpstr>
      <vt:lpstr>机遇与挑战</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23</cp:revision>
  <dcterms:created xsi:type="dcterms:W3CDTF">2020-05-14T14:37:34Z</dcterms:created>
  <dcterms:modified xsi:type="dcterms:W3CDTF">2020-05-15T03:11:47Z</dcterms:modified>
</cp:coreProperties>
</file>