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56" r:id="rId5"/>
    <p:sldId id="257" r:id="rId6"/>
    <p:sldId id="269" r:id="rId7"/>
    <p:sldId id="276" r:id="rId8"/>
    <p:sldId id="270" r:id="rId9"/>
    <p:sldId id="291" r:id="rId10"/>
    <p:sldId id="293" r:id="rId11"/>
    <p:sldId id="294" r:id="rId12"/>
    <p:sldId id="295" r:id="rId13"/>
    <p:sldId id="296" r:id="rId14"/>
    <p:sldId id="297" r:id="rId15"/>
    <p:sldId id="298" r:id="rId16"/>
    <p:sldId id="299" r:id="rId17"/>
    <p:sldId id="300" r:id="rId18"/>
    <p:sldId id="301" r:id="rId19"/>
    <p:sldId id="302" r:id="rId20"/>
    <p:sldId id="303"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78268" autoAdjust="0"/>
  </p:normalViewPr>
  <p:slideViewPr>
    <p:cSldViewPr snapToGrid="0" showGuides="1">
      <p:cViewPr varScale="1">
        <p:scale>
          <a:sx n="58" d="100"/>
          <a:sy n="58" d="100"/>
        </p:scale>
        <p:origin x="885" y="4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4/23/2020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4/23/2020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由于三个分支的架构非常相似，因此图</a:t>
            </a:r>
            <a:r>
              <a:rPr lang="en-US" altLang="zh-CN" dirty="0"/>
              <a:t>3</a:t>
            </a:r>
            <a:r>
              <a:rPr lang="zh-CN" altLang="en-US" dirty="0"/>
              <a:t>展示了</a:t>
            </a:r>
            <a:r>
              <a:rPr lang="en-US" altLang="zh-CN" dirty="0"/>
              <a:t>CNN</a:t>
            </a:r>
            <a:r>
              <a:rPr lang="zh-CN" altLang="en-US" dirty="0"/>
              <a:t>模型的整体工作流程，其中仅详细介绍了第一卷积层的一个分支。</a:t>
            </a:r>
          </a:p>
        </p:txBody>
      </p:sp>
      <p:sp>
        <p:nvSpPr>
          <p:cNvPr id="4" name="灯片编号占位符 3"/>
          <p:cNvSpPr>
            <a:spLocks noGrp="1"/>
          </p:cNvSpPr>
          <p:nvPr>
            <p:ph type="sldNum" sz="quarter" idx="5"/>
          </p:nvPr>
        </p:nvSpPr>
        <p:spPr/>
        <p:txBody>
          <a:bodyPr/>
          <a:lstStyle/>
          <a:p>
            <a:fld id="{0A3C37BE-C303-496D-B5CD-85F2937540FC}" type="slidenum">
              <a:rPr lang="en-US" altLang="zh-CN" smtClean="0"/>
              <a:t>12</a:t>
            </a:fld>
            <a:endParaRPr lang="en-US" altLang="zh-CN"/>
          </a:p>
        </p:txBody>
      </p:sp>
    </p:spTree>
    <p:extLst>
      <p:ext uri="{BB962C8B-B14F-4D97-AF65-F5344CB8AC3E}">
        <p14:creationId xmlns:p14="http://schemas.microsoft.com/office/powerpoint/2010/main" val="3885039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数据准备阶段，从错误报告中提取了有用的字段，包括组件，产品，摘要和描述。对于每个错误报告，结构化信息和非结构化信息都一起放入文本文档中。经过预处理后，所有错误报告的文本都会被收集并形成一个语料库。 </a:t>
            </a:r>
            <a:r>
              <a:rPr lang="en-US" altLang="zh-CN" dirty="0"/>
              <a:t>word2vec</a:t>
            </a:r>
            <a:r>
              <a:rPr lang="zh-CN" altLang="en-US" dirty="0"/>
              <a:t>模型</a:t>
            </a:r>
            <a:r>
              <a:rPr lang="en-US" altLang="zh-CN" dirty="0"/>
              <a:t>[22</a:t>
            </a:r>
            <a:r>
              <a:rPr lang="zh-CN" altLang="en-US" dirty="0"/>
              <a:t>，</a:t>
            </a:r>
            <a:r>
              <a:rPr lang="en-US" altLang="zh-CN" dirty="0"/>
              <a:t>28]</a:t>
            </a:r>
            <a:r>
              <a:rPr lang="zh-CN" altLang="en-US" dirty="0"/>
              <a:t>用于捕获语料库上的语义规则。我们将文本表示的每个错误报告转换为一个单通道矩阵。为了研究错误报告之间的关系，我们将单通道矩阵的报告合并为以双通道矩阵表示的错误报告对。然后我们将它们的一部分作为训练集，并将另一部分作为测试集。在训练阶段，我们将训练集作为输入来训练</a:t>
            </a:r>
            <a:r>
              <a:rPr lang="en-US" altLang="zh-CN" dirty="0"/>
              <a:t>CNN</a:t>
            </a:r>
            <a:r>
              <a:rPr lang="zh-CN" altLang="en-US" dirty="0"/>
              <a:t>模型。在部署阶段，将测试集输入经过训练的模型，以预测每个错误报告对的相似性，这是一个独立的概率。然后将相似性与设置的阈值进行比较，以将一对错误报告分类为重复还是不重复</a:t>
            </a:r>
          </a:p>
        </p:txBody>
      </p:sp>
      <p:sp>
        <p:nvSpPr>
          <p:cNvPr id="4" name="灯片编号占位符 3"/>
          <p:cNvSpPr>
            <a:spLocks noGrp="1"/>
          </p:cNvSpPr>
          <p:nvPr>
            <p:ph type="sldNum" sz="quarter" idx="5"/>
          </p:nvPr>
        </p:nvSpPr>
        <p:spPr/>
        <p:txBody>
          <a:bodyPr/>
          <a:lstStyle/>
          <a:p>
            <a:fld id="{0A3C37BE-C303-496D-B5CD-85F2937540FC}" type="slidenum">
              <a:rPr lang="en-US" altLang="zh-CN" smtClean="0"/>
              <a:t>4</a:t>
            </a:fld>
            <a:endParaRPr lang="en-US" altLang="zh-CN"/>
          </a:p>
        </p:txBody>
      </p:sp>
    </p:spTree>
    <p:extLst>
      <p:ext uri="{BB962C8B-B14F-4D97-AF65-F5344CB8AC3E}">
        <p14:creationId xmlns:p14="http://schemas.microsoft.com/office/powerpoint/2010/main" val="408462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表</a:t>
            </a:r>
            <a:r>
              <a:rPr lang="en-US" altLang="zh-CN" dirty="0"/>
              <a:t>2</a:t>
            </a:r>
            <a:r>
              <a:rPr lang="zh-CN" altLang="en-US" dirty="0"/>
              <a:t>显示了</a:t>
            </a:r>
            <a:r>
              <a:rPr lang="en-US" altLang="zh-CN" dirty="0"/>
              <a:t>Eclipse</a:t>
            </a:r>
            <a:r>
              <a:rPr lang="zh-CN" altLang="en-US" dirty="0"/>
              <a:t>中错误报告的示例。 错误报告由结构化信息（例如产品，组件，优先级，版本等）和非结构化信息（例如摘要和描述）组成。 结构化信息通常是可选属性，而非结构化信息是错误的文本描述。 在我们的实验中，我们仅考虑产品，组件，摘要和描述，并将它们放入每个错误报告的单个文本文件中。</a:t>
            </a:r>
          </a:p>
        </p:txBody>
      </p:sp>
      <p:sp>
        <p:nvSpPr>
          <p:cNvPr id="4" name="灯片编号占位符 3"/>
          <p:cNvSpPr>
            <a:spLocks noGrp="1"/>
          </p:cNvSpPr>
          <p:nvPr>
            <p:ph type="sldNum" sz="quarter" idx="5"/>
          </p:nvPr>
        </p:nvSpPr>
        <p:spPr/>
        <p:txBody>
          <a:bodyPr/>
          <a:lstStyle/>
          <a:p>
            <a:fld id="{0A3C37BE-C303-496D-B5CD-85F2937540FC}" type="slidenum">
              <a:rPr lang="en-US" altLang="zh-CN" smtClean="0"/>
              <a:t>5</a:t>
            </a:fld>
            <a:endParaRPr lang="en-US" altLang="zh-CN"/>
          </a:p>
        </p:txBody>
      </p:sp>
    </p:spTree>
    <p:extLst>
      <p:ext uri="{BB962C8B-B14F-4D97-AF65-F5344CB8AC3E}">
        <p14:creationId xmlns:p14="http://schemas.microsoft.com/office/powerpoint/2010/main" val="56978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超过</a:t>
            </a:r>
            <a:r>
              <a:rPr lang="en-US" altLang="zh-CN" dirty="0"/>
              <a:t>300</a:t>
            </a:r>
            <a:r>
              <a:rPr lang="zh-CN" altLang="en-US" dirty="0"/>
              <a:t>个单词的部分将被丢弃，当文本少于</a:t>
            </a:r>
            <a:r>
              <a:rPr lang="en-US" altLang="zh-CN" dirty="0"/>
              <a:t>300</a:t>
            </a:r>
            <a:r>
              <a:rPr lang="zh-CN" altLang="en-US" dirty="0"/>
              <a:t>个单词时，将以零向量进行补充。 我们可以称这个二维矩阵为单通道矩阵</a:t>
            </a:r>
          </a:p>
        </p:txBody>
      </p:sp>
      <p:sp>
        <p:nvSpPr>
          <p:cNvPr id="4" name="灯片编号占位符 3"/>
          <p:cNvSpPr>
            <a:spLocks noGrp="1"/>
          </p:cNvSpPr>
          <p:nvPr>
            <p:ph type="sldNum" sz="quarter" idx="5"/>
          </p:nvPr>
        </p:nvSpPr>
        <p:spPr/>
        <p:txBody>
          <a:bodyPr/>
          <a:lstStyle/>
          <a:p>
            <a:fld id="{0A3C37BE-C303-496D-B5CD-85F2937540FC}" type="slidenum">
              <a:rPr lang="en-US" altLang="zh-CN" smtClean="0"/>
              <a:t>6</a:t>
            </a:fld>
            <a:endParaRPr lang="en-US" altLang="zh-CN"/>
          </a:p>
        </p:txBody>
      </p:sp>
    </p:spTree>
    <p:extLst>
      <p:ext uri="{BB962C8B-B14F-4D97-AF65-F5344CB8AC3E}">
        <p14:creationId xmlns:p14="http://schemas.microsoft.com/office/powerpoint/2010/main" val="3578544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我们尝试将两个单通道矩阵组合成一个双通道矩阵来表示错误报告对，然后将其标记为重复（</a:t>
            </a:r>
            <a:r>
              <a:rPr lang="en-US" altLang="zh-CN" dirty="0"/>
              <a:t>1</a:t>
            </a:r>
            <a:r>
              <a:rPr lang="zh-CN" altLang="en-US" dirty="0"/>
              <a:t>）或非重复（</a:t>
            </a:r>
            <a:r>
              <a:rPr lang="en-US" altLang="zh-CN" dirty="0"/>
              <a:t>0</a:t>
            </a:r>
            <a:r>
              <a:rPr lang="zh-CN" altLang="en-US" dirty="0"/>
              <a:t>）。此过程如图</a:t>
            </a:r>
            <a:r>
              <a:rPr lang="en-US" altLang="zh-CN" dirty="0"/>
              <a:t>2</a:t>
            </a:r>
            <a:r>
              <a:rPr lang="zh-CN" altLang="en-US" dirty="0"/>
              <a:t>所示。</a:t>
            </a:r>
          </a:p>
        </p:txBody>
      </p:sp>
      <p:sp>
        <p:nvSpPr>
          <p:cNvPr id="4" name="灯片编号占位符 3"/>
          <p:cNvSpPr>
            <a:spLocks noGrp="1"/>
          </p:cNvSpPr>
          <p:nvPr>
            <p:ph type="sldNum" sz="quarter" idx="5"/>
          </p:nvPr>
        </p:nvSpPr>
        <p:spPr/>
        <p:txBody>
          <a:bodyPr/>
          <a:lstStyle/>
          <a:p>
            <a:fld id="{0A3C37BE-C303-496D-B5CD-85F2937540FC}" type="slidenum">
              <a:rPr lang="en-US" altLang="zh-CN" smtClean="0"/>
              <a:t>7</a:t>
            </a:fld>
            <a:endParaRPr lang="en-US" altLang="zh-CN"/>
          </a:p>
        </p:txBody>
      </p:sp>
    </p:spTree>
    <p:extLst>
      <p:ext uri="{BB962C8B-B14F-4D97-AF65-F5344CB8AC3E}">
        <p14:creationId xmlns:p14="http://schemas.microsoft.com/office/powerpoint/2010/main" val="80510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由于三个分支的架构非常相似，因此图</a:t>
            </a:r>
            <a:r>
              <a:rPr lang="en-US" altLang="zh-CN" dirty="0"/>
              <a:t>3</a:t>
            </a:r>
            <a:r>
              <a:rPr lang="zh-CN" altLang="en-US" dirty="0"/>
              <a:t>展示了</a:t>
            </a:r>
            <a:r>
              <a:rPr lang="en-US" altLang="zh-CN" dirty="0"/>
              <a:t>CNN</a:t>
            </a:r>
            <a:r>
              <a:rPr lang="zh-CN" altLang="en-US" dirty="0"/>
              <a:t>模型的整体工作流程，其中仅详细介绍了第一卷积层的一个分支。</a:t>
            </a:r>
          </a:p>
        </p:txBody>
      </p:sp>
      <p:sp>
        <p:nvSpPr>
          <p:cNvPr id="4" name="灯片编号占位符 3"/>
          <p:cNvSpPr>
            <a:spLocks noGrp="1"/>
          </p:cNvSpPr>
          <p:nvPr>
            <p:ph type="sldNum" sz="quarter" idx="5"/>
          </p:nvPr>
        </p:nvSpPr>
        <p:spPr/>
        <p:txBody>
          <a:bodyPr/>
          <a:lstStyle/>
          <a:p>
            <a:fld id="{0A3C37BE-C303-496D-B5CD-85F2937540FC}" type="slidenum">
              <a:rPr lang="en-US" altLang="zh-CN" smtClean="0"/>
              <a:t>8</a:t>
            </a:fld>
            <a:endParaRPr lang="en-US" altLang="zh-CN"/>
          </a:p>
        </p:txBody>
      </p:sp>
    </p:spTree>
    <p:extLst>
      <p:ext uri="{BB962C8B-B14F-4D97-AF65-F5344CB8AC3E}">
        <p14:creationId xmlns:p14="http://schemas.microsoft.com/office/powerpoint/2010/main" val="157691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3C37BE-C303-496D-B5CD-85F2937540FC}" type="slidenum">
              <a:rPr lang="en-US" altLang="zh-CN" smtClean="0"/>
              <a:t>9</a:t>
            </a:fld>
            <a:endParaRPr lang="en-US" altLang="zh-CN"/>
          </a:p>
        </p:txBody>
      </p:sp>
    </p:spTree>
    <p:extLst>
      <p:ext uri="{BB962C8B-B14F-4D97-AF65-F5344CB8AC3E}">
        <p14:creationId xmlns:p14="http://schemas.microsoft.com/office/powerpoint/2010/main" val="1452996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3C37BE-C303-496D-B5CD-85F2937540FC}" type="slidenum">
              <a:rPr lang="en-US" altLang="zh-CN" smtClean="0"/>
              <a:t>10</a:t>
            </a:fld>
            <a:endParaRPr lang="en-US" altLang="zh-CN"/>
          </a:p>
        </p:txBody>
      </p:sp>
    </p:spTree>
    <p:extLst>
      <p:ext uri="{BB962C8B-B14F-4D97-AF65-F5344CB8AC3E}">
        <p14:creationId xmlns:p14="http://schemas.microsoft.com/office/powerpoint/2010/main" val="150516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3C37BE-C303-496D-B5CD-85F2937540FC}" type="slidenum">
              <a:rPr lang="en-US" altLang="zh-CN" smtClean="0"/>
              <a:t>11</a:t>
            </a:fld>
            <a:endParaRPr lang="en-US" altLang="zh-CN"/>
          </a:p>
        </p:txBody>
      </p:sp>
    </p:spTree>
    <p:extLst>
      <p:ext uri="{BB962C8B-B14F-4D97-AF65-F5344CB8AC3E}">
        <p14:creationId xmlns:p14="http://schemas.microsoft.com/office/powerpoint/2010/main" val="92045522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FBCABD3D-66F0-4689-B309-A92F2ADF11DE}" type="datetime1">
              <a:rPr lang="en-US" smtClean="0"/>
              <a:t>4/23/2020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0DFAB4A-7685-46CC-BF65-3BCE4F3F03CD}" type="datetime1">
              <a:rPr lang="en-US" smtClean="0"/>
              <a:t>4/23/2020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B9A8DA6-93DC-4DF6-96F9-583DB5368272}" type="datetime1">
              <a:rPr lang="en-US" smtClean="0"/>
              <a:t>4/23/2020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F822303-1C36-4355-B7A4-8E770F75E6F0}" type="datetime1">
              <a:rPr lang="en-US" smtClean="0"/>
              <a:t>4/23/2020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3B667D3-8D86-4305-8E3F-E26F49429A27}" type="datetime1">
              <a:rPr lang="en-US" smtClean="0"/>
              <a:t>4/23/2020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8A14D-BF2C-48AC-AD4E-69A62F106E84}" type="datetime1">
              <a:rPr lang="en-US" smtClean="0"/>
              <a:t>4/23/2020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F287EA3-CD75-4AD5-9A58-D54790C14BCD}" type="datetime1">
              <a:rPr lang="en-US" smtClean="0"/>
              <a:t>4/23/2020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90EBCB3-C40A-4E8A-924F-4A0FFB648C96}" type="datetime1">
              <a:rPr lang="en-US" smtClean="0"/>
              <a:t>4/23/2020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4D3A767-A1F6-4FF5-B25D-9B1ADFFCF97E}" type="datetime1">
              <a:rPr lang="en-US" smtClean="0"/>
              <a:t>4/23/2020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3320A-663E-4618-AE22-FA197ABACA6C}" type="datetime1">
              <a:rPr lang="en-US" smtClean="0"/>
              <a:t>4/23/2020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6401F3F-2F59-4E56-82D2-C7373F446857}" type="datetime1">
              <a:rPr lang="en-US" smtClean="0"/>
              <a:t>4/23/2020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E05A197B-02D4-4E91-84AA-800EFBBA3BB5}" type="datetime1">
              <a:rPr lang="en-US" smtClean="0"/>
              <a:t>4/23/2020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19118" y="2154057"/>
            <a:ext cx="6904027" cy="2541836"/>
          </a:xfrm>
        </p:spPr>
        <p:txBody>
          <a:bodyPr anchor="ctr">
            <a:noAutofit/>
          </a:bodyPr>
          <a:lstStyle/>
          <a:p>
            <a:r>
              <a:rPr lang="en-US" sz="3600" dirty="0"/>
              <a:t>Duplicate Bug Report Detection Using Dual-Channel Convolutional Neural Net works</a:t>
            </a:r>
            <a:br>
              <a:rPr lang="en-US" sz="3600" dirty="0"/>
            </a:br>
            <a:r>
              <a:rPr lang="zh-CN" altLang="en-US" sz="2400" dirty="0"/>
              <a:t>使用双通道卷积神经网络的重复错误报告检测</a:t>
            </a:r>
            <a:endParaRPr lang="en-US" sz="3600" dirty="0"/>
          </a:p>
        </p:txBody>
      </p:sp>
      <p:sp>
        <p:nvSpPr>
          <p:cNvPr id="7" name="Subtitle 6"/>
          <p:cNvSpPr>
            <a:spLocks noGrp="1"/>
          </p:cNvSpPr>
          <p:nvPr>
            <p:ph type="subTitle" idx="1"/>
          </p:nvPr>
        </p:nvSpPr>
        <p:spPr>
          <a:xfrm>
            <a:off x="589399" y="5041477"/>
            <a:ext cx="5734050" cy="955565"/>
          </a:xfrm>
        </p:spPr>
        <p:txBody>
          <a:bodyPr/>
          <a:lstStyle/>
          <a:p>
            <a:r>
              <a:rPr lang="en-US" dirty="0" err="1"/>
              <a:t>Jianjun</a:t>
            </a:r>
            <a:r>
              <a:rPr lang="en-US" dirty="0"/>
              <a:t> He, </a:t>
            </a:r>
            <a:r>
              <a:rPr lang="en-US" altLang="zh-CN" dirty="0"/>
              <a:t>Ling Xu, Meng Yan</a:t>
            </a:r>
            <a:r>
              <a:rPr lang="en-US" dirty="0"/>
              <a:t>, Xin Xia, Yan Lei</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5F815A-88D5-4867-9C9E-6A0DA9288444}"/>
              </a:ext>
            </a:extLst>
          </p:cNvPr>
          <p:cNvPicPr>
            <a:picLocks noChangeAspect="1"/>
          </p:cNvPicPr>
          <p:nvPr/>
        </p:nvPicPr>
        <p:blipFill>
          <a:blip r:embed="rId3"/>
          <a:stretch>
            <a:fillRect/>
          </a:stretch>
        </p:blipFill>
        <p:spPr>
          <a:xfrm>
            <a:off x="3991720" y="1385387"/>
            <a:ext cx="8105030" cy="4296319"/>
          </a:xfrm>
          <a:prstGeom prst="rect">
            <a:avLst/>
          </a:prstGeom>
        </p:spPr>
      </p:pic>
      <p:sp>
        <p:nvSpPr>
          <p:cNvPr id="13" name="Title 12"/>
          <p:cNvSpPr>
            <a:spLocks noGrp="1"/>
          </p:cNvSpPr>
          <p:nvPr>
            <p:ph type="title"/>
          </p:nvPr>
        </p:nvSpPr>
        <p:spPr/>
        <p:txBody>
          <a:bodyPr/>
          <a:lstStyle/>
          <a:p>
            <a:r>
              <a:rPr lang="en-US" altLang="zh-CN" dirty="0"/>
              <a:t>CNN </a:t>
            </a:r>
            <a:r>
              <a:rPr lang="zh-CN" altLang="en-US" dirty="0"/>
              <a:t>模型</a:t>
            </a: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10</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250" y="1600200"/>
                <a:ext cx="3803650" cy="5219700"/>
              </a:xfrm>
            </p:spPr>
            <p:txBody>
              <a:bodyPr>
                <a:normAutofit/>
              </a:bodyPr>
              <a:lstStyle/>
              <a:p>
                <a:pPr marL="0" indent="0">
                  <a:lnSpc>
                    <a:spcPts val="2800"/>
                  </a:lnSpc>
                  <a:buNone/>
                </a:pPr>
                <a:r>
                  <a:rPr lang="zh-CN" altLang="en-US" dirty="0"/>
                  <a:t>接着，把维度转换为</a:t>
                </a:r>
                <a:endParaRPr lang="en-US" altLang="zh-CN" dirty="0"/>
              </a:p>
              <a:p>
                <a:pPr marL="0" indent="0">
                  <a:lnSpc>
                    <a:spcPts val="2800"/>
                  </a:lnSpc>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×1</m:t>
                      </m:r>
                    </m:oMath>
                  </m:oMathPara>
                </a14:m>
                <a:endParaRPr lang="en-US" altLang="zh-CN" dirty="0">
                  <a:ea typeface="Cambria Math" panose="02040503050406030204" pitchFamily="18" charset="0"/>
                </a:endParaRPr>
              </a:p>
              <a:p>
                <a:pPr marL="0" indent="0">
                  <a:lnSpc>
                    <a:spcPts val="2800"/>
                  </a:lnSpc>
                  <a:buNone/>
                </a:pPr>
                <a:r>
                  <a:rPr lang="zh-CN" altLang="en-US" dirty="0"/>
                  <a:t>再对其进行卷积。同样，也分为</a:t>
                </a:r>
                <a:r>
                  <a:rPr lang="en-US" altLang="zh-CN" dirty="0"/>
                  <a:t>3</a:t>
                </a:r>
                <a:r>
                  <a:rPr lang="zh-CN" altLang="en-US" dirty="0"/>
                  <a:t>种不同大小的卷积核，每一种卷积核有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𝑘</m:t>
                        </m:r>
                        <m:r>
                          <a:rPr lang="en-US" altLang="zh-CN" i="1" smtClean="0">
                            <a:latin typeface="Cambria Math" panose="02040503050406030204" pitchFamily="18" charset="0"/>
                          </a:rPr>
                          <m:t>2</m:t>
                        </m:r>
                      </m:sub>
                    </m:sSub>
                    <m:r>
                      <a:rPr lang="zh-CN" altLang="en-US" i="1">
                        <a:latin typeface="Cambria Math" panose="02040503050406030204" pitchFamily="18" charset="0"/>
                      </a:rPr>
                      <m:t>个</m:t>
                    </m:r>
                  </m:oMath>
                </a14:m>
                <a:r>
                  <a:rPr lang="zh-CN" altLang="en-US" dirty="0"/>
                  <a:t>。</a:t>
                </a:r>
                <a:endParaRPr lang="en-US" altLang="zh-CN" dirty="0"/>
              </a:p>
              <a:p>
                <a:pPr marL="0" indent="0">
                  <a:lnSpc>
                    <a:spcPts val="2800"/>
                  </a:lnSpc>
                  <a:buNone/>
                </a:pPr>
                <a:r>
                  <a:rPr lang="zh-CN" altLang="en-US" dirty="0"/>
                  <a:t>这次卷积结束后会得到三种维度为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2</m:t>
                        </m:r>
                      </m:sub>
                    </m:sSub>
                  </m:oMath>
                </a14:m>
                <a:r>
                  <a:rPr lang="zh-CN" altLang="en-US" dirty="0"/>
                  <a:t>的结果，对这三种结果分别进行池化操作，维度会转变成 </a:t>
                </a:r>
                <a14:m>
                  <m:oMath xmlns:m="http://schemas.openxmlformats.org/officeDocument/2006/math">
                    <m:r>
                      <a:rPr lang="en-US" altLang="zh-CN" i="1" dirty="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2</m:t>
                        </m:r>
                      </m:sub>
                    </m:sSub>
                    <m:r>
                      <a:rPr lang="zh-CN" altLang="en-US" i="1">
                        <a:latin typeface="Cambria Math" panose="02040503050406030204" pitchFamily="18" charset="0"/>
                        <a:ea typeface="Cambria Math" panose="02040503050406030204" pitchFamily="18" charset="0"/>
                      </a:rPr>
                      <m:t>。</m:t>
                    </m:r>
                  </m:oMath>
                </a14:m>
                <a:endParaRPr lang="en-US" altLang="zh-CN" dirty="0"/>
              </a:p>
              <a:p>
                <a:pPr marL="0" indent="0">
                  <a:lnSpc>
                    <a:spcPts val="2800"/>
                  </a:lnSpc>
                  <a:buNone/>
                </a:pPr>
                <a:r>
                  <a:rPr lang="zh-CN" altLang="en-US" dirty="0"/>
                  <a:t>最后，把</a:t>
                </a:r>
                <a:r>
                  <a:rPr lang="en-US" altLang="zh-CN" dirty="0"/>
                  <a:t>3</a:t>
                </a:r>
                <a:r>
                  <a:rPr lang="zh-CN" altLang="en-US" dirty="0"/>
                  <a:t>个分支的结果拼接起来得到一个维度为</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9</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2</m:t>
                        </m:r>
                      </m:sub>
                    </m:sSub>
                  </m:oMath>
                </a14:m>
                <a:r>
                  <a:rPr lang="zh-CN" altLang="en-US" dirty="0"/>
                  <a:t>的向量，作为全连接层的输入。</a:t>
                </a:r>
                <a:endParaRPr lang="en-US" altLang="zh-CN" dirty="0"/>
              </a:p>
              <a:p>
                <a:pPr marL="0" indent="0">
                  <a:lnSpc>
                    <a:spcPts val="2800"/>
                  </a:lnSpc>
                  <a:buNone/>
                </a:pPr>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250" y="1600200"/>
                <a:ext cx="3803650" cy="5219700"/>
              </a:xfrm>
              <a:blipFill>
                <a:blip r:embed="rId4"/>
                <a:stretch>
                  <a:fillRect l="-4167" t="-234" r="-4006"/>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E1368D54-B2B7-4FDD-99F0-5B86FBE333A2}"/>
              </a:ext>
            </a:extLst>
          </p:cNvPr>
          <p:cNvSpPr/>
          <p:nvPr/>
        </p:nvSpPr>
        <p:spPr>
          <a:xfrm>
            <a:off x="6438412" y="2290207"/>
            <a:ext cx="876300" cy="1454150"/>
          </a:xfrm>
          <a:prstGeom prst="rect">
            <a:avLst/>
          </a:prstGeom>
          <a:noFill/>
          <a:ln w="31750" cap="flat" cmpd="sng" algn="ctr">
            <a:solidFill>
              <a:srgbClr val="FF0000">
                <a:alpha val="99000"/>
              </a:srgb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1EA1055-16D6-426D-8304-012A426A6290}"/>
                  </a:ext>
                </a:extLst>
              </p:cNvPr>
              <p:cNvSpPr txBox="1"/>
              <p:nvPr/>
            </p:nvSpPr>
            <p:spPr>
              <a:xfrm>
                <a:off x="6095241" y="3826336"/>
                <a:ext cx="1438275" cy="369332"/>
              </a:xfrm>
              <a:prstGeom prst="rect">
                <a:avLst/>
              </a:prstGeom>
              <a:solidFill>
                <a:srgbClr val="0070C0"/>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𝑂</m:t>
                          </m:r>
                        </m:e>
                        <m:sub>
                          <m:r>
                            <a:rPr lang="en-US" altLang="zh-CN" i="1">
                              <a:solidFill>
                                <a:schemeClr val="bg1"/>
                              </a:solidFill>
                              <a:latin typeface="Cambria Math" panose="02040503050406030204" pitchFamily="18" charset="0"/>
                            </a:rPr>
                            <m:t>1</m:t>
                          </m:r>
                        </m:sub>
                      </m:sSub>
                      <m:r>
                        <a:rPr lang="en-US" altLang="zh-CN" i="1">
                          <a:solidFill>
                            <a:schemeClr val="bg1"/>
                          </a:solidFill>
                          <a:latin typeface="Cambria Math" panose="02040503050406030204" pitchFamily="18" charset="0"/>
                          <a:ea typeface="Cambria Math" panose="02040503050406030204" pitchFamily="18" charset="0"/>
                        </a:rPr>
                        <m:t>×</m:t>
                      </m:r>
                      <m:sSub>
                        <m:sSubPr>
                          <m:ctrlPr>
                            <a:rPr lang="en-US" altLang="zh-CN" i="1">
                              <a:solidFill>
                                <a:schemeClr val="bg1"/>
                              </a:solidFill>
                              <a:latin typeface="Cambria Math" panose="02040503050406030204" pitchFamily="18" charset="0"/>
                              <a:ea typeface="Cambria Math" panose="02040503050406030204" pitchFamily="18" charset="0"/>
                            </a:rPr>
                          </m:ctrlPr>
                        </m:sSubPr>
                        <m:e>
                          <m:r>
                            <a:rPr lang="en-US" altLang="zh-CN" i="1">
                              <a:solidFill>
                                <a:schemeClr val="bg1"/>
                              </a:solidFill>
                              <a:latin typeface="Cambria Math" panose="02040503050406030204" pitchFamily="18" charset="0"/>
                              <a:ea typeface="Cambria Math" panose="02040503050406030204" pitchFamily="18" charset="0"/>
                            </a:rPr>
                            <m:t>𝑛</m:t>
                          </m:r>
                        </m:e>
                        <m:sub>
                          <m:r>
                            <a:rPr lang="en-US" altLang="zh-CN" i="1">
                              <a:solidFill>
                                <a:schemeClr val="bg1"/>
                              </a:solidFill>
                              <a:latin typeface="Cambria Math" panose="02040503050406030204" pitchFamily="18" charset="0"/>
                              <a:ea typeface="Cambria Math" panose="02040503050406030204" pitchFamily="18" charset="0"/>
                            </a:rPr>
                            <m:t>𝑘</m:t>
                          </m:r>
                          <m:r>
                            <a:rPr lang="en-US" altLang="zh-CN" i="1">
                              <a:solidFill>
                                <a:schemeClr val="bg1"/>
                              </a:solidFill>
                              <a:latin typeface="Cambria Math" panose="02040503050406030204" pitchFamily="18" charset="0"/>
                              <a:ea typeface="Cambria Math" panose="02040503050406030204" pitchFamily="18" charset="0"/>
                            </a:rPr>
                            <m:t>1</m:t>
                          </m:r>
                        </m:sub>
                      </m:sSub>
                      <m:r>
                        <a:rPr lang="en-US" altLang="zh-CN" i="1">
                          <a:solidFill>
                            <a:schemeClr val="bg1"/>
                          </a:solidFill>
                          <a:latin typeface="Cambria Math" panose="02040503050406030204" pitchFamily="18" charset="0"/>
                          <a:ea typeface="Cambria Math" panose="02040503050406030204" pitchFamily="18" charset="0"/>
                        </a:rPr>
                        <m:t>×1</m:t>
                      </m:r>
                    </m:oMath>
                  </m:oMathPara>
                </a14:m>
                <a:endParaRPr lang="zh-CN" altLang="en-US" dirty="0"/>
              </a:p>
            </p:txBody>
          </p:sp>
        </mc:Choice>
        <mc:Fallback xmlns="">
          <p:sp>
            <p:nvSpPr>
              <p:cNvPr id="7" name="文本框 6">
                <a:extLst>
                  <a:ext uri="{FF2B5EF4-FFF2-40B4-BE49-F238E27FC236}">
                    <a16:creationId xmlns:a16="http://schemas.microsoft.com/office/drawing/2014/main" id="{B1EA1055-16D6-426D-8304-012A426A6290}"/>
                  </a:ext>
                </a:extLst>
              </p:cNvPr>
              <p:cNvSpPr txBox="1">
                <a:spLocks noRot="1" noChangeAspect="1" noMove="1" noResize="1" noEditPoints="1" noAdjustHandles="1" noChangeArrowheads="1" noChangeShapeType="1" noTextEdit="1"/>
              </p:cNvSpPr>
              <p:nvPr/>
            </p:nvSpPr>
            <p:spPr>
              <a:xfrm>
                <a:off x="6095241" y="3826336"/>
                <a:ext cx="1438275" cy="369332"/>
              </a:xfrm>
              <a:prstGeom prst="rect">
                <a:avLst/>
              </a:prstGeom>
              <a:blipFill>
                <a:blip r:embed="rId5"/>
                <a:stretch>
                  <a:fillRect b="-3333"/>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476DD1EF-2B70-4AC5-B699-C893465759E2}"/>
              </a:ext>
            </a:extLst>
          </p:cNvPr>
          <p:cNvSpPr txBox="1"/>
          <p:nvPr/>
        </p:nvSpPr>
        <p:spPr>
          <a:xfrm>
            <a:off x="7109584" y="1765300"/>
            <a:ext cx="650116" cy="369332"/>
          </a:xfrm>
          <a:prstGeom prst="rect">
            <a:avLst/>
          </a:prstGeom>
          <a:noFill/>
        </p:spPr>
        <p:txBody>
          <a:bodyPr wrap="square" rtlCol="0">
            <a:spAutoFit/>
          </a:bodyPr>
          <a:lstStyle/>
          <a:p>
            <a:r>
              <a:rPr lang="zh-CN" altLang="en-US" dirty="0">
                <a:solidFill>
                  <a:srgbClr val="33CC33"/>
                </a:solidFill>
              </a:rPr>
              <a:t>①</a:t>
            </a:r>
          </a:p>
        </p:txBody>
      </p:sp>
      <p:sp>
        <p:nvSpPr>
          <p:cNvPr id="10" name="文本框 9">
            <a:extLst>
              <a:ext uri="{FF2B5EF4-FFF2-40B4-BE49-F238E27FC236}">
                <a16:creationId xmlns:a16="http://schemas.microsoft.com/office/drawing/2014/main" id="{AB668DB6-746B-4421-BD82-AB09BB7364CB}"/>
              </a:ext>
            </a:extLst>
          </p:cNvPr>
          <p:cNvSpPr txBox="1"/>
          <p:nvPr/>
        </p:nvSpPr>
        <p:spPr>
          <a:xfrm>
            <a:off x="7314712" y="2670120"/>
            <a:ext cx="650116" cy="369332"/>
          </a:xfrm>
          <a:prstGeom prst="rect">
            <a:avLst/>
          </a:prstGeom>
          <a:noFill/>
        </p:spPr>
        <p:txBody>
          <a:bodyPr wrap="square" rtlCol="0">
            <a:spAutoFit/>
          </a:bodyPr>
          <a:lstStyle/>
          <a:p>
            <a:r>
              <a:rPr lang="zh-CN" altLang="en-US" dirty="0">
                <a:solidFill>
                  <a:srgbClr val="33CC33"/>
                </a:solidFill>
              </a:rPr>
              <a:t>②</a:t>
            </a:r>
          </a:p>
        </p:txBody>
      </p:sp>
      <p:sp>
        <p:nvSpPr>
          <p:cNvPr id="11" name="文本框 10">
            <a:extLst>
              <a:ext uri="{FF2B5EF4-FFF2-40B4-BE49-F238E27FC236}">
                <a16:creationId xmlns:a16="http://schemas.microsoft.com/office/drawing/2014/main" id="{2D326F32-1C62-48E6-BE4D-80263C65D59B}"/>
              </a:ext>
            </a:extLst>
          </p:cNvPr>
          <p:cNvSpPr txBox="1"/>
          <p:nvPr/>
        </p:nvSpPr>
        <p:spPr>
          <a:xfrm>
            <a:off x="7407532" y="3457004"/>
            <a:ext cx="650116" cy="369332"/>
          </a:xfrm>
          <a:prstGeom prst="rect">
            <a:avLst/>
          </a:prstGeom>
          <a:noFill/>
        </p:spPr>
        <p:txBody>
          <a:bodyPr wrap="square" rtlCol="0">
            <a:spAutoFit/>
          </a:bodyPr>
          <a:lstStyle/>
          <a:p>
            <a:r>
              <a:rPr lang="zh-CN" altLang="en-US" dirty="0">
                <a:solidFill>
                  <a:srgbClr val="33CC33"/>
                </a:solidFill>
              </a:rPr>
              <a:t>③</a:t>
            </a:r>
          </a:p>
        </p:txBody>
      </p:sp>
      <p:sp>
        <p:nvSpPr>
          <p:cNvPr id="12" name="矩形 11">
            <a:extLst>
              <a:ext uri="{FF2B5EF4-FFF2-40B4-BE49-F238E27FC236}">
                <a16:creationId xmlns:a16="http://schemas.microsoft.com/office/drawing/2014/main" id="{A8BE0DDD-2048-4E7F-922D-FC6C134EDD9C}"/>
              </a:ext>
            </a:extLst>
          </p:cNvPr>
          <p:cNvSpPr/>
          <p:nvPr/>
        </p:nvSpPr>
        <p:spPr>
          <a:xfrm>
            <a:off x="8626476" y="1765300"/>
            <a:ext cx="650116" cy="647198"/>
          </a:xfrm>
          <a:prstGeom prst="rect">
            <a:avLst/>
          </a:prstGeom>
          <a:noFill/>
          <a:ln w="31750" cap="flat" cmpd="sng" algn="ctr">
            <a:solidFill>
              <a:srgbClr val="FF0000">
                <a:alpha val="99000"/>
              </a:srgb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96A89B3-7918-4823-80C7-9D6DCA7CB17D}"/>
                  </a:ext>
                </a:extLst>
              </p:cNvPr>
              <p:cNvSpPr txBox="1"/>
              <p:nvPr/>
            </p:nvSpPr>
            <p:spPr>
              <a:xfrm>
                <a:off x="8502650" y="1368409"/>
                <a:ext cx="1438275" cy="369332"/>
              </a:xfrm>
              <a:prstGeom prst="rect">
                <a:avLst/>
              </a:prstGeom>
              <a:solidFill>
                <a:srgbClr val="0070C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ea typeface="Cambria Math" panose="02040503050406030204" pitchFamily="18" charset="0"/>
                        </a:rPr>
                        <m:t>1</m:t>
                      </m:r>
                      <m:r>
                        <a:rPr lang="en-US" altLang="zh-CN" i="1">
                          <a:solidFill>
                            <a:schemeClr val="bg1"/>
                          </a:solidFill>
                          <a:latin typeface="Cambria Math" panose="02040503050406030204" pitchFamily="18" charset="0"/>
                          <a:ea typeface="Cambria Math" panose="02040503050406030204" pitchFamily="18" charset="0"/>
                        </a:rPr>
                        <m:t>×1×</m:t>
                      </m:r>
                      <m:sSub>
                        <m:sSubPr>
                          <m:ctrlPr>
                            <a:rPr lang="en-US" altLang="zh-CN" i="1">
                              <a:solidFill>
                                <a:schemeClr val="bg1"/>
                              </a:solidFill>
                              <a:latin typeface="Cambria Math" panose="02040503050406030204" pitchFamily="18" charset="0"/>
                              <a:ea typeface="Cambria Math" panose="02040503050406030204" pitchFamily="18" charset="0"/>
                            </a:rPr>
                          </m:ctrlPr>
                        </m:sSubPr>
                        <m:e>
                          <m:r>
                            <a:rPr lang="en-US" altLang="zh-CN" i="1">
                              <a:solidFill>
                                <a:schemeClr val="bg1"/>
                              </a:solidFill>
                              <a:latin typeface="Cambria Math" panose="02040503050406030204" pitchFamily="18" charset="0"/>
                              <a:ea typeface="Cambria Math" panose="02040503050406030204" pitchFamily="18" charset="0"/>
                            </a:rPr>
                            <m:t>𝑛</m:t>
                          </m:r>
                        </m:e>
                        <m:sub>
                          <m:r>
                            <a:rPr lang="en-US" altLang="zh-CN" i="1">
                              <a:solidFill>
                                <a:schemeClr val="bg1"/>
                              </a:solidFill>
                              <a:latin typeface="Cambria Math" panose="02040503050406030204" pitchFamily="18" charset="0"/>
                              <a:ea typeface="Cambria Math" panose="02040503050406030204" pitchFamily="18" charset="0"/>
                            </a:rPr>
                            <m:t>𝑘</m:t>
                          </m:r>
                          <m:r>
                            <a:rPr lang="en-US" altLang="zh-CN" i="1">
                              <a:solidFill>
                                <a:schemeClr val="bg1"/>
                              </a:solidFill>
                              <a:latin typeface="Cambria Math" panose="02040503050406030204" pitchFamily="18" charset="0"/>
                              <a:ea typeface="Cambria Math" panose="02040503050406030204" pitchFamily="18" charset="0"/>
                            </a:rPr>
                            <m:t>2</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796A89B3-7918-4823-80C7-9D6DCA7CB17D}"/>
                  </a:ext>
                </a:extLst>
              </p:cNvPr>
              <p:cNvSpPr txBox="1">
                <a:spLocks noRot="1" noChangeAspect="1" noMove="1" noResize="1" noEditPoints="1" noAdjustHandles="1" noChangeArrowheads="1" noChangeShapeType="1" noTextEdit="1"/>
              </p:cNvSpPr>
              <p:nvPr/>
            </p:nvSpPr>
            <p:spPr>
              <a:xfrm>
                <a:off x="8502650" y="1368409"/>
                <a:ext cx="1438275" cy="369332"/>
              </a:xfrm>
              <a:prstGeom prst="rect">
                <a:avLst/>
              </a:prstGeom>
              <a:blipFill>
                <a:blip r:embed="rId6"/>
                <a:stretch>
                  <a:fillRect b="-3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321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5F815A-88D5-4867-9C9E-6A0DA9288444}"/>
              </a:ext>
            </a:extLst>
          </p:cNvPr>
          <p:cNvPicPr>
            <a:picLocks noChangeAspect="1"/>
          </p:cNvPicPr>
          <p:nvPr/>
        </p:nvPicPr>
        <p:blipFill>
          <a:blip r:embed="rId3"/>
          <a:stretch>
            <a:fillRect/>
          </a:stretch>
        </p:blipFill>
        <p:spPr>
          <a:xfrm>
            <a:off x="3991720" y="1385387"/>
            <a:ext cx="8105030" cy="4296319"/>
          </a:xfrm>
          <a:prstGeom prst="rect">
            <a:avLst/>
          </a:prstGeom>
        </p:spPr>
      </p:pic>
      <p:sp>
        <p:nvSpPr>
          <p:cNvPr id="13" name="Title 12"/>
          <p:cNvSpPr>
            <a:spLocks noGrp="1"/>
          </p:cNvSpPr>
          <p:nvPr>
            <p:ph type="title"/>
          </p:nvPr>
        </p:nvSpPr>
        <p:spPr/>
        <p:txBody>
          <a:bodyPr/>
          <a:lstStyle/>
          <a:p>
            <a:r>
              <a:rPr lang="en-US" altLang="zh-CN" dirty="0"/>
              <a:t>CNN </a:t>
            </a:r>
            <a:r>
              <a:rPr lang="zh-CN" altLang="en-US" dirty="0"/>
              <a:t>模型</a:t>
            </a: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11</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250" y="1600200"/>
                <a:ext cx="3803650" cy="5219700"/>
              </a:xfrm>
            </p:spPr>
            <p:txBody>
              <a:bodyPr>
                <a:normAutofit/>
              </a:bodyPr>
              <a:lstStyle/>
              <a:p>
                <a:pPr marL="0" indent="0">
                  <a:lnSpc>
                    <a:spcPts val="2800"/>
                  </a:lnSpc>
                  <a:buNone/>
                </a:pPr>
                <a:r>
                  <a:rPr lang="zh-CN" altLang="en-US" dirty="0"/>
                  <a:t>经过三个全连接层之后，我们得到了一个独立的概率</a:t>
                </a:r>
                <a:endParaRPr lang="en-US" altLang="zh-CN" dirty="0"/>
              </a:p>
              <a:p>
                <a:pPr marL="0" indent="0">
                  <a:lnSpc>
                    <a:spcPts val="2800"/>
                  </a:lnSpc>
                  <a:buNone/>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𝑠𝑖𝑚</m:t>
                        </m:r>
                      </m:e>
                      <m:sub>
                        <m:r>
                          <a:rPr lang="en-US" altLang="zh-CN" b="0" i="1" smtClean="0">
                            <a:latin typeface="Cambria Math" panose="02040503050406030204" pitchFamily="18" charset="0"/>
                          </a:rPr>
                          <m:t>𝑝𝑟𝑒𝑑𝑖𝑐𝑡</m:t>
                        </m:r>
                      </m:sub>
                    </m:sSub>
                  </m:oMath>
                </a14:m>
                <a:endParaRPr lang="en-US" altLang="zh-CN" dirty="0"/>
              </a:p>
              <a:p>
                <a:pPr marL="0" indent="0">
                  <a:lnSpc>
                    <a:spcPts val="2800"/>
                  </a:lnSpc>
                  <a:buNone/>
                </a:pPr>
                <a:r>
                  <a:rPr lang="zh-CN" altLang="en-US" dirty="0"/>
                  <a:t>它代表了两个报告之间的预测相似性。</a:t>
                </a:r>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250" y="1600200"/>
                <a:ext cx="3803650" cy="5219700"/>
              </a:xfrm>
              <a:blipFill>
                <a:blip r:embed="rId4"/>
                <a:stretch>
                  <a:fillRect l="-4167" t="-2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439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zh-CN" dirty="0"/>
              <a:t>CNN Model</a:t>
            </a: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12</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zh-CN" altLang="en-US" dirty="0"/>
                  <a:t>训练模型的损失函数：</a:t>
                </a:r>
                <a:endParaRPr lang="en-US" altLang="zh-CN" dirty="0"/>
              </a:p>
              <a:p>
                <a:endParaRPr lang="en-US" altLang="zh-CN" dirty="0"/>
              </a:p>
              <a:p>
                <a:endParaRPr lang="en-US" altLang="zh-CN" dirty="0"/>
              </a:p>
              <a:p>
                <a:pPr marL="0" indent="0">
                  <a:buNone/>
                </a:pPr>
                <a:r>
                  <a:rPr lang="zh-CN" altLang="en-US" dirty="0"/>
                  <a:t>其中，</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𝑙𝑎𝑏𝑒𝑙</m:t>
                        </m:r>
                      </m:e>
                      <m:sub>
                        <m:r>
                          <a:rPr lang="en-US" altLang="zh-CN">
                            <a:latin typeface="Cambria Math" panose="02040503050406030204" pitchFamily="18" charset="0"/>
                          </a:rPr>
                          <m:t>𝑟𝑒𝑎𝑙</m:t>
                        </m:r>
                      </m:sub>
                    </m:sSub>
                    <m:r>
                      <a:rPr lang="en-US" altLang="zh-CN" b="0" i="0" smtClean="0">
                        <a:latin typeface="Cambria Math" panose="02040503050406030204" pitchFamily="18" charset="0"/>
                      </a:rPr>
                      <m:t> </m:t>
                    </m:r>
                  </m:oMath>
                </a14:m>
                <a:r>
                  <a:rPr lang="zh-CN" altLang="en-US" dirty="0"/>
                  <a:t>表示</a:t>
                </a:r>
                <a:r>
                  <a:rPr lang="en-US" altLang="zh-CN" dirty="0"/>
                  <a:t>bug</a:t>
                </a:r>
                <a:r>
                  <a:rPr lang="zh-CN" altLang="en-US" dirty="0"/>
                  <a:t> </a:t>
                </a:r>
                <a:r>
                  <a:rPr lang="en-US" altLang="zh-CN" dirty="0"/>
                  <a:t>pair</a:t>
                </a:r>
                <a:r>
                  <a:rPr lang="zh-CN" altLang="en-US" dirty="0"/>
                  <a:t>的真实标签，</a:t>
                </a:r>
                <a:r>
                  <a:rPr lang="en-US" altLang="zh-CN" dirty="0" err="1"/>
                  <a:t>i</a:t>
                </a:r>
                <a:r>
                  <a:rPr lang="zh-CN" altLang="en-US" dirty="0"/>
                  <a:t>表示第几个</a:t>
                </a:r>
                <a:r>
                  <a:rPr lang="en-US" altLang="zh-CN" dirty="0"/>
                  <a:t>bug</a:t>
                </a:r>
                <a:r>
                  <a:rPr lang="zh-CN" altLang="en-US" dirty="0"/>
                  <a:t> </a:t>
                </a:r>
                <a:r>
                  <a:rPr lang="en-US" altLang="zh-CN" dirty="0"/>
                  <a:t>pair </a:t>
                </a:r>
                <a:r>
                  <a:rPr lang="zh-CN" altLang="en-US" dirty="0"/>
                  <a:t>，</a:t>
                </a:r>
                <a:r>
                  <a:rPr lang="en-US" altLang="zh-CN" dirty="0"/>
                  <a:t>n</a:t>
                </a:r>
                <a:r>
                  <a:rPr lang="zh-CN" altLang="en-US" dirty="0"/>
                  <a:t>表示总</a:t>
                </a:r>
                <a:r>
                  <a:rPr lang="en-US" altLang="zh-CN" dirty="0"/>
                  <a:t>bug pair</a:t>
                </a:r>
                <a:r>
                  <a:rPr lang="zh-CN" altLang="en-US" dirty="0"/>
                  <a:t>。</a:t>
                </a:r>
                <a:endParaRPr lang="en-US" altLang="zh-CN" dirty="0"/>
              </a:p>
              <a:p>
                <a:pPr marL="0" indent="0">
                  <a:buNone/>
                </a:pPr>
                <a:r>
                  <a:rPr lang="zh-CN" altLang="en-US" dirty="0"/>
                  <a:t>训练参数设置如表</a:t>
                </a:r>
                <a:r>
                  <a:rPr lang="en-US" altLang="zh-CN" dirty="0"/>
                  <a:t>3</a:t>
                </a:r>
                <a:r>
                  <a:rPr lang="zh-CN" altLang="en-US" dirty="0"/>
                  <a:t>所示。</a:t>
                </a:r>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26" t="-146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B7310AF-C36A-4090-905F-18D94A24E24D}"/>
              </a:ext>
            </a:extLst>
          </p:cNvPr>
          <p:cNvPicPr>
            <a:picLocks noChangeAspect="1"/>
          </p:cNvPicPr>
          <p:nvPr/>
        </p:nvPicPr>
        <p:blipFill>
          <a:blip r:embed="rId4"/>
          <a:stretch>
            <a:fillRect/>
          </a:stretch>
        </p:blipFill>
        <p:spPr>
          <a:xfrm>
            <a:off x="-759" y="4155683"/>
            <a:ext cx="12192000" cy="2204234"/>
          </a:xfrm>
          <a:prstGeom prst="rect">
            <a:avLst/>
          </a:prstGeom>
        </p:spPr>
      </p:pic>
      <p:pic>
        <p:nvPicPr>
          <p:cNvPr id="6" name="图片 5">
            <a:extLst>
              <a:ext uri="{FF2B5EF4-FFF2-40B4-BE49-F238E27FC236}">
                <a16:creationId xmlns:a16="http://schemas.microsoft.com/office/drawing/2014/main" id="{5F1B16A4-0525-46D2-91D3-5ED10A467ADC}"/>
              </a:ext>
            </a:extLst>
          </p:cNvPr>
          <p:cNvPicPr>
            <a:picLocks noChangeAspect="1"/>
          </p:cNvPicPr>
          <p:nvPr/>
        </p:nvPicPr>
        <p:blipFill>
          <a:blip r:embed="rId5"/>
          <a:stretch>
            <a:fillRect/>
          </a:stretch>
        </p:blipFill>
        <p:spPr>
          <a:xfrm>
            <a:off x="4132401" y="1600200"/>
            <a:ext cx="5124381" cy="1128995"/>
          </a:xfrm>
          <a:prstGeom prst="rect">
            <a:avLst/>
          </a:prstGeom>
        </p:spPr>
      </p:pic>
    </p:spTree>
    <p:extLst>
      <p:ext uri="{BB962C8B-B14F-4D97-AF65-F5344CB8AC3E}">
        <p14:creationId xmlns:p14="http://schemas.microsoft.com/office/powerpoint/2010/main" val="72165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endParaRPr lang="en-US" dirty="0"/>
          </a:p>
        </p:txBody>
      </p:sp>
      <p:sp>
        <p:nvSpPr>
          <p:cNvPr id="3" name="Content Placeholder 2"/>
          <p:cNvSpPr>
            <a:spLocks noGrp="1"/>
          </p:cNvSpPr>
          <p:nvPr>
            <p:ph idx="1"/>
          </p:nvPr>
        </p:nvSpPr>
        <p:spPr>
          <a:xfrm>
            <a:off x="1104900" y="1600200"/>
            <a:ext cx="9982200" cy="4572000"/>
          </a:xfrm>
        </p:spPr>
        <p:txBody>
          <a:bodyPr>
            <a:normAutofit/>
          </a:bodyPr>
          <a:lstStyle/>
          <a:p>
            <a:r>
              <a:rPr lang="zh-CN" altLang="en-US" dirty="0"/>
              <a:t>数据集</a:t>
            </a:r>
            <a:endParaRPr lang="en-US" altLang="zh-CN" dirty="0"/>
          </a:p>
          <a:p>
            <a:pPr lvl="1">
              <a:buFont typeface="Wingdings" panose="05000000000000000000" pitchFamily="2" charset="2"/>
              <a:buChar char="Ø"/>
            </a:pPr>
            <a:r>
              <a:rPr lang="zh-CN" altLang="en-US" dirty="0"/>
              <a:t>论文使用的数据集是由</a:t>
            </a:r>
            <a:r>
              <a:rPr lang="en-US" dirty="0"/>
              <a:t>Lazar</a:t>
            </a:r>
            <a:r>
              <a:rPr lang="zh-CN" altLang="en-US" dirty="0"/>
              <a:t>收集和处理的公共数据集。该数据集包含三个大型开源项目的</a:t>
            </a:r>
            <a:r>
              <a:rPr lang="en-US" altLang="zh-CN" dirty="0"/>
              <a:t>bug</a:t>
            </a:r>
            <a:r>
              <a:rPr lang="zh-CN" altLang="en-US" dirty="0"/>
              <a:t>报告：</a:t>
            </a:r>
            <a:r>
              <a:rPr lang="en-US" dirty="0"/>
              <a:t>Open </a:t>
            </a:r>
            <a:r>
              <a:rPr lang="en-US" dirty="0" err="1"/>
              <a:t>Office，Eclipse</a:t>
            </a:r>
            <a:r>
              <a:rPr lang="zh-CN" altLang="en-US" dirty="0"/>
              <a:t>和</a:t>
            </a:r>
            <a:r>
              <a:rPr lang="en-US" dirty="0"/>
              <a:t>Net Beans.</a:t>
            </a:r>
          </a:p>
        </p:txBody>
      </p:sp>
      <p:sp>
        <p:nvSpPr>
          <p:cNvPr id="4" name="Slide Number Placeholder 3"/>
          <p:cNvSpPr>
            <a:spLocks noGrp="1"/>
          </p:cNvSpPr>
          <p:nvPr>
            <p:ph type="sldNum" sz="quarter" idx="12"/>
          </p:nvPr>
        </p:nvSpPr>
        <p:spPr/>
        <p:txBody>
          <a:bodyPr/>
          <a:lstStyle/>
          <a:p>
            <a:fld id="{0FF54DE5-C571-48E8-A5BC-B369434E2F44}" type="slidenum">
              <a:rPr lang="en-US" smtClean="0"/>
              <a:t>13</a:t>
            </a:fld>
            <a:endParaRPr lang="en-US"/>
          </a:p>
        </p:txBody>
      </p:sp>
      <p:pic>
        <p:nvPicPr>
          <p:cNvPr id="6" name="图片 5">
            <a:extLst>
              <a:ext uri="{FF2B5EF4-FFF2-40B4-BE49-F238E27FC236}">
                <a16:creationId xmlns:a16="http://schemas.microsoft.com/office/drawing/2014/main" id="{4BAAE225-8134-40CA-A352-EA5049DE502D}"/>
              </a:ext>
            </a:extLst>
          </p:cNvPr>
          <p:cNvPicPr>
            <a:picLocks noChangeAspect="1"/>
          </p:cNvPicPr>
          <p:nvPr/>
        </p:nvPicPr>
        <p:blipFill>
          <a:blip r:embed="rId2"/>
          <a:stretch>
            <a:fillRect/>
          </a:stretch>
        </p:blipFill>
        <p:spPr>
          <a:xfrm>
            <a:off x="6473897" y="3387943"/>
            <a:ext cx="3983037" cy="1917555"/>
          </a:xfrm>
          <a:prstGeom prst="rect">
            <a:avLst/>
          </a:prstGeom>
        </p:spPr>
      </p:pic>
      <p:pic>
        <p:nvPicPr>
          <p:cNvPr id="5" name="图片 4">
            <a:extLst>
              <a:ext uri="{FF2B5EF4-FFF2-40B4-BE49-F238E27FC236}">
                <a16:creationId xmlns:a16="http://schemas.microsoft.com/office/drawing/2014/main" id="{352360CC-AC1B-4FC6-AC35-39504B5789BE}"/>
              </a:ext>
            </a:extLst>
          </p:cNvPr>
          <p:cNvPicPr>
            <a:picLocks noChangeAspect="1"/>
          </p:cNvPicPr>
          <p:nvPr/>
        </p:nvPicPr>
        <p:blipFill>
          <a:blip r:embed="rId3"/>
          <a:stretch>
            <a:fillRect/>
          </a:stretch>
        </p:blipFill>
        <p:spPr>
          <a:xfrm>
            <a:off x="1585118" y="3522117"/>
            <a:ext cx="3467125" cy="1747850"/>
          </a:xfrm>
          <a:prstGeom prst="rect">
            <a:avLst/>
          </a:prstGeom>
        </p:spPr>
      </p:pic>
    </p:spTree>
    <p:extLst>
      <p:ext uri="{BB962C8B-B14F-4D97-AF65-F5344CB8AC3E}">
        <p14:creationId xmlns:p14="http://schemas.microsoft.com/office/powerpoint/2010/main" val="324993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endParaRPr lang="en-US" dirty="0"/>
          </a:p>
        </p:txBody>
      </p:sp>
      <p:sp>
        <p:nvSpPr>
          <p:cNvPr id="3" name="Content Placeholder 2"/>
          <p:cNvSpPr>
            <a:spLocks noGrp="1"/>
          </p:cNvSpPr>
          <p:nvPr>
            <p:ph idx="1"/>
          </p:nvPr>
        </p:nvSpPr>
        <p:spPr>
          <a:xfrm>
            <a:off x="1104900" y="1600200"/>
            <a:ext cx="9982200" cy="4572000"/>
          </a:xfrm>
        </p:spPr>
        <p:txBody>
          <a:bodyPr>
            <a:normAutofit/>
          </a:bodyPr>
          <a:lstStyle/>
          <a:p>
            <a:r>
              <a:rPr lang="en-US" altLang="zh-CN" dirty="0"/>
              <a:t>Evaluation Metrics</a:t>
            </a:r>
          </a:p>
        </p:txBody>
      </p:sp>
      <p:sp>
        <p:nvSpPr>
          <p:cNvPr id="4" name="Slide Number Placeholder 3"/>
          <p:cNvSpPr>
            <a:spLocks noGrp="1"/>
          </p:cNvSpPr>
          <p:nvPr>
            <p:ph type="sldNum" sz="quarter" idx="12"/>
          </p:nvPr>
        </p:nvSpPr>
        <p:spPr/>
        <p:txBody>
          <a:bodyPr/>
          <a:lstStyle/>
          <a:p>
            <a:fld id="{0FF54DE5-C571-48E8-A5BC-B369434E2F44}" type="slidenum">
              <a:rPr lang="en-US" smtClean="0"/>
              <a:t>14</a:t>
            </a:fld>
            <a:endParaRPr lang="en-US"/>
          </a:p>
        </p:txBody>
      </p:sp>
      <p:pic>
        <p:nvPicPr>
          <p:cNvPr id="5" name="图片 4">
            <a:extLst>
              <a:ext uri="{FF2B5EF4-FFF2-40B4-BE49-F238E27FC236}">
                <a16:creationId xmlns:a16="http://schemas.microsoft.com/office/drawing/2014/main" id="{CE4CA881-BDB4-478B-9468-740E8620949B}"/>
              </a:ext>
            </a:extLst>
          </p:cNvPr>
          <p:cNvPicPr>
            <a:picLocks noChangeAspect="1"/>
          </p:cNvPicPr>
          <p:nvPr/>
        </p:nvPicPr>
        <p:blipFill>
          <a:blip r:embed="rId2"/>
          <a:stretch>
            <a:fillRect/>
          </a:stretch>
        </p:blipFill>
        <p:spPr>
          <a:xfrm>
            <a:off x="0" y="2660556"/>
            <a:ext cx="12192000" cy="1905187"/>
          </a:xfrm>
          <a:prstGeom prst="rect">
            <a:avLst/>
          </a:prstGeom>
        </p:spPr>
      </p:pic>
    </p:spTree>
    <p:extLst>
      <p:ext uri="{BB962C8B-B14F-4D97-AF65-F5344CB8AC3E}">
        <p14:creationId xmlns:p14="http://schemas.microsoft.com/office/powerpoint/2010/main" val="317555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endParaRPr lang="en-US" dirty="0"/>
          </a:p>
        </p:txBody>
      </p:sp>
      <p:sp>
        <p:nvSpPr>
          <p:cNvPr id="3" name="Content Placeholder 2"/>
          <p:cNvSpPr>
            <a:spLocks noGrp="1"/>
          </p:cNvSpPr>
          <p:nvPr>
            <p:ph idx="1"/>
          </p:nvPr>
        </p:nvSpPr>
        <p:spPr>
          <a:xfrm>
            <a:off x="1104900" y="1600200"/>
            <a:ext cx="9982200" cy="4572000"/>
          </a:xfrm>
        </p:spPr>
        <p:txBody>
          <a:bodyPr>
            <a:normAutofit/>
          </a:bodyPr>
          <a:lstStyle/>
          <a:p>
            <a:r>
              <a:rPr lang="en-US" altLang="zh-CN" dirty="0"/>
              <a:t>Evaluation Metrics</a:t>
            </a:r>
          </a:p>
        </p:txBody>
      </p:sp>
      <p:sp>
        <p:nvSpPr>
          <p:cNvPr id="4" name="Slide Number Placeholder 3"/>
          <p:cNvSpPr>
            <a:spLocks noGrp="1"/>
          </p:cNvSpPr>
          <p:nvPr>
            <p:ph type="sldNum" sz="quarter" idx="12"/>
          </p:nvPr>
        </p:nvSpPr>
        <p:spPr/>
        <p:txBody>
          <a:bodyPr/>
          <a:lstStyle/>
          <a:p>
            <a:fld id="{0FF54DE5-C571-48E8-A5BC-B369434E2F44}" type="slidenum">
              <a:rPr lang="en-US" smtClean="0"/>
              <a:t>15</a:t>
            </a:fld>
            <a:endParaRPr lang="en-US"/>
          </a:p>
        </p:txBody>
      </p:sp>
      <p:pic>
        <p:nvPicPr>
          <p:cNvPr id="7" name="图片 6">
            <a:extLst>
              <a:ext uri="{FF2B5EF4-FFF2-40B4-BE49-F238E27FC236}">
                <a16:creationId xmlns:a16="http://schemas.microsoft.com/office/drawing/2014/main" id="{33B56180-0182-4E95-90C3-08826742E019}"/>
              </a:ext>
            </a:extLst>
          </p:cNvPr>
          <p:cNvPicPr>
            <a:picLocks noChangeAspect="1"/>
          </p:cNvPicPr>
          <p:nvPr/>
        </p:nvPicPr>
        <p:blipFill rotWithShape="1">
          <a:blip r:embed="rId2"/>
          <a:srcRect b="61196"/>
          <a:stretch/>
        </p:blipFill>
        <p:spPr>
          <a:xfrm>
            <a:off x="0" y="2682775"/>
            <a:ext cx="12192001" cy="2249095"/>
          </a:xfrm>
          <a:prstGeom prst="rect">
            <a:avLst/>
          </a:prstGeom>
        </p:spPr>
      </p:pic>
    </p:spTree>
    <p:extLst>
      <p:ext uri="{BB962C8B-B14F-4D97-AF65-F5344CB8AC3E}">
        <p14:creationId xmlns:p14="http://schemas.microsoft.com/office/powerpoint/2010/main" val="13031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endParaRPr lang="en-US" dirty="0"/>
          </a:p>
        </p:txBody>
      </p:sp>
      <p:sp>
        <p:nvSpPr>
          <p:cNvPr id="3" name="Content Placeholder 2"/>
          <p:cNvSpPr>
            <a:spLocks noGrp="1"/>
          </p:cNvSpPr>
          <p:nvPr>
            <p:ph idx="1"/>
          </p:nvPr>
        </p:nvSpPr>
        <p:spPr>
          <a:xfrm>
            <a:off x="1104900" y="1600200"/>
            <a:ext cx="9982200" cy="4572000"/>
          </a:xfrm>
        </p:spPr>
        <p:txBody>
          <a:bodyPr>
            <a:normAutofit/>
          </a:bodyPr>
          <a:lstStyle/>
          <a:p>
            <a:r>
              <a:rPr lang="en-US" altLang="zh-CN" dirty="0"/>
              <a:t>Evaluation Metrics</a:t>
            </a:r>
          </a:p>
        </p:txBody>
      </p:sp>
      <p:sp>
        <p:nvSpPr>
          <p:cNvPr id="4" name="Slide Number Placeholder 3"/>
          <p:cNvSpPr>
            <a:spLocks noGrp="1"/>
          </p:cNvSpPr>
          <p:nvPr>
            <p:ph type="sldNum" sz="quarter" idx="12"/>
          </p:nvPr>
        </p:nvSpPr>
        <p:spPr/>
        <p:txBody>
          <a:bodyPr/>
          <a:lstStyle/>
          <a:p>
            <a:fld id="{0FF54DE5-C571-48E8-A5BC-B369434E2F44}" type="slidenum">
              <a:rPr lang="en-US" smtClean="0"/>
              <a:t>16</a:t>
            </a:fld>
            <a:endParaRPr lang="en-US"/>
          </a:p>
        </p:txBody>
      </p:sp>
      <p:pic>
        <p:nvPicPr>
          <p:cNvPr id="7" name="图片 6">
            <a:extLst>
              <a:ext uri="{FF2B5EF4-FFF2-40B4-BE49-F238E27FC236}">
                <a16:creationId xmlns:a16="http://schemas.microsoft.com/office/drawing/2014/main" id="{33B56180-0182-4E95-90C3-08826742E019}"/>
              </a:ext>
            </a:extLst>
          </p:cNvPr>
          <p:cNvPicPr>
            <a:picLocks noChangeAspect="1"/>
          </p:cNvPicPr>
          <p:nvPr/>
        </p:nvPicPr>
        <p:blipFill rotWithShape="1">
          <a:blip r:embed="rId2"/>
          <a:srcRect t="38401"/>
          <a:stretch/>
        </p:blipFill>
        <p:spPr>
          <a:xfrm>
            <a:off x="0" y="2235200"/>
            <a:ext cx="12121512" cy="3549650"/>
          </a:xfrm>
          <a:prstGeom prst="rect">
            <a:avLst/>
          </a:prstGeom>
        </p:spPr>
      </p:pic>
    </p:spTree>
    <p:extLst>
      <p:ext uri="{BB962C8B-B14F-4D97-AF65-F5344CB8AC3E}">
        <p14:creationId xmlns:p14="http://schemas.microsoft.com/office/powerpoint/2010/main" val="206349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endParaRPr lang="en-US" dirty="0"/>
          </a:p>
        </p:txBody>
      </p:sp>
      <p:sp>
        <p:nvSpPr>
          <p:cNvPr id="3" name="Content Placeholder 2"/>
          <p:cNvSpPr>
            <a:spLocks noGrp="1"/>
          </p:cNvSpPr>
          <p:nvPr>
            <p:ph idx="1"/>
          </p:nvPr>
        </p:nvSpPr>
        <p:spPr>
          <a:xfrm>
            <a:off x="1104900" y="1600200"/>
            <a:ext cx="9982200" cy="4572000"/>
          </a:xfrm>
        </p:spPr>
        <p:txBody>
          <a:bodyPr>
            <a:normAutofit/>
          </a:bodyPr>
          <a:lstStyle/>
          <a:p>
            <a:r>
              <a:rPr lang="en-US" altLang="zh-CN" dirty="0"/>
              <a:t>Evaluation Metrics</a:t>
            </a:r>
          </a:p>
        </p:txBody>
      </p:sp>
      <p:sp>
        <p:nvSpPr>
          <p:cNvPr id="4" name="Slide Number Placeholder 3"/>
          <p:cNvSpPr>
            <a:spLocks noGrp="1"/>
          </p:cNvSpPr>
          <p:nvPr>
            <p:ph type="sldNum" sz="quarter" idx="12"/>
          </p:nvPr>
        </p:nvSpPr>
        <p:spPr/>
        <p:txBody>
          <a:bodyPr/>
          <a:lstStyle/>
          <a:p>
            <a:fld id="{0FF54DE5-C571-48E8-A5BC-B369434E2F44}" type="slidenum">
              <a:rPr lang="en-US" smtClean="0"/>
              <a:t>17</a:t>
            </a:fld>
            <a:endParaRPr lang="en-US"/>
          </a:p>
        </p:txBody>
      </p:sp>
      <p:pic>
        <p:nvPicPr>
          <p:cNvPr id="5" name="图片 4">
            <a:extLst>
              <a:ext uri="{FF2B5EF4-FFF2-40B4-BE49-F238E27FC236}">
                <a16:creationId xmlns:a16="http://schemas.microsoft.com/office/drawing/2014/main" id="{D25C7C84-B898-44DF-B054-C1726B022DFB}"/>
              </a:ext>
            </a:extLst>
          </p:cNvPr>
          <p:cNvPicPr>
            <a:picLocks noChangeAspect="1"/>
          </p:cNvPicPr>
          <p:nvPr/>
        </p:nvPicPr>
        <p:blipFill>
          <a:blip r:embed="rId2"/>
          <a:stretch>
            <a:fillRect/>
          </a:stretch>
        </p:blipFill>
        <p:spPr>
          <a:xfrm>
            <a:off x="2978149" y="1903653"/>
            <a:ext cx="6073637" cy="4695585"/>
          </a:xfrm>
          <a:prstGeom prst="rect">
            <a:avLst/>
          </a:prstGeom>
        </p:spPr>
      </p:pic>
    </p:spTree>
    <p:extLst>
      <p:ext uri="{BB962C8B-B14F-4D97-AF65-F5344CB8AC3E}">
        <p14:creationId xmlns:p14="http://schemas.microsoft.com/office/powerpoint/2010/main" val="198804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结论</a:t>
            </a:r>
            <a:endParaRPr lang="en-US" dirty="0"/>
          </a:p>
        </p:txBody>
      </p:sp>
      <p:sp>
        <p:nvSpPr>
          <p:cNvPr id="3" name="Content Placeholder 2"/>
          <p:cNvSpPr>
            <a:spLocks noGrp="1"/>
          </p:cNvSpPr>
          <p:nvPr>
            <p:ph idx="1"/>
          </p:nvPr>
        </p:nvSpPr>
        <p:spPr/>
        <p:txBody>
          <a:bodyPr>
            <a:normAutofit/>
          </a:bodyPr>
          <a:lstStyle/>
          <a:p>
            <a:pPr>
              <a:lnSpc>
                <a:spcPct val="150000"/>
              </a:lnSpc>
            </a:pPr>
            <a:r>
              <a:rPr lang="zh-CN" altLang="en-US" dirty="0"/>
              <a:t>论文提出了一种使用</a:t>
            </a:r>
            <a:r>
              <a:rPr lang="en-US" altLang="zh-CN" dirty="0"/>
              <a:t>DC-CNN</a:t>
            </a:r>
            <a:r>
              <a:rPr lang="zh-CN" altLang="en-US" dirty="0"/>
              <a:t>进行重复错误报告检测的新颖方法。将两个单通道矩阵表示的两个错误报告连接到一个双通道矩阵表示的错误报告对中。然后，将双通道矩阵馈入</a:t>
            </a:r>
            <a:r>
              <a:rPr lang="en-US" altLang="zh-CN" dirty="0"/>
              <a:t>CNN</a:t>
            </a:r>
            <a:r>
              <a:rPr lang="zh-CN" altLang="en-US" dirty="0"/>
              <a:t>模型以提取其隐藏的语义和特征。</a:t>
            </a:r>
            <a:endParaRPr lang="en-US" altLang="zh-CN" dirty="0"/>
          </a:p>
          <a:p>
            <a:pPr lvl="1">
              <a:lnSpc>
                <a:spcPts val="2800"/>
              </a:lnSpc>
              <a:buFont typeface="Wingdings" panose="05000000000000000000" pitchFamily="2" charset="2"/>
              <a:buChar char="Ø"/>
            </a:pPr>
            <a:r>
              <a:rPr lang="zh-CN" altLang="en-US" sz="1800" dirty="0"/>
              <a:t>与最新的基于深度学习的方法相比，</a:t>
            </a:r>
            <a:r>
              <a:rPr lang="en-US" altLang="zh-CN" sz="1800" dirty="0"/>
              <a:t>DC-CNN</a:t>
            </a:r>
            <a:r>
              <a:rPr lang="zh-CN" altLang="en-US" sz="1800" dirty="0"/>
              <a:t>在检测重复错误报告方面表现更好。</a:t>
            </a:r>
          </a:p>
          <a:p>
            <a:pPr lvl="1">
              <a:lnSpc>
                <a:spcPts val="2800"/>
              </a:lnSpc>
              <a:buFont typeface="Wingdings" panose="05000000000000000000" pitchFamily="2" charset="2"/>
              <a:buChar char="Ø"/>
            </a:pPr>
            <a:r>
              <a:rPr lang="zh-CN" altLang="en-US" sz="1800" dirty="0"/>
              <a:t>在准确性，查全率，准确性和</a:t>
            </a:r>
            <a:r>
              <a:rPr lang="en-US" altLang="zh-CN" sz="1800" dirty="0"/>
              <a:t>F1-</a:t>
            </a:r>
            <a:r>
              <a:rPr lang="zh-CN" altLang="en-US" sz="1800" dirty="0"/>
              <a:t>得分方面，与</a:t>
            </a:r>
            <a:r>
              <a:rPr lang="en-US" altLang="zh-CN" sz="1800" dirty="0"/>
              <a:t>SC-CNN</a:t>
            </a:r>
            <a:r>
              <a:rPr lang="zh-CN" altLang="en-US" sz="1800" dirty="0"/>
              <a:t>相比，</a:t>
            </a:r>
            <a:r>
              <a:rPr lang="en-US" altLang="zh-CN" sz="1800" dirty="0"/>
              <a:t>DC-CNN</a:t>
            </a:r>
            <a:r>
              <a:rPr lang="zh-CN" altLang="en-US" sz="1800" dirty="0"/>
              <a:t>更好。这表明我们提出的双通道错误报告对表示法是有效的。</a:t>
            </a:r>
          </a:p>
          <a:p>
            <a:pPr lvl="1">
              <a:lnSpc>
                <a:spcPts val="2800"/>
              </a:lnSpc>
              <a:buFont typeface="Wingdings" panose="05000000000000000000" pitchFamily="2" charset="2"/>
              <a:buChar char="Ø"/>
            </a:pPr>
            <a:r>
              <a:rPr lang="zh-CN" altLang="en-US" sz="1800" dirty="0"/>
              <a:t>我们对删除结构化信息进行了比较研究。结果表明将结构化信息和非结构化信息都提供给</a:t>
            </a:r>
            <a:r>
              <a:rPr lang="en-US" altLang="zh-CN" sz="1800" dirty="0"/>
              <a:t>CNN</a:t>
            </a:r>
            <a:r>
              <a:rPr lang="zh-CN" altLang="en-US" sz="1800" dirty="0"/>
              <a:t>结果更好。</a:t>
            </a:r>
          </a:p>
          <a:p>
            <a:pPr lvl="1">
              <a:lnSpc>
                <a:spcPts val="2800"/>
              </a:lnSpc>
              <a:buFont typeface="Wingdings" panose="05000000000000000000" pitchFamily="2" charset="2"/>
              <a:buChar char="Ø"/>
            </a:pPr>
            <a:r>
              <a:rPr lang="zh-CN" altLang="en-US" sz="1800" dirty="0"/>
              <a:t>进行跨项目设置实验。实验结果表明，当一个项目缺少标签数据时，我们可以适当使用其他项目中的现有标签数据来训练检测模型。</a:t>
            </a:r>
            <a:endParaRPr lang="en-US" sz="1800" dirty="0"/>
          </a:p>
        </p:txBody>
      </p:sp>
      <p:sp>
        <p:nvSpPr>
          <p:cNvPr id="4" name="Slide Number Placeholder 3"/>
          <p:cNvSpPr>
            <a:spLocks noGrp="1"/>
          </p:cNvSpPr>
          <p:nvPr>
            <p:ph type="sldNum" sz="quarter" idx="12"/>
          </p:nvPr>
        </p:nvSpPr>
        <p:spPr/>
        <p:txBody>
          <a:bodyPr/>
          <a:lstStyle/>
          <a:p>
            <a:fld id="{0FF54DE5-C571-48E8-A5BC-B369434E2F44}" type="slidenum">
              <a:rPr lang="en-US" smtClean="0"/>
              <a:t>18</a:t>
            </a:fld>
            <a:endParaRPr lang="en-US"/>
          </a:p>
        </p:txBody>
      </p:sp>
    </p:spTree>
    <p:extLst>
      <p:ext uri="{BB962C8B-B14F-4D97-AF65-F5344CB8AC3E}">
        <p14:creationId xmlns:p14="http://schemas.microsoft.com/office/powerpoint/2010/main" val="1681746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zh-CN" altLang="en-US" dirty="0"/>
              <a:t>目录</a:t>
            </a:r>
            <a:endParaRPr lang="en-US" dirty="0"/>
          </a:p>
        </p:txBody>
      </p:sp>
      <p:sp>
        <p:nvSpPr>
          <p:cNvPr id="14" name="Content Placeholder 13"/>
          <p:cNvSpPr>
            <a:spLocks noGrp="1"/>
          </p:cNvSpPr>
          <p:nvPr>
            <p:ph idx="1"/>
          </p:nvPr>
        </p:nvSpPr>
        <p:spPr/>
        <p:txBody>
          <a:bodyPr/>
          <a:lstStyle/>
          <a:p>
            <a:r>
              <a:rPr lang="zh-CN" altLang="en-US" dirty="0"/>
              <a:t>简介</a:t>
            </a:r>
            <a:endParaRPr lang="en-US" dirty="0"/>
          </a:p>
          <a:p>
            <a:r>
              <a:rPr lang="zh-CN" altLang="en-US" dirty="0"/>
              <a:t>主要方法</a:t>
            </a:r>
            <a:endParaRPr lang="en-US" dirty="0"/>
          </a:p>
          <a:p>
            <a:pPr lvl="1"/>
            <a:r>
              <a:rPr lang="zh-CN" altLang="en-US" dirty="0"/>
              <a:t>数据准备</a:t>
            </a:r>
            <a:endParaRPr lang="en-US" altLang="zh-CN" dirty="0"/>
          </a:p>
          <a:p>
            <a:pPr lvl="1"/>
            <a:r>
              <a:rPr lang="en-US" altLang="zh-CN" dirty="0"/>
              <a:t>CNN </a:t>
            </a:r>
            <a:r>
              <a:rPr lang="zh-CN" altLang="en-US" dirty="0"/>
              <a:t>模型</a:t>
            </a:r>
            <a:endParaRPr lang="en-US" dirty="0"/>
          </a:p>
          <a:p>
            <a:r>
              <a:rPr lang="zh-CN" altLang="en-US" dirty="0"/>
              <a:t>实验结果</a:t>
            </a:r>
            <a:endParaRPr lang="en-US" altLang="zh-CN" dirty="0"/>
          </a:p>
          <a:p>
            <a:r>
              <a:rPr lang="zh-CN" altLang="en-US" dirty="0"/>
              <a:t>结论</a:t>
            </a:r>
            <a:br>
              <a:rPr lang="en-US" altLang="zh-CN" dirty="0"/>
            </a:b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2</a:t>
            </a:fld>
            <a:endParaRPr lang="en-US"/>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zh-CN" altLang="en-US" dirty="0"/>
              <a:t>简介</a:t>
            </a:r>
            <a:endParaRPr lang="en-US" dirty="0"/>
          </a:p>
        </p:txBody>
      </p:sp>
      <p:sp>
        <p:nvSpPr>
          <p:cNvPr id="14" name="Content Placeholder 13"/>
          <p:cNvSpPr>
            <a:spLocks noGrp="1"/>
          </p:cNvSpPr>
          <p:nvPr>
            <p:ph idx="1"/>
          </p:nvPr>
        </p:nvSpPr>
        <p:spPr>
          <a:xfrm>
            <a:off x="1104900" y="2168611"/>
            <a:ext cx="9982200" cy="3630827"/>
          </a:xfrm>
        </p:spPr>
        <p:txBody>
          <a:bodyPr>
            <a:normAutofit/>
          </a:bodyPr>
          <a:lstStyle/>
          <a:p>
            <a:r>
              <a:rPr lang="zh-CN" altLang="en-US" dirty="0"/>
              <a:t>现代软件项目使用</a:t>
            </a:r>
            <a:r>
              <a:rPr lang="en-US" altLang="zh-CN" dirty="0"/>
              <a:t>bug</a:t>
            </a:r>
            <a:r>
              <a:rPr lang="zh-CN" altLang="en-US" dirty="0"/>
              <a:t>跟踪系统来存储和管理</a:t>
            </a:r>
            <a:r>
              <a:rPr lang="en-US" altLang="zh-CN" dirty="0"/>
              <a:t>bug</a:t>
            </a:r>
            <a:r>
              <a:rPr lang="zh-CN" altLang="en-US" dirty="0"/>
              <a:t>报告。这些</a:t>
            </a:r>
            <a:r>
              <a:rPr lang="en-US" altLang="zh-CN" dirty="0"/>
              <a:t>bug</a:t>
            </a:r>
            <a:r>
              <a:rPr lang="zh-CN" altLang="en-US" dirty="0"/>
              <a:t>报告由开发人员，测试人员，用户等提交，用来描述他们在使用软件得过程中遇到的问题。</a:t>
            </a:r>
            <a:endParaRPr lang="en-US" dirty="0"/>
          </a:p>
          <a:p>
            <a:r>
              <a:rPr lang="zh-CN" altLang="en-US" dirty="0"/>
              <a:t>当多个人为同一</a:t>
            </a:r>
            <a:r>
              <a:rPr lang="en-US" altLang="zh-CN" dirty="0"/>
              <a:t>bug</a:t>
            </a:r>
            <a:r>
              <a:rPr lang="zh-CN" altLang="en-US" dirty="0"/>
              <a:t>提交报告时，就会出现重复的</a:t>
            </a:r>
            <a:r>
              <a:rPr lang="en-US" altLang="zh-CN" dirty="0"/>
              <a:t>bug</a:t>
            </a:r>
            <a:r>
              <a:rPr lang="zh-CN" altLang="en-US" dirty="0"/>
              <a:t>报告。由于</a:t>
            </a:r>
            <a:r>
              <a:rPr lang="en-US" altLang="zh-CN" dirty="0"/>
              <a:t>bug</a:t>
            </a:r>
            <a:r>
              <a:rPr lang="zh-CN" altLang="en-US" dirty="0"/>
              <a:t>报告以自然语言编写，因此，许多不同的方式往往描述了同一个错误。</a:t>
            </a:r>
            <a:endParaRPr lang="en-US" dirty="0"/>
          </a:p>
          <a:p>
            <a:r>
              <a:rPr lang="zh-CN" altLang="en-US" dirty="0"/>
              <a:t>人工检测重复的</a:t>
            </a:r>
            <a:r>
              <a:rPr lang="en-US" altLang="zh-CN" dirty="0"/>
              <a:t>bug</a:t>
            </a:r>
            <a:r>
              <a:rPr lang="zh-CN" altLang="en-US" dirty="0"/>
              <a:t>报告是一个费时费力的过程。 因此，自动重复</a:t>
            </a:r>
            <a:r>
              <a:rPr lang="en-US" altLang="zh-CN" dirty="0"/>
              <a:t>bug</a:t>
            </a:r>
            <a:r>
              <a:rPr lang="zh-CN" altLang="en-US" dirty="0"/>
              <a:t>报告检测是一项有意义的任务，可以帮助避免重复修复同一错误。</a:t>
            </a: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3</a:t>
            </a:fld>
            <a:endParaRPr lang="en-US"/>
          </a:p>
        </p:txBody>
      </p:sp>
    </p:spTree>
    <p:extLst>
      <p:ext uri="{BB962C8B-B14F-4D97-AF65-F5344CB8AC3E}">
        <p14:creationId xmlns:p14="http://schemas.microsoft.com/office/powerpoint/2010/main" val="335896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主要方法</a:t>
            </a:r>
            <a:endParaRPr lang="en-US" altLang="zh-CN" dirty="0"/>
          </a:p>
        </p:txBody>
      </p:sp>
      <p:sp>
        <p:nvSpPr>
          <p:cNvPr id="2" name="Slide Number Placeholder 1"/>
          <p:cNvSpPr>
            <a:spLocks noGrp="1"/>
          </p:cNvSpPr>
          <p:nvPr>
            <p:ph type="sldNum" sz="quarter" idx="12"/>
          </p:nvPr>
        </p:nvSpPr>
        <p:spPr/>
        <p:txBody>
          <a:bodyPr/>
          <a:lstStyle/>
          <a:p>
            <a:fld id="{0FF54DE5-C571-48E8-A5BC-B369434E2F44}" type="slidenum">
              <a:rPr lang="en-US" smtClean="0"/>
              <a:t>4</a:t>
            </a:fld>
            <a:endParaRPr lang="en-US"/>
          </a:p>
        </p:txBody>
      </p:sp>
      <p:sp>
        <p:nvSpPr>
          <p:cNvPr id="3" name="Content Placeholder 2"/>
          <p:cNvSpPr>
            <a:spLocks noGrp="1"/>
          </p:cNvSpPr>
          <p:nvPr>
            <p:ph sz="half" idx="1"/>
          </p:nvPr>
        </p:nvSpPr>
        <p:spPr>
          <a:xfrm>
            <a:off x="1104900" y="1600201"/>
            <a:ext cx="9980682" cy="2836788"/>
          </a:xfrm>
        </p:spPr>
        <p:txBody>
          <a:bodyPr/>
          <a:lstStyle/>
          <a:p>
            <a:r>
              <a:rPr lang="zh-CN" altLang="en-US" dirty="0"/>
              <a:t>图</a:t>
            </a:r>
            <a:r>
              <a:rPr lang="en-US" altLang="zh-CN" dirty="0"/>
              <a:t>1</a:t>
            </a:r>
            <a:r>
              <a:rPr lang="zh-CN" altLang="en-US" dirty="0"/>
              <a:t>展示了</a:t>
            </a:r>
            <a:r>
              <a:rPr lang="en-US" altLang="zh-CN" dirty="0"/>
              <a:t>DC-CNN</a:t>
            </a:r>
            <a:r>
              <a:rPr lang="zh-CN" altLang="en-US" dirty="0"/>
              <a:t>的总体框架，该框架包含三个阶段：数据准备，训练和测试。</a:t>
            </a:r>
            <a:r>
              <a:rPr lang="en-US" dirty="0"/>
              <a:t> </a:t>
            </a:r>
          </a:p>
          <a:p>
            <a:endParaRPr lang="en-US" dirty="0"/>
          </a:p>
        </p:txBody>
      </p:sp>
      <p:pic>
        <p:nvPicPr>
          <p:cNvPr id="6" name="图片 5">
            <a:extLst>
              <a:ext uri="{FF2B5EF4-FFF2-40B4-BE49-F238E27FC236}">
                <a16:creationId xmlns:a16="http://schemas.microsoft.com/office/drawing/2014/main" id="{FEC7B19E-C231-46BF-A16A-CD9F62266AEE}"/>
              </a:ext>
            </a:extLst>
          </p:cNvPr>
          <p:cNvPicPr>
            <a:picLocks noChangeAspect="1"/>
          </p:cNvPicPr>
          <p:nvPr/>
        </p:nvPicPr>
        <p:blipFill>
          <a:blip r:embed="rId3"/>
          <a:stretch>
            <a:fillRect/>
          </a:stretch>
        </p:blipFill>
        <p:spPr>
          <a:xfrm>
            <a:off x="2533310" y="2367859"/>
            <a:ext cx="7123861" cy="4490141"/>
          </a:xfrm>
          <a:prstGeom prst="rect">
            <a:avLst/>
          </a:prstGeom>
        </p:spPr>
      </p:pic>
    </p:spTree>
    <p:extLst>
      <p:ext uri="{BB962C8B-B14F-4D97-AF65-F5344CB8AC3E}">
        <p14:creationId xmlns:p14="http://schemas.microsoft.com/office/powerpoint/2010/main" val="57564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zh-CN" altLang="en-US" dirty="0"/>
              <a:t>数据准备</a:t>
            </a: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5</a:t>
            </a:fld>
            <a:endParaRPr lang="en-US"/>
          </a:p>
        </p:txBody>
      </p:sp>
      <p:sp>
        <p:nvSpPr>
          <p:cNvPr id="3" name="Content Placeholder 2"/>
          <p:cNvSpPr>
            <a:spLocks noGrp="1"/>
          </p:cNvSpPr>
          <p:nvPr>
            <p:ph idx="1"/>
          </p:nvPr>
        </p:nvSpPr>
        <p:spPr>
          <a:xfrm>
            <a:off x="1104900" y="1600200"/>
            <a:ext cx="4991100" cy="4572000"/>
          </a:xfrm>
        </p:spPr>
        <p:txBody>
          <a:bodyPr>
            <a:normAutofit/>
          </a:bodyPr>
          <a:lstStyle/>
          <a:p>
            <a:pPr>
              <a:lnSpc>
                <a:spcPts val="2800"/>
              </a:lnSpc>
            </a:pPr>
            <a:r>
              <a:rPr lang="zh-CN" altLang="en-US" sz="2400" dirty="0"/>
              <a:t>数据提取</a:t>
            </a:r>
            <a:r>
              <a:rPr lang="en-US" sz="2400" dirty="0"/>
              <a:t>:</a:t>
            </a:r>
          </a:p>
          <a:p>
            <a:pPr lvl="1">
              <a:lnSpc>
                <a:spcPts val="2800"/>
              </a:lnSpc>
              <a:buFont typeface="Wingdings" panose="05000000000000000000" pitchFamily="2" charset="2"/>
              <a:buChar char="Ø"/>
            </a:pPr>
            <a:r>
              <a:rPr lang="zh-CN" altLang="en-US" sz="1800" dirty="0"/>
              <a:t>表</a:t>
            </a:r>
            <a:r>
              <a:rPr lang="en-US" altLang="zh-CN" sz="1800" dirty="0"/>
              <a:t>2</a:t>
            </a:r>
            <a:r>
              <a:rPr lang="zh-CN" altLang="en-US" sz="1800" dirty="0"/>
              <a:t>展示了</a:t>
            </a:r>
            <a:r>
              <a:rPr lang="en-US" altLang="zh-CN" sz="1800" dirty="0"/>
              <a:t>Eclipse </a:t>
            </a:r>
            <a:r>
              <a:rPr lang="zh-CN" altLang="en-US" sz="1800" dirty="0"/>
              <a:t>中的一个</a:t>
            </a:r>
            <a:r>
              <a:rPr lang="en-US" altLang="zh-CN" sz="1800" dirty="0"/>
              <a:t>bug</a:t>
            </a:r>
            <a:r>
              <a:rPr lang="zh-CN" altLang="en-US" sz="1800" dirty="0"/>
              <a:t>报告示例。</a:t>
            </a:r>
            <a:endParaRPr lang="en-US" sz="1800" dirty="0"/>
          </a:p>
          <a:p>
            <a:pPr marL="457200" lvl="1" indent="0">
              <a:lnSpc>
                <a:spcPts val="2800"/>
              </a:lnSpc>
              <a:buNone/>
            </a:pPr>
            <a:endParaRPr lang="en-US" sz="1800" dirty="0"/>
          </a:p>
          <a:p>
            <a:pPr marL="457200" lvl="1" indent="0">
              <a:lnSpc>
                <a:spcPct val="120000"/>
              </a:lnSpc>
              <a:buNone/>
            </a:pPr>
            <a:r>
              <a:rPr lang="en-US" dirty="0"/>
              <a:t>“Product: Platform. Component: SWT. Summary: Multi monitors not correctly supported. Description: Situation: Windows XP with two monitors. If you run eclipse on your secondary monitor, code completion and comments are displayed on the primary monitor.”</a:t>
            </a:r>
          </a:p>
          <a:p>
            <a:pPr marL="0" indent="0">
              <a:buNone/>
            </a:pPr>
            <a:br>
              <a:rPr lang="en-US" altLang="zh-CN" dirty="0"/>
            </a:br>
            <a:endParaRPr lang="en-US" dirty="0"/>
          </a:p>
        </p:txBody>
      </p:sp>
      <p:pic>
        <p:nvPicPr>
          <p:cNvPr id="4" name="图片 3">
            <a:extLst>
              <a:ext uri="{FF2B5EF4-FFF2-40B4-BE49-F238E27FC236}">
                <a16:creationId xmlns:a16="http://schemas.microsoft.com/office/drawing/2014/main" id="{78571E82-F0AB-4B9A-9373-0F44B3856994}"/>
              </a:ext>
            </a:extLst>
          </p:cNvPr>
          <p:cNvPicPr>
            <a:picLocks noChangeAspect="1"/>
          </p:cNvPicPr>
          <p:nvPr/>
        </p:nvPicPr>
        <p:blipFill>
          <a:blip r:embed="rId3"/>
          <a:stretch>
            <a:fillRect/>
          </a:stretch>
        </p:blipFill>
        <p:spPr>
          <a:xfrm>
            <a:off x="7108513" y="1777592"/>
            <a:ext cx="3977069" cy="3785008"/>
          </a:xfrm>
          <a:prstGeom prst="rect">
            <a:avLst/>
          </a:prstGeom>
        </p:spPr>
      </p:pic>
    </p:spTree>
    <p:extLst>
      <p:ext uri="{BB962C8B-B14F-4D97-AF65-F5344CB8AC3E}">
        <p14:creationId xmlns:p14="http://schemas.microsoft.com/office/powerpoint/2010/main" val="3610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zh-CN" altLang="en-US" dirty="0"/>
              <a:t>数据准备</a:t>
            </a: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6</a:t>
            </a:fld>
            <a:endParaRPr lang="en-US"/>
          </a:p>
        </p:txBody>
      </p:sp>
      <p:sp>
        <p:nvSpPr>
          <p:cNvPr id="3" name="Content Placeholder 2"/>
          <p:cNvSpPr>
            <a:spLocks noGrp="1"/>
          </p:cNvSpPr>
          <p:nvPr>
            <p:ph idx="1"/>
          </p:nvPr>
        </p:nvSpPr>
        <p:spPr/>
        <p:txBody>
          <a:bodyPr>
            <a:normAutofit/>
          </a:bodyPr>
          <a:lstStyle/>
          <a:p>
            <a:r>
              <a:rPr lang="zh-CN" altLang="en-US" dirty="0"/>
              <a:t>预处理</a:t>
            </a:r>
            <a:endParaRPr lang="en-US" altLang="zh-CN" dirty="0"/>
          </a:p>
          <a:p>
            <a:pPr lvl="1">
              <a:lnSpc>
                <a:spcPts val="2800"/>
              </a:lnSpc>
              <a:buFont typeface="Wingdings" panose="05000000000000000000" pitchFamily="2" charset="2"/>
              <a:buChar char="Ø"/>
            </a:pPr>
            <a:r>
              <a:rPr lang="zh-CN" altLang="en-US" sz="1500" dirty="0"/>
              <a:t>对于每个</a:t>
            </a:r>
            <a:r>
              <a:rPr lang="en-US" altLang="zh-CN" sz="1500" dirty="0"/>
              <a:t>bug</a:t>
            </a:r>
            <a:r>
              <a:rPr lang="zh-CN" altLang="en-US" sz="1500" dirty="0"/>
              <a:t>报告，论文对其进行了基础的的预处理步骤，包括分词，去停用词和大小写转换等。</a:t>
            </a:r>
            <a:endParaRPr lang="en-US" sz="1500" dirty="0"/>
          </a:p>
          <a:p>
            <a:pPr marL="228600" lvl="1">
              <a:spcBef>
                <a:spcPts val="1800"/>
              </a:spcBef>
            </a:pPr>
            <a:r>
              <a:rPr lang="zh-CN" altLang="en-US" sz="2000" dirty="0"/>
              <a:t>双通道矩阵</a:t>
            </a:r>
            <a:endParaRPr lang="en-US" altLang="zh-CN" sz="2000" dirty="0"/>
          </a:p>
          <a:p>
            <a:pPr lvl="1">
              <a:lnSpc>
                <a:spcPts val="2800"/>
              </a:lnSpc>
              <a:buFont typeface="Wingdings" panose="05000000000000000000" pitchFamily="2" charset="2"/>
              <a:buChar char="Ø"/>
            </a:pPr>
            <a:r>
              <a:rPr lang="zh-CN" altLang="en-US" sz="1500" dirty="0"/>
              <a:t>在语料库上使用</a:t>
            </a:r>
            <a:r>
              <a:rPr lang="en-US" altLang="zh-CN" sz="1500" dirty="0"/>
              <a:t>word2vec</a:t>
            </a:r>
            <a:r>
              <a:rPr lang="zh-CN" altLang="en-US" sz="1500" dirty="0"/>
              <a:t>获取每个单词的单词向量。</a:t>
            </a:r>
            <a:endParaRPr lang="en-US" altLang="zh-CN" sz="1500" dirty="0"/>
          </a:p>
          <a:p>
            <a:pPr lvl="1">
              <a:lnSpc>
                <a:spcPts val="2800"/>
              </a:lnSpc>
              <a:buFont typeface="Wingdings" panose="05000000000000000000" pitchFamily="2" charset="2"/>
              <a:buChar char="Ø"/>
            </a:pPr>
            <a:r>
              <a:rPr lang="zh-CN" altLang="en-US" sz="1500" dirty="0"/>
              <a:t>当新的</a:t>
            </a:r>
            <a:r>
              <a:rPr lang="en-US" altLang="zh-CN" sz="1500" dirty="0"/>
              <a:t>bug</a:t>
            </a:r>
            <a:r>
              <a:rPr lang="zh-CN" altLang="en-US" sz="1500" dirty="0"/>
              <a:t>报告出现不在语料库中的单词时，将该单词设置为</a:t>
            </a:r>
            <a:r>
              <a:rPr lang="en-US" altLang="zh-CN" sz="1500" dirty="0"/>
              <a:t>0</a:t>
            </a:r>
            <a:r>
              <a:rPr lang="zh-CN" altLang="en-US" sz="1500" dirty="0"/>
              <a:t>向量。</a:t>
            </a:r>
            <a:r>
              <a:rPr lang="en-US" altLang="zh-CN" sz="1500" dirty="0"/>
              <a:t> </a:t>
            </a:r>
          </a:p>
          <a:p>
            <a:pPr lvl="1">
              <a:lnSpc>
                <a:spcPts val="2800"/>
              </a:lnSpc>
              <a:buFont typeface="Wingdings" panose="05000000000000000000" pitchFamily="2" charset="2"/>
              <a:buChar char="Ø"/>
            </a:pPr>
            <a:r>
              <a:rPr lang="en-US" altLang="zh-CN" sz="1500" dirty="0"/>
              <a:t>Bug</a:t>
            </a:r>
            <a:r>
              <a:rPr lang="zh-CN" altLang="en-US" sz="1500" dirty="0"/>
              <a:t>报告中超过</a:t>
            </a:r>
            <a:r>
              <a:rPr lang="en-US" altLang="zh-CN" sz="1500" dirty="0"/>
              <a:t>300</a:t>
            </a:r>
            <a:r>
              <a:rPr lang="zh-CN" altLang="en-US" sz="1500" dirty="0"/>
              <a:t>个单词的部分将被丢弃；少于</a:t>
            </a:r>
            <a:r>
              <a:rPr lang="en-US" altLang="zh-CN" sz="1500" dirty="0"/>
              <a:t>300</a:t>
            </a:r>
            <a:r>
              <a:rPr lang="zh-CN" altLang="en-US" sz="1500" dirty="0"/>
              <a:t>个单词时，将以零向量进行补充。</a:t>
            </a:r>
            <a:endParaRPr lang="en-US" sz="2000" dirty="0"/>
          </a:p>
        </p:txBody>
      </p:sp>
    </p:spTree>
    <p:extLst>
      <p:ext uri="{BB962C8B-B14F-4D97-AF65-F5344CB8AC3E}">
        <p14:creationId xmlns:p14="http://schemas.microsoft.com/office/powerpoint/2010/main" val="360778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zh-CN" altLang="en-US" dirty="0"/>
              <a:t>数据准备</a:t>
            </a: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7</a:t>
            </a:fld>
            <a:endParaRPr lang="en-US"/>
          </a:p>
        </p:txBody>
      </p:sp>
      <p:sp>
        <p:nvSpPr>
          <p:cNvPr id="3" name="Content Placeholder 2"/>
          <p:cNvSpPr>
            <a:spLocks noGrp="1"/>
          </p:cNvSpPr>
          <p:nvPr>
            <p:ph idx="1"/>
          </p:nvPr>
        </p:nvSpPr>
        <p:spPr>
          <a:xfrm>
            <a:off x="1104900" y="1600200"/>
            <a:ext cx="4991100" cy="4572000"/>
          </a:xfrm>
        </p:spPr>
        <p:txBody>
          <a:bodyPr>
            <a:normAutofit/>
          </a:bodyPr>
          <a:lstStyle/>
          <a:p>
            <a:pPr marL="228600" lvl="1">
              <a:spcBef>
                <a:spcPts val="1800"/>
              </a:spcBef>
            </a:pPr>
            <a:r>
              <a:rPr lang="zh-CN" altLang="en-US" sz="2000" dirty="0"/>
              <a:t>双通道矩阵</a:t>
            </a:r>
            <a:endParaRPr lang="en-US" altLang="zh-CN" sz="2000" dirty="0"/>
          </a:p>
          <a:p>
            <a:pPr lvl="1">
              <a:lnSpc>
                <a:spcPts val="2800"/>
              </a:lnSpc>
              <a:buFont typeface="Wingdings" panose="05000000000000000000" pitchFamily="2" charset="2"/>
              <a:buChar char="Ø"/>
            </a:pPr>
            <a:r>
              <a:rPr lang="zh-CN" altLang="en-US" sz="1500" dirty="0"/>
              <a:t>如图</a:t>
            </a:r>
            <a:r>
              <a:rPr lang="en-US" altLang="zh-CN" sz="1500" dirty="0"/>
              <a:t>2</a:t>
            </a:r>
            <a:r>
              <a:rPr lang="zh-CN" altLang="en-US" sz="1500" dirty="0"/>
              <a:t>所示，论文将两个单通道矩阵组合成一个双通道矩阵来表示一对</a:t>
            </a:r>
            <a:r>
              <a:rPr lang="en-US" altLang="zh-CN" sz="1500" dirty="0"/>
              <a:t>bug pair</a:t>
            </a:r>
            <a:r>
              <a:rPr lang="zh-CN" altLang="en-US" sz="1500" dirty="0"/>
              <a:t>，然后将其标记为重复（</a:t>
            </a:r>
            <a:r>
              <a:rPr lang="en-US" altLang="zh-CN" sz="1500" dirty="0"/>
              <a:t>1</a:t>
            </a:r>
            <a:r>
              <a:rPr lang="zh-CN" altLang="en-US" sz="1500" dirty="0"/>
              <a:t>）或非重复（</a:t>
            </a:r>
            <a:r>
              <a:rPr lang="en-US" altLang="zh-CN" sz="1500" dirty="0"/>
              <a:t>0</a:t>
            </a:r>
            <a:r>
              <a:rPr lang="zh-CN" altLang="en-US" sz="1500" dirty="0"/>
              <a:t>）。</a:t>
            </a:r>
            <a:endParaRPr lang="en-US" altLang="zh-CN" sz="1500" dirty="0"/>
          </a:p>
        </p:txBody>
      </p:sp>
      <p:pic>
        <p:nvPicPr>
          <p:cNvPr id="4" name="图片 3">
            <a:extLst>
              <a:ext uri="{FF2B5EF4-FFF2-40B4-BE49-F238E27FC236}">
                <a16:creationId xmlns:a16="http://schemas.microsoft.com/office/drawing/2014/main" id="{66EE78EA-6E37-4942-85A3-31D38507FA37}"/>
              </a:ext>
            </a:extLst>
          </p:cNvPr>
          <p:cNvPicPr>
            <a:picLocks noChangeAspect="1"/>
          </p:cNvPicPr>
          <p:nvPr/>
        </p:nvPicPr>
        <p:blipFill>
          <a:blip r:embed="rId3"/>
          <a:stretch>
            <a:fillRect/>
          </a:stretch>
        </p:blipFill>
        <p:spPr>
          <a:xfrm>
            <a:off x="6594397" y="1859687"/>
            <a:ext cx="4492703" cy="3767907"/>
          </a:xfrm>
          <a:prstGeom prst="rect">
            <a:avLst/>
          </a:prstGeom>
        </p:spPr>
      </p:pic>
    </p:spTree>
    <p:extLst>
      <p:ext uri="{BB962C8B-B14F-4D97-AF65-F5344CB8AC3E}">
        <p14:creationId xmlns:p14="http://schemas.microsoft.com/office/powerpoint/2010/main" val="146019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zh-CN" dirty="0"/>
              <a:t>CNN </a:t>
            </a:r>
            <a:r>
              <a:rPr lang="zh-CN" altLang="en-US" dirty="0"/>
              <a:t>模型</a:t>
            </a: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8</a:t>
            </a:fld>
            <a:endParaRPr lang="en-US"/>
          </a:p>
        </p:txBody>
      </p:sp>
      <p:sp>
        <p:nvSpPr>
          <p:cNvPr id="3" name="Content Placeholder 2"/>
          <p:cNvSpPr>
            <a:spLocks noGrp="1"/>
          </p:cNvSpPr>
          <p:nvPr>
            <p:ph idx="1"/>
          </p:nvPr>
        </p:nvSpPr>
        <p:spPr/>
        <p:txBody>
          <a:bodyPr>
            <a:normAutofit/>
          </a:bodyPr>
          <a:lstStyle/>
          <a:p>
            <a:r>
              <a:rPr lang="zh-CN" altLang="en-US" dirty="0"/>
              <a:t>论文中在每个卷积层中设置三种不同大小的卷积核。因此，在第一卷积层中有三个分支。 对于这三个分支中的每个分支，在第二个卷积层中仍然存在三个新分支。图</a:t>
            </a:r>
            <a:r>
              <a:rPr lang="en-US" altLang="zh-CN" dirty="0"/>
              <a:t>3</a:t>
            </a:r>
            <a:r>
              <a:rPr lang="zh-CN" altLang="en-US" dirty="0"/>
              <a:t>详细描述了一个卷积层的一个分支。</a:t>
            </a:r>
            <a:endParaRPr lang="en-US" altLang="zh-CN" dirty="0"/>
          </a:p>
        </p:txBody>
      </p:sp>
      <p:pic>
        <p:nvPicPr>
          <p:cNvPr id="4" name="图片 3">
            <a:extLst>
              <a:ext uri="{FF2B5EF4-FFF2-40B4-BE49-F238E27FC236}">
                <a16:creationId xmlns:a16="http://schemas.microsoft.com/office/drawing/2014/main" id="{525F815A-88D5-4867-9C9E-6A0DA9288444}"/>
              </a:ext>
            </a:extLst>
          </p:cNvPr>
          <p:cNvPicPr>
            <a:picLocks noChangeAspect="1"/>
          </p:cNvPicPr>
          <p:nvPr/>
        </p:nvPicPr>
        <p:blipFill>
          <a:blip r:embed="rId3"/>
          <a:stretch>
            <a:fillRect/>
          </a:stretch>
        </p:blipFill>
        <p:spPr>
          <a:xfrm>
            <a:off x="2266122" y="2485481"/>
            <a:ext cx="8105030" cy="4296319"/>
          </a:xfrm>
          <a:prstGeom prst="rect">
            <a:avLst/>
          </a:prstGeom>
        </p:spPr>
      </p:pic>
    </p:spTree>
    <p:extLst>
      <p:ext uri="{BB962C8B-B14F-4D97-AF65-F5344CB8AC3E}">
        <p14:creationId xmlns:p14="http://schemas.microsoft.com/office/powerpoint/2010/main" val="283785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5F815A-88D5-4867-9C9E-6A0DA9288444}"/>
              </a:ext>
            </a:extLst>
          </p:cNvPr>
          <p:cNvPicPr>
            <a:picLocks noChangeAspect="1"/>
          </p:cNvPicPr>
          <p:nvPr/>
        </p:nvPicPr>
        <p:blipFill>
          <a:blip r:embed="rId3"/>
          <a:stretch>
            <a:fillRect/>
          </a:stretch>
        </p:blipFill>
        <p:spPr>
          <a:xfrm>
            <a:off x="3991720" y="1385387"/>
            <a:ext cx="8105030" cy="4296319"/>
          </a:xfrm>
          <a:prstGeom prst="rect">
            <a:avLst/>
          </a:prstGeom>
        </p:spPr>
      </p:pic>
      <p:sp>
        <p:nvSpPr>
          <p:cNvPr id="13" name="Title 12"/>
          <p:cNvSpPr>
            <a:spLocks noGrp="1"/>
          </p:cNvSpPr>
          <p:nvPr>
            <p:ph type="title"/>
          </p:nvPr>
        </p:nvSpPr>
        <p:spPr/>
        <p:txBody>
          <a:bodyPr/>
          <a:lstStyle/>
          <a:p>
            <a:r>
              <a:rPr lang="en-US" altLang="zh-CN" dirty="0"/>
              <a:t>CNN </a:t>
            </a:r>
            <a:r>
              <a:rPr lang="zh-CN" altLang="en-US" dirty="0"/>
              <a:t>模型</a:t>
            </a: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9</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250" y="1600200"/>
                <a:ext cx="3803650" cy="5219700"/>
              </a:xfrm>
            </p:spPr>
            <p:txBody>
              <a:bodyPr>
                <a:normAutofit/>
              </a:bodyPr>
              <a:lstStyle/>
              <a:p>
                <a:pPr marL="0" indent="0">
                  <a:lnSpc>
                    <a:spcPts val="2800"/>
                  </a:lnSpc>
                  <a:buNone/>
                </a:pPr>
                <a:r>
                  <a:rPr lang="zh-CN" altLang="en-US" dirty="0"/>
                  <a:t>在第一个卷积层分支</a:t>
                </a:r>
                <a:r>
                  <a:rPr lang="en-US" altLang="zh-CN" dirty="0"/>
                  <a:t>1</a:t>
                </a:r>
                <a:r>
                  <a:rPr lang="zh-CN" altLang="en-US" dirty="0"/>
                  <a:t>中有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zh-CN" altLang="en-US" i="1">
                        <a:latin typeface="Cambria Math" panose="02040503050406030204" pitchFamily="18" charset="0"/>
                      </a:rPr>
                      <m:t>个</m:t>
                    </m:r>
                  </m:oMath>
                </a14:m>
                <a:r>
                  <a:rPr lang="zh-CN" altLang="en-US" dirty="0"/>
                  <a:t>卷积核，卷积核的维度</a:t>
                </a:r>
                <a:endParaRPr lang="en-US" altLang="zh-CN" dirty="0"/>
              </a:p>
              <a:p>
                <a:pPr marL="0" indent="0">
                  <a:lnSpc>
                    <a:spcPts val="2800"/>
                  </a:lnSpc>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𝑑</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𝑘</m:t>
                              </m:r>
                            </m:e>
                            <m:sub>
                              <m:r>
                                <a:rPr lang="en-US" altLang="zh-CN" b="0" i="1" smtClean="0">
                                  <a:latin typeface="Cambria Math" panose="02040503050406030204" pitchFamily="18" charset="0"/>
                                  <a:ea typeface="Cambria Math" panose="02040503050406030204" pitchFamily="18" charset="0"/>
                                </a:rPr>
                                <m:t>𝑤</m:t>
                              </m:r>
                            </m:sub>
                          </m:sSub>
                        </m:sup>
                      </m:sSup>
                    </m:oMath>
                  </m:oMathPara>
                </a14:m>
                <a:endParaRPr lang="en-US" altLang="zh-CN" dirty="0">
                  <a:ea typeface="Cambria Math" panose="02040503050406030204" pitchFamily="18" charset="0"/>
                </a:endParaRPr>
              </a:p>
              <a:p>
                <a:pPr marL="0" indent="0">
                  <a:lnSpc>
                    <a:spcPts val="2800"/>
                  </a:lnSpc>
                  <a:buNone/>
                </a:pPr>
                <a:r>
                  <a:rPr lang="zh-CN" altLang="en-US" dirty="0"/>
                  <a:t>其中，</a:t>
                </a:r>
                <a:r>
                  <a:rPr lang="en-US" altLang="zh-CN" dirty="0"/>
                  <a:t>d</a:t>
                </a:r>
                <a:r>
                  <a:rPr lang="zh-CN" altLang="en-US" dirty="0"/>
                  <a:t>是卷积核的长度，</a:t>
                </a:r>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𝑘</m:t>
                        </m:r>
                      </m:e>
                      <m:sub>
                        <m:r>
                          <a:rPr lang="en-US" altLang="zh-CN" i="1">
                            <a:latin typeface="Cambria Math" panose="02040503050406030204" pitchFamily="18" charset="0"/>
                            <a:ea typeface="Cambria Math" panose="02040503050406030204" pitchFamily="18" charset="0"/>
                          </a:rPr>
                          <m:t>𝑤</m:t>
                        </m:r>
                      </m:sub>
                    </m:sSub>
                  </m:oMath>
                </a14:m>
                <a:r>
                  <a:rPr lang="zh-CN" altLang="en-US" dirty="0"/>
                  <a:t>是卷积核的宽度，与词向量的维度</a:t>
                </a:r>
                <a:r>
                  <a:rPr lang="en-US" altLang="zh-CN" dirty="0"/>
                  <a:t>m</a:t>
                </a:r>
                <a:r>
                  <a:rPr lang="zh-CN" altLang="en-US" dirty="0"/>
                  <a:t>相同。</a:t>
                </a:r>
                <a:endParaRPr lang="en-US" altLang="zh-CN" dirty="0"/>
              </a:p>
              <a:p>
                <a:pPr marL="0" indent="0">
                  <a:lnSpc>
                    <a:spcPts val="2800"/>
                  </a:lnSpc>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zh-CN" altLang="en-US" i="1">
                        <a:latin typeface="Cambria Math" panose="02040503050406030204" pitchFamily="18" charset="0"/>
                      </a:rPr>
                      <m:t>个</m:t>
                    </m:r>
                  </m:oMath>
                </a14:m>
                <a:r>
                  <a:rPr lang="zh-CN" altLang="en-US" dirty="0"/>
                  <a:t>卷积核分别与输入矩阵进行卷积操作，可以得到维度为</a:t>
                </a:r>
                <a:endParaRPr lang="en-US" altLang="zh-CN" dirty="0"/>
              </a:p>
              <a:p>
                <a:pPr marL="0" indent="0">
                  <a:lnSpc>
                    <a:spcPts val="2800"/>
                  </a:lnSpc>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1</m:t>
                          </m:r>
                        </m:sub>
                      </m:sSub>
                    </m:oMath>
                  </m:oMathPara>
                </a14:m>
                <a:endParaRPr lang="en-US" altLang="zh-CN" dirty="0"/>
              </a:p>
              <a:p>
                <a:pPr marL="0" indent="0">
                  <a:lnSpc>
                    <a:spcPts val="2800"/>
                  </a:lnSpc>
                  <a:buNone/>
                </a:pPr>
                <a:r>
                  <a:rPr lang="zh-CN" altLang="en-US" dirty="0"/>
                  <a:t>的输出。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1</m:t>
                        </m:r>
                      </m:sub>
                    </m:sSub>
                  </m:oMath>
                </a14:m>
                <a:r>
                  <a:rPr lang="zh-CN" altLang="en-US" dirty="0"/>
                  <a:t>根据公式</a:t>
                </a:r>
                <a:r>
                  <a:rPr lang="en-US" altLang="zh-CN" dirty="0"/>
                  <a:t>1</a:t>
                </a:r>
                <a:r>
                  <a:rPr lang="zh-CN" altLang="en-US" dirty="0"/>
                  <a:t>计算，其中</a:t>
                </a:r>
                <a:r>
                  <a:rPr lang="en-US" altLang="zh-CN" dirty="0"/>
                  <a:t>P=0</a:t>
                </a:r>
                <a:r>
                  <a:rPr lang="zh-CN" altLang="en-US" dirty="0"/>
                  <a:t>，</a:t>
                </a:r>
                <a:r>
                  <a:rPr lang="en-US" altLang="zh-CN" dirty="0"/>
                  <a:t>S=1.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250" y="1600200"/>
                <a:ext cx="3803650" cy="5219700"/>
              </a:xfrm>
              <a:blipFill>
                <a:blip r:embed="rId4"/>
                <a:stretch>
                  <a:fillRect l="-4167" t="-467" r="-336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2E91D85-59A6-4DA8-BE8B-11A4542A969F}"/>
              </a:ext>
            </a:extLst>
          </p:cNvPr>
          <p:cNvPicPr>
            <a:picLocks noChangeAspect="1"/>
          </p:cNvPicPr>
          <p:nvPr/>
        </p:nvPicPr>
        <p:blipFill>
          <a:blip r:embed="rId5"/>
          <a:stretch>
            <a:fillRect/>
          </a:stretch>
        </p:blipFill>
        <p:spPr>
          <a:xfrm>
            <a:off x="4064000" y="5893931"/>
            <a:ext cx="4438650" cy="827545"/>
          </a:xfrm>
          <a:prstGeom prst="rect">
            <a:avLst/>
          </a:prstGeom>
        </p:spPr>
      </p:pic>
      <p:sp>
        <p:nvSpPr>
          <p:cNvPr id="6" name="矩形 5">
            <a:extLst>
              <a:ext uri="{FF2B5EF4-FFF2-40B4-BE49-F238E27FC236}">
                <a16:creationId xmlns:a16="http://schemas.microsoft.com/office/drawing/2014/main" id="{E1368D54-B2B7-4FDD-99F0-5B86FBE333A2}"/>
              </a:ext>
            </a:extLst>
          </p:cNvPr>
          <p:cNvSpPr/>
          <p:nvPr/>
        </p:nvSpPr>
        <p:spPr>
          <a:xfrm>
            <a:off x="5372100" y="2279650"/>
            <a:ext cx="876300" cy="1454150"/>
          </a:xfrm>
          <a:prstGeom prst="rect">
            <a:avLst/>
          </a:prstGeom>
          <a:noFill/>
          <a:ln w="31750" cap="flat" cmpd="sng" algn="ctr">
            <a:solidFill>
              <a:srgbClr val="FF0000">
                <a:alpha val="99000"/>
              </a:srgb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1EA1055-16D6-426D-8304-012A426A6290}"/>
                  </a:ext>
                </a:extLst>
              </p:cNvPr>
              <p:cNvSpPr txBox="1"/>
              <p:nvPr/>
            </p:nvSpPr>
            <p:spPr>
              <a:xfrm>
                <a:off x="5091112" y="3840718"/>
                <a:ext cx="1438275" cy="369332"/>
              </a:xfrm>
              <a:prstGeom prst="rect">
                <a:avLst/>
              </a:prstGeom>
              <a:solidFill>
                <a:srgbClr val="0070C0"/>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𝑂</m:t>
                          </m:r>
                        </m:e>
                        <m:sub>
                          <m:r>
                            <a:rPr lang="en-US" altLang="zh-CN" i="1">
                              <a:solidFill>
                                <a:schemeClr val="bg1"/>
                              </a:solidFill>
                              <a:latin typeface="Cambria Math" panose="02040503050406030204" pitchFamily="18" charset="0"/>
                            </a:rPr>
                            <m:t>1</m:t>
                          </m:r>
                        </m:sub>
                      </m:sSub>
                      <m:r>
                        <a:rPr lang="en-US" altLang="zh-CN" i="1">
                          <a:solidFill>
                            <a:schemeClr val="bg1"/>
                          </a:solidFill>
                          <a:latin typeface="Cambria Math" panose="02040503050406030204" pitchFamily="18" charset="0"/>
                          <a:ea typeface="Cambria Math" panose="02040503050406030204" pitchFamily="18" charset="0"/>
                        </a:rPr>
                        <m:t>×1×</m:t>
                      </m:r>
                      <m:sSub>
                        <m:sSubPr>
                          <m:ctrlPr>
                            <a:rPr lang="en-US" altLang="zh-CN" i="1">
                              <a:solidFill>
                                <a:schemeClr val="bg1"/>
                              </a:solidFill>
                              <a:latin typeface="Cambria Math" panose="02040503050406030204" pitchFamily="18" charset="0"/>
                              <a:ea typeface="Cambria Math" panose="02040503050406030204" pitchFamily="18" charset="0"/>
                            </a:rPr>
                          </m:ctrlPr>
                        </m:sSubPr>
                        <m:e>
                          <m:r>
                            <a:rPr lang="en-US" altLang="zh-CN" i="1">
                              <a:solidFill>
                                <a:schemeClr val="bg1"/>
                              </a:solidFill>
                              <a:latin typeface="Cambria Math" panose="02040503050406030204" pitchFamily="18" charset="0"/>
                              <a:ea typeface="Cambria Math" panose="02040503050406030204" pitchFamily="18" charset="0"/>
                            </a:rPr>
                            <m:t>𝑛</m:t>
                          </m:r>
                        </m:e>
                        <m:sub>
                          <m:r>
                            <a:rPr lang="en-US" altLang="zh-CN" i="1">
                              <a:solidFill>
                                <a:schemeClr val="bg1"/>
                              </a:solidFill>
                              <a:latin typeface="Cambria Math" panose="02040503050406030204" pitchFamily="18" charset="0"/>
                              <a:ea typeface="Cambria Math" panose="02040503050406030204" pitchFamily="18" charset="0"/>
                            </a:rPr>
                            <m:t>𝑘</m:t>
                          </m:r>
                          <m:r>
                            <a:rPr lang="en-US" altLang="zh-CN" i="1">
                              <a:solidFill>
                                <a:schemeClr val="bg1"/>
                              </a:solidFill>
                              <a:latin typeface="Cambria Math" panose="02040503050406030204" pitchFamily="18" charset="0"/>
                              <a:ea typeface="Cambria Math" panose="02040503050406030204" pitchFamily="18" charset="0"/>
                            </a:rPr>
                            <m:t>1</m:t>
                          </m:r>
                        </m:sub>
                      </m:sSub>
                    </m:oMath>
                  </m:oMathPara>
                </a14:m>
                <a:endParaRPr lang="zh-CN" altLang="en-US" dirty="0"/>
              </a:p>
            </p:txBody>
          </p:sp>
        </mc:Choice>
        <mc:Fallback xmlns="">
          <p:sp>
            <p:nvSpPr>
              <p:cNvPr id="7" name="文本框 6">
                <a:extLst>
                  <a:ext uri="{FF2B5EF4-FFF2-40B4-BE49-F238E27FC236}">
                    <a16:creationId xmlns:a16="http://schemas.microsoft.com/office/drawing/2014/main" id="{B1EA1055-16D6-426D-8304-012A426A6290}"/>
                  </a:ext>
                </a:extLst>
              </p:cNvPr>
              <p:cNvSpPr txBox="1">
                <a:spLocks noRot="1" noChangeAspect="1" noMove="1" noResize="1" noEditPoints="1" noAdjustHandles="1" noChangeArrowheads="1" noChangeShapeType="1" noTextEdit="1"/>
              </p:cNvSpPr>
              <p:nvPr/>
            </p:nvSpPr>
            <p:spPr>
              <a:xfrm>
                <a:off x="5091112" y="3840718"/>
                <a:ext cx="1438275" cy="369332"/>
              </a:xfrm>
              <a:prstGeom prst="rect">
                <a:avLst/>
              </a:prstGeom>
              <a:blipFill>
                <a:blip r:embed="rId6"/>
                <a:stretch>
                  <a:fillRect b="-3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433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terms/"/>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4873beb7-5857-4685-be1f-d57550cc96c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2579</TotalTime>
  <Words>1467</Words>
  <Application>Microsoft Office PowerPoint</Application>
  <PresentationFormat>宽屏</PresentationFormat>
  <Paragraphs>114</Paragraphs>
  <Slides>18</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Arial</vt:lpstr>
      <vt:lpstr>Cambria Math</vt:lpstr>
      <vt:lpstr>Euphemia</vt:lpstr>
      <vt:lpstr>Plantagenet Cherokee</vt:lpstr>
      <vt:lpstr>Wingdings</vt:lpstr>
      <vt:lpstr>Academic Literature 16x9</vt:lpstr>
      <vt:lpstr>Duplicate Bug Report Detection Using Dual-Channel Convolutional Neural Net works 使用双通道卷积神经网络的重复错误报告检测</vt:lpstr>
      <vt:lpstr>目录</vt:lpstr>
      <vt:lpstr>简介</vt:lpstr>
      <vt:lpstr>主要方法</vt:lpstr>
      <vt:lpstr>数据准备</vt:lpstr>
      <vt:lpstr>数据准备</vt:lpstr>
      <vt:lpstr>数据准备</vt:lpstr>
      <vt:lpstr>CNN 模型</vt:lpstr>
      <vt:lpstr>CNN 模型</vt:lpstr>
      <vt:lpstr>CNN 模型</vt:lpstr>
      <vt:lpstr>CNN 模型</vt:lpstr>
      <vt:lpstr>CNN Model</vt:lpstr>
      <vt:lpstr>实验</vt:lpstr>
      <vt:lpstr>实验</vt:lpstr>
      <vt:lpstr>实验</vt:lpstr>
      <vt:lpstr>实验</vt:lpstr>
      <vt:lpstr>实验</vt:lpstr>
      <vt:lpstr>结论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Augmenting Neural Networks with First-order Logic</dc:title>
  <dc:creator>youcef</dc:creator>
  <cp:lastModifiedBy>1714402938@qq.com</cp:lastModifiedBy>
  <cp:revision>99</cp:revision>
  <dcterms:created xsi:type="dcterms:W3CDTF">2019-07-12T09:27:47Z</dcterms:created>
  <dcterms:modified xsi:type="dcterms:W3CDTF">2020-04-23T12:26:48Z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