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1698" r:id="rId3"/>
    <p:sldId id="258" r:id="rId4"/>
    <p:sldId id="1715" r:id="rId5"/>
    <p:sldId id="1716" r:id="rId6"/>
    <p:sldId id="1717" r:id="rId7"/>
    <p:sldId id="1718" r:id="rId8"/>
    <p:sldId id="1719" r:id="rId9"/>
    <p:sldId id="1720" r:id="rId10"/>
    <p:sldId id="1721" r:id="rId11"/>
    <p:sldId id="1722" r:id="rId12"/>
    <p:sldId id="1723" r:id="rId13"/>
    <p:sldId id="272" r:id="rId14"/>
    <p:sldId id="1724" r:id="rId15"/>
    <p:sldId id="283" r:id="rId16"/>
    <p:sldId id="1725" r:id="rId17"/>
    <p:sldId id="1726" r:id="rId18"/>
    <p:sldId id="274" r:id="rId19"/>
    <p:sldId id="1727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095"/>
    <a:srgbClr val="CCC3E0"/>
    <a:srgbClr val="5383C2"/>
    <a:srgbClr val="E1A0BC"/>
    <a:srgbClr val="B8D68D"/>
    <a:srgbClr val="9EC067"/>
    <a:srgbClr val="DBCF4D"/>
    <a:srgbClr val="3891CC"/>
    <a:srgbClr val="E6B56C"/>
    <a:srgbClr val="D2D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788" autoAdjust="0"/>
  </p:normalViewPr>
  <p:slideViewPr>
    <p:cSldViewPr snapToGrid="0">
      <p:cViewPr>
        <p:scale>
          <a:sx n="66" d="100"/>
          <a:sy n="66" d="100"/>
        </p:scale>
        <p:origin x="621" y="-2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例如，这里有两个表，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t2</a:t>
            </a:r>
            <a:r>
              <a:rPr lang="zh-CN" altLang="en-US" dirty="0"/>
              <a:t>，分别存储了一些论文的记录。实体识别需要把两个表中的记录进行匹配。在这个例子中，</a:t>
            </a:r>
            <a:r>
              <a:rPr lang="en-US" altLang="zh-CN" dirty="0"/>
              <a:t>r11</a:t>
            </a:r>
            <a:r>
              <a:rPr lang="zh-CN" altLang="en-US" dirty="0"/>
              <a:t>和</a:t>
            </a:r>
            <a:r>
              <a:rPr lang="en-US" altLang="zh-CN" dirty="0"/>
              <a:t>r21</a:t>
            </a:r>
            <a:r>
              <a:rPr lang="zh-CN" altLang="en-US" dirty="0"/>
              <a:t>是匹配的；</a:t>
            </a:r>
            <a:r>
              <a:rPr lang="en-US" altLang="zh-CN" dirty="0"/>
              <a:t>r11</a:t>
            </a:r>
            <a:r>
              <a:rPr lang="zh-CN" altLang="en-US" dirty="0"/>
              <a:t>和</a:t>
            </a:r>
            <a:r>
              <a:rPr lang="en-US" altLang="zh-CN" dirty="0"/>
              <a:t>r22</a:t>
            </a:r>
            <a:r>
              <a:rPr lang="zh-CN" altLang="en-US" dirty="0"/>
              <a:t>是不匹配的。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6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渐进机器学习主要包括三个模块：简单实例识别、特征提取与影响力建模和渐进推理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2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给定一个分类任务，如果没有足够的训练数据，通常很难准确标记任务中的所有实例。</a:t>
            </a:r>
            <a:endParaRPr lang="en-US" altLang="zh-CN" sz="1200" dirty="0"/>
          </a:p>
          <a:p>
            <a:r>
              <a:rPr lang="zh-CN" altLang="en-US" sz="1200" dirty="0"/>
              <a:t>但是，如果我们只需要简单标注任务中的简单实例，那么情况会变得容易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7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300" b="0" dirty="0"/>
              <a:t>特征是简单实例与复杂实例之间传递信息的媒介。在这一步中，我们需要提取已标记的简单实例与未标记的复杂实例所共享的特征。为了促进实例之间有效信息的传递，我们提取不同种类的特征以捕获尽可能多的信息。</a:t>
            </a:r>
            <a:r>
              <a:rPr lang="zh-CN" altLang="en-US" sz="300" b="0" dirty="0"/>
              <a:t>特征提取后，我们再根据特征对实例标注的影响力建模。  </a:t>
            </a:r>
            <a:endParaRPr lang="en-US" altLang="zh-CN" sz="3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dirty="0"/>
              <a:t>给定一个特征（</a:t>
            </a:r>
            <a:r>
              <a:rPr lang="en-US" altLang="zh-CN" sz="800" dirty="0"/>
              <a:t>f</a:t>
            </a:r>
            <a:r>
              <a:rPr lang="zh-CN" altLang="en-US" sz="800" dirty="0"/>
              <a:t>）和一个</a:t>
            </a:r>
            <a:r>
              <a:rPr lang="en-US" altLang="zh-CN" sz="800" dirty="0"/>
              <a:t>pair</a:t>
            </a:r>
            <a:r>
              <a:rPr lang="zh-CN" altLang="en-US" sz="800" dirty="0"/>
              <a:t>（</a:t>
            </a:r>
            <a:r>
              <a:rPr lang="en-US" altLang="zh-CN" sz="800" dirty="0"/>
              <a:t>d</a:t>
            </a:r>
            <a:r>
              <a:rPr lang="zh-CN" altLang="en-US" sz="800" dirty="0"/>
              <a:t>）</a:t>
            </a:r>
            <a:r>
              <a:rPr lang="en-US" altLang="zh-CN" sz="800" dirty="0"/>
              <a:t>,</a:t>
            </a:r>
            <a:r>
              <a:rPr lang="zh-CN" altLang="en-US" sz="800" dirty="0"/>
              <a:t>可以使用公式</a:t>
            </a:r>
            <a:r>
              <a:rPr lang="en-US" altLang="zh-CN" sz="800" dirty="0"/>
              <a:t>4</a:t>
            </a:r>
            <a:r>
              <a:rPr lang="zh-CN" altLang="en-US" sz="800" dirty="0"/>
              <a:t>进行进行建模</a:t>
            </a:r>
            <a:endParaRPr lang="en-US" altLang="zh-CN" sz="800" dirty="0"/>
          </a:p>
          <a:p>
            <a:endParaRPr lang="zh-CN" altLang="en-US" sz="3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在这一步，我们会逐步标记复杂实例。通过迭代因子图推断对因子图进行参数学习。在每次迭代中，我们选择具有最高证据确定性程度的未标记实例进行标记。重复进行迭代，直到标记了任务中的所有实例为止。值得注意的是，在渐进推理中，当前迭代中新标记的实例将用作后续迭代中的证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9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Evidential Support</a:t>
            </a:r>
            <a:r>
              <a:rPr lang="zh-CN" altLang="en-US" dirty="0"/>
              <a:t>是挑选</a:t>
            </a:r>
            <a:r>
              <a:rPr lang="en-US" altLang="zh-CN" dirty="0" err="1"/>
              <a:t>topm</a:t>
            </a:r>
            <a:r>
              <a:rPr lang="zh-CN" altLang="en-US" dirty="0"/>
              <a:t>的指标。在这篇论文里，首先我先介绍一下这些符号的意义。公式</a:t>
            </a:r>
            <a:r>
              <a:rPr lang="en-US" altLang="zh-CN" dirty="0"/>
              <a:t>13</a:t>
            </a:r>
            <a:r>
              <a:rPr lang="zh-CN" altLang="en-US" dirty="0"/>
              <a:t>中的</a:t>
            </a:r>
            <a:r>
              <a:rPr lang="en-US" altLang="zh-CN" dirty="0" err="1"/>
              <a:t>xfd</a:t>
            </a:r>
            <a:r>
              <a:rPr lang="zh-CN" altLang="en-US" dirty="0"/>
              <a:t>是变量</a:t>
            </a:r>
            <a:r>
              <a:rPr lang="en-US" altLang="zh-CN" dirty="0"/>
              <a:t>d</a:t>
            </a:r>
            <a:r>
              <a:rPr lang="zh-CN" altLang="en-US" dirty="0"/>
              <a:t>在特征</a:t>
            </a:r>
            <a:r>
              <a:rPr lang="en-US" altLang="zh-CN" dirty="0"/>
              <a:t>f</a:t>
            </a:r>
            <a:r>
              <a:rPr lang="zh-CN" altLang="en-US" dirty="0"/>
              <a:t>上的值，我们称他为</a:t>
            </a:r>
            <a:r>
              <a:rPr lang="en-US" altLang="zh-CN" dirty="0" err="1"/>
              <a:t>featurevalue</a:t>
            </a:r>
            <a:r>
              <a:rPr lang="zh-CN" altLang="en-US" dirty="0"/>
              <a:t>。</a:t>
            </a:r>
            <a:r>
              <a:rPr lang="en-US" altLang="zh-CN" dirty="0"/>
              <a:t>Tau</a:t>
            </a:r>
            <a:r>
              <a:rPr lang="zh-CN" altLang="en-US" dirty="0"/>
              <a:t>和</a:t>
            </a:r>
            <a:r>
              <a:rPr lang="en-US" altLang="zh-CN" dirty="0"/>
              <a:t>alpha</a:t>
            </a:r>
            <a:r>
              <a:rPr lang="zh-CN" altLang="en-US" dirty="0"/>
              <a:t>是特征</a:t>
            </a:r>
            <a:r>
              <a:rPr lang="en-US" altLang="zh-CN" dirty="0"/>
              <a:t>f</a:t>
            </a:r>
            <a:r>
              <a:rPr lang="zh-CN" altLang="en-US" dirty="0"/>
              <a:t>当前的参数，通过线性回归得到，</a:t>
            </a:r>
            <a:r>
              <a:rPr lang="en-US" altLang="zh-CN" dirty="0"/>
              <a:t>$</a:t>
            </a:r>
            <a:r>
              <a:rPr lang="zh-CN" altLang="en-US" dirty="0"/>
              <a:t>是残差。</a:t>
            </a:r>
            <a:r>
              <a:rPr lang="en-US" altLang="zh-CN" dirty="0"/>
              <a:t>Delta</a:t>
            </a:r>
            <a:r>
              <a:rPr lang="zh-CN" altLang="en-US" dirty="0"/>
              <a:t>是人为指定的参数，公式</a:t>
            </a:r>
            <a:r>
              <a:rPr lang="en-US" altLang="zh-CN" dirty="0"/>
              <a:t>15</a:t>
            </a:r>
            <a:r>
              <a:rPr lang="zh-CN" altLang="en-US" dirty="0"/>
              <a:t>中的</a:t>
            </a:r>
            <a:r>
              <a:rPr lang="en-US" altLang="zh-CN" dirty="0" err="1"/>
              <a:t>thetafd</a:t>
            </a:r>
            <a:r>
              <a:rPr lang="zh-CN" altLang="en-US" dirty="0"/>
              <a:t>就是我们要求的</a:t>
            </a:r>
            <a:r>
              <a:rPr lang="en-US" altLang="zh-CN" dirty="0"/>
              <a:t>es</a:t>
            </a:r>
            <a:r>
              <a:rPr lang="zh-CN" altLang="en-US" dirty="0"/>
              <a:t>，它是通过</a:t>
            </a:r>
            <a:r>
              <a:rPr lang="en-US" altLang="zh-CN" dirty="0"/>
              <a:t>T</a:t>
            </a:r>
            <a:r>
              <a:rPr lang="zh-CN" altLang="en-US" dirty="0"/>
              <a:t>分布的值反推出来的。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93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近似概率是挑选</a:t>
            </a:r>
            <a:r>
              <a:rPr lang="en-US" altLang="zh-CN" dirty="0" err="1"/>
              <a:t>topk</a:t>
            </a:r>
            <a:r>
              <a:rPr lang="zh-CN" altLang="en-US" dirty="0"/>
              <a:t>的指标。对于和变量相连的每一个特征，我们都可以根据公式</a:t>
            </a:r>
            <a:r>
              <a:rPr lang="en-US" altLang="zh-CN" dirty="0"/>
              <a:t>19</a:t>
            </a:r>
            <a:r>
              <a:rPr lang="zh-CN" altLang="en-US" dirty="0"/>
              <a:t>计算出一个权重。然后按照公式</a:t>
            </a:r>
            <a:r>
              <a:rPr lang="en-US" altLang="zh-CN" dirty="0"/>
              <a:t>20</a:t>
            </a:r>
            <a:r>
              <a:rPr lang="zh-CN" altLang="en-US" dirty="0"/>
              <a:t>，结合所有特征的权重，便可以计算得到变量的近似概率。最后根据公式</a:t>
            </a:r>
            <a:r>
              <a:rPr lang="en-US" altLang="zh-CN" dirty="0"/>
              <a:t>12</a:t>
            </a:r>
            <a:r>
              <a:rPr lang="zh-CN" altLang="en-US" dirty="0"/>
              <a:t>可以得到该变量的熵。对</a:t>
            </a:r>
            <a:r>
              <a:rPr lang="en-US" altLang="zh-CN" dirty="0" err="1"/>
              <a:t>topm</a:t>
            </a:r>
            <a:r>
              <a:rPr lang="zh-CN" altLang="en-US" dirty="0"/>
              <a:t>个变量计算各自的熵，按照熵最小原则对变量进行标记。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4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316480"/>
            <a:ext cx="12192000" cy="123971"/>
          </a:xfrm>
          <a:prstGeom prst="rect">
            <a:avLst/>
          </a:prstGeom>
          <a:gradFill flip="none" rotWithShape="1">
            <a:gsLst>
              <a:gs pos="0">
                <a:srgbClr val="B8D68D"/>
              </a:gs>
              <a:gs pos="48976">
                <a:srgbClr val="E1A0BC"/>
              </a:gs>
              <a:gs pos="32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rgbClr val="5383C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/>
          <a:srcRect b="37881"/>
          <a:stretch/>
        </p:blipFill>
        <p:spPr>
          <a:xfrm rot="10800000">
            <a:off x="1" y="2461406"/>
            <a:ext cx="12192000" cy="3069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41A20B87-1898-46D3-A7F5-4E15A8649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224" y="3772680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2CAB506-958B-47E1-A991-510E6BE03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224" y="3074089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793A0F2F-5852-4AC7-B158-174CF9111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8224" y="5535988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DF2F1A37-8FE3-43A7-B83F-CB0A0F5A5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8224" y="5832259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2"/>
          <a:srcRect t="-9253" b="47134"/>
          <a:stretch/>
        </p:blipFill>
        <p:spPr>
          <a:xfrm rot="10800000">
            <a:off x="1" y="2162539"/>
            <a:ext cx="12192000" cy="3069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直接连接符 15"/>
          <p:cNvCxnSpPr/>
          <p:nvPr userDrawn="1"/>
        </p:nvCxnSpPr>
        <p:spPr>
          <a:xfrm>
            <a:off x="-23550" y="2162538"/>
            <a:ext cx="12215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71871D4F-C05E-4857-B25E-87CB8220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407" y="3429000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811F7A44-505D-418A-BAE1-B5A9D606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7523" y="4324350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83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2020/5/14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6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2316480"/>
            <a:ext cx="12192000" cy="123971"/>
          </a:xfrm>
          <a:prstGeom prst="rect">
            <a:avLst/>
          </a:prstGeom>
          <a:gradFill flip="none" rotWithShape="1">
            <a:gsLst>
              <a:gs pos="0">
                <a:srgbClr val="B8D68D"/>
              </a:gs>
              <a:gs pos="48976">
                <a:srgbClr val="E1A0BC"/>
              </a:gs>
              <a:gs pos="32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rgbClr val="5383C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/>
          <a:srcRect b="37881"/>
          <a:stretch/>
        </p:blipFill>
        <p:spPr>
          <a:xfrm rot="10800000">
            <a:off x="1" y="2461406"/>
            <a:ext cx="12192000" cy="30693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1F067AA9-EDB3-4FEC-A9FD-930EAF46DE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98873" y="2972865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9B1F7973-9FBC-493A-A936-410240E98E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98873" y="5279101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37EA9445-FFE4-4FD6-87DA-6E5F95A116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8874" y="4982830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24C9EA5A-AEB5-499D-9A94-8E6FD1C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6527709B-B091-4C5B-A0AA-C4214D5B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641F775-D26A-4F15-B047-C118CA0395BD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F40374BA-20A2-4D48-942D-C8EB07732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14" name="页脚占位符 4">
            <a:extLst>
              <a:ext uri="{FF2B5EF4-FFF2-40B4-BE49-F238E27FC236}">
                <a16:creationId xmlns:a16="http://schemas.microsoft.com/office/drawing/2014/main" id="{129A73FF-2397-43F3-BBCF-AB5B2F765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FE7EB209-95AD-4348-BC56-6AEC61E5B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7991089" y="1270000"/>
            <a:ext cx="3529399" cy="949308"/>
            <a:chOff x="1" y="3107524"/>
            <a:chExt cx="2057400" cy="700152"/>
          </a:xfrm>
          <a:noFill/>
        </p:grpSpPr>
        <p:sp>
          <p:nvSpPr>
            <p:cNvPr id="17" name="文本框 16"/>
            <p:cNvSpPr txBox="1"/>
            <p:nvPr/>
          </p:nvSpPr>
          <p:spPr>
            <a:xfrm>
              <a:off x="1" y="3390126"/>
              <a:ext cx="2057400" cy="417550"/>
            </a:xfrm>
            <a:prstGeom prst="rect">
              <a:avLst/>
            </a:prstGeom>
            <a:grp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16600" b="1" dirty="0">
                  <a:solidFill>
                    <a:schemeClr val="bg1">
                      <a:lumMod val="85000"/>
                    </a:schemeClr>
                  </a:solidFill>
                </a:rPr>
                <a:t>Research</a:t>
              </a:r>
              <a:endParaRPr lang="en-US" altLang="zh-CN" sz="287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26057" y="3107524"/>
              <a:ext cx="1231344" cy="230670"/>
            </a:xfrm>
            <a:prstGeom prst="rect">
              <a:avLst/>
            </a:prstGeom>
            <a:grp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9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Academic</a:t>
              </a:r>
              <a:endParaRPr lang="en-US" altLang="zh-CN" sz="16600" b="1" noProof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副标题 4">
            <a:extLst>
              <a:ext uri="{FF2B5EF4-FFF2-40B4-BE49-F238E27FC236}">
                <a16:creationId xmlns:a16="http://schemas.microsoft.com/office/drawing/2014/main" id="{F7E826C0-3A23-430C-BFBC-54A85F2C533A}"/>
              </a:ext>
            </a:extLst>
          </p:cNvPr>
          <p:cNvSpPr txBox="1">
            <a:spLocks/>
          </p:cNvSpPr>
          <p:nvPr/>
        </p:nvSpPr>
        <p:spPr>
          <a:xfrm>
            <a:off x="708025" y="3977706"/>
            <a:ext cx="7153275" cy="558799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Boyi</a:t>
            </a:r>
            <a:r>
              <a:rPr lang="en-US" altLang="zh-CN" dirty="0"/>
              <a:t> Ho</a:t>
            </a:r>
            <a:r>
              <a:rPr lang="zh-CN" altLang="en-US" dirty="0"/>
              <a:t>，</a:t>
            </a:r>
            <a:r>
              <a:rPr lang="en-US" altLang="zh-CN" dirty="0" err="1"/>
              <a:t>Qun</a:t>
            </a:r>
            <a:r>
              <a:rPr lang="en-US" altLang="zh-CN" dirty="0"/>
              <a:t> Chen</a:t>
            </a: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F3E536DE-8316-4FFC-ACA7-80F92B80D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25" y="2730409"/>
            <a:ext cx="7153275" cy="1150294"/>
          </a:xfrm>
        </p:spPr>
        <p:txBody>
          <a:bodyPr>
            <a:noAutofit/>
          </a:bodyPr>
          <a:lstStyle/>
          <a:p>
            <a:r>
              <a:rPr lang="en-US" altLang="zh-CN" dirty="0"/>
              <a:t>Gradual Machine Learning for Entity Resolution</a:t>
            </a:r>
            <a:endParaRPr lang="zh-CN" altLang="en-US" sz="4000" dirty="0"/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583AF3DA-0496-4AD4-A365-15D73EBDBF73}"/>
              </a:ext>
            </a:extLst>
          </p:cNvPr>
          <p:cNvSpPr txBox="1">
            <a:spLocks/>
          </p:cNvSpPr>
          <p:nvPr/>
        </p:nvSpPr>
        <p:spPr>
          <a:xfrm>
            <a:off x="708025" y="5192308"/>
            <a:ext cx="7153275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张晗</a:t>
            </a:r>
            <a:endParaRPr lang="en-US" altLang="zh-CN" dirty="0"/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DC811565-0AA4-433D-9F67-1979B5C73AEF}"/>
              </a:ext>
            </a:extLst>
          </p:cNvPr>
          <p:cNvSpPr txBox="1">
            <a:spLocks/>
          </p:cNvSpPr>
          <p:nvPr/>
        </p:nvSpPr>
        <p:spPr>
          <a:xfrm>
            <a:off x="708025" y="5488579"/>
            <a:ext cx="7153275" cy="29627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51967AE-F048-4984-988C-7F2206C3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6A3AB6-21B6-4B1B-8047-7059A4F3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55B7F69-FEC1-486F-BF4B-A8E023BC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渐进机器学习</a:t>
            </a:r>
            <a:r>
              <a:rPr lang="en-US" altLang="zh-CN" dirty="0"/>
              <a:t>——</a:t>
            </a:r>
            <a:r>
              <a:rPr lang="zh-CN" altLang="en-US" dirty="0"/>
              <a:t>渐进推理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E523738-7316-4A84-89A6-2C42D7EECB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23950"/>
            <a:ext cx="4422776" cy="5006975"/>
          </a:xfrm>
        </p:spPr>
        <p:txBody>
          <a:bodyPr/>
          <a:lstStyle/>
          <a:p>
            <a:r>
              <a:rPr lang="zh-CN" altLang="zh-CN" dirty="0"/>
              <a:t>渐进推理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    在这一步，我们构建因子图进行推理，逐步标记复杂实例。因子图包含已标记的简单实例，未标记的复杂实例以及它们共享的特征。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8EAA3C-BFF7-4C03-88EC-06A334BE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1138238"/>
            <a:ext cx="6288088" cy="4642562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66C88A3-E051-49D8-ACC8-A2923BF63413}"/>
              </a:ext>
            </a:extLst>
          </p:cNvPr>
          <p:cNvSpPr/>
          <p:nvPr/>
        </p:nvSpPr>
        <p:spPr>
          <a:xfrm>
            <a:off x="7207251" y="3263900"/>
            <a:ext cx="4313237" cy="1663700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EF3841-38C3-4A57-9801-7757B46B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24" y="2905459"/>
            <a:ext cx="4691215" cy="29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9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51967AE-F048-4984-988C-7F2206C3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6A3AB6-21B6-4B1B-8047-7059A4F3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55B7F69-FEC1-486F-BF4B-A8E023BC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渐进推理</a:t>
            </a:r>
            <a:r>
              <a:rPr lang="en-US" altLang="zh-CN" dirty="0"/>
              <a:t>——</a:t>
            </a:r>
            <a:r>
              <a:rPr lang="zh-CN" altLang="en-US" dirty="0"/>
              <a:t>计算</a:t>
            </a:r>
            <a:r>
              <a:rPr lang="en-US" altLang="zh-CN" dirty="0"/>
              <a:t>Evidential Support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0A79F91-0535-4DC3-88C2-F8867A6FC9EC}"/>
              </a:ext>
            </a:extLst>
          </p:cNvPr>
          <p:cNvGrpSpPr/>
          <p:nvPr/>
        </p:nvGrpSpPr>
        <p:grpSpPr>
          <a:xfrm>
            <a:off x="669926" y="1315925"/>
            <a:ext cx="10850562" cy="1159248"/>
            <a:chOff x="669926" y="1315925"/>
            <a:chExt cx="10850562" cy="115924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BDF48E4-255B-4AFF-89A3-668EEC281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926" y="1315925"/>
              <a:ext cx="10850562" cy="1159248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A9F634-EC6A-486A-936C-E93EBFE9566A}"/>
                </a:ext>
              </a:extLst>
            </p:cNvPr>
            <p:cNvSpPr/>
            <p:nvPr/>
          </p:nvSpPr>
          <p:spPr>
            <a:xfrm>
              <a:off x="4193268" y="1717449"/>
              <a:ext cx="1233714" cy="554037"/>
            </a:xfrm>
            <a:prstGeom prst="rect">
              <a:avLst/>
            </a:prstGeom>
            <a:noFill/>
            <a:ln w="31750" cap="flat" cmpd="sng" algn="ctr">
              <a:solidFill>
                <a:srgbClr val="E1A0B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786C72-A0DE-4EF0-BB40-D0E5E9DE6F52}"/>
                </a:ext>
              </a:extLst>
            </p:cNvPr>
            <p:cNvSpPr/>
            <p:nvPr/>
          </p:nvSpPr>
          <p:spPr>
            <a:xfrm>
              <a:off x="5782582" y="1726582"/>
              <a:ext cx="444047" cy="554037"/>
            </a:xfrm>
            <a:prstGeom prst="rect">
              <a:avLst/>
            </a:prstGeom>
            <a:noFill/>
            <a:ln w="31750" cap="flat" cmpd="sng" algn="ctr">
              <a:solidFill>
                <a:srgbClr val="E1A0B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350B045-78AF-42F7-936E-65E45E64F8A0}"/>
                </a:ext>
              </a:extLst>
            </p:cNvPr>
            <p:cNvSpPr txBox="1"/>
            <p:nvPr/>
          </p:nvSpPr>
          <p:spPr>
            <a:xfrm>
              <a:off x="4487181" y="1323387"/>
              <a:ext cx="64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A36095"/>
                  </a:solidFill>
                </a:rPr>
                <a:t>参数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83DEAEA-7F07-411F-9CDE-32A39453FC66}"/>
                </a:ext>
              </a:extLst>
            </p:cNvPr>
            <p:cNvSpPr txBox="1"/>
            <p:nvPr/>
          </p:nvSpPr>
          <p:spPr>
            <a:xfrm>
              <a:off x="5681661" y="1321207"/>
              <a:ext cx="64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A36095"/>
                  </a:solidFill>
                </a:rPr>
                <a:t>残差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B8C06A2-2823-4387-B010-CC917A431426}"/>
              </a:ext>
            </a:extLst>
          </p:cNvPr>
          <p:cNvGrpSpPr/>
          <p:nvPr/>
        </p:nvGrpSpPr>
        <p:grpSpPr>
          <a:xfrm>
            <a:off x="614136" y="2393066"/>
            <a:ext cx="10906352" cy="2554714"/>
            <a:chOff x="614136" y="2393066"/>
            <a:chExt cx="10906352" cy="255471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5BB824B-B687-4B3F-886E-8D8198195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927" y="2762398"/>
              <a:ext cx="10850561" cy="2185382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4CF4E7D-F5DB-4EA6-9639-C98934BE8D07}"/>
                </a:ext>
              </a:extLst>
            </p:cNvPr>
            <p:cNvSpPr/>
            <p:nvPr/>
          </p:nvSpPr>
          <p:spPr>
            <a:xfrm>
              <a:off x="708479" y="2874963"/>
              <a:ext cx="1233714" cy="554037"/>
            </a:xfrm>
            <a:prstGeom prst="rect">
              <a:avLst/>
            </a:prstGeom>
            <a:noFill/>
            <a:ln w="31750" cap="flat" cmpd="sng" algn="ctr">
              <a:solidFill>
                <a:srgbClr val="E1A0B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885B2C9-8A0B-465F-80E3-37427BF7B84D}"/>
                </a:ext>
              </a:extLst>
            </p:cNvPr>
            <p:cNvSpPr txBox="1"/>
            <p:nvPr/>
          </p:nvSpPr>
          <p:spPr>
            <a:xfrm>
              <a:off x="614136" y="2393066"/>
              <a:ext cx="185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A36095"/>
                  </a:solidFill>
                </a:rPr>
                <a:t>人为指定的参数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6E46CB0-1F24-46AB-9B85-BDB698D8013C}"/>
                </a:ext>
              </a:extLst>
            </p:cNvPr>
            <p:cNvSpPr/>
            <p:nvPr/>
          </p:nvSpPr>
          <p:spPr>
            <a:xfrm>
              <a:off x="708478" y="3670375"/>
              <a:ext cx="3036207" cy="611339"/>
            </a:xfrm>
            <a:prstGeom prst="rect">
              <a:avLst/>
            </a:prstGeom>
            <a:noFill/>
            <a:ln w="31750" cap="flat" cmpd="sng" algn="ctr">
              <a:solidFill>
                <a:srgbClr val="E1A0B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7D5ABD9-253F-4739-8732-EF8FC7E06296}"/>
                </a:ext>
              </a:extLst>
            </p:cNvPr>
            <p:cNvSpPr txBox="1"/>
            <p:nvPr/>
          </p:nvSpPr>
          <p:spPr>
            <a:xfrm>
              <a:off x="2559050" y="3258105"/>
              <a:ext cx="909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A36095"/>
                  </a:solidFill>
                </a:rPr>
                <a:t>T</a:t>
              </a:r>
              <a:r>
                <a:rPr lang="zh-CN" altLang="en-US" dirty="0">
                  <a:solidFill>
                    <a:srgbClr val="A36095"/>
                  </a:solidFill>
                </a:rPr>
                <a:t>分布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5B088FA-81FB-466B-BD27-2CC45D9AB1AE}"/>
              </a:ext>
            </a:extLst>
          </p:cNvPr>
          <p:cNvGrpSpPr/>
          <p:nvPr/>
        </p:nvGrpSpPr>
        <p:grpSpPr>
          <a:xfrm>
            <a:off x="708479" y="4990718"/>
            <a:ext cx="10812009" cy="1158527"/>
            <a:chOff x="708479" y="4990718"/>
            <a:chExt cx="10812009" cy="1158527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779D898-8D3C-41FC-823F-CEEE6B69B7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080"/>
            <a:stretch/>
          </p:blipFill>
          <p:spPr>
            <a:xfrm>
              <a:off x="708479" y="4990718"/>
              <a:ext cx="10812009" cy="1067309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53A5C98-4354-478F-BE2C-68907E8F1418}"/>
                </a:ext>
              </a:extLst>
            </p:cNvPr>
            <p:cNvSpPr/>
            <p:nvPr/>
          </p:nvSpPr>
          <p:spPr>
            <a:xfrm>
              <a:off x="3312886" y="5676220"/>
              <a:ext cx="351971" cy="381808"/>
            </a:xfrm>
            <a:prstGeom prst="rect">
              <a:avLst/>
            </a:prstGeom>
            <a:noFill/>
            <a:ln w="31750" cap="flat" cmpd="sng" algn="ctr">
              <a:solidFill>
                <a:srgbClr val="E1A0B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A8E53CD-648A-441E-B338-5450E2E268F3}"/>
                </a:ext>
              </a:extLst>
            </p:cNvPr>
            <p:cNvSpPr txBox="1"/>
            <p:nvPr/>
          </p:nvSpPr>
          <p:spPr>
            <a:xfrm>
              <a:off x="3900258" y="5779913"/>
              <a:ext cx="3654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A36095"/>
                  </a:solidFill>
                </a:rPr>
                <a:t>与特征 </a:t>
              </a:r>
              <a:r>
                <a:rPr lang="en-US" altLang="zh-CN" dirty="0">
                  <a:solidFill>
                    <a:srgbClr val="A36095"/>
                  </a:solidFill>
                </a:rPr>
                <a:t>f </a:t>
              </a:r>
              <a:r>
                <a:rPr lang="zh-CN" altLang="en-US" dirty="0">
                  <a:solidFill>
                    <a:srgbClr val="A36095"/>
                  </a:solidFill>
                </a:rPr>
                <a:t>相连的已标记变量的集合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30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51967AE-F048-4984-988C-7F2206C3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6A3AB6-21B6-4B1B-8047-7059A4F3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55B7F69-FEC1-486F-BF4B-A8E023BC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渐进推理</a:t>
            </a:r>
            <a:r>
              <a:rPr lang="en-US" altLang="zh-CN" dirty="0"/>
              <a:t>——</a:t>
            </a:r>
            <a:r>
              <a:rPr lang="zh-CN" altLang="en-US" dirty="0"/>
              <a:t>计算近似概率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5995FC-9E6E-4973-9EC8-21B6C4BB6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41" y="1567883"/>
            <a:ext cx="8943975" cy="1162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B49F0E-C822-42BD-82C8-1E7E503E8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370" y="2729933"/>
            <a:ext cx="8229600" cy="175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FBCE2D-A853-4666-8ACF-4DCD6D7FE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995" y="4680517"/>
            <a:ext cx="89439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88E1E10A-FF22-4273-BE40-4EEFE45F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82" y="3109548"/>
            <a:ext cx="5419185" cy="895350"/>
          </a:xfrm>
        </p:spPr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28062611-3992-4916-806C-291BF297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098" y="4004898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9C14A8-241C-44E7-90D9-A555C9966A76}"/>
              </a:ext>
            </a:extLst>
          </p:cNvPr>
          <p:cNvSpPr txBox="1"/>
          <p:nvPr/>
        </p:nvSpPr>
        <p:spPr>
          <a:xfrm>
            <a:off x="1077454" y="25617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2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EE8AF-6BE0-4331-BA83-DEE59042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EC40F8-7ED5-4703-8B59-65204BB9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D1BA5-1D17-4A28-B1E8-E2C22F32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5" name="470d4233-bf96-4b0c-b35c-5425b20cb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E59681B-BCFE-415C-9E00-5A08BC5426E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3" y="1646494"/>
            <a:ext cx="10850564" cy="4497131"/>
            <a:chOff x="669924" y="1646495"/>
            <a:chExt cx="10850564" cy="4497131"/>
          </a:xfrm>
        </p:grpSpPr>
        <p:grpSp>
          <p:nvGrpSpPr>
            <p:cNvPr id="6" name="ïṣḷíde">
              <a:extLst>
                <a:ext uri="{FF2B5EF4-FFF2-40B4-BE49-F238E27FC236}">
                  <a16:creationId xmlns:a16="http://schemas.microsoft.com/office/drawing/2014/main" id="{7B58E0A2-4411-493C-B45F-3173C85DCAF5}"/>
                </a:ext>
              </a:extLst>
            </p:cNvPr>
            <p:cNvGrpSpPr/>
            <p:nvPr/>
          </p:nvGrpSpPr>
          <p:grpSpPr>
            <a:xfrm>
              <a:off x="669924" y="1646495"/>
              <a:ext cx="3224577" cy="4497129"/>
              <a:chOff x="669924" y="1646495"/>
              <a:chExt cx="2560755" cy="4497129"/>
            </a:xfrm>
          </p:grpSpPr>
          <p:sp>
            <p:nvSpPr>
              <p:cNvPr id="15" name="îṥḷîḍe">
                <a:extLst>
                  <a:ext uri="{FF2B5EF4-FFF2-40B4-BE49-F238E27FC236}">
                    <a16:creationId xmlns:a16="http://schemas.microsoft.com/office/drawing/2014/main" id="{C751F412-7C77-40A6-9D1C-09BEF7C26672}"/>
                  </a:ext>
                </a:extLst>
              </p:cNvPr>
              <p:cNvSpPr/>
              <p:nvPr/>
            </p:nvSpPr>
            <p:spPr bwMode="auto">
              <a:xfrm>
                <a:off x="669924" y="1781496"/>
                <a:ext cx="2560755" cy="436212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dirty="0"/>
                  <a:t>DS</a:t>
                </a:r>
                <a:r>
                  <a:rPr lang="zh-CN" altLang="en-US" dirty="0"/>
                  <a:t>数据集包含来自</a:t>
                </a:r>
                <a:r>
                  <a:rPr lang="en-US" altLang="zh-CN" dirty="0"/>
                  <a:t>DBLP</a:t>
                </a:r>
                <a:r>
                  <a:rPr lang="zh-CN" altLang="en-US" dirty="0"/>
                  <a:t>的一些出版文章实体和来自</a:t>
                </a:r>
                <a:r>
                  <a:rPr lang="en-US" altLang="zh-CN" dirty="0"/>
                  <a:t>Google Scholar</a:t>
                </a:r>
                <a:r>
                  <a:rPr lang="zh-CN" altLang="en-US" dirty="0"/>
                  <a:t>的出版文章实体。 实验将</a:t>
                </a:r>
                <a:r>
                  <a:rPr lang="en-US" altLang="zh-CN" dirty="0"/>
                  <a:t>DBLP</a:t>
                </a:r>
                <a:r>
                  <a:rPr lang="zh-CN" altLang="en-US" dirty="0"/>
                  <a:t>条目与</a:t>
                </a:r>
                <a:r>
                  <a:rPr lang="en-US" altLang="zh-CN" dirty="0"/>
                  <a:t>Scholar</a:t>
                </a:r>
                <a:r>
                  <a:rPr lang="zh-CN" altLang="en-US" dirty="0"/>
                  <a:t>条目进行匹配。</a:t>
                </a:r>
                <a:endParaRPr lang="en-US" altLang="zh-CN" dirty="0"/>
              </a:p>
            </p:txBody>
          </p:sp>
          <p:sp>
            <p:nvSpPr>
              <p:cNvPr id="16" name="íṥļîḍé">
                <a:extLst>
                  <a:ext uri="{FF2B5EF4-FFF2-40B4-BE49-F238E27FC236}">
                    <a16:creationId xmlns:a16="http://schemas.microsoft.com/office/drawing/2014/main" id="{81DEFE19-841A-4BD3-9AA6-00E35FD67E03}"/>
                  </a:ext>
                </a:extLst>
              </p:cNvPr>
              <p:cNvSpPr/>
              <p:nvPr/>
            </p:nvSpPr>
            <p:spPr bwMode="auto">
              <a:xfrm>
                <a:off x="721890" y="1646495"/>
                <a:ext cx="2292183" cy="3347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 DBLP-Scholar</a:t>
                </a:r>
                <a:r>
                  <a:rPr lang="zh-CN" altLang="en-US" sz="1600" b="1" dirty="0">
                    <a:solidFill>
                      <a:schemeClr val="bg1"/>
                    </a:solidFill>
                  </a:rPr>
                  <a:t>（用</a:t>
                </a:r>
                <a:r>
                  <a:rPr lang="en-US" altLang="zh-CN" sz="1600" b="1" dirty="0">
                    <a:solidFill>
                      <a:schemeClr val="bg1"/>
                    </a:solidFill>
                  </a:rPr>
                  <a:t>DS</a:t>
                </a:r>
                <a:r>
                  <a:rPr lang="zh-CN" altLang="en-US" sz="1600" b="1" dirty="0">
                    <a:solidFill>
                      <a:schemeClr val="bg1"/>
                    </a:solidFill>
                  </a:rPr>
                  <a:t>表示）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iśḻíde">
              <a:extLst>
                <a:ext uri="{FF2B5EF4-FFF2-40B4-BE49-F238E27FC236}">
                  <a16:creationId xmlns:a16="http://schemas.microsoft.com/office/drawing/2014/main" id="{047258F2-3427-46D5-9F84-B1AB15349F6E}"/>
                </a:ext>
              </a:extLst>
            </p:cNvPr>
            <p:cNvGrpSpPr/>
            <p:nvPr/>
          </p:nvGrpSpPr>
          <p:grpSpPr>
            <a:xfrm>
              <a:off x="4376059" y="1646498"/>
              <a:ext cx="3331438" cy="4497128"/>
              <a:chOff x="6551139" y="2361875"/>
              <a:chExt cx="2645617" cy="4497128"/>
            </a:xfrm>
          </p:grpSpPr>
          <p:sp>
            <p:nvSpPr>
              <p:cNvPr id="13" name="îṩḷíḑé">
                <a:extLst>
                  <a:ext uri="{FF2B5EF4-FFF2-40B4-BE49-F238E27FC236}">
                    <a16:creationId xmlns:a16="http://schemas.microsoft.com/office/drawing/2014/main" id="{D8D89590-4534-4149-B9A7-5922ACB651B9}"/>
                  </a:ext>
                </a:extLst>
              </p:cNvPr>
              <p:cNvSpPr/>
              <p:nvPr/>
            </p:nvSpPr>
            <p:spPr bwMode="auto">
              <a:xfrm>
                <a:off x="6551139" y="2496875"/>
                <a:ext cx="2645617" cy="436212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dirty="0"/>
                  <a:t>AB</a:t>
                </a:r>
                <a:r>
                  <a:rPr lang="zh-CN" altLang="en-US" dirty="0"/>
                  <a:t>数据集包含来自</a:t>
                </a:r>
                <a:r>
                  <a:rPr lang="en-US" altLang="zh-CN" dirty="0"/>
                  <a:t>Abt.com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Buy.com</a:t>
                </a:r>
                <a:r>
                  <a:rPr lang="zh-CN" altLang="en-US" dirty="0"/>
                  <a:t>的产品实体。 实验将</a:t>
                </a:r>
                <a:r>
                  <a:rPr lang="en-US" altLang="zh-CN" dirty="0" err="1"/>
                  <a:t>Abt</a:t>
                </a:r>
                <a:r>
                  <a:rPr lang="zh-CN" altLang="en-US" dirty="0"/>
                  <a:t>条目与</a:t>
                </a:r>
                <a:r>
                  <a:rPr lang="en-US" altLang="zh-CN" dirty="0"/>
                  <a:t>Buy</a:t>
                </a:r>
                <a:r>
                  <a:rPr lang="zh-CN" altLang="en-US" dirty="0"/>
                  <a:t>条目进行匹配</a:t>
                </a:r>
                <a:r>
                  <a:rPr lang="zh-CN" altLang="en-US" sz="1400" dirty="0"/>
                  <a:t>。</a:t>
                </a:r>
                <a:endParaRPr lang="en-US" altLang="zh-CN" sz="1400" dirty="0"/>
              </a:p>
            </p:txBody>
          </p:sp>
          <p:sp>
            <p:nvSpPr>
              <p:cNvPr id="14" name="îSḷiḑè">
                <a:extLst>
                  <a:ext uri="{FF2B5EF4-FFF2-40B4-BE49-F238E27FC236}">
                    <a16:creationId xmlns:a16="http://schemas.microsoft.com/office/drawing/2014/main" id="{437AC71A-8D34-42A5-B898-DC4A4DA5B632}"/>
                  </a:ext>
                </a:extLst>
              </p:cNvPr>
              <p:cNvSpPr/>
              <p:nvPr/>
            </p:nvSpPr>
            <p:spPr bwMode="auto">
              <a:xfrm>
                <a:off x="6635998" y="2361875"/>
                <a:ext cx="1891904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>
                    <a:solidFill>
                      <a:schemeClr val="bg1"/>
                    </a:solidFill>
                  </a:rPr>
                  <a:t>Abt</a:t>
                </a:r>
                <a:r>
                  <a:rPr lang="en-US" altLang="zh-CN" sz="1600" b="1" dirty="0">
                    <a:solidFill>
                      <a:schemeClr val="bg1"/>
                    </a:solidFill>
                  </a:rPr>
                  <a:t>-Buy</a:t>
                </a:r>
                <a:r>
                  <a:rPr lang="zh-CN" altLang="en-US" sz="1600" b="1" dirty="0">
                    <a:solidFill>
                      <a:schemeClr val="bg1"/>
                    </a:solidFill>
                  </a:rPr>
                  <a:t>（用</a:t>
                </a:r>
                <a:r>
                  <a:rPr lang="en-US" altLang="zh-CN" sz="1600" b="1" dirty="0">
                    <a:solidFill>
                      <a:schemeClr val="bg1"/>
                    </a:solidFill>
                  </a:rPr>
                  <a:t>AB</a:t>
                </a:r>
                <a:r>
                  <a:rPr lang="zh-CN" altLang="en-US" sz="1600" b="1" dirty="0">
                    <a:solidFill>
                      <a:schemeClr val="bg1"/>
                    </a:solidFill>
                  </a:rPr>
                  <a:t>表示）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îsľiḑe">
              <a:extLst>
                <a:ext uri="{FF2B5EF4-FFF2-40B4-BE49-F238E27FC236}">
                  <a16:creationId xmlns:a16="http://schemas.microsoft.com/office/drawing/2014/main" id="{F71D9591-985A-4575-9929-4FB934B75329}"/>
                </a:ext>
              </a:extLst>
            </p:cNvPr>
            <p:cNvGrpSpPr/>
            <p:nvPr/>
          </p:nvGrpSpPr>
          <p:grpSpPr>
            <a:xfrm>
              <a:off x="8295911" y="1646498"/>
              <a:ext cx="3224577" cy="4497127"/>
              <a:chOff x="6636000" y="3294000"/>
              <a:chExt cx="2560755" cy="4497127"/>
            </a:xfrm>
          </p:grpSpPr>
          <p:sp>
            <p:nvSpPr>
              <p:cNvPr id="11" name="íṡļidé">
                <a:extLst>
                  <a:ext uri="{FF2B5EF4-FFF2-40B4-BE49-F238E27FC236}">
                    <a16:creationId xmlns:a16="http://schemas.microsoft.com/office/drawing/2014/main" id="{2D2721D5-4835-45F0-A369-329B57006EDC}"/>
                  </a:ext>
                </a:extLst>
              </p:cNvPr>
              <p:cNvSpPr/>
              <p:nvPr/>
            </p:nvSpPr>
            <p:spPr bwMode="auto">
              <a:xfrm>
                <a:off x="6636000" y="3428999"/>
                <a:ext cx="2560755" cy="436212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dirty="0"/>
                  <a:t>SG</a:t>
                </a:r>
                <a:r>
                  <a:rPr lang="zh-CN" altLang="en-US" dirty="0"/>
                  <a:t>数据集包含歌曲实体，其中一些实体引用自相同的歌曲。实验标注在同一张表中的歌曲实例</a:t>
                </a:r>
                <a:endParaRPr lang="en-US" altLang="zh-CN" dirty="0"/>
              </a:p>
            </p:txBody>
          </p:sp>
          <p:sp>
            <p:nvSpPr>
              <p:cNvPr id="12" name="i$ḷiḋé">
                <a:extLst>
                  <a:ext uri="{FF2B5EF4-FFF2-40B4-BE49-F238E27FC236}">
                    <a16:creationId xmlns:a16="http://schemas.microsoft.com/office/drawing/2014/main" id="{5A3F62E8-DE8B-4715-88F3-191647DD1266}"/>
                  </a:ext>
                </a:extLst>
              </p:cNvPr>
              <p:cNvSpPr/>
              <p:nvPr/>
            </p:nvSpPr>
            <p:spPr bwMode="auto">
              <a:xfrm>
                <a:off x="6712867" y="329400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Songs</a:t>
                </a:r>
                <a:r>
                  <a:rPr lang="zh-CN" altLang="en-US" sz="1600" b="1" dirty="0">
                    <a:solidFill>
                      <a:schemeClr val="bg1"/>
                    </a:solidFill>
                  </a:rPr>
                  <a:t>（用</a:t>
                </a:r>
                <a:r>
                  <a:rPr lang="en-US" altLang="zh-CN" sz="1600" b="1" dirty="0">
                    <a:solidFill>
                      <a:schemeClr val="bg1"/>
                    </a:solidFill>
                  </a:rPr>
                  <a:t>SG</a:t>
                </a:r>
                <a:r>
                  <a:rPr lang="zh-CN" altLang="en-US" sz="1600" b="1" dirty="0">
                    <a:solidFill>
                      <a:schemeClr val="bg1"/>
                    </a:solidFill>
                  </a:rPr>
                  <a:t>表示）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344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A48BD341-9D10-4CF5-A469-DB5FAADD5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96" y="1181824"/>
            <a:ext cx="7129655" cy="49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0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6ABD53-3D73-4CC1-AE7C-30FAFC016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5" y="1530225"/>
            <a:ext cx="7750855" cy="44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8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6D075F-0D56-4A11-AF88-C5EA0D90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86" y="1652304"/>
            <a:ext cx="7740196" cy="43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0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88E1E10A-FF22-4273-BE40-4EEFE45F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82" y="3109548"/>
            <a:ext cx="5419185" cy="895350"/>
          </a:xfrm>
        </p:spPr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28062611-3992-4916-806C-291BF297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098" y="4004898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9C14A8-241C-44E7-90D9-A555C9966A76}"/>
              </a:ext>
            </a:extLst>
          </p:cNvPr>
          <p:cNvSpPr txBox="1"/>
          <p:nvPr/>
        </p:nvSpPr>
        <p:spPr>
          <a:xfrm>
            <a:off x="1077454" y="25617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8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D4F6BEC-A1E9-408A-8C19-A92D84BC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1D54B3-CA56-49ED-B4EB-CAB845C0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56E1E6F-C7C7-41D8-9140-286FF262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DA99C4-7A89-4A8E-A08E-B80C92AA9C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渐进机器学习从给定任务中的一些简单实例开始，然后基于迭代因子图推论逐步标记任务中更具挑战性的实例，无需任何人工干预。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三个过程：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    </a:t>
            </a:r>
            <a:r>
              <a:rPr lang="zh-CN" altLang="zh-CN" dirty="0"/>
              <a:t>简单实例识别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    </a:t>
            </a:r>
            <a:r>
              <a:rPr lang="zh-CN" altLang="zh-CN" dirty="0"/>
              <a:t>特征提取与影响力建模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    </a:t>
            </a:r>
            <a:r>
              <a:rPr lang="zh-CN" altLang="zh-CN" dirty="0"/>
              <a:t>渐进推理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21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8df32e21-69e6-401c-bee9-1b474985f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48D945-57D8-4691-8FBC-1F9F9C4B083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23950"/>
            <a:ext cx="10833209" cy="5038725"/>
            <a:chOff x="687279" y="1123950"/>
            <a:chExt cx="10833209" cy="5038725"/>
          </a:xfrm>
        </p:grpSpPr>
        <p:grpSp>
          <p:nvGrpSpPr>
            <p:cNvPr id="6" name="iṡḷîdè">
              <a:extLst>
                <a:ext uri="{FF2B5EF4-FFF2-40B4-BE49-F238E27FC236}">
                  <a16:creationId xmlns:a16="http://schemas.microsoft.com/office/drawing/2014/main" id="{75631958-2522-4BF9-B573-72B60589C765}"/>
                </a:ext>
              </a:extLst>
            </p:cNvPr>
            <p:cNvGrpSpPr/>
            <p:nvPr/>
          </p:nvGrpSpPr>
          <p:grpSpPr>
            <a:xfrm>
              <a:off x="687279" y="1169601"/>
              <a:ext cx="3968721" cy="1597836"/>
              <a:chOff x="687278" y="2398652"/>
              <a:chExt cx="3524773" cy="1597836"/>
            </a:xfrm>
          </p:grpSpPr>
          <p:sp>
            <p:nvSpPr>
              <p:cNvPr id="32" name="íŝḷiďè">
                <a:extLst>
                  <a:ext uri="{FF2B5EF4-FFF2-40B4-BE49-F238E27FC236}">
                    <a16:creationId xmlns:a16="http://schemas.microsoft.com/office/drawing/2014/main" id="{E8FEAFF5-E667-47D2-9C06-A10674EBD0EE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56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endParaRPr lang="en-US" altLang="zh-CN" sz="1200" dirty="0"/>
              </a:p>
            </p:txBody>
          </p:sp>
          <p:sp>
            <p:nvSpPr>
              <p:cNvPr id="33" name="iṩļîḑè">
                <a:extLst>
                  <a:ext uri="{FF2B5EF4-FFF2-40B4-BE49-F238E27FC236}">
                    <a16:creationId xmlns:a16="http://schemas.microsoft.com/office/drawing/2014/main" id="{5FA947AD-CFD2-4CBC-844A-46E906FAFB31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115603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 b="1" dirty="0"/>
                  <a:t>目录</a:t>
                </a:r>
                <a:endParaRPr lang="en-US" altLang="zh-CN" sz="3200" b="1" dirty="0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4AE6DA9-E01C-49AB-9AB9-30200EEF9702}"/>
                </a:ext>
              </a:extLst>
            </p:cNvPr>
            <p:cNvCxnSpPr>
              <a:cxnSpLocks/>
            </p:cNvCxnSpPr>
            <p:nvPr/>
          </p:nvCxnSpPr>
          <p:spPr>
            <a:xfrm>
              <a:off x="4926000" y="1123950"/>
              <a:ext cx="0" cy="50387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$ļíďê">
              <a:extLst>
                <a:ext uri="{FF2B5EF4-FFF2-40B4-BE49-F238E27FC236}">
                  <a16:creationId xmlns:a16="http://schemas.microsoft.com/office/drawing/2014/main" id="{CC412719-EB54-46CC-A027-88247970A00F}"/>
                </a:ext>
              </a:extLst>
            </p:cNvPr>
            <p:cNvSpPr txBox="1"/>
            <p:nvPr/>
          </p:nvSpPr>
          <p:spPr>
            <a:xfrm>
              <a:off x="5226055" y="1284620"/>
              <a:ext cx="324693" cy="30075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accent1"/>
                  </a:solidFill>
                </a:rPr>
                <a:t>1.</a:t>
              </a:r>
              <a:endParaRPr lang="zh-CN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ïŝlidê">
              <a:extLst>
                <a:ext uri="{FF2B5EF4-FFF2-40B4-BE49-F238E27FC236}">
                  <a16:creationId xmlns:a16="http://schemas.microsoft.com/office/drawing/2014/main" id="{B635FC9B-55A2-426B-86C8-31ACF11939F7}"/>
                </a:ext>
              </a:extLst>
            </p:cNvPr>
            <p:cNvSpPr/>
            <p:nvPr/>
          </p:nvSpPr>
          <p:spPr>
            <a:xfrm>
              <a:off x="5736003" y="1123951"/>
              <a:ext cx="5784479" cy="41505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/>
                <a:t>任务描述</a:t>
              </a:r>
              <a:endParaRPr lang="en-US" altLang="zh-CN" sz="2400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C13D6AD-C235-4E62-821B-A641589C9A00}"/>
                </a:ext>
              </a:extLst>
            </p:cNvPr>
            <p:cNvCxnSpPr/>
            <p:nvPr/>
          </p:nvCxnSpPr>
          <p:spPr>
            <a:xfrm>
              <a:off x="5736003" y="1770289"/>
              <a:ext cx="578448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ṧļîďè">
              <a:extLst>
                <a:ext uri="{FF2B5EF4-FFF2-40B4-BE49-F238E27FC236}">
                  <a16:creationId xmlns:a16="http://schemas.microsoft.com/office/drawing/2014/main" id="{114FB9FE-8F92-459E-B9E5-E842C4042221}"/>
                </a:ext>
              </a:extLst>
            </p:cNvPr>
            <p:cNvSpPr txBox="1"/>
            <p:nvPr/>
          </p:nvSpPr>
          <p:spPr>
            <a:xfrm>
              <a:off x="5226054" y="1908803"/>
              <a:ext cx="324693" cy="30075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prstTxWarp prst="textPlain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2.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iṣḷîḍe">
              <a:extLst>
                <a:ext uri="{FF2B5EF4-FFF2-40B4-BE49-F238E27FC236}">
                  <a16:creationId xmlns:a16="http://schemas.microsoft.com/office/drawing/2014/main" id="{1DD58889-3BBC-447B-9814-F0D1A2D8E487}"/>
                </a:ext>
              </a:extLst>
            </p:cNvPr>
            <p:cNvSpPr/>
            <p:nvPr/>
          </p:nvSpPr>
          <p:spPr>
            <a:xfrm>
              <a:off x="5736003" y="1770289"/>
              <a:ext cx="5784479" cy="41505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/>
                <a:t>主要方法</a:t>
              </a:r>
              <a:endParaRPr lang="en-US" altLang="zh-CN" sz="2400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710F823-1D75-4223-A526-CC8E5F8CCA74}"/>
                </a:ext>
              </a:extLst>
            </p:cNvPr>
            <p:cNvCxnSpPr/>
            <p:nvPr/>
          </p:nvCxnSpPr>
          <p:spPr>
            <a:xfrm>
              <a:off x="5736003" y="2408948"/>
              <a:ext cx="578448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ṩ1ídè">
              <a:extLst>
                <a:ext uri="{FF2B5EF4-FFF2-40B4-BE49-F238E27FC236}">
                  <a16:creationId xmlns:a16="http://schemas.microsoft.com/office/drawing/2014/main" id="{362954B6-025C-4E21-8970-BFDAE73BAFF7}"/>
                </a:ext>
              </a:extLst>
            </p:cNvPr>
            <p:cNvSpPr txBox="1"/>
            <p:nvPr/>
          </p:nvSpPr>
          <p:spPr>
            <a:xfrm>
              <a:off x="5226054" y="2530927"/>
              <a:ext cx="324693" cy="30075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prstTxWarp prst="textPlain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3.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îsḻíḓe">
              <a:extLst>
                <a:ext uri="{FF2B5EF4-FFF2-40B4-BE49-F238E27FC236}">
                  <a16:creationId xmlns:a16="http://schemas.microsoft.com/office/drawing/2014/main" id="{6CD569F5-09E8-4890-B9D6-61EE03419AC7}"/>
                </a:ext>
              </a:extLst>
            </p:cNvPr>
            <p:cNvSpPr/>
            <p:nvPr/>
          </p:nvSpPr>
          <p:spPr>
            <a:xfrm>
              <a:off x="5736003" y="2416627"/>
              <a:ext cx="5784479" cy="41505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/>
                <a:t>实验结果</a:t>
              </a:r>
              <a:endParaRPr lang="en-US" altLang="zh-CN" sz="2400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3BD6FE7-761F-41D2-A083-1B8BA9109D3D}"/>
                </a:ext>
              </a:extLst>
            </p:cNvPr>
            <p:cNvCxnSpPr/>
            <p:nvPr/>
          </p:nvCxnSpPr>
          <p:spPr>
            <a:xfrm>
              <a:off x="5736003" y="3017141"/>
              <a:ext cx="578448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ṣľiďé">
              <a:extLst>
                <a:ext uri="{FF2B5EF4-FFF2-40B4-BE49-F238E27FC236}">
                  <a16:creationId xmlns:a16="http://schemas.microsoft.com/office/drawing/2014/main" id="{9BB3432B-5850-4653-9CC8-96CA15445430}"/>
                </a:ext>
              </a:extLst>
            </p:cNvPr>
            <p:cNvSpPr txBox="1"/>
            <p:nvPr/>
          </p:nvSpPr>
          <p:spPr>
            <a:xfrm>
              <a:off x="5226054" y="3153050"/>
              <a:ext cx="324694" cy="300749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prstTxWarp prst="textPlain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4.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iśļïďe">
              <a:extLst>
                <a:ext uri="{FF2B5EF4-FFF2-40B4-BE49-F238E27FC236}">
                  <a16:creationId xmlns:a16="http://schemas.microsoft.com/office/drawing/2014/main" id="{70968039-3EF9-4BA6-B631-76A5306762BC}"/>
                </a:ext>
              </a:extLst>
            </p:cNvPr>
            <p:cNvSpPr/>
            <p:nvPr/>
          </p:nvSpPr>
          <p:spPr>
            <a:xfrm>
              <a:off x="5736003" y="3062965"/>
              <a:ext cx="5784479" cy="41505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/>
                <a:t>结论</a:t>
              </a:r>
              <a:endParaRPr lang="en-US" altLang="zh-CN" sz="2400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EEF918D-C272-4189-8209-019FF6CFE07E}"/>
                </a:ext>
              </a:extLst>
            </p:cNvPr>
            <p:cNvCxnSpPr/>
            <p:nvPr/>
          </p:nvCxnSpPr>
          <p:spPr>
            <a:xfrm>
              <a:off x="5736003" y="3750611"/>
              <a:ext cx="578448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151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88E1E10A-FF22-4273-BE40-4EEFE45F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82" y="3109548"/>
            <a:ext cx="5419185" cy="8953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任务描述</a:t>
            </a:r>
            <a:endParaRPr lang="en-US" altLang="zh-CN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28062611-3992-4916-806C-291BF297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098" y="4004898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9C14A8-241C-44E7-90D9-A555C9966A76}"/>
              </a:ext>
            </a:extLst>
          </p:cNvPr>
          <p:cNvSpPr txBox="1"/>
          <p:nvPr/>
        </p:nvSpPr>
        <p:spPr>
          <a:xfrm>
            <a:off x="1077454" y="25617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EE8AF-6BE0-4331-BA83-DEE59042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任务描述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EC40F8-7ED5-4703-8B59-65204BB9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D1BA5-1D17-4A28-B1E8-E2C22F32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8" name="îsľiḑe">
            <a:extLst>
              <a:ext uri="{FF2B5EF4-FFF2-40B4-BE49-F238E27FC236}">
                <a16:creationId xmlns:a16="http://schemas.microsoft.com/office/drawing/2014/main" id="{F71D9591-985A-4575-9929-4FB934B75329}"/>
              </a:ext>
            </a:extLst>
          </p:cNvPr>
          <p:cNvGrpSpPr/>
          <p:nvPr/>
        </p:nvGrpSpPr>
        <p:grpSpPr>
          <a:xfrm>
            <a:off x="2116454" y="1468698"/>
            <a:ext cx="7375889" cy="4497127"/>
            <a:chOff x="6636000" y="3294000"/>
            <a:chExt cx="2560755" cy="4497127"/>
          </a:xfrm>
        </p:grpSpPr>
        <p:sp>
          <p:nvSpPr>
            <p:cNvPr id="11" name="íṡļidé">
              <a:extLst>
                <a:ext uri="{FF2B5EF4-FFF2-40B4-BE49-F238E27FC236}">
                  <a16:creationId xmlns:a16="http://schemas.microsoft.com/office/drawing/2014/main" id="{2D2721D5-4835-45F0-A369-329B57006EDC}"/>
                </a:ext>
              </a:extLst>
            </p:cNvPr>
            <p:cNvSpPr/>
            <p:nvPr/>
          </p:nvSpPr>
          <p:spPr bwMode="auto">
            <a:xfrm>
              <a:off x="6636000" y="3428999"/>
              <a:ext cx="2560755" cy="436212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/>
            <a:lstStyle/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实体识别的目的是标记两条记录之间的等效性</a:t>
              </a:r>
              <a:endParaRPr lang="en-US" altLang="zh-CN" sz="1600" dirty="0"/>
            </a:p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当两条记录对应于真实世界中的同一个物体，我们才认为这两条记录是等效的。</a:t>
              </a:r>
              <a:endParaRPr lang="en-US" altLang="zh-CN" sz="1600" dirty="0"/>
            </a:p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144000" indent="-1440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dirty="0"/>
                <a:t>给定一对记录，我们的任务是将其标记为匹配或不匹配。</a:t>
              </a:r>
              <a:endParaRPr lang="en-US" altLang="zh-CN" dirty="0"/>
            </a:p>
          </p:txBody>
        </p:sp>
        <p:sp>
          <p:nvSpPr>
            <p:cNvPr id="12" name="i$ḷiḋé">
              <a:extLst>
                <a:ext uri="{FF2B5EF4-FFF2-40B4-BE49-F238E27FC236}">
                  <a16:creationId xmlns:a16="http://schemas.microsoft.com/office/drawing/2014/main" id="{5A3F62E8-DE8B-4715-88F3-191647DD1266}"/>
                </a:ext>
              </a:extLst>
            </p:cNvPr>
            <p:cNvSpPr/>
            <p:nvPr/>
          </p:nvSpPr>
          <p:spPr bwMode="auto">
            <a:xfrm>
              <a:off x="6712867" y="3294000"/>
              <a:ext cx="443070" cy="21495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实体识别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92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EE8AF-6BE0-4331-BA83-DEE59042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任务描述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EC40F8-7ED5-4703-8B59-65204BB9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D1BA5-1D17-4A28-B1E8-E2C22F32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D4C9D6D-2164-4E04-AAC4-5705EA7A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856" y="1907125"/>
            <a:ext cx="9169594" cy="37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2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88E1E10A-FF22-4273-BE40-4EEFE45F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82" y="3109548"/>
            <a:ext cx="5419185" cy="895350"/>
          </a:xfrm>
        </p:spPr>
        <p:txBody>
          <a:bodyPr/>
          <a:lstStyle/>
          <a:p>
            <a:r>
              <a:rPr lang="zh-CN" altLang="en-US" dirty="0"/>
              <a:t>主要方法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28062611-3992-4916-806C-291BF297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098" y="4004898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9C14A8-241C-44E7-90D9-A555C9966A76}"/>
              </a:ext>
            </a:extLst>
          </p:cNvPr>
          <p:cNvSpPr txBox="1"/>
          <p:nvPr/>
        </p:nvSpPr>
        <p:spPr>
          <a:xfrm>
            <a:off x="1077454" y="256177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4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51967AE-F048-4984-988C-7F2206C3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6A3AB6-21B6-4B1B-8047-7059A4F3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55B7F69-FEC1-486F-BF4B-A8E023BC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渐进机器学习的三个主要过程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E523738-7316-4A84-89A6-2C42D7EECB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4" y="1123950"/>
            <a:ext cx="10850563" cy="5006975"/>
          </a:xfrm>
        </p:spPr>
        <p:txBody>
          <a:bodyPr/>
          <a:lstStyle/>
          <a:p>
            <a:r>
              <a:rPr lang="zh-CN" altLang="zh-CN" dirty="0"/>
              <a:t>简单实例识别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特征提取与影响力建模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渐进推理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8EAA3C-BFF7-4C03-88EC-06A334BE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1138238"/>
            <a:ext cx="6288088" cy="46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51967AE-F048-4984-988C-7F2206C3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6A3AB6-21B6-4B1B-8047-7059A4F3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55B7F69-FEC1-486F-BF4B-A8E023BC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渐进机器学习</a:t>
            </a:r>
            <a:r>
              <a:rPr lang="en-US" altLang="zh-CN" dirty="0"/>
              <a:t>——</a:t>
            </a:r>
            <a:r>
              <a:rPr lang="zh-CN" altLang="en-US" dirty="0"/>
              <a:t>简单实例识别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E523738-7316-4A84-89A6-2C42D7EECB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23950"/>
            <a:ext cx="4422776" cy="5006975"/>
          </a:xfrm>
        </p:spPr>
        <p:txBody>
          <a:bodyPr/>
          <a:lstStyle/>
          <a:p>
            <a:r>
              <a:rPr lang="zh-CN" altLang="zh-CN" dirty="0"/>
              <a:t>简单实例识别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使用基础的聚类算法进行简单实例的标记。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8EAA3C-BFF7-4C03-88EC-06A334BE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1138238"/>
            <a:ext cx="6288088" cy="4642562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66C88A3-E051-49D8-ACC8-A2923BF63413}"/>
              </a:ext>
            </a:extLst>
          </p:cNvPr>
          <p:cNvSpPr/>
          <p:nvPr/>
        </p:nvSpPr>
        <p:spPr>
          <a:xfrm>
            <a:off x="7264400" y="1187450"/>
            <a:ext cx="4256087" cy="908050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5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51967AE-F048-4984-988C-7F2206C3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6A3AB6-21B6-4B1B-8047-7059A4F3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55B7F69-FEC1-486F-BF4B-A8E023BC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渐进机器学习</a:t>
            </a:r>
            <a:r>
              <a:rPr lang="en-US" altLang="zh-CN" dirty="0"/>
              <a:t>——</a:t>
            </a:r>
            <a:r>
              <a:rPr lang="zh-CN" altLang="zh-CN" dirty="0"/>
              <a:t>特征提取与影响力建模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E523738-7316-4A84-89A6-2C42D7EECB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4" y="1123950"/>
            <a:ext cx="4693105" cy="5006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特征提取与影响力建模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实体识别提取</a:t>
            </a:r>
            <a:r>
              <a:rPr lang="en-US" altLang="zh-CN" sz="1600" dirty="0"/>
              <a:t>2</a:t>
            </a:r>
            <a:r>
              <a:rPr lang="zh-CN" altLang="en-US" sz="1600" dirty="0"/>
              <a:t>种特征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属性相似度：对</a:t>
            </a:r>
            <a:r>
              <a:rPr lang="en-US" altLang="zh-CN" sz="1600" dirty="0"/>
              <a:t>pair</a:t>
            </a:r>
            <a:r>
              <a:rPr lang="zh-CN" altLang="en-US" sz="1600" dirty="0"/>
              <a:t>中两条记录的某些属性的相似度进行度量。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tokens </a:t>
            </a:r>
            <a:r>
              <a:rPr lang="zh-CN" altLang="en-US" sz="1600" dirty="0"/>
              <a:t>：同时出现在两条记录中或者只出现在其中一条记录</a:t>
            </a:r>
            <a:r>
              <a:rPr lang="zh-CN" altLang="en-US" sz="1800" dirty="0"/>
              <a:t>中。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建模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给定一个特征（</a:t>
            </a:r>
            <a:r>
              <a:rPr lang="en-US" altLang="zh-CN" sz="1600" dirty="0"/>
              <a:t>f</a:t>
            </a:r>
            <a:r>
              <a:rPr lang="zh-CN" altLang="en-US" sz="1600" dirty="0"/>
              <a:t>）和一个</a:t>
            </a:r>
            <a:r>
              <a:rPr lang="en-US" altLang="zh-CN" sz="1600" dirty="0"/>
              <a:t>pair</a:t>
            </a:r>
            <a:r>
              <a:rPr lang="zh-CN" altLang="en-US" sz="1600" dirty="0"/>
              <a:t>（</a:t>
            </a:r>
            <a:r>
              <a:rPr lang="en-US" altLang="zh-CN" sz="1600" dirty="0"/>
              <a:t>d</a:t>
            </a:r>
            <a:r>
              <a:rPr lang="zh-CN" altLang="en-US" sz="1600" dirty="0"/>
              <a:t>）</a:t>
            </a:r>
            <a:r>
              <a:rPr lang="en-US" altLang="zh-CN" sz="1600" dirty="0"/>
              <a:t>,</a:t>
            </a:r>
            <a:r>
              <a:rPr lang="zh-CN" altLang="en-US" sz="1600" dirty="0"/>
              <a:t>可以使用公式</a:t>
            </a:r>
            <a:r>
              <a:rPr lang="en-US" altLang="zh-CN" sz="1600" dirty="0"/>
              <a:t>4</a:t>
            </a:r>
            <a:r>
              <a:rPr lang="zh-CN" altLang="en-US" sz="1600" dirty="0"/>
              <a:t>进行进行建模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8EAA3C-BFF7-4C03-88EC-06A334BE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1138238"/>
            <a:ext cx="6288088" cy="4642562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66C88A3-E051-49D8-ACC8-A2923BF63413}"/>
              </a:ext>
            </a:extLst>
          </p:cNvPr>
          <p:cNvSpPr/>
          <p:nvPr/>
        </p:nvSpPr>
        <p:spPr>
          <a:xfrm>
            <a:off x="7258050" y="2051050"/>
            <a:ext cx="4313237" cy="1263650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7F27F2-EF2B-4EE7-8DD4-8DA89D9C8A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483" b="12480"/>
          <a:stretch/>
        </p:blipFill>
        <p:spPr>
          <a:xfrm>
            <a:off x="669924" y="5548571"/>
            <a:ext cx="4467114" cy="4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6797fd22-e147-4b7c-9a8b-38a46e15fd0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df32e21-69e6-401c-bee9-1b474985f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70d4233-bf96-4b0c-b35c-5425b20cb384"/>
</p:tagLst>
</file>

<file path=ppt/theme/theme1.xml><?xml version="1.0" encoding="utf-8"?>
<a:theme xmlns:a="http://schemas.openxmlformats.org/drawingml/2006/main" name="主题5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651</TotalTime>
  <Words>937</Words>
  <Application>Microsoft Office PowerPoint</Application>
  <PresentationFormat>宽屏</PresentationFormat>
  <Paragraphs>109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Impact</vt:lpstr>
      <vt:lpstr>Wingdings</vt:lpstr>
      <vt:lpstr>主题5</vt:lpstr>
      <vt:lpstr>Gradual Machine Learning for Entity Resolution</vt:lpstr>
      <vt:lpstr>PowerPoint 演示文稿</vt:lpstr>
      <vt:lpstr>任务描述</vt:lpstr>
      <vt:lpstr>任务描述</vt:lpstr>
      <vt:lpstr>任务描述</vt:lpstr>
      <vt:lpstr>主要方法</vt:lpstr>
      <vt:lpstr>渐进机器学习的三个主要过程</vt:lpstr>
      <vt:lpstr>渐进机器学习——简单实例识别</vt:lpstr>
      <vt:lpstr>渐进机器学习——特征提取与影响力建模</vt:lpstr>
      <vt:lpstr>渐进机器学习——渐进推理</vt:lpstr>
      <vt:lpstr>渐进推理——计算Evidential Support</vt:lpstr>
      <vt:lpstr>渐进推理——计算近似概率</vt:lpstr>
      <vt:lpstr>实验结果</vt:lpstr>
      <vt:lpstr>数据集</vt:lpstr>
      <vt:lpstr>实验结果</vt:lpstr>
      <vt:lpstr>实验结果</vt:lpstr>
      <vt:lpstr>实验结果</vt:lpstr>
      <vt:lpstr>结论</vt:lpstr>
      <vt:lpstr>结论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1714402938@qq.com</cp:lastModifiedBy>
  <cp:revision>69</cp:revision>
  <cp:lastPrinted>2018-04-24T16:00:00Z</cp:lastPrinted>
  <dcterms:created xsi:type="dcterms:W3CDTF">2018-04-24T16:00:00Z</dcterms:created>
  <dcterms:modified xsi:type="dcterms:W3CDTF">2020-05-14T12:58:38Z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01e08faf-6e1e-409e-a235-5427b80b2d27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2018-09-03T09:07:48.7594454Z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