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7" r:id="rId3"/>
    <p:sldId id="259" r:id="rId5"/>
    <p:sldId id="260" r:id="rId6"/>
    <p:sldId id="265" r:id="rId7"/>
    <p:sldId id="270" r:id="rId8"/>
    <p:sldId id="272" r:id="rId9"/>
    <p:sldId id="271" r:id="rId10"/>
    <p:sldId id="266" r:id="rId11"/>
    <p:sldId id="262" r:id="rId12"/>
    <p:sldId id="274" r:id="rId13"/>
    <p:sldId id="275" r:id="rId14"/>
    <p:sldId id="276" r:id="rId15"/>
    <p:sldId id="263" r:id="rId16"/>
    <p:sldId id="27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53"/>
        <p:guide pos="377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57737-D4EF-2741-9F7D-8F170CC20DBB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实际上很多人的报告，有一个基于关系的迁移，比如源领域数据中潜在一种师生关系，而目标领域潜在有上下级关系；生物病毒传播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网络病毒传播。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57737-D4EF-2741-9F7D-8F170CC20DB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实际上很多人的报告，有一个基于关系的迁移，比如源领域数据中潜在一种师生关系，而目标领域潜在有上下级关系；生物病毒传播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网络病毒传播。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57737-D4EF-2741-9F7D-8F170CC20DB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实际上很多人的报告，有一个基于关系的迁移，比如源领域数据中潜在一种师生关系，而目标领域潜在有上下级关系；生物病毒传播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网络病毒传播。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57737-D4EF-2741-9F7D-8F170CC20DB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实际上很多人的报告，有一个基于关系的迁移，比如源领域数据中潜在一种师生关系，而目标领域潜在有上下级关系；生物病毒传播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网络病毒传播。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57737-D4EF-2741-9F7D-8F170CC20DB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实际上很多人的报告，有一个基于关系的迁移，比如源领域数据中潜在一种师生关系，而目标领域潜在有上下级关系；生物病毒传播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网络病毒传播。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57737-D4EF-2741-9F7D-8F170CC20DB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实际上很多人的报告，有一个基于关系的迁移，比如源领域数据中潜在一种师生关系，而目标领域潜在有上下级关系；生物病毒传播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网络病毒传播。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57737-D4EF-2741-9F7D-8F170CC20DB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实际上很多人的报告，有一个基于关系的迁移，比如源领域数据中潜在一种师生关系，而目标领域潜在有上下级关系；生物病毒传播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网络病毒传播。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57737-D4EF-2741-9F7D-8F170CC20DB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实际上很多人的报告，有一个基于关系的迁移，比如源领域数据中潜在一种师生关系，而目标领域潜在有上下级关系；生物病毒传播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网络病毒传播。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57737-D4EF-2741-9F7D-8F170CC20DB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实际上很多人的报告，有一个基于关系的迁移，比如源领域数据中潜在一种师生关系，而目标领域潜在有上下级关系；生物病毒传播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网络病毒传播。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57737-D4EF-2741-9F7D-8F170CC20DB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实际上很多人的报告，有一个基于关系的迁移，比如源领域数据中潜在一种师生关系，而目标领域潜在有上下级关系；生物病毒传播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网络病毒传播。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57737-D4EF-2741-9F7D-8F170CC20DB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实际上很多人的报告，有一个基于关系的迁移，比如源领域数据中潜在一种师生关系，而目标领域潜在有上下级关系；生物病毒传播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网络病毒传播。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57737-D4EF-2741-9F7D-8F170CC20DB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实际上很多人的报告，有一个基于关系的迁移，比如源领域数据中潜在一种师生关系，而目标领域潜在有上下级关系；生物病毒传播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网络病毒传播。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57737-D4EF-2741-9F7D-8F170CC20DB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实际上很多人的报告，有一个基于关系的迁移，比如源领域数据中潜在一种师生关系，而目标领域潜在有上下级关系；生物病毒传播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网络病毒传播。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57737-D4EF-2741-9F7D-8F170CC20DB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>
            <a:spLocks noChangeArrowheads="1"/>
          </p:cNvSpPr>
          <p:nvPr userDrawn="1"/>
        </p:nvSpPr>
        <p:spPr bwMode="auto">
          <a:xfrm>
            <a:off x="0" y="6789374"/>
            <a:ext cx="12192000" cy="115631"/>
          </a:xfrm>
          <a:custGeom>
            <a:avLst/>
            <a:gdLst>
              <a:gd name="connsiteX0" fmla="*/ 0 w 9144000"/>
              <a:gd name="connsiteY0" fmla="*/ 0 h 130016"/>
              <a:gd name="connsiteX1" fmla="*/ 2266950 w 9144000"/>
              <a:gd name="connsiteY1" fmla="*/ 0 h 130016"/>
              <a:gd name="connsiteX2" fmla="*/ 2266951 w 9144000"/>
              <a:gd name="connsiteY2" fmla="*/ 0 h 130016"/>
              <a:gd name="connsiteX3" fmla="*/ 4572000 w 9144000"/>
              <a:gd name="connsiteY3" fmla="*/ 0 h 130016"/>
              <a:gd name="connsiteX4" fmla="*/ 6838950 w 9144000"/>
              <a:gd name="connsiteY4" fmla="*/ 0 h 130016"/>
              <a:gd name="connsiteX5" fmla="*/ 9144000 w 9144000"/>
              <a:gd name="connsiteY5" fmla="*/ 0 h 130016"/>
              <a:gd name="connsiteX6" fmla="*/ 9144000 w 9144000"/>
              <a:gd name="connsiteY6" fmla="*/ 130016 h 130016"/>
              <a:gd name="connsiteX7" fmla="*/ 6838950 w 9144000"/>
              <a:gd name="connsiteY7" fmla="*/ 130016 h 130016"/>
              <a:gd name="connsiteX8" fmla="*/ 4572000 w 9144000"/>
              <a:gd name="connsiteY8" fmla="*/ 130016 h 130016"/>
              <a:gd name="connsiteX9" fmla="*/ 2266951 w 9144000"/>
              <a:gd name="connsiteY9" fmla="*/ 130016 h 130016"/>
              <a:gd name="connsiteX10" fmla="*/ 2266950 w 9144000"/>
              <a:gd name="connsiteY10" fmla="*/ 130016 h 130016"/>
              <a:gd name="connsiteX11" fmla="*/ 0 w 9144000"/>
              <a:gd name="connsiteY11" fmla="*/ 130016 h 13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44000" h="130016">
                <a:moveTo>
                  <a:pt x="0" y="0"/>
                </a:moveTo>
                <a:lnTo>
                  <a:pt x="2266950" y="0"/>
                </a:lnTo>
                <a:lnTo>
                  <a:pt x="2266951" y="0"/>
                </a:lnTo>
                <a:lnTo>
                  <a:pt x="4572000" y="0"/>
                </a:lnTo>
                <a:lnTo>
                  <a:pt x="6838950" y="0"/>
                </a:lnTo>
                <a:lnTo>
                  <a:pt x="9144000" y="0"/>
                </a:lnTo>
                <a:lnTo>
                  <a:pt x="9144000" y="130016"/>
                </a:lnTo>
                <a:lnTo>
                  <a:pt x="6838950" y="130016"/>
                </a:lnTo>
                <a:lnTo>
                  <a:pt x="4572000" y="130016"/>
                </a:lnTo>
                <a:lnTo>
                  <a:pt x="2266951" y="130016"/>
                </a:lnTo>
                <a:lnTo>
                  <a:pt x="2266950" y="130016"/>
                </a:lnTo>
                <a:lnTo>
                  <a:pt x="0" y="1300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47200" y="6577650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46943D-4D1A-4227-8E4A-4C0DFA2C8D4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9680" y="6588760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3D5258B-ED74-454C-9D3F-1A4EB1F4631C}" type="datetime1">
              <a:rPr lang="en-US" altLang="zh-CN" smtClean="0"/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566803" y="963904"/>
            <a:ext cx="1167388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等腰三角形 2"/>
          <p:cNvSpPr>
            <a:spLocks noChangeArrowheads="1"/>
          </p:cNvSpPr>
          <p:nvPr userDrawn="1"/>
        </p:nvSpPr>
        <p:spPr bwMode="auto">
          <a:xfrm>
            <a:off x="228071" y="-12489"/>
            <a:ext cx="982663" cy="577851"/>
          </a:xfrm>
          <a:custGeom>
            <a:avLst/>
            <a:gdLst>
              <a:gd name="T0" fmla="*/ 0 w 1842868"/>
              <a:gd name="T1" fmla="*/ 0 h 1083213"/>
              <a:gd name="T2" fmla="*/ 97805 w 1842868"/>
              <a:gd name="T3" fmla="*/ 1 h 1083213"/>
              <a:gd name="T4" fmla="*/ 148982 w 1842868"/>
              <a:gd name="T5" fmla="*/ 87724 h 1083213"/>
              <a:gd name="T6" fmla="*/ 0 w 1842868"/>
              <a:gd name="T7" fmla="*/ 0 h 1083213"/>
              <a:gd name="T8" fmla="*/ 0 60000 65536"/>
              <a:gd name="T9" fmla="*/ 0 60000 65536"/>
              <a:gd name="T10" fmla="*/ 0 60000 65536"/>
              <a:gd name="T11" fmla="*/ 0 60000 65536"/>
              <a:gd name="T12" fmla="*/ 0 w 1842868"/>
              <a:gd name="T13" fmla="*/ 0 h 1083213"/>
              <a:gd name="T14" fmla="*/ 1842868 w 1842868"/>
              <a:gd name="T15" fmla="*/ 1083213 h 10832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2868" h="1083213">
                <a:moveTo>
                  <a:pt x="0" y="0"/>
                </a:moveTo>
                <a:lnTo>
                  <a:pt x="1209822" y="1"/>
                </a:lnTo>
                <a:lnTo>
                  <a:pt x="1842868" y="108321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" name="等腰三角形 2"/>
          <p:cNvSpPr>
            <a:spLocks noChangeArrowheads="1"/>
          </p:cNvSpPr>
          <p:nvPr userDrawn="1"/>
        </p:nvSpPr>
        <p:spPr bwMode="auto">
          <a:xfrm rot="17941507">
            <a:off x="-21960" y="532819"/>
            <a:ext cx="804863" cy="473075"/>
          </a:xfrm>
          <a:custGeom>
            <a:avLst/>
            <a:gdLst>
              <a:gd name="T0" fmla="*/ 0 w 1842868"/>
              <a:gd name="T1" fmla="*/ 0 h 1083213"/>
              <a:gd name="T2" fmla="*/ 44018 w 1842868"/>
              <a:gd name="T3" fmla="*/ 0 h 1083213"/>
              <a:gd name="T4" fmla="*/ 67051 w 1842868"/>
              <a:gd name="T5" fmla="*/ 39408 h 1083213"/>
              <a:gd name="T6" fmla="*/ 0 w 1842868"/>
              <a:gd name="T7" fmla="*/ 0 h 1083213"/>
              <a:gd name="T8" fmla="*/ 0 60000 65536"/>
              <a:gd name="T9" fmla="*/ 0 60000 65536"/>
              <a:gd name="T10" fmla="*/ 0 60000 65536"/>
              <a:gd name="T11" fmla="*/ 0 60000 65536"/>
              <a:gd name="T12" fmla="*/ 0 w 1842868"/>
              <a:gd name="T13" fmla="*/ 0 h 1083213"/>
              <a:gd name="T14" fmla="*/ 1842868 w 1842868"/>
              <a:gd name="T15" fmla="*/ 1083213 h 10832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2868" h="1083213">
                <a:moveTo>
                  <a:pt x="0" y="0"/>
                </a:moveTo>
                <a:lnTo>
                  <a:pt x="1209822" y="1"/>
                </a:lnTo>
                <a:lnTo>
                  <a:pt x="1842868" y="1083213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96867" y="141811"/>
            <a:ext cx="3318026" cy="75044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>
            <a:spLocks noChangeArrowheads="1"/>
          </p:cNvSpPr>
          <p:nvPr userDrawn="1"/>
        </p:nvSpPr>
        <p:spPr bwMode="auto">
          <a:xfrm>
            <a:off x="0" y="6789374"/>
            <a:ext cx="12192000" cy="115631"/>
          </a:xfrm>
          <a:custGeom>
            <a:avLst/>
            <a:gdLst>
              <a:gd name="connsiteX0" fmla="*/ 0 w 9144000"/>
              <a:gd name="connsiteY0" fmla="*/ 0 h 130016"/>
              <a:gd name="connsiteX1" fmla="*/ 2266950 w 9144000"/>
              <a:gd name="connsiteY1" fmla="*/ 0 h 130016"/>
              <a:gd name="connsiteX2" fmla="*/ 2266951 w 9144000"/>
              <a:gd name="connsiteY2" fmla="*/ 0 h 130016"/>
              <a:gd name="connsiteX3" fmla="*/ 4572000 w 9144000"/>
              <a:gd name="connsiteY3" fmla="*/ 0 h 130016"/>
              <a:gd name="connsiteX4" fmla="*/ 6838950 w 9144000"/>
              <a:gd name="connsiteY4" fmla="*/ 0 h 130016"/>
              <a:gd name="connsiteX5" fmla="*/ 9144000 w 9144000"/>
              <a:gd name="connsiteY5" fmla="*/ 0 h 130016"/>
              <a:gd name="connsiteX6" fmla="*/ 9144000 w 9144000"/>
              <a:gd name="connsiteY6" fmla="*/ 130016 h 130016"/>
              <a:gd name="connsiteX7" fmla="*/ 6838950 w 9144000"/>
              <a:gd name="connsiteY7" fmla="*/ 130016 h 130016"/>
              <a:gd name="connsiteX8" fmla="*/ 4572000 w 9144000"/>
              <a:gd name="connsiteY8" fmla="*/ 130016 h 130016"/>
              <a:gd name="connsiteX9" fmla="*/ 2266951 w 9144000"/>
              <a:gd name="connsiteY9" fmla="*/ 130016 h 130016"/>
              <a:gd name="connsiteX10" fmla="*/ 2266950 w 9144000"/>
              <a:gd name="connsiteY10" fmla="*/ 130016 h 130016"/>
              <a:gd name="connsiteX11" fmla="*/ 0 w 9144000"/>
              <a:gd name="connsiteY11" fmla="*/ 130016 h 13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44000" h="130016">
                <a:moveTo>
                  <a:pt x="0" y="0"/>
                </a:moveTo>
                <a:lnTo>
                  <a:pt x="2266950" y="0"/>
                </a:lnTo>
                <a:lnTo>
                  <a:pt x="2266951" y="0"/>
                </a:lnTo>
                <a:lnTo>
                  <a:pt x="4572000" y="0"/>
                </a:lnTo>
                <a:lnTo>
                  <a:pt x="6838950" y="0"/>
                </a:lnTo>
                <a:lnTo>
                  <a:pt x="9144000" y="0"/>
                </a:lnTo>
                <a:lnTo>
                  <a:pt x="9144000" y="130016"/>
                </a:lnTo>
                <a:lnTo>
                  <a:pt x="6838950" y="130016"/>
                </a:lnTo>
                <a:lnTo>
                  <a:pt x="4572000" y="130016"/>
                </a:lnTo>
                <a:lnTo>
                  <a:pt x="2266951" y="130016"/>
                </a:lnTo>
                <a:lnTo>
                  <a:pt x="2266950" y="130016"/>
                </a:lnTo>
                <a:lnTo>
                  <a:pt x="0" y="1300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70093" y="6406197"/>
            <a:ext cx="28448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5B46943D-4D1A-4227-8E4A-4C0DFA2C8D4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9680" y="6588760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AA11AC6-83FD-483D-BE6D-F3423BA08F23}" type="datetime1">
              <a:rPr lang="en-US" altLang="zh-CN" smtClean="0"/>
            </a:fld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566803" y="963904"/>
            <a:ext cx="1167388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5" name="组合 68"/>
          <p:cNvGrpSpPr/>
          <p:nvPr userDrawn="1"/>
        </p:nvGrpSpPr>
        <p:grpSpPr bwMode="auto">
          <a:xfrm>
            <a:off x="156710" y="349542"/>
            <a:ext cx="481012" cy="614362"/>
            <a:chOff x="0" y="0"/>
            <a:chExt cx="563562" cy="720725"/>
          </a:xfrm>
          <a:solidFill>
            <a:srgbClr val="0070C0"/>
          </a:solidFill>
        </p:grpSpPr>
        <p:sp>
          <p:nvSpPr>
            <p:cNvPr id="16" name="Freeform 32"/>
            <p:cNvSpPr>
              <a:spLocks noChangeArrowheads="1"/>
            </p:cNvSpPr>
            <p:nvPr/>
          </p:nvSpPr>
          <p:spPr bwMode="auto">
            <a:xfrm>
              <a:off x="209550" y="0"/>
              <a:ext cx="142875" cy="720725"/>
            </a:xfrm>
            <a:custGeom>
              <a:avLst/>
              <a:gdLst>
                <a:gd name="T0" fmla="*/ 2147483646 w 64"/>
                <a:gd name="T1" fmla="*/ 2147483646 h 321"/>
                <a:gd name="T2" fmla="*/ 2147483646 w 64"/>
                <a:gd name="T3" fmla="*/ 2147483646 h 321"/>
                <a:gd name="T4" fmla="*/ 0 w 64"/>
                <a:gd name="T5" fmla="*/ 2147483646 h 321"/>
                <a:gd name="T6" fmla="*/ 0 w 64"/>
                <a:gd name="T7" fmla="*/ 2147483646 h 321"/>
                <a:gd name="T8" fmla="*/ 2147483646 w 64"/>
                <a:gd name="T9" fmla="*/ 0 h 321"/>
                <a:gd name="T10" fmla="*/ 2147483646 w 64"/>
                <a:gd name="T11" fmla="*/ 2147483646 h 321"/>
                <a:gd name="T12" fmla="*/ 2147483646 w 64"/>
                <a:gd name="T13" fmla="*/ 2147483646 h 3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21"/>
                <a:gd name="T23" fmla="*/ 64 w 64"/>
                <a:gd name="T24" fmla="*/ 321 h 3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33"/>
            <p:cNvSpPr>
              <a:spLocks noChangeArrowheads="1"/>
            </p:cNvSpPr>
            <p:nvPr/>
          </p:nvSpPr>
          <p:spPr bwMode="auto">
            <a:xfrm>
              <a:off x="0" y="439737"/>
              <a:ext cx="141288" cy="280988"/>
            </a:xfrm>
            <a:custGeom>
              <a:avLst/>
              <a:gdLst>
                <a:gd name="T0" fmla="*/ 2147483646 w 63"/>
                <a:gd name="T1" fmla="*/ 2147483646 h 125"/>
                <a:gd name="T2" fmla="*/ 2147483646 w 63"/>
                <a:gd name="T3" fmla="*/ 2147483646 h 125"/>
                <a:gd name="T4" fmla="*/ 0 w 63"/>
                <a:gd name="T5" fmla="*/ 2147483646 h 125"/>
                <a:gd name="T6" fmla="*/ 0 w 63"/>
                <a:gd name="T7" fmla="*/ 2147483646 h 125"/>
                <a:gd name="T8" fmla="*/ 2147483646 w 63"/>
                <a:gd name="T9" fmla="*/ 0 h 125"/>
                <a:gd name="T10" fmla="*/ 2147483646 w 63"/>
                <a:gd name="T11" fmla="*/ 2147483646 h 125"/>
                <a:gd name="T12" fmla="*/ 2147483646 w 63"/>
                <a:gd name="T13" fmla="*/ 2147483646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125"/>
                <a:gd name="T23" fmla="*/ 63 w 63"/>
                <a:gd name="T24" fmla="*/ 125 h 1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4"/>
            <p:cNvSpPr>
              <a:spLocks noChangeArrowheads="1"/>
            </p:cNvSpPr>
            <p:nvPr/>
          </p:nvSpPr>
          <p:spPr bwMode="auto">
            <a:xfrm>
              <a:off x="420687" y="231775"/>
              <a:ext cx="142875" cy="488950"/>
            </a:xfrm>
            <a:custGeom>
              <a:avLst/>
              <a:gdLst>
                <a:gd name="T0" fmla="*/ 2147483646 w 64"/>
                <a:gd name="T1" fmla="*/ 2147483646 h 218"/>
                <a:gd name="T2" fmla="*/ 2147483646 w 64"/>
                <a:gd name="T3" fmla="*/ 2147483646 h 218"/>
                <a:gd name="T4" fmla="*/ 0 w 64"/>
                <a:gd name="T5" fmla="*/ 2147483646 h 218"/>
                <a:gd name="T6" fmla="*/ 0 w 64"/>
                <a:gd name="T7" fmla="*/ 2147483646 h 218"/>
                <a:gd name="T8" fmla="*/ 2147483646 w 64"/>
                <a:gd name="T9" fmla="*/ 0 h 218"/>
                <a:gd name="T10" fmla="*/ 2147483646 w 64"/>
                <a:gd name="T11" fmla="*/ 2147483646 h 218"/>
                <a:gd name="T12" fmla="*/ 2147483646 w 64"/>
                <a:gd name="T13" fmla="*/ 2147483646 h 2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218"/>
                <a:gd name="T23" fmla="*/ 64 w 64"/>
                <a:gd name="T24" fmla="*/ 218 h 2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96867" y="141811"/>
            <a:ext cx="3318026" cy="75044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1.xml"/><Relationship Id="rId18" Type="http://schemas.openxmlformats.org/officeDocument/2006/relationships/tags" Target="../tags/tag60.xml"/><Relationship Id="rId17" Type="http://schemas.openxmlformats.org/officeDocument/2006/relationships/tags" Target="../tags/tag59.xml"/><Relationship Id="rId16" Type="http://schemas.openxmlformats.org/officeDocument/2006/relationships/tags" Target="../tags/tag58.xml"/><Relationship Id="rId15" Type="http://schemas.openxmlformats.org/officeDocument/2006/relationships/tags" Target="../tags/tag57.xml"/><Relationship Id="rId14" Type="http://schemas.openxmlformats.org/officeDocument/2006/relationships/tags" Target="../tags/tag56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6943D-4D1A-4227-8E4A-4C0DFA2C8D4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Title 5"/>
          <p:cNvSpPr>
            <a:spLocks noChangeArrowheads="1"/>
          </p:cNvSpPr>
          <p:nvPr/>
        </p:nvSpPr>
        <p:spPr bwMode="auto">
          <a:xfrm>
            <a:off x="0" y="2212975"/>
            <a:ext cx="12225020" cy="1655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  <a:sym typeface="Palatino Linotype" panose="020405020505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  <a:sym typeface="Palatino Linotype" panose="020405020505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  <a:sym typeface="Palatino Linotype" panose="020405020505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  <a:sym typeface="Palatino Linotype" panose="020405020505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  <a:sym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  <a:sym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  <a:sym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  <a:sym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  <a:sym typeface="Palatino Linotype" panose="020405020505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Just-In-Time Defect Identiﬁcation and Localization: </a:t>
            </a:r>
            <a:endParaRPr lang="zh-CN" altLang="en-US" sz="4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 Two-Phase Framework</a:t>
            </a:r>
            <a:endParaRPr lang="zh-CN" altLang="en-US" sz="4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9882" y="391995"/>
            <a:ext cx="10852237" cy="648000"/>
          </a:xfrm>
        </p:spPr>
        <p:txBody>
          <a:bodyPr/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Results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7565" y="1186180"/>
            <a:ext cx="9109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1835" y="1344295"/>
            <a:ext cx="10253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RQ1: Performance of proposed framework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835" y="1946910"/>
            <a:ext cx="10434955" cy="44196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9882" y="391995"/>
            <a:ext cx="10852237" cy="648000"/>
          </a:xfrm>
        </p:spPr>
        <p:txBody>
          <a:bodyPr/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Results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7565" y="1186180"/>
            <a:ext cx="9109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1835" y="1344295"/>
            <a:ext cx="10253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RQ1: Performance of proposed framework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835" y="1931670"/>
            <a:ext cx="10345420" cy="430085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9882" y="391995"/>
            <a:ext cx="10852237" cy="648000"/>
          </a:xfrm>
        </p:spPr>
        <p:txBody>
          <a:bodyPr/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Results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7565" y="1186180"/>
            <a:ext cx="9109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1835" y="1344295"/>
            <a:ext cx="10253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RQ1: Performance of proposed framework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595" y="1906905"/>
            <a:ext cx="9827895" cy="42481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9882" y="391995"/>
            <a:ext cx="10852237" cy="648000"/>
          </a:xfrm>
        </p:spPr>
        <p:txBody>
          <a:bodyPr/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Results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1520" y="1158240"/>
            <a:ext cx="10253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RQ2: Effectiveness of buggy model</a:t>
            </a: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9695" y="1794510"/>
            <a:ext cx="9234805" cy="43129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9882" y="391995"/>
            <a:ext cx="10852237" cy="648000"/>
          </a:xfrm>
        </p:spPr>
        <p:txBody>
          <a:bodyPr/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Results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1520" y="1158240"/>
            <a:ext cx="10253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RQ3: Performance of cross-project model</a:t>
            </a: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520" y="1846580"/>
            <a:ext cx="10336530" cy="395351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9882" y="391995"/>
            <a:ext cx="10852237" cy="648000"/>
          </a:xfrm>
        </p:spPr>
        <p:txBody>
          <a:bodyPr/>
          <a:p>
            <a:r>
              <a:rPr lang="en-US" altLang="zh-CN" sz="3200"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</a:rPr>
              <a:t>Background</a:t>
            </a:r>
            <a:endParaRPr lang="en-US" altLang="zh-CN" sz="3200">
              <a:latin typeface="Times New Roman" panose="02020603050405020304" charset="0"/>
              <a:ea typeface="等线 Light" panose="02010600030101010101" charset="-122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3425" y="1380490"/>
            <a:ext cx="9109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Some Problems: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21105" y="1771015"/>
            <a:ext cx="977836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zh-CN" altLang="en-US" sz="2000"/>
          </a:p>
          <a:p>
            <a:pPr marL="457200" indent="-457200">
              <a:buFont typeface="Wingdings" panose="05000000000000000000" charset="0"/>
              <a:buChar char="l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Defect localization techniques rely on defect symptoms, i.e., from bug reports or execution traces. However, When a defect symptom is discovered, the defect has already been exposed and it has already negatively impacted the software 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Wingdings" panose="05000000000000000000" charset="0"/>
              <a:buChar char="l"/>
            </a:pP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Wingdings" panose="05000000000000000000" charset="0"/>
              <a:buChar char="l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Despite the achievements of JIT defect identiﬁcation, it is also a difﬁcult task to locate the exact buggy positions after a buggy change is identiﬁed, especially for a change that has added many lines of code (LOC)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9882" y="391995"/>
            <a:ext cx="10852237" cy="648000"/>
          </a:xfrm>
        </p:spPr>
        <p:txBody>
          <a:bodyPr/>
          <a:p>
            <a:pPr algn="l">
              <a:buClrTx/>
              <a:buSzTx/>
              <a:buFontTx/>
            </a:pPr>
            <a:r>
              <a:rPr lang="en-US" altLang="zh-CN" sz="3200">
                <a:latin typeface="Times New Roman" panose="02020603050405020304" charset="0"/>
                <a:ea typeface="等线 Light" panose="02010600030101010101" charset="-122"/>
                <a:cs typeface="Times New Roman" panose="02020603050405020304" charset="0"/>
              </a:rPr>
              <a:t>Background</a:t>
            </a:r>
            <a:endParaRPr lang="en-US" altLang="zh-CN" sz="3200">
              <a:latin typeface="Times New Roman" panose="02020603050405020304" charset="0"/>
              <a:ea typeface="等线 Light" panose="02010600030101010101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6945" y="2174240"/>
            <a:ext cx="98812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he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paper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propose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a two-phase framework of JIT defect identiﬁcation and localization. This framework can locate suspicious defective lines on change-level at check-in time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4245" y="2868930"/>
            <a:ext cx="100196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The paper conducts an empirical study to evaluate our proposed framework on 14 projects </a:t>
            </a:r>
            <a:r>
              <a:rPr lang="en-US" altLang="zh-CN" sz="2000">
                <a:effectLst/>
                <a:latin typeface="Times New Roman" panose="02020603050405020304" charset="0"/>
                <a:cs typeface="Times New Roman" panose="02020603050405020304" charset="0"/>
              </a:rPr>
              <a:t>with a total of 177,250 changes. The results show that our framework achieves a reasonable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performance, which signiﬁcantly outperforms the baselines by a substantial margin.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7545" y="1418590"/>
            <a:ext cx="9109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Contributions of the Paper: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9882" y="391995"/>
            <a:ext cx="10852237" cy="648000"/>
          </a:xfrm>
        </p:spPr>
        <p:txBody>
          <a:bodyPr/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Framework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1515" y="1276985"/>
            <a:ext cx="94405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 typeface="+mj-lt"/>
            </a:pP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Overview:</a:t>
            </a:r>
            <a:endParaRPr lang="en-US" altLang="zh-CN" sz="2400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7790" y="1765300"/>
            <a:ext cx="9535160" cy="43402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9882" y="391995"/>
            <a:ext cx="10852237" cy="648000"/>
          </a:xfrm>
        </p:spPr>
        <p:txBody>
          <a:bodyPr/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Framework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1515" y="1276985"/>
            <a:ext cx="94405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 typeface="+mj-lt"/>
            </a:pP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Data Preparation:</a:t>
            </a:r>
            <a:endParaRPr lang="en-US" altLang="zh-CN" sz="2400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7105" y="1802130"/>
            <a:ext cx="1080706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Defect-fixing change identiﬁcation     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1) search the commit message for references to issue reports, e.g., “Fixed #233”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2) crawl the corresponding issue report from the issue tracking system (ITS) of the project 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Buggy change identiﬁcation -- SZZ algorithm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1) ﬁrst leverages the git diff command to identify the lines 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2) traces back through the change history to identify the buggy changes by using annotation graph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Buggy and clean lines identiﬁcation 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Code tokenization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52295" y="5628640"/>
            <a:ext cx="72802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i="1">
                <a:latin typeface="Times New Roman" panose="02020603050405020304" charset="0"/>
                <a:cs typeface="Times New Roman" panose="02020603050405020304" charset="0"/>
              </a:rPr>
              <a:t>“System.out.println(graph.summary(InputType.feedForward(5)));”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66570" y="6055995"/>
            <a:ext cx="85369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r>
              <a:rPr lang="zh-CN" altLang="en-US" i="1">
                <a:latin typeface="Times New Roman" panose="02020603050405020304" charset="0"/>
                <a:cs typeface="Times New Roman" panose="02020603050405020304" charset="0"/>
              </a:rPr>
              <a:t>“System . out . println ( graph . summary ( InputType . feedForward ( 5 ) ) ) ;”</a:t>
            </a:r>
            <a:endParaRPr lang="zh-CN" altLang="en-US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右箭头 10"/>
          <p:cNvSpPr/>
          <p:nvPr/>
        </p:nvSpPr>
        <p:spPr>
          <a:xfrm flipV="1">
            <a:off x="1667510" y="6102985"/>
            <a:ext cx="381000" cy="274955"/>
          </a:xfrm>
          <a:prstGeom prst="rightArrow">
            <a:avLst>
              <a:gd name="adj1" fmla="val 65972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9882" y="391995"/>
            <a:ext cx="10852237" cy="648000"/>
          </a:xfrm>
        </p:spPr>
        <p:txBody>
          <a:bodyPr/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Framework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1515" y="1276985"/>
            <a:ext cx="94405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 typeface="+mj-lt"/>
            </a:pP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JIT defect identification model:</a:t>
            </a:r>
            <a:endParaRPr lang="en-US" altLang="zh-CN" sz="2400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3135" y="2140585"/>
            <a:ext cx="455676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Extract 14 change-level features* 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Data preprocessing steps (e.g. re-sampling and log transformation) 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Build the identiﬁcation model using a logistic regression classiﬁer 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0" y="1579880"/>
            <a:ext cx="5407025" cy="41649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9150" y="5886450"/>
            <a:ext cx="105530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+mj-ea"/>
              <a:buAutoNum type="circleNumDbPlain"/>
            </a:pPr>
            <a:r>
              <a:rPr lang="zh-CN" altLang="en-US" i="1">
                <a:latin typeface="Times New Roman" panose="02020603050405020304" charset="0"/>
                <a:cs typeface="Times New Roman" panose="02020603050405020304" charset="0"/>
              </a:rPr>
              <a:t>A large-scale empirical study of just-in-time quality assurance</a:t>
            </a:r>
            <a:endParaRPr lang="zh-CN" altLang="en-US" i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Supervised vs unsupervised models: A holistic look at effort-aware just-in-time defect prediction</a:t>
            </a:r>
            <a:endParaRPr lang="zh-CN" altLang="en-US" i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9882" y="391995"/>
            <a:ext cx="10852237" cy="648000"/>
          </a:xfrm>
        </p:spPr>
        <p:txBody>
          <a:bodyPr/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Framework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1515" y="1276985"/>
            <a:ext cx="94405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 typeface="+mj-lt"/>
            </a:pP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JIT defect localization model:</a:t>
            </a:r>
            <a:endParaRPr lang="en-US" altLang="zh-CN" sz="2400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5835" y="1802130"/>
            <a:ext cx="1080706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N-gram modeling for source code: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Configuration:  set N=6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      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3975" y="2395855"/>
            <a:ext cx="5456555" cy="10325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935" y="3303905"/>
            <a:ext cx="5761355" cy="654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410" y="3819525"/>
            <a:ext cx="6278880" cy="1095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370" y="4610100"/>
            <a:ext cx="6598920" cy="9429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9882" y="391995"/>
            <a:ext cx="10852237" cy="648000"/>
          </a:xfrm>
        </p:spPr>
        <p:txBody>
          <a:bodyPr/>
          <a:p>
            <a:pPr algn="l">
              <a:buClrTx/>
              <a:buSzTx/>
              <a:buFontTx/>
            </a:pP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Experiment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7565" y="1605280"/>
            <a:ext cx="9109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Dataset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1055" y="2903220"/>
            <a:ext cx="9109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Modal Evaluation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54125" y="2214880"/>
            <a:ext cx="82880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14 projects from github, 177,250 changes in total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26185" y="3538220"/>
            <a:ext cx="828802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Evaluation setting (</a:t>
            </a:r>
            <a:r>
              <a:rPr lang="en-US" sz="2000" i="1">
                <a:latin typeface="Times New Roman" panose="02020603050405020304" charset="0"/>
                <a:cs typeface="Times New Roman" panose="02020603050405020304" charset="0"/>
              </a:rPr>
              <a:t>identiﬁed-buggy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&amp; </a:t>
            </a:r>
            <a:r>
              <a:rPr lang="en-US" sz="2000" i="1">
                <a:latin typeface="Times New Roman" panose="02020603050405020304" charset="0"/>
                <a:cs typeface="Times New Roman" panose="02020603050405020304" charset="0"/>
              </a:rPr>
              <a:t>all-buggy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Performance measures (</a:t>
            </a:r>
            <a:r>
              <a:rPr lang="en-US" sz="2000" i="1">
                <a:latin typeface="Times New Roman" panose="02020603050405020304" charset="0"/>
                <a:cs typeface="Times New Roman" panose="02020603050405020304" charset="0"/>
              </a:rPr>
              <a:t>MRR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&amp; </a:t>
            </a:r>
            <a:r>
              <a:rPr lang="en-US" sz="2000" i="1">
                <a:latin typeface="Times New Roman" panose="02020603050405020304" charset="0"/>
                <a:cs typeface="Times New Roman" panose="02020603050405020304" charset="0"/>
              </a:rPr>
              <a:t>MAP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Top-k accuracy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sz="2000" i="1">
                <a:latin typeface="Times New Roman" panose="02020603050405020304" charset="0"/>
                <a:cs typeface="Times New Roman" panose="02020603050405020304" charset="0"/>
              </a:rPr>
              <a:t>k =</a:t>
            </a:r>
            <a:r>
              <a:rPr sz="2000" i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i="1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&amp;</a:t>
            </a:r>
            <a:r>
              <a:rPr lang="en-US" sz="2000" i="1">
                <a:latin typeface="Times New Roman" panose="02020603050405020304" charset="0"/>
                <a:cs typeface="Times New Roman" panose="02020603050405020304" charset="0"/>
              </a:rPr>
              <a:t>5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):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4970" y="2257425"/>
            <a:ext cx="4957445" cy="31242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810" y="5356225"/>
            <a:ext cx="3468370" cy="38227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69882" y="391995"/>
            <a:ext cx="10852237" cy="648000"/>
          </a:xfrm>
        </p:spPr>
        <p:txBody>
          <a:bodyPr/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Results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7565" y="1186180"/>
            <a:ext cx="9109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1835" y="1344295"/>
            <a:ext cx="10253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RQ1: Performance of proposed framework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230" y="2111375"/>
            <a:ext cx="10797540" cy="35369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2652</Words>
  <Application>WPS 演示</Application>
  <PresentationFormat>宽屏</PresentationFormat>
  <Paragraphs>108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Palatino Linotype</vt:lpstr>
      <vt:lpstr>黑体</vt:lpstr>
      <vt:lpstr>Times New Roman</vt:lpstr>
      <vt:lpstr>Calibri</vt:lpstr>
      <vt:lpstr>等线 Light</vt:lpstr>
      <vt:lpstr>Wingdings</vt:lpstr>
      <vt:lpstr>Arial Unicode MS</vt:lpstr>
      <vt:lpstr>等线</vt:lpstr>
      <vt:lpstr>Office 主题​​</vt:lpstr>
      <vt:lpstr>PowerPoint 演示文稿</vt:lpstr>
      <vt:lpstr>Background</vt:lpstr>
      <vt:lpstr>Background</vt:lpstr>
      <vt:lpstr>Framework</vt:lpstr>
      <vt:lpstr>Framework</vt:lpstr>
      <vt:lpstr>Framework</vt:lpstr>
      <vt:lpstr>Framework</vt:lpstr>
      <vt:lpstr>Experiment</vt:lpstr>
      <vt:lpstr>Results</vt:lpstr>
      <vt:lpstr>Results</vt:lpstr>
      <vt:lpstr>Results</vt:lpstr>
      <vt:lpstr>Results</vt:lpstr>
      <vt:lpstr>Results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Dacun</cp:lastModifiedBy>
  <cp:revision>203</cp:revision>
  <dcterms:created xsi:type="dcterms:W3CDTF">2019-06-19T02:08:00Z</dcterms:created>
  <dcterms:modified xsi:type="dcterms:W3CDTF">2020-04-24T01:27:40Z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