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71" r:id="rId6"/>
    <p:sldId id="260" r:id="rId7"/>
    <p:sldId id="261" r:id="rId8"/>
    <p:sldId id="267" r:id="rId9"/>
    <p:sldId id="266" r:id="rId10"/>
    <p:sldId id="265" r:id="rId11"/>
    <p:sldId id="264" r:id="rId12"/>
    <p:sldId id="263" r:id="rId13"/>
    <p:sldId id="262" r:id="rId14"/>
    <p:sldId id="269" r:id="rId15"/>
    <p:sldId id="273" r:id="rId16"/>
    <p:sldId id="275"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8C4EC-BD8E-4987-95FB-62089EDBC251}" type="datetimeFigureOut">
              <a:rPr lang="zh-CN" altLang="en-US" smtClean="0"/>
              <a:t>2020/4/24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0FFF83-C423-49A6-BBAA-2543161A0753}" type="slidenum">
              <a:rPr lang="zh-CN" altLang="en-US" smtClean="0"/>
              <a:t>‹#›</a:t>
            </a:fld>
            <a:endParaRPr lang="zh-CN" altLang="en-US"/>
          </a:p>
        </p:txBody>
      </p:sp>
    </p:spTree>
    <p:extLst>
      <p:ext uri="{BB962C8B-B14F-4D97-AF65-F5344CB8AC3E}">
        <p14:creationId xmlns:p14="http://schemas.microsoft.com/office/powerpoint/2010/main" val="174428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70FFF83-C423-49A6-BBAA-2543161A0753}" type="slidenum">
              <a:rPr lang="zh-CN" altLang="en-US" smtClean="0"/>
              <a:t>8</a:t>
            </a:fld>
            <a:endParaRPr lang="zh-CN" altLang="en-US"/>
          </a:p>
        </p:txBody>
      </p:sp>
    </p:spTree>
    <p:extLst>
      <p:ext uri="{BB962C8B-B14F-4D97-AF65-F5344CB8AC3E}">
        <p14:creationId xmlns:p14="http://schemas.microsoft.com/office/powerpoint/2010/main" val="34455804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16F7E16-3843-4A55-A884-5548FC53BF62}"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F28445-9C93-4121-A35E-99FDAF59A2CF}" type="slidenum">
              <a:rPr lang="zh-CN" altLang="en-US" smtClean="0"/>
              <a:t>‹#›</a:t>
            </a:fld>
            <a:endParaRPr lang="zh-CN" altLang="en-US"/>
          </a:p>
        </p:txBody>
      </p:sp>
    </p:spTree>
    <p:extLst>
      <p:ext uri="{BB962C8B-B14F-4D97-AF65-F5344CB8AC3E}">
        <p14:creationId xmlns:p14="http://schemas.microsoft.com/office/powerpoint/2010/main" val="333198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6F7E16-3843-4A55-A884-5548FC53BF62}"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F28445-9C93-4121-A35E-99FDAF59A2CF}" type="slidenum">
              <a:rPr lang="zh-CN" altLang="en-US" smtClean="0"/>
              <a:t>‹#›</a:t>
            </a:fld>
            <a:endParaRPr lang="zh-CN" altLang="en-US"/>
          </a:p>
        </p:txBody>
      </p:sp>
    </p:spTree>
    <p:extLst>
      <p:ext uri="{BB962C8B-B14F-4D97-AF65-F5344CB8AC3E}">
        <p14:creationId xmlns:p14="http://schemas.microsoft.com/office/powerpoint/2010/main" val="2977676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6F7E16-3843-4A55-A884-5548FC53BF62}"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F28445-9C93-4121-A35E-99FDAF59A2CF}" type="slidenum">
              <a:rPr lang="zh-CN" altLang="en-US" smtClean="0"/>
              <a:t>‹#›</a:t>
            </a:fld>
            <a:endParaRPr lang="zh-CN" altLang="en-US"/>
          </a:p>
        </p:txBody>
      </p:sp>
    </p:spTree>
    <p:extLst>
      <p:ext uri="{BB962C8B-B14F-4D97-AF65-F5344CB8AC3E}">
        <p14:creationId xmlns:p14="http://schemas.microsoft.com/office/powerpoint/2010/main" val="2557066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16F7E16-3843-4A55-A884-5548FC53BF62}"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F28445-9C93-4121-A35E-99FDAF59A2CF}" type="slidenum">
              <a:rPr lang="zh-CN" altLang="en-US" smtClean="0"/>
              <a:t>‹#›</a:t>
            </a:fld>
            <a:endParaRPr lang="zh-CN" altLang="en-US"/>
          </a:p>
        </p:txBody>
      </p:sp>
    </p:spTree>
    <p:extLst>
      <p:ext uri="{BB962C8B-B14F-4D97-AF65-F5344CB8AC3E}">
        <p14:creationId xmlns:p14="http://schemas.microsoft.com/office/powerpoint/2010/main" val="54302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16F7E16-3843-4A55-A884-5548FC53BF62}" type="datetimeFigureOut">
              <a:rPr lang="zh-CN" altLang="en-US" smtClean="0"/>
              <a:t>2020/4/24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0F28445-9C93-4121-A35E-99FDAF59A2CF}" type="slidenum">
              <a:rPr lang="zh-CN" altLang="en-US" smtClean="0"/>
              <a:t>‹#›</a:t>
            </a:fld>
            <a:endParaRPr lang="zh-CN" altLang="en-US"/>
          </a:p>
        </p:txBody>
      </p:sp>
    </p:spTree>
    <p:extLst>
      <p:ext uri="{BB962C8B-B14F-4D97-AF65-F5344CB8AC3E}">
        <p14:creationId xmlns:p14="http://schemas.microsoft.com/office/powerpoint/2010/main" val="4076143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16F7E16-3843-4A55-A884-5548FC53BF62}" type="datetimeFigureOut">
              <a:rPr lang="zh-CN" altLang="en-US" smtClean="0"/>
              <a:t>2020/4/24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F28445-9C93-4121-A35E-99FDAF59A2CF}" type="slidenum">
              <a:rPr lang="zh-CN" altLang="en-US" smtClean="0"/>
              <a:t>‹#›</a:t>
            </a:fld>
            <a:endParaRPr lang="zh-CN" altLang="en-US"/>
          </a:p>
        </p:txBody>
      </p:sp>
    </p:spTree>
    <p:extLst>
      <p:ext uri="{BB962C8B-B14F-4D97-AF65-F5344CB8AC3E}">
        <p14:creationId xmlns:p14="http://schemas.microsoft.com/office/powerpoint/2010/main" val="416713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16F7E16-3843-4A55-A884-5548FC53BF62}" type="datetimeFigureOut">
              <a:rPr lang="zh-CN" altLang="en-US" smtClean="0"/>
              <a:t>2020/4/24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0F28445-9C93-4121-A35E-99FDAF59A2CF}" type="slidenum">
              <a:rPr lang="zh-CN" altLang="en-US" smtClean="0"/>
              <a:t>‹#›</a:t>
            </a:fld>
            <a:endParaRPr lang="zh-CN" altLang="en-US"/>
          </a:p>
        </p:txBody>
      </p:sp>
    </p:spTree>
    <p:extLst>
      <p:ext uri="{BB962C8B-B14F-4D97-AF65-F5344CB8AC3E}">
        <p14:creationId xmlns:p14="http://schemas.microsoft.com/office/powerpoint/2010/main" val="400109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16F7E16-3843-4A55-A884-5548FC53BF62}" type="datetimeFigureOut">
              <a:rPr lang="zh-CN" altLang="en-US" smtClean="0"/>
              <a:t>2020/4/24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0F28445-9C93-4121-A35E-99FDAF59A2CF}" type="slidenum">
              <a:rPr lang="zh-CN" altLang="en-US" smtClean="0"/>
              <a:t>‹#›</a:t>
            </a:fld>
            <a:endParaRPr lang="zh-CN" altLang="en-US"/>
          </a:p>
        </p:txBody>
      </p:sp>
    </p:spTree>
    <p:extLst>
      <p:ext uri="{BB962C8B-B14F-4D97-AF65-F5344CB8AC3E}">
        <p14:creationId xmlns:p14="http://schemas.microsoft.com/office/powerpoint/2010/main" val="195092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16F7E16-3843-4A55-A884-5548FC53BF62}" type="datetimeFigureOut">
              <a:rPr lang="zh-CN" altLang="en-US" smtClean="0"/>
              <a:t>2020/4/24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0F28445-9C93-4121-A35E-99FDAF59A2CF}" type="slidenum">
              <a:rPr lang="zh-CN" altLang="en-US" smtClean="0"/>
              <a:t>‹#›</a:t>
            </a:fld>
            <a:endParaRPr lang="zh-CN" altLang="en-US"/>
          </a:p>
        </p:txBody>
      </p:sp>
    </p:spTree>
    <p:extLst>
      <p:ext uri="{BB962C8B-B14F-4D97-AF65-F5344CB8AC3E}">
        <p14:creationId xmlns:p14="http://schemas.microsoft.com/office/powerpoint/2010/main" val="73430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16F7E16-3843-4A55-A884-5548FC53BF62}" type="datetimeFigureOut">
              <a:rPr lang="zh-CN" altLang="en-US" smtClean="0"/>
              <a:t>2020/4/24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F28445-9C93-4121-A35E-99FDAF59A2CF}" type="slidenum">
              <a:rPr lang="zh-CN" altLang="en-US" smtClean="0"/>
              <a:t>‹#›</a:t>
            </a:fld>
            <a:endParaRPr lang="zh-CN" altLang="en-US"/>
          </a:p>
        </p:txBody>
      </p:sp>
    </p:spTree>
    <p:extLst>
      <p:ext uri="{BB962C8B-B14F-4D97-AF65-F5344CB8AC3E}">
        <p14:creationId xmlns:p14="http://schemas.microsoft.com/office/powerpoint/2010/main" val="1431695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16F7E16-3843-4A55-A884-5548FC53BF62}" type="datetimeFigureOut">
              <a:rPr lang="zh-CN" altLang="en-US" smtClean="0"/>
              <a:t>2020/4/24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0F28445-9C93-4121-A35E-99FDAF59A2CF}" type="slidenum">
              <a:rPr lang="zh-CN" altLang="en-US" smtClean="0"/>
              <a:t>‹#›</a:t>
            </a:fld>
            <a:endParaRPr lang="zh-CN" altLang="en-US"/>
          </a:p>
        </p:txBody>
      </p:sp>
    </p:spTree>
    <p:extLst>
      <p:ext uri="{BB962C8B-B14F-4D97-AF65-F5344CB8AC3E}">
        <p14:creationId xmlns:p14="http://schemas.microsoft.com/office/powerpoint/2010/main" val="1830715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6F7E16-3843-4A55-A884-5548FC53BF62}" type="datetimeFigureOut">
              <a:rPr lang="zh-CN" altLang="en-US" smtClean="0"/>
              <a:t>2020/4/24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28445-9C93-4121-A35E-99FDAF59A2CF}" type="slidenum">
              <a:rPr lang="zh-CN" altLang="en-US" smtClean="0"/>
              <a:t>‹#›</a:t>
            </a:fld>
            <a:endParaRPr lang="zh-CN" altLang="en-US"/>
          </a:p>
        </p:txBody>
      </p:sp>
    </p:spTree>
    <p:extLst>
      <p:ext uri="{BB962C8B-B14F-4D97-AF65-F5344CB8AC3E}">
        <p14:creationId xmlns:p14="http://schemas.microsoft.com/office/powerpoint/2010/main" val="1751379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altLang="zh-CN" dirty="0" smtClean="0"/>
              <a:t>How does Machine Learning Change Software</a:t>
            </a:r>
            <a:br>
              <a:rPr lang="en-US" altLang="zh-CN" dirty="0" smtClean="0"/>
            </a:br>
            <a:r>
              <a:rPr lang="en-US" altLang="zh-CN" dirty="0" smtClean="0"/>
              <a:t>Development Practices?</a:t>
            </a:r>
            <a:endParaRPr lang="zh-CN" altLang="en-US" dirty="0"/>
          </a:p>
        </p:txBody>
      </p:sp>
      <p:sp>
        <p:nvSpPr>
          <p:cNvPr id="3" name="副标题 2"/>
          <p:cNvSpPr>
            <a:spLocks noGrp="1"/>
          </p:cNvSpPr>
          <p:nvPr>
            <p:ph type="subTitle" idx="1"/>
          </p:nvPr>
        </p:nvSpPr>
        <p:spPr/>
        <p:txBody>
          <a:bodyPr>
            <a:normAutofit lnSpcReduction="10000"/>
          </a:bodyPr>
          <a:lstStyle/>
          <a:p>
            <a:endParaRPr lang="en-US" altLang="zh-CN" dirty="0" smtClean="0"/>
          </a:p>
          <a:p>
            <a:endParaRPr lang="en-US" altLang="zh-CN" dirty="0"/>
          </a:p>
          <a:p>
            <a:endParaRPr lang="en-US" altLang="zh-CN" dirty="0" smtClean="0"/>
          </a:p>
          <a:p>
            <a:r>
              <a:rPr lang="zh-CN" altLang="en-US" dirty="0" smtClean="0"/>
              <a:t>主讲人：董威振</a:t>
            </a:r>
            <a:endParaRPr lang="zh-CN" altLang="en-US" dirty="0"/>
          </a:p>
        </p:txBody>
      </p:sp>
    </p:spTree>
    <p:extLst>
      <p:ext uri="{BB962C8B-B14F-4D97-AF65-F5344CB8AC3E}">
        <p14:creationId xmlns:p14="http://schemas.microsoft.com/office/powerpoint/2010/main" val="2338123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a:t>
            </a:r>
            <a:r>
              <a:rPr lang="en-US" altLang="zh-CN" dirty="0" smtClean="0"/>
              <a:t>——Survey</a:t>
            </a:r>
            <a:endParaRPr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en-US" dirty="0" smtClean="0"/>
              <a:t>调查设计（</a:t>
            </a:r>
            <a:r>
              <a:rPr lang="en-US" altLang="zh-CN" dirty="0" smtClean="0"/>
              <a:t>Survey Design</a:t>
            </a:r>
            <a:r>
              <a:rPr lang="zh-CN" altLang="en-US" dirty="0" smtClean="0"/>
              <a:t>）：</a:t>
            </a:r>
            <a:endParaRPr lang="zh-CN" altLang="en-US" dirty="0"/>
          </a:p>
        </p:txBody>
      </p:sp>
      <p:pic>
        <p:nvPicPr>
          <p:cNvPr id="4" name="图片 3"/>
          <p:cNvPicPr>
            <a:picLocks noChangeAspect="1"/>
          </p:cNvPicPr>
          <p:nvPr/>
        </p:nvPicPr>
        <p:blipFill>
          <a:blip r:embed="rId2"/>
          <a:stretch>
            <a:fillRect/>
          </a:stretch>
        </p:blipFill>
        <p:spPr>
          <a:xfrm>
            <a:off x="838200" y="2455463"/>
            <a:ext cx="5032267" cy="2728196"/>
          </a:xfrm>
          <a:prstGeom prst="rect">
            <a:avLst/>
          </a:prstGeom>
        </p:spPr>
      </p:pic>
      <p:sp>
        <p:nvSpPr>
          <p:cNvPr id="5" name="文本框 4"/>
          <p:cNvSpPr txBox="1"/>
          <p:nvPr/>
        </p:nvSpPr>
        <p:spPr>
          <a:xfrm>
            <a:off x="838200" y="5500829"/>
            <a:ext cx="4839854" cy="923330"/>
          </a:xfrm>
          <a:prstGeom prst="rect">
            <a:avLst/>
          </a:prstGeom>
          <a:noFill/>
        </p:spPr>
        <p:txBody>
          <a:bodyPr wrap="square" rtlCol="0">
            <a:spAutoFit/>
          </a:bodyPr>
          <a:lstStyle/>
          <a:p>
            <a:r>
              <a:rPr lang="zh-CN" altLang="en-US" dirty="0" smtClean="0"/>
              <a:t>共计</a:t>
            </a:r>
            <a:r>
              <a:rPr lang="en-US" altLang="zh-CN" dirty="0" smtClean="0"/>
              <a:t>342</a:t>
            </a:r>
            <a:r>
              <a:rPr lang="zh-CN" altLang="en-US" dirty="0" smtClean="0"/>
              <a:t>名受访者居住在四大洲的</a:t>
            </a:r>
            <a:r>
              <a:rPr lang="en-US" altLang="zh-CN" dirty="0" smtClean="0"/>
              <a:t>26</a:t>
            </a:r>
            <a:r>
              <a:rPr lang="zh-CN" altLang="en-US" dirty="0" smtClean="0"/>
              <a:t>个国家</a:t>
            </a:r>
            <a:r>
              <a:rPr lang="en-US" altLang="zh-CN" dirty="0" smtClean="0"/>
              <a:t>/</a:t>
            </a:r>
            <a:r>
              <a:rPr lang="zh-CN" altLang="en-US" dirty="0" smtClean="0"/>
              <a:t>地区。</a:t>
            </a:r>
          </a:p>
          <a:p>
            <a:r>
              <a:rPr lang="zh-CN" altLang="en-US" dirty="0" smtClean="0"/>
              <a:t>受访者居住的前两个国家是中国和美国。</a:t>
            </a:r>
            <a:endParaRPr lang="zh-CN" altLang="en-US" dirty="0"/>
          </a:p>
        </p:txBody>
      </p:sp>
      <p:pic>
        <p:nvPicPr>
          <p:cNvPr id="6" name="图片 5"/>
          <p:cNvPicPr>
            <a:picLocks noChangeAspect="1"/>
          </p:cNvPicPr>
          <p:nvPr/>
        </p:nvPicPr>
        <p:blipFill>
          <a:blip r:embed="rId3"/>
          <a:stretch>
            <a:fillRect/>
          </a:stretch>
        </p:blipFill>
        <p:spPr>
          <a:xfrm>
            <a:off x="6656122" y="2455463"/>
            <a:ext cx="4697677" cy="2596828"/>
          </a:xfrm>
          <a:prstGeom prst="rect">
            <a:avLst/>
          </a:prstGeom>
        </p:spPr>
      </p:pic>
      <p:sp>
        <p:nvSpPr>
          <p:cNvPr id="7" name="文本框 6"/>
          <p:cNvSpPr txBox="1"/>
          <p:nvPr/>
        </p:nvSpPr>
        <p:spPr>
          <a:xfrm>
            <a:off x="6656122" y="5615709"/>
            <a:ext cx="5027878" cy="923330"/>
          </a:xfrm>
          <a:prstGeom prst="rect">
            <a:avLst/>
          </a:prstGeom>
          <a:noFill/>
        </p:spPr>
        <p:txBody>
          <a:bodyPr wrap="square" rtlCol="0">
            <a:spAutoFit/>
          </a:bodyPr>
          <a:lstStyle/>
          <a:p>
            <a:r>
              <a:rPr lang="zh-CN" altLang="en-US" dirty="0" smtClean="0"/>
              <a:t>受访者分布在不同的人群中，有</a:t>
            </a:r>
            <a:r>
              <a:rPr lang="zh-CN" altLang="zh-CN" dirty="0" smtClean="0"/>
              <a:t>框架</a:t>
            </a:r>
            <a:r>
              <a:rPr lang="en-US" altLang="zh-CN" dirty="0"/>
              <a:t>/</a:t>
            </a:r>
            <a:r>
              <a:rPr lang="zh-CN" altLang="zh-CN" dirty="0"/>
              <a:t>工具</a:t>
            </a:r>
            <a:r>
              <a:rPr lang="en-US" altLang="zh-CN" dirty="0"/>
              <a:t>/</a:t>
            </a:r>
            <a:r>
              <a:rPr lang="zh-CN" altLang="zh-CN" dirty="0"/>
              <a:t>库</a:t>
            </a:r>
            <a:r>
              <a:rPr lang="zh-CN" altLang="zh-CN" dirty="0" smtClean="0"/>
              <a:t>（</a:t>
            </a:r>
            <a:r>
              <a:rPr lang="en-US" altLang="zh-CN" dirty="0" smtClean="0"/>
              <a:t> </a:t>
            </a:r>
            <a:r>
              <a:rPr lang="en-US" altLang="zh-CN" dirty="0"/>
              <a:t>FTL</a:t>
            </a:r>
            <a:r>
              <a:rPr lang="zh-CN" altLang="zh-CN" dirty="0"/>
              <a:t>）的</a:t>
            </a:r>
            <a:r>
              <a:rPr lang="zh-CN" altLang="zh-CN" dirty="0" smtClean="0"/>
              <a:t>从业者</a:t>
            </a:r>
            <a:r>
              <a:rPr lang="zh-CN" altLang="en-US" dirty="0" smtClean="0"/>
              <a:t>与</a:t>
            </a:r>
            <a:r>
              <a:rPr lang="zh-CN" altLang="zh-CN" dirty="0"/>
              <a:t>应用程序</a:t>
            </a:r>
            <a:r>
              <a:rPr lang="zh-CN" altLang="zh-CN" dirty="0" smtClean="0"/>
              <a:t>（</a:t>
            </a:r>
            <a:r>
              <a:rPr lang="en-US" altLang="zh-CN" dirty="0" smtClean="0"/>
              <a:t>App</a:t>
            </a:r>
            <a:r>
              <a:rPr lang="zh-CN" altLang="zh-CN" dirty="0"/>
              <a:t>）的</a:t>
            </a:r>
            <a:r>
              <a:rPr lang="zh-CN" altLang="zh-CN" dirty="0" smtClean="0"/>
              <a:t>从业者</a:t>
            </a:r>
            <a:r>
              <a:rPr lang="zh-CN" altLang="en-US" dirty="0" smtClean="0"/>
              <a:t>，分别有管理岗，开发岗与测试岗的不同人员。</a:t>
            </a:r>
            <a:endParaRPr lang="zh-CN" altLang="en-US" dirty="0"/>
          </a:p>
        </p:txBody>
      </p:sp>
    </p:spTree>
    <p:extLst>
      <p:ext uri="{BB962C8B-B14F-4D97-AF65-F5344CB8AC3E}">
        <p14:creationId xmlns:p14="http://schemas.microsoft.com/office/powerpoint/2010/main" val="2878981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a:t>
            </a:r>
            <a:r>
              <a:rPr lang="en-US" altLang="zh-CN" dirty="0" smtClean="0"/>
              <a:t>——Survey</a:t>
            </a:r>
            <a:endParaRPr lang="zh-CN" altLang="en-US" dirty="0"/>
          </a:p>
        </p:txBody>
      </p:sp>
      <p:sp>
        <p:nvSpPr>
          <p:cNvPr id="3" name="内容占位符 2"/>
          <p:cNvSpPr>
            <a:spLocks noGrp="1"/>
          </p:cNvSpPr>
          <p:nvPr>
            <p:ph idx="1"/>
          </p:nvPr>
        </p:nvSpPr>
        <p:spPr>
          <a:xfrm>
            <a:off x="838200" y="2262909"/>
            <a:ext cx="10515600" cy="3914054"/>
          </a:xfrm>
        </p:spPr>
        <p:txBody>
          <a:bodyPr>
            <a:normAutofit/>
          </a:bodyPr>
          <a:lstStyle/>
          <a:p>
            <a:pPr>
              <a:lnSpc>
                <a:spcPct val="110000"/>
              </a:lnSpc>
              <a:buFont typeface="Wingdings" panose="05000000000000000000" pitchFamily="2" charset="2"/>
              <a:buChar char="Ø"/>
            </a:pPr>
            <a:r>
              <a:rPr lang="zh-CN" altLang="en-US" sz="2200" dirty="0"/>
              <a:t>数据分析（</a:t>
            </a:r>
            <a:r>
              <a:rPr lang="en-US" altLang="zh-CN" sz="2200" dirty="0"/>
              <a:t> Data Analysis</a:t>
            </a:r>
            <a:r>
              <a:rPr lang="zh-CN" altLang="en-US" sz="2200" dirty="0"/>
              <a:t>）：</a:t>
            </a:r>
            <a:endParaRPr lang="en-US" altLang="zh-CN" sz="2200" dirty="0"/>
          </a:p>
          <a:p>
            <a:pPr marL="514350" indent="-514350">
              <a:lnSpc>
                <a:spcPct val="110000"/>
              </a:lnSpc>
              <a:buFont typeface="+mj-lt"/>
              <a:buAutoNum type="romanUcPeriod"/>
            </a:pPr>
            <a:r>
              <a:rPr lang="zh-CN" altLang="zh-CN" sz="2200" dirty="0"/>
              <a:t>检查了参与者的李克特反应的分布</a:t>
            </a:r>
            <a:r>
              <a:rPr lang="en-US" altLang="zh-CN" sz="2200" dirty="0"/>
              <a:t>.</a:t>
            </a:r>
          </a:p>
          <a:p>
            <a:pPr marL="514350" indent="-514350">
              <a:lnSpc>
                <a:spcPct val="110000"/>
              </a:lnSpc>
              <a:buFont typeface="+mj-lt"/>
              <a:buAutoNum type="romanUcPeriod"/>
            </a:pPr>
            <a:r>
              <a:rPr lang="zh-CN" altLang="zh-CN" sz="2200" dirty="0"/>
              <a:t>使用</a:t>
            </a:r>
            <a:r>
              <a:rPr lang="en-US" altLang="zh-CN" sz="2200" dirty="0"/>
              <a:t>Wilcoxon</a:t>
            </a:r>
            <a:r>
              <a:rPr lang="zh-CN" altLang="zh-CN" sz="2200" dirty="0"/>
              <a:t>秩和检验（即</a:t>
            </a:r>
            <a:r>
              <a:rPr lang="en-US" altLang="zh-CN" sz="2200" dirty="0"/>
              <a:t>ML VS </a:t>
            </a:r>
            <a:r>
              <a:rPr lang="zh-CN" altLang="zh-CN" sz="2200" dirty="0"/>
              <a:t>非</a:t>
            </a:r>
            <a:r>
              <a:rPr lang="en-US" altLang="zh-CN" sz="2200" dirty="0"/>
              <a:t>ML</a:t>
            </a:r>
            <a:r>
              <a:rPr lang="zh-CN" altLang="zh-CN" sz="2200" dirty="0"/>
              <a:t>以及</a:t>
            </a:r>
            <a:r>
              <a:rPr lang="en-US" altLang="zh-CN" sz="2200" dirty="0"/>
              <a:t>ML FTL VS ML App</a:t>
            </a:r>
            <a:r>
              <a:rPr lang="zh-CN" altLang="zh-CN" sz="2200" dirty="0"/>
              <a:t>）比较了不同组参与者的分布</a:t>
            </a:r>
            <a:r>
              <a:rPr lang="en-US" altLang="zh-CN" sz="2200" dirty="0"/>
              <a:t>.</a:t>
            </a:r>
          </a:p>
          <a:p>
            <a:pPr marL="0" indent="0">
              <a:lnSpc>
                <a:spcPct val="110000"/>
              </a:lnSpc>
              <a:buNone/>
            </a:pPr>
            <a:r>
              <a:rPr lang="zh-CN" altLang="zh-CN" sz="2200" dirty="0"/>
              <a:t>将在</a:t>
            </a:r>
            <a:r>
              <a:rPr lang="zh-CN" altLang="en-US" sz="2200" dirty="0"/>
              <a:t>后面</a:t>
            </a:r>
            <a:r>
              <a:rPr lang="zh-CN" altLang="zh-CN" sz="2200" dirty="0"/>
              <a:t>报告</a:t>
            </a:r>
            <a:r>
              <a:rPr lang="zh-CN" altLang="en-US" sz="2200" dirty="0"/>
              <a:t>数据分析的</a:t>
            </a:r>
            <a:r>
              <a:rPr lang="zh-CN" altLang="zh-CN" sz="2200" dirty="0"/>
              <a:t>完整结果</a:t>
            </a:r>
            <a:endParaRPr lang="zh-CN" altLang="en-US" sz="2200" dirty="0"/>
          </a:p>
        </p:txBody>
      </p:sp>
    </p:spTree>
    <p:extLst>
      <p:ext uri="{BB962C8B-B14F-4D97-AF65-F5344CB8AC3E}">
        <p14:creationId xmlns:p14="http://schemas.microsoft.com/office/powerpoint/2010/main" val="19749969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sp>
        <p:nvSpPr>
          <p:cNvPr id="3" name="内容占位符 2"/>
          <p:cNvSpPr>
            <a:spLocks noGrp="1"/>
          </p:cNvSpPr>
          <p:nvPr>
            <p:ph idx="1"/>
          </p:nvPr>
        </p:nvSpPr>
        <p:spPr>
          <a:xfrm>
            <a:off x="838200" y="1607127"/>
            <a:ext cx="10515600" cy="4569836"/>
          </a:xfrm>
        </p:spPr>
        <p:txBody>
          <a:bodyPr/>
          <a:lstStyle/>
          <a:p>
            <a:pPr marL="0" indent="0">
              <a:buNone/>
            </a:pPr>
            <a:r>
              <a:rPr lang="zh-CN" altLang="zh-CN" dirty="0"/>
              <a:t>软件工程</a:t>
            </a:r>
            <a:r>
              <a:rPr lang="zh-CN" altLang="zh-CN" dirty="0" smtClean="0"/>
              <a:t>实践</a:t>
            </a:r>
            <a:r>
              <a:rPr lang="zh-CN" altLang="en-US" dirty="0" smtClean="0"/>
              <a:t>在</a:t>
            </a:r>
            <a:r>
              <a:rPr lang="en-US" altLang="zh-CN" dirty="0" smtClean="0"/>
              <a:t>ML</a:t>
            </a:r>
            <a:r>
              <a:rPr lang="zh-CN" altLang="en-US" dirty="0" smtClean="0"/>
              <a:t>系统与非</a:t>
            </a:r>
            <a:r>
              <a:rPr lang="en-US" altLang="zh-CN" dirty="0" smtClean="0"/>
              <a:t>ML</a:t>
            </a:r>
            <a:r>
              <a:rPr lang="zh-CN" altLang="en-US" dirty="0" smtClean="0"/>
              <a:t>系统之间</a:t>
            </a:r>
            <a:r>
              <a:rPr lang="zh-CN" altLang="zh-CN" dirty="0" smtClean="0"/>
              <a:t>的差异</a:t>
            </a:r>
            <a:r>
              <a:rPr lang="zh-CN" altLang="en-US" dirty="0" smtClean="0"/>
              <a:t>有以下几个方面：</a:t>
            </a:r>
            <a:endParaRPr lang="en-US" altLang="zh-CN" dirty="0" smtClean="0"/>
          </a:p>
          <a:p>
            <a:pPr marL="0" indent="0">
              <a:buNone/>
            </a:pPr>
            <a:r>
              <a:rPr lang="en-US" altLang="zh-CN" dirty="0" smtClean="0"/>
              <a:t>       </a:t>
            </a:r>
          </a:p>
          <a:p>
            <a:pPr marL="0" indent="0">
              <a:buNone/>
            </a:pPr>
            <a:endParaRPr lang="en-US" altLang="zh-CN" dirty="0"/>
          </a:p>
          <a:p>
            <a:pPr marL="0" indent="0">
              <a:buNone/>
            </a:pPr>
            <a:r>
              <a:rPr lang="en-US" altLang="zh-CN" dirty="0" smtClean="0"/>
              <a:t>        </a:t>
            </a:r>
          </a:p>
          <a:p>
            <a:pPr marL="0" indent="0">
              <a:buNone/>
            </a:pPr>
            <a:r>
              <a:rPr lang="en-US" altLang="zh-CN" dirty="0"/>
              <a:t> </a:t>
            </a:r>
            <a:r>
              <a:rPr lang="en-US" altLang="zh-CN" dirty="0" smtClean="0"/>
              <a:t>         Differences in </a:t>
            </a:r>
          </a:p>
          <a:p>
            <a:pPr marL="0" indent="0">
              <a:buNone/>
            </a:pPr>
            <a:r>
              <a:rPr lang="en-US" altLang="zh-CN" dirty="0" smtClean="0"/>
              <a:t>Software Engineering Practices</a:t>
            </a:r>
            <a:endParaRPr lang="zh-CN" altLang="en-US" dirty="0"/>
          </a:p>
        </p:txBody>
      </p:sp>
      <p:sp>
        <p:nvSpPr>
          <p:cNvPr id="4" name="左大括号 3"/>
          <p:cNvSpPr/>
          <p:nvPr/>
        </p:nvSpPr>
        <p:spPr>
          <a:xfrm>
            <a:off x="5957455" y="2216727"/>
            <a:ext cx="572654" cy="44519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6631708" y="2466109"/>
            <a:ext cx="3731492" cy="369332"/>
          </a:xfrm>
          <a:prstGeom prst="rect">
            <a:avLst/>
          </a:prstGeom>
          <a:noFill/>
        </p:spPr>
        <p:txBody>
          <a:bodyPr wrap="square" rtlCol="0">
            <a:spAutoFit/>
          </a:bodyPr>
          <a:lstStyle/>
          <a:p>
            <a:r>
              <a:rPr lang="en-US" altLang="zh-CN" dirty="0" smtClean="0"/>
              <a:t>Software Requirements</a:t>
            </a:r>
            <a:r>
              <a:rPr lang="zh-CN" altLang="en-US" dirty="0" smtClean="0"/>
              <a:t>（软件要求）</a:t>
            </a:r>
            <a:endParaRPr lang="zh-CN" altLang="en-US" dirty="0"/>
          </a:p>
        </p:txBody>
      </p:sp>
      <p:sp>
        <p:nvSpPr>
          <p:cNvPr id="8" name="文本框 7"/>
          <p:cNvSpPr txBox="1"/>
          <p:nvPr/>
        </p:nvSpPr>
        <p:spPr>
          <a:xfrm>
            <a:off x="6631708" y="3084420"/>
            <a:ext cx="3325092" cy="369332"/>
          </a:xfrm>
          <a:prstGeom prst="rect">
            <a:avLst/>
          </a:prstGeom>
          <a:noFill/>
        </p:spPr>
        <p:txBody>
          <a:bodyPr wrap="square" rtlCol="0">
            <a:spAutoFit/>
          </a:bodyPr>
          <a:lstStyle/>
          <a:p>
            <a:r>
              <a:rPr lang="en-US" altLang="zh-CN" dirty="0" smtClean="0"/>
              <a:t>Software Design</a:t>
            </a:r>
            <a:r>
              <a:rPr lang="zh-CN" altLang="en-US" dirty="0" smtClean="0"/>
              <a:t>（软件设计</a:t>
            </a:r>
            <a:r>
              <a:rPr lang="zh-CN" altLang="en-US" dirty="0"/>
              <a:t>）</a:t>
            </a:r>
          </a:p>
        </p:txBody>
      </p:sp>
      <p:sp>
        <p:nvSpPr>
          <p:cNvPr id="9" name="文本框 8"/>
          <p:cNvSpPr txBox="1"/>
          <p:nvPr/>
        </p:nvSpPr>
        <p:spPr>
          <a:xfrm>
            <a:off x="6631708" y="3718697"/>
            <a:ext cx="5338618" cy="369332"/>
          </a:xfrm>
          <a:prstGeom prst="rect">
            <a:avLst/>
          </a:prstGeom>
          <a:noFill/>
        </p:spPr>
        <p:txBody>
          <a:bodyPr wrap="square" rtlCol="0">
            <a:spAutoFit/>
          </a:bodyPr>
          <a:lstStyle/>
          <a:p>
            <a:r>
              <a:rPr lang="en-US" altLang="zh-CN" dirty="0" smtClean="0"/>
              <a:t>Software Construction and Tools</a:t>
            </a:r>
            <a:r>
              <a:rPr lang="zh-CN" altLang="en-US" dirty="0" smtClean="0"/>
              <a:t>（软件构造与工具）</a:t>
            </a:r>
            <a:endParaRPr lang="zh-CN" altLang="en-US" dirty="0"/>
          </a:p>
        </p:txBody>
      </p:sp>
      <p:sp>
        <p:nvSpPr>
          <p:cNvPr id="10" name="文本框 9"/>
          <p:cNvSpPr txBox="1"/>
          <p:nvPr/>
        </p:nvSpPr>
        <p:spPr>
          <a:xfrm>
            <a:off x="6631708" y="4352974"/>
            <a:ext cx="4984176" cy="369332"/>
          </a:xfrm>
          <a:prstGeom prst="rect">
            <a:avLst/>
          </a:prstGeom>
          <a:noFill/>
        </p:spPr>
        <p:txBody>
          <a:bodyPr wrap="square" rtlCol="0">
            <a:spAutoFit/>
          </a:bodyPr>
          <a:lstStyle/>
          <a:p>
            <a:r>
              <a:rPr lang="en-US" altLang="zh-CN" dirty="0" smtClean="0"/>
              <a:t>Software Testing and Quality</a:t>
            </a:r>
            <a:r>
              <a:rPr lang="zh-CN" altLang="en-US" dirty="0" smtClean="0"/>
              <a:t>（软件测试与质量</a:t>
            </a:r>
            <a:endParaRPr lang="zh-CN" altLang="en-US" dirty="0"/>
          </a:p>
        </p:txBody>
      </p:sp>
      <p:sp>
        <p:nvSpPr>
          <p:cNvPr id="11" name="文本框 10"/>
          <p:cNvSpPr txBox="1"/>
          <p:nvPr/>
        </p:nvSpPr>
        <p:spPr>
          <a:xfrm>
            <a:off x="6631708" y="4977307"/>
            <a:ext cx="4814455" cy="646331"/>
          </a:xfrm>
          <a:prstGeom prst="rect">
            <a:avLst/>
          </a:prstGeom>
          <a:noFill/>
        </p:spPr>
        <p:txBody>
          <a:bodyPr wrap="square" rtlCol="0">
            <a:spAutoFit/>
          </a:bodyPr>
          <a:lstStyle/>
          <a:p>
            <a:r>
              <a:rPr lang="en-US" altLang="zh-CN" dirty="0" smtClean="0"/>
              <a:t>Software Maintenance and Configuration Management</a:t>
            </a:r>
            <a:r>
              <a:rPr lang="zh-CN" altLang="en-US" dirty="0" smtClean="0"/>
              <a:t>（软件维护与配置管理）</a:t>
            </a:r>
            <a:endParaRPr lang="zh-CN" altLang="en-US" dirty="0"/>
          </a:p>
        </p:txBody>
      </p:sp>
      <p:sp>
        <p:nvSpPr>
          <p:cNvPr id="12" name="文本框 11"/>
          <p:cNvSpPr txBox="1"/>
          <p:nvPr/>
        </p:nvSpPr>
        <p:spPr>
          <a:xfrm>
            <a:off x="6631708" y="5878639"/>
            <a:ext cx="4405746" cy="646331"/>
          </a:xfrm>
          <a:prstGeom prst="rect">
            <a:avLst/>
          </a:prstGeom>
          <a:noFill/>
        </p:spPr>
        <p:txBody>
          <a:bodyPr wrap="square" rtlCol="0">
            <a:spAutoFit/>
          </a:bodyPr>
          <a:lstStyle/>
          <a:p>
            <a:r>
              <a:rPr lang="en-US" altLang="zh-CN" dirty="0" smtClean="0"/>
              <a:t>Software Engineering Process and Management</a:t>
            </a:r>
            <a:r>
              <a:rPr lang="zh-CN" altLang="en-US" dirty="0" smtClean="0"/>
              <a:t>（软件工程过程与管理）</a:t>
            </a:r>
            <a:endParaRPr lang="zh-CN" altLang="en-US" dirty="0"/>
          </a:p>
        </p:txBody>
      </p:sp>
    </p:spTree>
    <p:extLst>
      <p:ext uri="{BB962C8B-B14F-4D97-AF65-F5344CB8AC3E}">
        <p14:creationId xmlns:p14="http://schemas.microsoft.com/office/powerpoint/2010/main" val="41159005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sp>
        <p:nvSpPr>
          <p:cNvPr id="3" name="内容占位符 2"/>
          <p:cNvSpPr>
            <a:spLocks noGrp="1"/>
          </p:cNvSpPr>
          <p:nvPr>
            <p:ph idx="1"/>
          </p:nvPr>
        </p:nvSpPr>
        <p:spPr/>
        <p:txBody>
          <a:bodyPr/>
          <a:lstStyle/>
          <a:p>
            <a:pPr marL="0" indent="0">
              <a:buNone/>
            </a:pPr>
            <a:r>
              <a:rPr lang="zh-CN" altLang="en-US" dirty="0" smtClean="0"/>
              <a:t> 工作特征在</a:t>
            </a:r>
            <a:r>
              <a:rPr lang="en-US" altLang="zh-CN" dirty="0" smtClean="0"/>
              <a:t>ML</a:t>
            </a:r>
            <a:r>
              <a:rPr lang="zh-CN" altLang="zh-CN" dirty="0"/>
              <a:t>和非</a:t>
            </a:r>
            <a:r>
              <a:rPr lang="en-US" altLang="zh-CN" dirty="0"/>
              <a:t>ML</a:t>
            </a:r>
            <a:r>
              <a:rPr lang="zh-CN" altLang="zh-CN" dirty="0"/>
              <a:t>开发之间的差异</a:t>
            </a:r>
            <a:r>
              <a:rPr lang="zh-CN" altLang="en-US" dirty="0" smtClean="0"/>
              <a:t>有以下几个方面：</a:t>
            </a:r>
            <a:endParaRPr lang="en-US" altLang="zh-CN" dirty="0" smtClean="0"/>
          </a:p>
          <a:p>
            <a:pPr marL="0" indent="0">
              <a:buNone/>
            </a:pPr>
            <a:endParaRPr lang="en-US" altLang="zh-CN" dirty="0" smtClean="0"/>
          </a:p>
          <a:p>
            <a:pPr marL="0" indent="0">
              <a:buNone/>
            </a:pPr>
            <a:endParaRPr lang="en-US" altLang="zh-CN" dirty="0"/>
          </a:p>
          <a:p>
            <a:pPr marL="0" indent="0">
              <a:buNone/>
            </a:pPr>
            <a:r>
              <a:rPr lang="en-US" altLang="zh-CN" dirty="0" smtClean="0"/>
              <a:t>     </a:t>
            </a:r>
          </a:p>
          <a:p>
            <a:pPr marL="0" indent="0">
              <a:buNone/>
            </a:pPr>
            <a:r>
              <a:rPr lang="en-US" altLang="zh-CN" dirty="0"/>
              <a:t> </a:t>
            </a:r>
            <a:r>
              <a:rPr lang="en-US" altLang="zh-CN" dirty="0" smtClean="0"/>
              <a:t>    Differences in </a:t>
            </a:r>
          </a:p>
          <a:p>
            <a:pPr marL="0" indent="0">
              <a:buNone/>
            </a:pPr>
            <a:r>
              <a:rPr lang="en-US" altLang="zh-CN" dirty="0" smtClean="0"/>
              <a:t>Work Characteristics</a:t>
            </a:r>
          </a:p>
          <a:p>
            <a:endParaRPr lang="zh-CN" altLang="en-US" dirty="0"/>
          </a:p>
        </p:txBody>
      </p:sp>
      <p:sp>
        <p:nvSpPr>
          <p:cNvPr id="4" name="左大括号 3"/>
          <p:cNvSpPr/>
          <p:nvPr/>
        </p:nvSpPr>
        <p:spPr>
          <a:xfrm>
            <a:off x="4276437" y="2743199"/>
            <a:ext cx="572654" cy="36831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文本框 4"/>
          <p:cNvSpPr txBox="1"/>
          <p:nvPr/>
        </p:nvSpPr>
        <p:spPr>
          <a:xfrm>
            <a:off x="5338618" y="3020291"/>
            <a:ext cx="2930610" cy="369332"/>
          </a:xfrm>
          <a:prstGeom prst="rect">
            <a:avLst/>
          </a:prstGeom>
          <a:noFill/>
        </p:spPr>
        <p:txBody>
          <a:bodyPr wrap="none" rtlCol="0">
            <a:spAutoFit/>
          </a:bodyPr>
          <a:lstStyle/>
          <a:p>
            <a:r>
              <a:rPr lang="en-US" altLang="zh-CN" dirty="0" smtClean="0"/>
              <a:t>Skill Variety</a:t>
            </a:r>
            <a:r>
              <a:rPr lang="zh-CN" altLang="en-US" dirty="0" smtClean="0"/>
              <a:t>（技能多样性）</a:t>
            </a:r>
            <a:endParaRPr lang="zh-CN" altLang="en-US" dirty="0"/>
          </a:p>
        </p:txBody>
      </p:sp>
      <p:sp>
        <p:nvSpPr>
          <p:cNvPr id="6" name="文本框 5"/>
          <p:cNvSpPr txBox="1"/>
          <p:nvPr/>
        </p:nvSpPr>
        <p:spPr>
          <a:xfrm>
            <a:off x="5338618" y="3903814"/>
            <a:ext cx="6714837" cy="369332"/>
          </a:xfrm>
          <a:prstGeom prst="rect">
            <a:avLst/>
          </a:prstGeom>
          <a:noFill/>
        </p:spPr>
        <p:txBody>
          <a:bodyPr wrap="square" rtlCol="0">
            <a:spAutoFit/>
          </a:bodyPr>
          <a:lstStyle/>
          <a:p>
            <a:r>
              <a:rPr lang="en-US" altLang="zh-CN" dirty="0" smtClean="0"/>
              <a:t>Job Complexity and Problem Solving</a:t>
            </a:r>
            <a:r>
              <a:rPr lang="zh-CN" altLang="en-US" dirty="0" smtClean="0"/>
              <a:t>（工作复杂性和问题解决）</a:t>
            </a:r>
            <a:endParaRPr lang="zh-CN" altLang="en-US" dirty="0"/>
          </a:p>
        </p:txBody>
      </p:sp>
      <p:sp>
        <p:nvSpPr>
          <p:cNvPr id="7" name="文本框 6"/>
          <p:cNvSpPr txBox="1"/>
          <p:nvPr/>
        </p:nvSpPr>
        <p:spPr>
          <a:xfrm>
            <a:off x="5338618" y="4698077"/>
            <a:ext cx="3044423" cy="369332"/>
          </a:xfrm>
          <a:prstGeom prst="rect">
            <a:avLst/>
          </a:prstGeom>
          <a:noFill/>
        </p:spPr>
        <p:txBody>
          <a:bodyPr wrap="none" rtlCol="0">
            <a:spAutoFit/>
          </a:bodyPr>
          <a:lstStyle/>
          <a:p>
            <a:r>
              <a:rPr lang="en-US" altLang="zh-CN" dirty="0" smtClean="0"/>
              <a:t>Task Identity</a:t>
            </a:r>
            <a:r>
              <a:rPr lang="zh-CN" altLang="en-US" dirty="0" smtClean="0"/>
              <a:t>（任务一致性）</a:t>
            </a:r>
            <a:endParaRPr lang="zh-CN" altLang="en-US" dirty="0"/>
          </a:p>
        </p:txBody>
      </p:sp>
      <p:sp>
        <p:nvSpPr>
          <p:cNvPr id="8" name="文本框 7"/>
          <p:cNvSpPr txBox="1"/>
          <p:nvPr/>
        </p:nvSpPr>
        <p:spPr>
          <a:xfrm>
            <a:off x="5338618" y="5581600"/>
            <a:ext cx="5655715" cy="369332"/>
          </a:xfrm>
          <a:prstGeom prst="rect">
            <a:avLst/>
          </a:prstGeom>
          <a:noFill/>
        </p:spPr>
        <p:txBody>
          <a:bodyPr wrap="none" rtlCol="0">
            <a:spAutoFit/>
          </a:bodyPr>
          <a:lstStyle/>
          <a:p>
            <a:r>
              <a:rPr lang="en-US" altLang="zh-CN" dirty="0" smtClean="0"/>
              <a:t>Interaction Outside the Organization</a:t>
            </a:r>
            <a:r>
              <a:rPr lang="zh-CN" altLang="en-US" dirty="0" smtClean="0"/>
              <a:t>（组织外的互动）</a:t>
            </a:r>
            <a:endParaRPr lang="zh-CN" altLang="en-US" dirty="0"/>
          </a:p>
        </p:txBody>
      </p:sp>
    </p:spTree>
    <p:extLst>
      <p:ext uri="{BB962C8B-B14F-4D97-AF65-F5344CB8AC3E}">
        <p14:creationId xmlns:p14="http://schemas.microsoft.com/office/powerpoint/2010/main" val="2948436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结果</a:t>
            </a:r>
            <a:endParaRPr lang="zh-CN" altLang="en-US" dirty="0"/>
          </a:p>
        </p:txBody>
      </p:sp>
      <p:sp>
        <p:nvSpPr>
          <p:cNvPr id="3" name="内容占位符 2"/>
          <p:cNvSpPr>
            <a:spLocks noGrp="1"/>
          </p:cNvSpPr>
          <p:nvPr>
            <p:ph idx="1"/>
          </p:nvPr>
        </p:nvSpPr>
        <p:spPr>
          <a:xfrm>
            <a:off x="838200" y="1302327"/>
            <a:ext cx="10515600" cy="4874637"/>
          </a:xfrm>
        </p:spPr>
        <p:txBody>
          <a:bodyPr/>
          <a:lstStyle/>
          <a:p>
            <a:pPr marL="0" indent="0">
              <a:buNone/>
            </a:pPr>
            <a:r>
              <a:rPr lang="zh-CN" altLang="en-US" dirty="0" smtClean="0"/>
              <a:t>               汇总</a:t>
            </a:r>
            <a:r>
              <a:rPr lang="zh-CN" altLang="en-US" dirty="0"/>
              <a:t>的</a:t>
            </a:r>
            <a:r>
              <a:rPr lang="zh-CN" altLang="en-US" dirty="0" smtClean="0"/>
              <a:t>调查结果如下表：</a:t>
            </a:r>
            <a:endParaRPr lang="zh-CN" altLang="en-US" dirty="0"/>
          </a:p>
        </p:txBody>
      </p:sp>
      <p:pic>
        <p:nvPicPr>
          <p:cNvPr id="4" name="图片 3"/>
          <p:cNvPicPr>
            <a:picLocks noChangeAspect="1"/>
          </p:cNvPicPr>
          <p:nvPr/>
        </p:nvPicPr>
        <p:blipFill>
          <a:blip r:embed="rId2"/>
          <a:stretch>
            <a:fillRect/>
          </a:stretch>
        </p:blipFill>
        <p:spPr>
          <a:xfrm>
            <a:off x="119328" y="1736916"/>
            <a:ext cx="11842506" cy="5121084"/>
          </a:xfrm>
          <a:prstGeom prst="rect">
            <a:avLst/>
          </a:prstGeom>
        </p:spPr>
      </p:pic>
    </p:spTree>
    <p:extLst>
      <p:ext uri="{BB962C8B-B14F-4D97-AF65-F5344CB8AC3E}">
        <p14:creationId xmlns:p14="http://schemas.microsoft.com/office/powerpoint/2010/main" val="1694221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结论</a:t>
            </a:r>
            <a:endParaRPr lang="zh-CN" altLang="en-US" dirty="0"/>
          </a:p>
        </p:txBody>
      </p:sp>
      <p:sp>
        <p:nvSpPr>
          <p:cNvPr id="3" name="内容占位符 2"/>
          <p:cNvSpPr>
            <a:spLocks noGrp="1"/>
          </p:cNvSpPr>
          <p:nvPr>
            <p:ph idx="1"/>
          </p:nvPr>
        </p:nvSpPr>
        <p:spPr>
          <a:xfrm>
            <a:off x="838200" y="2152073"/>
            <a:ext cx="10515600" cy="4024890"/>
          </a:xfrm>
        </p:spPr>
        <p:txBody>
          <a:bodyPr>
            <a:normAutofit/>
          </a:bodyPr>
          <a:lstStyle/>
          <a:p>
            <a:r>
              <a:rPr lang="zh-CN" altLang="zh-CN" sz="2200" dirty="0"/>
              <a:t>这项工作中确定了机器学习和非机器学习开发之间的显着差异。</a:t>
            </a:r>
            <a:endParaRPr lang="en-US" altLang="zh-CN" sz="2200" dirty="0"/>
          </a:p>
          <a:p>
            <a:r>
              <a:rPr lang="zh-CN" altLang="zh-CN" sz="2200" dirty="0"/>
              <a:t>差异源自机器学习的固有特征</a:t>
            </a:r>
            <a:r>
              <a:rPr lang="en-US" altLang="zh-CN" sz="2200" dirty="0"/>
              <a:t>-</a:t>
            </a:r>
            <a:r>
              <a:rPr lang="zh-CN" altLang="zh-CN" sz="2200" dirty="0"/>
              <a:t>不确定性和使用数据。</a:t>
            </a:r>
            <a:endParaRPr lang="en-US" altLang="zh-CN" sz="2200" dirty="0"/>
          </a:p>
          <a:p>
            <a:r>
              <a:rPr lang="zh-CN" altLang="zh-CN" sz="2200" dirty="0"/>
              <a:t>为了解决不确定性，机器学习从业者应该改变思维方式，并在初步实验和机器学习算法的随机性中接受不确定性。</a:t>
            </a:r>
          </a:p>
          <a:p>
            <a:r>
              <a:rPr lang="zh-CN" altLang="zh-CN" sz="2200" dirty="0"/>
              <a:t>此外，用于代码，数据和参数的版本控制工具链对于</a:t>
            </a:r>
            <a:r>
              <a:rPr lang="en-US" altLang="zh-CN" sz="2200" dirty="0"/>
              <a:t>ML</a:t>
            </a:r>
            <a:r>
              <a:rPr lang="zh-CN" altLang="zh-CN" sz="2200" dirty="0"/>
              <a:t>从业人员实现可重复性起着至关重要的作用。</a:t>
            </a:r>
            <a:endParaRPr lang="en-US" altLang="zh-CN" sz="2200" dirty="0"/>
          </a:p>
          <a:p>
            <a:r>
              <a:rPr lang="zh-CN" altLang="zh-CN" sz="2200" dirty="0"/>
              <a:t>未来的研究可能会更加</a:t>
            </a:r>
            <a:r>
              <a:rPr lang="zh-CN" altLang="en-US" sz="2200" dirty="0"/>
              <a:t>偏向</a:t>
            </a:r>
            <a:r>
              <a:rPr lang="zh-CN" altLang="zh-CN" sz="2200" dirty="0"/>
              <a:t>地提供交互式和实时调试工具，以促进</a:t>
            </a:r>
            <a:r>
              <a:rPr lang="en-US" altLang="zh-CN" sz="2200" dirty="0"/>
              <a:t>ML</a:t>
            </a:r>
            <a:r>
              <a:rPr lang="zh-CN" altLang="zh-CN" sz="2200" dirty="0"/>
              <a:t>系统的有效开发。</a:t>
            </a:r>
            <a:r>
              <a:rPr lang="en-US" altLang="zh-CN" sz="2200" dirty="0"/>
              <a:t> </a:t>
            </a:r>
            <a:endParaRPr lang="zh-CN" altLang="zh-CN" sz="2200" dirty="0"/>
          </a:p>
          <a:p>
            <a:r>
              <a:rPr lang="zh-CN" altLang="zh-CN" sz="2200" dirty="0"/>
              <a:t>为了应对数据的快速发展，机器学习系统的在线反馈和性能测量是未来研究的沃土。</a:t>
            </a:r>
          </a:p>
          <a:p>
            <a:endParaRPr lang="zh-CN" altLang="zh-CN" dirty="0"/>
          </a:p>
          <a:p>
            <a:endParaRPr lang="zh-CN" altLang="zh-CN" dirty="0"/>
          </a:p>
          <a:p>
            <a:endParaRPr lang="zh-CN" altLang="en-US" dirty="0"/>
          </a:p>
        </p:txBody>
      </p:sp>
    </p:spTree>
    <p:extLst>
      <p:ext uri="{BB962C8B-B14F-4D97-AF65-F5344CB8AC3E}">
        <p14:creationId xmlns:p14="http://schemas.microsoft.com/office/powerpoint/2010/main" val="9381698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94182" y="3001818"/>
            <a:ext cx="4719782" cy="1089892"/>
          </a:xfrm>
        </p:spPr>
        <p:txBody>
          <a:bodyPr>
            <a:normAutofit/>
          </a:bodyPr>
          <a:lstStyle/>
          <a:p>
            <a:pPr marL="0" indent="0">
              <a:buNone/>
            </a:pPr>
            <a:r>
              <a:rPr lang="en-US" altLang="zh-CN" sz="4400" dirty="0" smtClean="0"/>
              <a:t>Thanks! That’s all!</a:t>
            </a:r>
            <a:endParaRPr lang="zh-CN" altLang="en-US" sz="4400" dirty="0"/>
          </a:p>
        </p:txBody>
      </p:sp>
    </p:spTree>
    <p:extLst>
      <p:ext uri="{BB962C8B-B14F-4D97-AF65-F5344CB8AC3E}">
        <p14:creationId xmlns:p14="http://schemas.microsoft.com/office/powerpoint/2010/main" val="2068778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a:xfrm>
            <a:off x="3343564" y="2410691"/>
            <a:ext cx="4969163" cy="3766272"/>
          </a:xfrm>
        </p:spPr>
        <p:txBody>
          <a:bodyPr/>
          <a:lstStyle/>
          <a:p>
            <a:pPr>
              <a:buFont typeface="Wingdings" panose="05000000000000000000" pitchFamily="2" charset="2"/>
              <a:buChar char="Ø"/>
            </a:pPr>
            <a:r>
              <a:rPr lang="en-US" altLang="zh-CN" dirty="0" smtClean="0"/>
              <a:t>1</a:t>
            </a:r>
            <a:r>
              <a:rPr lang="zh-CN" altLang="en-US" dirty="0" smtClean="0"/>
              <a:t>、概述</a:t>
            </a:r>
            <a:endParaRPr lang="en-US" altLang="zh-CN" dirty="0" smtClean="0"/>
          </a:p>
          <a:p>
            <a:pPr>
              <a:buFont typeface="Wingdings" panose="05000000000000000000" pitchFamily="2" charset="2"/>
              <a:buChar char="Ø"/>
            </a:pPr>
            <a:r>
              <a:rPr lang="en-US" altLang="zh-CN" dirty="0" smtClean="0"/>
              <a:t>2</a:t>
            </a:r>
            <a:r>
              <a:rPr lang="zh-CN" altLang="en-US" dirty="0" smtClean="0"/>
              <a:t>、背景</a:t>
            </a:r>
            <a:endParaRPr lang="en-US" altLang="zh-CN" dirty="0" smtClean="0"/>
          </a:p>
          <a:p>
            <a:pPr>
              <a:buFont typeface="Wingdings" panose="05000000000000000000" pitchFamily="2" charset="2"/>
              <a:buChar char="Ø"/>
            </a:pPr>
            <a:r>
              <a:rPr lang="en-US" altLang="zh-CN" dirty="0" smtClean="0"/>
              <a:t>3</a:t>
            </a:r>
            <a:r>
              <a:rPr lang="zh-CN" altLang="en-US" dirty="0" smtClean="0"/>
              <a:t>、方法</a:t>
            </a:r>
            <a:endParaRPr lang="en-US" altLang="zh-CN" dirty="0" smtClean="0"/>
          </a:p>
          <a:p>
            <a:pPr>
              <a:buFont typeface="Wingdings" panose="05000000000000000000" pitchFamily="2" charset="2"/>
              <a:buChar char="Ø"/>
            </a:pPr>
            <a:r>
              <a:rPr lang="en-US" altLang="zh-CN" dirty="0" smtClean="0"/>
              <a:t>4</a:t>
            </a:r>
            <a:r>
              <a:rPr lang="zh-CN" altLang="en-US" dirty="0" smtClean="0"/>
              <a:t>、结果</a:t>
            </a:r>
            <a:endParaRPr lang="en-US" altLang="zh-CN" dirty="0" smtClean="0"/>
          </a:p>
          <a:p>
            <a:pPr>
              <a:buFont typeface="Wingdings" panose="05000000000000000000" pitchFamily="2" charset="2"/>
              <a:buChar char="Ø"/>
            </a:pPr>
            <a:r>
              <a:rPr lang="en-US" altLang="zh-CN" dirty="0" smtClean="0"/>
              <a:t>5</a:t>
            </a:r>
            <a:r>
              <a:rPr lang="zh-CN" altLang="en-US" dirty="0"/>
              <a:t>、结论</a:t>
            </a:r>
          </a:p>
          <a:p>
            <a:pPr marL="0" indent="0">
              <a:buNone/>
            </a:pPr>
            <a:endParaRPr lang="zh-CN" altLang="en-US" dirty="0"/>
          </a:p>
        </p:txBody>
      </p:sp>
    </p:spTree>
    <p:extLst>
      <p:ext uri="{BB962C8B-B14F-4D97-AF65-F5344CB8AC3E}">
        <p14:creationId xmlns:p14="http://schemas.microsoft.com/office/powerpoint/2010/main" val="37383227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概述</a:t>
            </a:r>
            <a:endParaRPr lang="zh-CN" altLang="en-US" dirty="0"/>
          </a:p>
        </p:txBody>
      </p:sp>
      <p:sp>
        <p:nvSpPr>
          <p:cNvPr id="3" name="内容占位符 2"/>
          <p:cNvSpPr>
            <a:spLocks noGrp="1"/>
          </p:cNvSpPr>
          <p:nvPr>
            <p:ph idx="1"/>
          </p:nvPr>
        </p:nvSpPr>
        <p:spPr>
          <a:xfrm>
            <a:off x="838200" y="1690688"/>
            <a:ext cx="10515600" cy="4996439"/>
          </a:xfrm>
        </p:spPr>
        <p:txBody>
          <a:bodyPr>
            <a:normAutofit fontScale="85000" lnSpcReduction="10000"/>
          </a:bodyPr>
          <a:lstStyle/>
          <a:p>
            <a:pPr marL="0" indent="0">
              <a:buNone/>
            </a:pPr>
            <a:r>
              <a:rPr lang="en-US" altLang="zh-CN" sz="2400" dirty="0" smtClean="0"/>
              <a:t>		</a:t>
            </a:r>
            <a:r>
              <a:rPr lang="zh-CN" altLang="zh-CN" sz="2400" dirty="0" smtClean="0"/>
              <a:t>机器学习</a:t>
            </a:r>
            <a:r>
              <a:rPr lang="zh-CN" altLang="en-US" sz="2400" dirty="0" smtClean="0"/>
              <a:t>（</a:t>
            </a:r>
            <a:r>
              <a:rPr lang="en-US" altLang="zh-CN" sz="2400" dirty="0" smtClean="0"/>
              <a:t>ML</a:t>
            </a:r>
            <a:r>
              <a:rPr lang="zh-CN" altLang="en-US" sz="2400" dirty="0"/>
              <a:t>）</a:t>
            </a:r>
            <a:r>
              <a:rPr lang="zh-CN" altLang="zh-CN" sz="2400" dirty="0" smtClean="0"/>
              <a:t>如何</a:t>
            </a:r>
            <a:r>
              <a:rPr lang="zh-CN" altLang="zh-CN" sz="2400" dirty="0"/>
              <a:t>改变软件开发实践</a:t>
            </a:r>
            <a:r>
              <a:rPr lang="zh-CN" altLang="zh-CN" sz="2400" dirty="0" smtClean="0"/>
              <a:t>？</a:t>
            </a:r>
            <a:endParaRPr lang="en-US" altLang="zh-CN" sz="2400" dirty="0" smtClean="0"/>
          </a:p>
          <a:p>
            <a:pPr marL="0" indent="0">
              <a:lnSpc>
                <a:spcPts val="2880"/>
              </a:lnSpc>
              <a:buNone/>
            </a:pPr>
            <a:r>
              <a:rPr lang="en-US" altLang="zh-CN" sz="2400" dirty="0" smtClean="0"/>
              <a:t>        </a:t>
            </a:r>
            <a:r>
              <a:rPr lang="zh-CN" altLang="zh-CN" sz="2400" dirty="0" smtClean="0"/>
              <a:t>为了</a:t>
            </a:r>
            <a:r>
              <a:rPr lang="zh-CN" altLang="zh-CN" sz="2400" dirty="0"/>
              <a:t>系统地探索</a:t>
            </a:r>
            <a:r>
              <a:rPr lang="zh-CN" altLang="en-US" sz="2400" dirty="0"/>
              <a:t>这个问题，作者</a:t>
            </a:r>
            <a:r>
              <a:rPr lang="zh-CN" altLang="zh-CN" sz="2400" dirty="0"/>
              <a:t>进行了定性和定量研究的混合，以研究由机器学习引起的软件开发差异。</a:t>
            </a:r>
            <a:endParaRPr lang="en-US" altLang="zh-CN" sz="2400" dirty="0"/>
          </a:p>
          <a:p>
            <a:pPr>
              <a:lnSpc>
                <a:spcPts val="2880"/>
              </a:lnSpc>
              <a:buFont typeface="Wingdings" panose="05000000000000000000" pitchFamily="2" charset="2"/>
              <a:buChar char="u"/>
            </a:pPr>
            <a:r>
              <a:rPr lang="zh-CN" altLang="zh-CN" sz="2400" dirty="0"/>
              <a:t>对</a:t>
            </a:r>
            <a:r>
              <a:rPr lang="en-US" altLang="zh-CN" sz="2400" dirty="0"/>
              <a:t>14</a:t>
            </a:r>
            <a:r>
              <a:rPr lang="zh-CN" altLang="zh-CN" sz="2400" dirty="0"/>
              <a:t>位软件从业人员的访谈</a:t>
            </a:r>
            <a:r>
              <a:rPr lang="zh-CN" altLang="en-US" sz="2400" dirty="0"/>
              <a:t>，</a:t>
            </a:r>
            <a:r>
              <a:rPr lang="zh-CN" altLang="zh-CN" sz="2400" dirty="0"/>
              <a:t>定性地调查了受访者所感知到的差异</a:t>
            </a:r>
            <a:r>
              <a:rPr lang="zh-CN" altLang="en-US" sz="2400" dirty="0"/>
              <a:t>。</a:t>
            </a:r>
            <a:endParaRPr lang="en-US" altLang="zh-CN" sz="2400" dirty="0"/>
          </a:p>
          <a:p>
            <a:pPr>
              <a:lnSpc>
                <a:spcPts val="2880"/>
              </a:lnSpc>
              <a:buFont typeface="Wingdings" panose="05000000000000000000" pitchFamily="2" charset="2"/>
              <a:buChar char="u"/>
            </a:pPr>
            <a:r>
              <a:rPr lang="zh-CN" altLang="zh-CN" sz="2400" dirty="0"/>
              <a:t>与来自四大洲</a:t>
            </a:r>
            <a:r>
              <a:rPr lang="en-US" altLang="zh-CN" sz="2400" dirty="0"/>
              <a:t>26</a:t>
            </a:r>
            <a:r>
              <a:rPr lang="zh-CN" altLang="zh-CN" sz="2400" dirty="0"/>
              <a:t>个国家的</a:t>
            </a:r>
            <a:r>
              <a:rPr lang="en-US" altLang="zh-CN" sz="2400" dirty="0"/>
              <a:t>342</a:t>
            </a:r>
            <a:r>
              <a:rPr lang="zh-CN" altLang="zh-CN" sz="2400" dirty="0"/>
              <a:t>名软件从业人员进行了一次调查，以定量验证采访中发现的差异。</a:t>
            </a:r>
            <a:r>
              <a:rPr lang="zh-CN" altLang="en-US" sz="2400" dirty="0"/>
              <a:t>（</a:t>
            </a:r>
            <a:r>
              <a:rPr lang="zh-CN" altLang="zh-CN" sz="2400" dirty="0"/>
              <a:t>受访者担任各种职务，即开发（</a:t>
            </a:r>
            <a:r>
              <a:rPr lang="en-US" altLang="zh-CN" sz="2400" dirty="0"/>
              <a:t>69</a:t>
            </a:r>
            <a:r>
              <a:rPr lang="zh-CN" altLang="zh-CN" sz="2400" dirty="0"/>
              <a:t>％），测试（</a:t>
            </a:r>
            <a:r>
              <a:rPr lang="en-US" altLang="zh-CN" sz="2400" dirty="0"/>
              <a:t>24</a:t>
            </a:r>
            <a:r>
              <a:rPr lang="zh-CN" altLang="zh-CN" sz="2400" dirty="0"/>
              <a:t>％）和项目管理（</a:t>
            </a:r>
            <a:r>
              <a:rPr lang="en-US" altLang="zh-CN" sz="2400" dirty="0"/>
              <a:t>7</a:t>
            </a:r>
            <a:r>
              <a:rPr lang="zh-CN" altLang="zh-CN" sz="2400" dirty="0"/>
              <a:t>％）</a:t>
            </a:r>
            <a:r>
              <a:rPr lang="zh-CN" altLang="en-US" sz="2400" dirty="0"/>
              <a:t>）。</a:t>
            </a:r>
            <a:endParaRPr lang="en-US" altLang="zh-CN" sz="2400" dirty="0"/>
          </a:p>
          <a:p>
            <a:pPr marL="0" indent="0">
              <a:lnSpc>
                <a:spcPts val="2880"/>
              </a:lnSpc>
              <a:buNone/>
            </a:pPr>
            <a:r>
              <a:rPr lang="zh-CN" altLang="en-US" sz="2400" dirty="0"/>
              <a:t>并对以下两个问题进行了调查研究：</a:t>
            </a:r>
            <a:endParaRPr lang="en-US" altLang="zh-CN" sz="2400" dirty="0"/>
          </a:p>
          <a:p>
            <a:pPr>
              <a:lnSpc>
                <a:spcPts val="2880"/>
              </a:lnSpc>
              <a:buFont typeface="Wingdings" panose="05000000000000000000" pitchFamily="2" charset="2"/>
              <a:buChar char="u"/>
            </a:pPr>
            <a:r>
              <a:rPr lang="zh-CN" altLang="zh-CN" sz="2400" dirty="0"/>
              <a:t>将</a:t>
            </a:r>
            <a:r>
              <a:rPr lang="en-US" altLang="zh-CN" sz="2400" dirty="0"/>
              <a:t>ML</a:t>
            </a:r>
            <a:r>
              <a:rPr lang="zh-CN" altLang="zh-CN" sz="2400" dirty="0"/>
              <a:t>集成到系统中如何影响软件开发实践？开发</a:t>
            </a:r>
            <a:r>
              <a:rPr lang="en-US" altLang="zh-CN" sz="2400" dirty="0"/>
              <a:t>ML</a:t>
            </a:r>
            <a:r>
              <a:rPr lang="zh-CN" altLang="zh-CN" sz="2400" dirty="0"/>
              <a:t>系统与开发非</a:t>
            </a:r>
            <a:r>
              <a:rPr lang="en-US" altLang="zh-CN" sz="2400" dirty="0"/>
              <a:t>ML</a:t>
            </a:r>
            <a:r>
              <a:rPr lang="zh-CN" altLang="zh-CN" sz="2400" dirty="0"/>
              <a:t>系统是否有所不同？</a:t>
            </a:r>
            <a:endParaRPr lang="en-US" altLang="zh-CN" sz="2400" dirty="0"/>
          </a:p>
          <a:p>
            <a:pPr>
              <a:lnSpc>
                <a:spcPts val="2880"/>
              </a:lnSpc>
              <a:buFont typeface="Wingdings" panose="05000000000000000000" pitchFamily="2" charset="2"/>
              <a:buChar char="u"/>
            </a:pPr>
            <a:r>
              <a:rPr lang="zh-CN" altLang="zh-CN" sz="2400" dirty="0"/>
              <a:t>当将</a:t>
            </a:r>
            <a:r>
              <a:rPr lang="en-US" altLang="zh-CN" sz="2400" dirty="0"/>
              <a:t>ML</a:t>
            </a:r>
            <a:r>
              <a:rPr lang="zh-CN" altLang="zh-CN" sz="2400" dirty="0"/>
              <a:t>集成到系统中时，来自应用心理学的工作特征（例如技能多样性，工作复杂性和问题解决）如何改变？</a:t>
            </a:r>
            <a:endParaRPr lang="en-US" altLang="zh-CN" sz="2400" dirty="0"/>
          </a:p>
          <a:p>
            <a:pPr marL="0" indent="0">
              <a:buNone/>
            </a:pPr>
            <a:endParaRPr lang="en-US" altLang="zh-CN" dirty="0" smtClean="0"/>
          </a:p>
          <a:p>
            <a:pPr marL="0" indent="0">
              <a:buNone/>
            </a:pPr>
            <a:endParaRPr lang="zh-CN" altLang="zh-CN" dirty="0"/>
          </a:p>
          <a:p>
            <a:pPr marL="0" indent="0">
              <a:buNone/>
            </a:pPr>
            <a:endParaRPr lang="zh-CN" altLang="zh-CN" sz="2400" dirty="0"/>
          </a:p>
          <a:p>
            <a:endParaRPr lang="zh-CN" altLang="en-US" dirty="0"/>
          </a:p>
        </p:txBody>
      </p:sp>
    </p:spTree>
    <p:extLst>
      <p:ext uri="{BB962C8B-B14F-4D97-AF65-F5344CB8AC3E}">
        <p14:creationId xmlns:p14="http://schemas.microsoft.com/office/powerpoint/2010/main" val="23018855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背景</a:t>
            </a:r>
            <a:endParaRPr lang="zh-CN" altLang="en-US" dirty="0"/>
          </a:p>
        </p:txBody>
      </p:sp>
      <p:sp>
        <p:nvSpPr>
          <p:cNvPr id="3" name="内容占位符 2"/>
          <p:cNvSpPr>
            <a:spLocks noGrp="1"/>
          </p:cNvSpPr>
          <p:nvPr>
            <p:ph idx="1"/>
          </p:nvPr>
        </p:nvSpPr>
        <p:spPr>
          <a:xfrm>
            <a:off x="838200" y="1825624"/>
            <a:ext cx="10515600" cy="4667539"/>
          </a:xfrm>
        </p:spPr>
        <p:txBody>
          <a:bodyPr>
            <a:normAutofit fontScale="77500" lnSpcReduction="20000"/>
          </a:bodyPr>
          <a:lstStyle/>
          <a:p>
            <a:pPr marL="12600" indent="0">
              <a:lnSpc>
                <a:spcPct val="120000"/>
              </a:lnSpc>
              <a:buNone/>
            </a:pPr>
            <a:r>
              <a:rPr lang="en-US" altLang="zh-CN" dirty="0" smtClean="0"/>
              <a:t>       </a:t>
            </a:r>
            <a:r>
              <a:rPr lang="zh-CN" altLang="en-US" dirty="0" smtClean="0"/>
              <a:t>根据</a:t>
            </a:r>
            <a:r>
              <a:rPr lang="zh-CN" altLang="zh-CN" dirty="0" smtClean="0"/>
              <a:t>已经提出</a:t>
            </a:r>
            <a:r>
              <a:rPr lang="zh-CN" altLang="en-US" dirty="0" smtClean="0"/>
              <a:t>的</a:t>
            </a:r>
            <a:r>
              <a:rPr lang="zh-CN" altLang="zh-CN" dirty="0" smtClean="0"/>
              <a:t>各种形式的机器学习开发过程</a:t>
            </a:r>
            <a:r>
              <a:rPr lang="zh-CN" altLang="en-US" dirty="0" smtClean="0"/>
              <a:t>，提炼出了</a:t>
            </a:r>
            <a:r>
              <a:rPr lang="zh-CN" altLang="zh-CN" dirty="0" smtClean="0"/>
              <a:t>几个共同的基本步骤：</a:t>
            </a:r>
            <a:r>
              <a:rPr lang="zh-CN" altLang="en-US" dirty="0" smtClean="0"/>
              <a:t>情景理解，</a:t>
            </a:r>
            <a:r>
              <a:rPr lang="zh-CN" altLang="zh-CN" dirty="0" smtClean="0"/>
              <a:t>数据管理，数据建模以及生产和监视。</a:t>
            </a:r>
            <a:endParaRPr lang="en-US" altLang="zh-CN" dirty="0" smtClean="0"/>
          </a:p>
          <a:p>
            <a:pPr indent="-216000">
              <a:lnSpc>
                <a:spcPct val="120000"/>
              </a:lnSpc>
              <a:buFont typeface="Wingdings" panose="05000000000000000000" pitchFamily="2" charset="2"/>
              <a:buChar char="Ø"/>
            </a:pPr>
            <a:r>
              <a:rPr lang="zh-CN" altLang="en-US" dirty="0" smtClean="0"/>
              <a:t>情景理解：</a:t>
            </a:r>
            <a:r>
              <a:rPr lang="zh-CN" altLang="zh-CN" dirty="0" smtClean="0"/>
              <a:t>机器学习</a:t>
            </a:r>
            <a:r>
              <a:rPr lang="zh-CN" altLang="zh-CN" dirty="0"/>
              <a:t>从业人员确定</a:t>
            </a:r>
            <a:r>
              <a:rPr lang="zh-CN" altLang="zh-CN" dirty="0" smtClean="0"/>
              <a:t>可以从</a:t>
            </a:r>
            <a:r>
              <a:rPr lang="zh-CN" altLang="zh-CN" dirty="0"/>
              <a:t>机器学习和可用数据中受益的业务领域</a:t>
            </a:r>
            <a:r>
              <a:rPr lang="zh-CN" altLang="zh-CN" dirty="0" smtClean="0"/>
              <a:t>。</a:t>
            </a:r>
            <a:endParaRPr lang="en-US" altLang="zh-CN" dirty="0" smtClean="0"/>
          </a:p>
          <a:p>
            <a:pPr indent="-216000">
              <a:lnSpc>
                <a:spcPct val="120000"/>
              </a:lnSpc>
              <a:buFont typeface="Wingdings" panose="05000000000000000000" pitchFamily="2" charset="2"/>
              <a:buChar char="Ø"/>
            </a:pPr>
            <a:r>
              <a:rPr lang="zh-CN" altLang="zh-CN" dirty="0" smtClean="0"/>
              <a:t>数据管理</a:t>
            </a:r>
            <a:r>
              <a:rPr lang="zh-CN" altLang="en-US" dirty="0" smtClean="0"/>
              <a:t>：</a:t>
            </a:r>
            <a:r>
              <a:rPr lang="zh-CN" altLang="zh-CN" dirty="0"/>
              <a:t>从不同来源收集数据，进行数据预处理以及训练，验证和测试数据集创建</a:t>
            </a:r>
            <a:r>
              <a:rPr lang="zh-CN" altLang="zh-CN" dirty="0" smtClean="0"/>
              <a:t>。</a:t>
            </a:r>
            <a:endParaRPr lang="zh-CN" altLang="zh-CN" dirty="0"/>
          </a:p>
          <a:p>
            <a:pPr indent="-216000">
              <a:lnSpc>
                <a:spcPct val="120000"/>
              </a:lnSpc>
              <a:buFont typeface="Wingdings" panose="05000000000000000000" pitchFamily="2" charset="2"/>
              <a:buChar char="Ø"/>
            </a:pPr>
            <a:r>
              <a:rPr lang="zh-CN" altLang="zh-CN" dirty="0" smtClean="0"/>
              <a:t>数据建模</a:t>
            </a:r>
            <a:r>
              <a:rPr lang="zh-CN" altLang="en-US" dirty="0"/>
              <a:t>：</a:t>
            </a:r>
            <a:r>
              <a:rPr lang="zh-CN" altLang="zh-CN" dirty="0" smtClean="0"/>
              <a:t>包括</a:t>
            </a:r>
            <a:r>
              <a:rPr lang="zh-CN" altLang="zh-CN" dirty="0"/>
              <a:t>特征工程，模型训练和模型评估</a:t>
            </a:r>
            <a:r>
              <a:rPr lang="zh-CN" altLang="zh-CN" dirty="0" smtClean="0"/>
              <a:t>。</a:t>
            </a:r>
            <a:endParaRPr lang="en-US" altLang="zh-CN" dirty="0" smtClean="0"/>
          </a:p>
          <a:p>
            <a:pPr indent="-216000">
              <a:lnSpc>
                <a:spcPct val="120000"/>
              </a:lnSpc>
              <a:buFont typeface="Wingdings" panose="05000000000000000000" pitchFamily="2" charset="2"/>
              <a:buChar char="Ø"/>
            </a:pPr>
            <a:r>
              <a:rPr lang="zh-CN" altLang="zh-CN" dirty="0" smtClean="0"/>
              <a:t>生产</a:t>
            </a:r>
            <a:r>
              <a:rPr lang="zh-CN" altLang="en-US" dirty="0" smtClean="0"/>
              <a:t>：</a:t>
            </a:r>
            <a:r>
              <a:rPr lang="zh-CN" altLang="zh-CN" dirty="0" smtClean="0"/>
              <a:t>将</a:t>
            </a:r>
            <a:r>
              <a:rPr lang="zh-CN" altLang="zh-CN" dirty="0"/>
              <a:t>模型导出为预定义的格式，并通常以模型为端点来创建</a:t>
            </a:r>
            <a:r>
              <a:rPr lang="en-US" altLang="zh-CN" dirty="0"/>
              <a:t>API</a:t>
            </a:r>
            <a:r>
              <a:rPr lang="zh-CN" altLang="zh-CN" dirty="0"/>
              <a:t>或</a:t>
            </a:r>
            <a:r>
              <a:rPr lang="en-US" altLang="zh-CN" dirty="0"/>
              <a:t>Web</a:t>
            </a:r>
            <a:r>
              <a:rPr lang="zh-CN" altLang="zh-CN" dirty="0"/>
              <a:t>应用程序</a:t>
            </a:r>
            <a:r>
              <a:rPr lang="zh-CN" altLang="zh-CN" dirty="0" smtClean="0"/>
              <a:t>。</a:t>
            </a:r>
            <a:endParaRPr lang="en-US" altLang="zh-CN" dirty="0" smtClean="0"/>
          </a:p>
          <a:p>
            <a:pPr indent="-216000">
              <a:lnSpc>
                <a:spcPct val="120000"/>
              </a:lnSpc>
              <a:buFont typeface="Wingdings" panose="05000000000000000000" pitchFamily="2" charset="2"/>
              <a:buChar char="Ø"/>
            </a:pPr>
            <a:r>
              <a:rPr lang="zh-CN" altLang="zh-CN" dirty="0" smtClean="0"/>
              <a:t>监视</a:t>
            </a:r>
            <a:r>
              <a:rPr lang="zh-CN" altLang="en-US" dirty="0" smtClean="0"/>
              <a:t>：</a:t>
            </a:r>
            <a:r>
              <a:rPr lang="zh-CN" altLang="zh-CN" dirty="0" smtClean="0"/>
              <a:t>监视</a:t>
            </a:r>
            <a:r>
              <a:rPr lang="zh-CN" altLang="zh-CN" dirty="0"/>
              <a:t>模型性能是否有错误或意外后果，并监视输入数据以识别输入数据是否随时间变化，从而使模型失效。</a:t>
            </a:r>
          </a:p>
          <a:p>
            <a:pPr marL="0" indent="0">
              <a:buNone/>
            </a:pPr>
            <a:endParaRPr lang="zh-CN" altLang="en-US" dirty="0"/>
          </a:p>
        </p:txBody>
      </p:sp>
    </p:spTree>
    <p:extLst>
      <p:ext uri="{BB962C8B-B14F-4D97-AF65-F5344CB8AC3E}">
        <p14:creationId xmlns:p14="http://schemas.microsoft.com/office/powerpoint/2010/main" val="802041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a:t>
            </a:r>
            <a:endParaRPr lang="zh-CN" altLang="en-US" dirty="0"/>
          </a:p>
        </p:txBody>
      </p:sp>
      <p:sp>
        <p:nvSpPr>
          <p:cNvPr id="3" name="内容占位符 2"/>
          <p:cNvSpPr>
            <a:spLocks noGrp="1"/>
          </p:cNvSpPr>
          <p:nvPr>
            <p:ph idx="1"/>
          </p:nvPr>
        </p:nvSpPr>
        <p:spPr/>
        <p:txBody>
          <a:bodyPr/>
          <a:lstStyle/>
          <a:p>
            <a:pPr>
              <a:lnSpc>
                <a:spcPct val="110000"/>
              </a:lnSpc>
              <a:buFont typeface="Wingdings" panose="05000000000000000000" pitchFamily="2" charset="2"/>
              <a:buChar char="Ø"/>
            </a:pPr>
            <a:r>
              <a:rPr lang="zh-CN" altLang="en-US" sz="2200" dirty="0" smtClean="0"/>
              <a:t>    </a:t>
            </a:r>
            <a:r>
              <a:rPr lang="zh-CN" altLang="en-US" sz="2200" dirty="0"/>
              <a:t>接受不确定性（</a:t>
            </a:r>
            <a:r>
              <a:rPr lang="en-US" altLang="zh-CN" sz="2200" dirty="0"/>
              <a:t> Embracing Uncertainty</a:t>
            </a:r>
            <a:r>
              <a:rPr lang="zh-CN" altLang="en-US" sz="2200" dirty="0"/>
              <a:t>）：不确定性存在于</a:t>
            </a:r>
            <a:r>
              <a:rPr lang="en-US" altLang="zh-CN" sz="2200" dirty="0"/>
              <a:t>ML</a:t>
            </a:r>
            <a:r>
              <a:rPr lang="zh-CN" altLang="en-US" sz="2200" dirty="0"/>
              <a:t>系统开发的各个</a:t>
            </a:r>
            <a:endParaRPr lang="en-US" altLang="zh-CN" sz="2200" dirty="0"/>
          </a:p>
          <a:p>
            <a:pPr marL="0" indent="0">
              <a:lnSpc>
                <a:spcPct val="110000"/>
              </a:lnSpc>
              <a:buNone/>
            </a:pPr>
            <a:r>
              <a:rPr lang="en-US" altLang="zh-CN" sz="2200" dirty="0"/>
              <a:t>      </a:t>
            </a:r>
            <a:r>
              <a:rPr lang="zh-CN" altLang="en-US" sz="2200" dirty="0"/>
              <a:t> 方面。</a:t>
            </a:r>
            <a:endParaRPr lang="en-US" altLang="zh-CN" sz="2200" dirty="0"/>
          </a:p>
          <a:p>
            <a:pPr marL="514350" lvl="1" indent="-514350">
              <a:lnSpc>
                <a:spcPct val="110000"/>
              </a:lnSpc>
              <a:spcBef>
                <a:spcPts val="1000"/>
              </a:spcBef>
              <a:buFont typeface="+mj-lt"/>
              <a:buAutoNum type="romanUcPeriod"/>
            </a:pPr>
            <a:r>
              <a:rPr lang="en-US" altLang="zh-CN" sz="2200" dirty="0"/>
              <a:t>	</a:t>
            </a:r>
            <a:r>
              <a:rPr lang="zh-CN" altLang="en-US" sz="2200" dirty="0"/>
              <a:t>不确定性来自数据，这是需求的一部分。</a:t>
            </a:r>
            <a:endParaRPr lang="en-US" altLang="zh-CN" sz="2200" dirty="0"/>
          </a:p>
          <a:p>
            <a:pPr marL="514350" lvl="1" indent="-514350">
              <a:lnSpc>
                <a:spcPct val="110000"/>
              </a:lnSpc>
              <a:spcBef>
                <a:spcPts val="1000"/>
              </a:spcBef>
              <a:buFont typeface="+mj-lt"/>
              <a:buAutoNum type="romanUcPeriod"/>
            </a:pPr>
            <a:r>
              <a:rPr lang="en-US" altLang="zh-CN" sz="2200" dirty="0"/>
              <a:t>	</a:t>
            </a:r>
            <a:r>
              <a:rPr lang="zh-CN" altLang="en-US" sz="2200" dirty="0"/>
              <a:t>不确定性源自机器学习算法的固有随机性。</a:t>
            </a:r>
            <a:endParaRPr lang="en-US" altLang="zh-CN" sz="2200" dirty="0"/>
          </a:p>
          <a:p>
            <a:pPr marL="514350" lvl="1" indent="-514350">
              <a:lnSpc>
                <a:spcPct val="110000"/>
              </a:lnSpc>
              <a:spcBef>
                <a:spcPts val="1000"/>
              </a:spcBef>
              <a:buFont typeface="+mj-lt"/>
              <a:buAutoNum type="romanUcPeriod"/>
            </a:pPr>
            <a:endParaRPr lang="en-US" altLang="zh-CN" sz="2200" dirty="0"/>
          </a:p>
          <a:p>
            <a:pPr marL="514350" lvl="1" indent="-514350">
              <a:lnSpc>
                <a:spcPct val="110000"/>
              </a:lnSpc>
              <a:spcBef>
                <a:spcPts val="1000"/>
              </a:spcBef>
              <a:buFont typeface="Wingdings" panose="05000000000000000000" pitchFamily="2" charset="2"/>
              <a:buChar char="Ø"/>
            </a:pPr>
            <a:r>
              <a:rPr lang="zh-CN" altLang="en-US" sz="2200" dirty="0"/>
              <a:t>数据处理（</a:t>
            </a:r>
            <a:r>
              <a:rPr lang="en-US" altLang="zh-CN" sz="2200" dirty="0"/>
              <a:t>Handling </a:t>
            </a:r>
            <a:r>
              <a:rPr lang="en-US" altLang="zh-CN" sz="2200" dirty="0" smtClean="0"/>
              <a:t>Data</a:t>
            </a:r>
            <a:r>
              <a:rPr lang="zh-CN" altLang="en-US" sz="2200" dirty="0" smtClean="0"/>
              <a:t>）</a:t>
            </a:r>
            <a:r>
              <a:rPr lang="zh-CN" altLang="en-US" sz="2200" dirty="0" smtClean="0"/>
              <a:t>：数据在</a:t>
            </a:r>
            <a:r>
              <a:rPr lang="en-US" altLang="zh-CN" sz="2200" dirty="0" smtClean="0"/>
              <a:t>ML</a:t>
            </a:r>
            <a:r>
              <a:rPr lang="zh-CN" altLang="en-US" sz="2200" dirty="0" smtClean="0"/>
              <a:t>系统的开发中起着至关重要的作用，数据收集已成为</a:t>
            </a:r>
            <a:r>
              <a:rPr lang="en-US" altLang="zh-CN" sz="2200" dirty="0" smtClean="0"/>
              <a:t>ML</a:t>
            </a:r>
            <a:r>
              <a:rPr lang="zh-CN" altLang="en-US" sz="2200" dirty="0" smtClean="0"/>
              <a:t>系统开发的关键挑战之一，未来的研究可能会将现有的数据收集技术集成到</a:t>
            </a:r>
            <a:r>
              <a:rPr lang="en-US" altLang="zh-CN" sz="2200" dirty="0" smtClean="0"/>
              <a:t>ML</a:t>
            </a:r>
            <a:r>
              <a:rPr lang="zh-CN" altLang="en-US" sz="2200" dirty="0" smtClean="0"/>
              <a:t>开发过程中。</a:t>
            </a:r>
            <a:endParaRPr lang="en-US" altLang="zh-CN" dirty="0" smtClean="0"/>
          </a:p>
        </p:txBody>
      </p:sp>
    </p:spTree>
    <p:extLst>
      <p:ext uri="{BB962C8B-B14F-4D97-AF65-F5344CB8AC3E}">
        <p14:creationId xmlns:p14="http://schemas.microsoft.com/office/powerpoint/2010/main" val="1992075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a:t>
            </a:r>
            <a:endParaRPr lang="zh-CN" altLang="en-US" dirty="0"/>
          </a:p>
        </p:txBody>
      </p:sp>
      <p:sp>
        <p:nvSpPr>
          <p:cNvPr id="3" name="内容占位符 2"/>
          <p:cNvSpPr>
            <a:spLocks noGrp="1"/>
          </p:cNvSpPr>
          <p:nvPr>
            <p:ph idx="1"/>
          </p:nvPr>
        </p:nvSpPr>
        <p:spPr>
          <a:xfrm>
            <a:off x="838200" y="1496725"/>
            <a:ext cx="10515600" cy="2373746"/>
          </a:xfrm>
        </p:spPr>
        <p:txBody>
          <a:bodyPr>
            <a:noAutofit/>
          </a:bodyPr>
          <a:lstStyle/>
          <a:p>
            <a:pPr marL="12600" indent="0">
              <a:lnSpc>
                <a:spcPct val="120000"/>
              </a:lnSpc>
              <a:buNone/>
            </a:pPr>
            <a:r>
              <a:rPr lang="en-US" altLang="zh-CN" sz="2200" dirty="0"/>
              <a:t>       </a:t>
            </a:r>
            <a:r>
              <a:rPr lang="zh-CN" altLang="zh-CN" sz="2200" dirty="0"/>
              <a:t>研究方法遵循图</a:t>
            </a:r>
            <a:r>
              <a:rPr lang="en-US" altLang="zh-CN" sz="2200" dirty="0"/>
              <a:t>1</a:t>
            </a:r>
            <a:r>
              <a:rPr lang="zh-CN" altLang="zh-CN" sz="2200" dirty="0"/>
              <a:t>所示的定性和定量混合方法。从不同来源收集数据</a:t>
            </a:r>
            <a:r>
              <a:rPr lang="zh-CN" altLang="en-US" sz="2200" dirty="0"/>
              <a:t>：</a:t>
            </a:r>
            <a:endParaRPr lang="en-US" altLang="zh-CN" sz="2200" dirty="0"/>
          </a:p>
          <a:p>
            <a:pPr indent="-216000">
              <a:lnSpc>
                <a:spcPct val="120000"/>
              </a:lnSpc>
              <a:buFont typeface="Wingdings" panose="05000000000000000000" pitchFamily="2" charset="2"/>
              <a:buChar char="Ø"/>
            </a:pPr>
            <a:r>
              <a:rPr lang="en-US" altLang="zh-CN" sz="2200" dirty="0" smtClean="0"/>
              <a:t> </a:t>
            </a:r>
            <a:r>
              <a:rPr lang="en-US" altLang="zh-CN" sz="2200" b="1" dirty="0" smtClean="0"/>
              <a:t>Interviews</a:t>
            </a:r>
            <a:r>
              <a:rPr lang="zh-CN" altLang="en-US" sz="2200" b="1" dirty="0" smtClean="0"/>
              <a:t>：</a:t>
            </a:r>
            <a:r>
              <a:rPr lang="zh-CN" altLang="zh-CN" sz="2200" dirty="0" smtClean="0"/>
              <a:t>采访</a:t>
            </a:r>
            <a:r>
              <a:rPr lang="zh-CN" altLang="zh-CN" sz="2200" dirty="0"/>
              <a:t>了</a:t>
            </a:r>
            <a:r>
              <a:rPr lang="en-US" altLang="zh-CN" sz="2200" dirty="0"/>
              <a:t>14</a:t>
            </a:r>
            <a:r>
              <a:rPr lang="zh-CN" altLang="zh-CN" sz="2200" dirty="0"/>
              <a:t>位在</a:t>
            </a:r>
            <a:r>
              <a:rPr lang="en-US" altLang="zh-CN" sz="2200" dirty="0"/>
              <a:t>ML</a:t>
            </a:r>
            <a:r>
              <a:rPr lang="zh-CN" altLang="zh-CN" sz="2200" dirty="0"/>
              <a:t>开发和非</a:t>
            </a:r>
            <a:r>
              <a:rPr lang="en-US" altLang="zh-CN" sz="2200" dirty="0"/>
              <a:t>ML</a:t>
            </a:r>
            <a:r>
              <a:rPr lang="zh-CN" altLang="zh-CN" sz="2200" dirty="0"/>
              <a:t>开发方面都有经验的软件从业人员；</a:t>
            </a:r>
          </a:p>
          <a:p>
            <a:pPr indent="-216000">
              <a:lnSpc>
                <a:spcPct val="120000"/>
              </a:lnSpc>
              <a:buFont typeface="Wingdings" panose="05000000000000000000" pitchFamily="2" charset="2"/>
              <a:buChar char="Ø"/>
            </a:pPr>
            <a:r>
              <a:rPr lang="en-US" altLang="zh-CN" sz="2200" b="1" dirty="0" smtClean="0"/>
              <a:t> Focus Groups </a:t>
            </a:r>
            <a:r>
              <a:rPr lang="zh-CN" altLang="en-US" sz="2200" dirty="0" smtClean="0"/>
              <a:t>：</a:t>
            </a:r>
            <a:r>
              <a:rPr lang="zh-CN" altLang="zh-CN" sz="2200" dirty="0" smtClean="0"/>
              <a:t>从</a:t>
            </a:r>
            <a:r>
              <a:rPr lang="zh-CN" altLang="zh-CN" sz="2200" dirty="0"/>
              <a:t>访谈结果中得出了</a:t>
            </a:r>
            <a:r>
              <a:rPr lang="en-US" altLang="zh-CN" sz="2200" dirty="0"/>
              <a:t>80</a:t>
            </a:r>
            <a:r>
              <a:rPr lang="zh-CN" altLang="zh-CN" sz="2200" dirty="0"/>
              <a:t>份候选陈述的清单，并进行了</a:t>
            </a:r>
            <a:r>
              <a:rPr lang="en-US" altLang="zh-CN" sz="2200" dirty="0"/>
              <a:t>3</a:t>
            </a:r>
            <a:r>
              <a:rPr lang="zh-CN" altLang="zh-CN" sz="2200" dirty="0"/>
              <a:t>次焦点小组讨论，以将清单减少到</a:t>
            </a:r>
            <a:r>
              <a:rPr lang="en-US" altLang="zh-CN" sz="2200" dirty="0"/>
              <a:t>31</a:t>
            </a:r>
            <a:r>
              <a:rPr lang="zh-CN" altLang="zh-CN" sz="2200" dirty="0"/>
              <a:t>份最终陈述供我们调查；</a:t>
            </a:r>
          </a:p>
          <a:p>
            <a:pPr indent="-216000">
              <a:lnSpc>
                <a:spcPct val="120000"/>
              </a:lnSpc>
              <a:buFont typeface="Wingdings" panose="05000000000000000000" pitchFamily="2" charset="2"/>
              <a:buChar char="Ø"/>
            </a:pPr>
            <a:r>
              <a:rPr lang="en-US" altLang="zh-CN" sz="2200" b="1" dirty="0" smtClean="0"/>
              <a:t> Survey</a:t>
            </a:r>
            <a:r>
              <a:rPr lang="zh-CN" altLang="en-US" sz="2200" b="1" dirty="0" smtClean="0"/>
              <a:t>：</a:t>
            </a:r>
            <a:r>
              <a:rPr lang="en-US" altLang="zh-CN" sz="2200" b="1" dirty="0" smtClean="0"/>
              <a:t> </a:t>
            </a:r>
            <a:r>
              <a:rPr lang="zh-CN" altLang="zh-CN" sz="2200" dirty="0" smtClean="0"/>
              <a:t>对</a:t>
            </a:r>
            <a:r>
              <a:rPr lang="en-US" altLang="zh-CN" sz="2200" dirty="0"/>
              <a:t>342</a:t>
            </a:r>
            <a:r>
              <a:rPr lang="zh-CN" altLang="zh-CN" sz="2200" dirty="0"/>
              <a:t>位受访者进行了调查</a:t>
            </a:r>
            <a:r>
              <a:rPr lang="zh-CN" altLang="zh-CN" sz="2200" dirty="0" smtClean="0"/>
              <a:t>，</a:t>
            </a:r>
            <a:r>
              <a:rPr lang="zh-CN" altLang="en-US" sz="2200" dirty="0" smtClean="0"/>
              <a:t>后</a:t>
            </a:r>
            <a:r>
              <a:rPr lang="zh-CN" altLang="zh-CN" sz="2200" dirty="0" smtClean="0"/>
              <a:t>面</a:t>
            </a:r>
            <a:r>
              <a:rPr lang="zh-CN" altLang="zh-CN" sz="2200" dirty="0"/>
              <a:t>将对其</a:t>
            </a:r>
            <a:r>
              <a:rPr lang="zh-CN" altLang="zh-CN" sz="2200" dirty="0" smtClean="0"/>
              <a:t>进行</a:t>
            </a:r>
            <a:r>
              <a:rPr lang="zh-CN" altLang="en-US" sz="2200" dirty="0" smtClean="0"/>
              <a:t>详细</a:t>
            </a:r>
            <a:r>
              <a:rPr lang="zh-CN" altLang="zh-CN" sz="2200" dirty="0" smtClean="0"/>
              <a:t>描述</a:t>
            </a:r>
            <a:r>
              <a:rPr lang="zh-CN" altLang="zh-CN" sz="2200" dirty="0"/>
              <a:t>。</a:t>
            </a:r>
            <a:endParaRPr lang="zh-CN" altLang="en-US" sz="2200" dirty="0"/>
          </a:p>
        </p:txBody>
      </p:sp>
      <p:pic>
        <p:nvPicPr>
          <p:cNvPr id="4" name="图片 3"/>
          <p:cNvPicPr>
            <a:picLocks noChangeAspect="1"/>
          </p:cNvPicPr>
          <p:nvPr/>
        </p:nvPicPr>
        <p:blipFill>
          <a:blip r:embed="rId2"/>
          <a:stretch>
            <a:fillRect/>
          </a:stretch>
        </p:blipFill>
        <p:spPr>
          <a:xfrm>
            <a:off x="1099127" y="3870470"/>
            <a:ext cx="9337963" cy="2987529"/>
          </a:xfrm>
          <a:prstGeom prst="rect">
            <a:avLst/>
          </a:prstGeom>
        </p:spPr>
      </p:pic>
    </p:spTree>
    <p:extLst>
      <p:ext uri="{BB962C8B-B14F-4D97-AF65-F5344CB8AC3E}">
        <p14:creationId xmlns:p14="http://schemas.microsoft.com/office/powerpoint/2010/main" val="2592996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a:t>
            </a:r>
            <a:r>
              <a:rPr lang="en-US" altLang="zh-CN" dirty="0" smtClean="0"/>
              <a:t>——</a:t>
            </a:r>
            <a:r>
              <a:rPr lang="en-US" altLang="zh-CN" dirty="0"/>
              <a:t>Interviews</a:t>
            </a:r>
            <a:endParaRPr lang="zh-CN" altLang="en-US" dirty="0"/>
          </a:p>
        </p:txBody>
      </p:sp>
      <p:sp>
        <p:nvSpPr>
          <p:cNvPr id="3" name="内容占位符 2"/>
          <p:cNvSpPr>
            <a:spLocks noGrp="1"/>
          </p:cNvSpPr>
          <p:nvPr>
            <p:ph idx="1"/>
          </p:nvPr>
        </p:nvSpPr>
        <p:spPr>
          <a:xfrm>
            <a:off x="838200" y="1625600"/>
            <a:ext cx="10515600" cy="4667836"/>
          </a:xfrm>
        </p:spPr>
        <p:txBody>
          <a:bodyPr/>
          <a:lstStyle/>
          <a:p>
            <a:pPr marL="0" indent="0">
              <a:buNone/>
            </a:pPr>
            <a:endParaRPr lang="en-US" altLang="zh-CN" b="1" dirty="0" smtClean="0"/>
          </a:p>
          <a:p>
            <a:pPr marL="0" indent="0">
              <a:buNone/>
            </a:pPr>
            <a:endParaRPr lang="en-US" altLang="zh-CN" b="1" dirty="0"/>
          </a:p>
          <a:p>
            <a:pPr marL="0" indent="0">
              <a:buNone/>
            </a:pPr>
            <a:endParaRPr lang="en-US" altLang="zh-CN" b="1" dirty="0" smtClean="0"/>
          </a:p>
          <a:p>
            <a:pPr marL="0" indent="0">
              <a:buNone/>
            </a:pPr>
            <a:endParaRPr lang="en-US" altLang="zh-CN" b="1" dirty="0"/>
          </a:p>
          <a:p>
            <a:pPr marL="0" indent="0">
              <a:buNone/>
            </a:pPr>
            <a:r>
              <a:rPr lang="en-US" altLang="zh-CN" b="1" dirty="0" smtClean="0"/>
              <a:t>Interviews</a:t>
            </a:r>
            <a:endParaRPr lang="zh-CN" altLang="en-US" dirty="0"/>
          </a:p>
        </p:txBody>
      </p:sp>
      <p:sp>
        <p:nvSpPr>
          <p:cNvPr id="5" name="左大括号 4"/>
          <p:cNvSpPr/>
          <p:nvPr/>
        </p:nvSpPr>
        <p:spPr>
          <a:xfrm>
            <a:off x="2623127" y="1690688"/>
            <a:ext cx="637309" cy="44704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p:cNvSpPr txBox="1"/>
          <p:nvPr/>
        </p:nvSpPr>
        <p:spPr>
          <a:xfrm>
            <a:off x="3158836" y="1958109"/>
            <a:ext cx="1366982" cy="369332"/>
          </a:xfrm>
          <a:prstGeom prst="rect">
            <a:avLst/>
          </a:prstGeom>
          <a:noFill/>
        </p:spPr>
        <p:txBody>
          <a:bodyPr wrap="square" rtlCol="0">
            <a:spAutoFit/>
          </a:bodyPr>
          <a:lstStyle/>
          <a:p>
            <a:r>
              <a:rPr lang="zh-CN" altLang="en-US" dirty="0" smtClean="0"/>
              <a:t>协议</a:t>
            </a:r>
            <a:endParaRPr lang="zh-CN" altLang="en-US" dirty="0"/>
          </a:p>
        </p:txBody>
      </p:sp>
      <p:sp>
        <p:nvSpPr>
          <p:cNvPr id="7" name="文本框 6"/>
          <p:cNvSpPr txBox="1"/>
          <p:nvPr/>
        </p:nvSpPr>
        <p:spPr>
          <a:xfrm>
            <a:off x="3158836" y="3762302"/>
            <a:ext cx="1366982" cy="369332"/>
          </a:xfrm>
          <a:prstGeom prst="rect">
            <a:avLst/>
          </a:prstGeom>
          <a:noFill/>
        </p:spPr>
        <p:txBody>
          <a:bodyPr wrap="square" rtlCol="0">
            <a:spAutoFit/>
          </a:bodyPr>
          <a:lstStyle/>
          <a:p>
            <a:r>
              <a:rPr lang="zh-CN" altLang="en-US" dirty="0" smtClean="0"/>
              <a:t>参与者选择</a:t>
            </a:r>
            <a:endParaRPr lang="zh-CN" altLang="en-US" dirty="0"/>
          </a:p>
        </p:txBody>
      </p:sp>
      <p:sp>
        <p:nvSpPr>
          <p:cNvPr id="8" name="文本框 7"/>
          <p:cNvSpPr txBox="1"/>
          <p:nvPr/>
        </p:nvSpPr>
        <p:spPr>
          <a:xfrm>
            <a:off x="3158837" y="5566495"/>
            <a:ext cx="1366982" cy="369332"/>
          </a:xfrm>
          <a:prstGeom prst="rect">
            <a:avLst/>
          </a:prstGeom>
          <a:noFill/>
        </p:spPr>
        <p:txBody>
          <a:bodyPr wrap="square" rtlCol="0">
            <a:spAutoFit/>
          </a:bodyPr>
          <a:lstStyle/>
          <a:p>
            <a:r>
              <a:rPr lang="zh-CN" altLang="en-US" dirty="0" smtClean="0"/>
              <a:t>数据分析</a:t>
            </a:r>
            <a:endParaRPr lang="zh-CN" altLang="en-US" dirty="0"/>
          </a:p>
        </p:txBody>
      </p:sp>
      <p:sp>
        <p:nvSpPr>
          <p:cNvPr id="10" name="线形标注 1 9"/>
          <p:cNvSpPr/>
          <p:nvPr/>
        </p:nvSpPr>
        <p:spPr>
          <a:xfrm>
            <a:off x="6881092" y="1514764"/>
            <a:ext cx="4195617" cy="1436399"/>
          </a:xfrm>
          <a:prstGeom prst="borderCallout1">
            <a:avLst>
              <a:gd name="adj1" fmla="val 45998"/>
              <a:gd name="adj2" fmla="val 66"/>
              <a:gd name="adj3" fmla="val 45016"/>
              <a:gd name="adj4" fmla="val -69418"/>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zh-CN" dirty="0"/>
              <a:t>面对面的</a:t>
            </a:r>
            <a:r>
              <a:rPr lang="zh-CN" altLang="zh-CN" dirty="0" smtClean="0"/>
              <a:t>采访</a:t>
            </a:r>
            <a:r>
              <a:rPr lang="zh-CN" altLang="en-US" dirty="0" smtClean="0"/>
              <a:t>，</a:t>
            </a:r>
            <a:r>
              <a:rPr lang="zh-CN" altLang="zh-CN" dirty="0" smtClean="0"/>
              <a:t>每次</a:t>
            </a:r>
            <a:r>
              <a:rPr lang="zh-CN" altLang="zh-CN" dirty="0"/>
              <a:t>采访花费</a:t>
            </a:r>
            <a:r>
              <a:rPr lang="en-US" altLang="zh-CN" dirty="0"/>
              <a:t>30-45</a:t>
            </a:r>
            <a:r>
              <a:rPr lang="zh-CN" altLang="zh-CN" dirty="0" smtClean="0"/>
              <a:t>分钟</a:t>
            </a:r>
            <a:r>
              <a:rPr lang="zh-CN" altLang="en-US" dirty="0" smtClean="0"/>
              <a:t>，</a:t>
            </a:r>
            <a:r>
              <a:rPr lang="zh-CN" altLang="zh-CN" dirty="0" smtClean="0"/>
              <a:t>对</a:t>
            </a:r>
            <a:r>
              <a:rPr lang="zh-CN" altLang="zh-CN" dirty="0"/>
              <a:t>同一</a:t>
            </a:r>
            <a:r>
              <a:rPr lang="zh-CN" altLang="zh-CN" dirty="0" smtClean="0"/>
              <a:t>个体</a:t>
            </a:r>
            <a:r>
              <a:rPr lang="zh-CN" altLang="zh-CN" dirty="0"/>
              <a:t>进行</a:t>
            </a:r>
            <a:r>
              <a:rPr lang="en-US" altLang="zh-CN" dirty="0"/>
              <a:t>12</a:t>
            </a:r>
            <a:r>
              <a:rPr lang="zh-CN" altLang="zh-CN" dirty="0"/>
              <a:t>到</a:t>
            </a:r>
            <a:r>
              <a:rPr lang="en-US" altLang="zh-CN" dirty="0"/>
              <a:t>15</a:t>
            </a:r>
            <a:r>
              <a:rPr lang="zh-CN" altLang="zh-CN" dirty="0"/>
              <a:t>次</a:t>
            </a:r>
            <a:r>
              <a:rPr lang="zh-CN" altLang="zh-CN" dirty="0" smtClean="0"/>
              <a:t>访谈</a:t>
            </a:r>
            <a:r>
              <a:rPr lang="zh-CN" altLang="en-US" dirty="0" smtClean="0"/>
              <a:t>，</a:t>
            </a:r>
            <a:r>
              <a:rPr lang="zh-CN" altLang="zh-CN" dirty="0" smtClean="0"/>
              <a:t>采访</a:t>
            </a:r>
            <a:r>
              <a:rPr lang="zh-CN" altLang="zh-CN" dirty="0"/>
              <a:t>是半结构化的</a:t>
            </a:r>
            <a:r>
              <a:rPr lang="zh-CN" altLang="zh-CN" dirty="0" smtClean="0"/>
              <a:t>，使用</a:t>
            </a:r>
            <a:r>
              <a:rPr lang="zh-CN" altLang="zh-CN" dirty="0"/>
              <a:t>了采访</a:t>
            </a:r>
            <a:r>
              <a:rPr lang="zh-CN" altLang="zh-CN" dirty="0" smtClean="0"/>
              <a:t>指南</a:t>
            </a:r>
            <a:r>
              <a:rPr lang="zh-CN" altLang="en-US" dirty="0" smtClean="0"/>
              <a:t>。</a:t>
            </a:r>
            <a:endParaRPr lang="zh-CN" altLang="en-US" dirty="0"/>
          </a:p>
        </p:txBody>
      </p:sp>
      <p:sp>
        <p:nvSpPr>
          <p:cNvPr id="11" name="线形标注 1 10"/>
          <p:cNvSpPr/>
          <p:nvPr/>
        </p:nvSpPr>
        <p:spPr>
          <a:xfrm>
            <a:off x="6881092" y="3311895"/>
            <a:ext cx="4195617" cy="1436399"/>
          </a:xfrm>
          <a:prstGeom prst="borderCallout1">
            <a:avLst>
              <a:gd name="adj1" fmla="val 46641"/>
              <a:gd name="adj2" fmla="val 494"/>
              <a:gd name="adj3" fmla="val 46302"/>
              <a:gd name="adj4" fmla="val -56997"/>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国内</a:t>
            </a:r>
            <a:r>
              <a:rPr lang="zh-CN" altLang="zh-CN" dirty="0" smtClean="0"/>
              <a:t>三</a:t>
            </a:r>
            <a:r>
              <a:rPr lang="zh-CN" altLang="zh-CN" dirty="0"/>
              <a:t>家</a:t>
            </a:r>
            <a:r>
              <a:rPr lang="en-US" altLang="zh-CN" dirty="0"/>
              <a:t>IT</a:t>
            </a:r>
            <a:r>
              <a:rPr lang="zh-CN" altLang="zh-CN" dirty="0" smtClean="0"/>
              <a:t>公司在</a:t>
            </a:r>
            <a:r>
              <a:rPr lang="en-US" altLang="zh-CN" dirty="0"/>
              <a:t>ML</a:t>
            </a:r>
            <a:r>
              <a:rPr lang="zh-CN" altLang="zh-CN" dirty="0"/>
              <a:t>系统和非</a:t>
            </a:r>
            <a:r>
              <a:rPr lang="en-US" altLang="zh-CN" dirty="0"/>
              <a:t>ML</a:t>
            </a:r>
            <a:r>
              <a:rPr lang="zh-CN" altLang="zh-CN" dirty="0"/>
              <a:t>系统方面都有经验的全职员</a:t>
            </a:r>
            <a:r>
              <a:rPr lang="zh-CN" altLang="zh-CN" dirty="0" smtClean="0"/>
              <a:t>工</a:t>
            </a:r>
            <a:r>
              <a:rPr lang="zh-CN" altLang="en-US" dirty="0" smtClean="0"/>
              <a:t>，</a:t>
            </a:r>
            <a:r>
              <a:rPr lang="zh-CN" altLang="zh-CN" dirty="0"/>
              <a:t>平均拥有</a:t>
            </a:r>
            <a:r>
              <a:rPr lang="en-US" altLang="zh-CN" dirty="0"/>
              <a:t>7.6</a:t>
            </a:r>
            <a:r>
              <a:rPr lang="zh-CN" altLang="zh-CN" dirty="0"/>
              <a:t>年的专业</a:t>
            </a:r>
            <a:r>
              <a:rPr lang="zh-CN" altLang="zh-CN" dirty="0" smtClean="0"/>
              <a:t>经验</a:t>
            </a:r>
            <a:r>
              <a:rPr lang="zh-CN" altLang="en-US" dirty="0" smtClean="0"/>
              <a:t>，</a:t>
            </a:r>
            <a:r>
              <a:rPr lang="zh-CN" altLang="zh-CN" dirty="0" smtClean="0"/>
              <a:t>其中</a:t>
            </a:r>
            <a:r>
              <a:rPr lang="zh-CN" altLang="zh-CN" dirty="0"/>
              <a:t>包括</a:t>
            </a:r>
            <a:r>
              <a:rPr lang="en-US" altLang="zh-CN" dirty="0"/>
              <a:t>2.4</a:t>
            </a:r>
            <a:r>
              <a:rPr lang="zh-CN" altLang="zh-CN" dirty="0"/>
              <a:t>年的机器学习系统开发经验</a:t>
            </a:r>
            <a:r>
              <a:rPr lang="zh-CN" altLang="zh-CN" dirty="0" smtClean="0"/>
              <a:t>和</a:t>
            </a:r>
            <a:r>
              <a:rPr lang="en-US" altLang="zh-CN" dirty="0"/>
              <a:t>5.2</a:t>
            </a:r>
            <a:r>
              <a:rPr lang="zh-CN" altLang="zh-CN" dirty="0"/>
              <a:t>年的非</a:t>
            </a:r>
            <a:r>
              <a:rPr lang="en-US" altLang="zh-CN" dirty="0"/>
              <a:t>ML</a:t>
            </a:r>
            <a:r>
              <a:rPr lang="zh-CN" altLang="zh-CN" dirty="0"/>
              <a:t>软件开发</a:t>
            </a:r>
            <a:r>
              <a:rPr lang="zh-CN" altLang="zh-CN" dirty="0" smtClean="0"/>
              <a:t>经验</a:t>
            </a:r>
            <a:r>
              <a:rPr lang="zh-CN" altLang="en-US" dirty="0" smtClean="0"/>
              <a:t>。</a:t>
            </a:r>
            <a:endParaRPr lang="zh-CN" altLang="en-US" dirty="0"/>
          </a:p>
        </p:txBody>
      </p:sp>
      <p:sp>
        <p:nvSpPr>
          <p:cNvPr id="12" name="线形标注 1 11"/>
          <p:cNvSpPr/>
          <p:nvPr/>
        </p:nvSpPr>
        <p:spPr>
          <a:xfrm>
            <a:off x="6870703" y="5032961"/>
            <a:ext cx="4195617" cy="1436399"/>
          </a:xfrm>
          <a:prstGeom prst="borderCallout1">
            <a:avLst>
              <a:gd name="adj1" fmla="val 48570"/>
              <a:gd name="adj2" fmla="val -387"/>
              <a:gd name="adj3" fmla="val 50803"/>
              <a:gd name="adj4" fmla="val -62721"/>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smtClean="0"/>
              <a:t>处理记录的访谈，</a:t>
            </a:r>
            <a:r>
              <a:rPr lang="zh-CN" altLang="zh-CN" dirty="0" smtClean="0"/>
              <a:t>使用</a:t>
            </a:r>
            <a:r>
              <a:rPr lang="en-US" altLang="zh-CN" dirty="0"/>
              <a:t>NVivo</a:t>
            </a:r>
            <a:r>
              <a:rPr lang="zh-CN" altLang="zh-CN" dirty="0"/>
              <a:t>定性分析软件对访谈进行了</a:t>
            </a:r>
            <a:r>
              <a:rPr lang="zh-CN" altLang="zh-CN" dirty="0" smtClean="0"/>
              <a:t>编码</a:t>
            </a:r>
            <a:r>
              <a:rPr lang="zh-CN" altLang="en-US" dirty="0" smtClean="0"/>
              <a:t>，</a:t>
            </a:r>
            <a:r>
              <a:rPr lang="zh-CN" altLang="zh-CN" dirty="0" smtClean="0"/>
              <a:t>验证初始</a:t>
            </a:r>
            <a:r>
              <a:rPr lang="zh-CN" altLang="zh-CN" dirty="0" smtClean="0"/>
              <a:t>代码并</a:t>
            </a:r>
            <a:r>
              <a:rPr lang="zh-CN" altLang="zh-CN" dirty="0" smtClean="0"/>
              <a:t>改进</a:t>
            </a:r>
            <a:r>
              <a:rPr lang="zh-CN" altLang="en-US" dirty="0" smtClean="0"/>
              <a:t>，</a:t>
            </a:r>
            <a:r>
              <a:rPr lang="zh-CN" altLang="zh-CN" dirty="0" smtClean="0"/>
              <a:t>最后得出描述</a:t>
            </a:r>
            <a:r>
              <a:rPr lang="zh-CN" altLang="zh-CN" dirty="0"/>
              <a:t>差异的</a:t>
            </a:r>
            <a:r>
              <a:rPr lang="en-US" altLang="zh-CN" dirty="0"/>
              <a:t>80</a:t>
            </a:r>
            <a:r>
              <a:rPr lang="zh-CN" altLang="zh-CN" dirty="0"/>
              <a:t>条</a:t>
            </a:r>
            <a:r>
              <a:rPr lang="zh-CN" altLang="zh-CN" dirty="0" smtClean="0"/>
              <a:t>候选</a:t>
            </a:r>
            <a:r>
              <a:rPr lang="zh-CN" altLang="en-US" dirty="0"/>
              <a:t>陈述</a:t>
            </a:r>
            <a:r>
              <a:rPr lang="zh-CN" altLang="zh-CN" dirty="0" smtClean="0"/>
              <a:t>。</a:t>
            </a:r>
            <a:endParaRPr lang="zh-CN" altLang="zh-CN" dirty="0"/>
          </a:p>
          <a:p>
            <a:pPr algn="ctr"/>
            <a:endParaRPr lang="zh-CN" altLang="en-US" dirty="0"/>
          </a:p>
        </p:txBody>
      </p:sp>
    </p:spTree>
    <p:extLst>
      <p:ext uri="{BB962C8B-B14F-4D97-AF65-F5344CB8AC3E}">
        <p14:creationId xmlns:p14="http://schemas.microsoft.com/office/powerpoint/2010/main" val="402553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a:t>
            </a:r>
            <a:r>
              <a:rPr lang="en-US" altLang="zh-CN" dirty="0" smtClean="0"/>
              <a:t>——Focus Groups</a:t>
            </a:r>
            <a:endParaRPr lang="zh-CN" altLang="en-US" dirty="0"/>
          </a:p>
        </p:txBody>
      </p:sp>
      <p:sp>
        <p:nvSpPr>
          <p:cNvPr id="3" name="内容占位符 2"/>
          <p:cNvSpPr>
            <a:spLocks noGrp="1"/>
          </p:cNvSpPr>
          <p:nvPr>
            <p:ph idx="1"/>
          </p:nvPr>
        </p:nvSpPr>
        <p:spPr/>
        <p:txBody>
          <a:bodyPr>
            <a:normAutofit/>
          </a:bodyPr>
          <a:lstStyle/>
          <a:p>
            <a:pPr marL="0" indent="0">
              <a:lnSpc>
                <a:spcPct val="110000"/>
              </a:lnSpc>
              <a:buNone/>
            </a:pPr>
            <a:r>
              <a:rPr lang="en-US" altLang="zh-CN" sz="2200" dirty="0"/>
              <a:t>       </a:t>
            </a:r>
            <a:r>
              <a:rPr lang="zh-CN" altLang="zh-CN" sz="2200" dirty="0"/>
              <a:t>为了确定</a:t>
            </a:r>
            <a:r>
              <a:rPr lang="en-US" altLang="zh-CN" sz="2200" dirty="0"/>
              <a:t>80</a:t>
            </a:r>
            <a:r>
              <a:rPr lang="zh-CN" altLang="zh-CN" sz="2200" dirty="0"/>
              <a:t>个候选陈述中的哪个</a:t>
            </a:r>
            <a:r>
              <a:rPr lang="zh-CN" altLang="en-US" sz="2200" dirty="0"/>
              <a:t>是</a:t>
            </a:r>
            <a:r>
              <a:rPr lang="zh-CN" altLang="zh-CN" sz="2200" dirty="0"/>
              <a:t>当</a:t>
            </a:r>
            <a:r>
              <a:rPr lang="en-US" altLang="zh-CN" sz="2200" dirty="0"/>
              <a:t>ML</a:t>
            </a:r>
            <a:r>
              <a:rPr lang="zh-CN" altLang="zh-CN" sz="2200" dirty="0"/>
              <a:t>集成到软件系统中时最有可能发生差异的陈述。作者进行了三</a:t>
            </a:r>
            <a:r>
              <a:rPr lang="zh-CN" altLang="en-US" sz="2200" dirty="0"/>
              <a:t>次</a:t>
            </a:r>
            <a:r>
              <a:rPr lang="zh-CN" altLang="zh-CN" sz="2200" dirty="0"/>
              <a:t>焦点小组会议。每个焦点小组会议持续</a:t>
            </a:r>
            <a:r>
              <a:rPr lang="en-US" altLang="zh-CN" sz="2200" dirty="0"/>
              <a:t>1.5</a:t>
            </a:r>
            <a:r>
              <a:rPr lang="zh-CN" altLang="zh-CN" sz="2200" dirty="0"/>
              <a:t>到</a:t>
            </a:r>
            <a:r>
              <a:rPr lang="en-US" altLang="zh-CN" sz="2200" dirty="0"/>
              <a:t>2</a:t>
            </a:r>
            <a:r>
              <a:rPr lang="zh-CN" altLang="zh-CN" sz="2200" dirty="0"/>
              <a:t>个小时，有</a:t>
            </a:r>
            <a:r>
              <a:rPr lang="en-US" altLang="zh-CN" sz="2200" dirty="0"/>
              <a:t>3</a:t>
            </a:r>
            <a:r>
              <a:rPr lang="zh-CN" altLang="zh-CN" sz="2200" dirty="0"/>
              <a:t>名参与者参加。</a:t>
            </a:r>
            <a:endParaRPr lang="en-US" altLang="zh-CN" sz="2200" dirty="0"/>
          </a:p>
          <a:p>
            <a:pPr marL="0" indent="0">
              <a:lnSpc>
                <a:spcPct val="110000"/>
              </a:lnSpc>
              <a:buNone/>
            </a:pPr>
            <a:r>
              <a:rPr lang="zh-CN" altLang="zh-CN" sz="2200" dirty="0"/>
              <a:t>作者审阅了</a:t>
            </a:r>
            <a:r>
              <a:rPr lang="en-US" altLang="zh-CN" sz="2200" dirty="0"/>
              <a:t>80</a:t>
            </a:r>
            <a:r>
              <a:rPr lang="zh-CN" altLang="zh-CN" sz="2200" dirty="0"/>
              <a:t>条</a:t>
            </a:r>
            <a:r>
              <a:rPr lang="zh-CN" altLang="zh-CN" sz="2200" dirty="0" smtClean="0"/>
              <a:t>候选陈述，</a:t>
            </a:r>
            <a:r>
              <a:rPr lang="zh-CN" altLang="zh-CN" sz="2200" dirty="0"/>
              <a:t>并提出了问题：</a:t>
            </a:r>
            <a:r>
              <a:rPr lang="en-US" altLang="zh-CN" sz="2200" dirty="0"/>
              <a:t>“</a:t>
            </a:r>
            <a:r>
              <a:rPr lang="zh-CN" altLang="zh-CN" sz="2200" dirty="0"/>
              <a:t>与非</a:t>
            </a:r>
            <a:r>
              <a:rPr lang="en-US" altLang="zh-CN" sz="2200" dirty="0"/>
              <a:t>ML</a:t>
            </a:r>
            <a:r>
              <a:rPr lang="zh-CN" altLang="zh-CN" sz="2200" dirty="0"/>
              <a:t>开发相比，该声明对</a:t>
            </a:r>
            <a:r>
              <a:rPr lang="en-US" altLang="zh-CN" sz="2200" dirty="0"/>
              <a:t>ML</a:t>
            </a:r>
            <a:r>
              <a:rPr lang="zh-CN" altLang="zh-CN" sz="2200" dirty="0"/>
              <a:t>开发是否更真实</a:t>
            </a:r>
            <a:r>
              <a:rPr lang="en-US" altLang="zh-CN" sz="2200" dirty="0"/>
              <a:t>”</a:t>
            </a:r>
            <a:r>
              <a:rPr lang="zh-CN" altLang="zh-CN" sz="2200" dirty="0" smtClean="0"/>
              <a:t>。</a:t>
            </a:r>
            <a:endParaRPr lang="zh-CN" altLang="zh-CN" sz="2200" dirty="0"/>
          </a:p>
          <a:p>
            <a:pPr marL="0" indent="0">
              <a:lnSpc>
                <a:spcPct val="110000"/>
              </a:lnSpc>
              <a:buNone/>
            </a:pPr>
            <a:r>
              <a:rPr lang="zh-CN" altLang="zh-CN" sz="2200" dirty="0"/>
              <a:t>根据反馈删除了</a:t>
            </a:r>
            <a:r>
              <a:rPr lang="en-US" altLang="zh-CN" sz="2200" dirty="0"/>
              <a:t>7</a:t>
            </a:r>
            <a:r>
              <a:rPr lang="zh-CN" altLang="zh-CN" sz="2200" dirty="0"/>
              <a:t>条陈述，参与者没有理解其中的差异，或者认为</a:t>
            </a:r>
            <a:r>
              <a:rPr lang="en-US" altLang="zh-CN" sz="2200" dirty="0"/>
              <a:t>ML</a:t>
            </a:r>
            <a:r>
              <a:rPr lang="zh-CN" altLang="zh-CN" sz="2200" dirty="0"/>
              <a:t>与非</a:t>
            </a:r>
            <a:r>
              <a:rPr lang="en-US" altLang="zh-CN" sz="2200" dirty="0"/>
              <a:t>ML</a:t>
            </a:r>
            <a:r>
              <a:rPr lang="zh-CN" altLang="zh-CN" sz="2200" dirty="0"/>
              <a:t>开发之间没有差异。</a:t>
            </a:r>
          </a:p>
          <a:p>
            <a:pPr marL="0" indent="0">
              <a:lnSpc>
                <a:spcPct val="110000"/>
              </a:lnSpc>
              <a:buNone/>
            </a:pPr>
            <a:r>
              <a:rPr lang="zh-CN" altLang="zh-CN" sz="2200" dirty="0"/>
              <a:t>此外</a:t>
            </a:r>
            <a:r>
              <a:rPr lang="zh-CN" altLang="en-US" sz="2200" dirty="0"/>
              <a:t>又</a:t>
            </a:r>
            <a:r>
              <a:rPr lang="zh-CN" altLang="zh-CN" sz="2200" dirty="0"/>
              <a:t>删除了</a:t>
            </a:r>
            <a:r>
              <a:rPr lang="en-US" altLang="zh-CN" sz="2200" dirty="0"/>
              <a:t>42</a:t>
            </a:r>
            <a:r>
              <a:rPr lang="zh-CN" altLang="zh-CN" sz="2200" dirty="0"/>
              <a:t>条陈述，其中超过一半的焦点小组参与者认为</a:t>
            </a:r>
            <a:r>
              <a:rPr lang="en-US" altLang="zh-CN" sz="2200" dirty="0"/>
              <a:t>ML</a:t>
            </a:r>
            <a:r>
              <a:rPr lang="zh-CN" altLang="zh-CN" sz="2200" dirty="0"/>
              <a:t>和非</a:t>
            </a:r>
            <a:r>
              <a:rPr lang="en-US" altLang="zh-CN" sz="2200" dirty="0"/>
              <a:t>ML</a:t>
            </a:r>
            <a:r>
              <a:rPr lang="zh-CN" altLang="zh-CN" sz="2200" dirty="0"/>
              <a:t>开发之间没有明显差异。</a:t>
            </a:r>
          </a:p>
          <a:p>
            <a:pPr marL="0" indent="0">
              <a:lnSpc>
                <a:spcPct val="110000"/>
              </a:lnSpc>
              <a:buNone/>
            </a:pPr>
            <a:r>
              <a:rPr lang="zh-CN" altLang="zh-CN" sz="2200" dirty="0" smtClean="0"/>
              <a:t>最后确定</a:t>
            </a:r>
            <a:r>
              <a:rPr lang="zh-CN" altLang="zh-CN" sz="2200" dirty="0"/>
              <a:t>了</a:t>
            </a:r>
            <a:r>
              <a:rPr lang="en-US" altLang="zh-CN" sz="2200" dirty="0"/>
              <a:t>31</a:t>
            </a:r>
            <a:r>
              <a:rPr lang="zh-CN" altLang="zh-CN" sz="2200" dirty="0" smtClean="0"/>
              <a:t>条</a:t>
            </a:r>
            <a:r>
              <a:rPr lang="zh-CN" altLang="en-US" sz="2200" dirty="0" smtClean="0"/>
              <a:t>陈述</a:t>
            </a:r>
            <a:r>
              <a:rPr lang="zh-CN" altLang="zh-CN" sz="2200" dirty="0" smtClean="0"/>
              <a:t>的</a:t>
            </a:r>
            <a:r>
              <a:rPr lang="zh-CN" altLang="zh-CN" sz="2200" dirty="0"/>
              <a:t>列表。</a:t>
            </a:r>
          </a:p>
          <a:p>
            <a:pPr marL="0" indent="0">
              <a:buNone/>
            </a:pPr>
            <a:endParaRPr lang="zh-CN" altLang="zh-CN" dirty="0"/>
          </a:p>
          <a:p>
            <a:endParaRPr lang="zh-CN" altLang="en-US" dirty="0"/>
          </a:p>
        </p:txBody>
      </p:sp>
    </p:spTree>
    <p:extLst>
      <p:ext uri="{BB962C8B-B14F-4D97-AF65-F5344CB8AC3E}">
        <p14:creationId xmlns:p14="http://schemas.microsoft.com/office/powerpoint/2010/main" val="38054378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方法</a:t>
            </a:r>
            <a:r>
              <a:rPr lang="en-US" altLang="zh-CN" dirty="0" smtClean="0"/>
              <a:t>——Survey</a:t>
            </a:r>
            <a:endParaRPr lang="zh-CN" altLang="en-US" dirty="0"/>
          </a:p>
        </p:txBody>
      </p:sp>
      <p:sp>
        <p:nvSpPr>
          <p:cNvPr id="3" name="内容占位符 2"/>
          <p:cNvSpPr>
            <a:spLocks noGrp="1"/>
          </p:cNvSpPr>
          <p:nvPr>
            <p:ph idx="1"/>
          </p:nvPr>
        </p:nvSpPr>
        <p:spPr>
          <a:xfrm>
            <a:off x="838200" y="1690688"/>
            <a:ext cx="10515600" cy="4486275"/>
          </a:xfrm>
        </p:spPr>
        <p:txBody>
          <a:bodyPr>
            <a:normAutofit/>
          </a:bodyPr>
          <a:lstStyle/>
          <a:p>
            <a:pPr marL="0" indent="0">
              <a:lnSpc>
                <a:spcPct val="110000"/>
              </a:lnSpc>
              <a:buNone/>
            </a:pPr>
            <a:r>
              <a:rPr lang="en-US" altLang="zh-CN" sz="2200" dirty="0"/>
              <a:t>       </a:t>
            </a:r>
            <a:r>
              <a:rPr lang="zh-CN" altLang="zh-CN" sz="2200" dirty="0"/>
              <a:t>该调查旨在量化受访者在广泛的软件从业人员中表达的机器学习和非机器学习软件开发之间的差异。</a:t>
            </a:r>
            <a:r>
              <a:rPr lang="zh-CN" altLang="en-US" sz="2200" dirty="0"/>
              <a:t>这一部分可细分为三个小部分：</a:t>
            </a:r>
            <a:r>
              <a:rPr lang="en-US" altLang="zh-CN" sz="2200" dirty="0"/>
              <a:t> Protocol</a:t>
            </a:r>
            <a:r>
              <a:rPr lang="zh-CN" altLang="en-US" sz="2200" dirty="0"/>
              <a:t>，</a:t>
            </a:r>
            <a:r>
              <a:rPr lang="en-US" altLang="zh-CN" sz="2200" dirty="0"/>
              <a:t>Survey Design</a:t>
            </a:r>
            <a:r>
              <a:rPr lang="zh-CN" altLang="en-US" sz="2200" dirty="0"/>
              <a:t>，</a:t>
            </a:r>
            <a:r>
              <a:rPr lang="en-US" altLang="zh-CN" sz="2200" dirty="0"/>
              <a:t> Data Analysis</a:t>
            </a:r>
            <a:r>
              <a:rPr lang="zh-CN" altLang="en-US" sz="2200" dirty="0"/>
              <a:t>。</a:t>
            </a:r>
            <a:endParaRPr lang="en-US" altLang="zh-CN" sz="2200" dirty="0"/>
          </a:p>
          <a:p>
            <a:pPr>
              <a:lnSpc>
                <a:spcPct val="110000"/>
              </a:lnSpc>
              <a:buFont typeface="Wingdings" panose="05000000000000000000" pitchFamily="2" charset="2"/>
              <a:buChar char="Ø"/>
            </a:pPr>
            <a:r>
              <a:rPr lang="zh-CN" altLang="en-US" dirty="0"/>
              <a:t>协议（</a:t>
            </a:r>
            <a:r>
              <a:rPr lang="en-US" altLang="zh-CN" dirty="0"/>
              <a:t> Protocol </a:t>
            </a:r>
            <a:r>
              <a:rPr lang="zh-CN" altLang="en-US" dirty="0"/>
              <a:t>）</a:t>
            </a:r>
            <a:r>
              <a:rPr lang="zh-CN" altLang="en-US" dirty="0">
                <a:sym typeface="Wingdings" panose="05000000000000000000" pitchFamily="2" charset="2"/>
              </a:rPr>
              <a:t>：</a:t>
            </a:r>
            <a:endParaRPr lang="en-US" altLang="zh-CN" dirty="0">
              <a:sym typeface="Wingdings" panose="05000000000000000000" pitchFamily="2" charset="2"/>
            </a:endParaRPr>
          </a:p>
          <a:p>
            <a:pPr marL="514350" indent="-514350">
              <a:lnSpc>
                <a:spcPct val="110000"/>
              </a:lnSpc>
              <a:buFont typeface="+mj-lt"/>
              <a:buAutoNum type="romanUcPeriod"/>
            </a:pPr>
            <a:r>
              <a:rPr lang="en-US" altLang="zh-CN" sz="2200" dirty="0"/>
              <a:t> </a:t>
            </a:r>
            <a:r>
              <a:rPr lang="zh-CN" altLang="zh-CN" sz="2200" dirty="0"/>
              <a:t>遵循个人意见调查指南，并使用匿名调查来提高回应率。</a:t>
            </a:r>
            <a:endParaRPr lang="en-US" altLang="zh-CN" sz="2200" dirty="0"/>
          </a:p>
          <a:p>
            <a:pPr marL="514350" indent="-514350">
              <a:lnSpc>
                <a:spcPct val="110000"/>
              </a:lnSpc>
              <a:buFont typeface="+mj-lt"/>
              <a:buAutoNum type="romanUcPeriod"/>
            </a:pPr>
            <a:r>
              <a:rPr lang="zh-CN" altLang="en-US" sz="2200" dirty="0">
                <a:sym typeface="Wingdings" panose="05000000000000000000" pitchFamily="2" charset="2"/>
              </a:rPr>
              <a:t> </a:t>
            </a:r>
            <a:r>
              <a:rPr lang="zh-CN" altLang="zh-CN" sz="2200" dirty="0"/>
              <a:t>受访者可以选择指定他</a:t>
            </a:r>
            <a:r>
              <a:rPr lang="en-US" altLang="zh-CN" sz="2200" dirty="0"/>
              <a:t>/</a:t>
            </a:r>
            <a:r>
              <a:rPr lang="zh-CN" altLang="zh-CN" sz="2200" dirty="0"/>
              <a:t>她不愿意回答或不理解特定问题的描述。</a:t>
            </a:r>
            <a:endParaRPr lang="en-US" altLang="zh-CN" sz="2200" dirty="0"/>
          </a:p>
          <a:p>
            <a:pPr marL="514350" indent="-514350">
              <a:lnSpc>
                <a:spcPct val="110000"/>
              </a:lnSpc>
              <a:buFont typeface="+mj-lt"/>
              <a:buAutoNum type="romanUcPeriod"/>
            </a:pPr>
            <a:r>
              <a:rPr lang="zh-CN" altLang="zh-CN" sz="2200" dirty="0"/>
              <a:t>为了获得足够多的来自不同背景的受访者</a:t>
            </a:r>
            <a:r>
              <a:rPr lang="zh-CN" altLang="zh-CN" sz="2200" dirty="0" smtClean="0"/>
              <a:t>，旨在</a:t>
            </a:r>
            <a:r>
              <a:rPr lang="zh-CN" altLang="zh-CN" sz="2200" dirty="0"/>
              <a:t>从不同的组织中招聘从事该行业的受访者。</a:t>
            </a:r>
            <a:endParaRPr lang="zh-CN" altLang="en-US" sz="2200" dirty="0"/>
          </a:p>
        </p:txBody>
      </p:sp>
    </p:spTree>
    <p:extLst>
      <p:ext uri="{BB962C8B-B14F-4D97-AF65-F5344CB8AC3E}">
        <p14:creationId xmlns:p14="http://schemas.microsoft.com/office/powerpoint/2010/main" val="288165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2046</TotalTime>
  <Words>1050</Words>
  <Application>Microsoft Office PowerPoint</Application>
  <PresentationFormat>宽屏</PresentationFormat>
  <Paragraphs>110</Paragraphs>
  <Slides>16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16</vt:i4>
      </vt:variant>
    </vt:vector>
  </HeadingPairs>
  <TitlesOfParts>
    <vt:vector size="21" baseType="lpstr">
      <vt:lpstr>等线</vt:lpstr>
      <vt:lpstr>等线 Light</vt:lpstr>
      <vt:lpstr>Arial</vt:lpstr>
      <vt:lpstr>Wingdings</vt:lpstr>
      <vt:lpstr>Office 主题​​</vt:lpstr>
      <vt:lpstr>How does Machine Learning Change Software Development Practices?</vt:lpstr>
      <vt:lpstr>目录</vt:lpstr>
      <vt:lpstr>概述</vt:lpstr>
      <vt:lpstr>背景</vt:lpstr>
      <vt:lpstr>背景</vt:lpstr>
      <vt:lpstr>方法</vt:lpstr>
      <vt:lpstr>方法——Interviews</vt:lpstr>
      <vt:lpstr>方法——Focus Groups</vt:lpstr>
      <vt:lpstr>方法——Survey</vt:lpstr>
      <vt:lpstr>方法——Survey</vt:lpstr>
      <vt:lpstr>方法——Survey</vt:lpstr>
      <vt:lpstr>结果</vt:lpstr>
      <vt:lpstr>结果</vt:lpstr>
      <vt:lpstr>结果</vt:lpstr>
      <vt:lpstr>结论</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微软用户</cp:lastModifiedBy>
  <cp:revision>40</cp:revision>
  <dcterms:created xsi:type="dcterms:W3CDTF">2020-04-22T14:29:40Z</dcterms:created>
  <dcterms:modified xsi:type="dcterms:W3CDTF">2020-04-24T04:11:56Z</dcterms:modified>
</cp:coreProperties>
</file>