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33" r:id="rId3"/>
    <p:sldId id="307" r:id="rId4"/>
    <p:sldId id="337" r:id="rId5"/>
    <p:sldId id="317" r:id="rId6"/>
    <p:sldId id="336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32" r:id="rId15"/>
    <p:sldId id="345" r:id="rId16"/>
    <p:sldId id="291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CE7"/>
    <a:srgbClr val="33739F"/>
    <a:srgbClr val="CC99FF"/>
    <a:srgbClr val="FFFFCC"/>
    <a:srgbClr val="FFFF99"/>
    <a:srgbClr val="FFFF66"/>
    <a:srgbClr val="000000"/>
    <a:srgbClr val="F6B0A2"/>
    <a:srgbClr val="CC66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84544" autoAdjust="0"/>
  </p:normalViewPr>
  <p:slideViewPr>
    <p:cSldViewPr snapToGrid="0">
      <p:cViewPr varScale="1">
        <p:scale>
          <a:sx n="57" d="100"/>
          <a:sy n="57" d="100"/>
        </p:scale>
        <p:origin x="115" y="3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0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287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448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859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316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720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091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423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191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295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840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关联规则挖掘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492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6600FF"/>
                </a:solidFill>
              </a:rPr>
              <a:t>HMR1:</a:t>
            </a:r>
            <a:r>
              <a:rPr lang="zh-CN" altLang="en-US" dirty="0">
                <a:solidFill>
                  <a:srgbClr val="6600FF"/>
                </a:solidFill>
              </a:rPr>
              <a:t>沿平行于</a:t>
            </a:r>
            <a:r>
              <a:rPr lang="en-US" altLang="zh-CN" dirty="0">
                <a:solidFill>
                  <a:srgbClr val="6600FF"/>
                </a:solidFill>
              </a:rPr>
              <a:t>x</a:t>
            </a:r>
            <a:r>
              <a:rPr lang="zh-CN" altLang="en-US" dirty="0">
                <a:solidFill>
                  <a:srgbClr val="6600FF"/>
                </a:solidFill>
              </a:rPr>
              <a:t>轴或</a:t>
            </a:r>
            <a:r>
              <a:rPr lang="en-US" altLang="zh-CN" dirty="0">
                <a:solidFill>
                  <a:srgbClr val="6600FF"/>
                </a:solidFill>
              </a:rPr>
              <a:t>y</a:t>
            </a:r>
            <a:r>
              <a:rPr lang="zh-CN" altLang="en-US" dirty="0">
                <a:solidFill>
                  <a:srgbClr val="6600FF"/>
                </a:solidFill>
              </a:rPr>
              <a:t>轴的直线平移二维点不应影响聚类结果。              </a:t>
            </a:r>
            <a:endParaRPr lang="en-US" altLang="zh-CN" dirty="0">
              <a:solidFill>
                <a:srgbClr val="6600FF"/>
              </a:solidFill>
            </a:endParaRPr>
          </a:p>
          <a:p>
            <a:r>
              <a:rPr lang="en-US" altLang="zh-CN" dirty="0">
                <a:solidFill>
                  <a:srgbClr val="6600FF"/>
                </a:solidFill>
              </a:rPr>
              <a:t>HMR2:</a:t>
            </a:r>
            <a:r>
              <a:rPr lang="zh-CN" altLang="en-US" dirty="0">
                <a:solidFill>
                  <a:srgbClr val="6600FF"/>
                </a:solidFill>
              </a:rPr>
              <a:t>添加重复点不应影响群集结果。             </a:t>
            </a:r>
            <a:endParaRPr lang="en-US" altLang="zh-CN" dirty="0">
              <a:solidFill>
                <a:srgbClr val="6600FF"/>
              </a:solidFill>
            </a:endParaRPr>
          </a:p>
          <a:p>
            <a:r>
              <a:rPr lang="en-US" altLang="zh-CN" dirty="0">
                <a:solidFill>
                  <a:srgbClr val="6600FF"/>
                </a:solidFill>
              </a:rPr>
              <a:t>HMR3:</a:t>
            </a:r>
            <a:r>
              <a:rPr lang="zh-CN" altLang="en-US" dirty="0">
                <a:solidFill>
                  <a:srgbClr val="6600FF"/>
                </a:solidFill>
              </a:rPr>
              <a:t>将现有点移向群集中心不应影响群集结果。              </a:t>
            </a:r>
            <a:endParaRPr lang="en-US" altLang="zh-CN" dirty="0">
              <a:solidFill>
                <a:srgbClr val="6600FF"/>
              </a:solidFill>
            </a:endParaRPr>
          </a:p>
          <a:p>
            <a:r>
              <a:rPr lang="en-US" altLang="zh-CN" dirty="0">
                <a:solidFill>
                  <a:srgbClr val="6600FF"/>
                </a:solidFill>
              </a:rPr>
              <a:t>HMR4:</a:t>
            </a:r>
            <a:r>
              <a:rPr lang="zh-CN" altLang="en-US" dirty="0">
                <a:solidFill>
                  <a:srgbClr val="6600FF"/>
                </a:solidFill>
              </a:rPr>
              <a:t>添加一个维度，其中所有点都具有相等的值，这不会对聚类结果产生影响。              </a:t>
            </a:r>
            <a:endParaRPr lang="en-US" altLang="zh-CN" dirty="0">
              <a:solidFill>
                <a:srgbClr val="6600FF"/>
              </a:solidFill>
            </a:endParaRPr>
          </a:p>
          <a:p>
            <a:r>
              <a:rPr lang="en-US" altLang="zh-CN" dirty="0">
                <a:solidFill>
                  <a:srgbClr val="6600FF"/>
                </a:solidFill>
              </a:rPr>
              <a:t>HMR5</a:t>
            </a:r>
            <a:r>
              <a:rPr lang="zh-CN" altLang="en-US" dirty="0">
                <a:solidFill>
                  <a:srgbClr val="6600FF"/>
                </a:solidFill>
              </a:rPr>
              <a:t>：交换每个点的</a:t>
            </a:r>
            <a:r>
              <a:rPr lang="en-US" altLang="zh-CN" dirty="0">
                <a:solidFill>
                  <a:srgbClr val="6600FF"/>
                </a:solidFill>
              </a:rPr>
              <a:t>x</a:t>
            </a:r>
            <a:r>
              <a:rPr lang="zh-CN" altLang="en-US" dirty="0">
                <a:solidFill>
                  <a:srgbClr val="6600FF"/>
                </a:solidFill>
              </a:rPr>
              <a:t>和</a:t>
            </a:r>
            <a:r>
              <a:rPr lang="en-US" altLang="zh-CN" dirty="0">
                <a:solidFill>
                  <a:srgbClr val="6600FF"/>
                </a:solidFill>
              </a:rPr>
              <a:t>y</a:t>
            </a:r>
            <a:r>
              <a:rPr lang="zh-CN" altLang="en-US" dirty="0">
                <a:solidFill>
                  <a:srgbClr val="6600FF"/>
                </a:solidFill>
              </a:rPr>
              <a:t>坐标（本质上是对现有点进行几何变换）不应影响聚类结果。              </a:t>
            </a:r>
            <a:endParaRPr lang="en-US" altLang="zh-CN" dirty="0">
              <a:solidFill>
                <a:srgbClr val="6600FF"/>
              </a:solidFill>
            </a:endParaRPr>
          </a:p>
          <a:p>
            <a:r>
              <a:rPr lang="en-US" altLang="zh-CN" dirty="0">
                <a:solidFill>
                  <a:srgbClr val="6600FF"/>
                </a:solidFill>
              </a:rPr>
              <a:t>HMR6:</a:t>
            </a:r>
            <a:r>
              <a:rPr lang="zh-CN" altLang="en-US" dirty="0">
                <a:solidFill>
                  <a:srgbClr val="6600FF"/>
                </a:solidFill>
              </a:rPr>
              <a:t>在将它们的输入顺序更改为</a:t>
            </a:r>
            <a:r>
              <a:rPr lang="en-US" altLang="zh-CN" dirty="0">
                <a:solidFill>
                  <a:srgbClr val="6600FF"/>
                </a:solidFill>
              </a:rPr>
              <a:t>SUT</a:t>
            </a:r>
            <a:r>
              <a:rPr lang="zh-CN" altLang="en-US" dirty="0">
                <a:solidFill>
                  <a:srgbClr val="6600FF"/>
                </a:solidFill>
              </a:rPr>
              <a:t>时使用相同的点集不应影响聚类结果。              </a:t>
            </a:r>
            <a:endParaRPr lang="en-US" altLang="zh-CN" dirty="0">
              <a:solidFill>
                <a:srgbClr val="6600FF"/>
              </a:solidFill>
            </a:endParaRPr>
          </a:p>
          <a:p>
            <a:r>
              <a:rPr lang="en-US" altLang="zh-CN" dirty="0">
                <a:solidFill>
                  <a:srgbClr val="6600FF"/>
                </a:solidFill>
              </a:rPr>
              <a:t>HMR7:In2D</a:t>
            </a:r>
            <a:r>
              <a:rPr lang="zh-CN" altLang="en-US" dirty="0">
                <a:solidFill>
                  <a:srgbClr val="6600FF"/>
                </a:solidFill>
              </a:rPr>
              <a:t>，沿一个（</a:t>
            </a:r>
            <a:r>
              <a:rPr lang="en-US" altLang="zh-CN" dirty="0">
                <a:solidFill>
                  <a:srgbClr val="6600FF"/>
                </a:solidFill>
              </a:rPr>
              <a:t>x-</a:t>
            </a:r>
            <a:r>
              <a:rPr lang="zh-CN" altLang="en-US" dirty="0">
                <a:solidFill>
                  <a:srgbClr val="6600FF"/>
                </a:solidFill>
              </a:rPr>
              <a:t>或</a:t>
            </a:r>
            <a:r>
              <a:rPr lang="en-US" altLang="zh-CN" dirty="0">
                <a:solidFill>
                  <a:srgbClr val="6600FF"/>
                </a:solidFill>
              </a:rPr>
              <a:t>y-</a:t>
            </a:r>
            <a:r>
              <a:rPr lang="zh-CN" altLang="en-US" dirty="0">
                <a:solidFill>
                  <a:srgbClr val="6600FF"/>
                </a:solidFill>
              </a:rPr>
              <a:t>）轴翻转数据点不应该对聚类结果产生影响。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167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569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965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771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72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13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9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62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90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35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57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15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75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83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1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36CA-A6C4-4358-AF93-5CCBD70D248C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2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6024000" y="-3032194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6024001" y="-127232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2204967"/>
            <a:ext cx="12192000" cy="28613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70856" y="2540857"/>
            <a:ext cx="10450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Metamorphic Exploration of an Unsupervised Clustering Program</a:t>
            </a:r>
            <a:endParaRPr lang="zh-CN" altLang="en-US" sz="2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2565805" y="4026241"/>
            <a:ext cx="7060388" cy="400085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pPr algn="ctr"/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课程：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Quality Assurance and Defect Analysis</a:t>
            </a:r>
          </a:p>
        </p:txBody>
      </p:sp>
      <p:sp>
        <p:nvSpPr>
          <p:cNvPr id="13" name="TextBox 6"/>
          <p:cNvSpPr txBox="1"/>
          <p:nvPr/>
        </p:nvSpPr>
        <p:spPr>
          <a:xfrm>
            <a:off x="5124277" y="5606764"/>
            <a:ext cx="1723500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：徐驳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528" y="-1651057"/>
            <a:ext cx="4896945" cy="48969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B9E257-1C20-478B-A54B-0B7A7D3B03FC}"/>
              </a:ext>
            </a:extLst>
          </p:cNvPr>
          <p:cNvSpPr txBox="1"/>
          <p:nvPr/>
        </p:nvSpPr>
        <p:spPr>
          <a:xfrm>
            <a:off x="1860970" y="3371274"/>
            <a:ext cx="8470058" cy="923305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/>
                <a:ea typeface="微软雅黑"/>
              </a:defRPr>
            </a:lvl1pPr>
          </a:lstStyle>
          <a:p>
            <a:r>
              <a:rPr lang="en-US" altLang="zh-CN" sz="1800" dirty="0"/>
              <a:t>2019 IEEE/ACM 4th International Workshop on Metamorphic Testing (MET)</a:t>
            </a:r>
          </a:p>
          <a:p>
            <a:br>
              <a:rPr lang="en-US" altLang="zh-CN" sz="1800" dirty="0"/>
            </a:br>
            <a:endParaRPr lang="en-US" altLang="zh-CN" sz="1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397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5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  <p:bldP spid="13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83372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/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"/>
          <p:cNvSpPr txBox="1"/>
          <p:nvPr/>
        </p:nvSpPr>
        <p:spPr>
          <a:xfrm>
            <a:off x="50767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6778548" y="215903"/>
            <a:ext cx="1580957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Metamorphic Relations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8480349" y="215904"/>
            <a:ext cx="1437856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Study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1"/>
          <p:cNvSpPr txBox="1"/>
          <p:nvPr/>
        </p:nvSpPr>
        <p:spPr>
          <a:xfrm>
            <a:off x="10182151" y="215903"/>
            <a:ext cx="1344000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292099" y="1080316"/>
            <a:ext cx="3082850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Experiment Results</a:t>
            </a:r>
            <a:endParaRPr lang="zh-CN" altLang="en-US" sz="18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36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6354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9" b="32740"/>
          <a:stretch/>
        </p:blipFill>
        <p:spPr>
          <a:xfrm>
            <a:off x="447070" y="71021"/>
            <a:ext cx="2337710" cy="69246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11EBDC-83D1-4C59-A9FF-7CC343BB5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80" y="3009728"/>
            <a:ext cx="4704443" cy="3741758"/>
          </a:xfrm>
          <a:prstGeom prst="rect">
            <a:avLst/>
          </a:prstGeom>
        </p:spPr>
      </p:pic>
      <p:sp>
        <p:nvSpPr>
          <p:cNvPr id="20" name="学论网-www.xuelun.me">
            <a:extLst>
              <a:ext uri="{FF2B5EF4-FFF2-40B4-BE49-F238E27FC236}">
                <a16:creationId xmlns:a16="http://schemas.microsoft.com/office/drawing/2014/main" id="{D10FEE68-3DB1-48B1-820E-EF81D02F1CF1}"/>
              </a:ext>
            </a:extLst>
          </p:cNvPr>
          <p:cNvSpPr txBox="1"/>
          <p:nvPr/>
        </p:nvSpPr>
        <p:spPr>
          <a:xfrm>
            <a:off x="603280" y="1593105"/>
            <a:ext cx="10399902" cy="13306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HMR4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Satisfied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add one new attribute(dimension) which is irrelevant to the existing elements and set the value for all points for this dimension to 1.0.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结果：聚类结果相同，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sum of squared errors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也相同。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919B8A-17FC-45D4-AD30-98E497FCF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427" y="3009728"/>
            <a:ext cx="4539514" cy="374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83372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/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"/>
          <p:cNvSpPr txBox="1"/>
          <p:nvPr/>
        </p:nvSpPr>
        <p:spPr>
          <a:xfrm>
            <a:off x="50767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6778548" y="215903"/>
            <a:ext cx="1580957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Metamorphic Relations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8480349" y="215904"/>
            <a:ext cx="1437856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Study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1"/>
          <p:cNvSpPr txBox="1"/>
          <p:nvPr/>
        </p:nvSpPr>
        <p:spPr>
          <a:xfrm>
            <a:off x="10182151" y="215903"/>
            <a:ext cx="1344000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292099" y="1080316"/>
            <a:ext cx="3082850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Experiment Results</a:t>
            </a:r>
            <a:endParaRPr lang="zh-CN" altLang="en-US" sz="18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36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6354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9" b="32740"/>
          <a:stretch/>
        </p:blipFill>
        <p:spPr>
          <a:xfrm>
            <a:off x="447070" y="71021"/>
            <a:ext cx="2337710" cy="69246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11EBDC-83D1-4C59-A9FF-7CC343BB5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80" y="3009728"/>
            <a:ext cx="4704443" cy="3741758"/>
          </a:xfrm>
          <a:prstGeom prst="rect">
            <a:avLst/>
          </a:prstGeom>
        </p:spPr>
      </p:pic>
      <p:sp>
        <p:nvSpPr>
          <p:cNvPr id="20" name="学论网-www.xuelun.me">
            <a:extLst>
              <a:ext uri="{FF2B5EF4-FFF2-40B4-BE49-F238E27FC236}">
                <a16:creationId xmlns:a16="http://schemas.microsoft.com/office/drawing/2014/main" id="{D10FEE68-3DB1-48B1-820E-EF81D02F1CF1}"/>
              </a:ext>
            </a:extLst>
          </p:cNvPr>
          <p:cNvSpPr txBox="1"/>
          <p:nvPr/>
        </p:nvSpPr>
        <p:spPr>
          <a:xfrm>
            <a:off x="425752" y="1679107"/>
            <a:ext cx="10307404" cy="13306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HMR5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Satisfied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simply switching the position of the two attributes without changing the sequence of instances.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结果：聚类结果相同，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sum of squared errors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也相同。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3CC951-6327-4E47-A073-15BDFFBF3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564" y="3009728"/>
            <a:ext cx="4518592" cy="37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3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83372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/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"/>
          <p:cNvSpPr txBox="1"/>
          <p:nvPr/>
        </p:nvSpPr>
        <p:spPr>
          <a:xfrm>
            <a:off x="50767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6778548" y="215903"/>
            <a:ext cx="1580957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Metamorphic Relations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8480349" y="215904"/>
            <a:ext cx="1437856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Study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1"/>
          <p:cNvSpPr txBox="1"/>
          <p:nvPr/>
        </p:nvSpPr>
        <p:spPr>
          <a:xfrm>
            <a:off x="10182151" y="215903"/>
            <a:ext cx="1344000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292099" y="1080316"/>
            <a:ext cx="3082850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Experiment Results</a:t>
            </a:r>
            <a:endParaRPr lang="zh-CN" altLang="en-US" sz="18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36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6354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9" b="32740"/>
          <a:stretch/>
        </p:blipFill>
        <p:spPr>
          <a:xfrm>
            <a:off x="447070" y="71021"/>
            <a:ext cx="2337710" cy="69246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11EBDC-83D1-4C59-A9FF-7CC343BB5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80" y="3009728"/>
            <a:ext cx="4704443" cy="3741758"/>
          </a:xfrm>
          <a:prstGeom prst="rect">
            <a:avLst/>
          </a:prstGeom>
        </p:spPr>
      </p:pic>
      <p:sp>
        <p:nvSpPr>
          <p:cNvPr id="20" name="学论网-www.xuelun.me">
            <a:extLst>
              <a:ext uri="{FF2B5EF4-FFF2-40B4-BE49-F238E27FC236}">
                <a16:creationId xmlns:a16="http://schemas.microsoft.com/office/drawing/2014/main" id="{D10FEE68-3DB1-48B1-820E-EF81D02F1CF1}"/>
              </a:ext>
            </a:extLst>
          </p:cNvPr>
          <p:cNvSpPr txBox="1"/>
          <p:nvPr/>
        </p:nvSpPr>
        <p:spPr>
          <a:xfrm>
            <a:off x="425752" y="1679107"/>
            <a:ext cx="10307404" cy="86895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HMR6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Violated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move the first 50 data points to the end of the input dataset.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结果：聚类结果相同，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sum of squared errors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也不同。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2B7B7B-4FE9-4160-9C8B-B9FA3CB3D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512" y="3009728"/>
            <a:ext cx="4595956" cy="374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4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83372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/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"/>
          <p:cNvSpPr txBox="1"/>
          <p:nvPr/>
        </p:nvSpPr>
        <p:spPr>
          <a:xfrm>
            <a:off x="50767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6778548" y="215903"/>
            <a:ext cx="1580957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Metamorphic Relations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8480349" y="215904"/>
            <a:ext cx="1437856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Study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1"/>
          <p:cNvSpPr txBox="1"/>
          <p:nvPr/>
        </p:nvSpPr>
        <p:spPr>
          <a:xfrm>
            <a:off x="10182151" y="215903"/>
            <a:ext cx="1344000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292099" y="1080316"/>
            <a:ext cx="3082850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Experiment Results</a:t>
            </a:r>
            <a:endParaRPr lang="zh-CN" altLang="en-US" sz="18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36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6354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9" b="32740"/>
          <a:stretch/>
        </p:blipFill>
        <p:spPr>
          <a:xfrm>
            <a:off x="447070" y="71021"/>
            <a:ext cx="2337710" cy="69246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11EBDC-83D1-4C59-A9FF-7CC343BB5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80" y="3009728"/>
            <a:ext cx="4704443" cy="3741758"/>
          </a:xfrm>
          <a:prstGeom prst="rect">
            <a:avLst/>
          </a:prstGeom>
        </p:spPr>
      </p:pic>
      <p:sp>
        <p:nvSpPr>
          <p:cNvPr id="20" name="学论网-www.xuelun.me">
            <a:extLst>
              <a:ext uri="{FF2B5EF4-FFF2-40B4-BE49-F238E27FC236}">
                <a16:creationId xmlns:a16="http://schemas.microsoft.com/office/drawing/2014/main" id="{D10FEE68-3DB1-48B1-820E-EF81D02F1CF1}"/>
              </a:ext>
            </a:extLst>
          </p:cNvPr>
          <p:cNvSpPr txBox="1"/>
          <p:nvPr/>
        </p:nvSpPr>
        <p:spPr>
          <a:xfrm>
            <a:off x="425752" y="1679107"/>
            <a:ext cx="10307404" cy="86895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HMR7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Satisfied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move through the y-axes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(x, y) became (-x, y)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结果：聚类结果相同，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sum of squared errors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也相同。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0A4CDF-329C-4F23-9130-64A5CEABD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132" y="3009728"/>
            <a:ext cx="4416668" cy="374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22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10003249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/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"/>
          <p:cNvSpPr txBox="1"/>
          <p:nvPr/>
        </p:nvSpPr>
        <p:spPr>
          <a:xfrm>
            <a:off x="50767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6778548" y="215903"/>
            <a:ext cx="1424155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Metamorphic Relations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8480348" y="215904"/>
            <a:ext cx="1379801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Study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1"/>
          <p:cNvSpPr txBox="1"/>
          <p:nvPr/>
        </p:nvSpPr>
        <p:spPr>
          <a:xfrm>
            <a:off x="10182151" y="215903"/>
            <a:ext cx="1344000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293202" y="1116061"/>
            <a:ext cx="3056723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36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6354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337248" y="313246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55755" y="1824382"/>
            <a:ext cx="10584279" cy="1053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   总的来说，在本次蜕变研究中，有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HMRs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HMR1, HMR3,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HMR4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HMR5, HMR7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is satisfied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，有两个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HMRs(HMR2, HMR6) is violated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9" b="32740"/>
          <a:stretch/>
        </p:blipFill>
        <p:spPr>
          <a:xfrm>
            <a:off x="447070" y="71021"/>
            <a:ext cx="2337710" cy="692460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0AF8299C-ED26-4827-AED8-2E4C56517BC6}"/>
              </a:ext>
            </a:extLst>
          </p:cNvPr>
          <p:cNvSpPr/>
          <p:nvPr/>
        </p:nvSpPr>
        <p:spPr>
          <a:xfrm>
            <a:off x="425750" y="2944281"/>
            <a:ext cx="10584279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   从理论上分析，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HMR2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即添加重复点，不应该影响聚类结果。但是对算法深入研究后，可以发现添加重复点，会导致此点的权重增加，导致聚类中心的移动。而且由于数据样例顺序的改变，影响了初始聚类中心的选择，这也会导致聚类结果的改变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HMR6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违反的原因也是因为数据实例的顺序发生了改变。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537F027-44D4-4BEA-AA66-AFDED22F430C}"/>
              </a:ext>
            </a:extLst>
          </p:cNvPr>
          <p:cNvSpPr/>
          <p:nvPr/>
        </p:nvSpPr>
        <p:spPr>
          <a:xfrm>
            <a:off x="425750" y="4893146"/>
            <a:ext cx="10584279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       通过蜕变测试，我们对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SUT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有了新的认识和理解，也能更好地使用软件。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用户想重新生成一个之前的测试结果，那么必须保持数据点的原始顺序。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   2.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用户想向原始数据集添加包含重复数据的新数据，则需要选择层次聚类算法，来保持聚类性能的稳定。</a:t>
            </a:r>
          </a:p>
        </p:txBody>
      </p:sp>
    </p:spTree>
    <p:extLst>
      <p:ext uri="{BB962C8B-B14F-4D97-AF65-F5344CB8AC3E}">
        <p14:creationId xmlns:p14="http://schemas.microsoft.com/office/powerpoint/2010/main" val="173589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10003249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/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"/>
          <p:cNvSpPr txBox="1"/>
          <p:nvPr/>
        </p:nvSpPr>
        <p:spPr>
          <a:xfrm>
            <a:off x="50767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6778548" y="215903"/>
            <a:ext cx="1424155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Metamorphic Relations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8480348" y="215904"/>
            <a:ext cx="1379801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Study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1"/>
          <p:cNvSpPr txBox="1"/>
          <p:nvPr/>
        </p:nvSpPr>
        <p:spPr>
          <a:xfrm>
            <a:off x="10182151" y="215903"/>
            <a:ext cx="1344000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293202" y="1116061"/>
            <a:ext cx="3056723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 Work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36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6354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337248" y="313246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03860" y="2608729"/>
            <a:ext cx="10584279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本次研究所使用的源测试用例来自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Weka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提供，但实际生活中的数据通常是随机的，不可预测的，这种数据集可能存在覆盖率不足，预测敏感性差的缺陷。因此，需要测试一些随机生成的源测试数据。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计划在其他流行的机器学习平台上进行蜕变研究，如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scikit – learn.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9" b="32740"/>
          <a:stretch/>
        </p:blipFill>
        <p:spPr>
          <a:xfrm>
            <a:off x="447070" y="71021"/>
            <a:ext cx="2337710" cy="69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7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>
            <a:picLocks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6024000" y="-3032194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6024001" y="-127232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2204967"/>
            <a:ext cx="12192000" cy="28613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590800" y="3137598"/>
            <a:ext cx="7010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13" name="TextBox 6"/>
          <p:cNvSpPr txBox="1"/>
          <p:nvPr/>
        </p:nvSpPr>
        <p:spPr>
          <a:xfrm>
            <a:off x="5363276" y="5644929"/>
            <a:ext cx="1723500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：徐驳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4750539" y="5611849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43" b="35646"/>
          <a:stretch/>
        </p:blipFill>
        <p:spPr>
          <a:xfrm>
            <a:off x="3512935" y="319596"/>
            <a:ext cx="4896945" cy="118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5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231850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"/>
          <p:cNvSpPr txBox="1"/>
          <p:nvPr/>
        </p:nvSpPr>
        <p:spPr>
          <a:xfrm>
            <a:off x="3231850" y="215902"/>
            <a:ext cx="1666001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"/>
          <p:cNvSpPr txBox="1"/>
          <p:nvPr/>
        </p:nvSpPr>
        <p:spPr>
          <a:xfrm>
            <a:off x="4960113" y="215902"/>
            <a:ext cx="152289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6716291" y="146782"/>
            <a:ext cx="1433439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Metamorphic Relations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8534732" y="122561"/>
            <a:ext cx="1433438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Study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1"/>
          <p:cNvSpPr txBox="1"/>
          <p:nvPr/>
        </p:nvSpPr>
        <p:spPr>
          <a:xfrm>
            <a:off x="10174655" y="92791"/>
            <a:ext cx="1344000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671582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Introduction</a:t>
            </a:r>
          </a:p>
          <a:p>
            <a:pPr algn="ctr"/>
            <a:endParaRPr lang="zh-CN" altLang="en-US" sz="18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9" b="32740"/>
          <a:stretch/>
        </p:blipFill>
        <p:spPr>
          <a:xfrm>
            <a:off x="447070" y="71021"/>
            <a:ext cx="2337710" cy="692460"/>
          </a:xfrm>
          <a:prstGeom prst="rect">
            <a:avLst/>
          </a:prstGeom>
        </p:spPr>
      </p:pic>
      <p:sp>
        <p:nvSpPr>
          <p:cNvPr id="38" name="学论网-www.xuelun.me">
            <a:extLst>
              <a:ext uri="{FF2B5EF4-FFF2-40B4-BE49-F238E27FC236}">
                <a16:creationId xmlns:a16="http://schemas.microsoft.com/office/drawing/2014/main" id="{A2DC4A79-0A77-411F-A98A-8A7151DFAF77}"/>
              </a:ext>
            </a:extLst>
          </p:cNvPr>
          <p:cNvSpPr txBox="1"/>
          <p:nvPr/>
        </p:nvSpPr>
        <p:spPr>
          <a:xfrm>
            <a:off x="1204059" y="1706976"/>
            <a:ext cx="9783881" cy="475784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随着人们认识到机器学习在自然语言处理、图像识别、计算机视觉等许多领域的应用，机器学习越来越受到人们的重视，人们开始寻找解决科学和工程问题的潜在方法。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Machine learning(ML)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使计算机根据学习到的经验来做决策，并且通过学习新的数据来不断提高性能。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算法通常分为有监督算法和无监督算法。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聚类是一种无监督机器学习技术，分为划分聚类和层次聚类算法，其中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K-means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算法是最流行，最简单的划分聚类算法之一。与有监督算法相比，评价聚类算法的性能非常困难，因为没有有效的标签，用户的主观期望对评价聚类算法性能有很大的影响。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在传统的软件测试中，通过比较测试用例的实际输出和预期输出是否相等来检验待测程序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(software under test (SUT))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。但在很多情况下，测试时存在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oracle problem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，即测试人员很难构造程序的预期输出，以确定执行结果与期望结果是否相同。蜕变测试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(metamorphic testing)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能够有效地解决此类问题，该方法通过蜕变关系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(Metamorphic relations)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生成新的测试用例，然后检查程序的多个执行结果之间的关系来测试程序，不需要构造预期输出。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最近，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MRs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被应用于增强对系统的理解，帮助用户更好地使用。其中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MRs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也可以是用户假设的属性。这种方法称为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Metamorphic exploration.</a:t>
            </a:r>
          </a:p>
        </p:txBody>
      </p:sp>
    </p:spTree>
    <p:extLst>
      <p:ext uri="{BB962C8B-B14F-4D97-AF65-F5344CB8AC3E}">
        <p14:creationId xmlns:p14="http://schemas.microsoft.com/office/powerpoint/2010/main" val="151528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425752" y="1094443"/>
            <a:ext cx="2693390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K-means Clustering</a:t>
            </a:r>
            <a:endParaRPr lang="zh-CN" altLang="en-US" sz="18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学论网-专注原创-www.xuelun.me">
            <a:extLst>
              <a:ext uri="{FF2B5EF4-FFF2-40B4-BE49-F238E27FC236}">
                <a16:creationId xmlns:a16="http://schemas.microsoft.com/office/drawing/2014/main" id="{8B143911-8293-4AE2-8557-016352DEF747}"/>
              </a:ext>
            </a:extLst>
          </p:cNvPr>
          <p:cNvSpPr/>
          <p:nvPr/>
        </p:nvSpPr>
        <p:spPr>
          <a:xfrm>
            <a:off x="680537" y="2230068"/>
            <a:ext cx="5919112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4">
            <a:extLst>
              <a:ext uri="{FF2B5EF4-FFF2-40B4-BE49-F238E27FC236}">
                <a16:creationId xmlns:a16="http://schemas.microsoft.com/office/drawing/2014/main" id="{9ECEB184-72F6-480F-BD1A-62FF18A4DA64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4074E39-8078-4795-A75B-E558AB725791}"/>
              </a:ext>
            </a:extLst>
          </p:cNvPr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B5210A35-AF99-4DEA-BAF4-8B3505BC3EC3}"/>
              </a:ext>
            </a:extLst>
          </p:cNvPr>
          <p:cNvSpPr/>
          <p:nvPr/>
        </p:nvSpPr>
        <p:spPr>
          <a:xfrm>
            <a:off x="49336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091E8DB-FE88-4958-BB6C-52EA499C2960}"/>
              </a:ext>
            </a:extLst>
          </p:cNvPr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6">
            <a:extLst>
              <a:ext uri="{FF2B5EF4-FFF2-40B4-BE49-F238E27FC236}">
                <a16:creationId xmlns:a16="http://schemas.microsoft.com/office/drawing/2014/main" id="{35BEEE0F-4080-4E57-A2FF-2AF830A007BC}"/>
              </a:ext>
            </a:extLst>
          </p:cNvPr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id="{4EE08778-293E-412C-91C8-8E7B06EB68B7}"/>
              </a:ext>
            </a:extLst>
          </p:cNvPr>
          <p:cNvSpPr txBox="1"/>
          <p:nvPr/>
        </p:nvSpPr>
        <p:spPr>
          <a:xfrm>
            <a:off x="50767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0D77E9B9-DD2F-4AD1-961C-6A145C4A8BE0}"/>
              </a:ext>
            </a:extLst>
          </p:cNvPr>
          <p:cNvSpPr txBox="1"/>
          <p:nvPr/>
        </p:nvSpPr>
        <p:spPr>
          <a:xfrm>
            <a:off x="6778549" y="215903"/>
            <a:ext cx="1410710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Metamorphic Relations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10">
            <a:extLst>
              <a:ext uri="{FF2B5EF4-FFF2-40B4-BE49-F238E27FC236}">
                <a16:creationId xmlns:a16="http://schemas.microsoft.com/office/drawing/2014/main" id="{0AFDE19E-A5DB-40A6-9FB1-53C7697AEA5B}"/>
              </a:ext>
            </a:extLst>
          </p:cNvPr>
          <p:cNvSpPr txBox="1"/>
          <p:nvPr/>
        </p:nvSpPr>
        <p:spPr>
          <a:xfrm>
            <a:off x="8480348" y="215904"/>
            <a:ext cx="1522893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Study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11">
            <a:extLst>
              <a:ext uri="{FF2B5EF4-FFF2-40B4-BE49-F238E27FC236}">
                <a16:creationId xmlns:a16="http://schemas.microsoft.com/office/drawing/2014/main" id="{A7577FCC-A2BB-4095-96D1-D9C618F02DFD}"/>
              </a:ext>
            </a:extLst>
          </p:cNvPr>
          <p:cNvSpPr txBox="1"/>
          <p:nvPr/>
        </p:nvSpPr>
        <p:spPr>
          <a:xfrm>
            <a:off x="10182151" y="215903"/>
            <a:ext cx="1344000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53BF4A4-6C57-4182-8701-17F89EFC15AB}"/>
              </a:ext>
            </a:extLst>
          </p:cNvPr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71618BC-F293-4208-BAD4-A066A5C9A6CF}"/>
              </a:ext>
            </a:extLst>
          </p:cNvPr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>
            <a:extLst>
              <a:ext uri="{FF2B5EF4-FFF2-40B4-BE49-F238E27FC236}">
                <a16:creationId xmlns:a16="http://schemas.microsoft.com/office/drawing/2014/main" id="{F5B876B4-15A8-49D2-8BF3-98197AB6A3C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9" b="32740"/>
          <a:stretch/>
        </p:blipFill>
        <p:spPr>
          <a:xfrm>
            <a:off x="447070" y="71021"/>
            <a:ext cx="2337710" cy="692460"/>
          </a:xfrm>
          <a:prstGeom prst="rect">
            <a:avLst/>
          </a:prstGeom>
        </p:spPr>
      </p:pic>
      <p:sp>
        <p:nvSpPr>
          <p:cNvPr id="19" name="学论网-www.xuelun.me">
            <a:extLst>
              <a:ext uri="{FF2B5EF4-FFF2-40B4-BE49-F238E27FC236}">
                <a16:creationId xmlns:a16="http://schemas.microsoft.com/office/drawing/2014/main" id="{7DADF1B4-1D80-4C0D-9315-BF44D298DC38}"/>
              </a:ext>
            </a:extLst>
          </p:cNvPr>
          <p:cNvSpPr txBox="1"/>
          <p:nvPr/>
        </p:nvSpPr>
        <p:spPr>
          <a:xfrm>
            <a:off x="2033823" y="3590123"/>
            <a:ext cx="9783881" cy="4072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其中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000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为簇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0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的中心点：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FD9E2E-A054-474B-AAE0-3B6E9F33D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886" y="2563180"/>
            <a:ext cx="2202371" cy="746825"/>
          </a:xfrm>
          <a:prstGeom prst="rect">
            <a:avLst/>
          </a:prstGeom>
        </p:spPr>
      </p:pic>
      <p:sp>
        <p:nvSpPr>
          <p:cNvPr id="22" name="学论网-www.xuelun.me">
            <a:extLst>
              <a:ext uri="{FF2B5EF4-FFF2-40B4-BE49-F238E27FC236}">
                <a16:creationId xmlns:a16="http://schemas.microsoft.com/office/drawing/2014/main" id="{BF33D07A-43ED-4AE4-98A0-7CF4DEE7FF8D}"/>
              </a:ext>
            </a:extLst>
          </p:cNvPr>
          <p:cNvSpPr txBox="1"/>
          <p:nvPr/>
        </p:nvSpPr>
        <p:spPr>
          <a:xfrm>
            <a:off x="942298" y="1847763"/>
            <a:ext cx="10307404" cy="4072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有无标签数据集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X = [x</a:t>
            </a:r>
            <a:r>
              <a:rPr lang="en-US" altLang="zh-CN" sz="20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],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= 1, 2, … ,n;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该算法任务是将数据点聚类成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个簇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 = C</a:t>
            </a:r>
            <a:r>
              <a:rPr lang="en-US" altLang="zh-CN" sz="20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C</a:t>
            </a:r>
            <a:r>
              <a:rPr lang="en-US" altLang="zh-CN" sz="20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, …, C</a:t>
            </a:r>
            <a:r>
              <a:rPr lang="en-US" altLang="zh-CN" sz="20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k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0DCECE-2697-4B99-9002-514AC34E9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324" y="3650685"/>
            <a:ext cx="1615580" cy="67061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375595A-642D-4CAB-93A1-8297D81FA79F}"/>
              </a:ext>
            </a:extLst>
          </p:cNvPr>
          <p:cNvSpPr/>
          <p:nvPr/>
        </p:nvSpPr>
        <p:spPr>
          <a:xfrm>
            <a:off x="2635055" y="2663855"/>
            <a:ext cx="2441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最小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化损失函数为：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F5AF49-F3A5-411D-8F36-A587E23EF5A7}"/>
              </a:ext>
            </a:extLst>
          </p:cNvPr>
          <p:cNvSpPr/>
          <p:nvPr/>
        </p:nvSpPr>
        <p:spPr>
          <a:xfrm>
            <a:off x="825343" y="4381865"/>
            <a:ext cx="94853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具体步骤：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2000" dirty="0"/>
              <a:t>在样本中随机选取</a:t>
            </a:r>
            <a:r>
              <a:rPr lang="en-US" altLang="zh-CN" sz="2000" dirty="0"/>
              <a:t>k</a:t>
            </a:r>
            <a:r>
              <a:rPr lang="zh-CN" altLang="en-US" sz="2000" dirty="0"/>
              <a:t>个样本点充当各个簇的中心点</a:t>
            </a:r>
            <a:r>
              <a:rPr lang="en-US" altLang="zh-CN" sz="2000" dirty="0"/>
              <a:t>{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0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 sz="20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0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2, …,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000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dirty="0"/>
              <a:t>}</a:t>
            </a:r>
          </a:p>
          <a:p>
            <a:pPr marL="342900" indent="-342900">
              <a:buAutoNum type="arabicPeriod"/>
            </a:pPr>
            <a:r>
              <a:rPr lang="zh-CN" altLang="en-US" sz="2000" dirty="0"/>
              <a:t>计算所有样本点与各个簇中心之间的距离，然后把样本点划入最近的簇中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根据簇中已有的样本点，重新计算簇中心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重复</a:t>
            </a:r>
            <a:r>
              <a:rPr lang="en-US" altLang="zh-CN" sz="2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/>
              <a:t>3</a:t>
            </a:r>
            <a:r>
              <a:rPr lang="zh-CN" altLang="en-US" sz="2000" dirty="0"/>
              <a:t>步直至收敛</a:t>
            </a:r>
          </a:p>
        </p:txBody>
      </p:sp>
    </p:spTree>
    <p:extLst>
      <p:ext uri="{BB962C8B-B14F-4D97-AF65-F5344CB8AC3E}">
        <p14:creationId xmlns:p14="http://schemas.microsoft.com/office/powerpoint/2010/main" val="256791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269230" y="1080448"/>
            <a:ext cx="2693390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Weka</a:t>
            </a:r>
            <a:endParaRPr lang="zh-CN" altLang="en-US" sz="18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学论网-专注原创-www.xuelun.me">
            <a:extLst>
              <a:ext uri="{FF2B5EF4-FFF2-40B4-BE49-F238E27FC236}">
                <a16:creationId xmlns:a16="http://schemas.microsoft.com/office/drawing/2014/main" id="{8B143911-8293-4AE2-8557-016352DEF747}"/>
              </a:ext>
            </a:extLst>
          </p:cNvPr>
          <p:cNvSpPr/>
          <p:nvPr/>
        </p:nvSpPr>
        <p:spPr>
          <a:xfrm>
            <a:off x="680537" y="2230068"/>
            <a:ext cx="5919112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4">
            <a:extLst>
              <a:ext uri="{FF2B5EF4-FFF2-40B4-BE49-F238E27FC236}">
                <a16:creationId xmlns:a16="http://schemas.microsoft.com/office/drawing/2014/main" id="{9ECEB184-72F6-480F-BD1A-62FF18A4DA64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4074E39-8078-4795-A75B-E558AB725791}"/>
              </a:ext>
            </a:extLst>
          </p:cNvPr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B5210A35-AF99-4DEA-BAF4-8B3505BC3EC3}"/>
              </a:ext>
            </a:extLst>
          </p:cNvPr>
          <p:cNvSpPr/>
          <p:nvPr/>
        </p:nvSpPr>
        <p:spPr>
          <a:xfrm>
            <a:off x="49336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091E8DB-FE88-4958-BB6C-52EA499C2960}"/>
              </a:ext>
            </a:extLst>
          </p:cNvPr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6">
            <a:extLst>
              <a:ext uri="{FF2B5EF4-FFF2-40B4-BE49-F238E27FC236}">
                <a16:creationId xmlns:a16="http://schemas.microsoft.com/office/drawing/2014/main" id="{35BEEE0F-4080-4E57-A2FF-2AF830A007BC}"/>
              </a:ext>
            </a:extLst>
          </p:cNvPr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id="{4EE08778-293E-412C-91C8-8E7B06EB68B7}"/>
              </a:ext>
            </a:extLst>
          </p:cNvPr>
          <p:cNvSpPr txBox="1"/>
          <p:nvPr/>
        </p:nvSpPr>
        <p:spPr>
          <a:xfrm>
            <a:off x="50767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0D77E9B9-DD2F-4AD1-961C-6A145C4A8BE0}"/>
              </a:ext>
            </a:extLst>
          </p:cNvPr>
          <p:cNvSpPr txBox="1"/>
          <p:nvPr/>
        </p:nvSpPr>
        <p:spPr>
          <a:xfrm>
            <a:off x="6778549" y="215903"/>
            <a:ext cx="1410710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Metamorphic Relations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10">
            <a:extLst>
              <a:ext uri="{FF2B5EF4-FFF2-40B4-BE49-F238E27FC236}">
                <a16:creationId xmlns:a16="http://schemas.microsoft.com/office/drawing/2014/main" id="{0AFDE19E-A5DB-40A6-9FB1-53C7697AEA5B}"/>
              </a:ext>
            </a:extLst>
          </p:cNvPr>
          <p:cNvSpPr txBox="1"/>
          <p:nvPr/>
        </p:nvSpPr>
        <p:spPr>
          <a:xfrm>
            <a:off x="8480348" y="215904"/>
            <a:ext cx="1522893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Study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11">
            <a:extLst>
              <a:ext uri="{FF2B5EF4-FFF2-40B4-BE49-F238E27FC236}">
                <a16:creationId xmlns:a16="http://schemas.microsoft.com/office/drawing/2014/main" id="{A7577FCC-A2BB-4095-96D1-D9C618F02DFD}"/>
              </a:ext>
            </a:extLst>
          </p:cNvPr>
          <p:cNvSpPr txBox="1"/>
          <p:nvPr/>
        </p:nvSpPr>
        <p:spPr>
          <a:xfrm>
            <a:off x="10182151" y="215903"/>
            <a:ext cx="1344000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53BF4A4-6C57-4182-8701-17F89EFC15AB}"/>
              </a:ext>
            </a:extLst>
          </p:cNvPr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71618BC-F293-4208-BAD4-A066A5C9A6CF}"/>
              </a:ext>
            </a:extLst>
          </p:cNvPr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>
            <a:extLst>
              <a:ext uri="{FF2B5EF4-FFF2-40B4-BE49-F238E27FC236}">
                <a16:creationId xmlns:a16="http://schemas.microsoft.com/office/drawing/2014/main" id="{F5B876B4-15A8-49D2-8BF3-98197AB6A3C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9" b="32740"/>
          <a:stretch/>
        </p:blipFill>
        <p:spPr>
          <a:xfrm>
            <a:off x="447070" y="71021"/>
            <a:ext cx="2337710" cy="6924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375595A-642D-4CAB-93A1-8297D81FA79F}"/>
              </a:ext>
            </a:extLst>
          </p:cNvPr>
          <p:cNvSpPr/>
          <p:nvPr/>
        </p:nvSpPr>
        <p:spPr>
          <a:xfrm>
            <a:off x="1218321" y="2648259"/>
            <a:ext cx="93519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挑选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Weka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SUT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Weka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是最流行的机器学习和数据挖掘的数据科学平台，有着易于操作的图形用户界面，内置有多种机器学习算法实现，包括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classification, regression, clustering, and association rules mining.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420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3C26D3E-6F5A-4DD1-A527-468FDE46B455}"/>
              </a:ext>
            </a:extLst>
          </p:cNvPr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6">
            <a:extLst>
              <a:ext uri="{FF2B5EF4-FFF2-40B4-BE49-F238E27FC236}">
                <a16:creationId xmlns:a16="http://schemas.microsoft.com/office/drawing/2014/main" id="{956C4EF4-2B28-4FED-A963-DEA8221405C3}"/>
              </a:ext>
            </a:extLst>
          </p:cNvPr>
          <p:cNvSpPr txBox="1"/>
          <p:nvPr/>
        </p:nvSpPr>
        <p:spPr>
          <a:xfrm>
            <a:off x="144328" y="1077092"/>
            <a:ext cx="3230621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Metamorphic Relations</a:t>
            </a:r>
          </a:p>
        </p:txBody>
      </p:sp>
      <p:sp>
        <p:nvSpPr>
          <p:cNvPr id="21" name="矩形 4">
            <a:extLst>
              <a:ext uri="{FF2B5EF4-FFF2-40B4-BE49-F238E27FC236}">
                <a16:creationId xmlns:a16="http://schemas.microsoft.com/office/drawing/2014/main" id="{5B2E6660-18F8-42B3-8734-2797B72EB302}"/>
              </a:ext>
            </a:extLst>
          </p:cNvPr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7BD2A6B-9984-4F70-9EDA-FFE8E6C6DCBC}"/>
              </a:ext>
            </a:extLst>
          </p:cNvPr>
          <p:cNvSpPr/>
          <p:nvPr/>
        </p:nvSpPr>
        <p:spPr>
          <a:xfrm>
            <a:off x="66354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CC1741E-1786-4D3F-A8CA-61F5D5922A90}"/>
              </a:ext>
            </a:extLst>
          </p:cNvPr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">
            <a:extLst>
              <a:ext uri="{FF2B5EF4-FFF2-40B4-BE49-F238E27FC236}">
                <a16:creationId xmlns:a16="http://schemas.microsoft.com/office/drawing/2014/main" id="{3C7558A2-FEFA-4FF6-BD7E-37E232303252}"/>
              </a:ext>
            </a:extLst>
          </p:cNvPr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9D82598C-DB74-44CA-951A-5060D33C7464}"/>
              </a:ext>
            </a:extLst>
          </p:cNvPr>
          <p:cNvSpPr txBox="1"/>
          <p:nvPr/>
        </p:nvSpPr>
        <p:spPr>
          <a:xfrm>
            <a:off x="50767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ECA102E1-B3D6-4C36-B051-937CAB61E01E}"/>
              </a:ext>
            </a:extLst>
          </p:cNvPr>
          <p:cNvSpPr txBox="1"/>
          <p:nvPr/>
        </p:nvSpPr>
        <p:spPr>
          <a:xfrm>
            <a:off x="6778549" y="215903"/>
            <a:ext cx="1410710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Metamorphic Relations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ED8E1DCA-42F9-48EC-9DA2-AE8CDD59428D}"/>
              </a:ext>
            </a:extLst>
          </p:cNvPr>
          <p:cNvSpPr txBox="1"/>
          <p:nvPr/>
        </p:nvSpPr>
        <p:spPr>
          <a:xfrm>
            <a:off x="8480348" y="215904"/>
            <a:ext cx="1530051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Study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1">
            <a:extLst>
              <a:ext uri="{FF2B5EF4-FFF2-40B4-BE49-F238E27FC236}">
                <a16:creationId xmlns:a16="http://schemas.microsoft.com/office/drawing/2014/main" id="{7ED84729-6534-4E18-8D71-C2EAB202B3A5}"/>
              </a:ext>
            </a:extLst>
          </p:cNvPr>
          <p:cNvSpPr txBox="1"/>
          <p:nvPr/>
        </p:nvSpPr>
        <p:spPr>
          <a:xfrm>
            <a:off x="10182151" y="215903"/>
            <a:ext cx="1344000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75235EF-2AE2-469F-A789-BE1588672B0E}"/>
              </a:ext>
            </a:extLst>
          </p:cNvPr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F08A99D-0A8F-48F4-9D13-57BD60B85AFE}"/>
              </a:ext>
            </a:extLst>
          </p:cNvPr>
          <p:cNvCxnSpPr/>
          <p:nvPr/>
        </p:nvCxnSpPr>
        <p:spPr>
          <a:xfrm>
            <a:off x="49336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id="{F4E8F2E1-050B-43D8-B48F-65E3560E239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9" b="32740"/>
          <a:stretch/>
        </p:blipFill>
        <p:spPr>
          <a:xfrm>
            <a:off x="447070" y="71021"/>
            <a:ext cx="2337710" cy="692460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D04179BE-99C8-437C-A3B4-072CCB84E4EB}"/>
              </a:ext>
            </a:extLst>
          </p:cNvPr>
          <p:cNvSpPr/>
          <p:nvPr/>
        </p:nvSpPr>
        <p:spPr>
          <a:xfrm>
            <a:off x="425752" y="2464547"/>
            <a:ext cx="101694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HMR1: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Translation of 2D points along a line parallel to the x- or y-axis should not have an impact on the clustering results. </a:t>
            </a:r>
          </a:p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HMR2: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Adding a duplicate point should not have an impact on the clustering results. </a:t>
            </a:r>
          </a:p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HMR3: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Moving an existing point towards the cluster center should not have an impact on the clustering results. </a:t>
            </a:r>
          </a:p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HMR4: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Adding a dimension in which all points have an equal value should not have an impact on the clustering results. </a:t>
            </a:r>
          </a:p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HMR5: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Swapping the x- and y-coordinates of each and every point (which is essentially conducting a geometric transformation on the existing points) should not have an impact on the clustering results. </a:t>
            </a:r>
          </a:p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HMR6: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Using the same set of points while changing their input order to the SUT should not have an impact on the clustering results.</a:t>
            </a:r>
          </a:p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HMR7: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In2D, flipping the data points along one (x- or y-) axis should not have an impact on the clustering results.</a:t>
            </a: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9D068AF-CE48-405C-AF57-7C2EC440F6AD}"/>
              </a:ext>
            </a:extLst>
          </p:cNvPr>
          <p:cNvSpPr/>
          <p:nvPr/>
        </p:nvSpPr>
        <p:spPr>
          <a:xfrm>
            <a:off x="447070" y="1727706"/>
            <a:ext cx="83742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本文提出了一组假设蜕变关系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(hypothesized Metamorphic Relations)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MRs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137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83372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/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"/>
          <p:cNvSpPr txBox="1"/>
          <p:nvPr/>
        </p:nvSpPr>
        <p:spPr>
          <a:xfrm>
            <a:off x="50767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6778548" y="215903"/>
            <a:ext cx="1580957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Metamorphic Relations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8480349" y="215904"/>
            <a:ext cx="1437856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Study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1"/>
          <p:cNvSpPr txBox="1"/>
          <p:nvPr/>
        </p:nvSpPr>
        <p:spPr>
          <a:xfrm>
            <a:off x="10182151" y="215903"/>
            <a:ext cx="1344000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292099" y="1080316"/>
            <a:ext cx="3082850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 Experimental Setup</a:t>
            </a:r>
            <a:endParaRPr lang="zh-CN" altLang="en-US" sz="18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36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6354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9" b="32740"/>
          <a:stretch/>
        </p:blipFill>
        <p:spPr>
          <a:xfrm>
            <a:off x="447070" y="71021"/>
            <a:ext cx="2337710" cy="69246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学论网-www.xuelun.me">
            <a:extLst>
              <a:ext uri="{FF2B5EF4-FFF2-40B4-BE49-F238E27FC236}">
                <a16:creationId xmlns:a16="http://schemas.microsoft.com/office/drawing/2014/main" id="{8A0BB7FA-2D77-473C-B118-72E5EB097C05}"/>
              </a:ext>
            </a:extLst>
          </p:cNvPr>
          <p:cNvSpPr txBox="1"/>
          <p:nvPr/>
        </p:nvSpPr>
        <p:spPr>
          <a:xfrm>
            <a:off x="1006355" y="2179126"/>
            <a:ext cx="9484787" cy="3177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考虑到实验操作和源测试案例获取的方便性，选取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Weka 3.8.3(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最新稳定版本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，选取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Weka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提供的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iris.2D.arff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文件作为源测试数据集。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iris.2D.arff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文件有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150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个实例，每个实例有两个数字属性（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petal length and petal width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对每个输入的源测试用例，根据假设的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MRs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生成相应的后续测试用例。比较两个测试用例的执行结果，判断结果是否违反了假设蜕变关系。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用欧几里得距离计算数据点间的距离。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945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83372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/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"/>
          <p:cNvSpPr txBox="1"/>
          <p:nvPr/>
        </p:nvSpPr>
        <p:spPr>
          <a:xfrm>
            <a:off x="50767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6778548" y="215903"/>
            <a:ext cx="1580957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Metamorphic Relations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8480349" y="215904"/>
            <a:ext cx="1437856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Study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1"/>
          <p:cNvSpPr txBox="1"/>
          <p:nvPr/>
        </p:nvSpPr>
        <p:spPr>
          <a:xfrm>
            <a:off x="10182151" y="215903"/>
            <a:ext cx="1344000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292099" y="1080316"/>
            <a:ext cx="3082850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Experiment Results</a:t>
            </a:r>
            <a:endParaRPr lang="zh-CN" altLang="en-US" sz="18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36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6354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9" b="32740"/>
          <a:stretch/>
        </p:blipFill>
        <p:spPr>
          <a:xfrm>
            <a:off x="447070" y="71021"/>
            <a:ext cx="2337710" cy="69246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11EBDC-83D1-4C59-A9FF-7CC343BB5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80" y="3009728"/>
            <a:ext cx="4704443" cy="3741758"/>
          </a:xfrm>
          <a:prstGeom prst="rect">
            <a:avLst/>
          </a:prstGeom>
        </p:spPr>
      </p:pic>
      <p:sp>
        <p:nvSpPr>
          <p:cNvPr id="20" name="学论网-www.xuelun.me">
            <a:extLst>
              <a:ext uri="{FF2B5EF4-FFF2-40B4-BE49-F238E27FC236}">
                <a16:creationId xmlns:a16="http://schemas.microsoft.com/office/drawing/2014/main" id="{D10FEE68-3DB1-48B1-820E-EF81D02F1CF1}"/>
              </a:ext>
            </a:extLst>
          </p:cNvPr>
          <p:cNvSpPr txBox="1"/>
          <p:nvPr/>
        </p:nvSpPr>
        <p:spPr>
          <a:xfrm>
            <a:off x="425752" y="1679107"/>
            <a:ext cx="10307404" cy="13306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HMR1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Satisfied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used the transformation function f(x) = 2x +1 to create follow-up test data.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结果：聚类结果相同，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sum of squared errors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也相同。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E006D4-49C0-4FA0-BDE9-BAB77000F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213" y="3009728"/>
            <a:ext cx="4610441" cy="380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8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83372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/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"/>
          <p:cNvSpPr txBox="1"/>
          <p:nvPr/>
        </p:nvSpPr>
        <p:spPr>
          <a:xfrm>
            <a:off x="50767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6778548" y="215903"/>
            <a:ext cx="1580957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Metamorphic Relations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8480349" y="215904"/>
            <a:ext cx="1437856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Study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1"/>
          <p:cNvSpPr txBox="1"/>
          <p:nvPr/>
        </p:nvSpPr>
        <p:spPr>
          <a:xfrm>
            <a:off x="10182151" y="215903"/>
            <a:ext cx="1344000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292099" y="1080316"/>
            <a:ext cx="3082850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Experiment Results</a:t>
            </a:r>
            <a:endParaRPr lang="zh-CN" altLang="en-US" sz="18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36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6354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9" b="32740"/>
          <a:stretch/>
        </p:blipFill>
        <p:spPr>
          <a:xfrm>
            <a:off x="447070" y="71021"/>
            <a:ext cx="2337710" cy="69246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11EBDC-83D1-4C59-A9FF-7CC343BB5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80" y="3009728"/>
            <a:ext cx="4704443" cy="3741758"/>
          </a:xfrm>
          <a:prstGeom prst="rect">
            <a:avLst/>
          </a:prstGeom>
        </p:spPr>
      </p:pic>
      <p:sp>
        <p:nvSpPr>
          <p:cNvPr id="20" name="学论网-www.xuelun.me">
            <a:extLst>
              <a:ext uri="{FF2B5EF4-FFF2-40B4-BE49-F238E27FC236}">
                <a16:creationId xmlns:a16="http://schemas.microsoft.com/office/drawing/2014/main" id="{D10FEE68-3DB1-48B1-820E-EF81D02F1CF1}"/>
              </a:ext>
            </a:extLst>
          </p:cNvPr>
          <p:cNvSpPr txBox="1"/>
          <p:nvPr/>
        </p:nvSpPr>
        <p:spPr>
          <a:xfrm>
            <a:off x="425752" y="1679107"/>
            <a:ext cx="10307404" cy="86895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HMR2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Violated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add a duplication of an original point.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结果：聚类结果改变，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sum of squared errors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也不同。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D3490D-58F4-4374-ACD5-34B329E63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709" y="2940080"/>
            <a:ext cx="4583448" cy="37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8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83372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/>
          <p:cNvSpPr txBox="1"/>
          <p:nvPr/>
        </p:nvSpPr>
        <p:spPr>
          <a:xfrm>
            <a:off x="3374949" y="215903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"/>
          <p:cNvSpPr txBox="1"/>
          <p:nvPr/>
        </p:nvSpPr>
        <p:spPr>
          <a:xfrm>
            <a:off x="5076749" y="215904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6778548" y="215903"/>
            <a:ext cx="1580957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Metamorphic Relations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8480349" y="215904"/>
            <a:ext cx="1437856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Study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1"/>
          <p:cNvSpPr txBox="1"/>
          <p:nvPr/>
        </p:nvSpPr>
        <p:spPr>
          <a:xfrm>
            <a:off x="10182151" y="215903"/>
            <a:ext cx="1344000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292099" y="1080316"/>
            <a:ext cx="3082850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7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 Experiment Results</a:t>
            </a:r>
            <a:endParaRPr lang="zh-CN" altLang="en-US" sz="1867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36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6354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9" b="32740"/>
          <a:stretch/>
        </p:blipFill>
        <p:spPr>
          <a:xfrm>
            <a:off x="447070" y="71021"/>
            <a:ext cx="2337710" cy="69246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11EBDC-83D1-4C59-A9FF-7CC343BB5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80" y="3009728"/>
            <a:ext cx="4704443" cy="3741758"/>
          </a:xfrm>
          <a:prstGeom prst="rect">
            <a:avLst/>
          </a:prstGeom>
        </p:spPr>
      </p:pic>
      <p:sp>
        <p:nvSpPr>
          <p:cNvPr id="20" name="学论网-www.xuelun.me">
            <a:extLst>
              <a:ext uri="{FF2B5EF4-FFF2-40B4-BE49-F238E27FC236}">
                <a16:creationId xmlns:a16="http://schemas.microsoft.com/office/drawing/2014/main" id="{D10FEE68-3DB1-48B1-820E-EF81D02F1CF1}"/>
              </a:ext>
            </a:extLst>
          </p:cNvPr>
          <p:cNvSpPr txBox="1"/>
          <p:nvPr/>
        </p:nvSpPr>
        <p:spPr>
          <a:xfrm>
            <a:off x="425752" y="1679107"/>
            <a:ext cx="10307404" cy="13306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HMR3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Satisfied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examine the five cluster centers and shifted one data point of cluster slightly closer to its cluster center.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结果：聚类结果相同，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sum of squared errors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有细微差别。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38AE60-21DA-4E04-8533-98DCB3FCD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530" y="3009727"/>
            <a:ext cx="4704443" cy="379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766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F71E22A-A127-440C-9009-65AE8CB2A96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MK7pkoOaiROYgQAAAURAAAdAAAAdW5pdmVyc2FsL2NvbW1vbl9tZXNzYWdlcy5sbmetWG1v2zYQ/l6g/4EQUGADtrQd0KIYEge0xNhEZMmV6DjZMAiMxNhEKDHVi9vs037Nfth+yY6UncR9gaQkgG2YlO+54909d0cfHn/JFdqIspK6OHLeHrxxkChSnclideQs2MmvHxxU1bzIuNKFOHIK7aDj0csXh4oXq4avBHx/+QKhw1xUFSyrkVndr5HMjpz5OHHD2RwHF4kfTsJkTCfOyNX5DS9uka9X+qff3n/48vbd+58PX2/l+sDEM+z7+0DIIr170wMoYFHoJ4BG/CQg58wZmc9hcuGC+TQgzmj7ZZj0PCJnzsh8dsotoogELIl96pGExkkQMusLnzDiOaML3aA13whUa7SR4jOq1wLiWMtSoErJzD5INWwUjehS5oUzTIMkIjGLqMtoGDijWJfl7S8Wljf1WpegrkKZrPilEpnVCRljn9+UogLVvIaMQvCq1xJ+qXMui4NO1RFe0mCSsDD044QE3m7HGZEiQ17JjZqBKBGOSQQAJa9E+QjZxGaZFUdYqWEIUzqZ+vBmxoSpXK0VvOuhdswJxGAuii4pyBESQXbF8TKMPOM0UIU4uuFV9VmX2V5+PAxUFzAN3BBS0GUPwJnB2AFDjCXUjbIUad0FNiNxjCckGYfnkMjAu3CIRHgKdDsdInFBYqAIibtkAnxGJ9gkvKHYLv93/Eq5SWd1i3iagpxx30bqpoId41JggWVadTBMTUw+LiBsFPs/oHGLCt61q5XcCLCjzETZqQgqi0s8k0UfF/SP5ARTn3gJpJUXLhNmS57RmPNbVOga8WzDi1SgS5HyBnL9Fp5lMrPPTJyt/k+N/BvxeltVXm0LUuCR81dD7dmrYd8xq6nAproW+U3dpdo4bGv+Y6wwOf1DE/oc/XH6Y5cEOKLh80Smknmj2qr75PjcWTY0Rp1GPNFT/aP13JbEbW0dUyhYY6n7SxDopqZ/QANU/aVocAKK5m2JhhpOi6sBOoNwCxBo9FiMM3DVngln4MIB8ksyjimD2WgpLitZd44dlo1tgL4f2hTmPCVqcU/GS3GlYcJRgm/a6QO6kI10Z0AfDDd7rYJR5oPJAQCu2uQBSCVzsD/rgbmYkZ0H2gK/d5KlblRmyavktS3y4NsmF9+OTVelzu2u4tUuedsmc/wUK9rDRa3S+YD2f8e/3vF5QL/HRykmOHKniYsDl5hB33BV9RQCChhX+CxOfDw24sCFnNfpGprplW6KrCdQO6t75AQD2PbMseBluv7vn397YnxlSbuLtru/DwIBYpsqSO7A/gx0Laq/ukAYHu/L2UUfqe3dZifX86rDKGThs9wheNtacp3D1kG3XkjybdAwY9idzoAHsU173ZQwug1BmOHoFGqZncKd0YyX11AImdZqEIp1tUnAepj2++tlUytZiCGyT2sl5sCMzhPsefauDeRTMr1ue2YGN4p0e+lWcOnuC+ZOcQB19is8kcl6IKBtTbsqBERv1/c033zbqe5Wlf3D4vD1g/8v/gdQSwMEFAACAAgAwrumSgh+CyMpAwAAhgwAACcAAAB1bml2ZXJzYWwvZmxhc2hfcHVibGlzaGluZ19zZXR0aW5ncy54bWzVV91u2jAUvucpLE+9LGk7unYooaoKaNVaQIVt7VVlYkOsOnYW21B6tafZg+1JdhwDBbXr0h+kTQgRn5/v/J+Y8Og2FWjCcs2VjPBudQcjJmNFuRxH+MugvX2IkTZEUiKUZBGWCqOjRiXM7FBwnfSZMSCqEcBIXc9MhBNjsnoQTKfTKtdZ7rhKWAP4uhqrNMhyppk0LA8yQWbwY2YZ03iOUAIAvqmSc7VGpYJQ6JHOFbWCIU7Bc8ldUES0BdEJDrzYkMQ341xZSU+UUDnKx8MIvzs8dp+FjIdq8pRJlxPdAKIjmzqhlDsviOjzO4YSxscJuHtQw2jKqUkivFdzKCAdPEQpsH3oxKGcKMiBNHP4lBlCiSH+6O0Zdmv0guBJdCZJyuMBcJCLP8LNwfWnq17r4uy08/l60O2eDU573olCJ1jHCYN1QyE4pGwes6WdkBhD4gT8Bp0REZqFwSppITZScs05d0ZDJSD3hRa0UTpktENStlKN/g2XbZDcxWgEgYhZhI9zTgRG3BDB46WytkNtuCmq3l6VRIAF7cnQeR/fm/fZiROSa7bq1oKjXc7jxjdlBUUzZZHgNwwZhSB+m8JTwtBqcdAoV2lBhfYxSAsOFiecTRk9KnI6B/yToSswkVrQhF7NBDPewnfL79CQjVQOuIxMoLOBzrXHrz4LOCNa34OShY9b/bPTZuv6tNNsXW65AAmdEBk/ExwKztLMbASfzJBUZqEH6YiJ1awoCuW04JWJrfryMmieWuHL/NbFWIHeYEk2Y+U5hfmrB6XNJmRSDKIbrgIaRpBDSTwmMGJYF1xaVhYwJhIpKWaIxLDWtBvrCVdWA8UPsIfWL/fQ6yMui9MYVhtYzCnLS0Hu7O69r+1/ODj8WK8Gv3783H5Sab7we4I4c37jnzy58pdr/+E2DAO3pR9f2ia3/+bO7l20vpbJa6d1OShV0la/FFy3jFT3cxmpC/+S6a28YEq5AEtp7IcM1pLgKTeMvmWLvaBNXvVu9z22mTbZYMyvGY3/JmR/Wl4T1+6FYfDoxdVxUi55ColwK3F5223s13bgpvkoq1IBtPX/Do3Kb1BLAwQUAAIACADCu6ZKa+E74LwCAABaCgAAIQAAAHVuaXZlcnNhbC9mbGFzaF9za2luX3NldHRpbmdzLnhtbJVWbU/bMBD+vl9Rdd8Jey2TTCUonYTEBhqI705yTaw6dmQ7Zf338yux26TNckLCd8/jO98bILklbPlhNkMFp1w8g1KEVdJogm5Gyut53inF2UXBmQKmLhgXDabz5cef9kOZRZ5j8R2IqZwNLqB3s7DfFIr38W1hZIxQ8KbFbP/AK36R42JbCd6x8mxo9b4FQQnbauTlj8VqPeqAEqnuFTRJTOsrI9MorQApwYT0fW3kLIviHGjwdGm/iZze1enXH9B2RBJlaTefjIzRWlxBmuSrGyPjeKZvT6uyMHKaoOCv0tAvn42MQineg0gvv/tqZJTB2679nx5pBa9MQlPO6SK+cyjHpR4/E9WlkbME8yDj6GwVfHrsW+8ikP81nntkxlVw+mTyerAQTNFzCkslOkBZODmbrPnbY6f0fMByg6nUgFjVg5500E+4k+GaVNfj/sAbYWUE8ooe8cpp18DKxRsBU32PX61u7aqI43vXRQEK2HllFGGv7JG/dVqPkJGyRz5TUsIjo/sj+KHFcUKJb7Ev5unsayswrI8hX+EUrMbTgxlcGbn2ioBpeAlLsw70ssaKcPZCGjDFQ5k1uciyo9AQwztSWcYvg8v39k0SZQcG33DD7YUUURSGus6Gqnd1HLk5pj3pa5o2pfvT0D/RnWdKb/LrOVYKF3WjXyvnM8/To6KdzLNhhk8OiHu24RHH+h4jNVhsQbxwTqe6YVyBnHo9dwM2BkdZlAOUDScZ+UuGss+6Jgex1kUjEJon1TlcTaqa6h/1SuANymD0ZRmxOqqq9X0Mk/fmjBS+BQCLog4N4A7O0nRUEQo7CAsgUtgXjz0NSd2jY+12ox5go+I94TUHHRkBopb0+6JvlRiXGgYIrzquYYazTGh7hXNpn5bMf1jF/RglyznsNNN8sXun8M2U3KztxznUSvM/5T9QSwMEFAACAAgAwrumSi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wrumSjv7U0+dAQAAJAYAAB8AAAB1bml2ZXJzYWwvaHRtbF9za2luX3NldHRpbmdzLmpzjZRNb4MwDIbv/RUou05V99ltt2rtpEk9TFpv0w6BuhQ1xFEIrKzqfx9OvwiEtfGFvDx6HRviTS+oFotY8BJs7LPdf7h7qwFpRudw7eqiQ09JZ0pDBtJwk6CcJSmIRAJrkMXB4ShvT4TPn0nrHZafIplDVvNjSG8WXGR1XHkstEfLPFrh0X482tqX+NepbF/VrqJat8PcGJT9CKWpWtWXqFNuGXb1Zle9wAaMBegz6IJH4JgO7eoiT44PQ4o6F2GquCynGGM/5NEq1pjLeVf+ZalAVx98tQMGz8PXiWMnksy8G0ibiSdPFN0k/VQZ7PM+Tii8sOAhiJrvwK5/UMe4XVCDLpIsMQd6dENRpxWPodWlpxGFi8nKq9XNIUWbM7A2O+LulsIhBC9Bt6zG9xQOiCpXF3xApTGmjrTQds+PqEA+T2S8Tz2g8HJ0WLLt6t6pUHv8MXOuEDau0NJ3+9KuyXHBtTfem5s10k59aYVPlD4RPYmVDyyOonMc0xwktP8KGDeGR8u0mg/VbKz6wPUK9AxRVOf/PjNam6l62z9QSwMEFAACAAgAwrumS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wrumSg4UM7x8AAAAfQAAABwAAAB1bml2ZXJzYWwvbG9jYWxfc2V0dGluZ3MueG1ss7GvyM1RKEstKs7Mz7NVMtQzUFJIzUvOT8nMS7dVCg1x07VQUiguScxLSczJz0u1VcrLV1Kwt+OyyclPTswJTi0pASosVijISaxMLQpJzQUySlL9EnOBKp/tmfJ8ya5n09qfr9ivoJGcX1CpqaCr4As0Oi0zNUVJ344LAF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Cu6ZKrQ33vhkJAAALJQAAKQAAAHVuaXZlcnNhbC9za2luX2N1c3RvbWl6YXRpb25fc2V0dGluZ3MueG1stVrrbuO4Ff7fpyAcLLAFivgiXwuPCl3oRBhH9lqaZKZFYSg2EwuRRVeiPZOFf/RfX6DoExSL/mkfYFGg71Kgu32MHlKSLSmyI81MzUkwOuR3zuG5knKG4ZPra9uQ0bX7vcNc6luEMdd/DOVfIDRcUI8G04CEhAlCloR8Z03e1P7z9x/++48fG80aCpnjL51g+ab24HghqUWQBIRcmLjfMkb9ywX1GfHZpU+DtePV0M7xtsBqJD61+utAuiNBBdiDsyB5YT2dj1dRGUkDjY9CzIKuN47/PKaP9PLeWTw9BnTrLw9Iqc1HIXL1vCGB5/pPZTbkuSEzGFkXKCf1+CiB2oD7QnLUrYv5OA/0nHvilTZ7DpYXWB65c0OXpZBqm49C5MZ5JEWWPyMMHAYyiryF+TiDYeQTO6zGKh/Fqz3nmQRV1aKb7aZiEG0C+sitXARrDfg4D/Oos4S8P2D6Gh/nMXxzXFyZPWUMprf4SNYN66miIupOPV94IkZ3rr+kHw3/gcbApOBofDaUGyhSAPV7Sl/vwxPESgv12riF+0jHHQ3mBpI+kDSY01tNbVjPsYj4BmQBRaaY67CemX0JMPyQBMzwl+STLGVXp6eyO7gKwPywLpS7bT72idS93uYDtZudXgfvW4okSV2kdfSm3tj3eoOe0kS40e40pL3ab0ktCTU7neagu2/2Wh0JnkaDLnBp40EXtXvtdkvft3AL0EhRVL2l7XvSoNlUQBruD7T9aKT2Gg3UbDaltr7vdKWR2kCwWgIeitTnBpR0SZW6e0VVmn0JjbSROmrvsY67Wgf1W7jbaOzbqio1GkfjHneXNteRWno7iTlfYVjogsLZY7Rlg2u42AYBLLbJGqKcEXTvhMQU/e6nf/7557/++NNf/vTz3/6Fvl3QzfMvo0gGDG+kCeTQMTPUQ2rw5ikX8BrWxUwmg9JNuWRLlS+i+Il3VwYpinsFXLqpyhc98SkLi2VBTMM4BzrRVsuoeeyr8kVj0NPwWUEFjVW+wH0+ysOSRidfRD21FDLVWkFR8amAO4p83SInmqt8oTT5OAfNd1f5oq/wcR6Ta6+gY4+P10GiXcgXEi8BrbPLXzRY+SIqmWdR+Q5bxnpFLbaMo1/0WNCwwUcp0KHJlvFSbDaxfz23MH7M15LhGqSAc9PFJSYJllN1rk1upor5YT6eXE3mqnFVk7UoKxFPy29b3f6nZqcLlSvGleRk3SjjcZYXEsw6jXK8THs2Gc+BIR7PTfzersn8d2Xo5J09Nkxck+P/VGYwneHbmsx/l4G+m82wac+tsaHjuWHNzYkt7DLGNtZr8ge6RStnRxCjaOeSj4itCILy7AYEhZ67FBO8ZLv+lpSQp09uFMOcz7BlzwzNNiZmTbZoEDz/SnB2tmwFwbNyQrR0Q+feI0shFkJEzPPyAtLF3RDBP7ZyYSVdO65/WUb6TLkzzKu5PZmMrTk29YRSk7G/RHrgcEnVGc0UC8+ARwBtOfg8+FxEn+CAFM+rzOTauLoew4/NFbl2H1ce/LDP0GaKwSVT4pcAQuDgGUSdZd1NZjq3IQhEDto4YfiRBstM0KRdV4K3YWoTCE3NTvG3OZuENzje9RcQOmTBSvC7wZalXOG5OnkPMQ65OakImryFlHxbEfQBW5BD2CoBM5Vb40rhGcHTMEmQJAcXDo937xk5iwXguDV3Lt2GQOEWhjQR2RheVpZk4e/egSMNZXwi2yPGYGzx9OjuCKgSLKHNlZAFZUjDOo+u794Zv52PFGOM9TmEmz65m9uiSnKha+cZ+ZQhZ7lz/AWcb8nC2UImPMPc0l2KOe55ocIftu73yGFx/fkmLl2mjt9/8xkqZQpegWZwXgZhcEzZsNekc7PFO/hMRXisn9SijAE+WwVLw6YyMyZfx0Whu956UZX+Go46KFfVWa/q8eX2Ku+2/4MyVlSCVQMqmurSSiAMnZi3HGieXiWgYY5A3DSq51Dw+S21EgNzEvMwKfoCNrdguYwit2DRaizusGoZNhy27sg9v32UAItcjbxW7G9+R/QIXNIPqXpPHiiclzzi7KKDDPQu4f4yXk4dlTKtxTbsMShuAs/HKKiAq+eu+R2qHNt3NzgxRdQNMvu5o1tvKbLbc59ERwA7b9fk5TnsIaBrQfWcMInrqCn95gsVibY4i+ROqx0gDgla2lep/Pwij1lYmWnXc00xNcxvFDyfvfI4yA5uk7FtzceKyjlAmqwdtlhBF37g97zyvKIbgY5HCvCLN28RJ1is/v3HH8qzyekTUVFM/XVVPpD8vGriA7/fmZSR8Pcl+NiKmoWKh5LA+EKVQMvfr2wDAvSrXFmcqC2t6Zq/4iolGlIgdqNi24p2fQNZYomkoNsAzoIVmdwos7dQ+MRZvybfOMETFE6bUq8qI2F5Hpussg7HK+6Wea5PKsK/uBPxzdvGdK7ourj7Q4567uIpar9LuMDEr/mQRx+r8NOuFROqc44lWbqsOk/R3JKqBSUhej4WhF1hrzsQji9UPAdqOMu8n/FZQL0pf7P18lUuLOAv4iCMZRbwK33ylF4RrujH2Hey+HJ1WE+T8kunoMOUHxZjlllafvWM584yzTem5BfeUg/6ghZtJ8U6S8+jNE0Vb37TAg60F5rDNSueSql+JObXm+QTe7E+Rcyvt3hPmcC97qVO+ak0NHkdpzpBml7Gd7CG+KJKxWuSp+warsGYv5YNUxuJCdmVa7oksuiNtrsmcTpzWlrh+gmNh/7h+HLDMffPYtsh/9ohM3EM3/r5+B0yl3nkdHCLfUAKpk0tnosyIF5TlALR1wd5Y0RUxJ435E0NLiLOYsUrfVhDMY83NW7O43eSRbhNUs94OUshoz9jOAtdi3ouynklkT6v4tVE0SjZz4OG9Rd2GtbPeWgYsz3tQH+7vicBhhhwocrFHsoS08tXyauwW3EizeFOzKYZsBXw9uGOlGRCipAJLHGsSrIlekjPw9mSuR7ZkaRUpQgp45zf/zCE7Dgf3AobkweWDu+YUjkL4lp3jMVsDUzRT6LEjSwtJDdTMemYcx+K3RdUq6T5HHUsaEdJmebhnq7QlOW8Xi8QBWtPWX9YT7dZqFEvvmXN0wAK/E7+vdP/AFBLAwQUAAIACADCu6ZKiMVOUf4OAADYGQAAFwAAAHVuaXZlcnNhbC91bml2ZXJzYWwucG5n7VlpV1NX245atbVV2lpAgZAqWhxBUURAiANDtQJGQlGGpDhUiYQIGIZgiLaPRURIFSsFxCh5gQwYBkMCgRALD6YWgcbkJEAMqSgICSEgGQjJgefg8/6A99v7xQ/7OmufddZ9XWvve1/3fdbOOxYeunKF0woYDLby8LdBx2GwxQA0vv94GfSmuDgbDj0WpR0PPQjj9LiMQZOPzh0IOwCD1VM/tSUsheafXPz2ZBoM5rBxYSw6fHzDJAy2Fn846AA6E6NTEfJPD4PiFEQk4ordk5alBOPdgwQ06vOYh9ccVlQMfm5/58XSfocDyhfH7W25D67fWH/juMONGsqvnG0OgoOb8Qpkt97cPdGISWu9ffidb395CRmeuXOXu7uvb8mbN+Vbz3n5bPtGKpoz1nY2p711QFBsU0Mddsi4e75pkHxONuLy5B8Nt5CgQdp57VNHD8V05dgRNAU0KrqWhjhC2l3QV+NXxkt/Y3AkY5J2GOzJCe9LYV0Mziut5CA0I9Eoc5ZKBuf1oZBPoa9zW14NdeZ3rIbBrnS/PEYz7fRbBIP13WQsg1359QN8gA/wAT7AB/gAH+ADfID/T/h7JTbHMjzUfg1qXJ8UJs+MlBEc5i29FKh3hefhYLCP/w+gcwEIbZaRIcOYNH854vLFFLMqA+ErmgVqHSICLW+GaimgdnJ2CSxJm+/ZdsIGRcekP2UgCwVY25BjlxbDGg5R7j2uBG3TvVhf/WgD9WfBRCOcjj+q+wqwZ9O3ktD4tOpFsDWWN0URDubBbH2ddyEbJ5DwTFsYVM3XGg4uG9cSomxhP6ILJo7Rt2bcAdgNEt7/TLRO97yyManIucypxzRw3H+aMl2m3pYsNMorBTUxyYLPpjWEaUfs5am/bKJ5UL88xxHMIo1Zsom0NWCP1qZrmHtXLIorEeFUkWX3KDQz31fdyXKvdYrKHP4tmjdggV/THtPfBooAFzc//BlmiLiHhkTGIeqwANJ4wiUghNrSMQjU3lJJLIUtzR0kLSOQ4zN+L/cqen/Uncv6bLXz/UBjNRJMZNKii1OkYT7b34qmnjp3PWGNjhUnYIix6svT3dHJ07NtOXbEGNBjokXfNmwLdc06kzgxHRH1MvwtcFZGZntUtzdvf5ysKrs3j1OpTRYPeZW/iH4RvkUT+pZ2KICpKLKeFz7JkeX3FznJhus61o2scdnLwokCB0bir2vg6Hvo3XgnwN5XCmP9w3ySiIwelaWCXs/ZOedAPEbNr6tRJ5Zht8RoLxSM8PYPDtvYso9Tl05eygm+iPwpbiq2ixObQcaaabM5gKX2KajDteZH0TvpRJ/QV353yEiLfJPtPX1LEF08dDjlBLp3iqNG7VEktFeQlm+P2VOgkVx/g+6kMgZr9/ykzEl249mXS9WofGkgK8OXgqyNPrDP71+vnzoT9k2m5Y9FaTl6KwNDnMvB9IshsnFnHPcMd2JkU1zugOJmjw9fIrhqgYs7MHziCTTtzS3N8SXr0lxi3FlLyoKIneH5DVFbSFt+2dITUr2LukKV+Dsvi75pohjerTTZhGPvug2BUebyBpwKbDgLWKxZVoEoT/NdCCpef8Q2qxC5lnq0MCGCLOAVxl1ntzqUY2Z45OqUPuvehw8o4eQXO9V/JYsWs3bAl2ou9Uta8b1q2cP97JA8Mxywtv43GvjiO8/tIVLE3GSuftt/A8L5Ef7K3xhtZ4o6rPLmH1FCHLfql3+sFrsAw99Xp3WamGDjpsulKyb8TOmqhMXPq5P16S6pTP0FTPCEoS5vNovkcpk0V7XKOupZHW3ODczc2nbBEqVNRvqwe7BqxTuIGc4jMMTpncMLiX72mNxMH5Y3l6JU+mJSWjDxS9lZbvIPgXqheXCyPuPLPA1hI+XjnO4Kkl+jxRgkj0CQDZL3MqA1/M5/gshqr+7BPpSGrLZ+ETwSTW+xb7EvqZxrqlv6o3CGqY7aHomNrZPrmcIdA8M2N+Isq+6Rdf81Qnz4tTQydlrxqEUOFJZBe8hOocTyCQxHsaNHXJON0bY7jC64e9K+ofslKv4hZeR5yatE74KR3i+AtHFFiHbZSMoLpO409GO+1bL7cxR877YjW5K2XAmpBmyByaWShufVQ48XNxkoTxSrnjEsxsYCr+gmk6gY34ts8Gj6rnxQLqH61cYs5GqjaXrUFv16jodTH4s4SiOb+odDDaemevz129zSnP6uFZoG3hlu6KPoTWkhRMQsaEsXVk2X+VYIqgTwqi78aWitXA8HyV+TWRSF0EQAExt7N5P/regFvYQDYr5e+U463Qj2VZm+APD+Vh1OIYwXjeElbCkta6Rk2AzqotWKVj+8Snen1fkEzeQlgK9yY109WTPgIzvdVOU3flr1Z++lDS05nPIfKfc3sJTfZjLL8f6fVVblNJvSrH6/BREf8blMTFJNS5h87SPnPyvLH+NwCX2mPCnTlGVf3nhUee5m1UAu4J/kDZr4ooC6iT1XJKGj37zXcyF2oFWeiR9kKSuq/IT3l+BYOlyxhFe/1MLarBPHC1DoJY/X6Jxnr9Toq6t9jEFepbjdfNMn+OYNLDtlFt/IpSkVzHi6QD03l/eDgvzyvGr/j4YZldyQomq/6HRbZyAlqEyfNCZ1X0CarSJM56Uw0B+DRw4sH60yrQW8G//E2gOgpWrAi6jkKlMv9Q1+U9xYMCtMsqodgr135EvaHqbPeAOMSQMXo0TxEoGPJwLpJACirCBxtxOVMl2D7vrxXTE+v5a8lgbiSnnfIQlfUbbfjk1ydQAqTQiwrVEXGvs74TQNFa+ovzbngYq3/lk6YLorCSQWdQ3IebRl61mKvdmm8Xe/ywaRc1PUVw0Xhc4654HwiTpxSjnGX8W7PB8k8eeghEey2RmOdOKSkvihFFaV3x16ez33kHfVupPYsoG3gAxzhs+4H96YFBvhzD2fe4XbsT69v3Z8F0vJQ4/X3tCMycIJs8rTwKcF6Sfp0nRi31zOEbRdq1Eem0+bt73NR4CjofktEwLtFSVBRE7RyDanrFx9GE0tdLvnERkegzbj3lTe3xDqtsNtQYK0OsIOQVCuCWucT6TqckR9pwTtLdRXPM8a8kGy2pB7qxHDOjvwEJGruxDdfw6tMBvX03lEv/Xqu2P8+qMdzcIdzETg28uituYk6/L8CtLQlBiBfWrosEO22oYjAkx9p7v+4TQFZky8nPT6h7R7wId7606UW28kXnzS/x/JmPWmhldEQPJrI63XNaQGPP2o9BD2e3h+ILQRWdPdPrlUPl7G5cTPzrBvjTnIgTX4kgEEwMWheYn1A6vAE2b+Vu24P+uCEsfSxkYq1aaumheCuh4lL2O3k+jZWfyFskX961n+xPHndpSZjrN7zesC3nVh51LXKkJqXt1eSIpJvN/4s4dwn+jIzpnzJRtYWgEX9atDHV5TfOF/Zb3AXJHJ2gWqHPpwqHZZqtG3ky5+WYWLUXhIZy6oIuv7MMcIToCO/q1SJvpa/bSNLphvroIch1d9LVNbW4pD+Mab6qAU8UCw3Vme7L0cydtQyPj276uNzP1ZhuybUarnnu48Zq4sxuZkWW7c17OU5wx9fTIW+ZBynVwR5W8rVedOsE4vLmLc17jxaOp0k9TS3VYhMCiYqmTvgrtw6KwCFJlzwMieKKkgfW0nNnucv+iaA0Bn2unS+0LDdK0tTU4old29o3TSbmBMlz4K+R3pJmmXID6DCJlzMvgMEYzGfp9LthmgviF8L9I6/jjfEZOZMGaGfP2qVBNuAvUUStZnJqte1Ltz0iCN8Jxoer1qGS7Xh5SUhAPaHrpuxbNu/T7bjBS6Tut0vaVQliGFPufQxaSdKOkoN2ravBaotNPuKbjr/Mj591BhWgDpJb7iFEGVsEYX/3jMVqoYUeTUg/u84ZcY4IluAuVNUz45yHjeX9lqan8A7jtezddb8VCRPlsaxdd6pIPRw4ptLOVKL2HCrDNbViCjEaJzg4nwv3bCKzkPJn4e1/HVmKcZoud4voo3o9LnZPzgW8gRzBf+dBsMJjLFKYgedhXxQPxIoaZBk8dQexpNcIAYG1YtSYXOxXT/xg1UNsSfQuzD1/d452vYujoGhzL2UpxacIRaMQ5EYwPq4gqSFQjvwrvDo0yrftOmfgK6WGAbq3+OZ1nKbjaMu7H4jb0M16XEMPpZKHNG0uZslnIqKjB51afPtBtZ2sxZiYlwBI2FWpUFw+jYlA0aFXbb3FlUR5RwAMojplEWS+n+ZqfqnoExQSgePN+/UNO7pxK/Fl9ltBn4AcaDOC5Y9iVQDCA2m2izqNysVutEizqvwY8noGoQ8zPiLnfhWKpLWAWpkW0P5BW5Aso10PKrXWjxZFmeRjefPXSd0VZTONw2P2e1+ygNvvhFLpGcGkQhWf6wy6nL1DCrV/3LObSYgdleoIFaZMJMX5k0AZFy6SvOIbBzZvRy2hF1xUd7oqljRTlr/jS6Asb2RK5KuaBo653Z662Ju5FT/17ddejAXwbuctfMH1K6tvM/e11AP4yuvRtCPIxUE8vD1KX+KxQP27MvzTXL8nMlpKsgI+Lnvc8SyAGhxIBz4++mstxiQ4mzlgLFwYDPQ5ReUTSYF/wRpnKVPfNQiMbOUbuL4+saCBqkw+fi3sUbxT/RxZ17cPPHaHpfkss3mp1x4j2Fcl8ipFj3wGzcwO1CboClultmNB2BBz0s1/+g15i0uXjrHl6hJvUlpt7FtKLGF/Jxrzta0cbCgwImdZB9SxhZHb7Sczknw9jz9730tcFr4sNPFWuP+WslZ3VbQDenr9O+fJ1a1PEsXOP+8DnIUYejhLW3HpAZjjDlvrX3/TOSfU+BRTTbGQvTlXxUMWoIML98bIse6YWekzbYk2dRbnL3jTu2MnzI9RjP8Yi/0hXpMtNN3q76SLRPGrX9OV6BKvc7+qCieUgQiKtlosZX6JwkruV2sL0WXF2yDC7uPq+U+25WCrv8qWXXK5xgsM8BaKxegC8XQJAwNS+lzFvVr/IWLhagQoH0DDZGY8necTAY7ETtMkYxCoTOeu95bxgsiekkiCFBVRWwc/TEuHh8tnBToYt7f1ORHAlfcUoGETxl/cYuEZU75M8vCVwMHO0N/uUcFAl2ODg8iHPwh5/+A1BLAwQUAAIACADCu6ZK5sSYNVwAAABqAAAAGwAAAHVuaXZlcnNhbC91bml2ZXJzYWwucG5nLnhtbC2MSwqAIBQA90F3kHcA84NpoHmZJIV+WKjdPpFmN7MYbcu+oeTiHc7DAMUE7Nx3+oouBZdRqY1iSRqA3qaj+DWH5fEGJKGYcSmVqM27sPrHgGACT0xxrhQMdfkBUEsBAgAAFAACAAgAwrumSg5qJE5iBAAABREAAB0AAAAAAAAAAQAAAAAAAAAAAHVuaXZlcnNhbC9jb21tb25fbWVzc2FnZXMubG5nUEsBAgAAFAACAAgAwrumSgh+CyMpAwAAhgwAACcAAAAAAAAAAQAAAAAAnQQAAHVuaXZlcnNhbC9mbGFzaF9wdWJsaXNoaW5nX3NldHRpbmdzLnhtbFBLAQIAABQAAgAIAMK7pkpr4TvgvAIAAFoKAAAhAAAAAAAAAAEAAAAAAAsIAAB1bml2ZXJzYWwvZmxhc2hfc2tpbl9zZXR0aW5ncy54bWxQSwECAAAUAAIACADCu6ZKKpYPZ/4CAACXCwAAJgAAAAAAAAABAAAAAAAGCwAAdW5pdmVyc2FsL2h0bWxfcHVibGlzaGluZ19zZXR0aW5ncy54bWxQSwECAAAUAAIACADCu6ZKO/tTT50BAAAkBgAAHwAAAAAAAAABAAAAAABIDgAAdW5pdmVyc2FsL2h0bWxfc2tpbl9zZXR0aW5ncy5qc1BLAQIAABQAAgAIAMK7pko9PC/RwQAAAOUBAAAaAAAAAAAAAAEAAAAAACIQAAB1bml2ZXJzYWwvaTE4bl9wcmVzZXRzLnhtbFBLAQIAABQAAgAIAMK7pkoOFDO8fAAAAH0AAAAcAAAAAAAAAAEAAAAAABsRAAB1bml2ZXJzYWwvbG9jYWxfc2V0dGluZ3MueG1sUEsBAgAAFAACAAgARJRXRyO0Tvv7AgAAsAgAABQAAAAAAAAAAQAAAAAA0REAAHVuaXZlcnNhbC9wbGF5ZXIueG1sUEsBAgAAFAACAAgAwrumSq0N974ZCQAACyUAACkAAAAAAAAAAQAAAAAA/hQAAHVuaXZlcnNhbC9za2luX2N1c3RvbWl6YXRpb25fc2V0dGluZ3MueG1sUEsBAgAAFAACAAgAwrumSojFTlH+DgAA2BkAABcAAAAAAAAAAAAAAAAAXh4AAHVuaXZlcnNhbC91bml2ZXJzYWwucG5nUEsBAgAAFAACAAgAwrumSubEmDVcAAAAagAAABsAAAAAAAAAAQAAAAAAkS0AAHVuaXZlcnNhbC91bml2ZXJzYWwucG5nLnhtbFBLBQYAAAAACwALAEkDAAAmLgAAAAA="/>
  <p:tag name="ISPRING_PRESENTATION_TITLE" val="答辩-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6018</TotalTime>
  <Words>1635</Words>
  <Application>Microsoft Office PowerPoint</Application>
  <PresentationFormat>宽屏</PresentationFormat>
  <Paragraphs>160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答辩-19</dc:title>
  <dc:creator>LP</dc:creator>
  <cp:lastModifiedBy>朴仁勇</cp:lastModifiedBy>
  <cp:revision>1293</cp:revision>
  <dcterms:created xsi:type="dcterms:W3CDTF">2016-11-24T09:20:07Z</dcterms:created>
  <dcterms:modified xsi:type="dcterms:W3CDTF">2020-05-14T17:21:04Z</dcterms:modified>
</cp:coreProperties>
</file>