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57" r:id="rId3"/>
    <p:sldId id="281" r:id="rId5"/>
    <p:sldId id="259" r:id="rId6"/>
    <p:sldId id="265" r:id="rId7"/>
    <p:sldId id="270" r:id="rId8"/>
    <p:sldId id="282" r:id="rId9"/>
    <p:sldId id="285" r:id="rId10"/>
    <p:sldId id="283" r:id="rId11"/>
    <p:sldId id="284" r:id="rId12"/>
    <p:sldId id="272" r:id="rId13"/>
    <p:sldId id="286" r:id="rId14"/>
    <p:sldId id="28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4" d="100"/>
          <a:sy n="74" d="100"/>
        </p:scale>
        <p:origin x="630" y="60"/>
      </p:cViewPr>
      <p:guideLst>
        <p:guide orient="horz" pos="2254"/>
        <p:guide pos="375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2E957737-D4EF-2741-9F7D-8F170CC20DBB}" type="slidenum">
              <a:rPr lang="en-US" smtClean="0">
                <a:solidFill>
                  <a:prstClr val="black"/>
                </a:solidFill>
                <a:latin typeface="Calibri" panose="020F0502020204030204"/>
              </a:rPr>
            </a:fld>
            <a:endParaRPr lang="en-US">
              <a:solidFill>
                <a:prstClr val="black"/>
              </a:solidFill>
              <a:latin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实际上很多人的报告，有一个基于关系的迁移，比如源领域数据中潜在一种师生关系，而目标领域潜在有上下级关系；生物病毒传播</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网络病毒传播。</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957737-D4EF-2741-9F7D-8F170CC20DBB}"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实际上很多人的报告，有一个基于关系的迁移，比如源领域数据中潜在一种师生关系，而目标领域潜在有上下级关系；生物病毒传播</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网络病毒传播。</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957737-D4EF-2741-9F7D-8F170CC20DBB}"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实际上很多人的报告，有一个基于关系的迁移，比如源领域数据中潜在一种师生关系，而目标领域潜在有上下级关系；生物病毒传播</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网络病毒传播。</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957737-D4EF-2741-9F7D-8F170CC20DB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实际上很多人的报告，有一个基于关系的迁移，比如源领域数据中潜在一种师生关系，而目标领域潜在有上下级关系；生物病毒传播</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网络病毒传播。</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957737-D4EF-2741-9F7D-8F170CC20DB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实际上很多人的报告，有一个基于关系的迁移，比如源领域数据中潜在一种师生关系，而目标领域潜在有上下级关系；生物病毒传播</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网络病毒传播。</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957737-D4EF-2741-9F7D-8F170CC20DB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实际上很多人的报告，有一个基于关系的迁移，比如源领域数据中潜在一种师生关系，而目标领域潜在有上下级关系；生物病毒传播</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网络病毒传播。</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957737-D4EF-2741-9F7D-8F170CC20DB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实际上很多人的报告，有一个基于关系的迁移，比如源领域数据中潜在一种师生关系，而目标领域潜在有上下级关系；生物病毒传播</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网络病毒传播。</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957737-D4EF-2741-9F7D-8F170CC20DB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实际上很多人的报告，有一个基于关系的迁移，比如源领域数据中潜在一种师生关系，而目标领域潜在有上下级关系；生物病毒传播</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网络病毒传播。</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957737-D4EF-2741-9F7D-8F170CC20DB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实际上很多人的报告，有一个基于关系的迁移，比如源领域数据中潜在一种师生关系，而目标领域潜在有上下级关系；生物病毒传播</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网络病毒传播。</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957737-D4EF-2741-9F7D-8F170CC20DBB}"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实际上很多人的报告，有一个基于关系的迁移，比如源领域数据中潜在一种师生关系，而目标领域潜在有上下级关系；生物病毒传播</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网络病毒传播。</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957737-D4EF-2741-9F7D-8F170CC20DBB}"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实际上很多人的报告，有一个基于关系的迁移，比如源领域数据中潜在一种师生关系，而目标领域潜在有上下级关系；生物病毒传播</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网络病毒传播。</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957737-D4EF-2741-9F7D-8F170CC20DB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8" name="任意多边形 7"/>
          <p:cNvSpPr>
            <a:spLocks noChangeArrowheads="1"/>
          </p:cNvSpPr>
          <p:nvPr userDrawn="1"/>
        </p:nvSpPr>
        <p:spPr bwMode="auto">
          <a:xfrm>
            <a:off x="0" y="6789374"/>
            <a:ext cx="12192000" cy="115631"/>
          </a:xfrm>
          <a:custGeom>
            <a:avLst/>
            <a:gdLst>
              <a:gd name="connsiteX0" fmla="*/ 0 w 9144000"/>
              <a:gd name="connsiteY0" fmla="*/ 0 h 130016"/>
              <a:gd name="connsiteX1" fmla="*/ 2266950 w 9144000"/>
              <a:gd name="connsiteY1" fmla="*/ 0 h 130016"/>
              <a:gd name="connsiteX2" fmla="*/ 2266951 w 9144000"/>
              <a:gd name="connsiteY2" fmla="*/ 0 h 130016"/>
              <a:gd name="connsiteX3" fmla="*/ 4572000 w 9144000"/>
              <a:gd name="connsiteY3" fmla="*/ 0 h 130016"/>
              <a:gd name="connsiteX4" fmla="*/ 6838950 w 9144000"/>
              <a:gd name="connsiteY4" fmla="*/ 0 h 130016"/>
              <a:gd name="connsiteX5" fmla="*/ 9144000 w 9144000"/>
              <a:gd name="connsiteY5" fmla="*/ 0 h 130016"/>
              <a:gd name="connsiteX6" fmla="*/ 9144000 w 9144000"/>
              <a:gd name="connsiteY6" fmla="*/ 130016 h 130016"/>
              <a:gd name="connsiteX7" fmla="*/ 6838950 w 9144000"/>
              <a:gd name="connsiteY7" fmla="*/ 130016 h 130016"/>
              <a:gd name="connsiteX8" fmla="*/ 4572000 w 9144000"/>
              <a:gd name="connsiteY8" fmla="*/ 130016 h 130016"/>
              <a:gd name="connsiteX9" fmla="*/ 2266951 w 9144000"/>
              <a:gd name="connsiteY9" fmla="*/ 130016 h 130016"/>
              <a:gd name="connsiteX10" fmla="*/ 2266950 w 9144000"/>
              <a:gd name="connsiteY10" fmla="*/ 130016 h 130016"/>
              <a:gd name="connsiteX11" fmla="*/ 0 w 9144000"/>
              <a:gd name="connsiteY11" fmla="*/ 130016 h 13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130016">
                <a:moveTo>
                  <a:pt x="0" y="0"/>
                </a:moveTo>
                <a:lnTo>
                  <a:pt x="2266950" y="0"/>
                </a:lnTo>
                <a:lnTo>
                  <a:pt x="2266951" y="0"/>
                </a:lnTo>
                <a:lnTo>
                  <a:pt x="4572000" y="0"/>
                </a:lnTo>
                <a:lnTo>
                  <a:pt x="6838950" y="0"/>
                </a:lnTo>
                <a:lnTo>
                  <a:pt x="9144000" y="0"/>
                </a:lnTo>
                <a:lnTo>
                  <a:pt x="9144000" y="130016"/>
                </a:lnTo>
                <a:lnTo>
                  <a:pt x="6838950" y="130016"/>
                </a:lnTo>
                <a:lnTo>
                  <a:pt x="4572000" y="130016"/>
                </a:lnTo>
                <a:lnTo>
                  <a:pt x="2266951" y="130016"/>
                </a:lnTo>
                <a:lnTo>
                  <a:pt x="2266950" y="130016"/>
                </a:lnTo>
                <a:lnTo>
                  <a:pt x="0" y="130016"/>
                </a:lnTo>
                <a:close/>
              </a:path>
            </a:pathLst>
          </a:custGeom>
          <a:solidFill>
            <a:schemeClr val="accent1"/>
          </a:solidFill>
          <a:ln>
            <a:noFill/>
          </a:ln>
        </p:spPr>
        <p:txBody>
          <a:bodyPr wrap="square" anchor="ctr">
            <a:noAutofit/>
          </a:bodyPr>
          <a:lstStyle/>
          <a:p>
            <a:pPr algn="ctr" eaLnBrk="1" hangingPunct="1">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6" name="灯片编号占位符 5"/>
          <p:cNvSpPr>
            <a:spLocks noGrp="1"/>
          </p:cNvSpPr>
          <p:nvPr>
            <p:ph type="sldNum" sz="quarter" idx="12"/>
          </p:nvPr>
        </p:nvSpPr>
        <p:spPr>
          <a:xfrm>
            <a:off x="9347200" y="6577650"/>
            <a:ext cx="2844800" cy="365125"/>
          </a:xfrm>
        </p:spPr>
        <p:txBody>
          <a:bodyPr/>
          <a:lstStyle>
            <a:lvl1pPr>
              <a:defRPr>
                <a:solidFill>
                  <a:schemeClr val="bg1"/>
                </a:solidFill>
              </a:defRPr>
            </a:lvl1pPr>
          </a:lstStyle>
          <a:p>
            <a:fld id="{5B46943D-4D1A-4227-8E4A-4C0DFA2C8D4F}" type="slidenum">
              <a:rPr lang="zh-CN" altLang="en-US" smtClean="0"/>
            </a:fld>
            <a:endParaRPr lang="zh-CN" altLang="en-US" dirty="0"/>
          </a:p>
        </p:txBody>
      </p:sp>
      <p:sp>
        <p:nvSpPr>
          <p:cNvPr id="4" name="日期占位符 3"/>
          <p:cNvSpPr>
            <a:spLocks noGrp="1"/>
          </p:cNvSpPr>
          <p:nvPr>
            <p:ph type="dt" sz="half" idx="10"/>
          </p:nvPr>
        </p:nvSpPr>
        <p:spPr>
          <a:xfrm>
            <a:off x="49680" y="6588760"/>
            <a:ext cx="2844800" cy="365125"/>
          </a:xfrm>
        </p:spPr>
        <p:txBody>
          <a:bodyPr/>
          <a:lstStyle>
            <a:lvl1pPr>
              <a:defRPr>
                <a:solidFill>
                  <a:schemeClr val="bg1">
                    <a:lumMod val="95000"/>
                  </a:schemeClr>
                </a:solidFill>
              </a:defRPr>
            </a:lvl1pPr>
          </a:lstStyle>
          <a:p>
            <a:fld id="{63D5258B-ED74-454C-9D3F-1A4EB1F4631C}" type="datetime1">
              <a:rPr lang="en-US" altLang="zh-CN" smtClean="0"/>
            </a:fld>
            <a:endParaRPr lang="zh-CN" altLang="en-US"/>
          </a:p>
        </p:txBody>
      </p:sp>
      <p:cxnSp>
        <p:nvCxnSpPr>
          <p:cNvPr id="11" name="直接连接符 10"/>
          <p:cNvCxnSpPr/>
          <p:nvPr userDrawn="1"/>
        </p:nvCxnSpPr>
        <p:spPr>
          <a:xfrm>
            <a:off x="566803" y="963904"/>
            <a:ext cx="116738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2"/>
          <p:cNvSpPr>
            <a:spLocks noChangeArrowheads="1"/>
          </p:cNvSpPr>
          <p:nvPr userDrawn="1"/>
        </p:nvSpPr>
        <p:spPr bwMode="auto">
          <a:xfrm>
            <a:off x="228071" y="-12489"/>
            <a:ext cx="982663" cy="577851"/>
          </a:xfrm>
          <a:custGeom>
            <a:avLst/>
            <a:gdLst>
              <a:gd name="T0" fmla="*/ 0 w 1842868"/>
              <a:gd name="T1" fmla="*/ 0 h 1083213"/>
              <a:gd name="T2" fmla="*/ 97805 w 1842868"/>
              <a:gd name="T3" fmla="*/ 1 h 1083213"/>
              <a:gd name="T4" fmla="*/ 148982 w 1842868"/>
              <a:gd name="T5" fmla="*/ 87724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rgbClr val="0070C0"/>
          </a:solidFill>
          <a:ln>
            <a:noFill/>
          </a:ln>
        </p:spPr>
        <p:txBody>
          <a:bodyPr anchor="ctr"/>
          <a:lstStyle/>
          <a:p>
            <a:endParaRPr lang="zh-CN" altLang="en-US"/>
          </a:p>
        </p:txBody>
      </p:sp>
      <p:sp>
        <p:nvSpPr>
          <p:cNvPr id="13" name="等腰三角形 2"/>
          <p:cNvSpPr>
            <a:spLocks noChangeArrowheads="1"/>
          </p:cNvSpPr>
          <p:nvPr userDrawn="1"/>
        </p:nvSpPr>
        <p:spPr bwMode="auto">
          <a:xfrm rot="17941507">
            <a:off x="-21960" y="532819"/>
            <a:ext cx="804863" cy="473075"/>
          </a:xfrm>
          <a:custGeom>
            <a:avLst/>
            <a:gdLst>
              <a:gd name="T0" fmla="*/ 0 w 1842868"/>
              <a:gd name="T1" fmla="*/ 0 h 1083213"/>
              <a:gd name="T2" fmla="*/ 44018 w 1842868"/>
              <a:gd name="T3" fmla="*/ 0 h 1083213"/>
              <a:gd name="T4" fmla="*/ 67051 w 1842868"/>
              <a:gd name="T5" fmla="*/ 39408 h 1083213"/>
              <a:gd name="T6" fmla="*/ 0 w 1842868"/>
              <a:gd name="T7" fmla="*/ 0 h 1083213"/>
              <a:gd name="T8" fmla="*/ 0 60000 65536"/>
              <a:gd name="T9" fmla="*/ 0 60000 65536"/>
              <a:gd name="T10" fmla="*/ 0 60000 65536"/>
              <a:gd name="T11" fmla="*/ 0 60000 65536"/>
              <a:gd name="T12" fmla="*/ 0 w 1842868"/>
              <a:gd name="T13" fmla="*/ 0 h 1083213"/>
              <a:gd name="T14" fmla="*/ 1842868 w 1842868"/>
              <a:gd name="T15" fmla="*/ 1083213 h 1083213"/>
            </a:gdLst>
            <a:ahLst/>
            <a:cxnLst>
              <a:cxn ang="T8">
                <a:pos x="T0" y="T1"/>
              </a:cxn>
              <a:cxn ang="T9">
                <a:pos x="T2" y="T3"/>
              </a:cxn>
              <a:cxn ang="T10">
                <a:pos x="T4" y="T5"/>
              </a:cxn>
              <a:cxn ang="T11">
                <a:pos x="T6" y="T7"/>
              </a:cxn>
            </a:cxnLst>
            <a:rect l="T12" t="T13" r="T14" b="T15"/>
            <a:pathLst>
              <a:path w="1842868" h="1083213">
                <a:moveTo>
                  <a:pt x="0" y="0"/>
                </a:moveTo>
                <a:lnTo>
                  <a:pt x="1209822" y="1"/>
                </a:lnTo>
                <a:lnTo>
                  <a:pt x="1842868" y="1083213"/>
                </a:lnTo>
                <a:lnTo>
                  <a:pt x="0" y="0"/>
                </a:lnTo>
                <a:close/>
              </a:path>
            </a:pathLst>
          </a:custGeom>
          <a:solidFill>
            <a:srgbClr val="C00000"/>
          </a:solidFill>
          <a:ln>
            <a:noFill/>
          </a:ln>
        </p:spPr>
        <p:txBody>
          <a:bodyPr anchor="ctr"/>
          <a:lstStyle/>
          <a:p>
            <a:endParaRPr lang="zh-CN" altLang="en-US"/>
          </a:p>
        </p:txBody>
      </p:sp>
      <p:pic>
        <p:nvPicPr>
          <p:cNvPr id="9" name="图片 8"/>
          <p:cNvPicPr>
            <a:picLocks noChangeAspect="1"/>
          </p:cNvPicPr>
          <p:nvPr userDrawn="1"/>
        </p:nvPicPr>
        <p:blipFill>
          <a:blip r:embed="rId2"/>
          <a:stretch>
            <a:fillRect/>
          </a:stretch>
        </p:blipFill>
        <p:spPr>
          <a:xfrm>
            <a:off x="8796867" y="141811"/>
            <a:ext cx="3318026" cy="7504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8" name="任意多边形 7"/>
          <p:cNvSpPr>
            <a:spLocks noChangeArrowheads="1"/>
          </p:cNvSpPr>
          <p:nvPr userDrawn="1"/>
        </p:nvSpPr>
        <p:spPr bwMode="auto">
          <a:xfrm>
            <a:off x="0" y="6789374"/>
            <a:ext cx="12192000" cy="115631"/>
          </a:xfrm>
          <a:custGeom>
            <a:avLst/>
            <a:gdLst>
              <a:gd name="connsiteX0" fmla="*/ 0 w 9144000"/>
              <a:gd name="connsiteY0" fmla="*/ 0 h 130016"/>
              <a:gd name="connsiteX1" fmla="*/ 2266950 w 9144000"/>
              <a:gd name="connsiteY1" fmla="*/ 0 h 130016"/>
              <a:gd name="connsiteX2" fmla="*/ 2266951 w 9144000"/>
              <a:gd name="connsiteY2" fmla="*/ 0 h 130016"/>
              <a:gd name="connsiteX3" fmla="*/ 4572000 w 9144000"/>
              <a:gd name="connsiteY3" fmla="*/ 0 h 130016"/>
              <a:gd name="connsiteX4" fmla="*/ 6838950 w 9144000"/>
              <a:gd name="connsiteY4" fmla="*/ 0 h 130016"/>
              <a:gd name="connsiteX5" fmla="*/ 9144000 w 9144000"/>
              <a:gd name="connsiteY5" fmla="*/ 0 h 130016"/>
              <a:gd name="connsiteX6" fmla="*/ 9144000 w 9144000"/>
              <a:gd name="connsiteY6" fmla="*/ 130016 h 130016"/>
              <a:gd name="connsiteX7" fmla="*/ 6838950 w 9144000"/>
              <a:gd name="connsiteY7" fmla="*/ 130016 h 130016"/>
              <a:gd name="connsiteX8" fmla="*/ 4572000 w 9144000"/>
              <a:gd name="connsiteY8" fmla="*/ 130016 h 130016"/>
              <a:gd name="connsiteX9" fmla="*/ 2266951 w 9144000"/>
              <a:gd name="connsiteY9" fmla="*/ 130016 h 130016"/>
              <a:gd name="connsiteX10" fmla="*/ 2266950 w 9144000"/>
              <a:gd name="connsiteY10" fmla="*/ 130016 h 130016"/>
              <a:gd name="connsiteX11" fmla="*/ 0 w 9144000"/>
              <a:gd name="connsiteY11" fmla="*/ 130016 h 13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130016">
                <a:moveTo>
                  <a:pt x="0" y="0"/>
                </a:moveTo>
                <a:lnTo>
                  <a:pt x="2266950" y="0"/>
                </a:lnTo>
                <a:lnTo>
                  <a:pt x="2266951" y="0"/>
                </a:lnTo>
                <a:lnTo>
                  <a:pt x="4572000" y="0"/>
                </a:lnTo>
                <a:lnTo>
                  <a:pt x="6838950" y="0"/>
                </a:lnTo>
                <a:lnTo>
                  <a:pt x="9144000" y="0"/>
                </a:lnTo>
                <a:lnTo>
                  <a:pt x="9144000" y="130016"/>
                </a:lnTo>
                <a:lnTo>
                  <a:pt x="6838950" y="130016"/>
                </a:lnTo>
                <a:lnTo>
                  <a:pt x="4572000" y="130016"/>
                </a:lnTo>
                <a:lnTo>
                  <a:pt x="2266951" y="130016"/>
                </a:lnTo>
                <a:lnTo>
                  <a:pt x="2266950" y="130016"/>
                </a:lnTo>
                <a:lnTo>
                  <a:pt x="0" y="130016"/>
                </a:lnTo>
                <a:close/>
              </a:path>
            </a:pathLst>
          </a:custGeom>
          <a:solidFill>
            <a:schemeClr val="accent1"/>
          </a:solidFill>
          <a:ln>
            <a:noFill/>
          </a:ln>
        </p:spPr>
        <p:txBody>
          <a:bodyPr wrap="square" anchor="ctr">
            <a:noAutofit/>
          </a:bodyPr>
          <a:lstStyle/>
          <a:p>
            <a:pPr algn="ctr" eaLnBrk="1" hangingPunct="1">
              <a:buFont typeface="Arial" panose="020B0604020202020204" pitchFamily="34" charset="0"/>
              <a:buNone/>
            </a:pPr>
            <a:endParaRPr lang="zh-CN" altLang="zh-CN" sz="2400">
              <a:solidFill>
                <a:srgbClr val="FFFFFF"/>
              </a:solidFill>
              <a:latin typeface="宋体" panose="02010600030101010101" pitchFamily="2" charset="-122"/>
              <a:sym typeface="宋体" panose="02010600030101010101" pitchFamily="2" charset="-122"/>
            </a:endParaRPr>
          </a:p>
        </p:txBody>
      </p:sp>
      <p:sp>
        <p:nvSpPr>
          <p:cNvPr id="6" name="灯片编号占位符 5"/>
          <p:cNvSpPr>
            <a:spLocks noGrp="1"/>
          </p:cNvSpPr>
          <p:nvPr>
            <p:ph type="sldNum" sz="quarter" idx="12"/>
          </p:nvPr>
        </p:nvSpPr>
        <p:spPr>
          <a:xfrm>
            <a:off x="9270093" y="6406197"/>
            <a:ext cx="2844800" cy="365125"/>
          </a:xfrm>
        </p:spPr>
        <p:txBody>
          <a:bodyPr/>
          <a:lstStyle>
            <a:lvl1pPr>
              <a:defRPr sz="1600" b="1">
                <a:solidFill>
                  <a:schemeClr val="tx1"/>
                </a:solidFill>
              </a:defRPr>
            </a:lvl1pPr>
          </a:lstStyle>
          <a:p>
            <a:fld id="{5B46943D-4D1A-4227-8E4A-4C0DFA2C8D4F}" type="slidenum">
              <a:rPr lang="zh-CN" altLang="en-US" smtClean="0"/>
            </a:fld>
            <a:endParaRPr lang="zh-CN" altLang="en-US" dirty="0"/>
          </a:p>
        </p:txBody>
      </p:sp>
      <p:sp>
        <p:nvSpPr>
          <p:cNvPr id="4" name="日期占位符 3"/>
          <p:cNvSpPr>
            <a:spLocks noGrp="1"/>
          </p:cNvSpPr>
          <p:nvPr>
            <p:ph type="dt" sz="half" idx="10"/>
          </p:nvPr>
        </p:nvSpPr>
        <p:spPr>
          <a:xfrm>
            <a:off x="49680" y="6588760"/>
            <a:ext cx="2844800" cy="365125"/>
          </a:xfrm>
        </p:spPr>
        <p:txBody>
          <a:bodyPr/>
          <a:lstStyle>
            <a:lvl1pPr>
              <a:defRPr>
                <a:solidFill>
                  <a:schemeClr val="bg1">
                    <a:lumMod val="95000"/>
                  </a:schemeClr>
                </a:solidFill>
              </a:defRPr>
            </a:lvl1pPr>
          </a:lstStyle>
          <a:p>
            <a:fld id="{BAA11AC6-83FD-483D-BE6D-F3423BA08F23}" type="datetime1">
              <a:rPr lang="en-US" altLang="zh-CN" smtClean="0"/>
            </a:fld>
            <a:endParaRPr lang="zh-CN" altLang="en-US" dirty="0"/>
          </a:p>
        </p:txBody>
      </p:sp>
      <p:cxnSp>
        <p:nvCxnSpPr>
          <p:cNvPr id="11" name="直接连接符 10"/>
          <p:cNvCxnSpPr/>
          <p:nvPr userDrawn="1"/>
        </p:nvCxnSpPr>
        <p:spPr>
          <a:xfrm>
            <a:off x="566803" y="963904"/>
            <a:ext cx="11673880" cy="0"/>
          </a:xfrm>
          <a:prstGeom prst="line">
            <a:avLst/>
          </a:prstGeom>
          <a:ln w="12700">
            <a:solidFill>
              <a:srgbClr val="0070C0"/>
            </a:solidFill>
          </a:ln>
        </p:spPr>
        <p:style>
          <a:lnRef idx="1">
            <a:schemeClr val="accent5"/>
          </a:lnRef>
          <a:fillRef idx="0">
            <a:schemeClr val="accent5"/>
          </a:fillRef>
          <a:effectRef idx="0">
            <a:schemeClr val="accent5"/>
          </a:effectRef>
          <a:fontRef idx="minor">
            <a:schemeClr val="tx1"/>
          </a:fontRef>
        </p:style>
      </p:cxnSp>
      <p:grpSp>
        <p:nvGrpSpPr>
          <p:cNvPr id="15" name="组合 68"/>
          <p:cNvGrpSpPr/>
          <p:nvPr userDrawn="1"/>
        </p:nvGrpSpPr>
        <p:grpSpPr bwMode="auto">
          <a:xfrm>
            <a:off x="156710" y="349542"/>
            <a:ext cx="481012" cy="614362"/>
            <a:chOff x="0" y="0"/>
            <a:chExt cx="563562" cy="720725"/>
          </a:xfrm>
          <a:solidFill>
            <a:srgbClr val="0070C0"/>
          </a:solidFill>
        </p:grpSpPr>
        <p:sp>
          <p:nvSpPr>
            <p:cNvPr id="16" name="Freeform 32"/>
            <p:cNvSpPr>
              <a:spLocks noChangeArrowheads="1"/>
            </p:cNvSpPr>
            <p:nvPr/>
          </p:nvSpPr>
          <p:spPr bwMode="auto">
            <a:xfrm>
              <a:off x="209550" y="0"/>
              <a:ext cx="142875" cy="720725"/>
            </a:xfrm>
            <a:custGeom>
              <a:avLst/>
              <a:gdLst>
                <a:gd name="T0" fmla="*/ 2147483646 w 64"/>
                <a:gd name="T1" fmla="*/ 2147483646 h 321"/>
                <a:gd name="T2" fmla="*/ 2147483646 w 64"/>
                <a:gd name="T3" fmla="*/ 2147483646 h 321"/>
                <a:gd name="T4" fmla="*/ 0 w 64"/>
                <a:gd name="T5" fmla="*/ 2147483646 h 321"/>
                <a:gd name="T6" fmla="*/ 0 w 64"/>
                <a:gd name="T7" fmla="*/ 2147483646 h 321"/>
                <a:gd name="T8" fmla="*/ 2147483646 w 64"/>
                <a:gd name="T9" fmla="*/ 0 h 321"/>
                <a:gd name="T10" fmla="*/ 2147483646 w 64"/>
                <a:gd name="T11" fmla="*/ 2147483646 h 321"/>
                <a:gd name="T12" fmla="*/ 2147483646 w 64"/>
                <a:gd name="T13" fmla="*/ 2147483646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7" name="Freeform 33"/>
            <p:cNvSpPr>
              <a:spLocks noChangeArrowheads="1"/>
            </p:cNvSpPr>
            <p:nvPr/>
          </p:nvSpPr>
          <p:spPr bwMode="auto">
            <a:xfrm>
              <a:off x="0" y="439737"/>
              <a:ext cx="141288" cy="280988"/>
            </a:xfrm>
            <a:custGeom>
              <a:avLst/>
              <a:gdLst>
                <a:gd name="T0" fmla="*/ 2147483646 w 63"/>
                <a:gd name="T1" fmla="*/ 2147483646 h 125"/>
                <a:gd name="T2" fmla="*/ 2147483646 w 63"/>
                <a:gd name="T3" fmla="*/ 2147483646 h 125"/>
                <a:gd name="T4" fmla="*/ 0 w 63"/>
                <a:gd name="T5" fmla="*/ 2147483646 h 125"/>
                <a:gd name="T6" fmla="*/ 0 w 63"/>
                <a:gd name="T7" fmla="*/ 2147483646 h 125"/>
                <a:gd name="T8" fmla="*/ 2147483646 w 63"/>
                <a:gd name="T9" fmla="*/ 0 h 125"/>
                <a:gd name="T10" fmla="*/ 2147483646 w 63"/>
                <a:gd name="T11" fmla="*/ 2147483646 h 125"/>
                <a:gd name="T12" fmla="*/ 2147483646 w 63"/>
                <a:gd name="T13" fmla="*/ 2147483646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8" name="Freeform 34"/>
            <p:cNvSpPr>
              <a:spLocks noChangeArrowheads="1"/>
            </p:cNvSpPr>
            <p:nvPr/>
          </p:nvSpPr>
          <p:spPr bwMode="auto">
            <a:xfrm>
              <a:off x="420687" y="231775"/>
              <a:ext cx="142875" cy="488950"/>
            </a:xfrm>
            <a:custGeom>
              <a:avLst/>
              <a:gdLst>
                <a:gd name="T0" fmla="*/ 2147483646 w 64"/>
                <a:gd name="T1" fmla="*/ 2147483646 h 218"/>
                <a:gd name="T2" fmla="*/ 2147483646 w 64"/>
                <a:gd name="T3" fmla="*/ 2147483646 h 218"/>
                <a:gd name="T4" fmla="*/ 0 w 64"/>
                <a:gd name="T5" fmla="*/ 2147483646 h 218"/>
                <a:gd name="T6" fmla="*/ 0 w 64"/>
                <a:gd name="T7" fmla="*/ 2147483646 h 218"/>
                <a:gd name="T8" fmla="*/ 2147483646 w 64"/>
                <a:gd name="T9" fmla="*/ 0 h 218"/>
                <a:gd name="T10" fmla="*/ 2147483646 w 64"/>
                <a:gd name="T11" fmla="*/ 2147483646 h 218"/>
                <a:gd name="T12" fmla="*/ 2147483646 w 64"/>
                <a:gd name="T13" fmla="*/ 214748364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pic>
        <p:nvPicPr>
          <p:cNvPr id="3" name="图片 2"/>
          <p:cNvPicPr>
            <a:picLocks noChangeAspect="1"/>
          </p:cNvPicPr>
          <p:nvPr userDrawn="1"/>
        </p:nvPicPr>
        <p:blipFill>
          <a:blip r:embed="rId2"/>
          <a:stretch>
            <a:fillRect/>
          </a:stretch>
        </p:blipFill>
        <p:spPr>
          <a:xfrm>
            <a:off x="8796867" y="141811"/>
            <a:ext cx="3318026" cy="7504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tags" Target="../tags/tag6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5B46943D-4D1A-4227-8E4A-4C0DFA2C8D4F}" type="slidenum">
              <a:rPr lang="zh-CN" altLang="en-US" smtClean="0"/>
            </a:fld>
            <a:endParaRPr lang="zh-CN" altLang="en-US" dirty="0"/>
          </a:p>
        </p:txBody>
      </p:sp>
      <p:sp>
        <p:nvSpPr>
          <p:cNvPr id="6" name="Title 5"/>
          <p:cNvSpPr>
            <a:spLocks noChangeArrowheads="1"/>
          </p:cNvSpPr>
          <p:nvPr/>
        </p:nvSpPr>
        <p:spPr bwMode="auto">
          <a:xfrm>
            <a:off x="0" y="2212975"/>
            <a:ext cx="12225020" cy="1655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66"/>
              </a:buClr>
              <a:buSzPct val="80000"/>
              <a:buFont typeface="Wingdings" panose="05000000000000000000" pitchFamily="2" charset="2"/>
              <a:buChar char="n"/>
              <a:defRPr sz="3200">
                <a:solidFill>
                  <a:schemeClr val="bg1"/>
                </a:solidFill>
                <a:latin typeface="Palatino Linotype" panose="02040502050505030304" pitchFamily="18" charset="0"/>
                <a:ea typeface="黑体" panose="02010609060101010101" pitchFamily="49" charset="-122"/>
                <a:sym typeface="Palatino Linotype" panose="02040502050505030304" pitchFamily="18" charset="0"/>
              </a:defRPr>
            </a:lvl1pPr>
            <a:lvl2pPr marL="742950" indent="-285750">
              <a:spcBef>
                <a:spcPct val="20000"/>
              </a:spcBef>
              <a:buClr>
                <a:srgbClr val="000066"/>
              </a:buClr>
              <a:buSzPct val="80000"/>
              <a:buFont typeface="Wingdings" panose="05000000000000000000" pitchFamily="2" charset="2"/>
              <a:buChar char="n"/>
              <a:defRPr sz="2800">
                <a:solidFill>
                  <a:schemeClr val="bg1"/>
                </a:solidFill>
                <a:latin typeface="Palatino Linotype" panose="02040502050505030304" pitchFamily="18" charset="0"/>
                <a:ea typeface="黑体" panose="02010609060101010101" pitchFamily="49" charset="-122"/>
                <a:sym typeface="Palatino Linotype" panose="02040502050505030304" pitchFamily="18" charset="0"/>
              </a:defRPr>
            </a:lvl2pPr>
            <a:lvl3pPr marL="1143000" indent="-228600">
              <a:spcBef>
                <a:spcPct val="20000"/>
              </a:spcBef>
              <a:buClr>
                <a:srgbClr val="000066"/>
              </a:buClr>
              <a:buSzPct val="80000"/>
              <a:buFont typeface="Wingdings" panose="05000000000000000000" pitchFamily="2" charset="2"/>
              <a:buChar char="n"/>
              <a:defRPr sz="2400">
                <a:solidFill>
                  <a:schemeClr val="bg1"/>
                </a:solidFill>
                <a:latin typeface="Palatino Linotype" panose="02040502050505030304" pitchFamily="18" charset="0"/>
                <a:ea typeface="黑体" panose="02010609060101010101" pitchFamily="49" charset="-122"/>
                <a:sym typeface="Palatino Linotype" panose="02040502050505030304" pitchFamily="18" charset="0"/>
              </a:defRPr>
            </a:lvl3pPr>
            <a:lvl4pPr marL="1600200" indent="-228600">
              <a:spcBef>
                <a:spcPct val="20000"/>
              </a:spcBef>
              <a:buClr>
                <a:srgbClr val="000066"/>
              </a:buClr>
              <a:buSzPct val="80000"/>
              <a:buFont typeface="Wingdings" panose="05000000000000000000" pitchFamily="2" charset="2"/>
              <a:buChar char="n"/>
              <a:defRPr sz="2000">
                <a:solidFill>
                  <a:schemeClr val="bg1"/>
                </a:solidFill>
                <a:latin typeface="Palatino Linotype" panose="02040502050505030304" pitchFamily="18" charset="0"/>
                <a:ea typeface="黑体" panose="02010609060101010101" pitchFamily="49" charset="-122"/>
                <a:sym typeface="Palatino Linotype" panose="02040502050505030304" pitchFamily="18" charset="0"/>
              </a:defRPr>
            </a:lvl4pPr>
            <a:lvl5pPr marL="2057400" indent="-228600">
              <a:spcBef>
                <a:spcPct val="20000"/>
              </a:spcBef>
              <a:buClr>
                <a:srgbClr val="000066"/>
              </a:buClr>
              <a:buSzPct val="80000"/>
              <a:buFont typeface="Wingdings" panose="05000000000000000000" pitchFamily="2" charset="2"/>
              <a:buChar char="n"/>
              <a:defRPr sz="2000">
                <a:solidFill>
                  <a:schemeClr val="bg1"/>
                </a:solidFill>
                <a:latin typeface="Palatino Linotype" panose="02040502050505030304" pitchFamily="18" charset="0"/>
                <a:ea typeface="黑体" panose="02010609060101010101" pitchFamily="49" charset="-122"/>
                <a:sym typeface="Palatino Linotype" panose="02040502050505030304" pitchFamily="18" charset="0"/>
              </a:defRPr>
            </a:lvl5pPr>
            <a:lvl6pPr marL="2514600" indent="-228600" eaLnBrk="0" fontAlgn="base" hangingPunct="0">
              <a:spcBef>
                <a:spcPct val="20000"/>
              </a:spcBef>
              <a:spcAft>
                <a:spcPct val="0"/>
              </a:spcAft>
              <a:buClr>
                <a:srgbClr val="000066"/>
              </a:buClr>
              <a:buSzPct val="80000"/>
              <a:buFont typeface="Wingdings" panose="05000000000000000000" pitchFamily="2" charset="2"/>
              <a:buChar char="n"/>
              <a:defRPr sz="2000">
                <a:solidFill>
                  <a:schemeClr val="bg1"/>
                </a:solidFill>
                <a:latin typeface="Palatino Linotype" panose="02040502050505030304" pitchFamily="18" charset="0"/>
                <a:ea typeface="黑体" panose="02010609060101010101" pitchFamily="49" charset="-122"/>
                <a:sym typeface="Palatino Linotype" panose="02040502050505030304" pitchFamily="18" charset="0"/>
              </a:defRPr>
            </a:lvl6pPr>
            <a:lvl7pPr marL="2971800" indent="-228600" eaLnBrk="0" fontAlgn="base" hangingPunct="0">
              <a:spcBef>
                <a:spcPct val="20000"/>
              </a:spcBef>
              <a:spcAft>
                <a:spcPct val="0"/>
              </a:spcAft>
              <a:buClr>
                <a:srgbClr val="000066"/>
              </a:buClr>
              <a:buSzPct val="80000"/>
              <a:buFont typeface="Wingdings" panose="05000000000000000000" pitchFamily="2" charset="2"/>
              <a:buChar char="n"/>
              <a:defRPr sz="2000">
                <a:solidFill>
                  <a:schemeClr val="bg1"/>
                </a:solidFill>
                <a:latin typeface="Palatino Linotype" panose="02040502050505030304" pitchFamily="18" charset="0"/>
                <a:ea typeface="黑体" panose="02010609060101010101" pitchFamily="49" charset="-122"/>
                <a:sym typeface="Palatino Linotype" panose="02040502050505030304" pitchFamily="18" charset="0"/>
              </a:defRPr>
            </a:lvl7pPr>
            <a:lvl8pPr marL="3429000" indent="-228600" eaLnBrk="0" fontAlgn="base" hangingPunct="0">
              <a:spcBef>
                <a:spcPct val="20000"/>
              </a:spcBef>
              <a:spcAft>
                <a:spcPct val="0"/>
              </a:spcAft>
              <a:buClr>
                <a:srgbClr val="000066"/>
              </a:buClr>
              <a:buSzPct val="80000"/>
              <a:buFont typeface="Wingdings" panose="05000000000000000000" pitchFamily="2" charset="2"/>
              <a:buChar char="n"/>
              <a:defRPr sz="2000">
                <a:solidFill>
                  <a:schemeClr val="bg1"/>
                </a:solidFill>
                <a:latin typeface="Palatino Linotype" panose="02040502050505030304" pitchFamily="18" charset="0"/>
                <a:ea typeface="黑体" panose="02010609060101010101" pitchFamily="49" charset="-122"/>
                <a:sym typeface="Palatino Linotype" panose="02040502050505030304" pitchFamily="18" charset="0"/>
              </a:defRPr>
            </a:lvl8pPr>
            <a:lvl9pPr marL="3886200" indent="-228600" eaLnBrk="0" fontAlgn="base" hangingPunct="0">
              <a:spcBef>
                <a:spcPct val="20000"/>
              </a:spcBef>
              <a:spcAft>
                <a:spcPct val="0"/>
              </a:spcAft>
              <a:buClr>
                <a:srgbClr val="000066"/>
              </a:buClr>
              <a:buSzPct val="80000"/>
              <a:buFont typeface="Wingdings" panose="05000000000000000000" pitchFamily="2" charset="2"/>
              <a:buChar char="n"/>
              <a:defRPr sz="2000">
                <a:solidFill>
                  <a:schemeClr val="bg1"/>
                </a:solidFill>
                <a:latin typeface="Palatino Linotype" panose="02040502050505030304" pitchFamily="18" charset="0"/>
                <a:ea typeface="黑体" panose="02010609060101010101" pitchFamily="49" charset="-122"/>
                <a:sym typeface="Palatino Linotype" panose="02040502050505030304" pitchFamily="18" charset="0"/>
              </a:defRPr>
            </a:lvl9pPr>
          </a:lstStyle>
          <a:p>
            <a:pPr algn="ctr">
              <a:spcBef>
                <a:spcPct val="0"/>
              </a:spcBef>
              <a:buClrTx/>
              <a:buSzTx/>
              <a:buNone/>
            </a:pPr>
            <a:r>
              <a:rPr lang="en-US" altLang="zh-CN" sz="4000" dirty="0">
                <a:solidFill>
                  <a:schemeClr val="tx1"/>
                </a:solidFill>
                <a:latin typeface="Times New Roman" panose="02020603050405020304" charset="0"/>
                <a:cs typeface="Times New Roman" panose="02020603050405020304" charset="0"/>
              </a:rPr>
              <a:t>Software Engineering for Machine Learning: </a:t>
            </a:r>
            <a:endParaRPr lang="en-US" altLang="zh-CN" sz="4000" dirty="0" smtClean="0">
              <a:solidFill>
                <a:schemeClr val="tx1"/>
              </a:solidFill>
              <a:latin typeface="Times New Roman" panose="02020603050405020304" charset="0"/>
              <a:cs typeface="Times New Roman" panose="02020603050405020304" charset="0"/>
            </a:endParaRPr>
          </a:p>
          <a:p>
            <a:pPr algn="ctr">
              <a:spcBef>
                <a:spcPct val="0"/>
              </a:spcBef>
              <a:buClrTx/>
              <a:buSzTx/>
              <a:buNone/>
            </a:pPr>
            <a:r>
              <a:rPr lang="en-US" altLang="zh-CN" sz="4000" dirty="0" smtClean="0">
                <a:solidFill>
                  <a:schemeClr val="tx1"/>
                </a:solidFill>
                <a:latin typeface="Times New Roman" panose="02020603050405020304" charset="0"/>
                <a:cs typeface="Times New Roman" panose="02020603050405020304" charset="0"/>
              </a:rPr>
              <a:t>A </a:t>
            </a:r>
            <a:r>
              <a:rPr lang="en-US" altLang="zh-CN" sz="4000" dirty="0">
                <a:solidFill>
                  <a:schemeClr val="tx1"/>
                </a:solidFill>
                <a:latin typeface="Times New Roman" panose="02020603050405020304" charset="0"/>
                <a:cs typeface="Times New Roman" panose="02020603050405020304" charset="0"/>
              </a:rPr>
              <a:t>Case Study</a:t>
            </a:r>
            <a:endParaRPr lang="en-US" altLang="zh-CN" sz="4000" dirty="0">
              <a:solidFill>
                <a:schemeClr val="tx1"/>
              </a:solidFill>
              <a:latin typeface="Times New Roman" panose="02020603050405020304" charset="0"/>
              <a:cs typeface="Times New Roman" panose="0202060305040502030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669882" y="391995"/>
            <a:ext cx="10852237" cy="648000"/>
          </a:xfrm>
        </p:spPr>
        <p:txBody>
          <a:bodyPr/>
          <a:lstStyle/>
          <a:p>
            <a:r>
              <a:rPr lang="en-US" altLang="zh-CN" sz="3200">
                <a:latin typeface="Times New Roman" panose="02020603050405020304" charset="0"/>
                <a:cs typeface="Times New Roman" panose="02020603050405020304" charset="0"/>
              </a:rPr>
              <a:t>Three Fundamental Differences</a:t>
            </a:r>
            <a:endParaRPr lang="en-US" altLang="zh-CN" sz="3200">
              <a:latin typeface="Times New Roman" panose="02020603050405020304" charset="0"/>
              <a:cs typeface="Times New Roman" panose="02020603050405020304" charset="0"/>
            </a:endParaRPr>
          </a:p>
        </p:txBody>
      </p:sp>
      <p:sp>
        <p:nvSpPr>
          <p:cNvPr id="7" name="文本框 6"/>
          <p:cNvSpPr txBox="1"/>
          <p:nvPr/>
        </p:nvSpPr>
        <p:spPr>
          <a:xfrm>
            <a:off x="953135" y="1456055"/>
            <a:ext cx="9552940" cy="4707890"/>
          </a:xfrm>
          <a:prstGeom prst="rect">
            <a:avLst/>
          </a:prstGeom>
          <a:noFill/>
        </p:spPr>
        <p:txBody>
          <a:bodyPr wrap="square" rtlCol="0">
            <a:spAutoFit/>
          </a:bodyPr>
          <a:lstStyle/>
          <a:p>
            <a:pPr marL="285750" indent="-285750">
              <a:lnSpc>
                <a:spcPct val="150000"/>
              </a:lnSpc>
              <a:buFont typeface="Wingdings" panose="05000000000000000000" charset="0"/>
              <a:buChar char="u"/>
            </a:pPr>
            <a:r>
              <a:rPr lang="en-US" altLang="zh-CN" sz="2000">
                <a:latin typeface="Times New Roman" panose="02020603050405020304" charset="0"/>
                <a:cs typeface="Times New Roman" panose="02020603050405020304" charset="0"/>
              </a:rPr>
              <a:t> Data discovery and management</a:t>
            </a:r>
            <a:endParaRPr lang="en-US" altLang="zh-CN" sz="2000">
              <a:latin typeface="Times New Roman" panose="02020603050405020304" charset="0"/>
              <a:cs typeface="Times New Roman" panose="02020603050405020304" charset="0"/>
            </a:endParaRPr>
          </a:p>
          <a:p>
            <a:pPr indent="0">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1) software engineering is primarily about the code that forms shipping software. ML is all about the data that powers learning models. </a:t>
            </a:r>
            <a:r>
              <a:rPr lang="en-US" altLang="zh-CN" sz="2000">
                <a:latin typeface="Times New Roman" panose="02020603050405020304" charset="0"/>
                <a:cs typeface="Times New Roman" panose="02020603050405020304" charset="0"/>
              </a:rPr>
              <a:t> </a:t>
            </a:r>
            <a:endParaRPr lang="en-US" altLang="zh-CN" sz="2000">
              <a:latin typeface="Times New Roman" panose="02020603050405020304" charset="0"/>
              <a:cs typeface="Times New Roman" panose="02020603050405020304" charset="0"/>
            </a:endParaRPr>
          </a:p>
          <a:p>
            <a:pPr indent="0">
              <a:lnSpc>
                <a:spcPct val="150000"/>
              </a:lnSpc>
              <a:buFont typeface="Wingdings" panose="05000000000000000000" charset="0"/>
              <a:buNone/>
            </a:pPr>
            <a:r>
              <a:rPr lang="en-US" altLang="zh-CN" sz="2000">
                <a:latin typeface="Times New Roman" panose="02020603050405020304" charset="0"/>
                <a:cs typeface="Times New Roman" panose="02020603050405020304" charset="0"/>
              </a:rPr>
              <a:t>          2) Engineers have to ﬁnd, collect, curate, clean, and process data for use in model training and tuning. All the data has to be stored, tracked, and versioned.  </a:t>
            </a:r>
            <a:endParaRPr lang="en-US" altLang="zh-CN" sz="2000">
              <a:latin typeface="Times New Roman" panose="02020603050405020304" charset="0"/>
              <a:cs typeface="Times New Roman" panose="02020603050405020304" charset="0"/>
            </a:endParaRPr>
          </a:p>
          <a:p>
            <a:pPr indent="0">
              <a:lnSpc>
                <a:spcPct val="150000"/>
              </a:lnSpc>
              <a:buFont typeface="Wingdings" panose="05000000000000000000" charset="0"/>
              <a:buNone/>
            </a:pPr>
            <a:r>
              <a:rPr lang="en-US" altLang="zh-CN" sz="2000">
                <a:latin typeface="Times New Roman" panose="02020603050405020304" charset="0"/>
                <a:cs typeface="Times New Roman" panose="02020603050405020304" charset="0"/>
              </a:rPr>
              <a:t>          3) While software APIs are described by speciﬁcations, datasets rarely have explicit schema deﬁnitions to describe the columns and characterize their statistical distributions. </a:t>
            </a:r>
            <a:endParaRPr lang="en-US" altLang="zh-CN" sz="2000">
              <a:latin typeface="Times New Roman" panose="02020603050405020304" charset="0"/>
              <a:cs typeface="Times New Roman" panose="02020603050405020304" charset="0"/>
            </a:endParaRPr>
          </a:p>
          <a:p>
            <a:pPr indent="0">
              <a:lnSpc>
                <a:spcPct val="150000"/>
              </a:lnSpc>
              <a:buFont typeface="Wingdings" panose="05000000000000000000" charset="0"/>
              <a:buNone/>
            </a:pPr>
            <a:r>
              <a:rPr lang="en-US" altLang="zh-CN" sz="2000">
                <a:latin typeface="Times New Roman" panose="02020603050405020304" charset="0"/>
                <a:cs typeface="Times New Roman" panose="02020603050405020304" charset="0"/>
              </a:rPr>
              <a:t>          4) due to the rapid iteration involved in ML, the data schema (and the data) change frequently, even many times per day.</a:t>
            </a:r>
            <a:endParaRPr lang="en-US" altLang="zh-CN" sz="2000">
              <a:latin typeface="Times New Roman" panose="02020603050405020304" charset="0"/>
              <a:cs typeface="Times New Roman" panose="02020603050405020304" charset="0"/>
            </a:endParaRPr>
          </a:p>
          <a:p>
            <a:pPr marL="285750" indent="-285750" algn="l">
              <a:lnSpc>
                <a:spcPct val="150000"/>
              </a:lnSpc>
              <a:buFont typeface="Wingdings" panose="05000000000000000000" charset="0"/>
              <a:buChar char="u"/>
            </a:pPr>
            <a:endParaRPr lang="en-US" altLang="zh-CN" sz="2000">
              <a:latin typeface="Times New Roman" panose="02020603050405020304" charset="0"/>
              <a:cs typeface="Times New Roman" panose="02020603050405020304"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669882" y="391995"/>
            <a:ext cx="10852237" cy="648000"/>
          </a:xfrm>
        </p:spPr>
        <p:txBody>
          <a:bodyPr/>
          <a:lstStyle/>
          <a:p>
            <a:r>
              <a:rPr lang="en-US" altLang="zh-CN" sz="3200">
                <a:latin typeface="Times New Roman" panose="02020603050405020304" charset="0"/>
                <a:cs typeface="Times New Roman" panose="02020603050405020304" charset="0"/>
              </a:rPr>
              <a:t>Three Fundamental Differences</a:t>
            </a:r>
            <a:endParaRPr lang="en-US" altLang="zh-CN" sz="3200">
              <a:latin typeface="Times New Roman" panose="02020603050405020304" charset="0"/>
              <a:cs typeface="Times New Roman" panose="02020603050405020304" charset="0"/>
            </a:endParaRPr>
          </a:p>
        </p:txBody>
      </p:sp>
      <p:sp>
        <p:nvSpPr>
          <p:cNvPr id="7" name="文本框 6"/>
          <p:cNvSpPr txBox="1"/>
          <p:nvPr/>
        </p:nvSpPr>
        <p:spPr>
          <a:xfrm>
            <a:off x="953135" y="1442085"/>
            <a:ext cx="9933305" cy="4707890"/>
          </a:xfrm>
          <a:prstGeom prst="rect">
            <a:avLst/>
          </a:prstGeom>
          <a:noFill/>
        </p:spPr>
        <p:txBody>
          <a:bodyPr wrap="square" rtlCol="0">
            <a:spAutoFit/>
          </a:bodyPr>
          <a:lstStyle/>
          <a:p>
            <a:pPr marL="285750" indent="-285750" algn="l">
              <a:lnSpc>
                <a:spcPct val="150000"/>
              </a:lnSpc>
              <a:buFont typeface="Wingdings" panose="05000000000000000000" charset="0"/>
              <a:buChar char="u"/>
            </a:pPr>
            <a:r>
              <a:rPr lang="en-US" altLang="zh-CN" sz="2000">
                <a:latin typeface="Times New Roman" panose="02020603050405020304" charset="0"/>
                <a:cs typeface="Times New Roman" panose="02020603050405020304" charset="0"/>
              </a:rPr>
              <a:t> Customization and Reuse</a:t>
            </a:r>
            <a:endParaRPr lang="en-US" altLang="zh-CN" sz="20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1)</a:t>
            </a:r>
            <a:r>
              <a:rPr lang="en-US" altLang="zh-CN" sz="2000">
                <a:latin typeface="Times New Roman" panose="02020603050405020304" charset="0"/>
                <a:cs typeface="Times New Roman" panose="02020603050405020304" charset="0"/>
              </a:rPr>
              <a:t>  In software, the primary units of reuse are functions, algorithms, libraries, and modules. A software engineer can ﬁnd the source code for a library (e.g. on Github), fork it, and easily make changes to the code, using the same skills they use to develop their own software</a:t>
            </a:r>
            <a:endParaRPr lang="en-US" altLang="zh-CN" sz="20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rPr>
              <a:t>          </a:t>
            </a:r>
            <a:endParaRPr lang="en-US" altLang="zh-CN" sz="20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rPr>
              <a:t>         2) Although fully-trained ML models appear to be functions that one can call for a given input, the reality is far more complex. One part of a model is the algorithm that powers the particular machine learning technique being used (e.g., SVM or neural nets). Another is the set of parameters that controls the function</a:t>
            </a:r>
            <a:endParaRPr lang="en-US" altLang="zh-CN" sz="2000">
              <a:latin typeface="Times New Roman" panose="02020603050405020304" charset="0"/>
              <a:cs typeface="Times New Roman" panose="02020603050405020304" charset="0"/>
            </a:endParaRPr>
          </a:p>
          <a:p>
            <a:pPr marL="285750" indent="-285750" algn="l">
              <a:lnSpc>
                <a:spcPct val="150000"/>
              </a:lnSpc>
              <a:buFont typeface="Wingdings" panose="05000000000000000000" charset="0"/>
              <a:buChar char="u"/>
            </a:pPr>
            <a:endParaRPr lang="en-US" altLang="zh-CN" sz="2000">
              <a:latin typeface="Times New Roman" panose="02020603050405020304" charset="0"/>
              <a:cs typeface="Times New Roman" panose="02020603050405020304"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669882" y="391995"/>
            <a:ext cx="10852237" cy="648000"/>
          </a:xfrm>
        </p:spPr>
        <p:txBody>
          <a:bodyPr/>
          <a:lstStyle/>
          <a:p>
            <a:r>
              <a:rPr lang="en-US" altLang="zh-CN" sz="3200">
                <a:latin typeface="Times New Roman" panose="02020603050405020304" charset="0"/>
                <a:cs typeface="Times New Roman" panose="02020603050405020304" charset="0"/>
              </a:rPr>
              <a:t>Three Fundamental Differences</a:t>
            </a:r>
            <a:endParaRPr lang="en-US" altLang="zh-CN" sz="3200">
              <a:latin typeface="Times New Roman" panose="02020603050405020304" charset="0"/>
              <a:cs typeface="Times New Roman" panose="02020603050405020304" charset="0"/>
            </a:endParaRPr>
          </a:p>
        </p:txBody>
      </p:sp>
      <p:sp>
        <p:nvSpPr>
          <p:cNvPr id="7" name="文本框 6"/>
          <p:cNvSpPr txBox="1"/>
          <p:nvPr/>
        </p:nvSpPr>
        <p:spPr>
          <a:xfrm>
            <a:off x="953135" y="1456055"/>
            <a:ext cx="10003155" cy="3784600"/>
          </a:xfrm>
          <a:prstGeom prst="rect">
            <a:avLst/>
          </a:prstGeom>
          <a:noFill/>
        </p:spPr>
        <p:txBody>
          <a:bodyPr wrap="square" rtlCol="0">
            <a:spAutoFit/>
          </a:bodyPr>
          <a:lstStyle/>
          <a:p>
            <a:pPr marL="285750" indent="-285750" algn="l">
              <a:lnSpc>
                <a:spcPct val="150000"/>
              </a:lnSpc>
              <a:buFont typeface="Wingdings" panose="05000000000000000000" charset="0"/>
              <a:buChar char="u"/>
            </a:pPr>
            <a:r>
              <a:rPr lang="en-US" altLang="zh-CN" sz="2000">
                <a:latin typeface="Times New Roman" panose="02020603050405020304" charset="0"/>
                <a:cs typeface="Times New Roman" panose="02020603050405020304" charset="0"/>
              </a:rPr>
              <a:t> ML Modularity</a:t>
            </a:r>
            <a:endParaRPr lang="en-US" altLang="zh-CN" sz="20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1)</a:t>
            </a:r>
            <a:r>
              <a:rPr lang="en-US" altLang="zh-CN" sz="2000">
                <a:latin typeface="Times New Roman" panose="02020603050405020304" charset="0"/>
                <a:cs typeface="Times New Roman" panose="02020603050405020304" charset="0"/>
                <a:sym typeface="+mn-ea"/>
              </a:rPr>
              <a:t>  Another key attribute of engineering large-scale software systems is modularity. Modules are separated and isolated to ensure that developing one component does not interfere with the behavior of others under development,  and Module interactions are controlled by APIs. </a:t>
            </a:r>
            <a:endParaRPr lang="en-US" altLang="zh-CN" sz="2000">
              <a:latin typeface="Times New Roman" panose="02020603050405020304" charset="0"/>
              <a:cs typeface="Times New Roman" panose="02020603050405020304" charset="0"/>
              <a:sym typeface="+mn-ea"/>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a:t>
            </a:r>
            <a:endParaRPr lang="en-US" altLang="zh-CN" sz="20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2) Maintaining strict module boundaries between machine learned models is difﬁcult for two reasons. First, models are not easily extensible. Second, models interact in non-obvious ways.</a:t>
            </a:r>
            <a:r>
              <a:rPr lang="en-US" altLang="zh-CN" sz="2000">
                <a:latin typeface="Times New Roman" panose="02020603050405020304" charset="0"/>
                <a:cs typeface="Times New Roman" panose="02020603050405020304" charset="0"/>
              </a:rPr>
              <a:t>	 </a:t>
            </a:r>
            <a:endParaRPr lang="en-US" altLang="zh-CN" sz="2000">
              <a:latin typeface="Times New Roman" panose="02020603050405020304" charset="0"/>
              <a:cs typeface="Times New Roman" panose="02020603050405020304"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669882" y="391995"/>
            <a:ext cx="10852237" cy="648000"/>
          </a:xfrm>
        </p:spPr>
        <p:txBody>
          <a:bodyPr/>
          <a:lstStyle/>
          <a:p>
            <a:r>
              <a:rPr lang="en-US" altLang="zh-CN" sz="3200">
                <a:latin typeface="Times New Roman" panose="02020603050405020304" charset="0"/>
                <a:ea typeface="等线 Light" panose="02010600030101010101" charset="-122"/>
                <a:cs typeface="Times New Roman" panose="02020603050405020304" charset="0"/>
              </a:rPr>
              <a:t>Background</a:t>
            </a:r>
            <a:endParaRPr lang="en-US" altLang="zh-CN" sz="3200">
              <a:latin typeface="Times New Roman" panose="02020603050405020304" charset="0"/>
              <a:ea typeface="等线 Light" panose="02010600030101010101" charset="-122"/>
              <a:cs typeface="Times New Roman" panose="02020603050405020304" charset="0"/>
            </a:endParaRPr>
          </a:p>
        </p:txBody>
      </p:sp>
      <p:pic>
        <p:nvPicPr>
          <p:cNvPr id="2" name="图片 1"/>
          <p:cNvPicPr>
            <a:picLocks noChangeAspect="1"/>
          </p:cNvPicPr>
          <p:nvPr/>
        </p:nvPicPr>
        <p:blipFill>
          <a:blip r:embed="rId1"/>
          <a:stretch>
            <a:fillRect/>
          </a:stretch>
        </p:blipFill>
        <p:spPr>
          <a:xfrm>
            <a:off x="501015" y="1587500"/>
            <a:ext cx="5391150" cy="4105275"/>
          </a:xfrm>
          <a:prstGeom prst="rect">
            <a:avLst/>
          </a:prstGeom>
        </p:spPr>
      </p:pic>
      <p:pic>
        <p:nvPicPr>
          <p:cNvPr id="4" name="图片 3"/>
          <p:cNvPicPr>
            <a:picLocks noChangeAspect="1"/>
          </p:cNvPicPr>
          <p:nvPr/>
        </p:nvPicPr>
        <p:blipFill>
          <a:blip r:embed="rId2"/>
          <a:stretch>
            <a:fillRect/>
          </a:stretch>
        </p:blipFill>
        <p:spPr>
          <a:xfrm>
            <a:off x="6229350" y="1407795"/>
            <a:ext cx="5667375" cy="5086350"/>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669882" y="391995"/>
            <a:ext cx="10852237" cy="648000"/>
          </a:xfrm>
        </p:spPr>
        <p:txBody>
          <a:bodyPr/>
          <a:lstStyle/>
          <a:p>
            <a:r>
              <a:rPr lang="en-US" altLang="zh-CN" sz="3200">
                <a:latin typeface="Times New Roman" panose="02020603050405020304" charset="0"/>
                <a:ea typeface="等线 Light" panose="02010600030101010101" charset="-122"/>
                <a:cs typeface="Times New Roman" panose="02020603050405020304" charset="0"/>
              </a:rPr>
              <a:t>Contributions</a:t>
            </a:r>
            <a:endParaRPr lang="en-US" altLang="zh-CN" sz="3200">
              <a:latin typeface="Times New Roman" panose="02020603050405020304" charset="0"/>
              <a:ea typeface="等线 Light" panose="02010600030101010101" charset="-122"/>
              <a:cs typeface="Times New Roman" panose="02020603050405020304" charset="0"/>
            </a:endParaRPr>
          </a:p>
        </p:txBody>
      </p:sp>
      <p:sp>
        <p:nvSpPr>
          <p:cNvPr id="8" name="文本框 7"/>
          <p:cNvSpPr txBox="1"/>
          <p:nvPr/>
        </p:nvSpPr>
        <p:spPr>
          <a:xfrm>
            <a:off x="811530" y="1109345"/>
            <a:ext cx="9778365" cy="4092575"/>
          </a:xfrm>
          <a:prstGeom prst="rect">
            <a:avLst/>
          </a:prstGeom>
          <a:noFill/>
        </p:spPr>
        <p:txBody>
          <a:bodyPr wrap="square" rtlCol="0">
            <a:spAutoFit/>
          </a:bodyPr>
          <a:lstStyle/>
          <a:p>
            <a:pPr indent="0">
              <a:buFont typeface="Wingdings" panose="05000000000000000000" charset="0"/>
              <a:buNone/>
            </a:pPr>
            <a:endParaRPr lang="zh-CN" altLang="en-US" sz="2000"/>
          </a:p>
          <a:p>
            <a:pPr marL="457200" indent="-457200">
              <a:buFont typeface="Wingdings" panose="05000000000000000000" charset="0"/>
              <a:buChar char="l"/>
            </a:pPr>
            <a:r>
              <a:rPr lang="en-US" altLang="zh-CN" sz="2000">
                <a:latin typeface="Times New Roman" panose="02020603050405020304" charset="0"/>
                <a:cs typeface="Times New Roman" panose="02020603050405020304" charset="0"/>
              </a:rPr>
              <a:t> A description of how several Microsoft software engineering teams work cast into a nine-stage workﬂow for integrating machine learning into application and platform development. </a:t>
            </a:r>
            <a:endParaRPr lang="en-US" altLang="zh-CN" sz="2000">
              <a:latin typeface="Times New Roman" panose="02020603050405020304" charset="0"/>
              <a:cs typeface="Times New Roman" panose="02020603050405020304" charset="0"/>
            </a:endParaRPr>
          </a:p>
          <a:p>
            <a:pPr marL="457200" indent="-457200">
              <a:buFont typeface="Wingdings" panose="05000000000000000000" charset="0"/>
              <a:buChar char="l"/>
            </a:pPr>
            <a:endParaRPr lang="en-US" altLang="zh-CN" sz="2000">
              <a:latin typeface="Times New Roman" panose="02020603050405020304" charset="0"/>
              <a:cs typeface="Times New Roman" panose="02020603050405020304" charset="0"/>
            </a:endParaRPr>
          </a:p>
          <a:p>
            <a:pPr marL="457200" indent="-457200">
              <a:buFont typeface="Wingdings" panose="05000000000000000000" charset="0"/>
              <a:buChar char="l"/>
            </a:pPr>
            <a:r>
              <a:rPr lang="en-US" altLang="zh-CN" sz="2000">
                <a:latin typeface="Times New Roman" panose="02020603050405020304" charset="0"/>
                <a:cs typeface="Times New Roman" panose="02020603050405020304" charset="0"/>
                <a:sym typeface="+mn-ea"/>
              </a:rPr>
              <a:t>A set of best practices for building applications and platforms relying on machine learning.</a:t>
            </a:r>
            <a:endParaRPr lang="en-US" altLang="zh-CN" sz="2000">
              <a:latin typeface="Times New Roman" panose="02020603050405020304" charset="0"/>
              <a:cs typeface="Times New Roman" panose="02020603050405020304" charset="0"/>
              <a:sym typeface="+mn-ea"/>
            </a:endParaRPr>
          </a:p>
          <a:p>
            <a:pPr marL="457200" indent="-457200">
              <a:buFont typeface="Wingdings" panose="05000000000000000000" charset="0"/>
              <a:buChar char="l"/>
            </a:pPr>
            <a:endParaRPr lang="en-US" altLang="zh-CN" sz="2000">
              <a:latin typeface="Times New Roman" panose="02020603050405020304" charset="0"/>
              <a:cs typeface="Times New Roman" panose="02020603050405020304" charset="0"/>
              <a:sym typeface="+mn-ea"/>
            </a:endParaRPr>
          </a:p>
          <a:p>
            <a:pPr marL="457200" indent="-457200">
              <a:buFont typeface="Wingdings" panose="05000000000000000000" charset="0"/>
              <a:buChar char="l"/>
            </a:pPr>
            <a:r>
              <a:rPr lang="en-US" altLang="zh-CN" sz="2000">
                <a:latin typeface="Times New Roman" panose="02020603050405020304" charset="0"/>
                <a:cs typeface="Times New Roman" panose="02020603050405020304" charset="0"/>
                <a:sym typeface="+mn-ea"/>
              </a:rPr>
              <a:t>A custom machine-learning process maturity model for assessing the progress of software teams towards excellence in building AI applications.</a:t>
            </a:r>
            <a:endParaRPr lang="en-US" altLang="zh-CN" sz="2000">
              <a:latin typeface="Times New Roman" panose="02020603050405020304" charset="0"/>
              <a:cs typeface="Times New Roman" panose="02020603050405020304" charset="0"/>
              <a:sym typeface="+mn-ea"/>
            </a:endParaRPr>
          </a:p>
          <a:p>
            <a:pPr marL="457200" indent="-457200">
              <a:buFont typeface="Wingdings" panose="05000000000000000000" charset="0"/>
              <a:buChar char="l"/>
            </a:pPr>
            <a:endParaRPr lang="en-US" altLang="zh-CN" sz="2000">
              <a:latin typeface="Times New Roman" panose="02020603050405020304" charset="0"/>
              <a:cs typeface="Times New Roman" panose="02020603050405020304" charset="0"/>
              <a:sym typeface="+mn-ea"/>
            </a:endParaRPr>
          </a:p>
          <a:p>
            <a:pPr marL="457200" indent="-457200">
              <a:buFont typeface="Wingdings" panose="05000000000000000000" charset="0"/>
              <a:buChar char="l"/>
            </a:pPr>
            <a:r>
              <a:rPr lang="en-US" altLang="zh-CN" sz="2000">
                <a:latin typeface="Times New Roman" panose="02020603050405020304" charset="0"/>
                <a:cs typeface="Times New Roman" panose="02020603050405020304" charset="0"/>
                <a:sym typeface="+mn-ea"/>
              </a:rPr>
              <a:t>A discussion of three fundamental differences in how software engineering applies to machine-learning–centric components vs. previous application domains.</a:t>
            </a:r>
            <a:endParaRPr lang="en-US" altLang="zh-CN" sz="2000">
              <a:latin typeface="Times New Roman" panose="02020603050405020304" charset="0"/>
              <a:cs typeface="Times New Roman" panose="02020603050405020304" charset="0"/>
              <a:sym typeface="+mn-ea"/>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669882" y="391995"/>
            <a:ext cx="10852237" cy="648000"/>
          </a:xfrm>
        </p:spPr>
        <p:txBody>
          <a:bodyPr/>
          <a:lstStyle/>
          <a:p>
            <a:r>
              <a:rPr lang="en-US" altLang="zh-CN" sz="3200">
                <a:latin typeface="Times New Roman" panose="02020603050405020304" charset="0"/>
                <a:cs typeface="Times New Roman" panose="02020603050405020304" charset="0"/>
              </a:rPr>
              <a:t>Workflow</a:t>
            </a:r>
            <a:endParaRPr lang="en-US" altLang="zh-CN" sz="3200">
              <a:latin typeface="Times New Roman" panose="02020603050405020304" charset="0"/>
              <a:cs typeface="Times New Roman" panose="02020603050405020304" charset="0"/>
            </a:endParaRPr>
          </a:p>
        </p:txBody>
      </p:sp>
      <p:pic>
        <p:nvPicPr>
          <p:cNvPr id="2" name="图片 1"/>
          <p:cNvPicPr>
            <a:picLocks noChangeAspect="1"/>
          </p:cNvPicPr>
          <p:nvPr>
            <p:custDataLst>
              <p:tags r:id="rId1"/>
            </p:custDataLst>
          </p:nvPr>
        </p:nvPicPr>
        <p:blipFill>
          <a:blip r:embed="rId2"/>
          <a:stretch>
            <a:fillRect/>
          </a:stretch>
        </p:blipFill>
        <p:spPr>
          <a:xfrm>
            <a:off x="360680" y="2004695"/>
            <a:ext cx="11496675" cy="2847975"/>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669882" y="391995"/>
            <a:ext cx="10852237" cy="648000"/>
          </a:xfrm>
        </p:spPr>
        <p:txBody>
          <a:bodyPr/>
          <a:lstStyle/>
          <a:p>
            <a:r>
              <a:rPr lang="en-US" altLang="zh-CN" sz="3200">
                <a:latin typeface="Times New Roman" panose="02020603050405020304" charset="0"/>
                <a:cs typeface="Times New Roman" panose="02020603050405020304" charset="0"/>
              </a:rPr>
              <a:t>Best Practices</a:t>
            </a:r>
            <a:endParaRPr lang="en-US" altLang="zh-CN" sz="3200">
              <a:latin typeface="Times New Roman" panose="02020603050405020304" charset="0"/>
              <a:cs typeface="Times New Roman" panose="02020603050405020304" charset="0"/>
            </a:endParaRPr>
          </a:p>
        </p:txBody>
      </p:sp>
      <p:sp>
        <p:nvSpPr>
          <p:cNvPr id="7" name="文本框 6"/>
          <p:cNvSpPr txBox="1"/>
          <p:nvPr/>
        </p:nvSpPr>
        <p:spPr>
          <a:xfrm>
            <a:off x="967105" y="1089660"/>
            <a:ext cx="10807065" cy="5631180"/>
          </a:xfrm>
          <a:prstGeom prst="rect">
            <a:avLst/>
          </a:prstGeom>
          <a:noFill/>
        </p:spPr>
        <p:txBody>
          <a:bodyPr wrap="square" rtlCol="0">
            <a:spAutoFit/>
          </a:bodyPr>
          <a:lstStyle/>
          <a:p>
            <a:pPr marL="285750" indent="-285750">
              <a:lnSpc>
                <a:spcPct val="150000"/>
              </a:lnSpc>
              <a:buFont typeface="Wingdings" panose="05000000000000000000" charset="0"/>
              <a:buChar char="u"/>
            </a:pPr>
            <a:r>
              <a:rPr lang="en-US" altLang="zh-CN" sz="2000">
                <a:latin typeface="Times New Roman" panose="02020603050405020304" charset="0"/>
                <a:cs typeface="Times New Roman" panose="02020603050405020304" charset="0"/>
              </a:rPr>
              <a:t> End-to-end pipeline support   </a:t>
            </a:r>
            <a:endParaRPr lang="en-US" altLang="zh-CN" sz="20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1) unifying and automating the day-to-day workﬂow </a:t>
            </a:r>
            <a:endParaRPr lang="en-US" altLang="zh-CN" sz="2000">
              <a:latin typeface="Times New Roman" panose="02020603050405020304" charset="0"/>
              <a:cs typeface="Times New Roman" panose="02020603050405020304" charset="0"/>
              <a:sym typeface="+mn-ea"/>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2) crock solid, data pipeline, capable of continuously loading and massaging data</a:t>
            </a:r>
            <a:endParaRPr lang="en-US" altLang="zh-CN" sz="2000">
              <a:latin typeface="Times New Roman" panose="02020603050405020304" charset="0"/>
              <a:cs typeface="Times New Roman" panose="02020603050405020304" charset="0"/>
              <a:sym typeface="+mn-ea"/>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3) develop openly available IDEs to enable Microsoft’s customers to build and deploy their models (e.g. Azure ML for Visual Studio Code3 and Azure ML Studio4)</a:t>
            </a:r>
            <a:endParaRPr lang="en-US" altLang="zh-CN" sz="2000">
              <a:latin typeface="Times New Roman" panose="02020603050405020304" charset="0"/>
              <a:cs typeface="Times New Roman" panose="02020603050405020304" charset="0"/>
              <a:sym typeface="+mn-ea"/>
            </a:endParaRPr>
          </a:p>
          <a:p>
            <a:pPr marL="285750" indent="-285750" algn="l">
              <a:lnSpc>
                <a:spcPct val="150000"/>
              </a:lnSpc>
              <a:buFont typeface="Wingdings" panose="05000000000000000000" charset="0"/>
              <a:buChar char="u"/>
            </a:pPr>
            <a:r>
              <a:rPr lang="en-US" altLang="zh-CN" sz="2000">
                <a:latin typeface="Times New Roman" panose="02020603050405020304" charset="0"/>
                <a:cs typeface="Times New Roman" panose="02020603050405020304" charset="0"/>
              </a:rPr>
              <a:t> Data availability, collection, cleaning, and management </a:t>
            </a:r>
            <a:endParaRPr lang="en-US" altLang="zh-CN" sz="20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1) the success of ML-centric projects often heavily depends on data availability, quality and management</a:t>
            </a:r>
            <a:endParaRPr lang="en-US" altLang="zh-CN" sz="2000">
              <a:latin typeface="Times New Roman" panose="02020603050405020304" charset="0"/>
              <a:cs typeface="Times New Roman" panose="02020603050405020304" charset="0"/>
              <a:sym typeface="+mn-ea"/>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2) reuse the data as much as possible to reduce duplicated effort</a:t>
            </a:r>
            <a:r>
              <a:rPr lang="en-US" altLang="zh-CN" sz="2000">
                <a:latin typeface="Times New Roman" panose="02020603050405020304" charset="0"/>
                <a:cs typeface="Times New Roman" panose="02020603050405020304" charset="0"/>
              </a:rPr>
              <a:t> </a:t>
            </a:r>
            <a:endParaRPr lang="en-US" altLang="zh-CN" sz="20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rPr>
              <a:t>          3) accessibility, accuracy, authoritativeness, freshness, latency, structuredness, ontological typing, connectedness, and semantic joinability</a:t>
            </a:r>
            <a:endParaRPr lang="en-US" altLang="zh-CN" sz="20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rPr>
              <a:t>          4) blend data management tools with their ML frameworks</a:t>
            </a:r>
            <a:endParaRPr lang="en-US" altLang="zh-CN" sz="2000">
              <a:latin typeface="Times New Roman" panose="02020603050405020304" charset="0"/>
              <a:cs typeface="Times New Roman" panose="02020603050405020304"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669882" y="391995"/>
            <a:ext cx="10852237" cy="648000"/>
          </a:xfrm>
        </p:spPr>
        <p:txBody>
          <a:bodyPr/>
          <a:lstStyle/>
          <a:p>
            <a:r>
              <a:rPr lang="en-US" altLang="zh-CN" sz="3200">
                <a:latin typeface="Times New Roman" panose="02020603050405020304" charset="0"/>
                <a:cs typeface="Times New Roman" panose="02020603050405020304" charset="0"/>
              </a:rPr>
              <a:t>Best Practices</a:t>
            </a:r>
            <a:endParaRPr lang="en-US" altLang="zh-CN" sz="3200">
              <a:latin typeface="Times New Roman" panose="02020603050405020304" charset="0"/>
              <a:cs typeface="Times New Roman" panose="02020603050405020304" charset="0"/>
            </a:endParaRPr>
          </a:p>
        </p:txBody>
      </p:sp>
      <p:sp>
        <p:nvSpPr>
          <p:cNvPr id="7" name="文本框 6"/>
          <p:cNvSpPr txBox="1"/>
          <p:nvPr/>
        </p:nvSpPr>
        <p:spPr>
          <a:xfrm>
            <a:off x="967105" y="1313180"/>
            <a:ext cx="10807065" cy="4246245"/>
          </a:xfrm>
          <a:prstGeom prst="rect">
            <a:avLst/>
          </a:prstGeom>
          <a:noFill/>
        </p:spPr>
        <p:txBody>
          <a:bodyPr wrap="square" rtlCol="0">
            <a:spAutoFit/>
          </a:bodyPr>
          <a:lstStyle/>
          <a:p>
            <a:pPr marL="285750" indent="-285750">
              <a:lnSpc>
                <a:spcPct val="150000"/>
              </a:lnSpc>
              <a:buFont typeface="Wingdings" panose="05000000000000000000" charset="0"/>
              <a:buChar char="u"/>
            </a:pPr>
            <a:r>
              <a:rPr lang="en-US" altLang="zh-CN" sz="2000">
                <a:latin typeface="Times New Roman" panose="02020603050405020304" charset="0"/>
                <a:cs typeface="Times New Roman" panose="02020603050405020304" charset="0"/>
              </a:rPr>
              <a:t>Education and Training</a:t>
            </a:r>
            <a:endParaRPr lang="en-US" altLang="zh-CN" sz="2000">
              <a:latin typeface="Times New Roman" panose="02020603050405020304" charset="0"/>
              <a:cs typeface="Times New Roman" panose="02020603050405020304" charset="0"/>
            </a:endParaRPr>
          </a:p>
          <a:p>
            <a:pPr indent="0">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1) </a:t>
            </a:r>
            <a:r>
              <a:rPr lang="en-US" altLang="zh-CN" sz="2000">
                <a:latin typeface="Times New Roman" panose="02020603050405020304" charset="0"/>
                <a:cs typeface="Times New Roman" panose="02020603050405020304" charset="0"/>
              </a:rPr>
              <a:t>engineers with traditional software engineering backgrounds need to learn how to work alongside of the ML specialists</a:t>
            </a:r>
            <a:endParaRPr lang="en-US" altLang="zh-CN" sz="2000">
              <a:latin typeface="Times New Roman" panose="02020603050405020304" charset="0"/>
              <a:cs typeface="Times New Roman" panose="02020603050405020304" charset="0"/>
            </a:endParaRPr>
          </a:p>
          <a:p>
            <a:pPr indent="0">
              <a:lnSpc>
                <a:spcPct val="150000"/>
              </a:lnSpc>
              <a:buFont typeface="Wingdings" panose="05000000000000000000" charset="0"/>
              <a:buNone/>
            </a:pPr>
            <a:r>
              <a:rPr lang="en-US" altLang="zh-CN" sz="2000">
                <a:latin typeface="Times New Roman" panose="02020603050405020304" charset="0"/>
                <a:cs typeface="Times New Roman" panose="02020603050405020304" charset="0"/>
              </a:rPr>
              <a:t> </a:t>
            </a:r>
            <a:endParaRPr lang="en-US" altLang="zh-CN" sz="20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u"/>
            </a:pPr>
            <a:r>
              <a:rPr lang="en-US" altLang="zh-CN" sz="2000">
                <a:latin typeface="Times New Roman" panose="02020603050405020304" charset="0"/>
                <a:cs typeface="Times New Roman" panose="02020603050405020304" charset="0"/>
              </a:rPr>
              <a:t>Model Debugging and Interpretability   </a:t>
            </a:r>
            <a:endParaRPr lang="en-US" altLang="zh-CN" sz="20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1) Understanding when and how models fail to make accurate predictions is an active research area          </a:t>
            </a:r>
            <a:endParaRPr lang="en-US" altLang="zh-CN" sz="2000">
              <a:latin typeface="Times New Roman" panose="02020603050405020304" charset="0"/>
              <a:cs typeface="Times New Roman" panose="02020603050405020304" charset="0"/>
              <a:sym typeface="+mn-ea"/>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2) propose to use more interpretable models, or to develop visualization techniques that make black-box models more interpretable</a:t>
            </a:r>
            <a:endParaRPr lang="en-US" altLang="zh-CN" sz="2000">
              <a:latin typeface="Times New Roman" panose="02020603050405020304" charset="0"/>
              <a:cs typeface="Times New Roman" panose="02020603050405020304"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669882" y="391995"/>
            <a:ext cx="10852237" cy="648000"/>
          </a:xfrm>
        </p:spPr>
        <p:txBody>
          <a:bodyPr/>
          <a:lstStyle/>
          <a:p>
            <a:r>
              <a:rPr lang="en-US" altLang="zh-CN" sz="3200">
                <a:latin typeface="Times New Roman" panose="02020603050405020304" charset="0"/>
                <a:cs typeface="Times New Roman" panose="02020603050405020304" charset="0"/>
              </a:rPr>
              <a:t>Best Practices</a:t>
            </a:r>
            <a:endParaRPr lang="en-US" altLang="zh-CN" sz="3200">
              <a:latin typeface="Times New Roman" panose="02020603050405020304" charset="0"/>
              <a:cs typeface="Times New Roman" panose="02020603050405020304" charset="0"/>
            </a:endParaRPr>
          </a:p>
        </p:txBody>
      </p:sp>
      <p:sp>
        <p:nvSpPr>
          <p:cNvPr id="7" name="文本框 6"/>
          <p:cNvSpPr txBox="1"/>
          <p:nvPr/>
        </p:nvSpPr>
        <p:spPr>
          <a:xfrm>
            <a:off x="967105" y="1089660"/>
            <a:ext cx="10807065" cy="5169535"/>
          </a:xfrm>
          <a:prstGeom prst="rect">
            <a:avLst/>
          </a:prstGeom>
          <a:noFill/>
        </p:spPr>
        <p:txBody>
          <a:bodyPr wrap="square" rtlCol="0">
            <a:spAutoFit/>
          </a:bodyPr>
          <a:lstStyle/>
          <a:p>
            <a:pPr marL="285750" indent="-285750" algn="l">
              <a:lnSpc>
                <a:spcPct val="150000"/>
              </a:lnSpc>
              <a:buFont typeface="Wingdings" panose="05000000000000000000" charset="0"/>
              <a:buChar char="u"/>
            </a:pPr>
            <a:r>
              <a:rPr lang="en-US" altLang="zh-CN" sz="2000">
                <a:latin typeface="Times New Roman" panose="02020603050405020304" charset="0"/>
                <a:cs typeface="Times New Roman" panose="02020603050405020304" charset="0"/>
              </a:rPr>
              <a:t> Model Evolution, Evaluation, and Deployment </a:t>
            </a:r>
            <a:endParaRPr lang="en-US" altLang="zh-CN" sz="20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1) ML-centric software goes through frequent revisions initiated by model changes, parameter tuning, and data updates</a:t>
            </a:r>
            <a:endParaRPr lang="en-US" altLang="zh-CN" sz="2000">
              <a:latin typeface="Times New Roman" panose="02020603050405020304" charset="0"/>
              <a:cs typeface="Times New Roman" panose="02020603050405020304" charset="0"/>
              <a:sym typeface="+mn-ea"/>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2) it is important to employ rigorous and agile techniques to evaluate their experiments</a:t>
            </a:r>
            <a:endParaRPr lang="en-US" altLang="zh-CN" sz="2000">
              <a:latin typeface="Times New Roman" panose="02020603050405020304" charset="0"/>
              <a:cs typeface="Times New Roman" panose="02020603050405020304" charset="0"/>
              <a:sym typeface="+mn-ea"/>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3) Automating tests is as important in machine learning as it is in software engineering; teams create carefully put-together test sets that capture what their models should do</a:t>
            </a:r>
            <a:endParaRPr lang="en-US" altLang="zh-CN" sz="2000">
              <a:latin typeface="Times New Roman" panose="02020603050405020304" charset="0"/>
              <a:cs typeface="Times New Roman" panose="02020603050405020304" charset="0"/>
              <a:sym typeface="+mn-ea"/>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4) it is important that a human remains in the loop</a:t>
            </a:r>
            <a:endParaRPr lang="en-US" altLang="zh-CN" sz="2000">
              <a:latin typeface="Times New Roman" panose="02020603050405020304" charset="0"/>
              <a:cs typeface="Times New Roman" panose="02020603050405020304" charset="0"/>
              <a:sym typeface="+mn-ea"/>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5) not only to automate the training and deployment pipeline, but also to integrate model building with the rest of the software</a:t>
            </a:r>
            <a:endParaRPr lang="en-US" altLang="zh-CN" sz="2000">
              <a:latin typeface="Times New Roman" panose="02020603050405020304" charset="0"/>
              <a:cs typeface="Times New Roman" panose="02020603050405020304" charset="0"/>
              <a:sym typeface="+mn-ea"/>
            </a:endParaRPr>
          </a:p>
          <a:p>
            <a:pPr marL="285750" indent="-285750" algn="l">
              <a:lnSpc>
                <a:spcPct val="150000"/>
              </a:lnSpc>
              <a:buFont typeface="Wingdings" panose="05000000000000000000" charset="0"/>
              <a:buChar char="u"/>
            </a:pPr>
            <a:r>
              <a:rPr lang="en-US" altLang="zh-CN" sz="2000">
                <a:latin typeface="Times New Roman" panose="02020603050405020304" charset="0"/>
                <a:cs typeface="Times New Roman" panose="02020603050405020304" charset="0"/>
              </a:rPr>
              <a:t> Compliance</a:t>
            </a:r>
            <a:endParaRPr lang="en-US" altLang="zh-CN" sz="20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rPr>
              <a:t>          1) fairness, accountability, transparency, and ethics</a:t>
            </a:r>
            <a:endParaRPr lang="en-US" altLang="zh-CN" sz="2000">
              <a:latin typeface="Times New Roman" panose="02020603050405020304" charset="0"/>
              <a:cs typeface="Times New Roman" panose="02020603050405020304"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669882" y="391995"/>
            <a:ext cx="10852237" cy="648000"/>
          </a:xfrm>
        </p:spPr>
        <p:txBody>
          <a:bodyPr/>
          <a:lstStyle/>
          <a:p>
            <a:r>
              <a:rPr lang="en-US" altLang="zh-CN" sz="3200">
                <a:latin typeface="Times New Roman" panose="02020603050405020304" charset="0"/>
                <a:cs typeface="Times New Roman" panose="02020603050405020304" charset="0"/>
              </a:rPr>
              <a:t>Best Practices</a:t>
            </a:r>
            <a:endParaRPr lang="en-US" altLang="zh-CN" sz="3200">
              <a:latin typeface="Times New Roman" panose="02020603050405020304" charset="0"/>
              <a:cs typeface="Times New Roman" panose="02020603050405020304" charset="0"/>
            </a:endParaRPr>
          </a:p>
        </p:txBody>
      </p:sp>
      <p:sp>
        <p:nvSpPr>
          <p:cNvPr id="7" name="文本框 6"/>
          <p:cNvSpPr txBox="1"/>
          <p:nvPr/>
        </p:nvSpPr>
        <p:spPr>
          <a:xfrm>
            <a:off x="967105" y="1075690"/>
            <a:ext cx="10807065" cy="1014730"/>
          </a:xfrm>
          <a:prstGeom prst="rect">
            <a:avLst/>
          </a:prstGeom>
          <a:noFill/>
        </p:spPr>
        <p:txBody>
          <a:bodyPr wrap="square" rtlCol="0">
            <a:spAutoFit/>
          </a:bodyPr>
          <a:lstStyle/>
          <a:p>
            <a:pPr marL="285750" indent="-285750">
              <a:lnSpc>
                <a:spcPct val="150000"/>
              </a:lnSpc>
              <a:buFont typeface="Wingdings" panose="05000000000000000000" charset="0"/>
              <a:buChar char="u"/>
            </a:pPr>
            <a:r>
              <a:rPr lang="en-US" altLang="zh-CN" sz="2000">
                <a:latin typeface="Times New Roman" panose="02020603050405020304" charset="0"/>
                <a:cs typeface="Times New Roman" panose="02020603050405020304" charset="0"/>
              </a:rPr>
              <a:t> Varied Perceptions   </a:t>
            </a:r>
            <a:endParaRPr lang="en-US" altLang="zh-CN" sz="2000">
              <a:latin typeface="Times New Roman" panose="02020603050405020304" charset="0"/>
              <a:cs typeface="Times New Roman" panose="02020603050405020304" charset="0"/>
            </a:endParaRPr>
          </a:p>
          <a:p>
            <a:pPr indent="0" algn="l">
              <a:lnSpc>
                <a:spcPct val="150000"/>
              </a:lnSpc>
              <a:buFont typeface="Wingdings" panose="05000000000000000000" charset="0"/>
              <a:buNone/>
            </a:pPr>
            <a:r>
              <a:rPr lang="en-US" altLang="zh-CN" sz="2000">
                <a:latin typeface="Times New Roman" panose="02020603050405020304" charset="0"/>
                <a:cs typeface="Times New Roman" panose="02020603050405020304" charset="0"/>
                <a:sym typeface="+mn-ea"/>
              </a:rPr>
              <a:t>          </a:t>
            </a:r>
            <a:endParaRPr lang="en-US" altLang="zh-CN" sz="2000">
              <a:latin typeface="Times New Roman" panose="02020603050405020304" charset="0"/>
              <a:cs typeface="Times New Roman" panose="02020603050405020304" charset="0"/>
            </a:endParaRPr>
          </a:p>
        </p:txBody>
      </p:sp>
      <p:pic>
        <p:nvPicPr>
          <p:cNvPr id="2" name="图片 1"/>
          <p:cNvPicPr>
            <a:picLocks noChangeAspect="1"/>
          </p:cNvPicPr>
          <p:nvPr/>
        </p:nvPicPr>
        <p:blipFill>
          <a:blip r:embed="rId1"/>
          <a:stretch>
            <a:fillRect/>
          </a:stretch>
        </p:blipFill>
        <p:spPr>
          <a:xfrm>
            <a:off x="342900" y="1670685"/>
            <a:ext cx="11506200" cy="4867275"/>
          </a:xfrm>
          <a:prstGeom prst="rect">
            <a:avLst/>
          </a:prstGeom>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669882" y="391995"/>
            <a:ext cx="10852237" cy="648000"/>
          </a:xfrm>
        </p:spPr>
        <p:txBody>
          <a:bodyPr/>
          <a:lstStyle/>
          <a:p>
            <a:r>
              <a:rPr lang="en-US" altLang="zh-CN" sz="3200">
                <a:latin typeface="Times New Roman" panose="02020603050405020304" charset="0"/>
                <a:cs typeface="Times New Roman" panose="02020603050405020304" charset="0"/>
              </a:rPr>
              <a:t>Maturaity Model</a:t>
            </a:r>
            <a:endParaRPr lang="en-US" altLang="zh-CN" sz="3200">
              <a:latin typeface="Times New Roman" panose="02020603050405020304" charset="0"/>
              <a:cs typeface="Times New Roman" panose="02020603050405020304" charset="0"/>
            </a:endParaRPr>
          </a:p>
        </p:txBody>
      </p:sp>
      <p:pic>
        <p:nvPicPr>
          <p:cNvPr id="4" name="图片 3"/>
          <p:cNvPicPr>
            <a:picLocks noChangeAspect="1"/>
          </p:cNvPicPr>
          <p:nvPr/>
        </p:nvPicPr>
        <p:blipFill>
          <a:blip r:embed="rId1"/>
          <a:stretch>
            <a:fillRect/>
          </a:stretch>
        </p:blipFill>
        <p:spPr>
          <a:xfrm>
            <a:off x="355600" y="1956435"/>
            <a:ext cx="5638800" cy="2705100"/>
          </a:xfrm>
          <a:prstGeom prst="rect">
            <a:avLst/>
          </a:prstGeom>
        </p:spPr>
      </p:pic>
      <p:sp>
        <p:nvSpPr>
          <p:cNvPr id="6" name="文本框 5"/>
          <p:cNvSpPr txBox="1"/>
          <p:nvPr/>
        </p:nvSpPr>
        <p:spPr>
          <a:xfrm>
            <a:off x="691515" y="1276985"/>
            <a:ext cx="4460875" cy="460375"/>
          </a:xfrm>
          <a:prstGeom prst="rect">
            <a:avLst/>
          </a:prstGeom>
          <a:noFill/>
        </p:spPr>
        <p:txBody>
          <a:bodyPr wrap="square" rtlCol="0" anchor="t">
            <a:spAutoFit/>
          </a:bodyPr>
          <a:p>
            <a:pPr algn="l">
              <a:buClrTx/>
              <a:buSzTx/>
              <a:buFont typeface="+mj-lt"/>
            </a:pPr>
            <a:r>
              <a:rPr lang="en-US" altLang="zh-CN" sz="2400" b="1">
                <a:latin typeface="Times New Roman" panose="02020603050405020304" charset="0"/>
                <a:cs typeface="Times New Roman" panose="02020603050405020304" charset="0"/>
              </a:rPr>
              <a:t> Activity Maturity Index (AMI)</a:t>
            </a:r>
            <a:endParaRPr lang="en-US" altLang="zh-CN" sz="2400" b="1">
              <a:latin typeface="Times New Roman" panose="02020603050405020304" charset="0"/>
              <a:cs typeface="Times New Roman" panose="02020603050405020304" charset="0"/>
            </a:endParaRPr>
          </a:p>
        </p:txBody>
      </p:sp>
      <p:sp>
        <p:nvSpPr>
          <p:cNvPr id="8" name="文本框 7"/>
          <p:cNvSpPr txBox="1"/>
          <p:nvPr/>
        </p:nvSpPr>
        <p:spPr>
          <a:xfrm>
            <a:off x="6544310" y="1285240"/>
            <a:ext cx="4460875" cy="460375"/>
          </a:xfrm>
          <a:prstGeom prst="rect">
            <a:avLst/>
          </a:prstGeom>
          <a:noFill/>
        </p:spPr>
        <p:txBody>
          <a:bodyPr wrap="square" rtlCol="0" anchor="t">
            <a:spAutoFit/>
          </a:bodyPr>
          <a:p>
            <a:pPr algn="l">
              <a:buClrTx/>
              <a:buSzTx/>
              <a:buFont typeface="+mj-lt"/>
            </a:pPr>
            <a:r>
              <a:rPr lang="en-US" altLang="zh-CN" sz="2400" b="1">
                <a:latin typeface="Times New Roman" panose="02020603050405020304" charset="0"/>
                <a:cs typeface="Times New Roman" panose="02020603050405020304" charset="0"/>
              </a:rPr>
              <a:t>Activity Effectiveness (AE)</a:t>
            </a:r>
            <a:endParaRPr lang="en-US" altLang="zh-CN" sz="2400" b="1">
              <a:latin typeface="Times New Roman" panose="02020603050405020304" charset="0"/>
              <a:cs typeface="Times New Roman" panose="02020603050405020304" charset="0"/>
            </a:endParaRPr>
          </a:p>
        </p:txBody>
      </p:sp>
      <p:sp>
        <p:nvSpPr>
          <p:cNvPr id="9" name="文本框 8"/>
          <p:cNvSpPr txBox="1"/>
          <p:nvPr/>
        </p:nvSpPr>
        <p:spPr>
          <a:xfrm>
            <a:off x="6532245" y="2092325"/>
            <a:ext cx="5055870" cy="1014730"/>
          </a:xfrm>
          <a:prstGeom prst="rect">
            <a:avLst/>
          </a:prstGeom>
          <a:noFill/>
        </p:spPr>
        <p:txBody>
          <a:bodyPr wrap="square" rtlCol="0" anchor="t">
            <a:spAutoFit/>
          </a:bodyPr>
          <a:p>
            <a:r>
              <a:rPr lang="en-US" altLang="zh-CN" sz="2000">
                <a:latin typeface="Times New Roman" panose="02020603050405020304" charset="0"/>
                <a:cs typeface="Times New Roman" panose="02020603050405020304" charset="0"/>
              </a:rPr>
              <a:t>“How effective do you think your team’s practices around this activity are on a scale from 1 (poor) to 5 (excellent)?”</a:t>
            </a:r>
            <a:endParaRPr lang="en-US" altLang="zh-CN" sz="2000">
              <a:latin typeface="Times New Roman" panose="02020603050405020304" charset="0"/>
              <a:cs typeface="Times New Roman" panose="02020603050405020304" charset="0"/>
            </a:endParaRPr>
          </a:p>
        </p:txBody>
      </p:sp>
      <p:sp>
        <p:nvSpPr>
          <p:cNvPr id="10" name="下箭头 9"/>
          <p:cNvSpPr/>
          <p:nvPr/>
        </p:nvSpPr>
        <p:spPr>
          <a:xfrm>
            <a:off x="6047740" y="4690110"/>
            <a:ext cx="448945" cy="97980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1" name="文本框 10"/>
          <p:cNvSpPr txBox="1"/>
          <p:nvPr/>
        </p:nvSpPr>
        <p:spPr>
          <a:xfrm>
            <a:off x="1174115" y="5669915"/>
            <a:ext cx="10184130" cy="706755"/>
          </a:xfrm>
          <a:prstGeom prst="rect">
            <a:avLst/>
          </a:prstGeom>
          <a:noFill/>
        </p:spPr>
        <p:txBody>
          <a:bodyPr wrap="square" rtlCol="0" anchor="t">
            <a:spAutoFit/>
          </a:bodyPr>
          <a:p>
            <a:r>
              <a:rPr lang="en-US" altLang="zh-CN" sz="2000">
                <a:latin typeface="Times New Roman" panose="02020603050405020304" charset="0"/>
                <a:cs typeface="Times New Roman" panose="02020603050405020304" charset="0"/>
              </a:rPr>
              <a:t>The Spearman correlation between the Maturity Index and the Effectiveness was between 0.4982 and 0.7627 (all statistically signiﬁcant at p&lt;0.001)</a:t>
            </a:r>
            <a:endParaRPr lang="en-US" altLang="zh-CN" sz="2000">
              <a:latin typeface="Times New Roman" panose="02020603050405020304" charset="0"/>
              <a:cs typeface="Times New Roman" panose="02020603050405020304" charset="0"/>
            </a:endParaRPr>
          </a:p>
        </p:txBody>
      </p:sp>
    </p:spTree>
  </p:cSld>
  <p:clrMapOvr>
    <a:masterClrMapping/>
  </p:clrMapOvr>
  <p:transition>
    <p:fade/>
  </p:transition>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PLACING_PICTURE_USER_VIEWPORT" val="{&quot;height&quot;:4485,&quot;width&quot;:1810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4972</Words>
  <Application>WPS 演示</Application>
  <PresentationFormat>宽屏</PresentationFormat>
  <Paragraphs>90</Paragraphs>
  <Slides>12</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微软雅黑</vt:lpstr>
      <vt:lpstr>Palatino Linotype</vt:lpstr>
      <vt:lpstr>黑体</vt:lpstr>
      <vt:lpstr>Times New Roman</vt:lpstr>
      <vt:lpstr>Calibri</vt:lpstr>
      <vt:lpstr>等线 Light</vt:lpstr>
      <vt:lpstr>Wingdings</vt:lpstr>
      <vt:lpstr>Arial Unicode MS</vt:lpstr>
      <vt:lpstr>等线</vt:lpstr>
      <vt:lpstr>Office 主题​​</vt:lpstr>
      <vt:lpstr>PowerPoint 演示文稿</vt:lpstr>
      <vt:lpstr>Background</vt:lpstr>
      <vt:lpstr>Contributions</vt:lpstr>
      <vt:lpstr>Workflow</vt:lpstr>
      <vt:lpstr>Best Practices</vt:lpstr>
      <vt:lpstr>Best Practices</vt:lpstr>
      <vt:lpstr>Best Practices</vt:lpstr>
      <vt:lpstr>Best Practices</vt:lpstr>
      <vt:lpstr>Maturaity Model</vt:lpstr>
      <vt:lpstr>Three Fundamental Differences</vt:lpstr>
      <vt:lpstr>Three Fundamental Differences</vt:lpstr>
      <vt:lpstr>Three Fundamental Differences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Dacun</cp:lastModifiedBy>
  <cp:revision>237</cp:revision>
  <dcterms:created xsi:type="dcterms:W3CDTF">2019-06-19T02:08:00Z</dcterms:created>
  <dcterms:modified xsi:type="dcterms:W3CDTF">2020-05-15T00:35:21Z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