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64" r:id="rId4"/>
    <p:sldId id="333" r:id="rId5"/>
    <p:sldId id="261" r:id="rId6"/>
    <p:sldId id="265" r:id="rId7"/>
    <p:sldId id="307" r:id="rId8"/>
    <p:sldId id="334" r:id="rId9"/>
    <p:sldId id="341" r:id="rId10"/>
    <p:sldId id="317" r:id="rId11"/>
    <p:sldId id="345" r:id="rId12"/>
    <p:sldId id="342" r:id="rId13"/>
    <p:sldId id="300" r:id="rId14"/>
    <p:sldId id="336" r:id="rId15"/>
    <p:sldId id="338" r:id="rId16"/>
    <p:sldId id="339" r:id="rId17"/>
    <p:sldId id="343" r:id="rId18"/>
    <p:sldId id="332" r:id="rId19"/>
    <p:sldId id="286" r:id="rId20"/>
    <p:sldId id="291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DCE7"/>
    <a:srgbClr val="33739F"/>
    <a:srgbClr val="CC99FF"/>
    <a:srgbClr val="FFFFCC"/>
    <a:srgbClr val="FFFF99"/>
    <a:srgbClr val="FFFF66"/>
    <a:srgbClr val="000000"/>
    <a:srgbClr val="F6B0A2"/>
    <a:srgbClr val="CC66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84544" autoAdjust="0"/>
  </p:normalViewPr>
  <p:slideViewPr>
    <p:cSldViewPr snapToGrid="0">
      <p:cViewPr varScale="1">
        <p:scale>
          <a:sx n="73" d="100"/>
          <a:sy n="73" d="100"/>
        </p:scale>
        <p:origin x="1094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E4261-0CDD-45A3-84C2-311859DE5B03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711DA-82CB-44C8-99EC-9CE596A89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401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i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2870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6600FF"/>
                </a:solidFill>
              </a:rPr>
              <a:t>Xj</a:t>
            </a:r>
            <a:r>
              <a:rPr lang="en-US" altLang="zh-CN" dirty="0">
                <a:solidFill>
                  <a:srgbClr val="6600FF"/>
                </a:solidFill>
              </a:rPr>
              <a:t> </a:t>
            </a:r>
            <a:r>
              <a:rPr lang="zh-CN" altLang="en-US" dirty="0">
                <a:solidFill>
                  <a:srgbClr val="6600FF"/>
                </a:solidFill>
              </a:rPr>
              <a:t>项目中第</a:t>
            </a:r>
            <a:r>
              <a:rPr lang="en-US" altLang="zh-CN" dirty="0">
                <a:solidFill>
                  <a:srgbClr val="6600FF"/>
                </a:solidFill>
              </a:rPr>
              <a:t>j</a:t>
            </a:r>
            <a:r>
              <a:rPr lang="zh-CN" altLang="en-US" dirty="0">
                <a:solidFill>
                  <a:srgbClr val="6600FF"/>
                </a:solidFill>
              </a:rPr>
              <a:t>个特征向量，软件特征常常有不同的数量级，需要做标准化</a:t>
            </a:r>
            <a:endParaRPr lang="en-US" altLang="zh-CN" dirty="0">
              <a:solidFill>
                <a:srgbClr val="6600FF"/>
              </a:solidFill>
            </a:endParaRPr>
          </a:p>
          <a:p>
            <a:r>
              <a:rPr lang="zh-CN" altLang="en-US" dirty="0">
                <a:solidFill>
                  <a:srgbClr val="6600FF"/>
                </a:solidFill>
              </a:rPr>
              <a:t>随机森林参数遵循</a:t>
            </a:r>
            <a:r>
              <a:rPr lang="en-US" altLang="zh-CN" dirty="0">
                <a:solidFill>
                  <a:srgbClr val="6600FF"/>
                </a:solidFill>
              </a:rPr>
              <a:t>scikit-learn</a:t>
            </a:r>
            <a:r>
              <a:rPr lang="zh-CN" altLang="en-US" dirty="0">
                <a:solidFill>
                  <a:srgbClr val="6600FF"/>
                </a:solidFill>
              </a:rPr>
              <a:t>官方网站的默认设置</a:t>
            </a:r>
            <a:endParaRPr lang="en-US" altLang="zh-CN" dirty="0">
              <a:solidFill>
                <a:srgbClr val="6600FF"/>
              </a:solidFill>
            </a:endParaRPr>
          </a:p>
          <a:p>
            <a:r>
              <a:rPr lang="zh-CN" altLang="en-US" dirty="0">
                <a:solidFill>
                  <a:srgbClr val="6600FF"/>
                </a:solidFill>
              </a:rPr>
              <a:t>唯一参数为随机森林中的</a:t>
            </a:r>
            <a:r>
              <a:rPr lang="en-US" altLang="zh-CN" dirty="0">
                <a:solidFill>
                  <a:srgbClr val="6600FF"/>
                </a:solidFill>
              </a:rPr>
              <a:t>tree</a:t>
            </a:r>
            <a:r>
              <a:rPr lang="zh-CN" altLang="en-US" dirty="0">
                <a:solidFill>
                  <a:srgbClr val="6600FF"/>
                </a:solidFill>
              </a:rPr>
              <a:t>数量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167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6600FF"/>
                </a:solidFill>
              </a:rPr>
              <a:t>1 </a:t>
            </a:r>
            <a:r>
              <a:rPr lang="zh-CN" altLang="en-US" dirty="0">
                <a:solidFill>
                  <a:srgbClr val="6600FF"/>
                </a:solidFill>
              </a:rPr>
              <a:t>原始特征是序列数据</a:t>
            </a:r>
            <a:endParaRPr lang="en-US" altLang="zh-CN" dirty="0">
              <a:solidFill>
                <a:srgbClr val="6600FF"/>
              </a:solidFill>
            </a:endParaRPr>
          </a:p>
          <a:p>
            <a:r>
              <a:rPr lang="en-US" altLang="zh-CN" dirty="0">
                <a:solidFill>
                  <a:srgbClr val="6600FF"/>
                </a:solidFill>
              </a:rPr>
              <a:t>2 </a:t>
            </a:r>
            <a:r>
              <a:rPr lang="zh-CN" altLang="en-US" dirty="0">
                <a:solidFill>
                  <a:srgbClr val="6600FF"/>
                </a:solidFill>
              </a:rPr>
              <a:t>原始特征具有空间关系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574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5437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620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5690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6680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906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9764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0915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异步更新策略，即在更新某节点标签的时候，对于本轮未更新的节点根据上轮的标签进行计算，而对于本轮已经更新过的邻居节点，根据其更新后的标签进行计算。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194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4134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191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605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295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84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666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从软件历史仓库中提取项目</a:t>
            </a:r>
            <a:r>
              <a:rPr lang="en-US" altLang="zh-CN" dirty="0"/>
              <a:t>modules/files/classes</a:t>
            </a:r>
          </a:p>
          <a:p>
            <a:r>
              <a:rPr lang="en-US" altLang="zh-CN" dirty="0"/>
              <a:t>2 </a:t>
            </a:r>
            <a:r>
              <a:rPr lang="zh-CN" altLang="en-US" dirty="0"/>
              <a:t>通过分析软件软件代码或者</a:t>
            </a:r>
            <a:r>
              <a:rPr lang="en-US" altLang="zh-CN" dirty="0"/>
              <a:t>development process</a:t>
            </a:r>
            <a:r>
              <a:rPr lang="zh-CN" altLang="en-US" dirty="0"/>
              <a:t>提取有关软件缺陷的特征，用于测量是否有缺陷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 </a:t>
            </a:r>
            <a:r>
              <a:rPr lang="zh-CN" altLang="en-US" dirty="0"/>
              <a:t>训练模型（传统机器学习方法）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 </a:t>
            </a:r>
            <a:r>
              <a:rPr lang="zh-CN" altLang="en-US" dirty="0"/>
              <a:t>预测新实例是否有缺陷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840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深度森林易于学习，使用默认参数可以得到很好性能</a:t>
            </a:r>
            <a:endParaRPr lang="en-US" altLang="zh-CN" dirty="0"/>
          </a:p>
          <a:p>
            <a:r>
              <a:rPr lang="zh-CN" altLang="en-US" dirty="0"/>
              <a:t>自助法（</a:t>
            </a:r>
            <a:r>
              <a:rPr lang="en-US" altLang="zh-CN" dirty="0" err="1"/>
              <a:t>booststrap</a:t>
            </a:r>
            <a:r>
              <a:rPr lang="zh-CN" altLang="en-US" dirty="0"/>
              <a:t>） 有放回的随机抽样</a:t>
            </a:r>
            <a:endParaRPr lang="en-US" altLang="zh-CN" dirty="0"/>
          </a:p>
          <a:p>
            <a:r>
              <a:rPr lang="zh-CN" altLang="en-US" dirty="0"/>
              <a:t>自助集成抽样（</a:t>
            </a:r>
            <a:r>
              <a:rPr lang="en-US" altLang="zh-CN" dirty="0"/>
              <a:t>Bagging</a:t>
            </a:r>
            <a:r>
              <a:rPr lang="zh-CN" altLang="en-US" dirty="0"/>
              <a:t>）将训练集分成</a:t>
            </a:r>
            <a:r>
              <a:rPr lang="en-US" altLang="zh-CN" dirty="0"/>
              <a:t>m</a:t>
            </a:r>
            <a:r>
              <a:rPr lang="zh-CN" altLang="en-US" dirty="0"/>
              <a:t>个新的训练集，在每个训练集上构建一个模型，最后预测时将</a:t>
            </a:r>
            <a:r>
              <a:rPr lang="en-US" altLang="zh-CN" dirty="0"/>
              <a:t>m</a:t>
            </a:r>
            <a:r>
              <a:rPr lang="zh-CN" altLang="en-US" dirty="0"/>
              <a:t>个结果进行整合，分类问题用</a:t>
            </a:r>
            <a:r>
              <a:rPr lang="en-US" altLang="zh-CN" dirty="0"/>
              <a:t>majority voting</a:t>
            </a:r>
            <a:r>
              <a:rPr lang="zh-CN" altLang="en-US" dirty="0"/>
              <a:t>。回归用均值</a:t>
            </a:r>
            <a:endParaRPr lang="en-US" altLang="zh-CN" dirty="0"/>
          </a:p>
          <a:p>
            <a:r>
              <a:rPr lang="en-US" altLang="zh-CN" dirty="0"/>
              <a:t>Decision tree</a:t>
            </a:r>
            <a:r>
              <a:rPr lang="zh-CN" altLang="en-US" dirty="0"/>
              <a:t>决策树：每个节点代表一个属性，根据属性的划分进入儿子节点</a:t>
            </a:r>
            <a:endParaRPr lang="en-US" altLang="zh-CN" dirty="0"/>
          </a:p>
          <a:p>
            <a:r>
              <a:rPr lang="en-US" altLang="zh-CN" dirty="0"/>
              <a:t>Random forests</a:t>
            </a:r>
            <a:r>
              <a:rPr lang="zh-CN" altLang="en-US" dirty="0"/>
              <a:t>： 将决策树用于</a:t>
            </a:r>
            <a:r>
              <a:rPr lang="en-US" altLang="zh-CN" dirty="0"/>
              <a:t>bagging</a:t>
            </a:r>
            <a:r>
              <a:rPr lang="zh-CN" altLang="en-US" dirty="0"/>
              <a:t>中的模型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825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527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13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490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62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905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354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574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154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75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835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548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41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536CA-A6C4-4358-AF93-5CCBD70D248C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42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2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H_Other_8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7"/>
          <a:stretch>
            <a:fillRect/>
          </a:stretch>
        </p:blipFill>
        <p:spPr bwMode="auto">
          <a:xfrm rot="5400000" flipH="1">
            <a:off x="6024000" y="-3032194"/>
            <a:ext cx="144000" cy="1045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MH_Other_8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7"/>
          <a:stretch>
            <a:fillRect/>
          </a:stretch>
        </p:blipFill>
        <p:spPr bwMode="auto">
          <a:xfrm rot="16200000" flipH="1" flipV="1">
            <a:off x="6024001" y="-127232"/>
            <a:ext cx="144000" cy="1045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0" y="2204967"/>
            <a:ext cx="12192000" cy="286136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831697" y="2835115"/>
            <a:ext cx="8528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Improving defect prediction with deep forest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0"/>
          <p:cNvSpPr txBox="1"/>
          <p:nvPr/>
        </p:nvSpPr>
        <p:spPr>
          <a:xfrm>
            <a:off x="2565805" y="4026241"/>
            <a:ext cx="7060388" cy="400085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/>
                <a:ea typeface="微软雅黑"/>
              </a:defRPr>
            </a:lvl1pPr>
          </a:lstStyle>
          <a:p>
            <a:pPr algn="ctr"/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课程：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Software Quality Assurance and Defect Analysis</a:t>
            </a:r>
          </a:p>
        </p:txBody>
      </p:sp>
      <p:sp>
        <p:nvSpPr>
          <p:cNvPr id="13" name="TextBox 6"/>
          <p:cNvSpPr txBox="1"/>
          <p:nvPr/>
        </p:nvSpPr>
        <p:spPr>
          <a:xfrm>
            <a:off x="5124277" y="5606764"/>
            <a:ext cx="1723500" cy="400085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分享人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：徐驳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528" y="-1651057"/>
            <a:ext cx="4896945" cy="48969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3397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decel="5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/>
      <p:bldP spid="16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23C26D3E-6F5A-4DD1-A527-468FDE46B455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6">
            <a:extLst>
              <a:ext uri="{FF2B5EF4-FFF2-40B4-BE49-F238E27FC236}">
                <a16:creationId xmlns:a16="http://schemas.microsoft.com/office/drawing/2014/main" id="{956C4EF4-2B28-4FED-A963-DEA8221405C3}"/>
              </a:ext>
            </a:extLst>
          </p:cNvPr>
          <p:cNvSpPr txBox="1"/>
          <p:nvPr/>
        </p:nvSpPr>
        <p:spPr>
          <a:xfrm>
            <a:off x="279061" y="1108968"/>
            <a:ext cx="2693381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7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DPDF</a:t>
            </a:r>
            <a:r>
              <a:rPr lang="zh-CN" altLang="en-US" sz="1867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</p:txBody>
      </p:sp>
      <p:sp>
        <p:nvSpPr>
          <p:cNvPr id="21" name="矩形 4">
            <a:extLst>
              <a:ext uri="{FF2B5EF4-FFF2-40B4-BE49-F238E27FC236}">
                <a16:creationId xmlns:a16="http://schemas.microsoft.com/office/drawing/2014/main" id="{5B2E6660-18F8-42B3-8734-2797B72EB302}"/>
              </a:ext>
            </a:extLst>
          </p:cNvPr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7BD2A6B-9984-4F70-9EDA-FFE8E6C6DCBC}"/>
              </a:ext>
            </a:extLst>
          </p:cNvPr>
          <p:cNvSpPr/>
          <p:nvPr/>
        </p:nvSpPr>
        <p:spPr>
          <a:xfrm>
            <a:off x="6635448" y="0"/>
            <a:ext cx="1666001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9CC1741E-1786-4D3F-A8CA-61F5D5922A90}"/>
              </a:ext>
            </a:extLst>
          </p:cNvPr>
          <p:cNvCxnSpPr/>
          <p:nvPr/>
        </p:nvCxnSpPr>
        <p:spPr>
          <a:xfrm>
            <a:off x="100032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6">
            <a:extLst>
              <a:ext uri="{FF2B5EF4-FFF2-40B4-BE49-F238E27FC236}">
                <a16:creationId xmlns:a16="http://schemas.microsoft.com/office/drawing/2014/main" id="{3C7558A2-FEFA-4FF6-BD7E-37E232303252}"/>
              </a:ext>
            </a:extLst>
          </p:cNvPr>
          <p:cNvSpPr txBox="1"/>
          <p:nvPr/>
        </p:nvSpPr>
        <p:spPr>
          <a:xfrm>
            <a:off x="3374949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研究目的</a:t>
            </a:r>
          </a:p>
        </p:txBody>
      </p:sp>
      <p:sp>
        <p:nvSpPr>
          <p:cNvPr id="27" name="TextBox 7">
            <a:extLst>
              <a:ext uri="{FF2B5EF4-FFF2-40B4-BE49-F238E27FC236}">
                <a16:creationId xmlns:a16="http://schemas.microsoft.com/office/drawing/2014/main" id="{9D82598C-DB74-44CA-951A-5060D33C7464}"/>
              </a:ext>
            </a:extLst>
          </p:cNvPr>
          <p:cNvSpPr txBox="1"/>
          <p:nvPr/>
        </p:nvSpPr>
        <p:spPr>
          <a:xfrm>
            <a:off x="5076749" y="215904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相关背景</a:t>
            </a: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id="{ECA102E1-B3D6-4C36-B051-937CAB61E01E}"/>
              </a:ext>
            </a:extLst>
          </p:cNvPr>
          <p:cNvSpPr txBox="1"/>
          <p:nvPr/>
        </p:nvSpPr>
        <p:spPr>
          <a:xfrm>
            <a:off x="6778549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实验方法</a:t>
            </a:r>
          </a:p>
        </p:txBody>
      </p:sp>
      <p:sp>
        <p:nvSpPr>
          <p:cNvPr id="29" name="TextBox 10">
            <a:extLst>
              <a:ext uri="{FF2B5EF4-FFF2-40B4-BE49-F238E27FC236}">
                <a16:creationId xmlns:a16="http://schemas.microsoft.com/office/drawing/2014/main" id="{ED8E1DCA-42F9-48EC-9DA2-AE8CDD59428D}"/>
              </a:ext>
            </a:extLst>
          </p:cNvPr>
          <p:cNvSpPr txBox="1"/>
          <p:nvPr/>
        </p:nvSpPr>
        <p:spPr>
          <a:xfrm>
            <a:off x="8480349" y="215904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</a:p>
        </p:txBody>
      </p:sp>
      <p:sp>
        <p:nvSpPr>
          <p:cNvPr id="30" name="TextBox 11">
            <a:extLst>
              <a:ext uri="{FF2B5EF4-FFF2-40B4-BE49-F238E27FC236}">
                <a16:creationId xmlns:a16="http://schemas.microsoft.com/office/drawing/2014/main" id="{7ED84729-6534-4E18-8D71-C2EAB202B3A5}"/>
              </a:ext>
            </a:extLst>
          </p:cNvPr>
          <p:cNvSpPr txBox="1"/>
          <p:nvPr/>
        </p:nvSpPr>
        <p:spPr>
          <a:xfrm>
            <a:off x="10182151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总结展望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75235EF-2AE2-469F-A789-BE1588672B0E}"/>
              </a:ext>
            </a:extLst>
          </p:cNvPr>
          <p:cNvCxnSpPr/>
          <p:nvPr/>
        </p:nvCxnSpPr>
        <p:spPr>
          <a:xfrm>
            <a:off x="323185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F08A99D-0A8F-48F4-9D13-57BD60B85AFE}"/>
              </a:ext>
            </a:extLst>
          </p:cNvPr>
          <p:cNvCxnSpPr/>
          <p:nvPr/>
        </p:nvCxnSpPr>
        <p:spPr>
          <a:xfrm>
            <a:off x="4933648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>
            <a:extLst>
              <a:ext uri="{FF2B5EF4-FFF2-40B4-BE49-F238E27FC236}">
                <a16:creationId xmlns:a16="http://schemas.microsoft.com/office/drawing/2014/main" id="{F4E8F2E1-050B-43D8-B48F-65E3560E239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39" b="32740"/>
          <a:stretch/>
        </p:blipFill>
        <p:spPr>
          <a:xfrm>
            <a:off x="447070" y="71021"/>
            <a:ext cx="2337710" cy="69246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082D095D-4FDC-4539-B2D0-2DD5E9C201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5494" y="1301098"/>
            <a:ext cx="6968186" cy="5222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F31BDC8-7105-40A0-886A-095E40578E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1977" y="2142705"/>
            <a:ext cx="2270175" cy="1155001"/>
          </a:xfrm>
          <a:prstGeom prst="rect">
            <a:avLst/>
          </a:prstGeom>
        </p:spPr>
      </p:pic>
      <p:sp>
        <p:nvSpPr>
          <p:cNvPr id="22" name="学论网-www.xuelun.me">
            <a:extLst>
              <a:ext uri="{FF2B5EF4-FFF2-40B4-BE49-F238E27FC236}">
                <a16:creationId xmlns:a16="http://schemas.microsoft.com/office/drawing/2014/main" id="{285A0A08-14ED-4625-AEE9-1338FE9B4883}"/>
              </a:ext>
            </a:extLst>
          </p:cNvPr>
          <p:cNvSpPr txBox="1"/>
          <p:nvPr/>
        </p:nvSpPr>
        <p:spPr>
          <a:xfrm>
            <a:off x="-115701" y="2512971"/>
            <a:ext cx="3463251" cy="36657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Z-Score: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学论网-www.xuelun.me">
            <a:extLst>
              <a:ext uri="{FF2B5EF4-FFF2-40B4-BE49-F238E27FC236}">
                <a16:creationId xmlns:a16="http://schemas.microsoft.com/office/drawing/2014/main" id="{4F042383-13E1-4FB3-82BC-ACDDD6BA4B73}"/>
              </a:ext>
            </a:extLst>
          </p:cNvPr>
          <p:cNvSpPr txBox="1"/>
          <p:nvPr/>
        </p:nvSpPr>
        <p:spPr>
          <a:xfrm>
            <a:off x="425752" y="4135962"/>
            <a:ext cx="3463251" cy="161307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深度学习的成功建立在多层神经网络的基础上，将这种思想复刻到其他模型上，如随机森林，就得到了级联深度森林模型。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1372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23C26D3E-6F5A-4DD1-A527-468FDE46B455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6">
            <a:extLst>
              <a:ext uri="{FF2B5EF4-FFF2-40B4-BE49-F238E27FC236}">
                <a16:creationId xmlns:a16="http://schemas.microsoft.com/office/drawing/2014/main" id="{956C4EF4-2B28-4FED-A963-DEA8221405C3}"/>
              </a:ext>
            </a:extLst>
          </p:cNvPr>
          <p:cNvSpPr txBox="1"/>
          <p:nvPr/>
        </p:nvSpPr>
        <p:spPr>
          <a:xfrm>
            <a:off x="279061" y="1108968"/>
            <a:ext cx="2952789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7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Multi-Grained Scanning</a:t>
            </a:r>
            <a:endParaRPr lang="zh-CN" altLang="en-US" sz="1867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4">
            <a:extLst>
              <a:ext uri="{FF2B5EF4-FFF2-40B4-BE49-F238E27FC236}">
                <a16:creationId xmlns:a16="http://schemas.microsoft.com/office/drawing/2014/main" id="{5B2E6660-18F8-42B3-8734-2797B72EB302}"/>
              </a:ext>
            </a:extLst>
          </p:cNvPr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7BD2A6B-9984-4F70-9EDA-FFE8E6C6DCBC}"/>
              </a:ext>
            </a:extLst>
          </p:cNvPr>
          <p:cNvSpPr/>
          <p:nvPr/>
        </p:nvSpPr>
        <p:spPr>
          <a:xfrm>
            <a:off x="6635448" y="0"/>
            <a:ext cx="1666001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9CC1741E-1786-4D3F-A8CA-61F5D5922A90}"/>
              </a:ext>
            </a:extLst>
          </p:cNvPr>
          <p:cNvCxnSpPr/>
          <p:nvPr/>
        </p:nvCxnSpPr>
        <p:spPr>
          <a:xfrm>
            <a:off x="100032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6">
            <a:extLst>
              <a:ext uri="{FF2B5EF4-FFF2-40B4-BE49-F238E27FC236}">
                <a16:creationId xmlns:a16="http://schemas.microsoft.com/office/drawing/2014/main" id="{3C7558A2-FEFA-4FF6-BD7E-37E232303252}"/>
              </a:ext>
            </a:extLst>
          </p:cNvPr>
          <p:cNvSpPr txBox="1"/>
          <p:nvPr/>
        </p:nvSpPr>
        <p:spPr>
          <a:xfrm>
            <a:off x="3374949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研究目的</a:t>
            </a:r>
          </a:p>
        </p:txBody>
      </p:sp>
      <p:sp>
        <p:nvSpPr>
          <p:cNvPr id="27" name="TextBox 7">
            <a:extLst>
              <a:ext uri="{FF2B5EF4-FFF2-40B4-BE49-F238E27FC236}">
                <a16:creationId xmlns:a16="http://schemas.microsoft.com/office/drawing/2014/main" id="{9D82598C-DB74-44CA-951A-5060D33C7464}"/>
              </a:ext>
            </a:extLst>
          </p:cNvPr>
          <p:cNvSpPr txBox="1"/>
          <p:nvPr/>
        </p:nvSpPr>
        <p:spPr>
          <a:xfrm>
            <a:off x="5076749" y="215904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相关背景</a:t>
            </a: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id="{ECA102E1-B3D6-4C36-B051-937CAB61E01E}"/>
              </a:ext>
            </a:extLst>
          </p:cNvPr>
          <p:cNvSpPr txBox="1"/>
          <p:nvPr/>
        </p:nvSpPr>
        <p:spPr>
          <a:xfrm>
            <a:off x="6778549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实验方法</a:t>
            </a:r>
          </a:p>
        </p:txBody>
      </p:sp>
      <p:sp>
        <p:nvSpPr>
          <p:cNvPr id="29" name="TextBox 10">
            <a:extLst>
              <a:ext uri="{FF2B5EF4-FFF2-40B4-BE49-F238E27FC236}">
                <a16:creationId xmlns:a16="http://schemas.microsoft.com/office/drawing/2014/main" id="{ED8E1DCA-42F9-48EC-9DA2-AE8CDD59428D}"/>
              </a:ext>
            </a:extLst>
          </p:cNvPr>
          <p:cNvSpPr txBox="1"/>
          <p:nvPr/>
        </p:nvSpPr>
        <p:spPr>
          <a:xfrm>
            <a:off x="8480349" y="215904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</a:p>
        </p:txBody>
      </p:sp>
      <p:sp>
        <p:nvSpPr>
          <p:cNvPr id="30" name="TextBox 11">
            <a:extLst>
              <a:ext uri="{FF2B5EF4-FFF2-40B4-BE49-F238E27FC236}">
                <a16:creationId xmlns:a16="http://schemas.microsoft.com/office/drawing/2014/main" id="{7ED84729-6534-4E18-8D71-C2EAB202B3A5}"/>
              </a:ext>
            </a:extLst>
          </p:cNvPr>
          <p:cNvSpPr txBox="1"/>
          <p:nvPr/>
        </p:nvSpPr>
        <p:spPr>
          <a:xfrm>
            <a:off x="10182151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总结展望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75235EF-2AE2-469F-A789-BE1588672B0E}"/>
              </a:ext>
            </a:extLst>
          </p:cNvPr>
          <p:cNvCxnSpPr/>
          <p:nvPr/>
        </p:nvCxnSpPr>
        <p:spPr>
          <a:xfrm>
            <a:off x="323185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F08A99D-0A8F-48F4-9D13-57BD60B85AFE}"/>
              </a:ext>
            </a:extLst>
          </p:cNvPr>
          <p:cNvCxnSpPr/>
          <p:nvPr/>
        </p:nvCxnSpPr>
        <p:spPr>
          <a:xfrm>
            <a:off x="4933648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>
            <a:extLst>
              <a:ext uri="{FF2B5EF4-FFF2-40B4-BE49-F238E27FC236}">
                <a16:creationId xmlns:a16="http://schemas.microsoft.com/office/drawing/2014/main" id="{F4E8F2E1-050B-43D8-B48F-65E3560E239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39" b="32740"/>
          <a:stretch/>
        </p:blipFill>
        <p:spPr>
          <a:xfrm>
            <a:off x="447070" y="71021"/>
            <a:ext cx="2337710" cy="692460"/>
          </a:xfrm>
          <a:prstGeom prst="rect">
            <a:avLst/>
          </a:prstGeom>
        </p:spPr>
      </p:pic>
      <p:sp>
        <p:nvSpPr>
          <p:cNvPr id="23" name="学论网-www.xuelun.me">
            <a:extLst>
              <a:ext uri="{FF2B5EF4-FFF2-40B4-BE49-F238E27FC236}">
                <a16:creationId xmlns:a16="http://schemas.microsoft.com/office/drawing/2014/main" id="{4F042383-13E1-4FB3-82BC-ACDDD6BA4B73}"/>
              </a:ext>
            </a:extLst>
          </p:cNvPr>
          <p:cNvSpPr txBox="1"/>
          <p:nvPr/>
        </p:nvSpPr>
        <p:spPr>
          <a:xfrm>
            <a:off x="680738" y="2574507"/>
            <a:ext cx="3597928" cy="270471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缺陷预测过程中，所提取的特征数量非常有限，多粒度扫描策略可以生成更高维的特征，以此来增强级联森林。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54D4D6-8A44-4E82-811C-2986A0B397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749" y="1398635"/>
            <a:ext cx="6315075" cy="48672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53182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rot="5400000">
            <a:off x="4227759" y="-4227756"/>
            <a:ext cx="3736490" cy="121920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5321300" y="3044202"/>
            <a:ext cx="1549400" cy="1378900"/>
            <a:chOff x="5127859" y="2518592"/>
            <a:chExt cx="1936282" cy="1723208"/>
          </a:xfrm>
        </p:grpSpPr>
        <p:sp>
          <p:nvSpPr>
            <p:cNvPr id="6" name="任意多边形 5"/>
            <p:cNvSpPr/>
            <p:nvPr/>
          </p:nvSpPr>
          <p:spPr>
            <a:xfrm>
              <a:off x="5127859" y="2518592"/>
              <a:ext cx="1936282" cy="1723208"/>
            </a:xfrm>
            <a:custGeom>
              <a:avLst/>
              <a:gdLst>
                <a:gd name="connsiteX0" fmla="*/ 576168 w 1961391"/>
                <a:gd name="connsiteY0" fmla="*/ 0 h 1745551"/>
                <a:gd name="connsiteX1" fmla="*/ 863600 w 1961391"/>
                <a:gd name="connsiteY1" fmla="*/ 0 h 1745551"/>
                <a:gd name="connsiteX2" fmla="*/ 1097791 w 1961391"/>
                <a:gd name="connsiteY2" fmla="*/ 0 h 1745551"/>
                <a:gd name="connsiteX3" fmla="*/ 1385223 w 1961391"/>
                <a:gd name="connsiteY3" fmla="*/ 0 h 1745551"/>
                <a:gd name="connsiteX4" fmla="*/ 1539918 w 1961391"/>
                <a:gd name="connsiteY4" fmla="*/ 88854 h 1745551"/>
                <a:gd name="connsiteX5" fmla="*/ 1940980 w 1961391"/>
                <a:gd name="connsiteY5" fmla="*/ 783921 h 1745551"/>
                <a:gd name="connsiteX6" fmla="*/ 1961391 w 1961391"/>
                <a:gd name="connsiteY6" fmla="*/ 872775 h 1745551"/>
                <a:gd name="connsiteX7" fmla="*/ 1940980 w 1961391"/>
                <a:gd name="connsiteY7" fmla="*/ 961629 h 1745551"/>
                <a:gd name="connsiteX8" fmla="*/ 1539918 w 1961391"/>
                <a:gd name="connsiteY8" fmla="*/ 1656697 h 1745551"/>
                <a:gd name="connsiteX9" fmla="*/ 1385223 w 1961391"/>
                <a:gd name="connsiteY9" fmla="*/ 1745551 h 1745551"/>
                <a:gd name="connsiteX10" fmla="*/ 1120460 w 1961391"/>
                <a:gd name="connsiteY10" fmla="*/ 1745551 h 1745551"/>
                <a:gd name="connsiteX11" fmla="*/ 1097791 w 1961391"/>
                <a:gd name="connsiteY11" fmla="*/ 1745551 h 1745551"/>
                <a:gd name="connsiteX12" fmla="*/ 1039896 w 1961391"/>
                <a:gd name="connsiteY12" fmla="*/ 1745551 h 1745551"/>
                <a:gd name="connsiteX13" fmla="*/ 1013340 w 1961391"/>
                <a:gd name="connsiteY13" fmla="*/ 1745551 h 1745551"/>
                <a:gd name="connsiteX14" fmla="*/ 948051 w 1961391"/>
                <a:gd name="connsiteY14" fmla="*/ 1745551 h 1745551"/>
                <a:gd name="connsiteX15" fmla="*/ 921495 w 1961391"/>
                <a:gd name="connsiteY15" fmla="*/ 1745551 h 1745551"/>
                <a:gd name="connsiteX16" fmla="*/ 863600 w 1961391"/>
                <a:gd name="connsiteY16" fmla="*/ 1745551 h 1745551"/>
                <a:gd name="connsiteX17" fmla="*/ 840931 w 1961391"/>
                <a:gd name="connsiteY17" fmla="*/ 1745551 h 1745551"/>
                <a:gd name="connsiteX18" fmla="*/ 576168 w 1961391"/>
                <a:gd name="connsiteY18" fmla="*/ 1745551 h 1745551"/>
                <a:gd name="connsiteX19" fmla="*/ 421473 w 1961391"/>
                <a:gd name="connsiteY19" fmla="*/ 1656697 h 1745551"/>
                <a:gd name="connsiteX20" fmla="*/ 20411 w 1961391"/>
                <a:gd name="connsiteY20" fmla="*/ 961629 h 1745551"/>
                <a:gd name="connsiteX21" fmla="*/ 0 w 1961391"/>
                <a:gd name="connsiteY21" fmla="*/ 872775 h 1745551"/>
                <a:gd name="connsiteX22" fmla="*/ 20411 w 1961391"/>
                <a:gd name="connsiteY22" fmla="*/ 783921 h 1745551"/>
                <a:gd name="connsiteX23" fmla="*/ 421473 w 1961391"/>
                <a:gd name="connsiteY23" fmla="*/ 88854 h 1745551"/>
                <a:gd name="connsiteX24" fmla="*/ 576168 w 1961391"/>
                <a:gd name="connsiteY24" fmla="*/ 0 h 174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61391" h="1745551">
                  <a:moveTo>
                    <a:pt x="576168" y="0"/>
                  </a:moveTo>
                  <a:lnTo>
                    <a:pt x="863600" y="0"/>
                  </a:lnTo>
                  <a:lnTo>
                    <a:pt x="1097791" y="0"/>
                  </a:lnTo>
                  <a:lnTo>
                    <a:pt x="1385223" y="0"/>
                  </a:lnTo>
                  <a:cubicBezTo>
                    <a:pt x="1441086" y="0"/>
                    <a:pt x="1511271" y="40128"/>
                    <a:pt x="1539918" y="88854"/>
                  </a:cubicBezTo>
                  <a:cubicBezTo>
                    <a:pt x="1940980" y="783921"/>
                    <a:pt x="1940980" y="783921"/>
                    <a:pt x="1940980" y="783921"/>
                  </a:cubicBezTo>
                  <a:cubicBezTo>
                    <a:pt x="1954587" y="808285"/>
                    <a:pt x="1961391" y="840530"/>
                    <a:pt x="1961391" y="872775"/>
                  </a:cubicBezTo>
                  <a:cubicBezTo>
                    <a:pt x="1961391" y="905021"/>
                    <a:pt x="1954587" y="937267"/>
                    <a:pt x="1940980" y="961629"/>
                  </a:cubicBezTo>
                  <a:cubicBezTo>
                    <a:pt x="1539918" y="1656697"/>
                    <a:pt x="1539918" y="1656697"/>
                    <a:pt x="1539918" y="1656697"/>
                  </a:cubicBezTo>
                  <a:cubicBezTo>
                    <a:pt x="1511271" y="1705424"/>
                    <a:pt x="1441086" y="1745551"/>
                    <a:pt x="1385223" y="1745551"/>
                  </a:cubicBezTo>
                  <a:cubicBezTo>
                    <a:pt x="1284958" y="1745551"/>
                    <a:pt x="1197225" y="1745551"/>
                    <a:pt x="1120460" y="1745551"/>
                  </a:cubicBezTo>
                  <a:lnTo>
                    <a:pt x="1097791" y="1745551"/>
                  </a:lnTo>
                  <a:lnTo>
                    <a:pt x="1039896" y="1745551"/>
                  </a:lnTo>
                  <a:lnTo>
                    <a:pt x="1013340" y="1745551"/>
                  </a:lnTo>
                  <a:lnTo>
                    <a:pt x="948051" y="1745551"/>
                  </a:lnTo>
                  <a:lnTo>
                    <a:pt x="921495" y="1745551"/>
                  </a:lnTo>
                  <a:lnTo>
                    <a:pt x="863600" y="1745551"/>
                  </a:lnTo>
                  <a:lnTo>
                    <a:pt x="840931" y="1745551"/>
                  </a:lnTo>
                  <a:cubicBezTo>
                    <a:pt x="764166" y="1745551"/>
                    <a:pt x="676433" y="1745551"/>
                    <a:pt x="576168" y="1745551"/>
                  </a:cubicBezTo>
                  <a:cubicBezTo>
                    <a:pt x="520305" y="1745551"/>
                    <a:pt x="450120" y="1705424"/>
                    <a:pt x="421473" y="1656697"/>
                  </a:cubicBezTo>
                  <a:cubicBezTo>
                    <a:pt x="421473" y="1656697"/>
                    <a:pt x="421473" y="1656697"/>
                    <a:pt x="20411" y="961629"/>
                  </a:cubicBezTo>
                  <a:cubicBezTo>
                    <a:pt x="6804" y="937267"/>
                    <a:pt x="0" y="905021"/>
                    <a:pt x="0" y="872775"/>
                  </a:cubicBezTo>
                  <a:cubicBezTo>
                    <a:pt x="0" y="840530"/>
                    <a:pt x="6804" y="808285"/>
                    <a:pt x="20411" y="783921"/>
                  </a:cubicBezTo>
                  <a:cubicBezTo>
                    <a:pt x="20411" y="783921"/>
                    <a:pt x="20411" y="783921"/>
                    <a:pt x="421473" y="88854"/>
                  </a:cubicBezTo>
                  <a:cubicBezTo>
                    <a:pt x="450120" y="40128"/>
                    <a:pt x="520305" y="0"/>
                    <a:pt x="57616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592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5257193" y="2633694"/>
              <a:ext cx="1677614" cy="1493004"/>
            </a:xfrm>
            <a:custGeom>
              <a:avLst/>
              <a:gdLst>
                <a:gd name="connsiteX0" fmla="*/ 576168 w 1961391"/>
                <a:gd name="connsiteY0" fmla="*/ 0 h 1745551"/>
                <a:gd name="connsiteX1" fmla="*/ 863600 w 1961391"/>
                <a:gd name="connsiteY1" fmla="*/ 0 h 1745551"/>
                <a:gd name="connsiteX2" fmla="*/ 1097791 w 1961391"/>
                <a:gd name="connsiteY2" fmla="*/ 0 h 1745551"/>
                <a:gd name="connsiteX3" fmla="*/ 1385223 w 1961391"/>
                <a:gd name="connsiteY3" fmla="*/ 0 h 1745551"/>
                <a:gd name="connsiteX4" fmla="*/ 1539918 w 1961391"/>
                <a:gd name="connsiteY4" fmla="*/ 88854 h 1745551"/>
                <a:gd name="connsiteX5" fmla="*/ 1940980 w 1961391"/>
                <a:gd name="connsiteY5" fmla="*/ 783921 h 1745551"/>
                <a:gd name="connsiteX6" fmla="*/ 1961391 w 1961391"/>
                <a:gd name="connsiteY6" fmla="*/ 872775 h 1745551"/>
                <a:gd name="connsiteX7" fmla="*/ 1940980 w 1961391"/>
                <a:gd name="connsiteY7" fmla="*/ 961629 h 1745551"/>
                <a:gd name="connsiteX8" fmla="*/ 1539918 w 1961391"/>
                <a:gd name="connsiteY8" fmla="*/ 1656697 h 1745551"/>
                <a:gd name="connsiteX9" fmla="*/ 1385223 w 1961391"/>
                <a:gd name="connsiteY9" fmla="*/ 1745551 h 1745551"/>
                <a:gd name="connsiteX10" fmla="*/ 1120460 w 1961391"/>
                <a:gd name="connsiteY10" fmla="*/ 1745551 h 1745551"/>
                <a:gd name="connsiteX11" fmla="*/ 1097791 w 1961391"/>
                <a:gd name="connsiteY11" fmla="*/ 1745551 h 1745551"/>
                <a:gd name="connsiteX12" fmla="*/ 1039896 w 1961391"/>
                <a:gd name="connsiteY12" fmla="*/ 1745551 h 1745551"/>
                <a:gd name="connsiteX13" fmla="*/ 1013340 w 1961391"/>
                <a:gd name="connsiteY13" fmla="*/ 1745551 h 1745551"/>
                <a:gd name="connsiteX14" fmla="*/ 948051 w 1961391"/>
                <a:gd name="connsiteY14" fmla="*/ 1745551 h 1745551"/>
                <a:gd name="connsiteX15" fmla="*/ 921495 w 1961391"/>
                <a:gd name="connsiteY15" fmla="*/ 1745551 h 1745551"/>
                <a:gd name="connsiteX16" fmla="*/ 863600 w 1961391"/>
                <a:gd name="connsiteY16" fmla="*/ 1745551 h 1745551"/>
                <a:gd name="connsiteX17" fmla="*/ 840931 w 1961391"/>
                <a:gd name="connsiteY17" fmla="*/ 1745551 h 1745551"/>
                <a:gd name="connsiteX18" fmla="*/ 576168 w 1961391"/>
                <a:gd name="connsiteY18" fmla="*/ 1745551 h 1745551"/>
                <a:gd name="connsiteX19" fmla="*/ 421473 w 1961391"/>
                <a:gd name="connsiteY19" fmla="*/ 1656697 h 1745551"/>
                <a:gd name="connsiteX20" fmla="*/ 20411 w 1961391"/>
                <a:gd name="connsiteY20" fmla="*/ 961629 h 1745551"/>
                <a:gd name="connsiteX21" fmla="*/ 0 w 1961391"/>
                <a:gd name="connsiteY21" fmla="*/ 872775 h 1745551"/>
                <a:gd name="connsiteX22" fmla="*/ 20411 w 1961391"/>
                <a:gd name="connsiteY22" fmla="*/ 783921 h 1745551"/>
                <a:gd name="connsiteX23" fmla="*/ 421473 w 1961391"/>
                <a:gd name="connsiteY23" fmla="*/ 88854 h 1745551"/>
                <a:gd name="connsiteX24" fmla="*/ 576168 w 1961391"/>
                <a:gd name="connsiteY24" fmla="*/ 0 h 174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61391" h="1745551">
                  <a:moveTo>
                    <a:pt x="576168" y="0"/>
                  </a:moveTo>
                  <a:lnTo>
                    <a:pt x="863600" y="0"/>
                  </a:lnTo>
                  <a:lnTo>
                    <a:pt x="1097791" y="0"/>
                  </a:lnTo>
                  <a:lnTo>
                    <a:pt x="1385223" y="0"/>
                  </a:lnTo>
                  <a:cubicBezTo>
                    <a:pt x="1441086" y="0"/>
                    <a:pt x="1511271" y="40128"/>
                    <a:pt x="1539918" y="88854"/>
                  </a:cubicBezTo>
                  <a:cubicBezTo>
                    <a:pt x="1940980" y="783921"/>
                    <a:pt x="1940980" y="783921"/>
                    <a:pt x="1940980" y="783921"/>
                  </a:cubicBezTo>
                  <a:cubicBezTo>
                    <a:pt x="1954587" y="808285"/>
                    <a:pt x="1961391" y="840530"/>
                    <a:pt x="1961391" y="872775"/>
                  </a:cubicBezTo>
                  <a:cubicBezTo>
                    <a:pt x="1961391" y="905021"/>
                    <a:pt x="1954587" y="937267"/>
                    <a:pt x="1940980" y="961629"/>
                  </a:cubicBezTo>
                  <a:cubicBezTo>
                    <a:pt x="1539918" y="1656697"/>
                    <a:pt x="1539918" y="1656697"/>
                    <a:pt x="1539918" y="1656697"/>
                  </a:cubicBezTo>
                  <a:cubicBezTo>
                    <a:pt x="1511271" y="1705424"/>
                    <a:pt x="1441086" y="1745551"/>
                    <a:pt x="1385223" y="1745551"/>
                  </a:cubicBezTo>
                  <a:cubicBezTo>
                    <a:pt x="1284958" y="1745551"/>
                    <a:pt x="1197225" y="1745551"/>
                    <a:pt x="1120460" y="1745551"/>
                  </a:cubicBezTo>
                  <a:lnTo>
                    <a:pt x="1097791" y="1745551"/>
                  </a:lnTo>
                  <a:lnTo>
                    <a:pt x="1039896" y="1745551"/>
                  </a:lnTo>
                  <a:lnTo>
                    <a:pt x="1013340" y="1745551"/>
                  </a:lnTo>
                  <a:lnTo>
                    <a:pt x="948051" y="1745551"/>
                  </a:lnTo>
                  <a:lnTo>
                    <a:pt x="921495" y="1745551"/>
                  </a:lnTo>
                  <a:lnTo>
                    <a:pt x="863600" y="1745551"/>
                  </a:lnTo>
                  <a:lnTo>
                    <a:pt x="840931" y="1745551"/>
                  </a:lnTo>
                  <a:cubicBezTo>
                    <a:pt x="764166" y="1745551"/>
                    <a:pt x="676433" y="1745551"/>
                    <a:pt x="576168" y="1745551"/>
                  </a:cubicBezTo>
                  <a:cubicBezTo>
                    <a:pt x="520305" y="1745551"/>
                    <a:pt x="450120" y="1705424"/>
                    <a:pt x="421473" y="1656697"/>
                  </a:cubicBezTo>
                  <a:cubicBezTo>
                    <a:pt x="421473" y="1656697"/>
                    <a:pt x="421473" y="1656697"/>
                    <a:pt x="20411" y="961629"/>
                  </a:cubicBezTo>
                  <a:cubicBezTo>
                    <a:pt x="6804" y="937267"/>
                    <a:pt x="0" y="905021"/>
                    <a:pt x="0" y="872775"/>
                  </a:cubicBezTo>
                  <a:cubicBezTo>
                    <a:pt x="0" y="840530"/>
                    <a:pt x="6804" y="808285"/>
                    <a:pt x="20411" y="783921"/>
                  </a:cubicBezTo>
                  <a:cubicBezTo>
                    <a:pt x="20411" y="783921"/>
                    <a:pt x="20411" y="783921"/>
                    <a:pt x="421473" y="88854"/>
                  </a:cubicBezTo>
                  <a:cubicBezTo>
                    <a:pt x="450120" y="40128"/>
                    <a:pt x="520305" y="0"/>
                    <a:pt x="576168" y="0"/>
                  </a:cubicBezTo>
                  <a:close/>
                </a:path>
              </a:pathLst>
            </a:custGeom>
            <a:solidFill>
              <a:srgbClr val="9CC5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592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491220" y="3502820"/>
            <a:ext cx="1209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Part.04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327401" y="4789616"/>
            <a:ext cx="553719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905" y="960375"/>
            <a:ext cx="5875158" cy="129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251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24" name="矩形 23"/>
          <p:cNvSpPr/>
          <p:nvPr/>
        </p:nvSpPr>
        <p:spPr>
          <a:xfrm>
            <a:off x="8337248" y="0"/>
            <a:ext cx="1666001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26" name="TextBox 6"/>
          <p:cNvSpPr txBox="1"/>
          <p:nvPr/>
        </p:nvSpPr>
        <p:spPr>
          <a:xfrm>
            <a:off x="3374949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研究目的</a:t>
            </a:r>
          </a:p>
        </p:txBody>
      </p:sp>
      <p:sp>
        <p:nvSpPr>
          <p:cNvPr id="27" name="TextBox 7"/>
          <p:cNvSpPr txBox="1"/>
          <p:nvPr/>
        </p:nvSpPr>
        <p:spPr>
          <a:xfrm>
            <a:off x="5076749" y="215904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相关背景</a:t>
            </a:r>
          </a:p>
        </p:txBody>
      </p:sp>
      <p:sp>
        <p:nvSpPr>
          <p:cNvPr id="28" name="TextBox 9"/>
          <p:cNvSpPr txBox="1"/>
          <p:nvPr/>
        </p:nvSpPr>
        <p:spPr>
          <a:xfrm>
            <a:off x="6778549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实验方法</a:t>
            </a:r>
          </a:p>
        </p:txBody>
      </p:sp>
      <p:sp>
        <p:nvSpPr>
          <p:cNvPr id="29" name="TextBox 10"/>
          <p:cNvSpPr txBox="1"/>
          <p:nvPr/>
        </p:nvSpPr>
        <p:spPr>
          <a:xfrm>
            <a:off x="8480349" y="215904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</a:p>
        </p:txBody>
      </p:sp>
      <p:sp>
        <p:nvSpPr>
          <p:cNvPr id="30" name="TextBox 11"/>
          <p:cNvSpPr txBox="1"/>
          <p:nvPr/>
        </p:nvSpPr>
        <p:spPr>
          <a:xfrm>
            <a:off x="10182151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总结展望</a:t>
            </a:r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671732" y="1097733"/>
            <a:ext cx="188838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7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Datasets</a:t>
            </a:r>
            <a:endParaRPr lang="zh-CN" altLang="en-US" sz="1867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23185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933648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635448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39" b="32740"/>
          <a:stretch/>
        </p:blipFill>
        <p:spPr>
          <a:xfrm>
            <a:off x="447070" y="71021"/>
            <a:ext cx="2337710" cy="692460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FC41478-269B-4651-820D-D57F9A4D7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463" y="1289863"/>
            <a:ext cx="5181772" cy="5221632"/>
          </a:xfrm>
          <a:prstGeom prst="rect">
            <a:avLst/>
          </a:prstGeom>
        </p:spPr>
      </p:pic>
      <p:sp>
        <p:nvSpPr>
          <p:cNvPr id="25" name="学论网-www.xuelun.me">
            <a:extLst>
              <a:ext uri="{FF2B5EF4-FFF2-40B4-BE49-F238E27FC236}">
                <a16:creationId xmlns:a16="http://schemas.microsoft.com/office/drawing/2014/main" id="{72EA4328-F33B-47B2-91B8-AAB90F3D19A2}"/>
              </a:ext>
            </a:extLst>
          </p:cNvPr>
          <p:cNvSpPr txBox="1"/>
          <p:nvPr/>
        </p:nvSpPr>
        <p:spPr>
          <a:xfrm>
            <a:off x="971113" y="1811105"/>
            <a:ext cx="3709278" cy="244406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Evaluation measure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precision, recall, accuracy, f-measure and Area Under the receiver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operationg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characterstic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Curve(AUC)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AUC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被广泛用于软件工程研究中。</a:t>
            </a:r>
          </a:p>
        </p:txBody>
      </p:sp>
      <p:sp>
        <p:nvSpPr>
          <p:cNvPr id="31" name="学论网-www.xuelun.me">
            <a:extLst>
              <a:ext uri="{FF2B5EF4-FFF2-40B4-BE49-F238E27FC236}">
                <a16:creationId xmlns:a16="http://schemas.microsoft.com/office/drawing/2014/main" id="{64290784-EE28-4B30-922A-EC73C7318D77}"/>
              </a:ext>
            </a:extLst>
          </p:cNvPr>
          <p:cNvSpPr txBox="1"/>
          <p:nvPr/>
        </p:nvSpPr>
        <p:spPr>
          <a:xfrm>
            <a:off x="971113" y="4537436"/>
            <a:ext cx="3401031" cy="202856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Instances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56 - 7782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Defects%:   2.1% - 63.6%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保证了数据集的多样性，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unbalanced datasets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能更好地测试模型性能。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7739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24" name="矩形 23"/>
          <p:cNvSpPr/>
          <p:nvPr/>
        </p:nvSpPr>
        <p:spPr>
          <a:xfrm>
            <a:off x="8337248" y="0"/>
            <a:ext cx="1666001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26" name="TextBox 6"/>
          <p:cNvSpPr txBox="1"/>
          <p:nvPr/>
        </p:nvSpPr>
        <p:spPr>
          <a:xfrm>
            <a:off x="3374949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研究目的</a:t>
            </a:r>
          </a:p>
        </p:txBody>
      </p:sp>
      <p:sp>
        <p:nvSpPr>
          <p:cNvPr id="27" name="TextBox 7"/>
          <p:cNvSpPr txBox="1"/>
          <p:nvPr/>
        </p:nvSpPr>
        <p:spPr>
          <a:xfrm>
            <a:off x="5076749" y="215904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相关背景</a:t>
            </a:r>
          </a:p>
        </p:txBody>
      </p:sp>
      <p:sp>
        <p:nvSpPr>
          <p:cNvPr id="28" name="TextBox 9"/>
          <p:cNvSpPr txBox="1"/>
          <p:nvPr/>
        </p:nvSpPr>
        <p:spPr>
          <a:xfrm>
            <a:off x="6778549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实验方法</a:t>
            </a:r>
          </a:p>
        </p:txBody>
      </p:sp>
      <p:sp>
        <p:nvSpPr>
          <p:cNvPr id="29" name="TextBox 10"/>
          <p:cNvSpPr txBox="1"/>
          <p:nvPr/>
        </p:nvSpPr>
        <p:spPr>
          <a:xfrm>
            <a:off x="8480349" y="215904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</a:p>
        </p:txBody>
      </p:sp>
      <p:sp>
        <p:nvSpPr>
          <p:cNvPr id="30" name="TextBox 11"/>
          <p:cNvSpPr txBox="1"/>
          <p:nvPr/>
        </p:nvSpPr>
        <p:spPr>
          <a:xfrm>
            <a:off x="10182151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总结展望</a:t>
            </a:r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292099" y="1080316"/>
            <a:ext cx="3082850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7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Effectiveness of the DPDF</a:t>
            </a:r>
            <a:endParaRPr lang="zh-CN" altLang="en-US" sz="1867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23185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933648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635448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39" b="32740"/>
          <a:stretch/>
        </p:blipFill>
        <p:spPr>
          <a:xfrm>
            <a:off x="447070" y="71021"/>
            <a:ext cx="2337710" cy="692460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9FB346E-4C55-4ECD-88D9-C5FCE78D5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099" y="1752892"/>
            <a:ext cx="5203318" cy="35779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86AD073-BAC7-43FC-BF2A-E8D5F35E22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640" y="1272446"/>
            <a:ext cx="5540220" cy="4404742"/>
          </a:xfrm>
          <a:prstGeom prst="rect">
            <a:avLst/>
          </a:prstGeom>
        </p:spPr>
      </p:pic>
      <p:sp>
        <p:nvSpPr>
          <p:cNvPr id="23" name="学论网-www.xuelun.me">
            <a:extLst>
              <a:ext uri="{FF2B5EF4-FFF2-40B4-BE49-F238E27FC236}">
                <a16:creationId xmlns:a16="http://schemas.microsoft.com/office/drawing/2014/main" id="{8A0BB7FA-2D77-473C-B118-72E5EB097C05}"/>
              </a:ext>
            </a:extLst>
          </p:cNvPr>
          <p:cNvSpPr txBox="1"/>
          <p:nvPr/>
        </p:nvSpPr>
        <p:spPr>
          <a:xfrm>
            <a:off x="519827" y="6108396"/>
            <a:ext cx="7839679" cy="40729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按照上图结果，可知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DPDF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相比其余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baselines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，获得了最后的效果。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9459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24" name="矩形 23"/>
          <p:cNvSpPr/>
          <p:nvPr/>
        </p:nvSpPr>
        <p:spPr>
          <a:xfrm>
            <a:off x="8337248" y="0"/>
            <a:ext cx="1666001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26" name="TextBox 6"/>
          <p:cNvSpPr txBox="1"/>
          <p:nvPr/>
        </p:nvSpPr>
        <p:spPr>
          <a:xfrm>
            <a:off x="3374949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研究目的</a:t>
            </a:r>
          </a:p>
        </p:txBody>
      </p:sp>
      <p:sp>
        <p:nvSpPr>
          <p:cNvPr id="27" name="TextBox 7"/>
          <p:cNvSpPr txBox="1"/>
          <p:nvPr/>
        </p:nvSpPr>
        <p:spPr>
          <a:xfrm>
            <a:off x="5076749" y="215904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相关背景</a:t>
            </a:r>
          </a:p>
        </p:txBody>
      </p:sp>
      <p:sp>
        <p:nvSpPr>
          <p:cNvPr id="28" name="TextBox 9"/>
          <p:cNvSpPr txBox="1"/>
          <p:nvPr/>
        </p:nvSpPr>
        <p:spPr>
          <a:xfrm>
            <a:off x="6778549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实验方法</a:t>
            </a:r>
          </a:p>
        </p:txBody>
      </p:sp>
      <p:sp>
        <p:nvSpPr>
          <p:cNvPr id="29" name="TextBox 10"/>
          <p:cNvSpPr txBox="1"/>
          <p:nvPr/>
        </p:nvSpPr>
        <p:spPr>
          <a:xfrm>
            <a:off x="8480349" y="215904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</a:p>
        </p:txBody>
      </p:sp>
      <p:sp>
        <p:nvSpPr>
          <p:cNvPr id="30" name="TextBox 11"/>
          <p:cNvSpPr txBox="1"/>
          <p:nvPr/>
        </p:nvSpPr>
        <p:spPr>
          <a:xfrm>
            <a:off x="10182151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总结展望</a:t>
            </a:r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292099" y="1080316"/>
            <a:ext cx="3850410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7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Benefits of the cascade strategy</a:t>
            </a:r>
            <a:endParaRPr lang="zh-CN" altLang="en-US" sz="1867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23185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933648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635448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39" b="32740"/>
          <a:stretch/>
        </p:blipFill>
        <p:spPr>
          <a:xfrm>
            <a:off x="447070" y="71021"/>
            <a:ext cx="2337710" cy="692460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C65B248-649F-437D-9BC6-17F3F59A3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632" y="1752892"/>
            <a:ext cx="10236736" cy="3691937"/>
          </a:xfrm>
          <a:prstGeom prst="rect">
            <a:avLst/>
          </a:prstGeom>
        </p:spPr>
      </p:pic>
      <p:sp>
        <p:nvSpPr>
          <p:cNvPr id="25" name="学论网-www.xuelun.me">
            <a:extLst>
              <a:ext uri="{FF2B5EF4-FFF2-40B4-BE49-F238E27FC236}">
                <a16:creationId xmlns:a16="http://schemas.microsoft.com/office/drawing/2014/main" id="{64DB09B2-1D53-4BB4-98C2-A415D79180B0}"/>
              </a:ext>
            </a:extLst>
          </p:cNvPr>
          <p:cNvSpPr txBox="1"/>
          <p:nvPr/>
        </p:nvSpPr>
        <p:spPr>
          <a:xfrm>
            <a:off x="977632" y="5928286"/>
            <a:ext cx="7839679" cy="40729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基于上述结果，可知级联策略可以提升传统机器学习分类器的性能。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4415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24" name="矩形 23"/>
          <p:cNvSpPr/>
          <p:nvPr/>
        </p:nvSpPr>
        <p:spPr>
          <a:xfrm>
            <a:off x="8337248" y="0"/>
            <a:ext cx="1666001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26" name="TextBox 6"/>
          <p:cNvSpPr txBox="1"/>
          <p:nvPr/>
        </p:nvSpPr>
        <p:spPr>
          <a:xfrm>
            <a:off x="3374949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研究目的</a:t>
            </a:r>
          </a:p>
        </p:txBody>
      </p:sp>
      <p:sp>
        <p:nvSpPr>
          <p:cNvPr id="27" name="TextBox 7"/>
          <p:cNvSpPr txBox="1"/>
          <p:nvPr/>
        </p:nvSpPr>
        <p:spPr>
          <a:xfrm>
            <a:off x="5076749" y="215904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相关背景</a:t>
            </a:r>
          </a:p>
        </p:txBody>
      </p:sp>
      <p:sp>
        <p:nvSpPr>
          <p:cNvPr id="28" name="TextBox 9"/>
          <p:cNvSpPr txBox="1"/>
          <p:nvPr/>
        </p:nvSpPr>
        <p:spPr>
          <a:xfrm>
            <a:off x="6778549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实验方法</a:t>
            </a:r>
          </a:p>
        </p:txBody>
      </p:sp>
      <p:sp>
        <p:nvSpPr>
          <p:cNvPr id="29" name="TextBox 10"/>
          <p:cNvSpPr txBox="1"/>
          <p:nvPr/>
        </p:nvSpPr>
        <p:spPr>
          <a:xfrm>
            <a:off x="8480349" y="215904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</a:p>
        </p:txBody>
      </p:sp>
      <p:sp>
        <p:nvSpPr>
          <p:cNvPr id="30" name="TextBox 11"/>
          <p:cNvSpPr txBox="1"/>
          <p:nvPr/>
        </p:nvSpPr>
        <p:spPr>
          <a:xfrm>
            <a:off x="10182151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总结展望</a:t>
            </a:r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292099" y="1080316"/>
            <a:ext cx="3850410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7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running time of all models</a:t>
            </a:r>
            <a:endParaRPr lang="zh-CN" altLang="en-US" sz="1867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23185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933648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635448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39" b="32740"/>
          <a:stretch/>
        </p:blipFill>
        <p:spPr>
          <a:xfrm>
            <a:off x="447070" y="71021"/>
            <a:ext cx="2337710" cy="692460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1129246-D305-411B-B6C8-4812EFAD7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019" y="1392213"/>
            <a:ext cx="6054660" cy="4915940"/>
          </a:xfrm>
          <a:prstGeom prst="rect">
            <a:avLst/>
          </a:prstGeom>
        </p:spPr>
      </p:pic>
      <p:sp>
        <p:nvSpPr>
          <p:cNvPr id="21" name="学论网-www.xuelun.me">
            <a:extLst>
              <a:ext uri="{FF2B5EF4-FFF2-40B4-BE49-F238E27FC236}">
                <a16:creationId xmlns:a16="http://schemas.microsoft.com/office/drawing/2014/main" id="{57FAA749-987E-4558-9819-59336AC797D1}"/>
              </a:ext>
            </a:extLst>
          </p:cNvPr>
          <p:cNvSpPr txBox="1"/>
          <p:nvPr/>
        </p:nvSpPr>
        <p:spPr>
          <a:xfrm>
            <a:off x="447070" y="2723208"/>
            <a:ext cx="4273945" cy="225395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从图中可以看出，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DPDF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的运行时间大概需要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秒，而其他的深度模型运行时间更长。虽然传统的机器学习分离器运行时间非常短，但是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秒是一个可以接受的消耗。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1362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rot="5400000">
            <a:off x="4227759" y="-4227756"/>
            <a:ext cx="3736490" cy="121920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5321300" y="3044202"/>
            <a:ext cx="1549400" cy="1378900"/>
            <a:chOff x="5127859" y="2518592"/>
            <a:chExt cx="1936282" cy="1723208"/>
          </a:xfrm>
        </p:grpSpPr>
        <p:sp>
          <p:nvSpPr>
            <p:cNvPr id="6" name="任意多边形 5"/>
            <p:cNvSpPr/>
            <p:nvPr/>
          </p:nvSpPr>
          <p:spPr>
            <a:xfrm>
              <a:off x="5127859" y="2518592"/>
              <a:ext cx="1936282" cy="1723208"/>
            </a:xfrm>
            <a:custGeom>
              <a:avLst/>
              <a:gdLst>
                <a:gd name="connsiteX0" fmla="*/ 576168 w 1961391"/>
                <a:gd name="connsiteY0" fmla="*/ 0 h 1745551"/>
                <a:gd name="connsiteX1" fmla="*/ 863600 w 1961391"/>
                <a:gd name="connsiteY1" fmla="*/ 0 h 1745551"/>
                <a:gd name="connsiteX2" fmla="*/ 1097791 w 1961391"/>
                <a:gd name="connsiteY2" fmla="*/ 0 h 1745551"/>
                <a:gd name="connsiteX3" fmla="*/ 1385223 w 1961391"/>
                <a:gd name="connsiteY3" fmla="*/ 0 h 1745551"/>
                <a:gd name="connsiteX4" fmla="*/ 1539918 w 1961391"/>
                <a:gd name="connsiteY4" fmla="*/ 88854 h 1745551"/>
                <a:gd name="connsiteX5" fmla="*/ 1940980 w 1961391"/>
                <a:gd name="connsiteY5" fmla="*/ 783921 h 1745551"/>
                <a:gd name="connsiteX6" fmla="*/ 1961391 w 1961391"/>
                <a:gd name="connsiteY6" fmla="*/ 872775 h 1745551"/>
                <a:gd name="connsiteX7" fmla="*/ 1940980 w 1961391"/>
                <a:gd name="connsiteY7" fmla="*/ 961629 h 1745551"/>
                <a:gd name="connsiteX8" fmla="*/ 1539918 w 1961391"/>
                <a:gd name="connsiteY8" fmla="*/ 1656697 h 1745551"/>
                <a:gd name="connsiteX9" fmla="*/ 1385223 w 1961391"/>
                <a:gd name="connsiteY9" fmla="*/ 1745551 h 1745551"/>
                <a:gd name="connsiteX10" fmla="*/ 1120460 w 1961391"/>
                <a:gd name="connsiteY10" fmla="*/ 1745551 h 1745551"/>
                <a:gd name="connsiteX11" fmla="*/ 1097791 w 1961391"/>
                <a:gd name="connsiteY11" fmla="*/ 1745551 h 1745551"/>
                <a:gd name="connsiteX12" fmla="*/ 1039896 w 1961391"/>
                <a:gd name="connsiteY12" fmla="*/ 1745551 h 1745551"/>
                <a:gd name="connsiteX13" fmla="*/ 1013340 w 1961391"/>
                <a:gd name="connsiteY13" fmla="*/ 1745551 h 1745551"/>
                <a:gd name="connsiteX14" fmla="*/ 948051 w 1961391"/>
                <a:gd name="connsiteY14" fmla="*/ 1745551 h 1745551"/>
                <a:gd name="connsiteX15" fmla="*/ 921495 w 1961391"/>
                <a:gd name="connsiteY15" fmla="*/ 1745551 h 1745551"/>
                <a:gd name="connsiteX16" fmla="*/ 863600 w 1961391"/>
                <a:gd name="connsiteY16" fmla="*/ 1745551 h 1745551"/>
                <a:gd name="connsiteX17" fmla="*/ 840931 w 1961391"/>
                <a:gd name="connsiteY17" fmla="*/ 1745551 h 1745551"/>
                <a:gd name="connsiteX18" fmla="*/ 576168 w 1961391"/>
                <a:gd name="connsiteY18" fmla="*/ 1745551 h 1745551"/>
                <a:gd name="connsiteX19" fmla="*/ 421473 w 1961391"/>
                <a:gd name="connsiteY19" fmla="*/ 1656697 h 1745551"/>
                <a:gd name="connsiteX20" fmla="*/ 20411 w 1961391"/>
                <a:gd name="connsiteY20" fmla="*/ 961629 h 1745551"/>
                <a:gd name="connsiteX21" fmla="*/ 0 w 1961391"/>
                <a:gd name="connsiteY21" fmla="*/ 872775 h 1745551"/>
                <a:gd name="connsiteX22" fmla="*/ 20411 w 1961391"/>
                <a:gd name="connsiteY22" fmla="*/ 783921 h 1745551"/>
                <a:gd name="connsiteX23" fmla="*/ 421473 w 1961391"/>
                <a:gd name="connsiteY23" fmla="*/ 88854 h 1745551"/>
                <a:gd name="connsiteX24" fmla="*/ 576168 w 1961391"/>
                <a:gd name="connsiteY24" fmla="*/ 0 h 174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61391" h="1745551">
                  <a:moveTo>
                    <a:pt x="576168" y="0"/>
                  </a:moveTo>
                  <a:lnTo>
                    <a:pt x="863600" y="0"/>
                  </a:lnTo>
                  <a:lnTo>
                    <a:pt x="1097791" y="0"/>
                  </a:lnTo>
                  <a:lnTo>
                    <a:pt x="1385223" y="0"/>
                  </a:lnTo>
                  <a:cubicBezTo>
                    <a:pt x="1441086" y="0"/>
                    <a:pt x="1511271" y="40128"/>
                    <a:pt x="1539918" y="88854"/>
                  </a:cubicBezTo>
                  <a:cubicBezTo>
                    <a:pt x="1940980" y="783921"/>
                    <a:pt x="1940980" y="783921"/>
                    <a:pt x="1940980" y="783921"/>
                  </a:cubicBezTo>
                  <a:cubicBezTo>
                    <a:pt x="1954587" y="808285"/>
                    <a:pt x="1961391" y="840530"/>
                    <a:pt x="1961391" y="872775"/>
                  </a:cubicBezTo>
                  <a:cubicBezTo>
                    <a:pt x="1961391" y="905021"/>
                    <a:pt x="1954587" y="937267"/>
                    <a:pt x="1940980" y="961629"/>
                  </a:cubicBezTo>
                  <a:cubicBezTo>
                    <a:pt x="1539918" y="1656697"/>
                    <a:pt x="1539918" y="1656697"/>
                    <a:pt x="1539918" y="1656697"/>
                  </a:cubicBezTo>
                  <a:cubicBezTo>
                    <a:pt x="1511271" y="1705424"/>
                    <a:pt x="1441086" y="1745551"/>
                    <a:pt x="1385223" y="1745551"/>
                  </a:cubicBezTo>
                  <a:cubicBezTo>
                    <a:pt x="1284958" y="1745551"/>
                    <a:pt x="1197225" y="1745551"/>
                    <a:pt x="1120460" y="1745551"/>
                  </a:cubicBezTo>
                  <a:lnTo>
                    <a:pt x="1097791" y="1745551"/>
                  </a:lnTo>
                  <a:lnTo>
                    <a:pt x="1039896" y="1745551"/>
                  </a:lnTo>
                  <a:lnTo>
                    <a:pt x="1013340" y="1745551"/>
                  </a:lnTo>
                  <a:lnTo>
                    <a:pt x="948051" y="1745551"/>
                  </a:lnTo>
                  <a:lnTo>
                    <a:pt x="921495" y="1745551"/>
                  </a:lnTo>
                  <a:lnTo>
                    <a:pt x="863600" y="1745551"/>
                  </a:lnTo>
                  <a:lnTo>
                    <a:pt x="840931" y="1745551"/>
                  </a:lnTo>
                  <a:cubicBezTo>
                    <a:pt x="764166" y="1745551"/>
                    <a:pt x="676433" y="1745551"/>
                    <a:pt x="576168" y="1745551"/>
                  </a:cubicBezTo>
                  <a:cubicBezTo>
                    <a:pt x="520305" y="1745551"/>
                    <a:pt x="450120" y="1705424"/>
                    <a:pt x="421473" y="1656697"/>
                  </a:cubicBezTo>
                  <a:cubicBezTo>
                    <a:pt x="421473" y="1656697"/>
                    <a:pt x="421473" y="1656697"/>
                    <a:pt x="20411" y="961629"/>
                  </a:cubicBezTo>
                  <a:cubicBezTo>
                    <a:pt x="6804" y="937267"/>
                    <a:pt x="0" y="905021"/>
                    <a:pt x="0" y="872775"/>
                  </a:cubicBezTo>
                  <a:cubicBezTo>
                    <a:pt x="0" y="840530"/>
                    <a:pt x="6804" y="808285"/>
                    <a:pt x="20411" y="783921"/>
                  </a:cubicBezTo>
                  <a:cubicBezTo>
                    <a:pt x="20411" y="783921"/>
                    <a:pt x="20411" y="783921"/>
                    <a:pt x="421473" y="88854"/>
                  </a:cubicBezTo>
                  <a:cubicBezTo>
                    <a:pt x="450120" y="40128"/>
                    <a:pt x="520305" y="0"/>
                    <a:pt x="57616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592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5257193" y="2633694"/>
              <a:ext cx="1677614" cy="1493004"/>
            </a:xfrm>
            <a:custGeom>
              <a:avLst/>
              <a:gdLst>
                <a:gd name="connsiteX0" fmla="*/ 576168 w 1961391"/>
                <a:gd name="connsiteY0" fmla="*/ 0 h 1745551"/>
                <a:gd name="connsiteX1" fmla="*/ 863600 w 1961391"/>
                <a:gd name="connsiteY1" fmla="*/ 0 h 1745551"/>
                <a:gd name="connsiteX2" fmla="*/ 1097791 w 1961391"/>
                <a:gd name="connsiteY2" fmla="*/ 0 h 1745551"/>
                <a:gd name="connsiteX3" fmla="*/ 1385223 w 1961391"/>
                <a:gd name="connsiteY3" fmla="*/ 0 h 1745551"/>
                <a:gd name="connsiteX4" fmla="*/ 1539918 w 1961391"/>
                <a:gd name="connsiteY4" fmla="*/ 88854 h 1745551"/>
                <a:gd name="connsiteX5" fmla="*/ 1940980 w 1961391"/>
                <a:gd name="connsiteY5" fmla="*/ 783921 h 1745551"/>
                <a:gd name="connsiteX6" fmla="*/ 1961391 w 1961391"/>
                <a:gd name="connsiteY6" fmla="*/ 872775 h 1745551"/>
                <a:gd name="connsiteX7" fmla="*/ 1940980 w 1961391"/>
                <a:gd name="connsiteY7" fmla="*/ 961629 h 1745551"/>
                <a:gd name="connsiteX8" fmla="*/ 1539918 w 1961391"/>
                <a:gd name="connsiteY8" fmla="*/ 1656697 h 1745551"/>
                <a:gd name="connsiteX9" fmla="*/ 1385223 w 1961391"/>
                <a:gd name="connsiteY9" fmla="*/ 1745551 h 1745551"/>
                <a:gd name="connsiteX10" fmla="*/ 1120460 w 1961391"/>
                <a:gd name="connsiteY10" fmla="*/ 1745551 h 1745551"/>
                <a:gd name="connsiteX11" fmla="*/ 1097791 w 1961391"/>
                <a:gd name="connsiteY11" fmla="*/ 1745551 h 1745551"/>
                <a:gd name="connsiteX12" fmla="*/ 1039896 w 1961391"/>
                <a:gd name="connsiteY12" fmla="*/ 1745551 h 1745551"/>
                <a:gd name="connsiteX13" fmla="*/ 1013340 w 1961391"/>
                <a:gd name="connsiteY13" fmla="*/ 1745551 h 1745551"/>
                <a:gd name="connsiteX14" fmla="*/ 948051 w 1961391"/>
                <a:gd name="connsiteY14" fmla="*/ 1745551 h 1745551"/>
                <a:gd name="connsiteX15" fmla="*/ 921495 w 1961391"/>
                <a:gd name="connsiteY15" fmla="*/ 1745551 h 1745551"/>
                <a:gd name="connsiteX16" fmla="*/ 863600 w 1961391"/>
                <a:gd name="connsiteY16" fmla="*/ 1745551 h 1745551"/>
                <a:gd name="connsiteX17" fmla="*/ 840931 w 1961391"/>
                <a:gd name="connsiteY17" fmla="*/ 1745551 h 1745551"/>
                <a:gd name="connsiteX18" fmla="*/ 576168 w 1961391"/>
                <a:gd name="connsiteY18" fmla="*/ 1745551 h 1745551"/>
                <a:gd name="connsiteX19" fmla="*/ 421473 w 1961391"/>
                <a:gd name="connsiteY19" fmla="*/ 1656697 h 1745551"/>
                <a:gd name="connsiteX20" fmla="*/ 20411 w 1961391"/>
                <a:gd name="connsiteY20" fmla="*/ 961629 h 1745551"/>
                <a:gd name="connsiteX21" fmla="*/ 0 w 1961391"/>
                <a:gd name="connsiteY21" fmla="*/ 872775 h 1745551"/>
                <a:gd name="connsiteX22" fmla="*/ 20411 w 1961391"/>
                <a:gd name="connsiteY22" fmla="*/ 783921 h 1745551"/>
                <a:gd name="connsiteX23" fmla="*/ 421473 w 1961391"/>
                <a:gd name="connsiteY23" fmla="*/ 88854 h 1745551"/>
                <a:gd name="connsiteX24" fmla="*/ 576168 w 1961391"/>
                <a:gd name="connsiteY24" fmla="*/ 0 h 174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61391" h="1745551">
                  <a:moveTo>
                    <a:pt x="576168" y="0"/>
                  </a:moveTo>
                  <a:lnTo>
                    <a:pt x="863600" y="0"/>
                  </a:lnTo>
                  <a:lnTo>
                    <a:pt x="1097791" y="0"/>
                  </a:lnTo>
                  <a:lnTo>
                    <a:pt x="1385223" y="0"/>
                  </a:lnTo>
                  <a:cubicBezTo>
                    <a:pt x="1441086" y="0"/>
                    <a:pt x="1511271" y="40128"/>
                    <a:pt x="1539918" y="88854"/>
                  </a:cubicBezTo>
                  <a:cubicBezTo>
                    <a:pt x="1940980" y="783921"/>
                    <a:pt x="1940980" y="783921"/>
                    <a:pt x="1940980" y="783921"/>
                  </a:cubicBezTo>
                  <a:cubicBezTo>
                    <a:pt x="1954587" y="808285"/>
                    <a:pt x="1961391" y="840530"/>
                    <a:pt x="1961391" y="872775"/>
                  </a:cubicBezTo>
                  <a:cubicBezTo>
                    <a:pt x="1961391" y="905021"/>
                    <a:pt x="1954587" y="937267"/>
                    <a:pt x="1940980" y="961629"/>
                  </a:cubicBezTo>
                  <a:cubicBezTo>
                    <a:pt x="1539918" y="1656697"/>
                    <a:pt x="1539918" y="1656697"/>
                    <a:pt x="1539918" y="1656697"/>
                  </a:cubicBezTo>
                  <a:cubicBezTo>
                    <a:pt x="1511271" y="1705424"/>
                    <a:pt x="1441086" y="1745551"/>
                    <a:pt x="1385223" y="1745551"/>
                  </a:cubicBezTo>
                  <a:cubicBezTo>
                    <a:pt x="1284958" y="1745551"/>
                    <a:pt x="1197225" y="1745551"/>
                    <a:pt x="1120460" y="1745551"/>
                  </a:cubicBezTo>
                  <a:lnTo>
                    <a:pt x="1097791" y="1745551"/>
                  </a:lnTo>
                  <a:lnTo>
                    <a:pt x="1039896" y="1745551"/>
                  </a:lnTo>
                  <a:lnTo>
                    <a:pt x="1013340" y="1745551"/>
                  </a:lnTo>
                  <a:lnTo>
                    <a:pt x="948051" y="1745551"/>
                  </a:lnTo>
                  <a:lnTo>
                    <a:pt x="921495" y="1745551"/>
                  </a:lnTo>
                  <a:lnTo>
                    <a:pt x="863600" y="1745551"/>
                  </a:lnTo>
                  <a:lnTo>
                    <a:pt x="840931" y="1745551"/>
                  </a:lnTo>
                  <a:cubicBezTo>
                    <a:pt x="764166" y="1745551"/>
                    <a:pt x="676433" y="1745551"/>
                    <a:pt x="576168" y="1745551"/>
                  </a:cubicBezTo>
                  <a:cubicBezTo>
                    <a:pt x="520305" y="1745551"/>
                    <a:pt x="450120" y="1705424"/>
                    <a:pt x="421473" y="1656697"/>
                  </a:cubicBezTo>
                  <a:cubicBezTo>
                    <a:pt x="421473" y="1656697"/>
                    <a:pt x="421473" y="1656697"/>
                    <a:pt x="20411" y="961629"/>
                  </a:cubicBezTo>
                  <a:cubicBezTo>
                    <a:pt x="6804" y="937267"/>
                    <a:pt x="0" y="905021"/>
                    <a:pt x="0" y="872775"/>
                  </a:cubicBezTo>
                  <a:cubicBezTo>
                    <a:pt x="0" y="840530"/>
                    <a:pt x="6804" y="808285"/>
                    <a:pt x="20411" y="783921"/>
                  </a:cubicBezTo>
                  <a:cubicBezTo>
                    <a:pt x="20411" y="783921"/>
                    <a:pt x="20411" y="783921"/>
                    <a:pt x="421473" y="88854"/>
                  </a:cubicBezTo>
                  <a:cubicBezTo>
                    <a:pt x="450120" y="40128"/>
                    <a:pt x="520305" y="0"/>
                    <a:pt x="576168" y="0"/>
                  </a:cubicBezTo>
                  <a:close/>
                </a:path>
              </a:pathLst>
            </a:custGeom>
            <a:solidFill>
              <a:srgbClr val="9CC5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592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491220" y="3502820"/>
            <a:ext cx="1209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Part.05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327401" y="4789616"/>
            <a:ext cx="553719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总结展望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905" y="960375"/>
            <a:ext cx="5875158" cy="129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649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24" name="矩形 23"/>
          <p:cNvSpPr/>
          <p:nvPr/>
        </p:nvSpPr>
        <p:spPr>
          <a:xfrm>
            <a:off x="10003249" y="0"/>
            <a:ext cx="1666001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26" name="TextBox 6"/>
          <p:cNvSpPr txBox="1"/>
          <p:nvPr/>
        </p:nvSpPr>
        <p:spPr>
          <a:xfrm>
            <a:off x="3374949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研究目的</a:t>
            </a:r>
          </a:p>
        </p:txBody>
      </p:sp>
      <p:sp>
        <p:nvSpPr>
          <p:cNvPr id="27" name="TextBox 7"/>
          <p:cNvSpPr txBox="1"/>
          <p:nvPr/>
        </p:nvSpPr>
        <p:spPr>
          <a:xfrm>
            <a:off x="5076749" y="215904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相关背景</a:t>
            </a:r>
          </a:p>
        </p:txBody>
      </p:sp>
      <p:sp>
        <p:nvSpPr>
          <p:cNvPr id="28" name="TextBox 9"/>
          <p:cNvSpPr txBox="1"/>
          <p:nvPr/>
        </p:nvSpPr>
        <p:spPr>
          <a:xfrm>
            <a:off x="6778549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实验方法</a:t>
            </a:r>
          </a:p>
        </p:txBody>
      </p:sp>
      <p:sp>
        <p:nvSpPr>
          <p:cNvPr id="29" name="TextBox 10"/>
          <p:cNvSpPr txBox="1"/>
          <p:nvPr/>
        </p:nvSpPr>
        <p:spPr>
          <a:xfrm>
            <a:off x="8480349" y="215904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</a:p>
        </p:txBody>
      </p:sp>
      <p:sp>
        <p:nvSpPr>
          <p:cNvPr id="30" name="TextBox 11"/>
          <p:cNvSpPr txBox="1"/>
          <p:nvPr/>
        </p:nvSpPr>
        <p:spPr>
          <a:xfrm>
            <a:off x="10182151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总结展望</a:t>
            </a:r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681559" y="1108968"/>
            <a:ext cx="188838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867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工作总结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323185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933648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635448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8337248" y="313246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708695" y="1717487"/>
            <a:ext cx="8127554" cy="5069382"/>
          </a:xfrm>
          <a:prstGeom prst="rect">
            <a:avLst/>
          </a:prstGeom>
          <a:noFill/>
          <a:ln w="19050">
            <a:solidFill>
              <a:srgbClr val="0D84C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grpSp>
        <p:nvGrpSpPr>
          <p:cNvPr id="21" name="组合 20"/>
          <p:cNvGrpSpPr/>
          <p:nvPr/>
        </p:nvGrpSpPr>
        <p:grpSpPr>
          <a:xfrm>
            <a:off x="2856522" y="2174279"/>
            <a:ext cx="7997629" cy="1705404"/>
            <a:chOff x="4910248" y="2462346"/>
            <a:chExt cx="5232576" cy="708295"/>
          </a:xfrm>
        </p:grpSpPr>
        <p:sp>
          <p:nvSpPr>
            <p:cNvPr id="23" name="矩形 22"/>
            <p:cNvSpPr/>
            <p:nvPr/>
          </p:nvSpPr>
          <p:spPr>
            <a:xfrm>
              <a:off x="5540149" y="2462346"/>
              <a:ext cx="4602675" cy="7082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机器学习被广泛用于软件缺陷分析，本文提出了一种新的基于深度森林的缺陷预测模型（</a:t>
              </a:r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DPDF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），能够替代深度神经网络的作用。</a:t>
              </a:r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DPDF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的主要思想是在传统的机器学习算法（</a:t>
              </a:r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random forest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）上运用级联策略，来选出更有效的缺陷特征，具有很好的表征学习能力。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4910248" y="2570667"/>
              <a:ext cx="520183" cy="367328"/>
            </a:xfrm>
            <a:prstGeom prst="rect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>
            <a:off x="447070" y="1717487"/>
            <a:ext cx="1978335" cy="506938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39" b="32740"/>
          <a:stretch/>
        </p:blipFill>
        <p:spPr>
          <a:xfrm>
            <a:off x="447070" y="71021"/>
            <a:ext cx="2337710" cy="692460"/>
          </a:xfrm>
          <a:prstGeom prst="rect">
            <a:avLst/>
          </a:prstGeom>
        </p:spPr>
      </p:pic>
      <p:grpSp>
        <p:nvGrpSpPr>
          <p:cNvPr id="33" name="组合 32">
            <a:extLst>
              <a:ext uri="{FF2B5EF4-FFF2-40B4-BE49-F238E27FC236}">
                <a16:creationId xmlns:a16="http://schemas.microsoft.com/office/drawing/2014/main" id="{7768C49C-9238-41FF-870B-5B7264E99702}"/>
              </a:ext>
            </a:extLst>
          </p:cNvPr>
          <p:cNvGrpSpPr/>
          <p:nvPr/>
        </p:nvGrpSpPr>
        <p:grpSpPr>
          <a:xfrm>
            <a:off x="2856522" y="4468490"/>
            <a:ext cx="8054624" cy="1289906"/>
            <a:chOff x="4910248" y="2486466"/>
            <a:chExt cx="5269866" cy="535729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A959262F-7A11-4196-8BCF-0035C2B7B5D1}"/>
                </a:ext>
              </a:extLst>
            </p:cNvPr>
            <p:cNvSpPr/>
            <p:nvPr/>
          </p:nvSpPr>
          <p:spPr>
            <a:xfrm>
              <a:off x="5577439" y="2486466"/>
              <a:ext cx="4602675" cy="5357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在四个数据集上的实验表明，</a:t>
              </a:r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DPDF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能够提高最先进的机器学习分类器的性能，相比于传统提高了</a:t>
              </a:r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5%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的</a:t>
              </a:r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AUC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值。因此，深度级联策略在软件缺陷预测上非常有效。</a:t>
              </a: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AD7AC581-3634-412D-A878-3EBEA47A2948}"/>
                </a:ext>
              </a:extLst>
            </p:cNvPr>
            <p:cNvSpPr/>
            <p:nvPr/>
          </p:nvSpPr>
          <p:spPr>
            <a:xfrm>
              <a:off x="4910248" y="2570667"/>
              <a:ext cx="520183" cy="367328"/>
            </a:xfrm>
            <a:prstGeom prst="rect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5895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681559" y="1108968"/>
            <a:ext cx="188838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867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未来展望</a:t>
            </a:r>
          </a:p>
        </p:txBody>
      </p:sp>
      <p:sp>
        <p:nvSpPr>
          <p:cNvPr id="18" name="矩形 3"/>
          <p:cNvSpPr/>
          <p:nvPr/>
        </p:nvSpPr>
        <p:spPr>
          <a:xfrm>
            <a:off x="1578997" y="4761191"/>
            <a:ext cx="3139952" cy="869659"/>
          </a:xfrm>
          <a:custGeom>
            <a:avLst/>
            <a:gdLst/>
            <a:ahLst/>
            <a:cxnLst/>
            <a:rect l="l" t="t" r="r" b="b"/>
            <a:pathLst>
              <a:path w="5192450" h="1305562">
                <a:moveTo>
                  <a:pt x="648072" y="0"/>
                </a:moveTo>
                <a:lnTo>
                  <a:pt x="4680520" y="0"/>
                </a:lnTo>
                <a:lnTo>
                  <a:pt x="4680520" y="534"/>
                </a:lnTo>
                <a:lnTo>
                  <a:pt x="4756983" y="534"/>
                </a:lnTo>
                <a:cubicBezTo>
                  <a:pt x="4781822" y="0"/>
                  <a:pt x="4807189" y="5871"/>
                  <a:pt x="4830442" y="19749"/>
                </a:cubicBezTo>
                <a:cubicBezTo>
                  <a:pt x="4852109" y="32025"/>
                  <a:pt x="4869549" y="49639"/>
                  <a:pt x="4881176" y="70456"/>
                </a:cubicBezTo>
                <a:lnTo>
                  <a:pt x="5172368" y="579657"/>
                </a:lnTo>
                <a:cubicBezTo>
                  <a:pt x="5185051" y="601007"/>
                  <a:pt x="5192450" y="626093"/>
                  <a:pt x="5192450" y="652781"/>
                </a:cubicBezTo>
                <a:cubicBezTo>
                  <a:pt x="5192450" y="680003"/>
                  <a:pt x="5185051" y="705089"/>
                  <a:pt x="5171839" y="726439"/>
                </a:cubicBezTo>
                <a:lnTo>
                  <a:pt x="4881176" y="1235640"/>
                </a:lnTo>
                <a:cubicBezTo>
                  <a:pt x="4869021" y="1255923"/>
                  <a:pt x="4852109" y="1273537"/>
                  <a:pt x="4830442" y="1286347"/>
                </a:cubicBezTo>
                <a:cubicBezTo>
                  <a:pt x="4807717" y="1299691"/>
                  <a:pt x="4782879" y="1305562"/>
                  <a:pt x="4758040" y="1305028"/>
                </a:cubicBezTo>
                <a:lnTo>
                  <a:pt x="4680520" y="1305028"/>
                </a:lnTo>
                <a:lnTo>
                  <a:pt x="4680520" y="1305562"/>
                </a:lnTo>
                <a:lnTo>
                  <a:pt x="648072" y="1305562"/>
                </a:lnTo>
                <a:lnTo>
                  <a:pt x="648072" y="1305028"/>
                </a:lnTo>
                <a:lnTo>
                  <a:pt x="431239" y="1305028"/>
                </a:lnTo>
                <a:cubicBezTo>
                  <a:pt x="407986" y="1305028"/>
                  <a:pt x="383676" y="1299157"/>
                  <a:pt x="362008" y="1286347"/>
                </a:cubicBezTo>
                <a:cubicBezTo>
                  <a:pt x="340341" y="1273537"/>
                  <a:pt x="322901" y="1255923"/>
                  <a:pt x="311274" y="1235107"/>
                </a:cubicBezTo>
                <a:lnTo>
                  <a:pt x="19025" y="723770"/>
                </a:lnTo>
                <a:cubicBezTo>
                  <a:pt x="6870" y="702954"/>
                  <a:pt x="0" y="678935"/>
                  <a:pt x="0" y="652781"/>
                </a:cubicBezTo>
                <a:cubicBezTo>
                  <a:pt x="0" y="626627"/>
                  <a:pt x="6870" y="602608"/>
                  <a:pt x="19025" y="581258"/>
                </a:cubicBezTo>
                <a:lnTo>
                  <a:pt x="310217" y="72057"/>
                </a:lnTo>
                <a:cubicBezTo>
                  <a:pt x="322372" y="51240"/>
                  <a:pt x="339812" y="32559"/>
                  <a:pt x="362008" y="19749"/>
                </a:cubicBezTo>
                <a:cubicBezTo>
                  <a:pt x="382619" y="7473"/>
                  <a:pt x="405344" y="1068"/>
                  <a:pt x="428068" y="534"/>
                </a:cubicBezTo>
                <a:lnTo>
                  <a:pt x="648072" y="534"/>
                </a:lnTo>
                <a:close/>
              </a:path>
            </a:pathLst>
          </a:custGeom>
          <a:solidFill>
            <a:srgbClr val="0070C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20" name="TextBox 74"/>
          <p:cNvSpPr txBox="1"/>
          <p:nvPr/>
        </p:nvSpPr>
        <p:spPr>
          <a:xfrm>
            <a:off x="5299473" y="2795606"/>
            <a:ext cx="5646149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本文研究了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DPDF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在项目内缺陷预测的表现，未来将研究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DPDF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在跨项目缺陷预测上的潜在价值。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75"/>
          <p:cNvSpPr txBox="1"/>
          <p:nvPr/>
        </p:nvSpPr>
        <p:spPr>
          <a:xfrm>
            <a:off x="5347478" y="4811268"/>
            <a:ext cx="5963973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缺陷预测过程的输入中，有些特征可能是错误的，未来将结合其他方法在输入中选取特征子集，来提高模型的性能。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3"/>
          <p:cNvSpPr/>
          <p:nvPr/>
        </p:nvSpPr>
        <p:spPr>
          <a:xfrm>
            <a:off x="1578997" y="2633288"/>
            <a:ext cx="3139952" cy="869659"/>
          </a:xfrm>
          <a:custGeom>
            <a:avLst/>
            <a:gdLst/>
            <a:ahLst/>
            <a:cxnLst/>
            <a:rect l="l" t="t" r="r" b="b"/>
            <a:pathLst>
              <a:path w="5192450" h="1305562">
                <a:moveTo>
                  <a:pt x="648072" y="0"/>
                </a:moveTo>
                <a:lnTo>
                  <a:pt x="4680520" y="0"/>
                </a:lnTo>
                <a:lnTo>
                  <a:pt x="4680520" y="534"/>
                </a:lnTo>
                <a:lnTo>
                  <a:pt x="4756983" y="534"/>
                </a:lnTo>
                <a:cubicBezTo>
                  <a:pt x="4781822" y="0"/>
                  <a:pt x="4807189" y="5871"/>
                  <a:pt x="4830442" y="19749"/>
                </a:cubicBezTo>
                <a:cubicBezTo>
                  <a:pt x="4852109" y="32025"/>
                  <a:pt x="4869549" y="49639"/>
                  <a:pt x="4881176" y="70456"/>
                </a:cubicBezTo>
                <a:lnTo>
                  <a:pt x="5172368" y="579657"/>
                </a:lnTo>
                <a:cubicBezTo>
                  <a:pt x="5185051" y="601007"/>
                  <a:pt x="5192450" y="626093"/>
                  <a:pt x="5192450" y="652781"/>
                </a:cubicBezTo>
                <a:cubicBezTo>
                  <a:pt x="5192450" y="680003"/>
                  <a:pt x="5185051" y="705089"/>
                  <a:pt x="5171839" y="726439"/>
                </a:cubicBezTo>
                <a:lnTo>
                  <a:pt x="4881176" y="1235640"/>
                </a:lnTo>
                <a:cubicBezTo>
                  <a:pt x="4869021" y="1255923"/>
                  <a:pt x="4852109" y="1273537"/>
                  <a:pt x="4830442" y="1286347"/>
                </a:cubicBezTo>
                <a:cubicBezTo>
                  <a:pt x="4807717" y="1299691"/>
                  <a:pt x="4782879" y="1305562"/>
                  <a:pt x="4758040" y="1305028"/>
                </a:cubicBezTo>
                <a:lnTo>
                  <a:pt x="4680520" y="1305028"/>
                </a:lnTo>
                <a:lnTo>
                  <a:pt x="4680520" y="1305562"/>
                </a:lnTo>
                <a:lnTo>
                  <a:pt x="648072" y="1305562"/>
                </a:lnTo>
                <a:lnTo>
                  <a:pt x="648072" y="1305028"/>
                </a:lnTo>
                <a:lnTo>
                  <a:pt x="431239" y="1305028"/>
                </a:lnTo>
                <a:cubicBezTo>
                  <a:pt x="407986" y="1305028"/>
                  <a:pt x="383676" y="1299157"/>
                  <a:pt x="362008" y="1286347"/>
                </a:cubicBezTo>
                <a:cubicBezTo>
                  <a:pt x="340341" y="1273537"/>
                  <a:pt x="322901" y="1255923"/>
                  <a:pt x="311274" y="1235107"/>
                </a:cubicBezTo>
                <a:lnTo>
                  <a:pt x="19025" y="723770"/>
                </a:lnTo>
                <a:cubicBezTo>
                  <a:pt x="6870" y="702954"/>
                  <a:pt x="0" y="678935"/>
                  <a:pt x="0" y="652781"/>
                </a:cubicBezTo>
                <a:cubicBezTo>
                  <a:pt x="0" y="626627"/>
                  <a:pt x="6870" y="602608"/>
                  <a:pt x="19025" y="581258"/>
                </a:cubicBezTo>
                <a:lnTo>
                  <a:pt x="310217" y="72057"/>
                </a:lnTo>
                <a:cubicBezTo>
                  <a:pt x="322372" y="51240"/>
                  <a:pt x="339812" y="32559"/>
                  <a:pt x="362008" y="19749"/>
                </a:cubicBezTo>
                <a:cubicBezTo>
                  <a:pt x="382619" y="7473"/>
                  <a:pt x="405344" y="1068"/>
                  <a:pt x="428068" y="534"/>
                </a:cubicBezTo>
                <a:lnTo>
                  <a:pt x="648072" y="534"/>
                </a:lnTo>
                <a:close/>
              </a:path>
            </a:pathLst>
          </a:custGeom>
          <a:solidFill>
            <a:srgbClr val="0070C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grpSp>
        <p:nvGrpSpPr>
          <p:cNvPr id="31" name="组合 30"/>
          <p:cNvGrpSpPr/>
          <p:nvPr/>
        </p:nvGrpSpPr>
        <p:grpSpPr>
          <a:xfrm>
            <a:off x="1273930" y="2748176"/>
            <a:ext cx="672074" cy="672075"/>
            <a:chOff x="2769119" y="1848492"/>
            <a:chExt cx="504056" cy="504056"/>
          </a:xfrm>
        </p:grpSpPr>
        <p:sp>
          <p:nvSpPr>
            <p:cNvPr id="32" name="椭圆 31"/>
            <p:cNvSpPr/>
            <p:nvPr/>
          </p:nvSpPr>
          <p:spPr>
            <a:xfrm>
              <a:off x="2769119" y="1848492"/>
              <a:ext cx="504056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36" name="TextBox 66"/>
            <p:cNvSpPr txBox="1"/>
            <p:nvPr/>
          </p:nvSpPr>
          <p:spPr>
            <a:xfrm>
              <a:off x="2808589" y="1931243"/>
              <a:ext cx="390973" cy="315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21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265380" y="4859983"/>
            <a:ext cx="672074" cy="672075"/>
            <a:chOff x="2471142" y="2586760"/>
            <a:chExt cx="504056" cy="504056"/>
          </a:xfrm>
        </p:grpSpPr>
        <p:sp>
          <p:nvSpPr>
            <p:cNvPr id="39" name="椭圆 38"/>
            <p:cNvSpPr/>
            <p:nvPr/>
          </p:nvSpPr>
          <p:spPr>
            <a:xfrm>
              <a:off x="2471142" y="2586760"/>
              <a:ext cx="504056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40" name="TextBox 69"/>
            <p:cNvSpPr txBox="1"/>
            <p:nvPr/>
          </p:nvSpPr>
          <p:spPr>
            <a:xfrm>
              <a:off x="2510612" y="2669511"/>
              <a:ext cx="390973" cy="315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02</a:t>
              </a:r>
              <a:endParaRPr lang="zh-CN" altLang="en-US" sz="21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4" name="TextBox 82"/>
          <p:cNvSpPr txBox="1"/>
          <p:nvPr/>
        </p:nvSpPr>
        <p:spPr>
          <a:xfrm>
            <a:off x="2206182" y="2842446"/>
            <a:ext cx="2298067" cy="4513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20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933" dirty="0">
                <a:solidFill>
                  <a:schemeClr val="bg1"/>
                </a:solidFill>
              </a:rPr>
              <a:t>发展方向一</a:t>
            </a:r>
          </a:p>
        </p:txBody>
      </p:sp>
      <p:sp>
        <p:nvSpPr>
          <p:cNvPr id="45" name="TextBox 83"/>
          <p:cNvSpPr txBox="1"/>
          <p:nvPr/>
        </p:nvSpPr>
        <p:spPr>
          <a:xfrm>
            <a:off x="2206182" y="4970318"/>
            <a:ext cx="2298067" cy="4513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20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933" dirty="0">
                <a:solidFill>
                  <a:schemeClr val="bg1"/>
                </a:solidFill>
              </a:rPr>
              <a:t>发展方向二</a:t>
            </a:r>
          </a:p>
        </p:txBody>
      </p:sp>
      <p:sp>
        <p:nvSpPr>
          <p:cNvPr id="33" name="矩形 4">
            <a:extLst>
              <a:ext uri="{FF2B5EF4-FFF2-40B4-BE49-F238E27FC236}">
                <a16:creationId xmlns:a16="http://schemas.microsoft.com/office/drawing/2014/main" id="{F5B3DA0B-BD8C-4E08-9274-867A4AE6AF10}"/>
              </a:ext>
            </a:extLst>
          </p:cNvPr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7B66335-C3B4-47C4-9838-2393399BA40A}"/>
              </a:ext>
            </a:extLst>
          </p:cNvPr>
          <p:cNvSpPr/>
          <p:nvPr/>
        </p:nvSpPr>
        <p:spPr>
          <a:xfrm>
            <a:off x="10003249" y="0"/>
            <a:ext cx="1666001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41" name="TextBox 6">
            <a:extLst>
              <a:ext uri="{FF2B5EF4-FFF2-40B4-BE49-F238E27FC236}">
                <a16:creationId xmlns:a16="http://schemas.microsoft.com/office/drawing/2014/main" id="{24BAF2E2-717F-49D6-B4C9-14729F3A9042}"/>
              </a:ext>
            </a:extLst>
          </p:cNvPr>
          <p:cNvSpPr txBox="1"/>
          <p:nvPr/>
        </p:nvSpPr>
        <p:spPr>
          <a:xfrm>
            <a:off x="3374949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研究目的</a:t>
            </a:r>
          </a:p>
        </p:txBody>
      </p:sp>
      <p:sp>
        <p:nvSpPr>
          <p:cNvPr id="42" name="TextBox 7">
            <a:extLst>
              <a:ext uri="{FF2B5EF4-FFF2-40B4-BE49-F238E27FC236}">
                <a16:creationId xmlns:a16="http://schemas.microsoft.com/office/drawing/2014/main" id="{5B63FE38-8AE4-4BF9-B4AC-DAA284CDDCC5}"/>
              </a:ext>
            </a:extLst>
          </p:cNvPr>
          <p:cNvSpPr txBox="1"/>
          <p:nvPr/>
        </p:nvSpPr>
        <p:spPr>
          <a:xfrm>
            <a:off x="5076749" y="215904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相关背景</a:t>
            </a: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id="{FB6E5229-2668-4C35-B9B9-E6C342976CAD}"/>
              </a:ext>
            </a:extLst>
          </p:cNvPr>
          <p:cNvSpPr txBox="1"/>
          <p:nvPr/>
        </p:nvSpPr>
        <p:spPr>
          <a:xfrm>
            <a:off x="6778549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实验方法</a:t>
            </a:r>
          </a:p>
        </p:txBody>
      </p:sp>
      <p:sp>
        <p:nvSpPr>
          <p:cNvPr id="46" name="TextBox 10">
            <a:extLst>
              <a:ext uri="{FF2B5EF4-FFF2-40B4-BE49-F238E27FC236}">
                <a16:creationId xmlns:a16="http://schemas.microsoft.com/office/drawing/2014/main" id="{708276C8-556F-40DA-B869-798782CD0C0E}"/>
              </a:ext>
            </a:extLst>
          </p:cNvPr>
          <p:cNvSpPr txBox="1"/>
          <p:nvPr/>
        </p:nvSpPr>
        <p:spPr>
          <a:xfrm>
            <a:off x="8480349" y="215904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</a:p>
        </p:txBody>
      </p:sp>
      <p:sp>
        <p:nvSpPr>
          <p:cNvPr id="47" name="TextBox 11">
            <a:extLst>
              <a:ext uri="{FF2B5EF4-FFF2-40B4-BE49-F238E27FC236}">
                <a16:creationId xmlns:a16="http://schemas.microsoft.com/office/drawing/2014/main" id="{B74CC7DD-B6DF-477C-A350-9A616BFB439E}"/>
              </a:ext>
            </a:extLst>
          </p:cNvPr>
          <p:cNvSpPr txBox="1"/>
          <p:nvPr/>
        </p:nvSpPr>
        <p:spPr>
          <a:xfrm>
            <a:off x="10182151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总结展望</a:t>
            </a: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38824ABC-AAF9-4E9F-A355-D90DF71C95D8}"/>
              </a:ext>
            </a:extLst>
          </p:cNvPr>
          <p:cNvCxnSpPr/>
          <p:nvPr/>
        </p:nvCxnSpPr>
        <p:spPr>
          <a:xfrm>
            <a:off x="323185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1AB1C05-22E9-41E2-86FD-A3AF74576155}"/>
              </a:ext>
            </a:extLst>
          </p:cNvPr>
          <p:cNvCxnSpPr/>
          <p:nvPr/>
        </p:nvCxnSpPr>
        <p:spPr>
          <a:xfrm>
            <a:off x="4933648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B1AD54F1-4D0B-4DE4-9297-2EDF5948243C}"/>
              </a:ext>
            </a:extLst>
          </p:cNvPr>
          <p:cNvCxnSpPr/>
          <p:nvPr/>
        </p:nvCxnSpPr>
        <p:spPr>
          <a:xfrm>
            <a:off x="6635448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E55751C0-5B87-4B5E-ACE1-416EB6FCC2EA}"/>
              </a:ext>
            </a:extLst>
          </p:cNvPr>
          <p:cNvCxnSpPr/>
          <p:nvPr/>
        </p:nvCxnSpPr>
        <p:spPr>
          <a:xfrm>
            <a:off x="8337248" y="313246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图片 52">
            <a:extLst>
              <a:ext uri="{FF2B5EF4-FFF2-40B4-BE49-F238E27FC236}">
                <a16:creationId xmlns:a16="http://schemas.microsoft.com/office/drawing/2014/main" id="{A59DEA1F-CE47-4BE9-9749-909AE5AABE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39" b="32740"/>
          <a:stretch/>
        </p:blipFill>
        <p:spPr>
          <a:xfrm>
            <a:off x="447070" y="71021"/>
            <a:ext cx="2337710" cy="69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562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-1791046" y="1892300"/>
            <a:ext cx="5651845" cy="3073400"/>
          </a:xfrm>
          <a:prstGeom prst="roundRect">
            <a:avLst>
              <a:gd name="adj" fmla="val 50000"/>
            </a:avLst>
          </a:prstGeom>
          <a:solidFill>
            <a:srgbClr val="9CC5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-1556426" y="1998319"/>
            <a:ext cx="5261917" cy="2861362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TextBox 78"/>
          <p:cNvSpPr txBox="1"/>
          <p:nvPr/>
        </p:nvSpPr>
        <p:spPr>
          <a:xfrm>
            <a:off x="565975" y="3733289"/>
            <a:ext cx="206338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667" b="1" dirty="0">
                <a:solidFill>
                  <a:schemeClr val="bg1"/>
                </a:solidFill>
                <a:latin typeface="Impact MT Std" pitchFamily="34" charset="0"/>
                <a:ea typeface="微软雅黑" pitchFamily="34" charset="-122"/>
              </a:rPr>
              <a:t>CONTENTS</a:t>
            </a:r>
            <a:endParaRPr lang="zh-CN" altLang="en-US" sz="2667" b="1" dirty="0">
              <a:solidFill>
                <a:schemeClr val="bg1"/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65" name="TextBox 79"/>
          <p:cNvSpPr txBox="1"/>
          <p:nvPr/>
        </p:nvSpPr>
        <p:spPr>
          <a:xfrm>
            <a:off x="641317" y="2677173"/>
            <a:ext cx="1912703" cy="995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8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 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448" y="5175683"/>
            <a:ext cx="2121146" cy="2121146"/>
          </a:xfrm>
          <a:prstGeom prst="rect">
            <a:avLst/>
          </a:prstGeom>
        </p:spPr>
      </p:pic>
      <p:sp>
        <p:nvSpPr>
          <p:cNvPr id="26" name="圆角矩形 4">
            <a:extLst>
              <a:ext uri="{FF2B5EF4-FFF2-40B4-BE49-F238E27FC236}">
                <a16:creationId xmlns:a16="http://schemas.microsoft.com/office/drawing/2014/main" id="{A7BDD190-E536-49F2-84D7-A657C486907F}"/>
              </a:ext>
            </a:extLst>
          </p:cNvPr>
          <p:cNvSpPr/>
          <p:nvPr/>
        </p:nvSpPr>
        <p:spPr>
          <a:xfrm>
            <a:off x="5882610" y="1204577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01</a:t>
            </a:r>
            <a:endParaRPr lang="zh-CN" altLang="en-US" b="1" dirty="0"/>
          </a:p>
        </p:txBody>
      </p:sp>
      <p:sp>
        <p:nvSpPr>
          <p:cNvPr id="27" name="圆角矩形 5">
            <a:extLst>
              <a:ext uri="{FF2B5EF4-FFF2-40B4-BE49-F238E27FC236}">
                <a16:creationId xmlns:a16="http://schemas.microsoft.com/office/drawing/2014/main" id="{FA0085BE-0CA9-4EE7-964F-ED7DBF854015}"/>
              </a:ext>
            </a:extLst>
          </p:cNvPr>
          <p:cNvSpPr/>
          <p:nvPr/>
        </p:nvSpPr>
        <p:spPr>
          <a:xfrm>
            <a:off x="5882610" y="2172502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02</a:t>
            </a:r>
            <a:endParaRPr lang="zh-CN" altLang="en-US" b="1" dirty="0"/>
          </a:p>
        </p:txBody>
      </p:sp>
      <p:sp>
        <p:nvSpPr>
          <p:cNvPr id="28" name="圆角矩形 6">
            <a:extLst>
              <a:ext uri="{FF2B5EF4-FFF2-40B4-BE49-F238E27FC236}">
                <a16:creationId xmlns:a16="http://schemas.microsoft.com/office/drawing/2014/main" id="{322003EC-A31F-46A5-B78C-CF1BF25376D1}"/>
              </a:ext>
            </a:extLst>
          </p:cNvPr>
          <p:cNvSpPr/>
          <p:nvPr/>
        </p:nvSpPr>
        <p:spPr>
          <a:xfrm>
            <a:off x="5882610" y="3140427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03</a:t>
            </a:r>
            <a:endParaRPr lang="zh-CN" altLang="en-US" b="1" dirty="0"/>
          </a:p>
        </p:txBody>
      </p:sp>
      <p:sp>
        <p:nvSpPr>
          <p:cNvPr id="29" name="圆角矩形 7">
            <a:extLst>
              <a:ext uri="{FF2B5EF4-FFF2-40B4-BE49-F238E27FC236}">
                <a16:creationId xmlns:a16="http://schemas.microsoft.com/office/drawing/2014/main" id="{88E40BE0-75D6-4AD0-8BDC-67B7EC8415F7}"/>
              </a:ext>
            </a:extLst>
          </p:cNvPr>
          <p:cNvSpPr/>
          <p:nvPr/>
        </p:nvSpPr>
        <p:spPr>
          <a:xfrm>
            <a:off x="5882610" y="4108352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04</a:t>
            </a:r>
            <a:endParaRPr lang="zh-CN" altLang="en-US" b="1" dirty="0"/>
          </a:p>
        </p:txBody>
      </p:sp>
      <p:sp>
        <p:nvSpPr>
          <p:cNvPr id="30" name="圆角矩形 8">
            <a:extLst>
              <a:ext uri="{FF2B5EF4-FFF2-40B4-BE49-F238E27FC236}">
                <a16:creationId xmlns:a16="http://schemas.microsoft.com/office/drawing/2014/main" id="{4A19DA80-7144-4337-B563-6D969F353AE8}"/>
              </a:ext>
            </a:extLst>
          </p:cNvPr>
          <p:cNvSpPr/>
          <p:nvPr/>
        </p:nvSpPr>
        <p:spPr>
          <a:xfrm>
            <a:off x="5882610" y="5076279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05</a:t>
            </a:r>
            <a:endParaRPr lang="zh-CN" altLang="en-US" b="1" dirty="0"/>
          </a:p>
        </p:txBody>
      </p:sp>
      <p:sp>
        <p:nvSpPr>
          <p:cNvPr id="31" name="圆角矩形 58">
            <a:extLst>
              <a:ext uri="{FF2B5EF4-FFF2-40B4-BE49-F238E27FC236}">
                <a16:creationId xmlns:a16="http://schemas.microsoft.com/office/drawing/2014/main" id="{12136C3A-1F73-4CAB-BF6F-316C16DC79F3}"/>
              </a:ext>
            </a:extLst>
          </p:cNvPr>
          <p:cNvSpPr/>
          <p:nvPr/>
        </p:nvSpPr>
        <p:spPr>
          <a:xfrm>
            <a:off x="6987510" y="1204577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研究目的</a:t>
            </a:r>
          </a:p>
        </p:txBody>
      </p:sp>
      <p:sp>
        <p:nvSpPr>
          <p:cNvPr id="32" name="圆角矩形 59">
            <a:extLst>
              <a:ext uri="{FF2B5EF4-FFF2-40B4-BE49-F238E27FC236}">
                <a16:creationId xmlns:a16="http://schemas.microsoft.com/office/drawing/2014/main" id="{96D0C811-4F59-4135-B7E7-78BE2D2CF09A}"/>
              </a:ext>
            </a:extLst>
          </p:cNvPr>
          <p:cNvSpPr/>
          <p:nvPr/>
        </p:nvSpPr>
        <p:spPr>
          <a:xfrm>
            <a:off x="6987510" y="2172502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相关背景</a:t>
            </a:r>
          </a:p>
        </p:txBody>
      </p:sp>
      <p:sp>
        <p:nvSpPr>
          <p:cNvPr id="33" name="圆角矩形 60">
            <a:extLst>
              <a:ext uri="{FF2B5EF4-FFF2-40B4-BE49-F238E27FC236}">
                <a16:creationId xmlns:a16="http://schemas.microsoft.com/office/drawing/2014/main" id="{5815F61F-483D-4109-8C75-2BE7F9EFED41}"/>
              </a:ext>
            </a:extLst>
          </p:cNvPr>
          <p:cNvSpPr/>
          <p:nvPr/>
        </p:nvSpPr>
        <p:spPr>
          <a:xfrm>
            <a:off x="6987510" y="3140427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实验方法</a:t>
            </a:r>
          </a:p>
        </p:txBody>
      </p:sp>
      <p:sp>
        <p:nvSpPr>
          <p:cNvPr id="34" name="圆角矩形 61">
            <a:extLst>
              <a:ext uri="{FF2B5EF4-FFF2-40B4-BE49-F238E27FC236}">
                <a16:creationId xmlns:a16="http://schemas.microsoft.com/office/drawing/2014/main" id="{5039887C-77B5-409A-8CCD-443DC6F13959}"/>
              </a:ext>
            </a:extLst>
          </p:cNvPr>
          <p:cNvSpPr/>
          <p:nvPr/>
        </p:nvSpPr>
        <p:spPr>
          <a:xfrm>
            <a:off x="6987510" y="4108352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实验结果</a:t>
            </a:r>
          </a:p>
        </p:txBody>
      </p:sp>
      <p:sp>
        <p:nvSpPr>
          <p:cNvPr id="35" name="圆角矩形 62">
            <a:extLst>
              <a:ext uri="{FF2B5EF4-FFF2-40B4-BE49-F238E27FC236}">
                <a16:creationId xmlns:a16="http://schemas.microsoft.com/office/drawing/2014/main" id="{1D6D4F62-B3C9-4CB1-8874-55F5F353267C}"/>
              </a:ext>
            </a:extLst>
          </p:cNvPr>
          <p:cNvSpPr/>
          <p:nvPr/>
        </p:nvSpPr>
        <p:spPr>
          <a:xfrm>
            <a:off x="6987510" y="5076279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总结展望</a:t>
            </a:r>
          </a:p>
        </p:txBody>
      </p:sp>
    </p:spTree>
    <p:extLst>
      <p:ext uri="{BB962C8B-B14F-4D97-AF65-F5344CB8AC3E}">
        <p14:creationId xmlns:p14="http://schemas.microsoft.com/office/powerpoint/2010/main" val="227770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3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5333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H_Other_8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7"/>
          <a:stretch>
            <a:fillRect/>
          </a:stretch>
        </p:blipFill>
        <p:spPr bwMode="auto">
          <a:xfrm rot="5400000" flipH="1">
            <a:off x="6024000" y="-3032194"/>
            <a:ext cx="144000" cy="1045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MH_Other_8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7"/>
          <a:stretch>
            <a:fillRect/>
          </a:stretch>
        </p:blipFill>
        <p:spPr bwMode="auto">
          <a:xfrm rot="16200000" flipH="1" flipV="1">
            <a:off x="6024001" y="-127232"/>
            <a:ext cx="144000" cy="1045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0" y="2204967"/>
            <a:ext cx="12192000" cy="286136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590800" y="3137598"/>
            <a:ext cx="7010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  <p:sp>
        <p:nvSpPr>
          <p:cNvPr id="13" name="TextBox 6"/>
          <p:cNvSpPr txBox="1"/>
          <p:nvPr/>
        </p:nvSpPr>
        <p:spPr>
          <a:xfrm>
            <a:off x="5363276" y="5644929"/>
            <a:ext cx="1723500" cy="400085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分享人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：徐驳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7"/>
          <p:cNvSpPr>
            <a:spLocks noChangeAspect="1" noEditPoints="1"/>
          </p:cNvSpPr>
          <p:nvPr/>
        </p:nvSpPr>
        <p:spPr bwMode="auto">
          <a:xfrm>
            <a:off x="4750539" y="5611849"/>
            <a:ext cx="462900" cy="466244"/>
          </a:xfrm>
          <a:custGeom>
            <a:avLst/>
            <a:gdLst>
              <a:gd name="T0" fmla="*/ 661 w 904"/>
              <a:gd name="T1" fmla="*/ 461 h 905"/>
              <a:gd name="T2" fmla="*/ 661 w 904"/>
              <a:gd name="T3" fmla="*/ 339 h 905"/>
              <a:gd name="T4" fmla="*/ 605 w 904"/>
              <a:gd name="T5" fmla="*/ 339 h 905"/>
              <a:gd name="T6" fmla="*/ 605 w 904"/>
              <a:gd name="T7" fmla="*/ 461 h 905"/>
              <a:gd name="T8" fmla="*/ 456 w 904"/>
              <a:gd name="T9" fmla="*/ 610 h 905"/>
              <a:gd name="T10" fmla="*/ 453 w 904"/>
              <a:gd name="T11" fmla="*/ 610 h 905"/>
              <a:gd name="T12" fmla="*/ 452 w 904"/>
              <a:gd name="T13" fmla="*/ 610 h 905"/>
              <a:gd name="T14" fmla="*/ 451 w 904"/>
              <a:gd name="T15" fmla="*/ 610 h 905"/>
              <a:gd name="T16" fmla="*/ 448 w 904"/>
              <a:gd name="T17" fmla="*/ 610 h 905"/>
              <a:gd name="T18" fmla="*/ 299 w 904"/>
              <a:gd name="T19" fmla="*/ 461 h 905"/>
              <a:gd name="T20" fmla="*/ 299 w 904"/>
              <a:gd name="T21" fmla="*/ 339 h 905"/>
              <a:gd name="T22" fmla="*/ 244 w 904"/>
              <a:gd name="T23" fmla="*/ 339 h 905"/>
              <a:gd name="T24" fmla="*/ 244 w 904"/>
              <a:gd name="T25" fmla="*/ 461 h 905"/>
              <a:gd name="T26" fmla="*/ 419 w 904"/>
              <a:gd name="T27" fmla="*/ 664 h 905"/>
              <a:gd name="T28" fmla="*/ 419 w 904"/>
              <a:gd name="T29" fmla="*/ 752 h 905"/>
              <a:gd name="T30" fmla="*/ 295 w 904"/>
              <a:gd name="T31" fmla="*/ 787 h 905"/>
              <a:gd name="T32" fmla="*/ 610 w 904"/>
              <a:gd name="T33" fmla="*/ 787 h 905"/>
              <a:gd name="T34" fmla="*/ 484 w 904"/>
              <a:gd name="T35" fmla="*/ 751 h 905"/>
              <a:gd name="T36" fmla="*/ 484 w 904"/>
              <a:gd name="T37" fmla="*/ 664 h 905"/>
              <a:gd name="T38" fmla="*/ 661 w 904"/>
              <a:gd name="T39" fmla="*/ 461 h 905"/>
              <a:gd name="T40" fmla="*/ 450 w 904"/>
              <a:gd name="T41" fmla="*/ 558 h 905"/>
              <a:gd name="T42" fmla="*/ 452 w 904"/>
              <a:gd name="T43" fmla="*/ 558 h 905"/>
              <a:gd name="T44" fmla="*/ 454 w 904"/>
              <a:gd name="T45" fmla="*/ 558 h 905"/>
              <a:gd name="T46" fmla="*/ 554 w 904"/>
              <a:gd name="T47" fmla="*/ 459 h 905"/>
              <a:gd name="T48" fmla="*/ 554 w 904"/>
              <a:gd name="T49" fmla="*/ 218 h 905"/>
              <a:gd name="T50" fmla="*/ 454 w 904"/>
              <a:gd name="T51" fmla="*/ 118 h 905"/>
              <a:gd name="T52" fmla="*/ 452 w 904"/>
              <a:gd name="T53" fmla="*/ 118 h 905"/>
              <a:gd name="T54" fmla="*/ 450 w 904"/>
              <a:gd name="T55" fmla="*/ 118 h 905"/>
              <a:gd name="T56" fmla="*/ 351 w 904"/>
              <a:gd name="T57" fmla="*/ 218 h 905"/>
              <a:gd name="T58" fmla="*/ 351 w 904"/>
              <a:gd name="T59" fmla="*/ 459 h 905"/>
              <a:gd name="T60" fmla="*/ 450 w 904"/>
              <a:gd name="T61" fmla="*/ 558 h 905"/>
              <a:gd name="T62" fmla="*/ 452 w 904"/>
              <a:gd name="T63" fmla="*/ 0 h 905"/>
              <a:gd name="T64" fmla="*/ 904 w 904"/>
              <a:gd name="T65" fmla="*/ 453 h 905"/>
              <a:gd name="T66" fmla="*/ 452 w 904"/>
              <a:gd name="T67" fmla="*/ 905 h 905"/>
              <a:gd name="T68" fmla="*/ 0 w 904"/>
              <a:gd name="T69" fmla="*/ 453 h 905"/>
              <a:gd name="T70" fmla="*/ 452 w 904"/>
              <a:gd name="T71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04" h="905">
                <a:moveTo>
                  <a:pt x="661" y="461"/>
                </a:moveTo>
                <a:lnTo>
                  <a:pt x="661" y="339"/>
                </a:lnTo>
                <a:cubicBezTo>
                  <a:pt x="661" y="304"/>
                  <a:pt x="605" y="304"/>
                  <a:pt x="605" y="339"/>
                </a:cubicBezTo>
                <a:lnTo>
                  <a:pt x="605" y="461"/>
                </a:lnTo>
                <a:cubicBezTo>
                  <a:pt x="605" y="543"/>
                  <a:pt x="538" y="610"/>
                  <a:pt x="456" y="610"/>
                </a:cubicBezTo>
                <a:cubicBezTo>
                  <a:pt x="455" y="610"/>
                  <a:pt x="454" y="610"/>
                  <a:pt x="453" y="610"/>
                </a:cubicBezTo>
                <a:lnTo>
                  <a:pt x="452" y="610"/>
                </a:lnTo>
                <a:lnTo>
                  <a:pt x="451" y="610"/>
                </a:lnTo>
                <a:cubicBezTo>
                  <a:pt x="450" y="610"/>
                  <a:pt x="449" y="610"/>
                  <a:pt x="448" y="610"/>
                </a:cubicBezTo>
                <a:cubicBezTo>
                  <a:pt x="366" y="610"/>
                  <a:pt x="299" y="543"/>
                  <a:pt x="299" y="461"/>
                </a:cubicBezTo>
                <a:lnTo>
                  <a:pt x="299" y="339"/>
                </a:lnTo>
                <a:cubicBezTo>
                  <a:pt x="299" y="304"/>
                  <a:pt x="244" y="304"/>
                  <a:pt x="244" y="339"/>
                </a:cubicBezTo>
                <a:cubicBezTo>
                  <a:pt x="244" y="355"/>
                  <a:pt x="244" y="461"/>
                  <a:pt x="244" y="461"/>
                </a:cubicBezTo>
                <a:cubicBezTo>
                  <a:pt x="244" y="564"/>
                  <a:pt x="320" y="650"/>
                  <a:pt x="419" y="664"/>
                </a:cubicBezTo>
                <a:lnTo>
                  <a:pt x="419" y="752"/>
                </a:lnTo>
                <a:lnTo>
                  <a:pt x="295" y="787"/>
                </a:lnTo>
                <a:lnTo>
                  <a:pt x="610" y="787"/>
                </a:lnTo>
                <a:lnTo>
                  <a:pt x="484" y="751"/>
                </a:lnTo>
                <a:lnTo>
                  <a:pt x="484" y="664"/>
                </a:lnTo>
                <a:cubicBezTo>
                  <a:pt x="584" y="650"/>
                  <a:pt x="661" y="564"/>
                  <a:pt x="661" y="461"/>
                </a:cubicBezTo>
                <a:close/>
                <a:moveTo>
                  <a:pt x="450" y="558"/>
                </a:moveTo>
                <a:cubicBezTo>
                  <a:pt x="451" y="558"/>
                  <a:pt x="451" y="558"/>
                  <a:pt x="452" y="558"/>
                </a:cubicBezTo>
                <a:cubicBezTo>
                  <a:pt x="453" y="558"/>
                  <a:pt x="453" y="558"/>
                  <a:pt x="454" y="558"/>
                </a:cubicBezTo>
                <a:cubicBezTo>
                  <a:pt x="509" y="558"/>
                  <a:pt x="554" y="514"/>
                  <a:pt x="554" y="459"/>
                </a:cubicBezTo>
                <a:lnTo>
                  <a:pt x="554" y="218"/>
                </a:lnTo>
                <a:cubicBezTo>
                  <a:pt x="554" y="163"/>
                  <a:pt x="509" y="118"/>
                  <a:pt x="454" y="118"/>
                </a:cubicBezTo>
                <a:cubicBezTo>
                  <a:pt x="453" y="118"/>
                  <a:pt x="453" y="118"/>
                  <a:pt x="452" y="118"/>
                </a:cubicBezTo>
                <a:cubicBezTo>
                  <a:pt x="452" y="118"/>
                  <a:pt x="451" y="118"/>
                  <a:pt x="450" y="118"/>
                </a:cubicBezTo>
                <a:cubicBezTo>
                  <a:pt x="395" y="118"/>
                  <a:pt x="351" y="163"/>
                  <a:pt x="351" y="218"/>
                </a:cubicBezTo>
                <a:lnTo>
                  <a:pt x="351" y="459"/>
                </a:lnTo>
                <a:cubicBezTo>
                  <a:pt x="351" y="514"/>
                  <a:pt x="395" y="558"/>
                  <a:pt x="450" y="558"/>
                </a:cubicBezTo>
                <a:close/>
                <a:moveTo>
                  <a:pt x="452" y="0"/>
                </a:moveTo>
                <a:cubicBezTo>
                  <a:pt x="702" y="0"/>
                  <a:pt x="904" y="203"/>
                  <a:pt x="904" y="453"/>
                </a:cubicBezTo>
                <a:cubicBezTo>
                  <a:pt x="904" y="702"/>
                  <a:pt x="702" y="905"/>
                  <a:pt x="452" y="905"/>
                </a:cubicBezTo>
                <a:cubicBezTo>
                  <a:pt x="202" y="905"/>
                  <a:pt x="0" y="702"/>
                  <a:pt x="0" y="453"/>
                </a:cubicBezTo>
                <a:cubicBezTo>
                  <a:pt x="0" y="203"/>
                  <a:pt x="202" y="0"/>
                  <a:pt x="452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43" b="35646"/>
          <a:stretch/>
        </p:blipFill>
        <p:spPr>
          <a:xfrm>
            <a:off x="3512935" y="319596"/>
            <a:ext cx="4896945" cy="118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458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rot="5400000">
            <a:off x="4227759" y="-4227756"/>
            <a:ext cx="3736490" cy="121920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5321300" y="3044202"/>
            <a:ext cx="1549400" cy="1378900"/>
            <a:chOff x="5127859" y="2518592"/>
            <a:chExt cx="1936282" cy="1723208"/>
          </a:xfrm>
        </p:grpSpPr>
        <p:sp>
          <p:nvSpPr>
            <p:cNvPr id="6" name="任意多边形 5"/>
            <p:cNvSpPr/>
            <p:nvPr/>
          </p:nvSpPr>
          <p:spPr>
            <a:xfrm>
              <a:off x="5127859" y="2518592"/>
              <a:ext cx="1936282" cy="1723208"/>
            </a:xfrm>
            <a:custGeom>
              <a:avLst/>
              <a:gdLst>
                <a:gd name="connsiteX0" fmla="*/ 576168 w 1961391"/>
                <a:gd name="connsiteY0" fmla="*/ 0 h 1745551"/>
                <a:gd name="connsiteX1" fmla="*/ 863600 w 1961391"/>
                <a:gd name="connsiteY1" fmla="*/ 0 h 1745551"/>
                <a:gd name="connsiteX2" fmla="*/ 1097791 w 1961391"/>
                <a:gd name="connsiteY2" fmla="*/ 0 h 1745551"/>
                <a:gd name="connsiteX3" fmla="*/ 1385223 w 1961391"/>
                <a:gd name="connsiteY3" fmla="*/ 0 h 1745551"/>
                <a:gd name="connsiteX4" fmla="*/ 1539918 w 1961391"/>
                <a:gd name="connsiteY4" fmla="*/ 88854 h 1745551"/>
                <a:gd name="connsiteX5" fmla="*/ 1940980 w 1961391"/>
                <a:gd name="connsiteY5" fmla="*/ 783921 h 1745551"/>
                <a:gd name="connsiteX6" fmla="*/ 1961391 w 1961391"/>
                <a:gd name="connsiteY6" fmla="*/ 872775 h 1745551"/>
                <a:gd name="connsiteX7" fmla="*/ 1940980 w 1961391"/>
                <a:gd name="connsiteY7" fmla="*/ 961629 h 1745551"/>
                <a:gd name="connsiteX8" fmla="*/ 1539918 w 1961391"/>
                <a:gd name="connsiteY8" fmla="*/ 1656697 h 1745551"/>
                <a:gd name="connsiteX9" fmla="*/ 1385223 w 1961391"/>
                <a:gd name="connsiteY9" fmla="*/ 1745551 h 1745551"/>
                <a:gd name="connsiteX10" fmla="*/ 1120460 w 1961391"/>
                <a:gd name="connsiteY10" fmla="*/ 1745551 h 1745551"/>
                <a:gd name="connsiteX11" fmla="*/ 1097791 w 1961391"/>
                <a:gd name="connsiteY11" fmla="*/ 1745551 h 1745551"/>
                <a:gd name="connsiteX12" fmla="*/ 1039896 w 1961391"/>
                <a:gd name="connsiteY12" fmla="*/ 1745551 h 1745551"/>
                <a:gd name="connsiteX13" fmla="*/ 1013340 w 1961391"/>
                <a:gd name="connsiteY13" fmla="*/ 1745551 h 1745551"/>
                <a:gd name="connsiteX14" fmla="*/ 948051 w 1961391"/>
                <a:gd name="connsiteY14" fmla="*/ 1745551 h 1745551"/>
                <a:gd name="connsiteX15" fmla="*/ 921495 w 1961391"/>
                <a:gd name="connsiteY15" fmla="*/ 1745551 h 1745551"/>
                <a:gd name="connsiteX16" fmla="*/ 863600 w 1961391"/>
                <a:gd name="connsiteY16" fmla="*/ 1745551 h 1745551"/>
                <a:gd name="connsiteX17" fmla="*/ 840931 w 1961391"/>
                <a:gd name="connsiteY17" fmla="*/ 1745551 h 1745551"/>
                <a:gd name="connsiteX18" fmla="*/ 576168 w 1961391"/>
                <a:gd name="connsiteY18" fmla="*/ 1745551 h 1745551"/>
                <a:gd name="connsiteX19" fmla="*/ 421473 w 1961391"/>
                <a:gd name="connsiteY19" fmla="*/ 1656697 h 1745551"/>
                <a:gd name="connsiteX20" fmla="*/ 20411 w 1961391"/>
                <a:gd name="connsiteY20" fmla="*/ 961629 h 1745551"/>
                <a:gd name="connsiteX21" fmla="*/ 0 w 1961391"/>
                <a:gd name="connsiteY21" fmla="*/ 872775 h 1745551"/>
                <a:gd name="connsiteX22" fmla="*/ 20411 w 1961391"/>
                <a:gd name="connsiteY22" fmla="*/ 783921 h 1745551"/>
                <a:gd name="connsiteX23" fmla="*/ 421473 w 1961391"/>
                <a:gd name="connsiteY23" fmla="*/ 88854 h 1745551"/>
                <a:gd name="connsiteX24" fmla="*/ 576168 w 1961391"/>
                <a:gd name="connsiteY24" fmla="*/ 0 h 174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61391" h="1745551">
                  <a:moveTo>
                    <a:pt x="576168" y="0"/>
                  </a:moveTo>
                  <a:lnTo>
                    <a:pt x="863600" y="0"/>
                  </a:lnTo>
                  <a:lnTo>
                    <a:pt x="1097791" y="0"/>
                  </a:lnTo>
                  <a:lnTo>
                    <a:pt x="1385223" y="0"/>
                  </a:lnTo>
                  <a:cubicBezTo>
                    <a:pt x="1441086" y="0"/>
                    <a:pt x="1511271" y="40128"/>
                    <a:pt x="1539918" y="88854"/>
                  </a:cubicBezTo>
                  <a:cubicBezTo>
                    <a:pt x="1940980" y="783921"/>
                    <a:pt x="1940980" y="783921"/>
                    <a:pt x="1940980" y="783921"/>
                  </a:cubicBezTo>
                  <a:cubicBezTo>
                    <a:pt x="1954587" y="808285"/>
                    <a:pt x="1961391" y="840530"/>
                    <a:pt x="1961391" y="872775"/>
                  </a:cubicBezTo>
                  <a:cubicBezTo>
                    <a:pt x="1961391" y="905021"/>
                    <a:pt x="1954587" y="937267"/>
                    <a:pt x="1940980" y="961629"/>
                  </a:cubicBezTo>
                  <a:cubicBezTo>
                    <a:pt x="1539918" y="1656697"/>
                    <a:pt x="1539918" y="1656697"/>
                    <a:pt x="1539918" y="1656697"/>
                  </a:cubicBezTo>
                  <a:cubicBezTo>
                    <a:pt x="1511271" y="1705424"/>
                    <a:pt x="1441086" y="1745551"/>
                    <a:pt x="1385223" y="1745551"/>
                  </a:cubicBezTo>
                  <a:cubicBezTo>
                    <a:pt x="1284958" y="1745551"/>
                    <a:pt x="1197225" y="1745551"/>
                    <a:pt x="1120460" y="1745551"/>
                  </a:cubicBezTo>
                  <a:lnTo>
                    <a:pt x="1097791" y="1745551"/>
                  </a:lnTo>
                  <a:lnTo>
                    <a:pt x="1039896" y="1745551"/>
                  </a:lnTo>
                  <a:lnTo>
                    <a:pt x="1013340" y="1745551"/>
                  </a:lnTo>
                  <a:lnTo>
                    <a:pt x="948051" y="1745551"/>
                  </a:lnTo>
                  <a:lnTo>
                    <a:pt x="921495" y="1745551"/>
                  </a:lnTo>
                  <a:lnTo>
                    <a:pt x="863600" y="1745551"/>
                  </a:lnTo>
                  <a:lnTo>
                    <a:pt x="840931" y="1745551"/>
                  </a:lnTo>
                  <a:cubicBezTo>
                    <a:pt x="764166" y="1745551"/>
                    <a:pt x="676433" y="1745551"/>
                    <a:pt x="576168" y="1745551"/>
                  </a:cubicBezTo>
                  <a:cubicBezTo>
                    <a:pt x="520305" y="1745551"/>
                    <a:pt x="450120" y="1705424"/>
                    <a:pt x="421473" y="1656697"/>
                  </a:cubicBezTo>
                  <a:cubicBezTo>
                    <a:pt x="421473" y="1656697"/>
                    <a:pt x="421473" y="1656697"/>
                    <a:pt x="20411" y="961629"/>
                  </a:cubicBezTo>
                  <a:cubicBezTo>
                    <a:pt x="6804" y="937267"/>
                    <a:pt x="0" y="905021"/>
                    <a:pt x="0" y="872775"/>
                  </a:cubicBezTo>
                  <a:cubicBezTo>
                    <a:pt x="0" y="840530"/>
                    <a:pt x="6804" y="808285"/>
                    <a:pt x="20411" y="783921"/>
                  </a:cubicBezTo>
                  <a:cubicBezTo>
                    <a:pt x="20411" y="783921"/>
                    <a:pt x="20411" y="783921"/>
                    <a:pt x="421473" y="88854"/>
                  </a:cubicBezTo>
                  <a:cubicBezTo>
                    <a:pt x="450120" y="40128"/>
                    <a:pt x="520305" y="0"/>
                    <a:pt x="57616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592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5257193" y="2633694"/>
              <a:ext cx="1677614" cy="1493004"/>
            </a:xfrm>
            <a:custGeom>
              <a:avLst/>
              <a:gdLst>
                <a:gd name="connsiteX0" fmla="*/ 576168 w 1961391"/>
                <a:gd name="connsiteY0" fmla="*/ 0 h 1745551"/>
                <a:gd name="connsiteX1" fmla="*/ 863600 w 1961391"/>
                <a:gd name="connsiteY1" fmla="*/ 0 h 1745551"/>
                <a:gd name="connsiteX2" fmla="*/ 1097791 w 1961391"/>
                <a:gd name="connsiteY2" fmla="*/ 0 h 1745551"/>
                <a:gd name="connsiteX3" fmla="*/ 1385223 w 1961391"/>
                <a:gd name="connsiteY3" fmla="*/ 0 h 1745551"/>
                <a:gd name="connsiteX4" fmla="*/ 1539918 w 1961391"/>
                <a:gd name="connsiteY4" fmla="*/ 88854 h 1745551"/>
                <a:gd name="connsiteX5" fmla="*/ 1940980 w 1961391"/>
                <a:gd name="connsiteY5" fmla="*/ 783921 h 1745551"/>
                <a:gd name="connsiteX6" fmla="*/ 1961391 w 1961391"/>
                <a:gd name="connsiteY6" fmla="*/ 872775 h 1745551"/>
                <a:gd name="connsiteX7" fmla="*/ 1940980 w 1961391"/>
                <a:gd name="connsiteY7" fmla="*/ 961629 h 1745551"/>
                <a:gd name="connsiteX8" fmla="*/ 1539918 w 1961391"/>
                <a:gd name="connsiteY8" fmla="*/ 1656697 h 1745551"/>
                <a:gd name="connsiteX9" fmla="*/ 1385223 w 1961391"/>
                <a:gd name="connsiteY9" fmla="*/ 1745551 h 1745551"/>
                <a:gd name="connsiteX10" fmla="*/ 1120460 w 1961391"/>
                <a:gd name="connsiteY10" fmla="*/ 1745551 h 1745551"/>
                <a:gd name="connsiteX11" fmla="*/ 1097791 w 1961391"/>
                <a:gd name="connsiteY11" fmla="*/ 1745551 h 1745551"/>
                <a:gd name="connsiteX12" fmla="*/ 1039896 w 1961391"/>
                <a:gd name="connsiteY12" fmla="*/ 1745551 h 1745551"/>
                <a:gd name="connsiteX13" fmla="*/ 1013340 w 1961391"/>
                <a:gd name="connsiteY13" fmla="*/ 1745551 h 1745551"/>
                <a:gd name="connsiteX14" fmla="*/ 948051 w 1961391"/>
                <a:gd name="connsiteY14" fmla="*/ 1745551 h 1745551"/>
                <a:gd name="connsiteX15" fmla="*/ 921495 w 1961391"/>
                <a:gd name="connsiteY15" fmla="*/ 1745551 h 1745551"/>
                <a:gd name="connsiteX16" fmla="*/ 863600 w 1961391"/>
                <a:gd name="connsiteY16" fmla="*/ 1745551 h 1745551"/>
                <a:gd name="connsiteX17" fmla="*/ 840931 w 1961391"/>
                <a:gd name="connsiteY17" fmla="*/ 1745551 h 1745551"/>
                <a:gd name="connsiteX18" fmla="*/ 576168 w 1961391"/>
                <a:gd name="connsiteY18" fmla="*/ 1745551 h 1745551"/>
                <a:gd name="connsiteX19" fmla="*/ 421473 w 1961391"/>
                <a:gd name="connsiteY19" fmla="*/ 1656697 h 1745551"/>
                <a:gd name="connsiteX20" fmla="*/ 20411 w 1961391"/>
                <a:gd name="connsiteY20" fmla="*/ 961629 h 1745551"/>
                <a:gd name="connsiteX21" fmla="*/ 0 w 1961391"/>
                <a:gd name="connsiteY21" fmla="*/ 872775 h 1745551"/>
                <a:gd name="connsiteX22" fmla="*/ 20411 w 1961391"/>
                <a:gd name="connsiteY22" fmla="*/ 783921 h 1745551"/>
                <a:gd name="connsiteX23" fmla="*/ 421473 w 1961391"/>
                <a:gd name="connsiteY23" fmla="*/ 88854 h 1745551"/>
                <a:gd name="connsiteX24" fmla="*/ 576168 w 1961391"/>
                <a:gd name="connsiteY24" fmla="*/ 0 h 174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61391" h="1745551">
                  <a:moveTo>
                    <a:pt x="576168" y="0"/>
                  </a:moveTo>
                  <a:lnTo>
                    <a:pt x="863600" y="0"/>
                  </a:lnTo>
                  <a:lnTo>
                    <a:pt x="1097791" y="0"/>
                  </a:lnTo>
                  <a:lnTo>
                    <a:pt x="1385223" y="0"/>
                  </a:lnTo>
                  <a:cubicBezTo>
                    <a:pt x="1441086" y="0"/>
                    <a:pt x="1511271" y="40128"/>
                    <a:pt x="1539918" y="88854"/>
                  </a:cubicBezTo>
                  <a:cubicBezTo>
                    <a:pt x="1940980" y="783921"/>
                    <a:pt x="1940980" y="783921"/>
                    <a:pt x="1940980" y="783921"/>
                  </a:cubicBezTo>
                  <a:cubicBezTo>
                    <a:pt x="1954587" y="808285"/>
                    <a:pt x="1961391" y="840530"/>
                    <a:pt x="1961391" y="872775"/>
                  </a:cubicBezTo>
                  <a:cubicBezTo>
                    <a:pt x="1961391" y="905021"/>
                    <a:pt x="1954587" y="937267"/>
                    <a:pt x="1940980" y="961629"/>
                  </a:cubicBezTo>
                  <a:cubicBezTo>
                    <a:pt x="1539918" y="1656697"/>
                    <a:pt x="1539918" y="1656697"/>
                    <a:pt x="1539918" y="1656697"/>
                  </a:cubicBezTo>
                  <a:cubicBezTo>
                    <a:pt x="1511271" y="1705424"/>
                    <a:pt x="1441086" y="1745551"/>
                    <a:pt x="1385223" y="1745551"/>
                  </a:cubicBezTo>
                  <a:cubicBezTo>
                    <a:pt x="1284958" y="1745551"/>
                    <a:pt x="1197225" y="1745551"/>
                    <a:pt x="1120460" y="1745551"/>
                  </a:cubicBezTo>
                  <a:lnTo>
                    <a:pt x="1097791" y="1745551"/>
                  </a:lnTo>
                  <a:lnTo>
                    <a:pt x="1039896" y="1745551"/>
                  </a:lnTo>
                  <a:lnTo>
                    <a:pt x="1013340" y="1745551"/>
                  </a:lnTo>
                  <a:lnTo>
                    <a:pt x="948051" y="1745551"/>
                  </a:lnTo>
                  <a:lnTo>
                    <a:pt x="921495" y="1745551"/>
                  </a:lnTo>
                  <a:lnTo>
                    <a:pt x="863600" y="1745551"/>
                  </a:lnTo>
                  <a:lnTo>
                    <a:pt x="840931" y="1745551"/>
                  </a:lnTo>
                  <a:cubicBezTo>
                    <a:pt x="764166" y="1745551"/>
                    <a:pt x="676433" y="1745551"/>
                    <a:pt x="576168" y="1745551"/>
                  </a:cubicBezTo>
                  <a:cubicBezTo>
                    <a:pt x="520305" y="1745551"/>
                    <a:pt x="450120" y="1705424"/>
                    <a:pt x="421473" y="1656697"/>
                  </a:cubicBezTo>
                  <a:cubicBezTo>
                    <a:pt x="421473" y="1656697"/>
                    <a:pt x="421473" y="1656697"/>
                    <a:pt x="20411" y="961629"/>
                  </a:cubicBezTo>
                  <a:cubicBezTo>
                    <a:pt x="6804" y="937267"/>
                    <a:pt x="0" y="905021"/>
                    <a:pt x="0" y="872775"/>
                  </a:cubicBezTo>
                  <a:cubicBezTo>
                    <a:pt x="0" y="840530"/>
                    <a:pt x="6804" y="808285"/>
                    <a:pt x="20411" y="783921"/>
                  </a:cubicBezTo>
                  <a:cubicBezTo>
                    <a:pt x="20411" y="783921"/>
                    <a:pt x="20411" y="783921"/>
                    <a:pt x="421473" y="88854"/>
                  </a:cubicBezTo>
                  <a:cubicBezTo>
                    <a:pt x="450120" y="40128"/>
                    <a:pt x="520305" y="0"/>
                    <a:pt x="576168" y="0"/>
                  </a:cubicBezTo>
                  <a:close/>
                </a:path>
              </a:pathLst>
            </a:custGeom>
            <a:solidFill>
              <a:srgbClr val="9CC5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592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491220" y="3502820"/>
            <a:ext cx="1209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Part.01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327401" y="4789616"/>
            <a:ext cx="553719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研究目的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905" y="960375"/>
            <a:ext cx="5875158" cy="129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893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23" name="直接连接符 22"/>
          <p:cNvCxnSpPr/>
          <p:nvPr/>
        </p:nvCxnSpPr>
        <p:spPr>
          <a:xfrm>
            <a:off x="83014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231850" y="0"/>
            <a:ext cx="1666001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00032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6"/>
          <p:cNvSpPr txBox="1"/>
          <p:nvPr/>
        </p:nvSpPr>
        <p:spPr>
          <a:xfrm>
            <a:off x="3374949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研究目的</a:t>
            </a:r>
          </a:p>
        </p:txBody>
      </p:sp>
      <p:sp>
        <p:nvSpPr>
          <p:cNvPr id="27" name="TextBox 7"/>
          <p:cNvSpPr txBox="1"/>
          <p:nvPr/>
        </p:nvSpPr>
        <p:spPr>
          <a:xfrm>
            <a:off x="5076749" y="215904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相关背景</a:t>
            </a:r>
          </a:p>
        </p:txBody>
      </p:sp>
      <p:sp>
        <p:nvSpPr>
          <p:cNvPr id="28" name="TextBox 9"/>
          <p:cNvSpPr txBox="1"/>
          <p:nvPr/>
        </p:nvSpPr>
        <p:spPr>
          <a:xfrm>
            <a:off x="6778549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实验方法</a:t>
            </a:r>
          </a:p>
        </p:txBody>
      </p:sp>
      <p:sp>
        <p:nvSpPr>
          <p:cNvPr id="29" name="TextBox 10"/>
          <p:cNvSpPr txBox="1"/>
          <p:nvPr/>
        </p:nvSpPr>
        <p:spPr>
          <a:xfrm>
            <a:off x="8480349" y="215904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</a:p>
        </p:txBody>
      </p:sp>
      <p:sp>
        <p:nvSpPr>
          <p:cNvPr id="30" name="TextBox 11"/>
          <p:cNvSpPr txBox="1"/>
          <p:nvPr/>
        </p:nvSpPr>
        <p:spPr>
          <a:xfrm>
            <a:off x="10182151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总结展望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65996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7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7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研究目的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966242" y="1965597"/>
            <a:ext cx="10222390" cy="790303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448AD7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/>
              </a:rPr>
              <a:t>研究背景概述</a:t>
            </a:r>
          </a:p>
        </p:txBody>
      </p:sp>
      <p:sp>
        <p:nvSpPr>
          <p:cNvPr id="53" name="学论网-矩形 1"/>
          <p:cNvSpPr/>
          <p:nvPr/>
        </p:nvSpPr>
        <p:spPr>
          <a:xfrm>
            <a:off x="1080655" y="2879997"/>
            <a:ext cx="2878375" cy="3457303"/>
          </a:xfrm>
          <a:prstGeom prst="rect">
            <a:avLst/>
          </a:prstGeom>
          <a:noFill/>
          <a:ln w="12700" cap="flat" cmpd="sng" algn="ctr">
            <a:solidFill>
              <a:srgbClr val="448AD7"/>
            </a:solidFill>
            <a:prstDash val="sysDot"/>
          </a:ln>
          <a:effectLst/>
        </p:spPr>
        <p:txBody>
          <a:bodyPr rtlCol="0" anchor="ctr"/>
          <a:lstStyle/>
          <a:p>
            <a:pPr lvl="0" algn="ctr"/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/>
            </a:endParaRPr>
          </a:p>
        </p:txBody>
      </p:sp>
      <p:sp>
        <p:nvSpPr>
          <p:cNvPr id="54" name="学论网-矩形 1"/>
          <p:cNvSpPr/>
          <p:nvPr/>
        </p:nvSpPr>
        <p:spPr>
          <a:xfrm>
            <a:off x="4718949" y="2879997"/>
            <a:ext cx="2878375" cy="3457303"/>
          </a:xfrm>
          <a:prstGeom prst="rect">
            <a:avLst/>
          </a:prstGeom>
          <a:noFill/>
          <a:ln w="12700" cap="flat" cmpd="sng" algn="ctr">
            <a:solidFill>
              <a:srgbClr val="448AD7"/>
            </a:solidFill>
            <a:prstDash val="sysDot"/>
          </a:ln>
          <a:effectLst/>
        </p:spPr>
        <p:txBody>
          <a:bodyPr rtlCol="0" anchor="ctr"/>
          <a:lstStyle/>
          <a:p>
            <a:pPr lvl="0" algn="ctr"/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39" b="32740"/>
          <a:stretch/>
        </p:blipFill>
        <p:spPr>
          <a:xfrm>
            <a:off x="447070" y="71021"/>
            <a:ext cx="2337710" cy="692460"/>
          </a:xfrm>
          <a:prstGeom prst="rect">
            <a:avLst/>
          </a:prstGeom>
        </p:spPr>
      </p:pic>
      <p:sp>
        <p:nvSpPr>
          <p:cNvPr id="33" name="学论网-矩形 1">
            <a:extLst>
              <a:ext uri="{FF2B5EF4-FFF2-40B4-BE49-F238E27FC236}">
                <a16:creationId xmlns:a16="http://schemas.microsoft.com/office/drawing/2014/main" id="{61719366-0179-490A-B037-19A460006621}"/>
              </a:ext>
            </a:extLst>
          </p:cNvPr>
          <p:cNvSpPr/>
          <p:nvPr/>
        </p:nvSpPr>
        <p:spPr>
          <a:xfrm>
            <a:off x="8357243" y="2864394"/>
            <a:ext cx="2754102" cy="3457303"/>
          </a:xfrm>
          <a:prstGeom prst="rect">
            <a:avLst/>
          </a:prstGeom>
          <a:noFill/>
          <a:ln w="12700" cap="flat" cmpd="sng" algn="ctr">
            <a:solidFill>
              <a:srgbClr val="448AD7"/>
            </a:solidFill>
            <a:prstDash val="sysDot"/>
          </a:ln>
          <a:effectLst/>
        </p:spPr>
        <p:txBody>
          <a:bodyPr rtlCol="0" anchor="ctr"/>
          <a:lstStyle/>
          <a:p>
            <a:pPr lvl="0" algn="ctr"/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/>
            </a:endParaRPr>
          </a:p>
        </p:txBody>
      </p:sp>
      <p:sp>
        <p:nvSpPr>
          <p:cNvPr id="38" name="学论网-www.xuelun.me">
            <a:extLst>
              <a:ext uri="{FF2B5EF4-FFF2-40B4-BE49-F238E27FC236}">
                <a16:creationId xmlns:a16="http://schemas.microsoft.com/office/drawing/2014/main" id="{A2DC4A79-0A77-411F-A98A-8A7151DFAF77}"/>
              </a:ext>
            </a:extLst>
          </p:cNvPr>
          <p:cNvSpPr txBox="1"/>
          <p:nvPr/>
        </p:nvSpPr>
        <p:spPr>
          <a:xfrm>
            <a:off x="1242707" y="3165623"/>
            <a:ext cx="2554270" cy="29980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现代软件开发的复杂性造成了缺陷是不可避免的，而含有缺陷的项目部署后会产生不可预料的后果。因此，软件缺陷预测对于确保软件质量非常重要。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学论网-www.xuelun.me">
            <a:extLst>
              <a:ext uri="{FF2B5EF4-FFF2-40B4-BE49-F238E27FC236}">
                <a16:creationId xmlns:a16="http://schemas.microsoft.com/office/drawing/2014/main" id="{778C2714-089C-4273-894C-0CF13C04494E}"/>
              </a:ext>
            </a:extLst>
          </p:cNvPr>
          <p:cNvSpPr txBox="1"/>
          <p:nvPr/>
        </p:nvSpPr>
        <p:spPr>
          <a:xfrm>
            <a:off x="4879767" y="3109615"/>
            <a:ext cx="2556737" cy="29980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目前已经有许多监督学习技术被应用于缺陷预测。然而，这些监督学习技术的表现不太令人满意。我们需要设计更加先进的软件缺陷预测模型。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学论网-www.xuelun.me">
            <a:extLst>
              <a:ext uri="{FF2B5EF4-FFF2-40B4-BE49-F238E27FC236}">
                <a16:creationId xmlns:a16="http://schemas.microsoft.com/office/drawing/2014/main" id="{41DF3091-3751-4419-89D8-08B2CB4DBEDB}"/>
              </a:ext>
            </a:extLst>
          </p:cNvPr>
          <p:cNvSpPr txBox="1"/>
          <p:nvPr/>
        </p:nvSpPr>
        <p:spPr>
          <a:xfrm>
            <a:off x="8480349" y="3165622"/>
            <a:ext cx="2530967" cy="29980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本文提出一种新的深度森林模型，用于构造软件缺陷预测模型（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DPDF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）。其采用新的级联策略，有着集成学习和深度学习的优点。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5283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369425" y="1116061"/>
            <a:ext cx="2399999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7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1867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</a:p>
        </p:txBody>
      </p:sp>
      <p:sp>
        <p:nvSpPr>
          <p:cNvPr id="45" name="学论网-www.xuelun.me"/>
          <p:cNvSpPr txBox="1"/>
          <p:nvPr/>
        </p:nvSpPr>
        <p:spPr>
          <a:xfrm>
            <a:off x="1025292" y="1705039"/>
            <a:ext cx="10141416" cy="49370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目前，已经有很多机器学习技术应用于软件缺陷预测：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Naive Bayes(NB)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Logistic Regression(LR)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Random Forest(RF)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Support Vector Machine(SVM)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。然而，这些模型的表现不令人满意。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因为深度学习算法已经在图像处理，语音识别，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NLP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等领域取得了很大突破，这些算法也逐渐被用于缺陷预测。然而，深度神经网络也存在一些问题，比如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需要大量的训练数据，而现在的软件系统往往缺少足够的缺陷数据。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性能常常取决于大量超参数，需要花费大力气调参。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深度神经网络的结构是难以解释的。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考虑到上述难题，近来一个新的深度学习框架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---deep forest model, called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gcForest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multi-Grained Cascade forest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），用来替代深度学习网络。本文在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gcForest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的基础上，提出了一种新的深度森林模型，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the defect prediction based on deep forest(DPDF)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4">
            <a:extLst>
              <a:ext uri="{FF2B5EF4-FFF2-40B4-BE49-F238E27FC236}">
                <a16:creationId xmlns:a16="http://schemas.microsoft.com/office/drawing/2014/main" id="{C699E740-7063-4D8A-8778-FFB598F7449C}"/>
              </a:ext>
            </a:extLst>
          </p:cNvPr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872831C-AFE8-4409-907E-799355DA045B}"/>
              </a:ext>
            </a:extLst>
          </p:cNvPr>
          <p:cNvCxnSpPr/>
          <p:nvPr/>
        </p:nvCxnSpPr>
        <p:spPr>
          <a:xfrm>
            <a:off x="83014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2C7FF4AC-8134-4191-BAA8-B22079578E30}"/>
              </a:ext>
            </a:extLst>
          </p:cNvPr>
          <p:cNvSpPr/>
          <p:nvPr/>
        </p:nvSpPr>
        <p:spPr>
          <a:xfrm>
            <a:off x="3231850" y="0"/>
            <a:ext cx="1666001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17A8AEC-1D97-449E-B0B8-D3208507F2D1}"/>
              </a:ext>
            </a:extLst>
          </p:cNvPr>
          <p:cNvCxnSpPr/>
          <p:nvPr/>
        </p:nvCxnSpPr>
        <p:spPr>
          <a:xfrm>
            <a:off x="100032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6">
            <a:extLst>
              <a:ext uri="{FF2B5EF4-FFF2-40B4-BE49-F238E27FC236}">
                <a16:creationId xmlns:a16="http://schemas.microsoft.com/office/drawing/2014/main" id="{5DC04F30-4DB3-4643-BF8F-D940FF906057}"/>
              </a:ext>
            </a:extLst>
          </p:cNvPr>
          <p:cNvSpPr txBox="1"/>
          <p:nvPr/>
        </p:nvSpPr>
        <p:spPr>
          <a:xfrm>
            <a:off x="3374949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研究目的</a:t>
            </a:r>
          </a:p>
        </p:txBody>
      </p:sp>
      <p:sp>
        <p:nvSpPr>
          <p:cNvPr id="39" name="TextBox 7">
            <a:extLst>
              <a:ext uri="{FF2B5EF4-FFF2-40B4-BE49-F238E27FC236}">
                <a16:creationId xmlns:a16="http://schemas.microsoft.com/office/drawing/2014/main" id="{B078A4E2-87E1-4A20-B3D4-8FEB97DAF1AF}"/>
              </a:ext>
            </a:extLst>
          </p:cNvPr>
          <p:cNvSpPr txBox="1"/>
          <p:nvPr/>
        </p:nvSpPr>
        <p:spPr>
          <a:xfrm>
            <a:off x="5076749" y="215904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相关背景</a:t>
            </a:r>
          </a:p>
        </p:txBody>
      </p:sp>
      <p:sp>
        <p:nvSpPr>
          <p:cNvPr id="40" name="TextBox 9">
            <a:extLst>
              <a:ext uri="{FF2B5EF4-FFF2-40B4-BE49-F238E27FC236}">
                <a16:creationId xmlns:a16="http://schemas.microsoft.com/office/drawing/2014/main" id="{E557814F-9EFC-4171-AFBC-4A9B5EEEB2CC}"/>
              </a:ext>
            </a:extLst>
          </p:cNvPr>
          <p:cNvSpPr txBox="1"/>
          <p:nvPr/>
        </p:nvSpPr>
        <p:spPr>
          <a:xfrm>
            <a:off x="6778549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实验方法</a:t>
            </a:r>
          </a:p>
        </p:txBody>
      </p:sp>
      <p:sp>
        <p:nvSpPr>
          <p:cNvPr id="44" name="TextBox 10">
            <a:extLst>
              <a:ext uri="{FF2B5EF4-FFF2-40B4-BE49-F238E27FC236}">
                <a16:creationId xmlns:a16="http://schemas.microsoft.com/office/drawing/2014/main" id="{E7D75742-E87F-4F09-ABD6-408F837FCCAA}"/>
              </a:ext>
            </a:extLst>
          </p:cNvPr>
          <p:cNvSpPr txBox="1"/>
          <p:nvPr/>
        </p:nvSpPr>
        <p:spPr>
          <a:xfrm>
            <a:off x="8480349" y="215904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</a:p>
        </p:txBody>
      </p:sp>
      <p:sp>
        <p:nvSpPr>
          <p:cNvPr id="48" name="TextBox 11">
            <a:extLst>
              <a:ext uri="{FF2B5EF4-FFF2-40B4-BE49-F238E27FC236}">
                <a16:creationId xmlns:a16="http://schemas.microsoft.com/office/drawing/2014/main" id="{78EF4088-E6BF-42B1-A4A1-17AD8443804E}"/>
              </a:ext>
            </a:extLst>
          </p:cNvPr>
          <p:cNvSpPr txBox="1"/>
          <p:nvPr/>
        </p:nvSpPr>
        <p:spPr>
          <a:xfrm>
            <a:off x="10182151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总结展望</a:t>
            </a: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89817A3-1DA3-4286-9D13-4C00F1A0050D}"/>
              </a:ext>
            </a:extLst>
          </p:cNvPr>
          <p:cNvCxnSpPr/>
          <p:nvPr/>
        </p:nvCxnSpPr>
        <p:spPr>
          <a:xfrm>
            <a:off x="65996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图片 49">
            <a:extLst>
              <a:ext uri="{FF2B5EF4-FFF2-40B4-BE49-F238E27FC236}">
                <a16:creationId xmlns:a16="http://schemas.microsoft.com/office/drawing/2014/main" id="{4478E4E0-984B-4A3B-BB6C-990BFB99F6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39" b="32740"/>
          <a:stretch/>
        </p:blipFill>
        <p:spPr>
          <a:xfrm>
            <a:off x="447070" y="71021"/>
            <a:ext cx="2337710" cy="69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98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rot="5400000">
            <a:off x="4227759" y="-4227756"/>
            <a:ext cx="3736490" cy="121920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5321300" y="3044202"/>
            <a:ext cx="1549400" cy="1378900"/>
            <a:chOff x="5127859" y="2518592"/>
            <a:chExt cx="1936282" cy="1723208"/>
          </a:xfrm>
        </p:grpSpPr>
        <p:sp>
          <p:nvSpPr>
            <p:cNvPr id="6" name="任意多边形 5"/>
            <p:cNvSpPr/>
            <p:nvPr/>
          </p:nvSpPr>
          <p:spPr>
            <a:xfrm>
              <a:off x="5127859" y="2518592"/>
              <a:ext cx="1936282" cy="1723208"/>
            </a:xfrm>
            <a:custGeom>
              <a:avLst/>
              <a:gdLst>
                <a:gd name="connsiteX0" fmla="*/ 576168 w 1961391"/>
                <a:gd name="connsiteY0" fmla="*/ 0 h 1745551"/>
                <a:gd name="connsiteX1" fmla="*/ 863600 w 1961391"/>
                <a:gd name="connsiteY1" fmla="*/ 0 h 1745551"/>
                <a:gd name="connsiteX2" fmla="*/ 1097791 w 1961391"/>
                <a:gd name="connsiteY2" fmla="*/ 0 h 1745551"/>
                <a:gd name="connsiteX3" fmla="*/ 1385223 w 1961391"/>
                <a:gd name="connsiteY3" fmla="*/ 0 h 1745551"/>
                <a:gd name="connsiteX4" fmla="*/ 1539918 w 1961391"/>
                <a:gd name="connsiteY4" fmla="*/ 88854 h 1745551"/>
                <a:gd name="connsiteX5" fmla="*/ 1940980 w 1961391"/>
                <a:gd name="connsiteY5" fmla="*/ 783921 h 1745551"/>
                <a:gd name="connsiteX6" fmla="*/ 1961391 w 1961391"/>
                <a:gd name="connsiteY6" fmla="*/ 872775 h 1745551"/>
                <a:gd name="connsiteX7" fmla="*/ 1940980 w 1961391"/>
                <a:gd name="connsiteY7" fmla="*/ 961629 h 1745551"/>
                <a:gd name="connsiteX8" fmla="*/ 1539918 w 1961391"/>
                <a:gd name="connsiteY8" fmla="*/ 1656697 h 1745551"/>
                <a:gd name="connsiteX9" fmla="*/ 1385223 w 1961391"/>
                <a:gd name="connsiteY9" fmla="*/ 1745551 h 1745551"/>
                <a:gd name="connsiteX10" fmla="*/ 1120460 w 1961391"/>
                <a:gd name="connsiteY10" fmla="*/ 1745551 h 1745551"/>
                <a:gd name="connsiteX11" fmla="*/ 1097791 w 1961391"/>
                <a:gd name="connsiteY11" fmla="*/ 1745551 h 1745551"/>
                <a:gd name="connsiteX12" fmla="*/ 1039896 w 1961391"/>
                <a:gd name="connsiteY12" fmla="*/ 1745551 h 1745551"/>
                <a:gd name="connsiteX13" fmla="*/ 1013340 w 1961391"/>
                <a:gd name="connsiteY13" fmla="*/ 1745551 h 1745551"/>
                <a:gd name="connsiteX14" fmla="*/ 948051 w 1961391"/>
                <a:gd name="connsiteY14" fmla="*/ 1745551 h 1745551"/>
                <a:gd name="connsiteX15" fmla="*/ 921495 w 1961391"/>
                <a:gd name="connsiteY15" fmla="*/ 1745551 h 1745551"/>
                <a:gd name="connsiteX16" fmla="*/ 863600 w 1961391"/>
                <a:gd name="connsiteY16" fmla="*/ 1745551 h 1745551"/>
                <a:gd name="connsiteX17" fmla="*/ 840931 w 1961391"/>
                <a:gd name="connsiteY17" fmla="*/ 1745551 h 1745551"/>
                <a:gd name="connsiteX18" fmla="*/ 576168 w 1961391"/>
                <a:gd name="connsiteY18" fmla="*/ 1745551 h 1745551"/>
                <a:gd name="connsiteX19" fmla="*/ 421473 w 1961391"/>
                <a:gd name="connsiteY19" fmla="*/ 1656697 h 1745551"/>
                <a:gd name="connsiteX20" fmla="*/ 20411 w 1961391"/>
                <a:gd name="connsiteY20" fmla="*/ 961629 h 1745551"/>
                <a:gd name="connsiteX21" fmla="*/ 0 w 1961391"/>
                <a:gd name="connsiteY21" fmla="*/ 872775 h 1745551"/>
                <a:gd name="connsiteX22" fmla="*/ 20411 w 1961391"/>
                <a:gd name="connsiteY22" fmla="*/ 783921 h 1745551"/>
                <a:gd name="connsiteX23" fmla="*/ 421473 w 1961391"/>
                <a:gd name="connsiteY23" fmla="*/ 88854 h 1745551"/>
                <a:gd name="connsiteX24" fmla="*/ 576168 w 1961391"/>
                <a:gd name="connsiteY24" fmla="*/ 0 h 174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61391" h="1745551">
                  <a:moveTo>
                    <a:pt x="576168" y="0"/>
                  </a:moveTo>
                  <a:lnTo>
                    <a:pt x="863600" y="0"/>
                  </a:lnTo>
                  <a:lnTo>
                    <a:pt x="1097791" y="0"/>
                  </a:lnTo>
                  <a:lnTo>
                    <a:pt x="1385223" y="0"/>
                  </a:lnTo>
                  <a:cubicBezTo>
                    <a:pt x="1441086" y="0"/>
                    <a:pt x="1511271" y="40128"/>
                    <a:pt x="1539918" y="88854"/>
                  </a:cubicBezTo>
                  <a:cubicBezTo>
                    <a:pt x="1940980" y="783921"/>
                    <a:pt x="1940980" y="783921"/>
                    <a:pt x="1940980" y="783921"/>
                  </a:cubicBezTo>
                  <a:cubicBezTo>
                    <a:pt x="1954587" y="808285"/>
                    <a:pt x="1961391" y="840530"/>
                    <a:pt x="1961391" y="872775"/>
                  </a:cubicBezTo>
                  <a:cubicBezTo>
                    <a:pt x="1961391" y="905021"/>
                    <a:pt x="1954587" y="937267"/>
                    <a:pt x="1940980" y="961629"/>
                  </a:cubicBezTo>
                  <a:cubicBezTo>
                    <a:pt x="1539918" y="1656697"/>
                    <a:pt x="1539918" y="1656697"/>
                    <a:pt x="1539918" y="1656697"/>
                  </a:cubicBezTo>
                  <a:cubicBezTo>
                    <a:pt x="1511271" y="1705424"/>
                    <a:pt x="1441086" y="1745551"/>
                    <a:pt x="1385223" y="1745551"/>
                  </a:cubicBezTo>
                  <a:cubicBezTo>
                    <a:pt x="1284958" y="1745551"/>
                    <a:pt x="1197225" y="1745551"/>
                    <a:pt x="1120460" y="1745551"/>
                  </a:cubicBezTo>
                  <a:lnTo>
                    <a:pt x="1097791" y="1745551"/>
                  </a:lnTo>
                  <a:lnTo>
                    <a:pt x="1039896" y="1745551"/>
                  </a:lnTo>
                  <a:lnTo>
                    <a:pt x="1013340" y="1745551"/>
                  </a:lnTo>
                  <a:lnTo>
                    <a:pt x="948051" y="1745551"/>
                  </a:lnTo>
                  <a:lnTo>
                    <a:pt x="921495" y="1745551"/>
                  </a:lnTo>
                  <a:lnTo>
                    <a:pt x="863600" y="1745551"/>
                  </a:lnTo>
                  <a:lnTo>
                    <a:pt x="840931" y="1745551"/>
                  </a:lnTo>
                  <a:cubicBezTo>
                    <a:pt x="764166" y="1745551"/>
                    <a:pt x="676433" y="1745551"/>
                    <a:pt x="576168" y="1745551"/>
                  </a:cubicBezTo>
                  <a:cubicBezTo>
                    <a:pt x="520305" y="1745551"/>
                    <a:pt x="450120" y="1705424"/>
                    <a:pt x="421473" y="1656697"/>
                  </a:cubicBezTo>
                  <a:cubicBezTo>
                    <a:pt x="421473" y="1656697"/>
                    <a:pt x="421473" y="1656697"/>
                    <a:pt x="20411" y="961629"/>
                  </a:cubicBezTo>
                  <a:cubicBezTo>
                    <a:pt x="6804" y="937267"/>
                    <a:pt x="0" y="905021"/>
                    <a:pt x="0" y="872775"/>
                  </a:cubicBezTo>
                  <a:cubicBezTo>
                    <a:pt x="0" y="840530"/>
                    <a:pt x="6804" y="808285"/>
                    <a:pt x="20411" y="783921"/>
                  </a:cubicBezTo>
                  <a:cubicBezTo>
                    <a:pt x="20411" y="783921"/>
                    <a:pt x="20411" y="783921"/>
                    <a:pt x="421473" y="88854"/>
                  </a:cubicBezTo>
                  <a:cubicBezTo>
                    <a:pt x="450120" y="40128"/>
                    <a:pt x="520305" y="0"/>
                    <a:pt x="57616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592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5257193" y="2633694"/>
              <a:ext cx="1677614" cy="1493004"/>
            </a:xfrm>
            <a:custGeom>
              <a:avLst/>
              <a:gdLst>
                <a:gd name="connsiteX0" fmla="*/ 576168 w 1961391"/>
                <a:gd name="connsiteY0" fmla="*/ 0 h 1745551"/>
                <a:gd name="connsiteX1" fmla="*/ 863600 w 1961391"/>
                <a:gd name="connsiteY1" fmla="*/ 0 h 1745551"/>
                <a:gd name="connsiteX2" fmla="*/ 1097791 w 1961391"/>
                <a:gd name="connsiteY2" fmla="*/ 0 h 1745551"/>
                <a:gd name="connsiteX3" fmla="*/ 1385223 w 1961391"/>
                <a:gd name="connsiteY3" fmla="*/ 0 h 1745551"/>
                <a:gd name="connsiteX4" fmla="*/ 1539918 w 1961391"/>
                <a:gd name="connsiteY4" fmla="*/ 88854 h 1745551"/>
                <a:gd name="connsiteX5" fmla="*/ 1940980 w 1961391"/>
                <a:gd name="connsiteY5" fmla="*/ 783921 h 1745551"/>
                <a:gd name="connsiteX6" fmla="*/ 1961391 w 1961391"/>
                <a:gd name="connsiteY6" fmla="*/ 872775 h 1745551"/>
                <a:gd name="connsiteX7" fmla="*/ 1940980 w 1961391"/>
                <a:gd name="connsiteY7" fmla="*/ 961629 h 1745551"/>
                <a:gd name="connsiteX8" fmla="*/ 1539918 w 1961391"/>
                <a:gd name="connsiteY8" fmla="*/ 1656697 h 1745551"/>
                <a:gd name="connsiteX9" fmla="*/ 1385223 w 1961391"/>
                <a:gd name="connsiteY9" fmla="*/ 1745551 h 1745551"/>
                <a:gd name="connsiteX10" fmla="*/ 1120460 w 1961391"/>
                <a:gd name="connsiteY10" fmla="*/ 1745551 h 1745551"/>
                <a:gd name="connsiteX11" fmla="*/ 1097791 w 1961391"/>
                <a:gd name="connsiteY11" fmla="*/ 1745551 h 1745551"/>
                <a:gd name="connsiteX12" fmla="*/ 1039896 w 1961391"/>
                <a:gd name="connsiteY12" fmla="*/ 1745551 h 1745551"/>
                <a:gd name="connsiteX13" fmla="*/ 1013340 w 1961391"/>
                <a:gd name="connsiteY13" fmla="*/ 1745551 h 1745551"/>
                <a:gd name="connsiteX14" fmla="*/ 948051 w 1961391"/>
                <a:gd name="connsiteY14" fmla="*/ 1745551 h 1745551"/>
                <a:gd name="connsiteX15" fmla="*/ 921495 w 1961391"/>
                <a:gd name="connsiteY15" fmla="*/ 1745551 h 1745551"/>
                <a:gd name="connsiteX16" fmla="*/ 863600 w 1961391"/>
                <a:gd name="connsiteY16" fmla="*/ 1745551 h 1745551"/>
                <a:gd name="connsiteX17" fmla="*/ 840931 w 1961391"/>
                <a:gd name="connsiteY17" fmla="*/ 1745551 h 1745551"/>
                <a:gd name="connsiteX18" fmla="*/ 576168 w 1961391"/>
                <a:gd name="connsiteY18" fmla="*/ 1745551 h 1745551"/>
                <a:gd name="connsiteX19" fmla="*/ 421473 w 1961391"/>
                <a:gd name="connsiteY19" fmla="*/ 1656697 h 1745551"/>
                <a:gd name="connsiteX20" fmla="*/ 20411 w 1961391"/>
                <a:gd name="connsiteY20" fmla="*/ 961629 h 1745551"/>
                <a:gd name="connsiteX21" fmla="*/ 0 w 1961391"/>
                <a:gd name="connsiteY21" fmla="*/ 872775 h 1745551"/>
                <a:gd name="connsiteX22" fmla="*/ 20411 w 1961391"/>
                <a:gd name="connsiteY22" fmla="*/ 783921 h 1745551"/>
                <a:gd name="connsiteX23" fmla="*/ 421473 w 1961391"/>
                <a:gd name="connsiteY23" fmla="*/ 88854 h 1745551"/>
                <a:gd name="connsiteX24" fmla="*/ 576168 w 1961391"/>
                <a:gd name="connsiteY24" fmla="*/ 0 h 174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61391" h="1745551">
                  <a:moveTo>
                    <a:pt x="576168" y="0"/>
                  </a:moveTo>
                  <a:lnTo>
                    <a:pt x="863600" y="0"/>
                  </a:lnTo>
                  <a:lnTo>
                    <a:pt x="1097791" y="0"/>
                  </a:lnTo>
                  <a:lnTo>
                    <a:pt x="1385223" y="0"/>
                  </a:lnTo>
                  <a:cubicBezTo>
                    <a:pt x="1441086" y="0"/>
                    <a:pt x="1511271" y="40128"/>
                    <a:pt x="1539918" y="88854"/>
                  </a:cubicBezTo>
                  <a:cubicBezTo>
                    <a:pt x="1940980" y="783921"/>
                    <a:pt x="1940980" y="783921"/>
                    <a:pt x="1940980" y="783921"/>
                  </a:cubicBezTo>
                  <a:cubicBezTo>
                    <a:pt x="1954587" y="808285"/>
                    <a:pt x="1961391" y="840530"/>
                    <a:pt x="1961391" y="872775"/>
                  </a:cubicBezTo>
                  <a:cubicBezTo>
                    <a:pt x="1961391" y="905021"/>
                    <a:pt x="1954587" y="937267"/>
                    <a:pt x="1940980" y="961629"/>
                  </a:cubicBezTo>
                  <a:cubicBezTo>
                    <a:pt x="1539918" y="1656697"/>
                    <a:pt x="1539918" y="1656697"/>
                    <a:pt x="1539918" y="1656697"/>
                  </a:cubicBezTo>
                  <a:cubicBezTo>
                    <a:pt x="1511271" y="1705424"/>
                    <a:pt x="1441086" y="1745551"/>
                    <a:pt x="1385223" y="1745551"/>
                  </a:cubicBezTo>
                  <a:cubicBezTo>
                    <a:pt x="1284958" y="1745551"/>
                    <a:pt x="1197225" y="1745551"/>
                    <a:pt x="1120460" y="1745551"/>
                  </a:cubicBezTo>
                  <a:lnTo>
                    <a:pt x="1097791" y="1745551"/>
                  </a:lnTo>
                  <a:lnTo>
                    <a:pt x="1039896" y="1745551"/>
                  </a:lnTo>
                  <a:lnTo>
                    <a:pt x="1013340" y="1745551"/>
                  </a:lnTo>
                  <a:lnTo>
                    <a:pt x="948051" y="1745551"/>
                  </a:lnTo>
                  <a:lnTo>
                    <a:pt x="921495" y="1745551"/>
                  </a:lnTo>
                  <a:lnTo>
                    <a:pt x="863600" y="1745551"/>
                  </a:lnTo>
                  <a:lnTo>
                    <a:pt x="840931" y="1745551"/>
                  </a:lnTo>
                  <a:cubicBezTo>
                    <a:pt x="764166" y="1745551"/>
                    <a:pt x="676433" y="1745551"/>
                    <a:pt x="576168" y="1745551"/>
                  </a:cubicBezTo>
                  <a:cubicBezTo>
                    <a:pt x="520305" y="1745551"/>
                    <a:pt x="450120" y="1705424"/>
                    <a:pt x="421473" y="1656697"/>
                  </a:cubicBezTo>
                  <a:cubicBezTo>
                    <a:pt x="421473" y="1656697"/>
                    <a:pt x="421473" y="1656697"/>
                    <a:pt x="20411" y="961629"/>
                  </a:cubicBezTo>
                  <a:cubicBezTo>
                    <a:pt x="6804" y="937267"/>
                    <a:pt x="0" y="905021"/>
                    <a:pt x="0" y="872775"/>
                  </a:cubicBezTo>
                  <a:cubicBezTo>
                    <a:pt x="0" y="840530"/>
                    <a:pt x="6804" y="808285"/>
                    <a:pt x="20411" y="783921"/>
                  </a:cubicBezTo>
                  <a:cubicBezTo>
                    <a:pt x="20411" y="783921"/>
                    <a:pt x="20411" y="783921"/>
                    <a:pt x="421473" y="88854"/>
                  </a:cubicBezTo>
                  <a:cubicBezTo>
                    <a:pt x="450120" y="40128"/>
                    <a:pt x="520305" y="0"/>
                    <a:pt x="576168" y="0"/>
                  </a:cubicBezTo>
                  <a:close/>
                </a:path>
              </a:pathLst>
            </a:custGeom>
            <a:solidFill>
              <a:srgbClr val="9CC5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592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491220" y="3502820"/>
            <a:ext cx="1209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Part.02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327401" y="4789616"/>
            <a:ext cx="553719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相关背景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905" y="960375"/>
            <a:ext cx="5875158" cy="129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86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681559" y="1108968"/>
            <a:ext cx="188838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867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相关背景</a:t>
            </a:r>
          </a:p>
        </p:txBody>
      </p:sp>
      <p:sp>
        <p:nvSpPr>
          <p:cNvPr id="114" name="学论网-专注原创-www.xuelun.me">
            <a:extLst>
              <a:ext uri="{FF2B5EF4-FFF2-40B4-BE49-F238E27FC236}">
                <a16:creationId xmlns:a16="http://schemas.microsoft.com/office/drawing/2014/main" id="{8B143911-8293-4AE2-8557-016352DEF747}"/>
              </a:ext>
            </a:extLst>
          </p:cNvPr>
          <p:cNvSpPr/>
          <p:nvPr/>
        </p:nvSpPr>
        <p:spPr>
          <a:xfrm>
            <a:off x="680537" y="2230068"/>
            <a:ext cx="5919112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4">
            <a:extLst>
              <a:ext uri="{FF2B5EF4-FFF2-40B4-BE49-F238E27FC236}">
                <a16:creationId xmlns:a16="http://schemas.microsoft.com/office/drawing/2014/main" id="{9ECEB184-72F6-480F-BD1A-62FF18A4DA64}"/>
              </a:ext>
            </a:extLst>
          </p:cNvPr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34074E39-8078-4795-A75B-E558AB725791}"/>
              </a:ext>
            </a:extLst>
          </p:cNvPr>
          <p:cNvCxnSpPr/>
          <p:nvPr/>
        </p:nvCxnSpPr>
        <p:spPr>
          <a:xfrm>
            <a:off x="83014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B5210A35-AF99-4DEA-BAF4-8B3505BC3EC3}"/>
              </a:ext>
            </a:extLst>
          </p:cNvPr>
          <p:cNvSpPr/>
          <p:nvPr/>
        </p:nvSpPr>
        <p:spPr>
          <a:xfrm>
            <a:off x="4933648" y="0"/>
            <a:ext cx="1666001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7091E8DB-FE88-4958-BB6C-52EA499C2960}"/>
              </a:ext>
            </a:extLst>
          </p:cNvPr>
          <p:cNvCxnSpPr/>
          <p:nvPr/>
        </p:nvCxnSpPr>
        <p:spPr>
          <a:xfrm>
            <a:off x="100032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6">
            <a:extLst>
              <a:ext uri="{FF2B5EF4-FFF2-40B4-BE49-F238E27FC236}">
                <a16:creationId xmlns:a16="http://schemas.microsoft.com/office/drawing/2014/main" id="{35BEEE0F-4080-4E57-A2FF-2AF830A007BC}"/>
              </a:ext>
            </a:extLst>
          </p:cNvPr>
          <p:cNvSpPr txBox="1"/>
          <p:nvPr/>
        </p:nvSpPr>
        <p:spPr>
          <a:xfrm>
            <a:off x="3374949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研究目的</a:t>
            </a:r>
          </a:p>
        </p:txBody>
      </p:sp>
      <p:sp>
        <p:nvSpPr>
          <p:cNvPr id="37" name="TextBox 7">
            <a:extLst>
              <a:ext uri="{FF2B5EF4-FFF2-40B4-BE49-F238E27FC236}">
                <a16:creationId xmlns:a16="http://schemas.microsoft.com/office/drawing/2014/main" id="{4EE08778-293E-412C-91C8-8E7B06EB68B7}"/>
              </a:ext>
            </a:extLst>
          </p:cNvPr>
          <p:cNvSpPr txBox="1"/>
          <p:nvPr/>
        </p:nvSpPr>
        <p:spPr>
          <a:xfrm>
            <a:off x="5076749" y="215904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相关背景</a:t>
            </a: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0D77E9B9-DD2F-4AD1-961C-6A145C4A8BE0}"/>
              </a:ext>
            </a:extLst>
          </p:cNvPr>
          <p:cNvSpPr txBox="1"/>
          <p:nvPr/>
        </p:nvSpPr>
        <p:spPr>
          <a:xfrm>
            <a:off x="6778549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实验方法</a:t>
            </a:r>
          </a:p>
        </p:txBody>
      </p:sp>
      <p:sp>
        <p:nvSpPr>
          <p:cNvPr id="39" name="TextBox 10">
            <a:extLst>
              <a:ext uri="{FF2B5EF4-FFF2-40B4-BE49-F238E27FC236}">
                <a16:creationId xmlns:a16="http://schemas.microsoft.com/office/drawing/2014/main" id="{0AFDE19E-A5DB-40A6-9FB1-53C7697AEA5B}"/>
              </a:ext>
            </a:extLst>
          </p:cNvPr>
          <p:cNvSpPr txBox="1"/>
          <p:nvPr/>
        </p:nvSpPr>
        <p:spPr>
          <a:xfrm>
            <a:off x="8480349" y="215904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</a:p>
        </p:txBody>
      </p:sp>
      <p:sp>
        <p:nvSpPr>
          <p:cNvPr id="40" name="TextBox 11">
            <a:extLst>
              <a:ext uri="{FF2B5EF4-FFF2-40B4-BE49-F238E27FC236}">
                <a16:creationId xmlns:a16="http://schemas.microsoft.com/office/drawing/2014/main" id="{A7577FCC-A2BB-4095-96D1-D9C618F02DFD}"/>
              </a:ext>
            </a:extLst>
          </p:cNvPr>
          <p:cNvSpPr txBox="1"/>
          <p:nvPr/>
        </p:nvSpPr>
        <p:spPr>
          <a:xfrm>
            <a:off x="10182151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总结展望</a:t>
            </a: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53BF4A4-6C57-4182-8701-17F89EFC15AB}"/>
              </a:ext>
            </a:extLst>
          </p:cNvPr>
          <p:cNvCxnSpPr/>
          <p:nvPr/>
        </p:nvCxnSpPr>
        <p:spPr>
          <a:xfrm>
            <a:off x="65996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71618BC-F293-4208-BAD4-A066A5C9A6CF}"/>
              </a:ext>
            </a:extLst>
          </p:cNvPr>
          <p:cNvCxnSpPr/>
          <p:nvPr/>
        </p:nvCxnSpPr>
        <p:spPr>
          <a:xfrm>
            <a:off x="323185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>
            <a:extLst>
              <a:ext uri="{FF2B5EF4-FFF2-40B4-BE49-F238E27FC236}">
                <a16:creationId xmlns:a16="http://schemas.microsoft.com/office/drawing/2014/main" id="{F5B876B4-15A8-49D2-8BF3-98197AB6A3C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39" b="32740"/>
          <a:stretch/>
        </p:blipFill>
        <p:spPr>
          <a:xfrm>
            <a:off x="447070" y="71021"/>
            <a:ext cx="2337710" cy="69246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3FA31344-2A2D-4B3A-9197-5169778A35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032" y="2439163"/>
            <a:ext cx="10141935" cy="385148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16C28A8-2B24-4A5A-80A8-AC717C35F8BA}"/>
              </a:ext>
            </a:extLst>
          </p:cNvPr>
          <p:cNvSpPr txBox="1"/>
          <p:nvPr/>
        </p:nvSpPr>
        <p:spPr>
          <a:xfrm>
            <a:off x="2995448" y="1853180"/>
            <a:ext cx="6127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软件缺陷预测流程</a:t>
            </a:r>
          </a:p>
        </p:txBody>
      </p:sp>
    </p:spTree>
    <p:extLst>
      <p:ext uri="{BB962C8B-B14F-4D97-AF65-F5344CB8AC3E}">
        <p14:creationId xmlns:p14="http://schemas.microsoft.com/office/powerpoint/2010/main" val="2567918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681559" y="1108968"/>
            <a:ext cx="188838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867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相关背景</a:t>
            </a:r>
          </a:p>
        </p:txBody>
      </p:sp>
      <p:sp>
        <p:nvSpPr>
          <p:cNvPr id="114" name="学论网-专注原创-www.xuelun.me">
            <a:extLst>
              <a:ext uri="{FF2B5EF4-FFF2-40B4-BE49-F238E27FC236}">
                <a16:creationId xmlns:a16="http://schemas.microsoft.com/office/drawing/2014/main" id="{8B143911-8293-4AE2-8557-016352DEF747}"/>
              </a:ext>
            </a:extLst>
          </p:cNvPr>
          <p:cNvSpPr/>
          <p:nvPr/>
        </p:nvSpPr>
        <p:spPr>
          <a:xfrm>
            <a:off x="680537" y="2230068"/>
            <a:ext cx="5919112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4">
            <a:extLst>
              <a:ext uri="{FF2B5EF4-FFF2-40B4-BE49-F238E27FC236}">
                <a16:creationId xmlns:a16="http://schemas.microsoft.com/office/drawing/2014/main" id="{9ECEB184-72F6-480F-BD1A-62FF18A4DA64}"/>
              </a:ext>
            </a:extLst>
          </p:cNvPr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34074E39-8078-4795-A75B-E558AB725791}"/>
              </a:ext>
            </a:extLst>
          </p:cNvPr>
          <p:cNvCxnSpPr/>
          <p:nvPr/>
        </p:nvCxnSpPr>
        <p:spPr>
          <a:xfrm>
            <a:off x="83014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B5210A35-AF99-4DEA-BAF4-8B3505BC3EC3}"/>
              </a:ext>
            </a:extLst>
          </p:cNvPr>
          <p:cNvSpPr/>
          <p:nvPr/>
        </p:nvSpPr>
        <p:spPr>
          <a:xfrm>
            <a:off x="4933648" y="0"/>
            <a:ext cx="1666001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7091E8DB-FE88-4958-BB6C-52EA499C2960}"/>
              </a:ext>
            </a:extLst>
          </p:cNvPr>
          <p:cNvCxnSpPr/>
          <p:nvPr/>
        </p:nvCxnSpPr>
        <p:spPr>
          <a:xfrm>
            <a:off x="100032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6">
            <a:extLst>
              <a:ext uri="{FF2B5EF4-FFF2-40B4-BE49-F238E27FC236}">
                <a16:creationId xmlns:a16="http://schemas.microsoft.com/office/drawing/2014/main" id="{35BEEE0F-4080-4E57-A2FF-2AF830A007BC}"/>
              </a:ext>
            </a:extLst>
          </p:cNvPr>
          <p:cNvSpPr txBox="1"/>
          <p:nvPr/>
        </p:nvSpPr>
        <p:spPr>
          <a:xfrm>
            <a:off x="3374949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研究目的</a:t>
            </a:r>
          </a:p>
        </p:txBody>
      </p:sp>
      <p:sp>
        <p:nvSpPr>
          <p:cNvPr id="37" name="TextBox 7">
            <a:extLst>
              <a:ext uri="{FF2B5EF4-FFF2-40B4-BE49-F238E27FC236}">
                <a16:creationId xmlns:a16="http://schemas.microsoft.com/office/drawing/2014/main" id="{4EE08778-293E-412C-91C8-8E7B06EB68B7}"/>
              </a:ext>
            </a:extLst>
          </p:cNvPr>
          <p:cNvSpPr txBox="1"/>
          <p:nvPr/>
        </p:nvSpPr>
        <p:spPr>
          <a:xfrm>
            <a:off x="5076749" y="215904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相关背景</a:t>
            </a: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0D77E9B9-DD2F-4AD1-961C-6A145C4A8BE0}"/>
              </a:ext>
            </a:extLst>
          </p:cNvPr>
          <p:cNvSpPr txBox="1"/>
          <p:nvPr/>
        </p:nvSpPr>
        <p:spPr>
          <a:xfrm>
            <a:off x="6778549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实验方法</a:t>
            </a:r>
          </a:p>
        </p:txBody>
      </p:sp>
      <p:sp>
        <p:nvSpPr>
          <p:cNvPr id="39" name="TextBox 10">
            <a:extLst>
              <a:ext uri="{FF2B5EF4-FFF2-40B4-BE49-F238E27FC236}">
                <a16:creationId xmlns:a16="http://schemas.microsoft.com/office/drawing/2014/main" id="{0AFDE19E-A5DB-40A6-9FB1-53C7697AEA5B}"/>
              </a:ext>
            </a:extLst>
          </p:cNvPr>
          <p:cNvSpPr txBox="1"/>
          <p:nvPr/>
        </p:nvSpPr>
        <p:spPr>
          <a:xfrm>
            <a:off x="8480349" y="215904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</a:p>
        </p:txBody>
      </p:sp>
      <p:sp>
        <p:nvSpPr>
          <p:cNvPr id="40" name="TextBox 11">
            <a:extLst>
              <a:ext uri="{FF2B5EF4-FFF2-40B4-BE49-F238E27FC236}">
                <a16:creationId xmlns:a16="http://schemas.microsoft.com/office/drawing/2014/main" id="{A7577FCC-A2BB-4095-96D1-D9C618F02DFD}"/>
              </a:ext>
            </a:extLst>
          </p:cNvPr>
          <p:cNvSpPr txBox="1"/>
          <p:nvPr/>
        </p:nvSpPr>
        <p:spPr>
          <a:xfrm>
            <a:off x="10182151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总结展望</a:t>
            </a: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53BF4A4-6C57-4182-8701-17F89EFC15AB}"/>
              </a:ext>
            </a:extLst>
          </p:cNvPr>
          <p:cNvCxnSpPr/>
          <p:nvPr/>
        </p:nvCxnSpPr>
        <p:spPr>
          <a:xfrm>
            <a:off x="65996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71618BC-F293-4208-BAD4-A066A5C9A6CF}"/>
              </a:ext>
            </a:extLst>
          </p:cNvPr>
          <p:cNvCxnSpPr/>
          <p:nvPr/>
        </p:nvCxnSpPr>
        <p:spPr>
          <a:xfrm>
            <a:off x="323185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>
            <a:extLst>
              <a:ext uri="{FF2B5EF4-FFF2-40B4-BE49-F238E27FC236}">
                <a16:creationId xmlns:a16="http://schemas.microsoft.com/office/drawing/2014/main" id="{F5B876B4-15A8-49D2-8BF3-98197AB6A3C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39" b="32740"/>
          <a:stretch/>
        </p:blipFill>
        <p:spPr>
          <a:xfrm>
            <a:off x="447070" y="71021"/>
            <a:ext cx="2337710" cy="69246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16C28A8-2B24-4A5A-80A8-AC717C35F8BA}"/>
              </a:ext>
            </a:extLst>
          </p:cNvPr>
          <p:cNvSpPr txBox="1"/>
          <p:nvPr/>
        </p:nvSpPr>
        <p:spPr>
          <a:xfrm>
            <a:off x="2825752" y="1648622"/>
            <a:ext cx="6127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随机森林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FD53DE9-D4D1-4900-AFA5-6DF912E69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2124" y="2289389"/>
            <a:ext cx="9267752" cy="410048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301A43B-0255-4D4B-83F3-94BB461C346D}"/>
              </a:ext>
            </a:extLst>
          </p:cNvPr>
          <p:cNvSpPr/>
          <p:nvPr/>
        </p:nvSpPr>
        <p:spPr>
          <a:xfrm>
            <a:off x="9366248" y="1454181"/>
            <a:ext cx="246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自助法（</a:t>
            </a:r>
            <a:r>
              <a:rPr lang="en-US" altLang="zh-CN" dirty="0" err="1"/>
              <a:t>booststrap</a:t>
            </a:r>
            <a:r>
              <a:rPr lang="zh-CN" altLang="en-US" dirty="0"/>
              <a:t>）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CBF986B-40AA-463C-93DC-521D991A28B1}"/>
              </a:ext>
            </a:extLst>
          </p:cNvPr>
          <p:cNvSpPr/>
          <p:nvPr/>
        </p:nvSpPr>
        <p:spPr>
          <a:xfrm>
            <a:off x="9366248" y="1871785"/>
            <a:ext cx="2852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自助集成抽样（</a:t>
            </a:r>
            <a:r>
              <a:rPr lang="en-US" altLang="zh-CN" dirty="0"/>
              <a:t>Bagging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857004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rot="5400000">
            <a:off x="4227759" y="-4227756"/>
            <a:ext cx="3736490" cy="121920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5321300" y="3044202"/>
            <a:ext cx="1549400" cy="1378900"/>
            <a:chOff x="5127859" y="2518592"/>
            <a:chExt cx="1936282" cy="1723208"/>
          </a:xfrm>
        </p:grpSpPr>
        <p:sp>
          <p:nvSpPr>
            <p:cNvPr id="6" name="任意多边形 5"/>
            <p:cNvSpPr/>
            <p:nvPr/>
          </p:nvSpPr>
          <p:spPr>
            <a:xfrm>
              <a:off x="5127859" y="2518592"/>
              <a:ext cx="1936282" cy="1723208"/>
            </a:xfrm>
            <a:custGeom>
              <a:avLst/>
              <a:gdLst>
                <a:gd name="connsiteX0" fmla="*/ 576168 w 1961391"/>
                <a:gd name="connsiteY0" fmla="*/ 0 h 1745551"/>
                <a:gd name="connsiteX1" fmla="*/ 863600 w 1961391"/>
                <a:gd name="connsiteY1" fmla="*/ 0 h 1745551"/>
                <a:gd name="connsiteX2" fmla="*/ 1097791 w 1961391"/>
                <a:gd name="connsiteY2" fmla="*/ 0 h 1745551"/>
                <a:gd name="connsiteX3" fmla="*/ 1385223 w 1961391"/>
                <a:gd name="connsiteY3" fmla="*/ 0 h 1745551"/>
                <a:gd name="connsiteX4" fmla="*/ 1539918 w 1961391"/>
                <a:gd name="connsiteY4" fmla="*/ 88854 h 1745551"/>
                <a:gd name="connsiteX5" fmla="*/ 1940980 w 1961391"/>
                <a:gd name="connsiteY5" fmla="*/ 783921 h 1745551"/>
                <a:gd name="connsiteX6" fmla="*/ 1961391 w 1961391"/>
                <a:gd name="connsiteY6" fmla="*/ 872775 h 1745551"/>
                <a:gd name="connsiteX7" fmla="*/ 1940980 w 1961391"/>
                <a:gd name="connsiteY7" fmla="*/ 961629 h 1745551"/>
                <a:gd name="connsiteX8" fmla="*/ 1539918 w 1961391"/>
                <a:gd name="connsiteY8" fmla="*/ 1656697 h 1745551"/>
                <a:gd name="connsiteX9" fmla="*/ 1385223 w 1961391"/>
                <a:gd name="connsiteY9" fmla="*/ 1745551 h 1745551"/>
                <a:gd name="connsiteX10" fmla="*/ 1120460 w 1961391"/>
                <a:gd name="connsiteY10" fmla="*/ 1745551 h 1745551"/>
                <a:gd name="connsiteX11" fmla="*/ 1097791 w 1961391"/>
                <a:gd name="connsiteY11" fmla="*/ 1745551 h 1745551"/>
                <a:gd name="connsiteX12" fmla="*/ 1039896 w 1961391"/>
                <a:gd name="connsiteY12" fmla="*/ 1745551 h 1745551"/>
                <a:gd name="connsiteX13" fmla="*/ 1013340 w 1961391"/>
                <a:gd name="connsiteY13" fmla="*/ 1745551 h 1745551"/>
                <a:gd name="connsiteX14" fmla="*/ 948051 w 1961391"/>
                <a:gd name="connsiteY14" fmla="*/ 1745551 h 1745551"/>
                <a:gd name="connsiteX15" fmla="*/ 921495 w 1961391"/>
                <a:gd name="connsiteY15" fmla="*/ 1745551 h 1745551"/>
                <a:gd name="connsiteX16" fmla="*/ 863600 w 1961391"/>
                <a:gd name="connsiteY16" fmla="*/ 1745551 h 1745551"/>
                <a:gd name="connsiteX17" fmla="*/ 840931 w 1961391"/>
                <a:gd name="connsiteY17" fmla="*/ 1745551 h 1745551"/>
                <a:gd name="connsiteX18" fmla="*/ 576168 w 1961391"/>
                <a:gd name="connsiteY18" fmla="*/ 1745551 h 1745551"/>
                <a:gd name="connsiteX19" fmla="*/ 421473 w 1961391"/>
                <a:gd name="connsiteY19" fmla="*/ 1656697 h 1745551"/>
                <a:gd name="connsiteX20" fmla="*/ 20411 w 1961391"/>
                <a:gd name="connsiteY20" fmla="*/ 961629 h 1745551"/>
                <a:gd name="connsiteX21" fmla="*/ 0 w 1961391"/>
                <a:gd name="connsiteY21" fmla="*/ 872775 h 1745551"/>
                <a:gd name="connsiteX22" fmla="*/ 20411 w 1961391"/>
                <a:gd name="connsiteY22" fmla="*/ 783921 h 1745551"/>
                <a:gd name="connsiteX23" fmla="*/ 421473 w 1961391"/>
                <a:gd name="connsiteY23" fmla="*/ 88854 h 1745551"/>
                <a:gd name="connsiteX24" fmla="*/ 576168 w 1961391"/>
                <a:gd name="connsiteY24" fmla="*/ 0 h 174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61391" h="1745551">
                  <a:moveTo>
                    <a:pt x="576168" y="0"/>
                  </a:moveTo>
                  <a:lnTo>
                    <a:pt x="863600" y="0"/>
                  </a:lnTo>
                  <a:lnTo>
                    <a:pt x="1097791" y="0"/>
                  </a:lnTo>
                  <a:lnTo>
                    <a:pt x="1385223" y="0"/>
                  </a:lnTo>
                  <a:cubicBezTo>
                    <a:pt x="1441086" y="0"/>
                    <a:pt x="1511271" y="40128"/>
                    <a:pt x="1539918" y="88854"/>
                  </a:cubicBezTo>
                  <a:cubicBezTo>
                    <a:pt x="1940980" y="783921"/>
                    <a:pt x="1940980" y="783921"/>
                    <a:pt x="1940980" y="783921"/>
                  </a:cubicBezTo>
                  <a:cubicBezTo>
                    <a:pt x="1954587" y="808285"/>
                    <a:pt x="1961391" y="840530"/>
                    <a:pt x="1961391" y="872775"/>
                  </a:cubicBezTo>
                  <a:cubicBezTo>
                    <a:pt x="1961391" y="905021"/>
                    <a:pt x="1954587" y="937267"/>
                    <a:pt x="1940980" y="961629"/>
                  </a:cubicBezTo>
                  <a:cubicBezTo>
                    <a:pt x="1539918" y="1656697"/>
                    <a:pt x="1539918" y="1656697"/>
                    <a:pt x="1539918" y="1656697"/>
                  </a:cubicBezTo>
                  <a:cubicBezTo>
                    <a:pt x="1511271" y="1705424"/>
                    <a:pt x="1441086" y="1745551"/>
                    <a:pt x="1385223" y="1745551"/>
                  </a:cubicBezTo>
                  <a:cubicBezTo>
                    <a:pt x="1284958" y="1745551"/>
                    <a:pt x="1197225" y="1745551"/>
                    <a:pt x="1120460" y="1745551"/>
                  </a:cubicBezTo>
                  <a:lnTo>
                    <a:pt x="1097791" y="1745551"/>
                  </a:lnTo>
                  <a:lnTo>
                    <a:pt x="1039896" y="1745551"/>
                  </a:lnTo>
                  <a:lnTo>
                    <a:pt x="1013340" y="1745551"/>
                  </a:lnTo>
                  <a:lnTo>
                    <a:pt x="948051" y="1745551"/>
                  </a:lnTo>
                  <a:lnTo>
                    <a:pt x="921495" y="1745551"/>
                  </a:lnTo>
                  <a:lnTo>
                    <a:pt x="863600" y="1745551"/>
                  </a:lnTo>
                  <a:lnTo>
                    <a:pt x="840931" y="1745551"/>
                  </a:lnTo>
                  <a:cubicBezTo>
                    <a:pt x="764166" y="1745551"/>
                    <a:pt x="676433" y="1745551"/>
                    <a:pt x="576168" y="1745551"/>
                  </a:cubicBezTo>
                  <a:cubicBezTo>
                    <a:pt x="520305" y="1745551"/>
                    <a:pt x="450120" y="1705424"/>
                    <a:pt x="421473" y="1656697"/>
                  </a:cubicBezTo>
                  <a:cubicBezTo>
                    <a:pt x="421473" y="1656697"/>
                    <a:pt x="421473" y="1656697"/>
                    <a:pt x="20411" y="961629"/>
                  </a:cubicBezTo>
                  <a:cubicBezTo>
                    <a:pt x="6804" y="937267"/>
                    <a:pt x="0" y="905021"/>
                    <a:pt x="0" y="872775"/>
                  </a:cubicBezTo>
                  <a:cubicBezTo>
                    <a:pt x="0" y="840530"/>
                    <a:pt x="6804" y="808285"/>
                    <a:pt x="20411" y="783921"/>
                  </a:cubicBezTo>
                  <a:cubicBezTo>
                    <a:pt x="20411" y="783921"/>
                    <a:pt x="20411" y="783921"/>
                    <a:pt x="421473" y="88854"/>
                  </a:cubicBezTo>
                  <a:cubicBezTo>
                    <a:pt x="450120" y="40128"/>
                    <a:pt x="520305" y="0"/>
                    <a:pt x="57616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592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5257193" y="2633694"/>
              <a:ext cx="1677614" cy="1493004"/>
            </a:xfrm>
            <a:custGeom>
              <a:avLst/>
              <a:gdLst>
                <a:gd name="connsiteX0" fmla="*/ 576168 w 1961391"/>
                <a:gd name="connsiteY0" fmla="*/ 0 h 1745551"/>
                <a:gd name="connsiteX1" fmla="*/ 863600 w 1961391"/>
                <a:gd name="connsiteY1" fmla="*/ 0 h 1745551"/>
                <a:gd name="connsiteX2" fmla="*/ 1097791 w 1961391"/>
                <a:gd name="connsiteY2" fmla="*/ 0 h 1745551"/>
                <a:gd name="connsiteX3" fmla="*/ 1385223 w 1961391"/>
                <a:gd name="connsiteY3" fmla="*/ 0 h 1745551"/>
                <a:gd name="connsiteX4" fmla="*/ 1539918 w 1961391"/>
                <a:gd name="connsiteY4" fmla="*/ 88854 h 1745551"/>
                <a:gd name="connsiteX5" fmla="*/ 1940980 w 1961391"/>
                <a:gd name="connsiteY5" fmla="*/ 783921 h 1745551"/>
                <a:gd name="connsiteX6" fmla="*/ 1961391 w 1961391"/>
                <a:gd name="connsiteY6" fmla="*/ 872775 h 1745551"/>
                <a:gd name="connsiteX7" fmla="*/ 1940980 w 1961391"/>
                <a:gd name="connsiteY7" fmla="*/ 961629 h 1745551"/>
                <a:gd name="connsiteX8" fmla="*/ 1539918 w 1961391"/>
                <a:gd name="connsiteY8" fmla="*/ 1656697 h 1745551"/>
                <a:gd name="connsiteX9" fmla="*/ 1385223 w 1961391"/>
                <a:gd name="connsiteY9" fmla="*/ 1745551 h 1745551"/>
                <a:gd name="connsiteX10" fmla="*/ 1120460 w 1961391"/>
                <a:gd name="connsiteY10" fmla="*/ 1745551 h 1745551"/>
                <a:gd name="connsiteX11" fmla="*/ 1097791 w 1961391"/>
                <a:gd name="connsiteY11" fmla="*/ 1745551 h 1745551"/>
                <a:gd name="connsiteX12" fmla="*/ 1039896 w 1961391"/>
                <a:gd name="connsiteY12" fmla="*/ 1745551 h 1745551"/>
                <a:gd name="connsiteX13" fmla="*/ 1013340 w 1961391"/>
                <a:gd name="connsiteY13" fmla="*/ 1745551 h 1745551"/>
                <a:gd name="connsiteX14" fmla="*/ 948051 w 1961391"/>
                <a:gd name="connsiteY14" fmla="*/ 1745551 h 1745551"/>
                <a:gd name="connsiteX15" fmla="*/ 921495 w 1961391"/>
                <a:gd name="connsiteY15" fmla="*/ 1745551 h 1745551"/>
                <a:gd name="connsiteX16" fmla="*/ 863600 w 1961391"/>
                <a:gd name="connsiteY16" fmla="*/ 1745551 h 1745551"/>
                <a:gd name="connsiteX17" fmla="*/ 840931 w 1961391"/>
                <a:gd name="connsiteY17" fmla="*/ 1745551 h 1745551"/>
                <a:gd name="connsiteX18" fmla="*/ 576168 w 1961391"/>
                <a:gd name="connsiteY18" fmla="*/ 1745551 h 1745551"/>
                <a:gd name="connsiteX19" fmla="*/ 421473 w 1961391"/>
                <a:gd name="connsiteY19" fmla="*/ 1656697 h 1745551"/>
                <a:gd name="connsiteX20" fmla="*/ 20411 w 1961391"/>
                <a:gd name="connsiteY20" fmla="*/ 961629 h 1745551"/>
                <a:gd name="connsiteX21" fmla="*/ 0 w 1961391"/>
                <a:gd name="connsiteY21" fmla="*/ 872775 h 1745551"/>
                <a:gd name="connsiteX22" fmla="*/ 20411 w 1961391"/>
                <a:gd name="connsiteY22" fmla="*/ 783921 h 1745551"/>
                <a:gd name="connsiteX23" fmla="*/ 421473 w 1961391"/>
                <a:gd name="connsiteY23" fmla="*/ 88854 h 1745551"/>
                <a:gd name="connsiteX24" fmla="*/ 576168 w 1961391"/>
                <a:gd name="connsiteY24" fmla="*/ 0 h 174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61391" h="1745551">
                  <a:moveTo>
                    <a:pt x="576168" y="0"/>
                  </a:moveTo>
                  <a:lnTo>
                    <a:pt x="863600" y="0"/>
                  </a:lnTo>
                  <a:lnTo>
                    <a:pt x="1097791" y="0"/>
                  </a:lnTo>
                  <a:lnTo>
                    <a:pt x="1385223" y="0"/>
                  </a:lnTo>
                  <a:cubicBezTo>
                    <a:pt x="1441086" y="0"/>
                    <a:pt x="1511271" y="40128"/>
                    <a:pt x="1539918" y="88854"/>
                  </a:cubicBezTo>
                  <a:cubicBezTo>
                    <a:pt x="1940980" y="783921"/>
                    <a:pt x="1940980" y="783921"/>
                    <a:pt x="1940980" y="783921"/>
                  </a:cubicBezTo>
                  <a:cubicBezTo>
                    <a:pt x="1954587" y="808285"/>
                    <a:pt x="1961391" y="840530"/>
                    <a:pt x="1961391" y="872775"/>
                  </a:cubicBezTo>
                  <a:cubicBezTo>
                    <a:pt x="1961391" y="905021"/>
                    <a:pt x="1954587" y="937267"/>
                    <a:pt x="1940980" y="961629"/>
                  </a:cubicBezTo>
                  <a:cubicBezTo>
                    <a:pt x="1539918" y="1656697"/>
                    <a:pt x="1539918" y="1656697"/>
                    <a:pt x="1539918" y="1656697"/>
                  </a:cubicBezTo>
                  <a:cubicBezTo>
                    <a:pt x="1511271" y="1705424"/>
                    <a:pt x="1441086" y="1745551"/>
                    <a:pt x="1385223" y="1745551"/>
                  </a:cubicBezTo>
                  <a:cubicBezTo>
                    <a:pt x="1284958" y="1745551"/>
                    <a:pt x="1197225" y="1745551"/>
                    <a:pt x="1120460" y="1745551"/>
                  </a:cubicBezTo>
                  <a:lnTo>
                    <a:pt x="1097791" y="1745551"/>
                  </a:lnTo>
                  <a:lnTo>
                    <a:pt x="1039896" y="1745551"/>
                  </a:lnTo>
                  <a:lnTo>
                    <a:pt x="1013340" y="1745551"/>
                  </a:lnTo>
                  <a:lnTo>
                    <a:pt x="948051" y="1745551"/>
                  </a:lnTo>
                  <a:lnTo>
                    <a:pt x="921495" y="1745551"/>
                  </a:lnTo>
                  <a:lnTo>
                    <a:pt x="863600" y="1745551"/>
                  </a:lnTo>
                  <a:lnTo>
                    <a:pt x="840931" y="1745551"/>
                  </a:lnTo>
                  <a:cubicBezTo>
                    <a:pt x="764166" y="1745551"/>
                    <a:pt x="676433" y="1745551"/>
                    <a:pt x="576168" y="1745551"/>
                  </a:cubicBezTo>
                  <a:cubicBezTo>
                    <a:pt x="520305" y="1745551"/>
                    <a:pt x="450120" y="1705424"/>
                    <a:pt x="421473" y="1656697"/>
                  </a:cubicBezTo>
                  <a:cubicBezTo>
                    <a:pt x="421473" y="1656697"/>
                    <a:pt x="421473" y="1656697"/>
                    <a:pt x="20411" y="961629"/>
                  </a:cubicBezTo>
                  <a:cubicBezTo>
                    <a:pt x="6804" y="937267"/>
                    <a:pt x="0" y="905021"/>
                    <a:pt x="0" y="872775"/>
                  </a:cubicBezTo>
                  <a:cubicBezTo>
                    <a:pt x="0" y="840530"/>
                    <a:pt x="6804" y="808285"/>
                    <a:pt x="20411" y="783921"/>
                  </a:cubicBezTo>
                  <a:cubicBezTo>
                    <a:pt x="20411" y="783921"/>
                    <a:pt x="20411" y="783921"/>
                    <a:pt x="421473" y="88854"/>
                  </a:cubicBezTo>
                  <a:cubicBezTo>
                    <a:pt x="450120" y="40128"/>
                    <a:pt x="520305" y="0"/>
                    <a:pt x="576168" y="0"/>
                  </a:cubicBezTo>
                  <a:close/>
                </a:path>
              </a:pathLst>
            </a:custGeom>
            <a:solidFill>
              <a:srgbClr val="9CC5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592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491220" y="3502820"/>
            <a:ext cx="1209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Part.03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327401" y="4789616"/>
            <a:ext cx="553719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实验方法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905" y="960375"/>
            <a:ext cx="5875158" cy="129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3843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8F71E22A-A127-440C-9009-65AE8CB2A96D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MK7pkoOaiROYgQAAAURAAAdAAAAdW5pdmVyc2FsL2NvbW1vbl9tZXNzYWdlcy5sbmetWG1v2zYQ/l6g/4EQUGADtrQd0KIYEge0xNhEZMmV6DjZMAiMxNhEKDHVi9vs037Nfth+yY6UncR9gaQkgG2YlO+54909d0cfHn/JFdqIspK6OHLeHrxxkChSnclideQs2MmvHxxU1bzIuNKFOHIK7aDj0csXh4oXq4avBHx/+QKhw1xUFSyrkVndr5HMjpz5OHHD2RwHF4kfTsJkTCfOyNX5DS9uka9X+qff3n/48vbd+58PX2/l+sDEM+z7+0DIIr170wMoYFHoJ4BG/CQg58wZmc9hcuGC+TQgzmj7ZZj0PCJnzsh8dsotoogELIl96pGExkkQMusLnzDiOaML3aA13whUa7SR4jOq1wLiWMtSoErJzD5INWwUjehS5oUzTIMkIjGLqMtoGDijWJfl7S8Wljf1WpegrkKZrPilEpnVCRljn9+UogLVvIaMQvCq1xJ+qXMui4NO1RFe0mCSsDD044QE3m7HGZEiQ17JjZqBKBGOSQQAJa9E+QjZxGaZFUdYqWEIUzqZ+vBmxoSpXK0VvOuhdswJxGAuii4pyBESQXbF8TKMPOM0UIU4uuFV9VmX2V5+PAxUFzAN3BBS0GUPwJnB2AFDjCXUjbIUad0FNiNxjCckGYfnkMjAu3CIRHgKdDsdInFBYqAIibtkAnxGJ9gkvKHYLv93/Eq5SWd1i3iagpxx30bqpoId41JggWVadTBMTUw+LiBsFPs/oHGLCt61q5XcCLCjzETZqQgqi0s8k0UfF/SP5ARTn3gJpJUXLhNmS57RmPNbVOga8WzDi1SgS5HyBnL9Fp5lMrPPTJyt/k+N/BvxeltVXm0LUuCR81dD7dmrYd8xq6nAproW+U3dpdo4bGv+Y6wwOf1DE/oc/XH6Y5cEOKLh80Smknmj2qr75PjcWTY0Rp1GPNFT/aP13JbEbW0dUyhYY6n7SxDopqZ/QANU/aVocAKK5m2JhhpOi6sBOoNwCxBo9FiMM3DVngln4MIB8ksyjimD2WgpLitZd44dlo1tgL4f2hTmPCVqcU/GS3GlYcJRgm/a6QO6kI10Z0AfDDd7rYJR5oPJAQCu2uQBSCVzsD/rgbmYkZ0H2gK/d5KlblRmyavktS3y4NsmF9+OTVelzu2u4tUuedsmc/wUK9rDRa3S+YD2f8e/3vF5QL/HRykmOHKniYsDl5hB33BV9RQCChhX+CxOfDw24sCFnNfpGprplW6KrCdQO6t75AQD2PbMseBluv7vn397YnxlSbuLtru/DwIBYpsqSO7A/gx0Laq/ukAYHu/L2UUfqe3dZifX86rDKGThs9wheNtacp3D1kG3XkjybdAwY9idzoAHsU173ZQwug1BmOHoFGqZncKd0YyX11AImdZqEIp1tUnAepj2++tlUytZiCGyT2sl5sCMzhPsefauDeRTMr1ue2YGN4p0e+lWcOnuC+ZOcQB19is8kcl6IKBtTbsqBERv1/c033zbqe5Wlf3D4vD1g/8v/gdQSwMEFAACAAgAwrumSgh+CyMpAwAAhgwAACcAAAB1bml2ZXJzYWwvZmxhc2hfcHVibGlzaGluZ19zZXR0aW5ncy54bWzVV91u2jAUvucpLE+9LGk7unYooaoKaNVaQIVt7VVlYkOsOnYW21B6tafZg+1JdhwDBbXr0h+kTQgRn5/v/J+Y8Og2FWjCcs2VjPBudQcjJmNFuRxH+MugvX2IkTZEUiKUZBGWCqOjRiXM7FBwnfSZMSCqEcBIXc9MhBNjsnoQTKfTKtdZ7rhKWAP4uhqrNMhyppk0LA8yQWbwY2YZ03iOUAIAvqmSc7VGpYJQ6JHOFbWCIU7Bc8ldUES0BdEJDrzYkMQ341xZSU+UUDnKx8MIvzs8dp+FjIdq8pRJlxPdAKIjmzqhlDsviOjzO4YSxscJuHtQw2jKqUkivFdzKCAdPEQpsH3oxKGcKMiBNHP4lBlCiSH+6O0Zdmv0guBJdCZJyuMBcJCLP8LNwfWnq17r4uy08/l60O2eDU573olCJ1jHCYN1QyE4pGwes6WdkBhD4gT8Bp0REZqFwSppITZScs05d0ZDJSD3hRa0UTpktENStlKN/g2XbZDcxWgEgYhZhI9zTgRG3BDB46WytkNtuCmq3l6VRIAF7cnQeR/fm/fZiROSa7bq1oKjXc7jxjdlBUUzZZHgNwwZhSB+m8JTwtBqcdAoV2lBhfYxSAsOFiecTRk9KnI6B/yToSswkVrQhF7NBDPewnfL79CQjVQOuIxMoLOBzrXHrz4LOCNa34OShY9b/bPTZuv6tNNsXW65AAmdEBk/ExwKztLMbASfzJBUZqEH6YiJ1awoCuW04JWJrfryMmieWuHL/NbFWIHeYEk2Y+U5hfmrB6XNJmRSDKIbrgIaRpBDSTwmMGJYF1xaVhYwJhIpKWaIxLDWtBvrCVdWA8UPsIfWL/fQ6yMui9MYVhtYzCnLS0Hu7O69r+1/ODj8WK8Gv3783H5Sab7we4I4c37jnzy58pdr/+E2DAO3pR9f2ia3/+bO7l20vpbJa6d1OShV0la/FFy3jFT3cxmpC/+S6a28YEq5AEtp7IcM1pLgKTeMvmWLvaBNXvVu9z22mTbZYMyvGY3/JmR/Wl4T1+6FYfDoxdVxUi55ColwK3F5223s13bgpvkoq1IBtPX/Do3Kb1BLAwQUAAIACADCu6ZKa+E74LwCAABaCgAAIQAAAHVuaXZlcnNhbC9mbGFzaF9za2luX3NldHRpbmdzLnhtbJVWbU/bMBD+vl9Rdd8Jey2TTCUonYTEBhqI705yTaw6dmQ7Zf338yux26TNckLCd8/jO98bILklbPlhNkMFp1w8g1KEVdJogm5Gyut53inF2UXBmQKmLhgXDabz5cef9kOZRZ5j8R2IqZwNLqB3s7DfFIr38W1hZIxQ8KbFbP/AK36R42JbCd6x8mxo9b4FQQnbauTlj8VqPeqAEqnuFTRJTOsrI9MorQApwYT0fW3kLIviHGjwdGm/iZze1enXH9B2RBJlaTefjIzRWlxBmuSrGyPjeKZvT6uyMHKaoOCv0tAvn42MQineg0gvv/tqZJTB2679nx5pBa9MQlPO6SK+cyjHpR4/E9WlkbME8yDj6GwVfHrsW+8ikP81nntkxlVw+mTyerAQTNFzCkslOkBZODmbrPnbY6f0fMByg6nUgFjVg5500E+4k+GaVNfj/sAbYWUE8ooe8cpp18DKxRsBU32PX61u7aqI43vXRQEK2HllFGGv7JG/dVqPkJGyRz5TUsIjo/sj+KHFcUKJb7Ev5unsayswrI8hX+EUrMbTgxlcGbn2ioBpeAlLsw70ssaKcPZCGjDFQ5k1uciyo9AQwztSWcYvg8v39k0SZQcG33DD7YUUURSGus6Gqnd1HLk5pj3pa5o2pfvT0D/RnWdKb/LrOVYKF3WjXyvnM8/To6KdzLNhhk8OiHu24RHH+h4jNVhsQbxwTqe6YVyBnHo9dwM2BkdZlAOUDScZ+UuGss+6Jgex1kUjEJon1TlcTaqa6h/1SuANymD0ZRmxOqqq9X0Mk/fmjBS+BQCLog4N4A7O0nRUEQo7CAsgUtgXjz0NSd2jY+12ox5go+I94TUHHRkBopb0+6JvlRiXGgYIrzquYYazTGh7hXNpn5bMf1jF/RglyznsNNN8sXun8M2U3KztxznUSvM/5T9QSwMEFAACAAgAwrumSi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wrumSjv7U0+dAQAAJAYAAB8AAAB1bml2ZXJzYWwvaHRtbF9za2luX3NldHRpbmdzLmpzjZRNb4MwDIbv/RUou05V99ltt2rtpEk9TFpv0w6BuhQ1xFEIrKzqfx9OvwiEtfGFvDx6HRviTS+oFotY8BJs7LPdf7h7qwFpRudw7eqiQ09JZ0pDBtJwk6CcJSmIRAJrkMXB4ShvT4TPn0nrHZafIplDVvNjSG8WXGR1XHkstEfLPFrh0X482tqX+NepbF/VrqJat8PcGJT9CKWpWtWXqFNuGXb1Zle9wAaMBegz6IJH4JgO7eoiT44PQ4o6F2GquCynGGM/5NEq1pjLeVf+ZalAVx98tQMGz8PXiWMnksy8G0ibiSdPFN0k/VQZ7PM+Tii8sOAhiJrvwK5/UMe4XVCDLpIsMQd6dENRpxWPodWlpxGFi8nKq9XNIUWbM7A2O+LulsIhBC9Bt6zG9xQOiCpXF3xApTGmjrTQds+PqEA+T2S8Tz2g8HJ0WLLt6t6pUHv8MXOuEDau0NJ3+9KuyXHBtTfem5s10k59aYVPlD4RPYmVDyyOonMc0xwktP8KGDeGR8u0mg/VbKz6wPUK9AxRVOf/PjNam6l62z9QSwMEFAACAAgAwrumSj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wrumSg4UM7x8AAAAfQAAABwAAAB1bml2ZXJzYWwvbG9jYWxfc2V0dGluZ3MueG1ss7GvyM1RKEstKs7Mz7NVMtQzUFJIzUvOT8nMS7dVCg1x07VQUiguScxLSczJz0u1VcrLV1Kwt+OyyclPTswJTi0pASosVijISaxMLQpJzQUySlL9EnOBKp/tmfJ8ya5n09qfr9ivoJGcX1CpqaCr4As0Oi0zNUVJ344LAF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DCu6ZKrQ33vhkJAAALJQAAKQAAAHVuaXZlcnNhbC9za2luX2N1c3RvbWl6YXRpb25fc2V0dGluZ3MueG1stVrrbuO4Ff7fpyAcLLAFivgiXwuPCl3oRBhH9lqaZKZFYSg2EwuRRVeiPZOFf/RfX6DoExSL/mkfYFGg71Kgu32MHlKSLSmyI81MzUkwOuR3zuG5knKG4ZPra9uQ0bX7vcNc6luEMdd/DOVfIDRcUI8G04CEhAlCloR8Z03e1P7z9x/++48fG80aCpnjL51g+ab24HghqUWQBIRcmLjfMkb9ywX1GfHZpU+DtePV0M7xtsBqJD61+utAuiNBBdiDsyB5YT2dj1dRGUkDjY9CzIKuN47/PKaP9PLeWTw9BnTrLw9Iqc1HIXL1vCGB5/pPZTbkuSEzGFkXKCf1+CiB2oD7QnLUrYv5OA/0nHvilTZ7DpYXWB65c0OXpZBqm49C5MZ5JEWWPyMMHAYyiryF+TiDYeQTO6zGKh/Fqz3nmQRV1aKb7aZiEG0C+sitXARrDfg4D/Oos4S8P2D6Gh/nMXxzXFyZPWUMprf4SNYN66miIupOPV94IkZ3rr+kHw3/gcbApOBofDaUGyhSAPV7Sl/vwxPESgv12riF+0jHHQ3mBpI+kDSY01tNbVjPsYj4BmQBRaaY67CemX0JMPyQBMzwl+STLGVXp6eyO7gKwPywLpS7bT72idS93uYDtZudXgfvW4okSV2kdfSm3tj3eoOe0kS40e40pL3ab0ktCTU7neagu2/2Wh0JnkaDLnBp40EXtXvtdkvft3AL0EhRVL2l7XvSoNlUQBruD7T9aKT2Gg3UbDaltr7vdKWR2kCwWgIeitTnBpR0SZW6e0VVmn0JjbSROmrvsY67Wgf1W7jbaOzbqio1GkfjHneXNteRWno7iTlfYVjogsLZY7Rlg2u42AYBLLbJGqKcEXTvhMQU/e6nf/7557/++NNf/vTz3/6Fvl3QzfMvo0gGDG+kCeTQMTPUQ2rw5ikX8BrWxUwmg9JNuWRLlS+i+Il3VwYpinsFXLqpyhc98SkLi2VBTMM4BzrRVsuoeeyr8kVj0NPwWUEFjVW+wH0+ysOSRidfRD21FDLVWkFR8amAO4p83SInmqt8oTT5OAfNd1f5oq/wcR6Ta6+gY4+P10GiXcgXEi8BrbPLXzRY+SIqmWdR+Q5bxnpFLbaMo1/0WNCwwUcp0KHJlvFSbDaxfz23MH7M15LhGqSAc9PFJSYJllN1rk1upor5YT6eXE3mqnFVk7UoKxFPy29b3f6nZqcLlSvGleRk3SjjcZYXEsw6jXK8THs2Gc+BIR7PTfzersn8d2Xo5J09Nkxck+P/VGYwneHbmsx/l4G+m82wac+tsaHjuWHNzYkt7DLGNtZr8ge6RStnRxCjaOeSj4itCILy7AYEhZ67FBO8ZLv+lpSQp09uFMOcz7BlzwzNNiZmTbZoEDz/SnB2tmwFwbNyQrR0Q+feI0shFkJEzPPyAtLF3RDBP7ZyYSVdO65/WUb6TLkzzKu5PZmMrTk29YRSk7G/RHrgcEnVGc0UC8+ARwBtOfg8+FxEn+CAFM+rzOTauLoew4/NFbl2H1ce/LDP0GaKwSVT4pcAQuDgGUSdZd1NZjq3IQhEDto4YfiRBstM0KRdV4K3YWoTCE3NTvG3OZuENzje9RcQOmTBSvC7wZalXOG5OnkPMQ65OakImryFlHxbEfQBW5BD2CoBM5Vb40rhGcHTMEmQJAcXDo937xk5iwXguDV3Lt2GQOEWhjQR2RheVpZk4e/egSMNZXwi2yPGYGzx9OjuCKgSLKHNlZAFZUjDOo+u794Zv52PFGOM9TmEmz65m9uiSnKha+cZ+ZQhZ7lz/AWcb8nC2UImPMPc0l2KOe55ocIftu73yGFx/fkmLl2mjt9/8xkqZQpegWZwXgZhcEzZsNekc7PFO/hMRXisn9SijAE+WwVLw6YyMyZfx0Whu956UZX+Go46KFfVWa/q8eX2Ku+2/4MyVlSCVQMqmurSSiAMnZi3HGieXiWgYY5A3DSq51Dw+S21EgNzEvMwKfoCNrdguYwit2DRaizusGoZNhy27sg9v32UAItcjbxW7G9+R/QIXNIPqXpPHiiclzzi7KKDDPQu4f4yXk4dlTKtxTbsMShuAs/HKKiAq+eu+R2qHNt3NzgxRdQNMvu5o1tvKbLbc59ERwA7b9fk5TnsIaBrQfWcMInrqCn95gsVibY4i+ROqx0gDgla2lep/Pwij1lYmWnXc00xNcxvFDyfvfI4yA5uk7FtzceKyjlAmqwdtlhBF37g97zyvKIbgY5HCvCLN28RJ1is/v3HH8qzyekTUVFM/XVVPpD8vGriA7/fmZSR8Pcl+NiKmoWKh5LA+EKVQMvfr2wDAvSrXFmcqC2t6Zq/4iolGlIgdqNi24p2fQNZYomkoNsAzoIVmdwos7dQ+MRZvybfOMETFE6bUq8qI2F5Hpussg7HK+6Wea5PKsK/uBPxzdvGdK7ourj7Q4567uIpar9LuMDEr/mQRx+r8NOuFROqc44lWbqsOk/R3JKqBSUhej4WhF1hrzsQji9UPAdqOMu8n/FZQL0pf7P18lUuLOAv4iCMZRbwK33ylF4RrujH2Hey+HJ1WE+T8kunoMOUHxZjlllafvWM584yzTem5BfeUg/6ghZtJ8U6S8+jNE0Vb37TAg60F5rDNSueSql+JObXm+QTe7E+Rcyvt3hPmcC97qVO+ak0NHkdpzpBml7Gd7CG+KJKxWuSp+warsGYv5YNUxuJCdmVa7oksuiNtrsmcTpzWlrh+gmNh/7h+HLDMffPYtsh/9ohM3EM3/r5+B0yl3nkdHCLfUAKpk0tnosyIF5TlALR1wd5Y0RUxJ435E0NLiLOYsUrfVhDMY83NW7O43eSRbhNUs94OUshoz9jOAtdi3ouynklkT6v4tVE0SjZz4OG9Rd2GtbPeWgYsz3tQH+7vicBhhhwocrFHsoS08tXyauwW3EizeFOzKYZsBXw9uGOlGRCipAJLHGsSrIlekjPw9mSuR7ZkaRUpQgp45zf/zCE7Dgf3AobkweWDu+YUjkL4lp3jMVsDUzRT6LEjSwtJDdTMemYcx+K3RdUq6T5HHUsaEdJmebhnq7QlOW8Xi8QBWtPWX9YT7dZqFEvvmXN0wAK/E7+vdP/AFBLAwQUAAIACADCu6ZKiMVOUf4OAADYGQAAFwAAAHVuaXZlcnNhbC91bml2ZXJzYWwucG5n7VlpV1NX245atbVV2lpAgZAqWhxBUURAiANDtQJGQlGGpDhUiYQIGIZgiLaPRURIFSsFxCh5gQwYBkMCgRALD6YWgcbkJEAMqSgICSEgGQjJgefg8/6A99v7xQ/7OmufddZ9XWvve1/3fdbOOxYeunKF0woYDLby8LdBx2GwxQA0vv94GfSmuDgbDj0WpR0PPQjj9LiMQZOPzh0IOwCD1VM/tSUsheafXPz2ZBoM5rBxYSw6fHzDJAy2Fn846AA6E6NTEfJPD4PiFEQk4ordk5alBOPdgwQ06vOYh9ccVlQMfm5/58XSfocDyhfH7W25D67fWH/juMONGsqvnG0OgoOb8Qpkt97cPdGISWu9ffidb395CRmeuXOXu7uvb8mbN+Vbz3n5bPtGKpoz1nY2p711QFBsU0Mddsi4e75pkHxONuLy5B8Nt5CgQdp57VNHD8V05dgRNAU0KrqWhjhC2l3QV+NXxkt/Y3AkY5J2GOzJCe9LYV0Mziut5CA0I9Eoc5ZKBuf1oZBPoa9zW14NdeZ3rIbBrnS/PEYz7fRbBIP13WQsg1359QN8gA/wAT7AB/gAH+ADfID/T/h7JTbHMjzUfg1qXJ8UJs+MlBEc5i29FKh3hefhYLCP/w+gcwEIbZaRIcOYNH854vLFFLMqA+ErmgVqHSICLW+GaimgdnJ2CSxJm+/ZdsIGRcekP2UgCwVY25BjlxbDGg5R7j2uBG3TvVhf/WgD9WfBRCOcjj+q+wqwZ9O3ktD4tOpFsDWWN0URDubBbH2ddyEbJ5DwTFsYVM3XGg4uG9cSomxhP6ILJo7Rt2bcAdgNEt7/TLRO97yyManIucypxzRw3H+aMl2m3pYsNMorBTUxyYLPpjWEaUfs5am/bKJ5UL88xxHMIo1Zsom0NWCP1qZrmHtXLIorEeFUkWX3KDQz31fdyXKvdYrKHP4tmjdggV/THtPfBooAFzc//BlmiLiHhkTGIeqwANJ4wiUghNrSMQjU3lJJLIUtzR0kLSOQ4zN+L/cqen/Uncv6bLXz/UBjNRJMZNKii1OkYT7b34qmnjp3PWGNjhUnYIix6svT3dHJ07NtOXbEGNBjokXfNmwLdc06kzgxHRH1MvwtcFZGZntUtzdvf5ysKrs3j1OpTRYPeZW/iH4RvkUT+pZ2KICpKLKeFz7JkeX3FznJhus61o2scdnLwokCB0bir2vg6Hvo3XgnwN5XCmP9w3ySiIwelaWCXs/ZOedAPEbNr6tRJ5Zht8RoLxSM8PYPDtvYso9Tl05eygm+iPwpbiq2ixObQcaaabM5gKX2KajDteZH0TvpRJ/QV353yEiLfJPtPX1LEF08dDjlBLp3iqNG7VEktFeQlm+P2VOgkVx/g+6kMgZr9/ykzEl249mXS9WofGkgK8OXgqyNPrDP71+vnzoT9k2m5Y9FaTl6KwNDnMvB9IshsnFnHPcMd2JkU1zugOJmjw9fIrhqgYs7MHziCTTtzS3N8SXr0lxi3FlLyoKIneH5DVFbSFt+2dITUr2LukKV+Dsvi75pohjerTTZhGPvug2BUebyBpwKbDgLWKxZVoEoT/NdCCpef8Q2qxC5lnq0MCGCLOAVxl1ntzqUY2Z45OqUPuvehw8o4eQXO9V/JYsWs3bAl2ou9Uta8b1q2cP97JA8Mxywtv43GvjiO8/tIVLE3GSuftt/A8L5Ef7K3xhtZ4o6rPLmH1FCHLfql3+sFrsAw99Xp3WamGDjpsulKyb8TOmqhMXPq5P16S6pTP0FTPCEoS5vNovkcpk0V7XKOupZHW3ODczc2nbBEqVNRvqwe7BqxTuIGc4jMMTpncMLiX72mNxMH5Y3l6JU+mJSWjDxS9lZbvIPgXqheXCyPuPLPA1hI+XjnO4Kkl+jxRgkj0CQDZL3MqA1/M5/gshqr+7BPpSGrLZ+ETwSTW+xb7EvqZxrqlv6o3CGqY7aHomNrZPrmcIdA8M2N+Isq+6Rdf81Qnz4tTQydlrxqEUOFJZBe8hOocTyCQxHsaNHXJON0bY7jC64e9K+ofslKv4hZeR5yatE74KR3i+AtHFFiHbZSMoLpO409GO+1bL7cxR877YjW5K2XAmpBmyByaWShufVQ48XNxkoTxSrnjEsxsYCr+gmk6gY34ts8Gj6rnxQLqH61cYs5GqjaXrUFv16jodTH4s4SiOb+odDDaemevz129zSnP6uFZoG3hlu6KPoTWkhRMQsaEsXVk2X+VYIqgTwqi78aWitXA8HyV+TWRSF0EQAExt7N5P/regFvYQDYr5e+U463Qj2VZm+APD+Vh1OIYwXjeElbCkta6Rk2AzqotWKVj+8Snen1fkEzeQlgK9yY109WTPgIzvdVOU3flr1Z++lDS05nPIfKfc3sJTfZjLL8f6fVVblNJvSrH6/BREf8blMTFJNS5h87SPnPyvLH+NwCX2mPCnTlGVf3nhUee5m1UAu4J/kDZr4ooC6iT1XJKGj37zXcyF2oFWeiR9kKSuq/IT3l+BYOlyxhFe/1MLarBPHC1DoJY/X6Jxnr9Toq6t9jEFepbjdfNMn+OYNLDtlFt/IpSkVzHi6QD03l/eDgvzyvGr/j4YZldyQomq/6HRbZyAlqEyfNCZ1X0CarSJM56Uw0B+DRw4sH60yrQW8G//E2gOgpWrAi6jkKlMv9Q1+U9xYMCtMsqodgr135EvaHqbPeAOMSQMXo0TxEoGPJwLpJACirCBxtxOVMl2D7vrxXTE+v5a8lgbiSnnfIQlfUbbfjk1ydQAqTQiwrVEXGvs74TQNFa+ovzbngYq3/lk6YLorCSQWdQ3IebRl61mKvdmm8Xe/ywaRc1PUVw0Xhc4654HwiTpxSjnGX8W7PB8k8eeghEey2RmOdOKSkvihFFaV3x16ez33kHfVupPYsoG3gAxzhs+4H96YFBvhzD2fe4XbsT69v3Z8F0vJQ4/X3tCMycIJs8rTwKcF6Sfp0nRi31zOEbRdq1Eem0+bt73NR4CjofktEwLtFSVBRE7RyDanrFx9GE0tdLvnERkegzbj3lTe3xDqtsNtQYK0OsIOQVCuCWucT6TqckR9pwTtLdRXPM8a8kGy2pB7qxHDOjvwEJGruxDdfw6tMBvX03lEv/Xqu2P8+qMdzcIdzETg28uituYk6/L8CtLQlBiBfWrosEO22oYjAkx9p7v+4TQFZky8nPT6h7R7wId7606UW28kXnzS/x/JmPWmhldEQPJrI63XNaQGPP2o9BD2e3h+ILQRWdPdPrlUPl7G5cTPzrBvjTnIgTX4kgEEwMWheYn1A6vAE2b+Vu24P+uCEsfSxkYq1aaumheCuh4lL2O3k+jZWfyFskX961n+xPHndpSZjrN7zesC3nVh51LXKkJqXt1eSIpJvN/4s4dwn+jIzpnzJRtYWgEX9atDHV5TfOF/Zb3AXJHJ2gWqHPpwqHZZqtG3ky5+WYWLUXhIZy6oIuv7MMcIToCO/q1SJvpa/bSNLphvroIch1d9LVNbW4pD+Mab6qAU8UCw3Vme7L0cydtQyPj276uNzP1ZhuybUarnnu48Zq4sxuZkWW7c17OU5wx9fTIW+ZBynVwR5W8rVedOsE4vLmLc17jxaOp0k9TS3VYhMCiYqmTvgrtw6KwCFJlzwMieKKkgfW0nNnucv+iaA0Bn2unS+0LDdK0tTU4old29o3TSbmBMlz4K+R3pJmmXID6DCJlzMvgMEYzGfp9LthmgviF8L9I6/jjfEZOZMGaGfP2qVBNuAvUUStZnJqte1Ltz0iCN8Jxoer1qGS7Xh5SUhAPaHrpuxbNu/T7bjBS6Tut0vaVQliGFPufQxaSdKOkoN2ravBaotNPuKbjr/Mj591BhWgDpJb7iFEGVsEYX/3jMVqoYUeTUg/u84ZcY4IluAuVNUz45yHjeX9lqan8A7jtezddb8VCRPlsaxdd6pIPRw4ptLOVKL2HCrDNbViCjEaJzg4nwv3bCKzkPJn4e1/HVmKcZoud4voo3o9LnZPzgW8gRzBf+dBsMJjLFKYgedhXxQPxIoaZBk8dQexpNcIAYG1YtSYXOxXT/xg1UNsSfQuzD1/d452vYujoGhzL2UpxacIRaMQ5EYwPq4gqSFQjvwrvDo0yrftOmfgK6WGAbq3+OZ1nKbjaMu7H4jb0M16XEMPpZKHNG0uZslnIqKjB51afPtBtZ2sxZiYlwBI2FWpUFw+jYlA0aFXbb3FlUR5RwAMojplEWS+n+ZqfqnoExQSgePN+/UNO7pxK/Fl9ltBn4AcaDOC5Y9iVQDCA2m2izqNysVutEizqvwY8noGoQ8zPiLnfhWKpLWAWpkW0P5BW5Aso10PKrXWjxZFmeRjefPXSd0VZTONw2P2e1+ygNvvhFLpGcGkQhWf6wy6nL1DCrV/3LObSYgdleoIFaZMJMX5k0AZFy6SvOIbBzZvRy2hF1xUd7oqljRTlr/jS6Asb2RK5KuaBo653Z662Ju5FT/17ddejAXwbuctfMH1K6tvM/e11AP4yuvRtCPIxUE8vD1KX+KxQP27MvzTXL8nMlpKsgI+Lnvc8SyAGhxIBz4++mstxiQ4mzlgLFwYDPQ5ReUTSYF/wRpnKVPfNQiMbOUbuL4+saCBqkw+fi3sUbxT/RxZ17cPPHaHpfkss3mp1x4j2Fcl8ipFj3wGzcwO1CboClultmNB2BBz0s1/+g15i0uXjrHl6hJvUlpt7FtKLGF/Jxrzta0cbCgwImdZB9SxhZHb7Sczknw9jz9730tcFr4sNPFWuP+WslZ3VbQDenr9O+fJ1a1PEsXOP+8DnIUYejhLW3HpAZjjDlvrX3/TOSfU+BRTTbGQvTlXxUMWoIML98bIse6YWekzbYk2dRbnL3jTu2MnzI9RjP8Yi/0hXpMtNN3q76SLRPGrX9OV6BKvc7+qCieUgQiKtlosZX6JwkruV2sL0WXF2yDC7uPq+U+25WCrv8qWXXK5xgsM8BaKxegC8XQJAwNS+lzFvVr/IWLhagQoH0DDZGY8necTAY7ETtMkYxCoTOeu95bxgsiekkiCFBVRWwc/TEuHh8tnBToYt7f1ORHAlfcUoGETxl/cYuEZU75M8vCVwMHO0N/uUcFAl2ODg8iHPwh5/+A1BLAwQUAAIACADCu6ZK5sSYNVwAAABqAAAAGwAAAHVuaXZlcnNhbC91bml2ZXJzYWwucG5nLnhtbC2MSwqAIBQA90F3kHcA84NpoHmZJIV+WKjdPpFmN7MYbcu+oeTiHc7DAMUE7Nx3+oouBZdRqY1iSRqA3qaj+DWH5fEGJKGYcSmVqM27sPrHgGACT0xxrhQMdfkBUEsBAgAAFAACAAgAwrumSg5qJE5iBAAABREAAB0AAAAAAAAAAQAAAAAAAAAAAHVuaXZlcnNhbC9jb21tb25fbWVzc2FnZXMubG5nUEsBAgAAFAACAAgAwrumSgh+CyMpAwAAhgwAACcAAAAAAAAAAQAAAAAAnQQAAHVuaXZlcnNhbC9mbGFzaF9wdWJsaXNoaW5nX3NldHRpbmdzLnhtbFBLAQIAABQAAgAIAMK7pkpr4TvgvAIAAFoKAAAhAAAAAAAAAAEAAAAAAAsIAAB1bml2ZXJzYWwvZmxhc2hfc2tpbl9zZXR0aW5ncy54bWxQSwECAAAUAAIACADCu6ZKKpYPZ/4CAACXCwAAJgAAAAAAAAABAAAAAAAGCwAAdW5pdmVyc2FsL2h0bWxfcHVibGlzaGluZ19zZXR0aW5ncy54bWxQSwECAAAUAAIACADCu6ZKO/tTT50BAAAkBgAAHwAAAAAAAAABAAAAAABIDgAAdW5pdmVyc2FsL2h0bWxfc2tpbl9zZXR0aW5ncy5qc1BLAQIAABQAAgAIAMK7pko9PC/RwQAAAOUBAAAaAAAAAAAAAAEAAAAAACIQAAB1bml2ZXJzYWwvaTE4bl9wcmVzZXRzLnhtbFBLAQIAABQAAgAIAMK7pkoOFDO8fAAAAH0AAAAcAAAAAAAAAAEAAAAAABsRAAB1bml2ZXJzYWwvbG9jYWxfc2V0dGluZ3MueG1sUEsBAgAAFAACAAgARJRXRyO0Tvv7AgAAsAgAABQAAAAAAAAAAQAAAAAA0REAAHVuaXZlcnNhbC9wbGF5ZXIueG1sUEsBAgAAFAACAAgAwrumSq0N974ZCQAACyUAACkAAAAAAAAAAQAAAAAA/hQAAHVuaXZlcnNhbC9za2luX2N1c3RvbWl6YXRpb25fc2V0dGluZ3MueG1sUEsBAgAAFAACAAgAwrumSojFTlH+DgAA2BkAABcAAAAAAAAAAAAAAAAAXh4AAHVuaXZlcnNhbC91bml2ZXJzYWwucG5nUEsBAgAAFAACAAgAwrumSubEmDVcAAAAagAAABsAAAAAAAAAAQAAAAAAkS0AAHVuaXZlcnNhbC91bml2ZXJzYWwucG5nLnhtbFBLBQYAAAAACwALAEkDAAAmLgAAAAA="/>
  <p:tag name="ISPRING_PRESENTATION_TITLE" val="答辩-1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1650"/>
  <p:tag name="MH_LIBRARY" val="GRAPHIC"/>
  <p:tag name="MH_TYPE" val="Other"/>
  <p:tag name="MH_ORDER" val="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1650"/>
  <p:tag name="MH_LIBRARY" val="GRAPHIC"/>
  <p:tag name="MH_TYPE" val="Other"/>
  <p:tag name="MH_ORDER" val="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1650"/>
  <p:tag name="MH_LIBRARY" val="GRAPHIC"/>
  <p:tag name="MH_TYPE" val="Other"/>
  <p:tag name="MH_ORDER" val="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1650"/>
  <p:tag name="MH_LIBRARY" val="GRAPHIC"/>
  <p:tag name="MH_TYPE" val="Other"/>
  <p:tag name="MH_ORDER" val="8"/>
</p:tagLst>
</file>

<file path=ppt/theme/theme1.xml><?xml version="1.0" encoding="utf-8"?>
<a:theme xmlns:a="http://schemas.openxmlformats.org/drawingml/2006/main" name="Office 主题​​">
  <a:themeElements>
    <a:clrScheme name="蓝绿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5879</TotalTime>
  <Words>1191</Words>
  <Application>Microsoft Office PowerPoint</Application>
  <PresentationFormat>宽屏</PresentationFormat>
  <Paragraphs>178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Impact MT Std</vt:lpstr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答辩-19</dc:title>
  <dc:creator>LP</dc:creator>
  <cp:lastModifiedBy>朴仁勇</cp:lastModifiedBy>
  <cp:revision>1265</cp:revision>
  <dcterms:created xsi:type="dcterms:W3CDTF">2016-11-24T09:20:07Z</dcterms:created>
  <dcterms:modified xsi:type="dcterms:W3CDTF">2020-04-24T00:27:23Z</dcterms:modified>
</cp:coreProperties>
</file>