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77" r:id="rId4"/>
    <p:sldId id="267" r:id="rId5"/>
    <p:sldId id="270" r:id="rId6"/>
    <p:sldId id="290" r:id="rId7"/>
    <p:sldId id="292" r:id="rId8"/>
    <p:sldId id="291" r:id="rId9"/>
    <p:sldId id="300" r:id="rId10"/>
    <p:sldId id="301" r:id="rId11"/>
    <p:sldId id="302" r:id="rId12"/>
    <p:sldId id="303" r:id="rId13"/>
    <p:sldId id="304" r:id="rId14"/>
    <p:sldId id="306" r:id="rId15"/>
    <p:sldId id="307" r:id="rId16"/>
    <p:sldId id="305" r:id="rId17"/>
    <p:sldId id="299" r:id="rId18"/>
    <p:sldId id="261"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0053A3"/>
    <a:srgbClr val="ECECEC"/>
    <a:srgbClr val="FFFFFF"/>
    <a:srgbClr val="453D3A"/>
    <a:srgbClr val="1A92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88" autoAdjust="0"/>
    <p:restoredTop sz="70996" autoAdjust="0"/>
  </p:normalViewPr>
  <p:slideViewPr>
    <p:cSldViewPr snapToGrid="0">
      <p:cViewPr varScale="1">
        <p:scale>
          <a:sx n="57" d="100"/>
          <a:sy n="57" d="100"/>
        </p:scale>
        <p:origin x="203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F98C7-9395-4E9A-96EC-DE4C39432AA7}" type="datetimeFigureOut">
              <a:rPr lang="zh-CN" altLang="en-US" smtClean="0"/>
              <a:t>2020/4/24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64DB0-CCE3-4363-801A-A01AADC6398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WPDP</a:t>
            </a:r>
            <a:r>
              <a:rPr lang="zh-CN" altLang="en-US" dirty="0"/>
              <a:t>训练好的预测模型将被应用于相同项目的模块。</a:t>
            </a:r>
            <a:endParaRPr lang="en-US" altLang="zh-CN" dirty="0"/>
          </a:p>
          <a:p>
            <a:r>
              <a:rPr lang="en-US" altLang="zh-CN" dirty="0"/>
              <a:t>WPDP</a:t>
            </a:r>
            <a:r>
              <a:rPr lang="zh-CN" altLang="zh-CN" sz="1200" kern="1200" dirty="0">
                <a:solidFill>
                  <a:schemeClr val="tx1"/>
                </a:solidFill>
                <a:effectLst/>
                <a:latin typeface="+mn-lt"/>
                <a:ea typeface="+mn-ea"/>
                <a:cs typeface="+mn-cs"/>
              </a:rPr>
              <a:t>需要从项目中获得足够的标记（历史）数据</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但是，</a:t>
            </a:r>
            <a:r>
              <a:rPr lang="zh-CN" altLang="en-US" sz="1200" kern="1200" dirty="0">
                <a:solidFill>
                  <a:schemeClr val="tx1"/>
                </a:solidFill>
                <a:effectLst/>
                <a:latin typeface="+mn-lt"/>
                <a:ea typeface="+mn-ea"/>
                <a:cs typeface="+mn-cs"/>
              </a:rPr>
              <a:t>事实上，对于一个新项目而言</a:t>
            </a:r>
            <a:r>
              <a:rPr lang="zh-CN" altLang="zh-CN" sz="1200" kern="1200" dirty="0">
                <a:solidFill>
                  <a:schemeClr val="tx1"/>
                </a:solidFill>
                <a:effectLst/>
                <a:latin typeface="+mn-lt"/>
                <a:ea typeface="+mn-ea"/>
                <a:cs typeface="+mn-cs"/>
              </a:rPr>
              <a:t>很少有足够的标签数据</a:t>
            </a:r>
            <a:r>
              <a:rPr lang="zh-CN" altLang="en-US" sz="1200" kern="1200" dirty="0">
                <a:solidFill>
                  <a:schemeClr val="tx1"/>
                </a:solidFill>
                <a:effectLst/>
                <a:latin typeface="+mn-lt"/>
                <a:ea typeface="+mn-ea"/>
                <a:cs typeface="+mn-cs"/>
              </a:rPr>
              <a:t>去训练模型。</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CPDP</a:t>
            </a:r>
            <a:r>
              <a:rPr lang="zh-CN" altLang="en-US" sz="1200" kern="1200" dirty="0">
                <a:solidFill>
                  <a:schemeClr val="tx1"/>
                </a:solidFill>
                <a:effectLst/>
                <a:latin typeface="+mn-lt"/>
                <a:ea typeface="+mn-ea"/>
                <a:cs typeface="+mn-cs"/>
              </a:rPr>
              <a:t>利用源项目的标签数据建立模型，然后在目标项目上应用此模型进行缺陷模块预测。</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CPDP</a:t>
            </a:r>
            <a:r>
              <a:rPr lang="zh-CN" altLang="zh-CN" sz="1200" kern="1200" dirty="0">
                <a:solidFill>
                  <a:schemeClr val="tx1"/>
                </a:solidFill>
                <a:effectLst/>
                <a:latin typeface="+mn-lt"/>
                <a:ea typeface="+mn-ea"/>
                <a:cs typeface="+mn-cs"/>
              </a:rPr>
              <a:t>源项目和目标项目之间的</a:t>
            </a:r>
            <a:r>
              <a:rPr lang="zh-CN" altLang="en-US" sz="1200" kern="1200" dirty="0">
                <a:solidFill>
                  <a:schemeClr val="tx1"/>
                </a:solidFill>
                <a:effectLst/>
                <a:latin typeface="+mn-lt"/>
                <a:ea typeface="+mn-ea"/>
                <a:cs typeface="+mn-cs"/>
              </a:rPr>
              <a:t>存在</a:t>
            </a:r>
            <a:r>
              <a:rPr lang="zh-CN" altLang="zh-CN" sz="1200" kern="1200" dirty="0">
                <a:solidFill>
                  <a:schemeClr val="tx1"/>
                </a:solidFill>
                <a:effectLst/>
                <a:latin typeface="+mn-lt"/>
                <a:ea typeface="+mn-ea"/>
                <a:cs typeface="+mn-cs"/>
              </a:rPr>
              <a:t>领域差异现象，在某些项目上训练的缺陷预测模型可能无法将其推广到其他项目</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STL</a:t>
            </a:r>
            <a:r>
              <a:rPr lang="zh-CN" altLang="zh-CN" sz="1200" kern="1200" dirty="0">
                <a:solidFill>
                  <a:schemeClr val="tx1"/>
                </a:solidFill>
                <a:effectLst/>
                <a:latin typeface="+mn-lt"/>
                <a:ea typeface="+mn-ea"/>
                <a:cs typeface="+mn-cs"/>
              </a:rPr>
              <a:t>每个项目都被认为是独立的并且是独立学习的</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MTL</a:t>
            </a:r>
            <a:r>
              <a:rPr lang="zh-CN" altLang="zh-CN" sz="1200" kern="1200" dirty="0">
                <a:solidFill>
                  <a:schemeClr val="tx1"/>
                </a:solidFill>
                <a:effectLst/>
                <a:latin typeface="+mn-lt"/>
                <a:ea typeface="+mn-ea"/>
                <a:cs typeface="+mn-cs"/>
              </a:rPr>
              <a:t>通过提取和利用相关项目之间的适当共享信息，输出多个</a:t>
            </a:r>
            <a:r>
              <a:rPr lang="zh-CN" altLang="en-US" sz="1200" kern="1200" dirty="0">
                <a:solidFill>
                  <a:schemeClr val="tx1"/>
                </a:solidFill>
                <a:effectLst/>
                <a:latin typeface="+mn-lt"/>
                <a:ea typeface="+mn-ea"/>
                <a:cs typeface="+mn-cs"/>
              </a:rPr>
              <a:t>个性化</a:t>
            </a:r>
            <a:r>
              <a:rPr lang="zh-CN" altLang="zh-CN" sz="1200" kern="1200" dirty="0">
                <a:solidFill>
                  <a:schemeClr val="tx1"/>
                </a:solidFill>
                <a:effectLst/>
                <a:latin typeface="+mn-lt"/>
                <a:ea typeface="+mn-ea"/>
                <a:cs typeface="+mn-cs"/>
              </a:rPr>
              <a:t>模型，</a:t>
            </a:r>
            <a:r>
              <a:rPr lang="zh-CN" altLang="en-US" sz="1200" kern="1200" dirty="0">
                <a:solidFill>
                  <a:schemeClr val="tx1"/>
                </a:solidFill>
                <a:effectLst/>
                <a:latin typeface="+mn-lt"/>
                <a:ea typeface="+mn-ea"/>
                <a:cs typeface="+mn-cs"/>
              </a:rPr>
              <a:t>而不是一个通用模型</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t>3</a:t>
            </a:fld>
            <a:endParaRPr lang="zh-CN" altLang="en-US"/>
          </a:p>
        </p:txBody>
      </p:sp>
    </p:spTree>
    <p:extLst>
      <p:ext uri="{BB962C8B-B14F-4D97-AF65-F5344CB8AC3E}">
        <p14:creationId xmlns:p14="http://schemas.microsoft.com/office/powerpoint/2010/main" val="1644407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作者</a:t>
            </a:r>
            <a:r>
              <a:rPr lang="zh-CN" altLang="zh-CN" sz="1200" kern="1200" dirty="0">
                <a:solidFill>
                  <a:schemeClr val="tx1"/>
                </a:solidFill>
                <a:effectLst/>
                <a:latin typeface="+mn-lt"/>
                <a:ea typeface="+mn-ea"/>
                <a:cs typeface="+mn-cs"/>
              </a:rPr>
              <a:t>假设每个项目仅标记</a:t>
            </a:r>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％的模块。</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因此，不难发现</a:t>
            </a:r>
            <a:r>
              <a:rPr lang="en-US" altLang="zh-CN" sz="1200" kern="1200" dirty="0">
                <a:solidFill>
                  <a:schemeClr val="tx1"/>
                </a:solidFill>
                <a:effectLst/>
                <a:latin typeface="+mn-lt"/>
                <a:ea typeface="+mn-ea"/>
                <a:cs typeface="+mn-cs"/>
              </a:rPr>
              <a:t>MASK</a:t>
            </a:r>
            <a:r>
              <a:rPr lang="zh-CN" altLang="en-US" sz="1200" kern="1200" dirty="0">
                <a:solidFill>
                  <a:schemeClr val="tx1"/>
                </a:solidFill>
                <a:effectLst/>
                <a:latin typeface="+mn-lt"/>
                <a:ea typeface="+mn-ea"/>
                <a:cs typeface="+mn-cs"/>
              </a:rPr>
              <a:t>方法</a:t>
            </a:r>
            <a:r>
              <a:rPr lang="zh-CN" altLang="zh-CN" sz="1200" kern="1200" dirty="0">
                <a:solidFill>
                  <a:schemeClr val="tx1"/>
                </a:solidFill>
                <a:effectLst/>
                <a:latin typeface="+mn-lt"/>
                <a:ea typeface="+mn-ea"/>
                <a:cs typeface="+mn-cs"/>
              </a:rPr>
              <a:t>只需要少量标记的数据，可以实现竞争优势。</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此外，</a:t>
            </a:r>
            <a:r>
              <a:rPr lang="en-US" altLang="zh-CN" sz="1200" kern="1200" dirty="0">
                <a:solidFill>
                  <a:schemeClr val="tx1"/>
                </a:solidFill>
                <a:effectLst/>
                <a:latin typeface="+mn-lt"/>
                <a:ea typeface="+mn-ea"/>
                <a:cs typeface="+mn-cs"/>
              </a:rPr>
              <a:t>STL</a:t>
            </a:r>
            <a:r>
              <a:rPr lang="zh-CN" altLang="zh-CN" sz="1200" kern="1200" dirty="0">
                <a:solidFill>
                  <a:schemeClr val="tx1"/>
                </a:solidFill>
                <a:effectLst/>
                <a:latin typeface="+mn-lt"/>
                <a:ea typeface="+mn-ea"/>
                <a:cs typeface="+mn-cs"/>
              </a:rPr>
              <a:t>仅使用目标项目中的有限数据，而</a:t>
            </a:r>
            <a:r>
              <a:rPr lang="en-US" altLang="zh-CN" sz="1200" kern="1200" dirty="0">
                <a:solidFill>
                  <a:schemeClr val="tx1"/>
                </a:solidFill>
                <a:effectLst/>
                <a:latin typeface="+mn-lt"/>
                <a:ea typeface="+mn-ea"/>
                <a:cs typeface="+mn-cs"/>
              </a:rPr>
              <a:t>SCL</a:t>
            </a:r>
            <a:r>
              <a:rPr lang="zh-CN" altLang="zh-CN" sz="1200" kern="1200" dirty="0">
                <a:solidFill>
                  <a:schemeClr val="tx1"/>
                </a:solidFill>
                <a:effectLst/>
                <a:latin typeface="+mn-lt"/>
                <a:ea typeface="+mn-ea"/>
                <a:cs typeface="+mn-cs"/>
              </a:rPr>
              <a:t>只是合并了其他相关项目中的标记数据。</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二者</a:t>
            </a:r>
            <a:r>
              <a:rPr lang="zh-CN" altLang="zh-CN" sz="1200" kern="1200" dirty="0">
                <a:solidFill>
                  <a:schemeClr val="tx1"/>
                </a:solidFill>
                <a:effectLst/>
                <a:latin typeface="+mn-lt"/>
                <a:ea typeface="+mn-ea"/>
                <a:cs typeface="+mn-cs"/>
              </a:rPr>
              <a:t>都忽略了所有相关项目之间的关联性。</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但是，</a:t>
            </a:r>
            <a:r>
              <a:rPr lang="en-US" altLang="zh-CN" sz="1200" kern="1200" dirty="0">
                <a:solidFill>
                  <a:schemeClr val="tx1"/>
                </a:solidFill>
                <a:effectLst/>
                <a:latin typeface="+mn-lt"/>
                <a:ea typeface="+mn-ea"/>
                <a:cs typeface="+mn-cs"/>
              </a:rPr>
              <a:t>MASK</a:t>
            </a:r>
            <a:r>
              <a:rPr lang="zh-CN" altLang="zh-CN" sz="1200" kern="1200" dirty="0">
                <a:solidFill>
                  <a:schemeClr val="tx1"/>
                </a:solidFill>
                <a:effectLst/>
                <a:latin typeface="+mn-lt"/>
                <a:ea typeface="+mn-ea"/>
                <a:cs typeface="+mn-cs"/>
              </a:rPr>
              <a:t>通过利用所有相关项目之间的相关性来同时构建多个预测模型。</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通过将性能值与</a:t>
            </a:r>
            <a:r>
              <a:rPr lang="en-US" altLang="zh-CN" sz="1200" kern="1200" dirty="0">
                <a:solidFill>
                  <a:schemeClr val="tx1"/>
                </a:solidFill>
                <a:effectLst/>
                <a:latin typeface="+mn-lt"/>
                <a:ea typeface="+mn-ea"/>
                <a:cs typeface="+mn-cs"/>
              </a:rPr>
              <a:t>STL</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SCL</a:t>
            </a:r>
            <a:r>
              <a:rPr lang="zh-CN" altLang="zh-CN" sz="1200" kern="1200" dirty="0">
                <a:solidFill>
                  <a:schemeClr val="tx1"/>
                </a:solidFill>
                <a:effectLst/>
                <a:latin typeface="+mn-lt"/>
                <a:ea typeface="+mn-ea"/>
                <a:cs typeface="+mn-cs"/>
              </a:rPr>
              <a:t>进行比较，</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我们可以发现</a:t>
            </a:r>
            <a:r>
              <a:rPr lang="en-US" altLang="zh-CN" sz="1200" kern="1200" dirty="0">
                <a:solidFill>
                  <a:schemeClr val="tx1"/>
                </a:solidFill>
                <a:effectLst/>
                <a:latin typeface="+mn-lt"/>
                <a:ea typeface="+mn-ea"/>
                <a:cs typeface="+mn-cs"/>
              </a:rPr>
              <a:t>MASK</a:t>
            </a:r>
            <a:r>
              <a:rPr lang="zh-CN" altLang="zh-CN" sz="1200" kern="1200" dirty="0">
                <a:solidFill>
                  <a:schemeClr val="tx1"/>
                </a:solidFill>
                <a:effectLst/>
                <a:latin typeface="+mn-lt"/>
                <a:ea typeface="+mn-ea"/>
                <a:cs typeface="+mn-cs"/>
              </a:rPr>
              <a:t>可以明显优于这两种方法，这在一定程度上表明</a:t>
            </a:r>
            <a:r>
              <a:rPr lang="en-US" altLang="zh-CN" sz="1200" kern="1200" dirty="0">
                <a:solidFill>
                  <a:schemeClr val="tx1"/>
                </a:solidFill>
                <a:effectLst/>
                <a:latin typeface="+mn-lt"/>
                <a:ea typeface="+mn-ea"/>
                <a:cs typeface="+mn-cs"/>
              </a:rPr>
              <a:t>MASK</a:t>
            </a:r>
            <a:r>
              <a:rPr lang="zh-CN" altLang="zh-CN" sz="1200" kern="1200" dirty="0">
                <a:solidFill>
                  <a:schemeClr val="tx1"/>
                </a:solidFill>
                <a:effectLst/>
                <a:latin typeface="+mn-lt"/>
                <a:ea typeface="+mn-ea"/>
                <a:cs typeface="+mn-cs"/>
              </a:rPr>
              <a:t>可以成功挖掘相关项目之间的相关性，从而提高预测性能。</a:t>
            </a:r>
            <a:endParaRPr lang="zh-CN" altLang="en-US"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t>12</a:t>
            </a:fld>
            <a:endParaRPr lang="zh-CN" altLang="en-US"/>
          </a:p>
        </p:txBody>
      </p:sp>
    </p:spTree>
    <p:extLst>
      <p:ext uri="{BB962C8B-B14F-4D97-AF65-F5344CB8AC3E}">
        <p14:creationId xmlns:p14="http://schemas.microsoft.com/office/powerpoint/2010/main" val="986077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在一开始作者</a:t>
            </a:r>
            <a:r>
              <a:rPr lang="zh-CN" altLang="zh-CN" sz="1200" kern="1200" dirty="0">
                <a:solidFill>
                  <a:schemeClr val="tx1"/>
                </a:solidFill>
                <a:effectLst/>
                <a:latin typeface="+mn-lt"/>
                <a:ea typeface="+mn-ea"/>
                <a:cs typeface="+mn-cs"/>
              </a:rPr>
              <a:t>使用</a:t>
            </a:r>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倍</a:t>
            </a:r>
            <a:r>
              <a:rPr lang="zh-CN" altLang="en-US" sz="1200" kern="1200" dirty="0">
                <a:solidFill>
                  <a:schemeClr val="tx1"/>
                </a:solidFill>
                <a:effectLst/>
                <a:latin typeface="+mn-lt"/>
                <a:ea typeface="+mn-ea"/>
                <a:cs typeface="+mn-cs"/>
              </a:rPr>
              <a:t>反向交叉验证</a:t>
            </a:r>
            <a:r>
              <a:rPr lang="zh-CN" altLang="zh-CN" sz="1200" kern="1200" dirty="0">
                <a:solidFill>
                  <a:schemeClr val="tx1"/>
                </a:solidFill>
                <a:effectLst/>
                <a:latin typeface="+mn-lt"/>
                <a:ea typeface="+mn-ea"/>
                <a:cs typeface="+mn-cs"/>
              </a:rPr>
              <a:t>来模拟</a:t>
            </a:r>
            <a:r>
              <a:rPr lang="zh-CN" altLang="en-US" sz="1200" kern="1200" dirty="0">
                <a:solidFill>
                  <a:schemeClr val="tx1"/>
                </a:solidFill>
                <a:effectLst/>
                <a:latin typeface="+mn-lt"/>
                <a:ea typeface="+mn-ea"/>
                <a:cs typeface="+mn-cs"/>
              </a:rPr>
              <a:t>标记信息</a:t>
            </a:r>
            <a:r>
              <a:rPr lang="zh-CN" altLang="zh-CN" sz="1200" kern="1200" dirty="0">
                <a:solidFill>
                  <a:schemeClr val="tx1"/>
                </a:solidFill>
                <a:effectLst/>
                <a:latin typeface="+mn-lt"/>
                <a:ea typeface="+mn-ea"/>
                <a:cs typeface="+mn-cs"/>
              </a:rPr>
              <a:t>不足的</a:t>
            </a:r>
            <a:r>
              <a:rPr lang="zh-CN" altLang="en-US" sz="1200" kern="1200" dirty="0">
                <a:solidFill>
                  <a:schemeClr val="tx1"/>
                </a:solidFill>
                <a:effectLst/>
                <a:latin typeface="+mn-lt"/>
                <a:ea typeface="+mn-ea"/>
                <a:cs typeface="+mn-cs"/>
              </a:rPr>
              <a:t>情况</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也就是说，默认情况下，</a:t>
            </a:r>
            <a:r>
              <a:rPr lang="zh-CN" altLang="en-US" sz="1200" kern="1200" dirty="0">
                <a:solidFill>
                  <a:schemeClr val="tx1"/>
                </a:solidFill>
                <a:effectLst/>
                <a:latin typeface="+mn-lt"/>
                <a:ea typeface="+mn-ea"/>
                <a:cs typeface="+mn-cs"/>
              </a:rPr>
              <a:t>标记模块</a:t>
            </a:r>
            <a:r>
              <a:rPr lang="zh-CN" altLang="zh-CN" sz="1200" kern="1200" dirty="0">
                <a:solidFill>
                  <a:schemeClr val="tx1"/>
                </a:solidFill>
                <a:effectLst/>
                <a:latin typeface="+mn-lt"/>
                <a:ea typeface="+mn-ea"/>
                <a:cs typeface="+mn-cs"/>
              </a:rPr>
              <a:t>的百分比设置</a:t>
            </a:r>
            <a:r>
              <a:rPr lang="zh-CN" altLang="en-US" sz="1200" kern="1200" dirty="0">
                <a:solidFill>
                  <a:schemeClr val="tx1"/>
                </a:solidFill>
                <a:effectLst/>
                <a:latin typeface="+mn-lt"/>
                <a:ea typeface="+mn-ea"/>
                <a:cs typeface="+mn-cs"/>
              </a:rPr>
              <a:t>值为</a:t>
            </a:r>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作者猜想，不同比例标记模块可能对</a:t>
            </a:r>
            <a:r>
              <a:rPr lang="en-US" altLang="zh-CN" sz="1200" kern="1200" dirty="0">
                <a:solidFill>
                  <a:schemeClr val="tx1"/>
                </a:solidFill>
                <a:effectLst/>
                <a:latin typeface="+mn-lt"/>
                <a:ea typeface="+mn-ea"/>
                <a:cs typeface="+mn-cs"/>
              </a:rPr>
              <a:t>MASK</a:t>
            </a:r>
            <a:r>
              <a:rPr lang="zh-CN" altLang="en-US" sz="1200" kern="1200" dirty="0">
                <a:solidFill>
                  <a:schemeClr val="tx1"/>
                </a:solidFill>
                <a:effectLst/>
                <a:latin typeface="+mn-lt"/>
                <a:ea typeface="+mn-ea"/>
                <a:cs typeface="+mn-cs"/>
              </a:rPr>
              <a:t>的性能也有影响</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下图为使用</a:t>
            </a:r>
            <a:r>
              <a:rPr lang="en-US" altLang="zh-CN" sz="1200" kern="1200" dirty="0">
                <a:solidFill>
                  <a:schemeClr val="tx1"/>
                </a:solidFill>
                <a:effectLst/>
                <a:latin typeface="+mn-lt"/>
                <a:ea typeface="+mn-ea"/>
                <a:cs typeface="+mn-cs"/>
              </a:rPr>
              <a:t>F1</a:t>
            </a:r>
            <a:r>
              <a:rPr lang="zh-CN" altLang="en-US"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AUC</a:t>
            </a:r>
            <a:r>
              <a:rPr lang="zh-CN" altLang="en-US" sz="1200" kern="1200" dirty="0">
                <a:solidFill>
                  <a:schemeClr val="tx1"/>
                </a:solidFill>
                <a:effectLst/>
                <a:latin typeface="+mn-lt"/>
                <a:ea typeface="+mn-ea"/>
                <a:cs typeface="+mn-cs"/>
              </a:rPr>
              <a:t>两个指标比较在不同百分比的标记模块下</a:t>
            </a:r>
            <a:r>
              <a:rPr lang="en-US" altLang="zh-CN" sz="1200" kern="1200" dirty="0">
                <a:solidFill>
                  <a:schemeClr val="tx1"/>
                </a:solidFill>
                <a:effectLst/>
                <a:latin typeface="+mn-lt"/>
                <a:ea typeface="+mn-ea"/>
                <a:cs typeface="+mn-cs"/>
              </a:rPr>
              <a:t>MASK</a:t>
            </a:r>
            <a:r>
              <a:rPr lang="zh-CN" altLang="en-US" sz="1200" kern="1200" dirty="0">
                <a:solidFill>
                  <a:schemeClr val="tx1"/>
                </a:solidFill>
                <a:effectLst/>
                <a:latin typeface="+mn-lt"/>
                <a:ea typeface="+mn-ea"/>
                <a:cs typeface="+mn-cs"/>
              </a:rPr>
              <a:t>的性能</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每个数据集的末尾列出了</a:t>
            </a:r>
            <a:r>
              <a:rPr lang="en-US" altLang="zh-CN" sz="1200" kern="1200" dirty="0">
                <a:solidFill>
                  <a:schemeClr val="tx1"/>
                </a:solidFill>
                <a:effectLst/>
                <a:latin typeface="+mn-lt"/>
                <a:ea typeface="+mn-ea"/>
                <a:cs typeface="+mn-cs"/>
              </a:rPr>
              <a:t>100</a:t>
            </a:r>
            <a:r>
              <a:rPr lang="zh-CN" altLang="zh-CN" sz="1200" kern="1200" dirty="0">
                <a:solidFill>
                  <a:schemeClr val="tx1"/>
                </a:solidFill>
                <a:effectLst/>
                <a:latin typeface="+mn-lt"/>
                <a:ea typeface="+mn-ea"/>
                <a:cs typeface="+mn-cs"/>
              </a:rPr>
              <a:t>次运行的平均值。</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就</a:t>
            </a:r>
            <a:r>
              <a:rPr lang="en-US" altLang="zh-CN" sz="1200" kern="1200" dirty="0">
                <a:solidFill>
                  <a:schemeClr val="tx1"/>
                </a:solidFill>
                <a:effectLst/>
                <a:latin typeface="+mn-lt"/>
                <a:ea typeface="+mn-ea"/>
                <a:cs typeface="+mn-cs"/>
              </a:rPr>
              <a:t>F1</a:t>
            </a:r>
            <a:r>
              <a:rPr lang="zh-CN" altLang="zh-CN" sz="1200" kern="1200" dirty="0">
                <a:solidFill>
                  <a:schemeClr val="tx1"/>
                </a:solidFill>
                <a:effectLst/>
                <a:latin typeface="+mn-lt"/>
                <a:ea typeface="+mn-ea"/>
                <a:cs typeface="+mn-cs"/>
              </a:rPr>
              <a:t>而言，通过使用标记的</a:t>
            </a:r>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20</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50</a:t>
            </a:r>
            <a:r>
              <a:rPr lang="zh-CN" altLang="zh-CN" sz="1200" kern="1200" dirty="0">
                <a:solidFill>
                  <a:schemeClr val="tx1"/>
                </a:solidFill>
                <a:effectLst/>
                <a:latin typeface="+mn-lt"/>
                <a:ea typeface="+mn-ea"/>
                <a:cs typeface="+mn-cs"/>
              </a:rPr>
              <a:t>％的模块，平均值在</a:t>
            </a:r>
            <a:r>
              <a:rPr lang="en-US" altLang="zh-CN" sz="1200" kern="1200" dirty="0">
                <a:solidFill>
                  <a:schemeClr val="tx1"/>
                </a:solidFill>
                <a:effectLst/>
                <a:latin typeface="+mn-lt"/>
                <a:ea typeface="+mn-ea"/>
                <a:cs typeface="+mn-cs"/>
              </a:rPr>
              <a:t>0.138</a:t>
            </a:r>
            <a:r>
              <a:rPr lang="zh-CN" altLang="zh-CN" sz="1200" kern="1200" dirty="0">
                <a:solidFill>
                  <a:schemeClr val="tx1"/>
                </a:solidFill>
                <a:effectLst/>
                <a:latin typeface="+mn-lt"/>
                <a:ea typeface="+mn-ea"/>
                <a:cs typeface="+mn-cs"/>
              </a:rPr>
              <a:t>至</a:t>
            </a:r>
            <a:r>
              <a:rPr lang="en-US" altLang="zh-CN" sz="1200" kern="1200" dirty="0">
                <a:solidFill>
                  <a:schemeClr val="tx1"/>
                </a:solidFill>
                <a:effectLst/>
                <a:latin typeface="+mn-lt"/>
                <a:ea typeface="+mn-ea"/>
                <a:cs typeface="+mn-cs"/>
              </a:rPr>
              <a:t>0.858</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0.107</a:t>
            </a:r>
            <a:r>
              <a:rPr lang="zh-CN" altLang="zh-CN" sz="1200" kern="1200" dirty="0">
                <a:solidFill>
                  <a:schemeClr val="tx1"/>
                </a:solidFill>
                <a:effectLst/>
                <a:latin typeface="+mn-lt"/>
                <a:ea typeface="+mn-ea"/>
                <a:cs typeface="+mn-cs"/>
              </a:rPr>
              <a:t>至</a:t>
            </a:r>
            <a:r>
              <a:rPr lang="en-US" altLang="zh-CN" sz="1200" kern="1200" dirty="0">
                <a:solidFill>
                  <a:schemeClr val="tx1"/>
                </a:solidFill>
                <a:effectLst/>
                <a:latin typeface="+mn-lt"/>
                <a:ea typeface="+mn-ea"/>
                <a:cs typeface="+mn-cs"/>
              </a:rPr>
              <a:t>0.873</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0.103</a:t>
            </a:r>
            <a:r>
              <a:rPr lang="zh-CN" altLang="zh-CN" sz="1200" kern="1200" dirty="0">
                <a:solidFill>
                  <a:schemeClr val="tx1"/>
                </a:solidFill>
                <a:effectLst/>
                <a:latin typeface="+mn-lt"/>
                <a:ea typeface="+mn-ea"/>
                <a:cs typeface="+mn-cs"/>
              </a:rPr>
              <a:t>至</a:t>
            </a:r>
            <a:r>
              <a:rPr lang="en-US" altLang="zh-CN" sz="1200" kern="1200" dirty="0">
                <a:solidFill>
                  <a:schemeClr val="tx1"/>
                </a:solidFill>
                <a:effectLst/>
                <a:latin typeface="+mn-lt"/>
                <a:ea typeface="+mn-ea"/>
                <a:cs typeface="+mn-cs"/>
              </a:rPr>
              <a:t>0.883</a:t>
            </a:r>
            <a:r>
              <a:rPr lang="zh-CN" altLang="zh-CN" sz="1200" kern="1200" dirty="0">
                <a:solidFill>
                  <a:schemeClr val="tx1"/>
                </a:solidFill>
                <a:effectLst/>
                <a:latin typeface="+mn-lt"/>
                <a:ea typeface="+mn-ea"/>
                <a:cs typeface="+mn-cs"/>
              </a:rPr>
              <a:t>之间变化。随着标记模块数量的增加，</a:t>
            </a:r>
            <a:r>
              <a:rPr lang="en-US" altLang="zh-CN" sz="1200" kern="1200" dirty="0">
                <a:solidFill>
                  <a:schemeClr val="tx1"/>
                </a:solidFill>
                <a:effectLst/>
                <a:latin typeface="+mn-lt"/>
                <a:ea typeface="+mn-ea"/>
                <a:cs typeface="+mn-cs"/>
              </a:rPr>
              <a:t>MASK</a:t>
            </a:r>
            <a:r>
              <a:rPr lang="zh-CN" altLang="zh-CN" sz="1200" kern="1200" dirty="0">
                <a:solidFill>
                  <a:schemeClr val="tx1"/>
                </a:solidFill>
                <a:effectLst/>
                <a:latin typeface="+mn-lt"/>
                <a:ea typeface="+mn-ea"/>
                <a:cs typeface="+mn-cs"/>
              </a:rPr>
              <a:t>的性能得到提高。</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就</a:t>
            </a:r>
            <a:r>
              <a:rPr lang="en-US" altLang="zh-CN" sz="1200" kern="1200" dirty="0">
                <a:solidFill>
                  <a:schemeClr val="tx1"/>
                </a:solidFill>
                <a:effectLst/>
                <a:latin typeface="+mn-lt"/>
                <a:ea typeface="+mn-ea"/>
                <a:cs typeface="+mn-cs"/>
              </a:rPr>
              <a:t>AUC</a:t>
            </a:r>
            <a:r>
              <a:rPr lang="zh-CN" altLang="zh-CN" sz="1200" kern="1200" dirty="0">
                <a:solidFill>
                  <a:schemeClr val="tx1"/>
                </a:solidFill>
                <a:effectLst/>
                <a:latin typeface="+mn-lt"/>
                <a:ea typeface="+mn-ea"/>
                <a:cs typeface="+mn-cs"/>
              </a:rPr>
              <a:t>而言，通过使用标记的</a:t>
            </a:r>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20</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50</a:t>
            </a:r>
            <a:r>
              <a:rPr lang="zh-CN" altLang="zh-CN" sz="1200" kern="1200" dirty="0">
                <a:solidFill>
                  <a:schemeClr val="tx1"/>
                </a:solidFill>
                <a:effectLst/>
                <a:latin typeface="+mn-lt"/>
                <a:ea typeface="+mn-ea"/>
                <a:cs typeface="+mn-cs"/>
              </a:rPr>
              <a:t>％的模块，平均值在</a:t>
            </a:r>
            <a:r>
              <a:rPr lang="en-US" altLang="zh-CN" sz="1200" kern="1200" dirty="0">
                <a:solidFill>
                  <a:schemeClr val="tx1"/>
                </a:solidFill>
                <a:effectLst/>
                <a:latin typeface="+mn-lt"/>
                <a:ea typeface="+mn-ea"/>
                <a:cs typeface="+mn-cs"/>
              </a:rPr>
              <a:t>0.517</a:t>
            </a:r>
            <a:r>
              <a:rPr lang="zh-CN" altLang="zh-CN" sz="1200" kern="1200" dirty="0">
                <a:solidFill>
                  <a:schemeClr val="tx1"/>
                </a:solidFill>
                <a:effectLst/>
                <a:latin typeface="+mn-lt"/>
                <a:ea typeface="+mn-ea"/>
                <a:cs typeface="+mn-cs"/>
              </a:rPr>
              <a:t>至</a:t>
            </a:r>
            <a:r>
              <a:rPr lang="en-US" altLang="zh-CN" sz="1200" kern="1200" dirty="0">
                <a:solidFill>
                  <a:schemeClr val="tx1"/>
                </a:solidFill>
                <a:effectLst/>
                <a:latin typeface="+mn-lt"/>
                <a:ea typeface="+mn-ea"/>
                <a:cs typeface="+mn-cs"/>
              </a:rPr>
              <a:t>0.709</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0.512</a:t>
            </a:r>
            <a:r>
              <a:rPr lang="zh-CN" altLang="zh-CN" sz="1200" kern="1200" dirty="0">
                <a:solidFill>
                  <a:schemeClr val="tx1"/>
                </a:solidFill>
                <a:effectLst/>
                <a:latin typeface="+mn-lt"/>
                <a:ea typeface="+mn-ea"/>
                <a:cs typeface="+mn-cs"/>
              </a:rPr>
              <a:t>至</a:t>
            </a:r>
            <a:r>
              <a:rPr lang="en-US" altLang="zh-CN" sz="1200" kern="1200" dirty="0">
                <a:solidFill>
                  <a:schemeClr val="tx1"/>
                </a:solidFill>
                <a:effectLst/>
                <a:latin typeface="+mn-lt"/>
                <a:ea typeface="+mn-ea"/>
                <a:cs typeface="+mn-cs"/>
              </a:rPr>
              <a:t>0.711</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0.510</a:t>
            </a:r>
            <a:r>
              <a:rPr lang="zh-CN" altLang="zh-CN" sz="1200" kern="1200" dirty="0">
                <a:solidFill>
                  <a:schemeClr val="tx1"/>
                </a:solidFill>
                <a:effectLst/>
                <a:latin typeface="+mn-lt"/>
                <a:ea typeface="+mn-ea"/>
                <a:cs typeface="+mn-cs"/>
              </a:rPr>
              <a:t>至</a:t>
            </a:r>
            <a:r>
              <a:rPr lang="en-US" altLang="zh-CN" sz="1200" kern="1200" dirty="0">
                <a:solidFill>
                  <a:schemeClr val="tx1"/>
                </a:solidFill>
                <a:effectLst/>
                <a:latin typeface="+mn-lt"/>
                <a:ea typeface="+mn-ea"/>
                <a:cs typeface="+mn-cs"/>
              </a:rPr>
              <a:t>0.734</a:t>
            </a:r>
            <a:r>
              <a:rPr lang="zh-CN" altLang="zh-CN" sz="1200" kern="1200" dirty="0">
                <a:solidFill>
                  <a:schemeClr val="tx1"/>
                </a:solidFill>
                <a:effectLst/>
                <a:latin typeface="+mn-lt"/>
                <a:ea typeface="+mn-ea"/>
                <a:cs typeface="+mn-cs"/>
              </a:rPr>
              <a:t>之间变化</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1464DB0-CCE3-4363-801A-A01AADC6398D}" type="slidenum">
              <a:rPr lang="zh-CN" altLang="en-US" smtClean="0"/>
              <a:t>13</a:t>
            </a:fld>
            <a:endParaRPr lang="zh-CN" altLang="en-US"/>
          </a:p>
        </p:txBody>
      </p:sp>
    </p:spTree>
    <p:extLst>
      <p:ext uri="{BB962C8B-B14F-4D97-AF65-F5344CB8AC3E}">
        <p14:creationId xmlns:p14="http://schemas.microsoft.com/office/powerpoint/2010/main" val="3675524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每个单元格中的运行时间代表</a:t>
            </a:r>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反向</a:t>
            </a:r>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倍</a:t>
            </a:r>
            <a:r>
              <a:rPr lang="en-US" altLang="zh-CN" sz="1200" kern="1200" dirty="0">
                <a:solidFill>
                  <a:schemeClr val="tx1"/>
                </a:solidFill>
                <a:effectLst/>
                <a:latin typeface="+mn-lt"/>
                <a:ea typeface="+mn-ea"/>
                <a:cs typeface="+mn-cs"/>
              </a:rPr>
              <a:t>CV</a:t>
            </a:r>
            <a:r>
              <a:rPr lang="zh-CN" altLang="zh-CN" sz="1200" kern="1200" dirty="0">
                <a:solidFill>
                  <a:schemeClr val="tx1"/>
                </a:solidFill>
                <a:effectLst/>
                <a:latin typeface="+mn-lt"/>
                <a:ea typeface="+mn-ea"/>
                <a:cs typeface="+mn-cs"/>
              </a:rPr>
              <a:t>的总时间。</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 对于</a:t>
            </a:r>
            <a:r>
              <a:rPr lang="en-US" altLang="zh-CN" sz="1200" kern="1200" dirty="0">
                <a:solidFill>
                  <a:schemeClr val="tx1"/>
                </a:solidFill>
                <a:effectLst/>
                <a:latin typeface="+mn-lt"/>
                <a:ea typeface="+mn-ea"/>
                <a:cs typeface="+mn-cs"/>
              </a:rPr>
              <a:t>MASK</a:t>
            </a:r>
            <a:r>
              <a:rPr lang="zh-CN" altLang="zh-CN" sz="1200" kern="1200" dirty="0">
                <a:solidFill>
                  <a:schemeClr val="tx1"/>
                </a:solidFill>
                <a:effectLst/>
                <a:latin typeface="+mn-lt"/>
                <a:ea typeface="+mn-ea"/>
                <a:cs typeface="+mn-cs"/>
              </a:rPr>
              <a:t>，所有预测模型都是同时建立的，因此报告每个数据集的总运行时间。 </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此外，</a:t>
            </a:r>
            <a:r>
              <a:rPr lang="zh-CN" altLang="en-US" sz="1200" kern="1200" dirty="0">
                <a:solidFill>
                  <a:schemeClr val="tx1"/>
                </a:solidFill>
                <a:effectLst/>
                <a:latin typeface="+mn-lt"/>
                <a:ea typeface="+mn-ea"/>
                <a:cs typeface="+mn-cs"/>
              </a:rPr>
              <a:t>图片中还显示了</a:t>
            </a:r>
            <a:r>
              <a:rPr lang="zh-CN" altLang="zh-CN" sz="1200" kern="1200" dirty="0">
                <a:solidFill>
                  <a:schemeClr val="tx1"/>
                </a:solidFill>
                <a:effectLst/>
                <a:latin typeface="+mn-lt"/>
                <a:ea typeface="+mn-ea"/>
                <a:cs typeface="+mn-cs"/>
              </a:rPr>
              <a:t>每个数据集上每种方法的总运行时间。</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可以发现</a:t>
            </a:r>
            <a:r>
              <a:rPr lang="en-US" altLang="zh-CN" sz="1200" kern="1200" dirty="0">
                <a:solidFill>
                  <a:schemeClr val="tx1"/>
                </a:solidFill>
                <a:effectLst/>
                <a:latin typeface="+mn-lt"/>
                <a:ea typeface="+mn-ea"/>
                <a:cs typeface="+mn-cs"/>
              </a:rPr>
              <a:t>SCL</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STL</a:t>
            </a:r>
            <a:r>
              <a:rPr lang="zh-CN" altLang="zh-CN" sz="1200" kern="1200" dirty="0">
                <a:solidFill>
                  <a:schemeClr val="tx1"/>
                </a:solidFill>
                <a:effectLst/>
                <a:latin typeface="+mn-lt"/>
                <a:ea typeface="+mn-ea"/>
                <a:cs typeface="+mn-cs"/>
              </a:rPr>
              <a:t>需要最少的时间来构建预测模型并进行相应的性能评估。</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而</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MASK</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Peters</a:t>
            </a:r>
            <a:r>
              <a:rPr lang="zh-CN" altLang="zh-CN" sz="1200" kern="1200" dirty="0">
                <a:solidFill>
                  <a:schemeClr val="tx1"/>
                </a:solidFill>
                <a:effectLst/>
                <a:latin typeface="+mn-lt"/>
                <a:ea typeface="+mn-ea"/>
                <a:cs typeface="+mn-cs"/>
              </a:rPr>
              <a:t>过滤器和</a:t>
            </a:r>
            <a:r>
              <a:rPr lang="en-US" altLang="zh-CN" sz="1200" kern="1200" dirty="0" err="1">
                <a:solidFill>
                  <a:schemeClr val="tx1"/>
                </a:solidFill>
                <a:effectLst/>
                <a:latin typeface="+mn-lt"/>
                <a:ea typeface="+mn-ea"/>
                <a:cs typeface="+mn-cs"/>
              </a:rPr>
              <a:t>Burak</a:t>
            </a:r>
            <a:r>
              <a:rPr lang="zh-CN" altLang="zh-CN" sz="1200" kern="1200" dirty="0">
                <a:solidFill>
                  <a:schemeClr val="tx1"/>
                </a:solidFill>
                <a:effectLst/>
                <a:latin typeface="+mn-lt"/>
                <a:ea typeface="+mn-ea"/>
                <a:cs typeface="+mn-cs"/>
              </a:rPr>
              <a:t>过滤器比</a:t>
            </a:r>
            <a:r>
              <a:rPr lang="en-US" altLang="zh-CN" sz="1200" kern="1200" dirty="0">
                <a:solidFill>
                  <a:schemeClr val="tx1"/>
                </a:solidFill>
                <a:effectLst/>
                <a:latin typeface="+mn-lt"/>
                <a:ea typeface="+mn-ea"/>
                <a:cs typeface="+mn-cs"/>
              </a:rPr>
              <a:t>STL</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SCL</a:t>
            </a:r>
            <a:r>
              <a:rPr lang="zh-CN" altLang="zh-CN" sz="1200" kern="1200" dirty="0">
                <a:solidFill>
                  <a:schemeClr val="tx1"/>
                </a:solidFill>
                <a:effectLst/>
                <a:latin typeface="+mn-lt"/>
                <a:ea typeface="+mn-ea"/>
                <a:cs typeface="+mn-cs"/>
              </a:rPr>
              <a:t>需要更多的时间</a:t>
            </a:r>
            <a:r>
              <a:rPr lang="zh-CN" altLang="en-US" sz="1200" kern="1200" dirty="0">
                <a:solidFill>
                  <a:schemeClr val="tx1"/>
                </a:solidFill>
                <a:effectLst/>
                <a:latin typeface="+mn-lt"/>
                <a:ea typeface="+mn-ea"/>
                <a:cs typeface="+mn-cs"/>
              </a:rPr>
              <a:t>，几种方法对比下，</a:t>
            </a:r>
            <a:r>
              <a:rPr lang="en-US" altLang="zh-CN" sz="1200" kern="1200" dirty="0">
                <a:solidFill>
                  <a:schemeClr val="tx1"/>
                </a:solidFill>
                <a:effectLst/>
                <a:latin typeface="+mn-lt"/>
                <a:ea typeface="+mn-ea"/>
                <a:cs typeface="+mn-cs"/>
              </a:rPr>
              <a:t>MASK</a:t>
            </a:r>
            <a:r>
              <a:rPr lang="zh-CN" altLang="en-US" sz="1200" kern="1200" dirty="0">
                <a:solidFill>
                  <a:schemeClr val="tx1"/>
                </a:solidFill>
                <a:effectLst/>
                <a:latin typeface="+mn-lt"/>
                <a:ea typeface="+mn-ea"/>
                <a:cs typeface="+mn-cs"/>
              </a:rPr>
              <a:t>的计算成本还是可以接受的</a:t>
            </a:r>
            <a:endParaRPr lang="zh-CN" altLang="en-US"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t>14</a:t>
            </a:fld>
            <a:endParaRPr lang="zh-CN" altLang="en-US"/>
          </a:p>
        </p:txBody>
      </p:sp>
    </p:spTree>
    <p:extLst>
      <p:ext uri="{BB962C8B-B14F-4D97-AF65-F5344CB8AC3E}">
        <p14:creationId xmlns:p14="http://schemas.microsoft.com/office/powerpoint/2010/main" val="3977045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下表展示了</a:t>
            </a:r>
            <a:r>
              <a:rPr lang="zh-CN" altLang="en-US" dirty="0"/>
              <a:t>使用随机超参数与使用</a:t>
            </a:r>
            <a:r>
              <a:rPr lang="en-US" altLang="zh-CN" dirty="0"/>
              <a:t>DEO</a:t>
            </a:r>
            <a:r>
              <a:rPr lang="zh-CN" altLang="en-US" dirty="0"/>
              <a:t>方法搜索最佳超参数的性能对比</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由于</a:t>
            </a:r>
            <a:r>
              <a:rPr lang="en-US" altLang="zh-CN" sz="1200" kern="1200" dirty="0">
                <a:solidFill>
                  <a:schemeClr val="tx1"/>
                </a:solidFill>
                <a:effectLst/>
                <a:latin typeface="+mn-lt"/>
                <a:ea typeface="+mn-ea"/>
                <a:cs typeface="+mn-cs"/>
              </a:rPr>
              <a:t>MASK</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Random</a:t>
            </a:r>
            <a:r>
              <a:rPr lang="zh-CN" altLang="zh-CN" sz="1200" kern="1200" dirty="0">
                <a:solidFill>
                  <a:schemeClr val="tx1"/>
                </a:solidFill>
                <a:effectLst/>
                <a:latin typeface="+mn-lt"/>
                <a:ea typeface="+mn-ea"/>
                <a:cs typeface="+mn-cs"/>
              </a:rPr>
              <a:t>中存在随机性，因此</a:t>
            </a:r>
            <a:r>
              <a:rPr lang="zh-CN" altLang="en-US" sz="1200" kern="1200" dirty="0">
                <a:solidFill>
                  <a:schemeClr val="tx1"/>
                </a:solidFill>
                <a:effectLst/>
                <a:latin typeface="+mn-lt"/>
                <a:ea typeface="+mn-ea"/>
                <a:cs typeface="+mn-cs"/>
              </a:rPr>
              <a:t>作者</a:t>
            </a:r>
            <a:r>
              <a:rPr lang="zh-CN" altLang="zh-CN" sz="1200" kern="1200" dirty="0">
                <a:solidFill>
                  <a:schemeClr val="tx1"/>
                </a:solidFill>
                <a:effectLst/>
                <a:latin typeface="+mn-lt"/>
                <a:ea typeface="+mn-ea"/>
                <a:cs typeface="+mn-cs"/>
              </a:rPr>
              <a:t>将这些方法运行</a:t>
            </a:r>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次，并报告这</a:t>
            </a:r>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次运行的平均值。</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在最后一行中，</a:t>
            </a:r>
            <a:r>
              <a:rPr lang="zh-CN" altLang="en-US" sz="1200" kern="1200" dirty="0">
                <a:solidFill>
                  <a:schemeClr val="tx1"/>
                </a:solidFill>
                <a:effectLst/>
                <a:latin typeface="+mn-lt"/>
                <a:ea typeface="+mn-ea"/>
                <a:cs typeface="+mn-cs"/>
              </a:rPr>
              <a:t>显示</a:t>
            </a:r>
            <a:r>
              <a:rPr lang="zh-CN" altLang="zh-CN" sz="1200" kern="1200" dirty="0">
                <a:solidFill>
                  <a:schemeClr val="tx1"/>
                </a:solidFill>
                <a:effectLst/>
                <a:latin typeface="+mn-lt"/>
                <a:ea typeface="+mn-ea"/>
                <a:cs typeface="+mn-cs"/>
              </a:rPr>
              <a:t>了</a:t>
            </a:r>
            <a:r>
              <a:rPr lang="zh-CN" altLang="en-US" sz="1200" kern="1200" dirty="0">
                <a:solidFill>
                  <a:schemeClr val="tx1"/>
                </a:solidFill>
                <a:effectLst/>
                <a:latin typeface="+mn-lt"/>
                <a:ea typeface="+mn-ea"/>
                <a:cs typeface="+mn-cs"/>
              </a:rPr>
              <a:t>平均性能</a:t>
            </a:r>
            <a:r>
              <a:rPr lang="zh-CN" altLang="zh-CN" sz="1200" kern="1200" dirty="0">
                <a:solidFill>
                  <a:schemeClr val="tx1"/>
                </a:solidFill>
                <a:effectLst/>
                <a:latin typeface="+mn-lt"/>
                <a:ea typeface="+mn-ea"/>
                <a:cs typeface="+mn-cs"/>
              </a:rPr>
              <a:t>和</a:t>
            </a:r>
            <a:r>
              <a:rPr lang="zh-CN" altLang="en-US" sz="1200" kern="1200" dirty="0">
                <a:solidFill>
                  <a:schemeClr val="tx1"/>
                </a:solidFill>
                <a:effectLst/>
                <a:latin typeface="+mn-lt"/>
                <a:ea typeface="+mn-ea"/>
                <a:cs typeface="+mn-cs"/>
              </a:rPr>
              <a:t>性能</a:t>
            </a:r>
            <a:r>
              <a:rPr lang="zh-CN" altLang="zh-CN" sz="1200" kern="1200" dirty="0">
                <a:solidFill>
                  <a:schemeClr val="tx1"/>
                </a:solidFill>
                <a:effectLst/>
                <a:latin typeface="+mn-lt"/>
                <a:ea typeface="+mn-ea"/>
                <a:cs typeface="+mn-cs"/>
              </a:rPr>
              <a:t>改善的百分比。</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根据表</a:t>
            </a:r>
            <a:r>
              <a:rPr lang="zh-CN" altLang="en-US" sz="1200" kern="1200" dirty="0">
                <a:solidFill>
                  <a:schemeClr val="tx1"/>
                </a:solidFill>
                <a:effectLst/>
                <a:latin typeface="+mn-lt"/>
                <a:ea typeface="+mn-ea"/>
                <a:cs typeface="+mn-cs"/>
              </a:rPr>
              <a:t>中</a:t>
            </a:r>
            <a:r>
              <a:rPr lang="zh-CN" altLang="zh-CN" sz="1200" kern="1200" dirty="0">
                <a:solidFill>
                  <a:schemeClr val="tx1"/>
                </a:solidFill>
                <a:effectLst/>
                <a:latin typeface="+mn-lt"/>
                <a:ea typeface="+mn-ea"/>
                <a:cs typeface="+mn-cs"/>
              </a:rPr>
              <a:t>所示的结果，</a:t>
            </a:r>
            <a:r>
              <a:rPr lang="zh-CN" altLang="en-US" sz="1200" kern="1200" dirty="0">
                <a:solidFill>
                  <a:schemeClr val="tx1"/>
                </a:solidFill>
                <a:effectLst/>
                <a:latin typeface="+mn-lt"/>
                <a:ea typeface="+mn-ea"/>
                <a:cs typeface="+mn-cs"/>
              </a:rPr>
              <a:t>我们</a:t>
            </a:r>
            <a:r>
              <a:rPr lang="zh-CN" altLang="zh-CN" sz="1200" kern="1200" dirty="0">
                <a:solidFill>
                  <a:schemeClr val="tx1"/>
                </a:solidFill>
                <a:effectLst/>
                <a:latin typeface="+mn-lt"/>
                <a:ea typeface="+mn-ea"/>
                <a:cs typeface="+mn-cs"/>
              </a:rPr>
              <a:t>可以发现，经</a:t>
            </a:r>
            <a:r>
              <a:rPr lang="en-US" altLang="zh-CN" sz="1200" kern="1200" dirty="0">
                <a:solidFill>
                  <a:schemeClr val="tx1"/>
                </a:solidFill>
                <a:effectLst/>
                <a:latin typeface="+mn-lt"/>
                <a:ea typeface="+mn-ea"/>
                <a:cs typeface="+mn-cs"/>
              </a:rPr>
              <a:t>DEO</a:t>
            </a:r>
            <a:r>
              <a:rPr lang="zh-CN" altLang="zh-CN" sz="1200" kern="1200" dirty="0">
                <a:solidFill>
                  <a:schemeClr val="tx1"/>
                </a:solidFill>
                <a:effectLst/>
                <a:latin typeface="+mn-lt"/>
                <a:ea typeface="+mn-ea"/>
                <a:cs typeface="+mn-cs"/>
              </a:rPr>
              <a:t>调整的</a:t>
            </a:r>
            <a:r>
              <a:rPr lang="en-US" altLang="zh-CN" sz="1200" kern="1200" dirty="0">
                <a:solidFill>
                  <a:schemeClr val="tx1"/>
                </a:solidFill>
                <a:effectLst/>
                <a:latin typeface="+mn-lt"/>
                <a:ea typeface="+mn-ea"/>
                <a:cs typeface="+mn-cs"/>
              </a:rPr>
              <a:t>MASK</a:t>
            </a:r>
            <a:r>
              <a:rPr lang="zh-CN" altLang="zh-CN" sz="1200" kern="1200" dirty="0">
                <a:solidFill>
                  <a:schemeClr val="tx1"/>
                </a:solidFill>
                <a:effectLst/>
                <a:latin typeface="+mn-lt"/>
                <a:ea typeface="+mn-ea"/>
                <a:cs typeface="+mn-cs"/>
              </a:rPr>
              <a:t>可以获得更好的性能</a:t>
            </a:r>
            <a:endParaRPr lang="zh-CN" altLang="en-US"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t>15</a:t>
            </a:fld>
            <a:endParaRPr lang="zh-CN" altLang="en-US"/>
          </a:p>
        </p:txBody>
      </p:sp>
    </p:spTree>
    <p:extLst>
      <p:ext uri="{BB962C8B-B14F-4D97-AF65-F5344CB8AC3E}">
        <p14:creationId xmlns:p14="http://schemas.microsoft.com/office/powerpoint/2010/main" val="2244516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为了保证实验对象的代表性，我们选择了三个广泛使用的数据集</a:t>
            </a:r>
            <a:r>
              <a:rPr lang="en-US" altLang="zh-CN" sz="1200" kern="1200" dirty="0">
                <a:solidFill>
                  <a:schemeClr val="tx1"/>
                </a:solidFill>
                <a:effectLst/>
                <a:latin typeface="+mn-lt"/>
                <a:ea typeface="+mn-ea"/>
                <a:cs typeface="+mn-cs"/>
              </a:rPr>
              <a:t>AEEEM</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MOPRH</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ReLink</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由于逻辑回归是先前</a:t>
            </a:r>
            <a:r>
              <a:rPr lang="en-US" altLang="zh-CN" sz="1200" kern="1200" dirty="0">
                <a:solidFill>
                  <a:schemeClr val="tx1"/>
                </a:solidFill>
                <a:effectLst/>
                <a:latin typeface="+mn-lt"/>
                <a:ea typeface="+mn-ea"/>
                <a:cs typeface="+mn-cs"/>
              </a:rPr>
              <a:t>SDP</a:t>
            </a:r>
            <a:r>
              <a:rPr lang="zh-CN" altLang="zh-CN" sz="1200" kern="1200" dirty="0">
                <a:solidFill>
                  <a:schemeClr val="tx1"/>
                </a:solidFill>
                <a:effectLst/>
                <a:latin typeface="+mn-lt"/>
                <a:ea typeface="+mn-ea"/>
                <a:cs typeface="+mn-cs"/>
              </a:rPr>
              <a:t>研究中使用最多的分类器。</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此外，我们选择逻辑回归作为</a:t>
            </a:r>
            <a:r>
              <a:rPr lang="en-US" altLang="zh-CN" sz="1200" kern="1200" dirty="0">
                <a:solidFill>
                  <a:schemeClr val="tx1"/>
                </a:solidFill>
                <a:effectLst/>
                <a:latin typeface="+mn-lt"/>
                <a:ea typeface="+mn-ea"/>
                <a:cs typeface="+mn-cs"/>
              </a:rPr>
              <a:t>MASK</a:t>
            </a:r>
            <a:r>
              <a:rPr lang="zh-CN" altLang="zh-CN" sz="1200" kern="1200" dirty="0">
                <a:solidFill>
                  <a:schemeClr val="tx1"/>
                </a:solidFill>
                <a:effectLst/>
                <a:latin typeface="+mn-lt"/>
                <a:ea typeface="+mn-ea"/>
                <a:cs typeface="+mn-cs"/>
              </a:rPr>
              <a:t>和其他四个基线方法的基础分类器。</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为了最大程度地减少内部威胁，我们通过配对编程来检查代码，并充分利用成熟的第三方库（例如</a:t>
            </a:r>
            <a:r>
              <a:rPr lang="en-US" altLang="zh-CN" sz="1200" kern="1200" dirty="0">
                <a:solidFill>
                  <a:schemeClr val="tx1"/>
                </a:solidFill>
                <a:effectLst/>
                <a:latin typeface="+mn-lt"/>
                <a:ea typeface="+mn-ea"/>
                <a:cs typeface="+mn-cs"/>
              </a:rPr>
              <a:t>MALSAR</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为了最大程度地减少威胁，我们使用</a:t>
            </a:r>
            <a:r>
              <a:rPr lang="en-US" altLang="zh-CN" sz="1200" kern="1200" dirty="0">
                <a:solidFill>
                  <a:schemeClr val="tx1"/>
                </a:solidFill>
                <a:effectLst/>
                <a:latin typeface="+mn-lt"/>
                <a:ea typeface="+mn-ea"/>
                <a:cs typeface="+mn-cs"/>
              </a:rPr>
              <a:t>F1</a:t>
            </a:r>
            <a:r>
              <a:rPr lang="zh-CN" altLang="zh-CN" sz="1200" kern="1200" dirty="0">
                <a:solidFill>
                  <a:schemeClr val="tx1"/>
                </a:solidFill>
                <a:effectLst/>
                <a:latin typeface="+mn-lt"/>
                <a:ea typeface="+mn-ea"/>
                <a:cs typeface="+mn-cs"/>
              </a:rPr>
              <a:t>措施，该措施已在当前</a:t>
            </a:r>
            <a:r>
              <a:rPr lang="en-US" altLang="zh-CN" sz="1200" kern="1200" dirty="0">
                <a:solidFill>
                  <a:schemeClr val="tx1"/>
                </a:solidFill>
                <a:effectLst/>
                <a:latin typeface="+mn-lt"/>
                <a:ea typeface="+mn-ea"/>
                <a:cs typeface="+mn-cs"/>
              </a:rPr>
              <a:t>SDP</a:t>
            </a:r>
            <a:r>
              <a:rPr lang="zh-CN" altLang="zh-CN" sz="1200" kern="1200" dirty="0">
                <a:solidFill>
                  <a:schemeClr val="tx1"/>
                </a:solidFill>
                <a:effectLst/>
                <a:latin typeface="+mn-lt"/>
                <a:ea typeface="+mn-ea"/>
                <a:cs typeface="+mn-cs"/>
              </a:rPr>
              <a:t>研究中广泛使用，</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并在精度和召回措施之间取得了良好的平衡。</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由于</a:t>
            </a:r>
            <a:r>
              <a:rPr lang="en-US" altLang="zh-CN" sz="1200" kern="1200" dirty="0">
                <a:solidFill>
                  <a:schemeClr val="tx1"/>
                </a:solidFill>
                <a:effectLst/>
                <a:latin typeface="+mn-lt"/>
                <a:ea typeface="+mn-ea"/>
                <a:cs typeface="+mn-cs"/>
              </a:rPr>
              <a:t>AUC</a:t>
            </a:r>
            <a:r>
              <a:rPr lang="zh-CN" altLang="zh-CN" sz="1200" kern="1200" dirty="0">
                <a:solidFill>
                  <a:schemeClr val="tx1"/>
                </a:solidFill>
                <a:effectLst/>
                <a:latin typeface="+mn-lt"/>
                <a:ea typeface="+mn-ea"/>
                <a:cs typeface="+mn-cs"/>
              </a:rPr>
              <a:t>量度对类不平衡数据不敏感并且不依赖于任意选择的阈值，因此在</a:t>
            </a:r>
            <a:r>
              <a:rPr lang="en-US" altLang="zh-CN" sz="1200" kern="1200" dirty="0">
                <a:solidFill>
                  <a:schemeClr val="tx1"/>
                </a:solidFill>
                <a:effectLst/>
                <a:latin typeface="+mn-lt"/>
                <a:ea typeface="+mn-ea"/>
                <a:cs typeface="+mn-cs"/>
              </a:rPr>
              <a:t>SDP</a:t>
            </a:r>
            <a:r>
              <a:rPr lang="zh-CN" altLang="zh-CN" sz="1200" kern="1200" dirty="0">
                <a:solidFill>
                  <a:schemeClr val="tx1"/>
                </a:solidFill>
                <a:effectLst/>
                <a:latin typeface="+mn-lt"/>
                <a:ea typeface="+mn-ea"/>
                <a:cs typeface="+mn-cs"/>
              </a:rPr>
              <a:t>的当前研究中也被广泛使用。</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例如，当使用</a:t>
            </a:r>
            <a:r>
              <a:rPr lang="en-US" altLang="zh-CN" dirty="0"/>
              <a:t>10</a:t>
            </a:r>
            <a:r>
              <a:rPr lang="zh-CN" altLang="zh-CN" dirty="0"/>
              <a:t>％标签的模块构建多个预测模型时，</a:t>
            </a:r>
            <a:r>
              <a:rPr lang="en-US" altLang="zh-CN" dirty="0"/>
              <a:t>Apache</a:t>
            </a:r>
            <a:r>
              <a:rPr lang="zh-CN" altLang="zh-CN" dirty="0"/>
              <a:t>分别具有</a:t>
            </a:r>
            <a:r>
              <a:rPr lang="en-US" altLang="zh-CN" dirty="0"/>
              <a:t>19</a:t>
            </a:r>
            <a:r>
              <a:rPr lang="zh-CN" altLang="zh-CN" dirty="0"/>
              <a:t>个标签模块，</a:t>
            </a:r>
            <a:r>
              <a:rPr lang="en-US" altLang="zh-CN" dirty="0"/>
              <a:t>Safe</a:t>
            </a:r>
            <a:r>
              <a:rPr lang="zh-CN" altLang="zh-CN" dirty="0"/>
              <a:t>有</a:t>
            </a:r>
            <a:r>
              <a:rPr lang="en-US" altLang="zh-CN" dirty="0"/>
              <a:t>6</a:t>
            </a:r>
            <a:r>
              <a:rPr lang="zh-CN" altLang="zh-CN" dirty="0"/>
              <a:t>个标签模块，</a:t>
            </a:r>
            <a:r>
              <a:rPr lang="en-US" altLang="zh-CN" dirty="0" err="1"/>
              <a:t>ZXing</a:t>
            </a:r>
            <a:r>
              <a:rPr lang="zh-CN" altLang="zh-CN" dirty="0"/>
              <a:t>有</a:t>
            </a:r>
            <a:r>
              <a:rPr lang="en-US" altLang="zh-CN" dirty="0"/>
              <a:t>40</a:t>
            </a:r>
            <a:r>
              <a:rPr lang="zh-CN" altLang="zh-CN" dirty="0"/>
              <a:t>个标签模块。</a:t>
            </a:r>
            <a:endParaRPr lang="en-US" altLang="zh-CN" dirty="0"/>
          </a:p>
          <a:p>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t>16</a:t>
            </a:fld>
            <a:endParaRPr lang="zh-CN" altLang="en-US"/>
          </a:p>
        </p:txBody>
      </p:sp>
    </p:spTree>
    <p:extLst>
      <p:ext uri="{BB962C8B-B14F-4D97-AF65-F5344CB8AC3E}">
        <p14:creationId xmlns:p14="http://schemas.microsoft.com/office/powerpoint/2010/main" val="2003244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本篇文章提出的</a:t>
            </a:r>
            <a:r>
              <a:rPr lang="en-US" altLang="zh-CN" sz="1200" kern="1200" dirty="0">
                <a:solidFill>
                  <a:schemeClr val="tx1"/>
                </a:solidFill>
                <a:effectLst/>
                <a:latin typeface="+mn-lt"/>
                <a:ea typeface="+mn-ea"/>
                <a:cs typeface="+mn-cs"/>
              </a:rPr>
              <a:t>MASK</a:t>
            </a:r>
            <a:r>
              <a:rPr lang="zh-CN" altLang="en-US" sz="1200" kern="1200" dirty="0">
                <a:solidFill>
                  <a:schemeClr val="tx1"/>
                </a:solidFill>
                <a:effectLst/>
                <a:latin typeface="+mn-lt"/>
                <a:ea typeface="+mn-ea"/>
                <a:cs typeface="+mn-cs"/>
              </a:rPr>
              <a:t>方法：</a:t>
            </a:r>
            <a:r>
              <a:rPr lang="zh-CN" altLang="zh-CN" sz="1200" kern="1200" dirty="0">
                <a:solidFill>
                  <a:schemeClr val="tx1"/>
                </a:solidFill>
                <a:effectLst/>
                <a:latin typeface="+mn-lt"/>
                <a:ea typeface="+mn-ea"/>
                <a:cs typeface="+mn-cs"/>
              </a:rPr>
              <a:t>通过提取所有项目之间的</a:t>
            </a:r>
            <a:r>
              <a:rPr lang="zh-CN" altLang="en-US" sz="1200" kern="1200" dirty="0">
                <a:solidFill>
                  <a:schemeClr val="tx1"/>
                </a:solidFill>
                <a:effectLst/>
                <a:latin typeface="+mn-lt"/>
                <a:ea typeface="+mn-ea"/>
                <a:cs typeface="+mn-cs"/>
              </a:rPr>
              <a:t>共享信息</a:t>
            </a:r>
            <a:r>
              <a:rPr lang="zh-CN" altLang="zh-CN" sz="1200" kern="1200" dirty="0">
                <a:solidFill>
                  <a:schemeClr val="tx1"/>
                </a:solidFill>
                <a:effectLst/>
                <a:latin typeface="+mn-lt"/>
                <a:ea typeface="+mn-ea"/>
                <a:cs typeface="+mn-cs"/>
              </a:rPr>
              <a:t>以及每个项目的个性化</a:t>
            </a:r>
            <a:r>
              <a:rPr lang="zh-CN" altLang="en-US" sz="1200" kern="1200" dirty="0">
                <a:solidFill>
                  <a:schemeClr val="tx1"/>
                </a:solidFill>
                <a:effectLst/>
                <a:latin typeface="+mn-lt"/>
                <a:ea typeface="+mn-ea"/>
                <a:cs typeface="+mn-cs"/>
              </a:rPr>
              <a:t>信息</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为每个学习的项目构建模型。</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MASK</a:t>
            </a:r>
            <a:r>
              <a:rPr lang="zh-CN" altLang="zh-CN" sz="1200" kern="1200" dirty="0">
                <a:solidFill>
                  <a:schemeClr val="tx1"/>
                </a:solidFill>
                <a:effectLst/>
                <a:latin typeface="+mn-lt"/>
                <a:ea typeface="+mn-ea"/>
                <a:cs typeface="+mn-cs"/>
              </a:rPr>
              <a:t>使用微分进化</a:t>
            </a:r>
            <a:r>
              <a:rPr lang="zh-CN" altLang="en-US" sz="1200" kern="1200" dirty="0">
                <a:solidFill>
                  <a:schemeClr val="tx1"/>
                </a:solidFill>
                <a:effectLst/>
                <a:latin typeface="+mn-lt"/>
                <a:ea typeface="+mn-ea"/>
                <a:cs typeface="+mn-cs"/>
              </a:rPr>
              <a:t>算法</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DEO</a:t>
            </a:r>
            <a:r>
              <a:rPr lang="zh-CN" altLang="zh-CN" sz="1200" kern="1200" dirty="0">
                <a:solidFill>
                  <a:schemeClr val="tx1"/>
                </a:solidFill>
                <a:effectLst/>
                <a:latin typeface="+mn-lt"/>
                <a:ea typeface="+mn-ea"/>
                <a:cs typeface="+mn-cs"/>
              </a:rPr>
              <a:t>）在预测模型建立过程中为</a:t>
            </a:r>
            <a:r>
              <a:rPr lang="zh-CN" altLang="en-US" sz="1200" kern="1200" dirty="0">
                <a:solidFill>
                  <a:schemeClr val="tx1"/>
                </a:solidFill>
                <a:effectLst/>
                <a:latin typeface="+mn-lt"/>
                <a:ea typeface="+mn-ea"/>
                <a:cs typeface="+mn-cs"/>
              </a:rPr>
              <a:t>共享信息</a:t>
            </a:r>
            <a:r>
              <a:rPr lang="zh-CN" altLang="zh-CN" sz="1200" kern="1200" dirty="0">
                <a:solidFill>
                  <a:schemeClr val="tx1"/>
                </a:solidFill>
                <a:effectLst/>
                <a:latin typeface="+mn-lt"/>
                <a:ea typeface="+mn-ea"/>
                <a:cs typeface="+mn-cs"/>
              </a:rPr>
              <a:t>和个性化</a:t>
            </a:r>
            <a:r>
              <a:rPr lang="zh-CN" altLang="en-US" sz="1200" kern="1200" dirty="0">
                <a:solidFill>
                  <a:schemeClr val="tx1"/>
                </a:solidFill>
                <a:effectLst/>
                <a:latin typeface="+mn-lt"/>
                <a:ea typeface="+mn-ea"/>
                <a:cs typeface="+mn-cs"/>
              </a:rPr>
              <a:t>信息</a:t>
            </a:r>
            <a:r>
              <a:rPr lang="zh-CN" altLang="zh-CN" sz="1200" kern="1200" dirty="0">
                <a:solidFill>
                  <a:schemeClr val="tx1"/>
                </a:solidFill>
                <a:effectLst/>
                <a:latin typeface="+mn-lt"/>
                <a:ea typeface="+mn-ea"/>
                <a:cs typeface="+mn-cs"/>
              </a:rPr>
              <a:t>搜索</a:t>
            </a:r>
            <a:r>
              <a:rPr lang="zh-CN" altLang="en-US" sz="1200" kern="1200" dirty="0">
                <a:solidFill>
                  <a:schemeClr val="tx1"/>
                </a:solidFill>
                <a:effectLst/>
                <a:latin typeface="+mn-lt"/>
                <a:ea typeface="+mn-ea"/>
                <a:cs typeface="+mn-cs"/>
              </a:rPr>
              <a:t>正则化</a:t>
            </a:r>
            <a:r>
              <a:rPr lang="zh-CN" altLang="zh-CN" sz="1200" kern="1200" dirty="0">
                <a:solidFill>
                  <a:schemeClr val="tx1"/>
                </a:solidFill>
                <a:effectLst/>
                <a:latin typeface="+mn-lt"/>
                <a:ea typeface="+mn-ea"/>
                <a:cs typeface="+mn-cs"/>
              </a:rPr>
              <a:t>参数</a:t>
            </a:r>
            <a:r>
              <a:rPr lang="en-US" altLang="zh-CN" sz="1200" kern="1200" dirty="0">
                <a:solidFill>
                  <a:schemeClr val="tx1"/>
                </a:solidFill>
                <a:effectLst/>
                <a:latin typeface="+mn-lt"/>
                <a:ea typeface="+mn-ea"/>
                <a:cs typeface="+mn-cs"/>
              </a:rPr>
              <a:t>α</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β</a:t>
            </a:r>
            <a:r>
              <a:rPr lang="zh-CN" altLang="zh-CN" sz="1200" kern="1200" dirty="0">
                <a:solidFill>
                  <a:schemeClr val="tx1"/>
                </a:solidFill>
                <a:effectLst/>
                <a:latin typeface="+mn-lt"/>
                <a:ea typeface="+mn-ea"/>
                <a:cs typeface="+mn-cs"/>
              </a:rPr>
              <a:t>的最优值。</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并</a:t>
            </a:r>
            <a:r>
              <a:rPr lang="zh-CN" altLang="zh-CN" sz="1200" kern="1200" dirty="0">
                <a:solidFill>
                  <a:schemeClr val="tx1"/>
                </a:solidFill>
                <a:effectLst/>
                <a:latin typeface="+mn-lt"/>
                <a:ea typeface="+mn-ea"/>
                <a:cs typeface="+mn-cs"/>
              </a:rPr>
              <a:t>选择逻辑回归作为</a:t>
            </a:r>
            <a:r>
              <a:rPr lang="en-US" altLang="zh-CN" sz="1200" kern="1200" dirty="0">
                <a:solidFill>
                  <a:schemeClr val="tx1"/>
                </a:solidFill>
                <a:effectLst/>
                <a:latin typeface="+mn-lt"/>
                <a:ea typeface="+mn-ea"/>
                <a:cs typeface="+mn-cs"/>
              </a:rPr>
              <a:t>MASK</a:t>
            </a:r>
            <a:r>
              <a:rPr lang="zh-CN" altLang="en-US" sz="1200" kern="1200" dirty="0">
                <a:solidFill>
                  <a:schemeClr val="tx1"/>
                </a:solidFill>
                <a:effectLst/>
                <a:latin typeface="+mn-lt"/>
                <a:ea typeface="+mn-ea"/>
                <a:cs typeface="+mn-cs"/>
              </a:rPr>
              <a:t>的基础分类器</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其中</a:t>
            </a:r>
            <a:r>
              <a:rPr lang="en-US" altLang="zh-CN" sz="1200" kern="1200" dirty="0">
                <a:solidFill>
                  <a:schemeClr val="tx1"/>
                </a:solidFill>
                <a:effectLst/>
                <a:latin typeface="+mn-lt"/>
                <a:ea typeface="+mn-ea"/>
                <a:cs typeface="+mn-cs"/>
              </a:rPr>
              <a:t>Xi</a:t>
            </a:r>
            <a:r>
              <a:rPr lang="zh-CN" altLang="en-US" sz="1200" kern="1200" dirty="0">
                <a:solidFill>
                  <a:schemeClr val="tx1"/>
                </a:solidFill>
                <a:effectLst/>
                <a:latin typeface="+mn-lt"/>
                <a:ea typeface="+mn-ea"/>
                <a:cs typeface="+mn-cs"/>
              </a:rPr>
              <a:t>代表第</a:t>
            </a:r>
            <a:r>
              <a:rPr lang="en-US" altLang="zh-CN" sz="1200" kern="1200" dirty="0" err="1">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个任务的训练模块矩阵</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W</a:t>
            </a:r>
            <a:r>
              <a:rPr lang="zh-CN" altLang="en-US" sz="1200" kern="1200" dirty="0">
                <a:solidFill>
                  <a:schemeClr val="tx1"/>
                </a:solidFill>
                <a:effectLst/>
                <a:latin typeface="+mn-lt"/>
                <a:ea typeface="+mn-ea"/>
                <a:cs typeface="+mn-cs"/>
              </a:rPr>
              <a:t>表</a:t>
            </a:r>
            <a:r>
              <a:rPr lang="zh-CN" altLang="zh-CN" sz="1200" kern="1200" dirty="0">
                <a:solidFill>
                  <a:schemeClr val="tx1"/>
                </a:solidFill>
                <a:effectLst/>
                <a:latin typeface="+mn-lt"/>
                <a:ea typeface="+mn-ea"/>
                <a:cs typeface="+mn-cs"/>
              </a:rPr>
              <a:t>示回归参数</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它包含了不同任务之间的相关性</a:t>
            </a:r>
            <a:r>
              <a:rPr lang="zh-CN" altLang="en-US" sz="1200" kern="1200" dirty="0">
                <a:solidFill>
                  <a:schemeClr val="tx1"/>
                </a:solidFill>
                <a:effectLst/>
                <a:latin typeface="+mn-lt"/>
                <a:ea typeface="+mn-ea"/>
                <a:cs typeface="+mn-cs"/>
              </a:rPr>
              <a:t>，（每一列代表一个项目，每一行代表一种特征）可以</a:t>
            </a:r>
            <a:r>
              <a:rPr lang="zh-CN" altLang="zh-CN" sz="1200" kern="1200" dirty="0">
                <a:solidFill>
                  <a:schemeClr val="tx1"/>
                </a:solidFill>
                <a:effectLst/>
                <a:latin typeface="+mn-lt"/>
                <a:ea typeface="+mn-ea"/>
                <a:cs typeface="+mn-cs"/>
              </a:rPr>
              <a:t>分解为共享和不共享的两个分量矩阵，即，</a:t>
            </a:r>
            <a:r>
              <a:rPr lang="en-US" altLang="zh-CN" sz="1200" kern="1200" dirty="0">
                <a:solidFill>
                  <a:schemeClr val="tx1"/>
                </a:solidFill>
                <a:effectLst/>
                <a:latin typeface="+mn-lt"/>
                <a:ea typeface="+mn-ea"/>
                <a:cs typeface="+mn-cs"/>
              </a:rPr>
              <a:t>W </a:t>
            </a:r>
            <a:r>
              <a:rPr lang="zh-CN" altLang="zh-CN" sz="1200" kern="1200" dirty="0">
                <a:solidFill>
                  <a:schemeClr val="tx1"/>
                </a:solidFill>
                <a:effectLst/>
                <a:latin typeface="+mn-lt"/>
                <a:ea typeface="+mn-ea"/>
                <a:cs typeface="+mn-cs"/>
              </a:rPr>
              <a:t>＝共享</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非共享。</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Bias</a:t>
            </a:r>
            <a:r>
              <a:rPr lang="zh-CN" altLang="en-US" sz="1200" kern="1200" dirty="0">
                <a:solidFill>
                  <a:schemeClr val="tx1"/>
                </a:solidFill>
                <a:effectLst/>
                <a:latin typeface="+mn-lt"/>
                <a:ea typeface="+mn-ea"/>
                <a:cs typeface="+mn-cs"/>
              </a:rPr>
              <a:t>表示偏差向量</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图为</a:t>
            </a:r>
            <a:r>
              <a:rPr lang="en-US" altLang="zh-CN" sz="1200" kern="1200" dirty="0">
                <a:solidFill>
                  <a:schemeClr val="tx1"/>
                </a:solidFill>
                <a:effectLst/>
                <a:latin typeface="+mn-lt"/>
                <a:ea typeface="+mn-ea"/>
                <a:cs typeface="+mn-cs"/>
              </a:rPr>
              <a:t>MASK</a:t>
            </a:r>
            <a:r>
              <a:rPr lang="zh-CN" altLang="en-US" sz="1200" kern="1200" dirty="0">
                <a:solidFill>
                  <a:schemeClr val="tx1"/>
                </a:solidFill>
                <a:effectLst/>
                <a:latin typeface="+mn-lt"/>
                <a:ea typeface="+mn-ea"/>
                <a:cs typeface="+mn-cs"/>
              </a:rPr>
              <a:t>的总体框架</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t>4</a:t>
            </a:fld>
            <a:endParaRPr lang="zh-CN" altLang="en-US"/>
          </a:p>
        </p:txBody>
      </p:sp>
    </p:spTree>
    <p:extLst>
      <p:ext uri="{BB962C8B-B14F-4D97-AF65-F5344CB8AC3E}">
        <p14:creationId xmlns:p14="http://schemas.microsoft.com/office/powerpoint/2010/main" val="770770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X</a:t>
            </a:r>
            <a:r>
              <a:rPr lang="zh-CN" altLang="en-US" dirty="0"/>
              <a:t>是相关项目的所有数据</a:t>
            </a:r>
            <a:endParaRPr lang="en-US" altLang="zh-CN" dirty="0"/>
          </a:p>
          <a:p>
            <a:r>
              <a:rPr lang="en-US" altLang="zh-CN" dirty="0"/>
              <a:t>N</a:t>
            </a:r>
            <a:r>
              <a:rPr lang="zh-CN" altLang="en-US" dirty="0"/>
              <a:t>是群体大小</a:t>
            </a:r>
            <a:endParaRPr lang="en-US" altLang="zh-CN" dirty="0"/>
          </a:p>
          <a:p>
            <a:r>
              <a:rPr lang="en-US" altLang="zh-CN" dirty="0"/>
              <a:t>P</a:t>
            </a:r>
            <a:r>
              <a:rPr lang="zh-CN" altLang="en-US" dirty="0"/>
              <a:t>为候选者存活率</a:t>
            </a:r>
            <a:endParaRPr lang="en-US" altLang="zh-CN" dirty="0"/>
          </a:p>
          <a:p>
            <a:r>
              <a:rPr lang="en-US" altLang="zh-CN" dirty="0"/>
              <a:t>W</a:t>
            </a:r>
            <a:r>
              <a:rPr lang="zh-CN" altLang="en-US" dirty="0"/>
              <a:t>为变异概率</a:t>
            </a:r>
            <a:endParaRPr lang="en-US" altLang="zh-CN" dirty="0"/>
          </a:p>
          <a:p>
            <a:r>
              <a:rPr lang="zh-CN" altLang="en-US" dirty="0"/>
              <a:t>首先将</a:t>
            </a:r>
            <a:r>
              <a:rPr lang="en-US" altLang="zh-CN" dirty="0"/>
              <a:t>X</a:t>
            </a:r>
            <a:r>
              <a:rPr lang="zh-CN" altLang="en-US" dirty="0"/>
              <a:t>划分为训练集</a:t>
            </a:r>
            <a:r>
              <a:rPr lang="en-US" altLang="zh-CN" dirty="0" err="1"/>
              <a:t>Xt</a:t>
            </a:r>
            <a:r>
              <a:rPr lang="zh-CN" altLang="en-US" dirty="0"/>
              <a:t>和验证集</a:t>
            </a:r>
            <a:r>
              <a:rPr lang="en-US" altLang="zh-CN" dirty="0"/>
              <a:t>Xv</a:t>
            </a:r>
            <a:r>
              <a:rPr lang="zh-CN" altLang="en-US" dirty="0"/>
              <a:t>，随机初始化，使用初始种群在</a:t>
            </a:r>
            <a:r>
              <a:rPr lang="en-US" altLang="zh-CN" dirty="0" err="1"/>
              <a:t>Xt</a:t>
            </a:r>
            <a:r>
              <a:rPr lang="zh-CN" altLang="en-US" dirty="0"/>
              <a:t>上建立模型并在</a:t>
            </a:r>
            <a:r>
              <a:rPr lang="en-US" altLang="zh-CN" dirty="0"/>
              <a:t>Xv</a:t>
            </a:r>
            <a:r>
              <a:rPr lang="zh-CN" altLang="en-US" dirty="0"/>
              <a:t>上进行评价（使用</a:t>
            </a:r>
            <a:r>
              <a:rPr lang="en-US" altLang="zh-CN" dirty="0"/>
              <a:t>AUC</a:t>
            </a:r>
            <a:r>
              <a:rPr lang="zh-CN" altLang="en-US" dirty="0"/>
              <a:t>评价方法）</a:t>
            </a:r>
            <a:endParaRPr lang="en-US" altLang="zh-CN" dirty="0"/>
          </a:p>
          <a:p>
            <a:r>
              <a:rPr lang="zh-CN" altLang="en-US" dirty="0"/>
              <a:t>记录最好的结果为</a:t>
            </a:r>
            <a:r>
              <a:rPr lang="en-US" altLang="zh-CN" dirty="0"/>
              <a:t>BRP</a:t>
            </a:r>
          </a:p>
          <a:p>
            <a:r>
              <a:rPr lang="zh-CN" altLang="zh-CN" sz="1200" kern="1200" dirty="0">
                <a:solidFill>
                  <a:schemeClr val="tx1"/>
                </a:solidFill>
                <a:effectLst/>
                <a:latin typeface="+mn-lt"/>
                <a:ea typeface="+mn-ea"/>
                <a:cs typeface="+mn-cs"/>
              </a:rPr>
              <a:t>当</a:t>
            </a:r>
            <a:r>
              <a:rPr lang="en-US" altLang="zh-CN" sz="1200" kern="1200" dirty="0">
                <a:solidFill>
                  <a:schemeClr val="tx1"/>
                </a:solidFill>
                <a:effectLst/>
                <a:latin typeface="+mn-lt"/>
                <a:ea typeface="+mn-ea"/>
                <a:cs typeface="+mn-cs"/>
              </a:rPr>
              <a:t>DEO</a:t>
            </a:r>
            <a:r>
              <a:rPr lang="zh-CN" altLang="en-US" sz="1200" kern="1200" dirty="0">
                <a:solidFill>
                  <a:schemeClr val="tx1"/>
                </a:solidFill>
                <a:effectLst/>
                <a:latin typeface="+mn-lt"/>
                <a:ea typeface="+mn-ea"/>
                <a:cs typeface="+mn-cs"/>
              </a:rPr>
              <a:t>阶段结束</a:t>
            </a:r>
            <a:r>
              <a:rPr lang="zh-CN" altLang="zh-CN" sz="1200" kern="1200" dirty="0">
                <a:solidFill>
                  <a:schemeClr val="tx1"/>
                </a:solidFill>
                <a:effectLst/>
                <a:latin typeface="+mn-lt"/>
                <a:ea typeface="+mn-ea"/>
                <a:cs typeface="+mn-cs"/>
              </a:rPr>
              <a:t>时，它将从所有迭代中获得的候选参数设置</a:t>
            </a:r>
            <a:r>
              <a:rPr lang="en-US" altLang="zh-CN" sz="1200" kern="1200" dirty="0">
                <a:solidFill>
                  <a:schemeClr val="tx1"/>
                </a:solidFill>
                <a:effectLst/>
                <a:latin typeface="+mn-lt"/>
                <a:ea typeface="+mn-ea"/>
                <a:cs typeface="+mn-cs"/>
              </a:rPr>
              <a:t>BRP</a:t>
            </a:r>
            <a:r>
              <a:rPr lang="zh-CN" altLang="zh-CN" sz="1200" kern="1200" dirty="0">
                <a:solidFill>
                  <a:schemeClr val="tx1"/>
                </a:solidFill>
                <a:effectLst/>
                <a:latin typeface="+mn-lt"/>
                <a:ea typeface="+mn-ea"/>
                <a:cs typeface="+mn-cs"/>
              </a:rPr>
              <a:t>（即两个正则化参数）中返回最佳值。</a:t>
            </a:r>
            <a:endParaRPr lang="en-US" altLang="zh-CN"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t>5</a:t>
            </a:fld>
            <a:endParaRPr lang="zh-CN" altLang="en-US"/>
          </a:p>
        </p:txBody>
      </p:sp>
    </p:spTree>
    <p:extLst>
      <p:ext uri="{BB962C8B-B14F-4D97-AF65-F5344CB8AC3E}">
        <p14:creationId xmlns:p14="http://schemas.microsoft.com/office/powerpoint/2010/main" val="2441672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首先，初始化开始节点，</a:t>
            </a:r>
            <a:r>
              <a:rPr lang="zh-CN" altLang="zh-CN" sz="1200" kern="1200" dirty="0">
                <a:solidFill>
                  <a:schemeClr val="tx1"/>
                </a:solidFill>
                <a:effectLst/>
                <a:latin typeface="+mn-lt"/>
                <a:ea typeface="+mn-ea"/>
                <a:cs typeface="+mn-cs"/>
              </a:rPr>
              <a:t>可以将起点初始化为根据数据或指定点计算出的值</a:t>
            </a:r>
            <a:r>
              <a:rPr lang="zh-CN" altLang="en-US" sz="1200" kern="1200" dirty="0">
                <a:solidFill>
                  <a:schemeClr val="tx1"/>
                </a:solidFill>
                <a:effectLst/>
                <a:latin typeface="+mn-lt"/>
                <a:ea typeface="+mn-ea"/>
                <a:cs typeface="+mn-cs"/>
              </a:rPr>
              <a:t>；而</a:t>
            </a:r>
            <a:r>
              <a:rPr lang="zh-CN" altLang="zh-CN" sz="1200" kern="1200" dirty="0">
                <a:solidFill>
                  <a:schemeClr val="tx1"/>
                </a:solidFill>
                <a:effectLst/>
                <a:latin typeface="+mn-lt"/>
                <a:ea typeface="+mn-ea"/>
                <a:cs typeface="+mn-cs"/>
              </a:rPr>
              <a:t>在</a:t>
            </a:r>
            <a:r>
              <a:rPr lang="zh-CN" altLang="en-US" sz="1200" kern="1200" dirty="0">
                <a:solidFill>
                  <a:schemeClr val="tx1"/>
                </a:solidFill>
                <a:effectLst/>
                <a:latin typeface="+mn-lt"/>
                <a:ea typeface="+mn-ea"/>
                <a:cs typeface="+mn-cs"/>
              </a:rPr>
              <a:t>作者的实验中</a:t>
            </a:r>
            <a:r>
              <a:rPr lang="zh-CN" altLang="zh-CN" sz="1200" kern="1200" dirty="0">
                <a:solidFill>
                  <a:schemeClr val="tx1"/>
                </a:solidFill>
                <a:effectLst/>
                <a:latin typeface="+mn-lt"/>
                <a:ea typeface="+mn-ea"/>
                <a:cs typeface="+mn-cs"/>
              </a:rPr>
              <a:t>，仅使用零矩阵初始化起点</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第二步，设置</a:t>
            </a:r>
            <a:r>
              <a:rPr lang="zh-CN" altLang="zh-CN" sz="1200" kern="1200" dirty="0">
                <a:solidFill>
                  <a:schemeClr val="tx1"/>
                </a:solidFill>
                <a:effectLst/>
                <a:latin typeface="+mn-lt"/>
                <a:ea typeface="+mn-ea"/>
                <a:cs typeface="+mn-cs"/>
              </a:rPr>
              <a:t>重要变量</a:t>
            </a:r>
            <a:r>
              <a:rPr lang="zh-CN" altLang="en-US" sz="1200" kern="1200" dirty="0">
                <a:solidFill>
                  <a:schemeClr val="tx1"/>
                </a:solidFill>
                <a:effectLst/>
                <a:latin typeface="+mn-lt"/>
                <a:ea typeface="+mn-ea"/>
                <a:cs typeface="+mn-cs"/>
              </a:rPr>
              <a:t>，这些变量</a:t>
            </a:r>
            <a:r>
              <a:rPr lang="zh-CN" altLang="zh-CN" sz="1200" kern="1200" dirty="0">
                <a:solidFill>
                  <a:schemeClr val="tx1"/>
                </a:solidFill>
                <a:effectLst/>
                <a:latin typeface="+mn-lt"/>
                <a:ea typeface="+mn-ea"/>
                <a:cs typeface="+mn-cs"/>
              </a:rPr>
              <a:t>可以控制搜索</a:t>
            </a:r>
            <a:r>
              <a:rPr lang="en-US" altLang="zh-CN" sz="1200" kern="1200" dirty="0">
                <a:solidFill>
                  <a:schemeClr val="tx1"/>
                </a:solidFill>
                <a:effectLst/>
                <a:latin typeface="+mn-lt"/>
                <a:ea typeface="+mn-ea"/>
                <a:cs typeface="+mn-cs"/>
              </a:rPr>
              <a:t>S</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NS</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的最佳值的过程</a:t>
            </a:r>
            <a:endParaRPr lang="en-US" altLang="zh-CN" sz="1200" kern="1200" dirty="0">
              <a:solidFill>
                <a:schemeClr val="tx1"/>
              </a:solidFill>
              <a:effectLst/>
              <a:latin typeface="+mn-lt"/>
              <a:ea typeface="+mn-ea"/>
              <a:cs typeface="+mn-cs"/>
            </a:endParaRPr>
          </a:p>
          <a:p>
            <a:r>
              <a:rPr lang="en-US" altLang="zh-CN" dirty="0"/>
              <a:t>t=1</a:t>
            </a:r>
            <a:r>
              <a:rPr lang="zh-CN" altLang="en-US" dirty="0"/>
              <a:t>，</a:t>
            </a:r>
            <a:r>
              <a:rPr lang="en-US" altLang="zh-CN" dirty="0"/>
              <a:t>t’=</a:t>
            </a:r>
            <a:r>
              <a:rPr lang="en-US" altLang="zh-CN" dirty="0" err="1"/>
              <a:t>iter</a:t>
            </a:r>
            <a:r>
              <a:rPr lang="en-US" altLang="zh-CN" dirty="0"/>
              <a:t>=0</a:t>
            </a:r>
            <a:r>
              <a:rPr lang="zh-CN" altLang="en-US" dirty="0"/>
              <a:t>，</a:t>
            </a:r>
            <a:r>
              <a:rPr lang="en-US" altLang="zh-CN" dirty="0"/>
              <a:t>γ=1</a:t>
            </a:r>
            <a:r>
              <a:rPr lang="zh-CN" altLang="en-US" dirty="0"/>
              <a:t>，</a:t>
            </a:r>
            <a:r>
              <a:rPr lang="en-US" altLang="zh-CN" dirty="0" err="1"/>
              <a:t>γinc</a:t>
            </a:r>
            <a:r>
              <a:rPr lang="en-US" altLang="zh-CN" dirty="0"/>
              <a:t>=2</a:t>
            </a:r>
            <a:r>
              <a:rPr lang="zh-CN" altLang="en-US" dirty="0"/>
              <a:t>，</a:t>
            </a:r>
            <a:r>
              <a:rPr lang="en-US" altLang="zh-CN" dirty="0"/>
              <a:t>α=</a:t>
            </a:r>
            <a:r>
              <a:rPr lang="zh-CN" altLang="en-US" dirty="0"/>
              <a:t>初始搜索因子</a:t>
            </a:r>
            <a:endParaRPr lang="en-US" altLang="zh-CN" dirty="0"/>
          </a:p>
          <a:p>
            <a:r>
              <a:rPr lang="en-US" altLang="zh-CN" dirty="0"/>
              <a:t>========================================================================</a:t>
            </a:r>
          </a:p>
          <a:p>
            <a:r>
              <a:rPr lang="zh-CN" altLang="en-US" dirty="0"/>
              <a:t>当当前迭代数小于最大迭代次数时，</a:t>
            </a:r>
            <a:endParaRPr lang="en-US" altLang="zh-CN" dirty="0"/>
          </a:p>
          <a:p>
            <a:r>
              <a:rPr lang="zh-CN" altLang="en-US" dirty="0"/>
              <a:t>令</a:t>
            </a:r>
            <a:r>
              <a:rPr lang="en-US" altLang="zh-CN" dirty="0"/>
              <a:t>α=</a:t>
            </a:r>
            <a:r>
              <a:rPr lang="zh-CN" altLang="en-US" dirty="0"/>
              <a:t>（</a:t>
            </a:r>
            <a:r>
              <a:rPr lang="en-US" altLang="zh-CN" dirty="0"/>
              <a:t>t’-1</a:t>
            </a:r>
            <a:r>
              <a:rPr lang="zh-CN" altLang="en-US" dirty="0"/>
              <a:t>）</a:t>
            </a:r>
            <a:r>
              <a:rPr lang="en-US" altLang="zh-CN" dirty="0"/>
              <a:t>/t </a:t>
            </a:r>
            <a:r>
              <a:rPr lang="zh-CN" altLang="en-US" dirty="0"/>
              <a:t>使用搜索因子更新</a:t>
            </a:r>
            <a:r>
              <a:rPr lang="en-US" altLang="zh-CN" dirty="0"/>
              <a:t>S</a:t>
            </a:r>
            <a:r>
              <a:rPr lang="zh-CN" altLang="en-US" dirty="0"/>
              <a:t>，</a:t>
            </a:r>
            <a:r>
              <a:rPr lang="en-US" altLang="zh-CN" dirty="0"/>
              <a:t>NS</a:t>
            </a:r>
            <a:r>
              <a:rPr lang="zh-CN" altLang="en-US" dirty="0"/>
              <a:t>，</a:t>
            </a:r>
            <a:r>
              <a:rPr lang="en-US" altLang="zh-CN" dirty="0"/>
              <a:t>B</a:t>
            </a:r>
          </a:p>
          <a:p>
            <a:r>
              <a:rPr lang="en-US" altLang="zh-CN" dirty="0"/>
              <a:t>====================================================</a:t>
            </a:r>
          </a:p>
          <a:p>
            <a:r>
              <a:rPr lang="zh-CN" altLang="zh-CN" sz="1200" kern="1200" dirty="0">
                <a:solidFill>
                  <a:schemeClr val="tx1"/>
                </a:solidFill>
                <a:effectLst/>
                <a:latin typeface="+mn-lt"/>
                <a:ea typeface="+mn-ea"/>
                <a:cs typeface="+mn-cs"/>
              </a:rPr>
              <a:t>在内部循环中，对</a:t>
            </a:r>
            <a:r>
              <a:rPr lang="en-US" altLang="zh-CN" sz="1200" kern="1200" dirty="0">
                <a:solidFill>
                  <a:schemeClr val="tx1"/>
                </a:solidFill>
                <a:effectLst/>
                <a:latin typeface="+mn-lt"/>
                <a:ea typeface="+mn-ea"/>
                <a:cs typeface="+mn-cs"/>
              </a:rPr>
              <a:t>S</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NS</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使用相同的归一化操作，并使用</a:t>
            </a:r>
            <a:r>
              <a:rPr lang="en-US" altLang="zh-CN" sz="1200" kern="1200" dirty="0">
                <a:solidFill>
                  <a:schemeClr val="tx1"/>
                </a:solidFill>
                <a:effectLst/>
                <a:latin typeface="+mn-lt"/>
                <a:ea typeface="+mn-ea"/>
                <a:cs typeface="+mn-cs"/>
              </a:rPr>
              <a:t>Armijo Goldstein</a:t>
            </a:r>
            <a:r>
              <a:rPr lang="zh-CN" altLang="zh-CN" sz="1200" kern="1200" dirty="0">
                <a:solidFill>
                  <a:schemeClr val="tx1"/>
                </a:solidFill>
                <a:effectLst/>
                <a:latin typeface="+mn-lt"/>
                <a:ea typeface="+mn-ea"/>
                <a:cs typeface="+mn-cs"/>
              </a:rPr>
              <a:t>线搜索方案来加快搜索效率</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p>
          <a:p>
            <a:r>
              <a:rPr lang="zh-CN" altLang="en-US" sz="1200" kern="1200" dirty="0">
                <a:solidFill>
                  <a:schemeClr val="tx1"/>
                </a:solidFill>
                <a:effectLst/>
                <a:latin typeface="+mn-lt"/>
                <a:ea typeface="+mn-ea"/>
                <a:cs typeface="+mn-cs"/>
              </a:rPr>
              <a:t>更改变量值</a:t>
            </a:r>
            <a:r>
              <a:rPr lang="en-US" altLang="zh-CN" sz="1200" kern="1200" dirty="0">
                <a:solidFill>
                  <a:schemeClr val="tx1"/>
                </a:solidFill>
                <a:effectLst/>
                <a:latin typeface="+mn-lt"/>
                <a:ea typeface="+mn-ea"/>
                <a:cs typeface="+mn-cs"/>
              </a:rPr>
              <a:t>γ=</a:t>
            </a:r>
            <a:r>
              <a:rPr lang="en-US" altLang="zh-CN" sz="1200" kern="1200" dirty="0" err="1">
                <a:solidFill>
                  <a:schemeClr val="tx1"/>
                </a:solidFill>
                <a:effectLst/>
                <a:latin typeface="+mn-lt"/>
                <a:ea typeface="+mn-ea"/>
                <a:cs typeface="+mn-cs"/>
              </a:rPr>
              <a:t>γinc</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γ</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t>6</a:t>
            </a:fld>
            <a:endParaRPr lang="zh-CN" altLang="en-US"/>
          </a:p>
        </p:txBody>
      </p:sp>
    </p:spTree>
    <p:extLst>
      <p:ext uri="{BB962C8B-B14F-4D97-AF65-F5344CB8AC3E}">
        <p14:creationId xmlns:p14="http://schemas.microsoft.com/office/powerpoint/2010/main" val="1809741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假设有三个相关项目（即</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）的标签数据有限，并且所有这些项目需要缺陷预测</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但是，由于源项目或目标项目中标记数据的限制，我们无法使用</a:t>
            </a:r>
            <a:r>
              <a:rPr lang="en-US" altLang="zh-CN" sz="1200" kern="1200" dirty="0">
                <a:solidFill>
                  <a:schemeClr val="tx1"/>
                </a:solidFill>
                <a:effectLst/>
                <a:latin typeface="+mn-lt"/>
                <a:ea typeface="+mn-ea"/>
                <a:cs typeface="+mn-cs"/>
              </a:rPr>
              <a:t>WPDP</a:t>
            </a:r>
            <a:r>
              <a:rPr lang="zh-CN" altLang="zh-CN" sz="1200" kern="1200" dirty="0">
                <a:solidFill>
                  <a:schemeClr val="tx1"/>
                </a:solidFill>
                <a:effectLst/>
                <a:latin typeface="+mn-lt"/>
                <a:ea typeface="+mn-ea"/>
                <a:cs typeface="+mn-cs"/>
              </a:rPr>
              <a:t>方法或</a:t>
            </a:r>
            <a:r>
              <a:rPr lang="en-US" altLang="zh-CN" sz="1200" kern="1200" dirty="0">
                <a:solidFill>
                  <a:schemeClr val="tx1"/>
                </a:solidFill>
                <a:effectLst/>
                <a:latin typeface="+mn-lt"/>
                <a:ea typeface="+mn-ea"/>
                <a:cs typeface="+mn-cs"/>
              </a:rPr>
              <a:t>CPDP</a:t>
            </a:r>
            <a:r>
              <a:rPr lang="zh-CN" altLang="zh-CN" sz="1200" kern="1200" dirty="0">
                <a:solidFill>
                  <a:schemeClr val="tx1"/>
                </a:solidFill>
                <a:effectLst/>
                <a:latin typeface="+mn-lt"/>
                <a:ea typeface="+mn-ea"/>
                <a:cs typeface="+mn-cs"/>
              </a:rPr>
              <a:t>方法来构建预测模型。</a:t>
            </a:r>
            <a:endParaRPr lang="zh-CN" altLang="en-US"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t>7</a:t>
            </a:fld>
            <a:endParaRPr lang="zh-CN" altLang="en-US"/>
          </a:p>
        </p:txBody>
      </p:sp>
    </p:spTree>
    <p:extLst>
      <p:ext uri="{BB962C8B-B14F-4D97-AF65-F5344CB8AC3E}">
        <p14:creationId xmlns:p14="http://schemas.microsoft.com/office/powerpoint/2010/main" val="3823628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实验中，</a:t>
            </a:r>
            <a:r>
              <a:rPr lang="zh-CN" altLang="zh-CN" sz="1200" kern="1200" dirty="0">
                <a:solidFill>
                  <a:schemeClr val="tx1"/>
                </a:solidFill>
                <a:effectLst/>
                <a:latin typeface="+mn-lt"/>
                <a:ea typeface="+mn-ea"/>
                <a:cs typeface="+mn-cs"/>
              </a:rPr>
              <a:t>假设同一数据集中的这些项目是由同一组织开发的。</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组织中同一部门的项目</a:t>
            </a:r>
            <a:r>
              <a:rPr lang="zh-CN" altLang="en-US" sz="1200" kern="1200" dirty="0">
                <a:solidFill>
                  <a:schemeClr val="tx1"/>
                </a:solidFill>
                <a:effectLst/>
                <a:latin typeface="+mn-lt"/>
                <a:ea typeface="+mn-ea"/>
                <a:cs typeface="+mn-cs"/>
              </a:rPr>
              <a:t>一般</a:t>
            </a:r>
            <a:r>
              <a:rPr lang="zh-CN" altLang="zh-CN" sz="1200" kern="1200" dirty="0">
                <a:solidFill>
                  <a:schemeClr val="tx1"/>
                </a:solidFill>
                <a:effectLst/>
                <a:latin typeface="+mn-lt"/>
                <a:ea typeface="+mn-ea"/>
                <a:cs typeface="+mn-cs"/>
              </a:rPr>
              <a:t>具有相同的代码样式和代码规范。</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此外，同一数据集中的项目具有相同的特征空间</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因此，</a:t>
            </a:r>
            <a:r>
              <a:rPr lang="zh-CN" altLang="en-US" sz="1200" kern="1200" dirty="0">
                <a:solidFill>
                  <a:schemeClr val="tx1"/>
                </a:solidFill>
                <a:effectLst/>
                <a:latin typeface="+mn-lt"/>
                <a:ea typeface="+mn-ea"/>
                <a:cs typeface="+mn-cs"/>
              </a:rPr>
              <a:t>对于</a:t>
            </a:r>
            <a:r>
              <a:rPr lang="zh-CN" altLang="zh-CN" sz="1200" kern="1200" dirty="0">
                <a:solidFill>
                  <a:schemeClr val="tx1"/>
                </a:solidFill>
                <a:effectLst/>
                <a:latin typeface="+mn-lt"/>
                <a:ea typeface="+mn-ea"/>
                <a:cs typeface="+mn-cs"/>
              </a:rPr>
              <a:t>相同的组织和相同的特征空间，</a:t>
            </a:r>
            <a:r>
              <a:rPr lang="zh-CN" altLang="en-US" sz="1200" kern="1200" dirty="0">
                <a:solidFill>
                  <a:schemeClr val="tx1"/>
                </a:solidFill>
                <a:effectLst/>
                <a:latin typeface="+mn-lt"/>
                <a:ea typeface="+mn-ea"/>
                <a:cs typeface="+mn-cs"/>
              </a:rPr>
              <a:t>作者</a:t>
            </a:r>
            <a:r>
              <a:rPr lang="zh-CN" altLang="zh-CN" sz="1200" kern="1200" dirty="0">
                <a:solidFill>
                  <a:schemeClr val="tx1"/>
                </a:solidFill>
                <a:effectLst/>
                <a:latin typeface="+mn-lt"/>
                <a:ea typeface="+mn-ea"/>
                <a:cs typeface="+mn-cs"/>
              </a:rPr>
              <a:t>假定同一数据集中的所有项目都具有一定的相关性。</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例如</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Apache</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Safe</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ZXing</a:t>
            </a:r>
            <a:r>
              <a:rPr lang="zh-CN" altLang="zh-CN" sz="1200" kern="1200" dirty="0">
                <a:solidFill>
                  <a:schemeClr val="tx1"/>
                </a:solidFill>
                <a:effectLst/>
                <a:latin typeface="+mn-lt"/>
                <a:ea typeface="+mn-ea"/>
                <a:cs typeface="+mn-cs"/>
              </a:rPr>
              <a:t>被视为相关项目，因为它们全部属于</a:t>
            </a:r>
            <a:r>
              <a:rPr lang="en-US" altLang="zh-CN" sz="1200" kern="1200" dirty="0" err="1">
                <a:solidFill>
                  <a:schemeClr val="tx1"/>
                </a:solidFill>
                <a:effectLst/>
                <a:latin typeface="+mn-lt"/>
                <a:ea typeface="+mn-ea"/>
                <a:cs typeface="+mn-cs"/>
              </a:rPr>
              <a:t>ReLink</a:t>
            </a:r>
            <a:r>
              <a:rPr lang="zh-CN" altLang="zh-CN" sz="1200" kern="1200" dirty="0">
                <a:solidFill>
                  <a:schemeClr val="tx1"/>
                </a:solidFill>
                <a:effectLst/>
                <a:latin typeface="+mn-lt"/>
                <a:ea typeface="+mn-ea"/>
                <a:cs typeface="+mn-cs"/>
              </a:rPr>
              <a:t>数据集，并且它们具有相同的特征空间（即</a:t>
            </a:r>
            <a:r>
              <a:rPr lang="en-US" altLang="zh-CN" sz="1200" kern="1200" dirty="0">
                <a:solidFill>
                  <a:schemeClr val="tx1"/>
                </a:solidFill>
                <a:effectLst/>
                <a:latin typeface="+mn-lt"/>
                <a:ea typeface="+mn-ea"/>
                <a:cs typeface="+mn-cs"/>
              </a:rPr>
              <a:t>26</a:t>
            </a:r>
            <a:r>
              <a:rPr lang="zh-CN" altLang="zh-CN" sz="1200" kern="1200" dirty="0">
                <a:solidFill>
                  <a:schemeClr val="tx1"/>
                </a:solidFill>
                <a:effectLst/>
                <a:latin typeface="+mn-lt"/>
                <a:ea typeface="+mn-ea"/>
                <a:cs typeface="+mn-cs"/>
              </a:rPr>
              <a:t>个度量标准）。</a:t>
            </a:r>
            <a:endParaRPr lang="zh-CN" altLang="en-US"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t>8</a:t>
            </a:fld>
            <a:endParaRPr lang="zh-CN" altLang="en-US"/>
          </a:p>
        </p:txBody>
      </p:sp>
    </p:spTree>
    <p:extLst>
      <p:ext uri="{BB962C8B-B14F-4D97-AF65-F5344CB8AC3E}">
        <p14:creationId xmlns:p14="http://schemas.microsoft.com/office/powerpoint/2010/main" val="3042731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由于</a:t>
            </a:r>
            <a:r>
              <a:rPr lang="zh-CN" altLang="en-US" sz="1200" kern="1200" dirty="0">
                <a:solidFill>
                  <a:schemeClr val="tx1"/>
                </a:solidFill>
                <a:effectLst/>
                <a:latin typeface="+mn-lt"/>
                <a:ea typeface="+mn-ea"/>
                <a:cs typeface="+mn-cs"/>
              </a:rPr>
              <a:t>作者</a:t>
            </a:r>
            <a:r>
              <a:rPr lang="zh-CN" altLang="zh-CN" sz="1200" kern="1200" dirty="0">
                <a:solidFill>
                  <a:schemeClr val="tx1"/>
                </a:solidFill>
                <a:effectLst/>
                <a:latin typeface="+mn-lt"/>
                <a:ea typeface="+mn-ea"/>
                <a:cs typeface="+mn-cs"/>
              </a:rPr>
              <a:t>要模拟一个新开发项目训练数据不足</a:t>
            </a:r>
            <a:r>
              <a:rPr lang="zh-CN" altLang="en-US" sz="1200" kern="1200" dirty="0">
                <a:solidFill>
                  <a:schemeClr val="tx1"/>
                </a:solidFill>
                <a:effectLst/>
                <a:latin typeface="+mn-lt"/>
                <a:ea typeface="+mn-ea"/>
                <a:cs typeface="+mn-cs"/>
              </a:rPr>
              <a:t>的情况</a:t>
            </a:r>
            <a:r>
              <a:rPr lang="zh-CN" altLang="zh-CN" sz="1200" kern="1200" dirty="0">
                <a:solidFill>
                  <a:schemeClr val="tx1"/>
                </a:solidFill>
                <a:effectLst/>
                <a:latin typeface="+mn-lt"/>
                <a:ea typeface="+mn-ea"/>
                <a:cs typeface="+mn-cs"/>
              </a:rPr>
              <a:t>，因此</a:t>
            </a:r>
            <a:r>
              <a:rPr lang="zh-CN" altLang="en-US" sz="1200" kern="1200" dirty="0">
                <a:solidFill>
                  <a:schemeClr val="tx1"/>
                </a:solidFill>
                <a:effectLst/>
                <a:latin typeface="+mn-lt"/>
                <a:ea typeface="+mn-ea"/>
                <a:cs typeface="+mn-cs"/>
              </a:rPr>
              <a:t>实验中</a:t>
            </a:r>
            <a:r>
              <a:rPr lang="zh-CN" altLang="zh-CN" sz="1200" kern="1200" dirty="0">
                <a:solidFill>
                  <a:schemeClr val="tx1"/>
                </a:solidFill>
                <a:effectLst/>
                <a:latin typeface="+mn-lt"/>
                <a:ea typeface="+mn-ea"/>
                <a:cs typeface="+mn-cs"/>
              </a:rPr>
              <a:t>使用反向</a:t>
            </a:r>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倍交叉验证</a:t>
            </a:r>
            <a:r>
              <a:rPr lang="zh-CN" altLang="en-US" sz="1200" kern="1200" dirty="0">
                <a:solidFill>
                  <a:schemeClr val="tx1"/>
                </a:solidFill>
                <a:effectLst/>
                <a:latin typeface="+mn-lt"/>
                <a:ea typeface="+mn-ea"/>
                <a:cs typeface="+mn-cs"/>
              </a:rPr>
              <a:t>的方法，对目标项目进行分层抽样，将其均分为十份</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 然后将一</a:t>
            </a:r>
            <a:r>
              <a:rPr lang="zh-CN" altLang="en-US" sz="1200" kern="1200" dirty="0">
                <a:solidFill>
                  <a:schemeClr val="tx1"/>
                </a:solidFill>
                <a:effectLst/>
                <a:latin typeface="+mn-lt"/>
                <a:ea typeface="+mn-ea"/>
                <a:cs typeface="+mn-cs"/>
              </a:rPr>
              <a:t>份</a:t>
            </a:r>
            <a:r>
              <a:rPr lang="zh-CN" altLang="zh-CN" sz="1200" kern="1200" dirty="0">
                <a:solidFill>
                  <a:schemeClr val="tx1"/>
                </a:solidFill>
                <a:effectLst/>
                <a:latin typeface="+mn-lt"/>
                <a:ea typeface="+mn-ea"/>
                <a:cs typeface="+mn-cs"/>
              </a:rPr>
              <a:t>视为标记的训练数据，而将其余九</a:t>
            </a:r>
            <a:r>
              <a:rPr lang="zh-CN" altLang="en-US" sz="1200" kern="1200" dirty="0">
                <a:solidFill>
                  <a:schemeClr val="tx1"/>
                </a:solidFill>
                <a:effectLst/>
                <a:latin typeface="+mn-lt"/>
                <a:ea typeface="+mn-ea"/>
                <a:cs typeface="+mn-cs"/>
              </a:rPr>
              <a:t>份</a:t>
            </a:r>
            <a:r>
              <a:rPr lang="zh-CN" altLang="zh-CN" sz="1200" kern="1200" dirty="0">
                <a:solidFill>
                  <a:schemeClr val="tx1"/>
                </a:solidFill>
                <a:effectLst/>
                <a:latin typeface="+mn-lt"/>
                <a:ea typeface="+mn-ea"/>
                <a:cs typeface="+mn-cs"/>
              </a:rPr>
              <a:t>视为测试数据。</a:t>
            </a:r>
            <a:endParaRPr lang="en-US" altLang="zh-CN" dirty="0"/>
          </a:p>
          <a:p>
            <a:r>
              <a:rPr lang="en-US" altLang="zh-CN" dirty="0"/>
              <a:t>MASK</a:t>
            </a:r>
            <a:r>
              <a:rPr lang="zh-CN" altLang="en-US" dirty="0"/>
              <a:t>：将标记的训练数据</a:t>
            </a:r>
            <a:r>
              <a:rPr lang="en-US" altLang="zh-CN" dirty="0"/>
              <a:t>Ai</a:t>
            </a:r>
            <a:r>
              <a:rPr lang="zh-CN" altLang="en-US" dirty="0"/>
              <a:t>，</a:t>
            </a:r>
            <a:r>
              <a:rPr lang="en-US" altLang="zh-CN" dirty="0"/>
              <a:t>Bi</a:t>
            </a:r>
            <a:r>
              <a:rPr lang="zh-CN" altLang="en-US" dirty="0"/>
              <a:t>，</a:t>
            </a:r>
            <a:r>
              <a:rPr lang="en-US" altLang="zh-CN" dirty="0"/>
              <a:t>Ci</a:t>
            </a:r>
            <a:r>
              <a:rPr lang="zh-CN" altLang="en-US" dirty="0"/>
              <a:t>结合（并非简单组合）作为输入</a:t>
            </a:r>
            <a:endParaRPr lang="en-US" altLang="zh-CN" dirty="0"/>
          </a:p>
          <a:p>
            <a:r>
              <a:rPr lang="zh-CN" altLang="en-US" dirty="0"/>
              <a:t>获得三个模型，使用项目的其余九块数据对各自模型进行测试</a:t>
            </a:r>
            <a:endParaRPr lang="en-US" altLang="zh-CN" dirty="0"/>
          </a:p>
          <a:p>
            <a:r>
              <a:rPr lang="zh-CN" altLang="en-US" dirty="0"/>
              <a:t>重复十次，最终性能取平均值</a:t>
            </a:r>
            <a:endParaRPr lang="en-US" altLang="zh-CN" dirty="0"/>
          </a:p>
          <a:p>
            <a:r>
              <a:rPr lang="en-US" altLang="zh-CN" dirty="0"/>
              <a:t>STL</a:t>
            </a:r>
            <a:r>
              <a:rPr lang="zh-CN" altLang="en-US" dirty="0"/>
              <a:t>：各项目标记的训练数据训练对应的模型</a:t>
            </a:r>
            <a:endParaRPr lang="en-US" altLang="zh-CN" dirty="0"/>
          </a:p>
          <a:p>
            <a:r>
              <a:rPr lang="en-US" altLang="zh-CN" dirty="0"/>
              <a:t>CPDP</a:t>
            </a:r>
            <a:r>
              <a:rPr lang="zh-CN" altLang="en-US" dirty="0"/>
              <a:t>：将标记的训练数据</a:t>
            </a:r>
            <a:r>
              <a:rPr lang="en-US" altLang="zh-CN" dirty="0"/>
              <a:t>Ai</a:t>
            </a:r>
            <a:r>
              <a:rPr lang="zh-CN" altLang="en-US" dirty="0"/>
              <a:t>，</a:t>
            </a:r>
            <a:r>
              <a:rPr lang="en-US" altLang="zh-CN" dirty="0"/>
              <a:t>Bi</a:t>
            </a:r>
            <a:r>
              <a:rPr lang="zh-CN" altLang="en-US" dirty="0"/>
              <a:t>，</a:t>
            </a:r>
            <a:r>
              <a:rPr lang="en-US" altLang="zh-CN" dirty="0"/>
              <a:t>Ci</a:t>
            </a:r>
            <a:r>
              <a:rPr lang="zh-CN" altLang="en-US" dirty="0"/>
              <a:t>结合（简单组合）作为输入</a:t>
            </a:r>
            <a:endParaRPr lang="en-US" altLang="zh-CN" dirty="0"/>
          </a:p>
          <a:p>
            <a:r>
              <a:rPr lang="zh-CN" altLang="en-US" dirty="0"/>
              <a:t>获得三个模型，使用项目的其余九块数据对各自模型进行测试</a:t>
            </a:r>
            <a:endParaRPr lang="en-US" altLang="zh-CN" dirty="0"/>
          </a:p>
          <a:p>
            <a:r>
              <a:rPr lang="zh-CN" altLang="en-US" dirty="0"/>
              <a:t>重复十次，最终性能取平均值</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t>9</a:t>
            </a:fld>
            <a:endParaRPr lang="zh-CN" altLang="en-US"/>
          </a:p>
        </p:txBody>
      </p:sp>
    </p:spTree>
    <p:extLst>
      <p:ext uri="{BB962C8B-B14F-4D97-AF65-F5344CB8AC3E}">
        <p14:creationId xmlns:p14="http://schemas.microsoft.com/office/powerpoint/2010/main" val="1454710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t>10</a:t>
            </a:fld>
            <a:endParaRPr lang="zh-CN" altLang="en-US"/>
          </a:p>
        </p:txBody>
      </p:sp>
    </p:spTree>
    <p:extLst>
      <p:ext uri="{BB962C8B-B14F-4D97-AF65-F5344CB8AC3E}">
        <p14:creationId xmlns:p14="http://schemas.microsoft.com/office/powerpoint/2010/main" val="2145294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t>11</a:t>
            </a:fld>
            <a:endParaRPr lang="zh-CN" altLang="en-US"/>
          </a:p>
        </p:txBody>
      </p:sp>
    </p:spTree>
    <p:extLst>
      <p:ext uri="{BB962C8B-B14F-4D97-AF65-F5344CB8AC3E}">
        <p14:creationId xmlns:p14="http://schemas.microsoft.com/office/powerpoint/2010/main" val="2049716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7" name="矩形 6"/>
          <p:cNvSpPr/>
          <p:nvPr userDrawn="1"/>
        </p:nvSpPr>
        <p:spPr>
          <a:xfrm>
            <a:off x="278494" y="387275"/>
            <a:ext cx="243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userDrawn="1"/>
        </p:nvSpPr>
        <p:spPr>
          <a:xfrm>
            <a:off x="89494" y="135275"/>
            <a:ext cx="189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矩形 8"/>
          <p:cNvSpPr/>
          <p:nvPr userDrawn="1"/>
        </p:nvSpPr>
        <p:spPr>
          <a:xfrm>
            <a:off x="8420006" y="6318000"/>
            <a:ext cx="405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灯片编号占位符 15"/>
          <p:cNvSpPr>
            <a:spLocks noGrp="1"/>
          </p:cNvSpPr>
          <p:nvPr>
            <p:ph type="sldNum" sz="quarter" idx="12"/>
          </p:nvPr>
        </p:nvSpPr>
        <p:spPr>
          <a:xfrm>
            <a:off x="8101013" y="6405438"/>
            <a:ext cx="1042988" cy="365125"/>
          </a:xfrm>
        </p:spPr>
        <p:txBody>
          <a:bodyPr/>
          <a:lstStyle>
            <a:lvl1pPr algn="ctr">
              <a:defRPr sz="2000" b="1">
                <a:solidFill>
                  <a:schemeClr val="bg1"/>
                </a:solidFill>
              </a:defRPr>
            </a:lvl1pPr>
          </a:lstStyle>
          <a:p>
            <a:fld id="{51D91E7F-84B6-4064-9D4E-CC7D244BCA04}" type="slidenum">
              <a:rPr lang="zh-CN" altLang="en-US" smtClean="0"/>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4C821-51AF-415E-BF5B-CDCDE3466362}" type="datetime1">
              <a:rPr lang="zh-CN" altLang="en-US" smtClean="0"/>
              <a:t>2020/4/24</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91E7F-84B6-4064-9D4E-CC7D244BCA0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3607977"/>
            <a:ext cx="9144000" cy="389165"/>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0" y="2878634"/>
            <a:ext cx="9144000" cy="7293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l="11058" t="11058" r="11058" b="11058"/>
          <a:stretch>
            <a:fillRect/>
          </a:stretch>
        </p:blipFill>
        <p:spPr>
          <a:xfrm>
            <a:off x="521494" y="2577917"/>
            <a:ext cx="1719945" cy="1719944"/>
          </a:xfrm>
          <a:prstGeom prst="rect">
            <a:avLst/>
          </a:prstGeom>
          <a:effectLst>
            <a:outerShdw blurRad="63500" dist="38100" dir="2700000" algn="tl" rotWithShape="0">
              <a:prstClr val="black">
                <a:alpha val="40000"/>
              </a:prstClr>
            </a:outerShdw>
          </a:effectLst>
        </p:spPr>
      </p:pic>
      <p:sp>
        <p:nvSpPr>
          <p:cNvPr id="11" name="文本框 10"/>
          <p:cNvSpPr txBox="1"/>
          <p:nvPr/>
        </p:nvSpPr>
        <p:spPr>
          <a:xfrm>
            <a:off x="2169208" y="2976224"/>
            <a:ext cx="6582906" cy="461665"/>
          </a:xfrm>
          <a:prstGeom prst="rect">
            <a:avLst/>
          </a:prstGeom>
          <a:noFill/>
        </p:spPr>
        <p:txBody>
          <a:bodyPr wrap="square" rtlCol="0">
            <a:spAutoFit/>
          </a:bodyPr>
          <a:lstStyle/>
          <a:p>
            <a:r>
              <a:rPr lang="en-US" altLang="zh-CN" sz="2400" b="1" dirty="0">
                <a:solidFill>
                  <a:schemeClr val="bg1"/>
                </a:solidFill>
              </a:rPr>
              <a:t>Multi-Task defect prediction</a:t>
            </a:r>
            <a:endParaRPr lang="zh-CN" altLang="en-US" sz="2400" b="1" dirty="0">
              <a:solidFill>
                <a:schemeClr val="bg1"/>
              </a:solidFill>
            </a:endParaRPr>
          </a:p>
        </p:txBody>
      </p:sp>
      <p:sp>
        <p:nvSpPr>
          <p:cNvPr id="12" name="文本框 11"/>
          <p:cNvSpPr txBox="1"/>
          <p:nvPr/>
        </p:nvSpPr>
        <p:spPr>
          <a:xfrm>
            <a:off x="2412206" y="4228532"/>
            <a:ext cx="3195492" cy="400110"/>
          </a:xfrm>
          <a:prstGeom prst="rect">
            <a:avLst/>
          </a:prstGeom>
          <a:noFill/>
        </p:spPr>
        <p:txBody>
          <a:bodyPr wrap="square" rtlCol="0">
            <a:spAutoFit/>
          </a:bodyPr>
          <a:lstStyle/>
          <a:p>
            <a:r>
              <a:rPr lang="zh-CN" altLang="en-US" sz="2000" b="1" dirty="0">
                <a:solidFill>
                  <a:srgbClr val="453D3A"/>
                </a:solidFill>
              </a:rPr>
              <a:t>报告人：刘心泉 </a:t>
            </a:r>
          </a:p>
        </p:txBody>
      </p:sp>
      <p:sp>
        <p:nvSpPr>
          <p:cNvPr id="15" name="矩形 14"/>
          <p:cNvSpPr/>
          <p:nvPr/>
        </p:nvSpPr>
        <p:spPr>
          <a:xfrm>
            <a:off x="8379506" y="2552355"/>
            <a:ext cx="243000" cy="243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矩形 15"/>
          <p:cNvSpPr/>
          <p:nvPr/>
        </p:nvSpPr>
        <p:spPr>
          <a:xfrm>
            <a:off x="8190506" y="2363355"/>
            <a:ext cx="189000" cy="189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Freeform 5"/>
          <p:cNvSpPr>
            <a:spLocks noEditPoints="1"/>
          </p:cNvSpPr>
          <p:nvPr/>
        </p:nvSpPr>
        <p:spPr bwMode="auto">
          <a:xfrm>
            <a:off x="7650957" y="3059751"/>
            <a:ext cx="416718" cy="367109"/>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68580" tIns="34290" rIns="68580" bIns="34290" numCol="1" anchor="t" anchorCtr="0" compatLnSpc="1"/>
          <a:lstStyle/>
          <a:p>
            <a:endParaRPr lang="zh-CN" altLang="en-US" sz="135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3" y="333859"/>
            <a:ext cx="4050506" cy="414020"/>
          </a:xfrm>
          <a:prstGeom prst="rect">
            <a:avLst/>
          </a:prstGeom>
          <a:noFill/>
        </p:spPr>
        <p:txBody>
          <a:bodyPr wrap="square" rtlCol="0">
            <a:spAutoFit/>
          </a:bodyPr>
          <a:lstStyle/>
          <a:p>
            <a:r>
              <a:rPr lang="zh-CN" altLang="en-US" sz="2100" b="1" dirty="0">
                <a:latin typeface="微软雅黑" panose="020B0503020204020204" pitchFamily="34" charset="-122"/>
              </a:rPr>
              <a:t>实验分析</a:t>
            </a:r>
          </a:p>
        </p:txBody>
      </p:sp>
      <p:sp>
        <p:nvSpPr>
          <p:cNvPr id="4" name="灯片编号占位符 3"/>
          <p:cNvSpPr>
            <a:spLocks noGrp="1"/>
          </p:cNvSpPr>
          <p:nvPr>
            <p:ph type="sldNum" sz="quarter" idx="12"/>
          </p:nvPr>
        </p:nvSpPr>
        <p:spPr/>
        <p:txBody>
          <a:bodyPr/>
          <a:lstStyle/>
          <a:p>
            <a:fld id="{51D91E7F-84B6-4064-9D4E-CC7D244BCA04}" type="slidenum">
              <a:rPr lang="zh-CN" altLang="en-US" sz="1500" smtClean="0"/>
              <a:t>10</a:t>
            </a:fld>
            <a:endParaRPr lang="zh-CN" altLang="en-US" sz="1500" dirty="0"/>
          </a:p>
        </p:txBody>
      </p:sp>
      <p:grpSp>
        <p:nvGrpSpPr>
          <p:cNvPr id="3" name="组合 2"/>
          <p:cNvGrpSpPr/>
          <p:nvPr/>
        </p:nvGrpSpPr>
        <p:grpSpPr>
          <a:xfrm>
            <a:off x="521493" y="1274399"/>
            <a:ext cx="8101013" cy="2805951"/>
            <a:chOff x="695322" y="584138"/>
            <a:chExt cx="10801351" cy="1303842"/>
          </a:xfrm>
        </p:grpSpPr>
        <p:sp>
          <p:nvSpPr>
            <p:cNvPr id="7" name="矩形 6"/>
            <p:cNvSpPr/>
            <p:nvPr/>
          </p:nvSpPr>
          <p:spPr>
            <a:xfrm>
              <a:off x="695322" y="584138"/>
              <a:ext cx="10801350" cy="1203949"/>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5" name="矩形 4"/>
            <p:cNvSpPr/>
            <p:nvPr/>
          </p:nvSpPr>
          <p:spPr>
            <a:xfrm>
              <a:off x="695322" y="591791"/>
              <a:ext cx="10801351" cy="1296189"/>
            </a:xfrm>
            <a:prstGeom prst="rect">
              <a:avLst/>
            </a:prstGeom>
          </p:spPr>
          <p:txBody>
            <a:bodyPr wrap="square">
              <a:spAutoFit/>
            </a:bodyPr>
            <a:lstStyle/>
            <a:p>
              <a:pPr>
                <a:lnSpc>
                  <a:spcPct val="125000"/>
                </a:lnSpc>
              </a:pPr>
              <a:r>
                <a:rPr lang="zh-CN" altLang="en-US" b="1" dirty="0">
                  <a:solidFill>
                    <a:schemeClr val="accent1"/>
                  </a:solidFill>
                </a:rPr>
                <a:t>性能测试</a:t>
              </a:r>
              <a:endParaRPr lang="en-US" altLang="zh-CN" b="1" dirty="0">
                <a:solidFill>
                  <a:schemeClr val="accent1"/>
                </a:solidFill>
              </a:endParaRPr>
            </a:p>
            <a:p>
              <a:pPr>
                <a:lnSpc>
                  <a:spcPct val="125000"/>
                </a:lnSpc>
              </a:pPr>
              <a:r>
                <a:rPr lang="zh-CN" altLang="en-US" dirty="0"/>
                <a:t>文章中</a:t>
              </a:r>
              <a:r>
                <a:rPr lang="zh-CN" altLang="zh-CN" dirty="0"/>
                <a:t>使用</a:t>
              </a:r>
              <a:r>
                <a:rPr lang="en-US" altLang="zh-CN" dirty="0"/>
                <a:t> F1 </a:t>
              </a:r>
              <a:r>
                <a:rPr lang="zh-CN" altLang="zh-CN" dirty="0"/>
                <a:t>和</a:t>
              </a:r>
              <a:r>
                <a:rPr lang="en-US" altLang="zh-CN" dirty="0"/>
                <a:t> AUC </a:t>
              </a:r>
              <a:r>
                <a:rPr lang="zh-CN" altLang="zh-CN" dirty="0"/>
                <a:t>来评估不同方法的性能。 </a:t>
              </a:r>
              <a:endParaRPr lang="en-US" altLang="zh-CN" dirty="0"/>
            </a:p>
            <a:p>
              <a:pPr>
                <a:lnSpc>
                  <a:spcPct val="125000"/>
                </a:lnSpc>
              </a:pPr>
              <a:r>
                <a:rPr lang="zh-CN" altLang="zh-CN" dirty="0"/>
                <a:t>根据</a:t>
              </a:r>
              <a:r>
                <a:rPr lang="zh-CN" altLang="en-US" dirty="0"/>
                <a:t>真实标签与</a:t>
              </a:r>
              <a:r>
                <a:rPr lang="zh-CN" altLang="zh-CN" dirty="0"/>
                <a:t>预测的类别标签，可以分别计算真阳性（</a:t>
              </a:r>
              <a:r>
                <a:rPr lang="en-US" altLang="zh-CN" dirty="0"/>
                <a:t>TP</a:t>
              </a:r>
              <a:r>
                <a:rPr lang="zh-CN" altLang="zh-CN" dirty="0"/>
                <a:t>），假阳性（</a:t>
              </a:r>
              <a:r>
                <a:rPr lang="en-US" altLang="zh-CN" dirty="0"/>
                <a:t>FP</a:t>
              </a:r>
              <a:r>
                <a:rPr lang="zh-CN" altLang="zh-CN" dirty="0"/>
                <a:t>），真阴性（</a:t>
              </a:r>
              <a:r>
                <a:rPr lang="en-US" altLang="zh-CN" dirty="0"/>
                <a:t>TN</a:t>
              </a:r>
              <a:r>
                <a:rPr lang="zh-CN" altLang="zh-CN" dirty="0"/>
                <a:t>）和假阴性（</a:t>
              </a:r>
              <a:r>
                <a:rPr lang="en-US" altLang="zh-CN" dirty="0"/>
                <a:t>FN</a:t>
              </a:r>
              <a:r>
                <a:rPr lang="zh-CN" altLang="zh-CN" dirty="0"/>
                <a:t>）的数量。</a:t>
              </a:r>
              <a:endParaRPr lang="en-US" altLang="zh-CN" dirty="0"/>
            </a:p>
            <a:p>
              <a:pPr>
                <a:lnSpc>
                  <a:spcPct val="125000"/>
                </a:lnSpc>
              </a:pPr>
              <a:endParaRPr lang="en-US" altLang="zh-CN" dirty="0"/>
            </a:p>
            <a:p>
              <a:pPr>
                <a:lnSpc>
                  <a:spcPct val="125000"/>
                </a:lnSpc>
              </a:pPr>
              <a:r>
                <a:rPr lang="en-US" altLang="zh-CN" dirty="0"/>
                <a:t>F1</a:t>
              </a:r>
              <a:r>
                <a:rPr lang="zh-CN" altLang="zh-CN" dirty="0"/>
                <a:t>可以如下计算</a:t>
              </a:r>
              <a:r>
                <a:rPr lang="zh-CN" altLang="en-US" dirty="0"/>
                <a:t>：</a:t>
              </a:r>
              <a:endParaRPr lang="en-US" altLang="zh-CN" dirty="0"/>
            </a:p>
            <a:p>
              <a:pPr>
                <a:lnSpc>
                  <a:spcPct val="125000"/>
                </a:lnSpc>
              </a:pPr>
              <a:r>
                <a:rPr lang="zh-CN" altLang="en-US" dirty="0"/>
                <a:t>其中：</a:t>
              </a:r>
              <a:endParaRPr lang="en-US" altLang="zh-CN" dirty="0"/>
            </a:p>
            <a:p>
              <a:pPr>
                <a:lnSpc>
                  <a:spcPct val="125000"/>
                </a:lnSpc>
              </a:pPr>
              <a:endParaRPr lang="en-US" altLang="zh-CN" sz="1600" dirty="0"/>
            </a:p>
          </p:txBody>
        </p:sp>
      </p:grpSp>
      <p:pic>
        <p:nvPicPr>
          <p:cNvPr id="8" name="图片 7">
            <a:extLst>
              <a:ext uri="{FF2B5EF4-FFF2-40B4-BE49-F238E27FC236}">
                <a16:creationId xmlns:a16="http://schemas.microsoft.com/office/drawing/2014/main" id="{5F747861-457A-4A70-9E22-E3E72F3C450C}"/>
              </a:ext>
            </a:extLst>
          </p:cNvPr>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85510" y="3003154"/>
            <a:ext cx="2374753" cy="470208"/>
          </a:xfrm>
          <a:prstGeom prst="rect">
            <a:avLst/>
          </a:prstGeom>
        </p:spPr>
      </p:pic>
      <p:pic>
        <p:nvPicPr>
          <p:cNvPr id="9" name="图片 8">
            <a:extLst>
              <a:ext uri="{FF2B5EF4-FFF2-40B4-BE49-F238E27FC236}">
                <a16:creationId xmlns:a16="http://schemas.microsoft.com/office/drawing/2014/main" id="{63B50B6E-01FD-41AF-B88D-DE52893B44B1}"/>
              </a:ext>
            </a:extLst>
          </p:cNvPr>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94867" y="3395166"/>
            <a:ext cx="3283001" cy="470208"/>
          </a:xfrm>
          <a:prstGeom prst="rect">
            <a:avLst/>
          </a:prstGeom>
        </p:spPr>
      </p:pic>
    </p:spTree>
    <p:extLst>
      <p:ext uri="{BB962C8B-B14F-4D97-AF65-F5344CB8AC3E}">
        <p14:creationId xmlns:p14="http://schemas.microsoft.com/office/powerpoint/2010/main" val="2937725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3" y="333859"/>
            <a:ext cx="4050506" cy="414020"/>
          </a:xfrm>
          <a:prstGeom prst="rect">
            <a:avLst/>
          </a:prstGeom>
          <a:noFill/>
        </p:spPr>
        <p:txBody>
          <a:bodyPr wrap="square" rtlCol="0">
            <a:spAutoFit/>
          </a:bodyPr>
          <a:lstStyle/>
          <a:p>
            <a:r>
              <a:rPr lang="zh-CN" altLang="en-US" sz="2100" b="1" dirty="0">
                <a:latin typeface="微软雅黑" panose="020B0503020204020204" pitchFamily="34" charset="-122"/>
              </a:rPr>
              <a:t>实验分析</a:t>
            </a:r>
          </a:p>
        </p:txBody>
      </p:sp>
      <p:sp>
        <p:nvSpPr>
          <p:cNvPr id="4" name="灯片编号占位符 3"/>
          <p:cNvSpPr>
            <a:spLocks noGrp="1"/>
          </p:cNvSpPr>
          <p:nvPr>
            <p:ph type="sldNum" sz="quarter" idx="12"/>
          </p:nvPr>
        </p:nvSpPr>
        <p:spPr/>
        <p:txBody>
          <a:bodyPr/>
          <a:lstStyle/>
          <a:p>
            <a:fld id="{51D91E7F-84B6-4064-9D4E-CC7D244BCA04}" type="slidenum">
              <a:rPr lang="zh-CN" altLang="en-US" sz="1500" smtClean="0"/>
              <a:t>11</a:t>
            </a:fld>
            <a:endParaRPr lang="zh-CN" altLang="en-US" sz="1500" dirty="0"/>
          </a:p>
        </p:txBody>
      </p:sp>
      <p:grpSp>
        <p:nvGrpSpPr>
          <p:cNvPr id="3" name="组合 2"/>
          <p:cNvGrpSpPr/>
          <p:nvPr/>
        </p:nvGrpSpPr>
        <p:grpSpPr>
          <a:xfrm>
            <a:off x="521491" y="1255455"/>
            <a:ext cx="8101013" cy="909521"/>
            <a:chOff x="695322" y="530939"/>
            <a:chExt cx="10801351" cy="1257148"/>
          </a:xfrm>
        </p:grpSpPr>
        <p:sp>
          <p:nvSpPr>
            <p:cNvPr id="7" name="矩形 6"/>
            <p:cNvSpPr/>
            <p:nvPr/>
          </p:nvSpPr>
          <p:spPr>
            <a:xfrm>
              <a:off x="695322" y="584138"/>
              <a:ext cx="10801350" cy="1203949"/>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5" name="矩形 4"/>
            <p:cNvSpPr/>
            <p:nvPr/>
          </p:nvSpPr>
          <p:spPr>
            <a:xfrm>
              <a:off x="695322" y="530939"/>
              <a:ext cx="10801351" cy="1039244"/>
            </a:xfrm>
            <a:prstGeom prst="rect">
              <a:avLst/>
            </a:prstGeom>
          </p:spPr>
          <p:txBody>
            <a:bodyPr wrap="square">
              <a:spAutoFit/>
            </a:bodyPr>
            <a:lstStyle/>
            <a:p>
              <a:pPr>
                <a:lnSpc>
                  <a:spcPct val="125000"/>
                </a:lnSpc>
              </a:pPr>
              <a:r>
                <a:rPr lang="zh-CN" altLang="en-US" b="1" dirty="0">
                  <a:solidFill>
                    <a:schemeClr val="accent1"/>
                  </a:solidFill>
                </a:rPr>
                <a:t>性能测试</a:t>
              </a:r>
              <a:endParaRPr lang="en-US" altLang="zh-CN" b="1" dirty="0">
                <a:solidFill>
                  <a:schemeClr val="accent1"/>
                </a:solidFill>
              </a:endParaRPr>
            </a:p>
            <a:p>
              <a:pPr>
                <a:lnSpc>
                  <a:spcPct val="125000"/>
                </a:lnSpc>
              </a:pPr>
              <a:r>
                <a:rPr lang="zh-CN" altLang="en-US" dirty="0"/>
                <a:t>使用</a:t>
              </a:r>
              <a:r>
                <a:rPr lang="en-US" altLang="zh-CN" dirty="0"/>
                <a:t>F1</a:t>
              </a:r>
              <a:r>
                <a:rPr lang="zh-CN" altLang="en-US" dirty="0"/>
                <a:t>方法比较</a:t>
              </a:r>
              <a:r>
                <a:rPr lang="en-US" altLang="zh-CN" dirty="0"/>
                <a:t>MASK</a:t>
              </a:r>
              <a:r>
                <a:rPr lang="zh-CN" altLang="en-US" dirty="0"/>
                <a:t>与</a:t>
              </a:r>
              <a:r>
                <a:rPr lang="en-US" altLang="zh-CN" dirty="0"/>
                <a:t>STL</a:t>
              </a:r>
              <a:r>
                <a:rPr lang="zh-CN" altLang="en-US" dirty="0"/>
                <a:t>、</a:t>
              </a:r>
              <a:r>
                <a:rPr lang="en-US" altLang="zh-CN" dirty="0"/>
                <a:t>SCL</a:t>
              </a:r>
              <a:r>
                <a:rPr lang="zh-CN" altLang="en-US" dirty="0"/>
                <a:t>等方法性能如下：</a:t>
              </a:r>
              <a:endParaRPr lang="en-US" altLang="zh-CN" dirty="0"/>
            </a:p>
          </p:txBody>
        </p:sp>
      </p:grpSp>
      <p:pic>
        <p:nvPicPr>
          <p:cNvPr id="8" name="图片 7">
            <a:extLst>
              <a:ext uri="{FF2B5EF4-FFF2-40B4-BE49-F238E27FC236}">
                <a16:creationId xmlns:a16="http://schemas.microsoft.com/office/drawing/2014/main" id="{DAA869E9-1E6C-4F71-B7F8-28C610158080}"/>
              </a:ext>
            </a:extLst>
          </p:cNvPr>
          <p:cNvPicPr>
            <a:picLocks noChangeAspect="1"/>
          </p:cNvPicPr>
          <p:nvPr/>
        </p:nvPicPr>
        <p:blipFill>
          <a:blip r:embed="rId3"/>
          <a:stretch>
            <a:fillRect/>
          </a:stretch>
        </p:blipFill>
        <p:spPr>
          <a:xfrm>
            <a:off x="1425388" y="2238891"/>
            <a:ext cx="6055232" cy="3935713"/>
          </a:xfrm>
          <a:prstGeom prst="rect">
            <a:avLst/>
          </a:prstGeom>
        </p:spPr>
      </p:pic>
    </p:spTree>
    <p:extLst>
      <p:ext uri="{BB962C8B-B14F-4D97-AF65-F5344CB8AC3E}">
        <p14:creationId xmlns:p14="http://schemas.microsoft.com/office/powerpoint/2010/main" val="3355283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3" y="333859"/>
            <a:ext cx="4050506" cy="414020"/>
          </a:xfrm>
          <a:prstGeom prst="rect">
            <a:avLst/>
          </a:prstGeom>
          <a:noFill/>
        </p:spPr>
        <p:txBody>
          <a:bodyPr wrap="square" rtlCol="0">
            <a:spAutoFit/>
          </a:bodyPr>
          <a:lstStyle/>
          <a:p>
            <a:r>
              <a:rPr lang="zh-CN" altLang="en-US" sz="2100" b="1" dirty="0">
                <a:latin typeface="微软雅黑" panose="020B0503020204020204" pitchFamily="34" charset="-122"/>
              </a:rPr>
              <a:t>实验分析</a:t>
            </a:r>
          </a:p>
        </p:txBody>
      </p:sp>
      <p:sp>
        <p:nvSpPr>
          <p:cNvPr id="4" name="灯片编号占位符 3"/>
          <p:cNvSpPr>
            <a:spLocks noGrp="1"/>
          </p:cNvSpPr>
          <p:nvPr>
            <p:ph type="sldNum" sz="quarter" idx="12"/>
          </p:nvPr>
        </p:nvSpPr>
        <p:spPr/>
        <p:txBody>
          <a:bodyPr/>
          <a:lstStyle/>
          <a:p>
            <a:fld id="{51D91E7F-84B6-4064-9D4E-CC7D244BCA04}" type="slidenum">
              <a:rPr lang="zh-CN" altLang="en-US" sz="1500" smtClean="0"/>
              <a:t>12</a:t>
            </a:fld>
            <a:endParaRPr lang="zh-CN" altLang="en-US" sz="1500" dirty="0"/>
          </a:p>
        </p:txBody>
      </p:sp>
      <p:grpSp>
        <p:nvGrpSpPr>
          <p:cNvPr id="3" name="组合 2"/>
          <p:cNvGrpSpPr/>
          <p:nvPr/>
        </p:nvGrpSpPr>
        <p:grpSpPr>
          <a:xfrm>
            <a:off x="521491" y="1255455"/>
            <a:ext cx="8101013" cy="885942"/>
            <a:chOff x="695322" y="530939"/>
            <a:chExt cx="10801351" cy="1257148"/>
          </a:xfrm>
        </p:grpSpPr>
        <p:sp>
          <p:nvSpPr>
            <p:cNvPr id="7" name="矩形 6"/>
            <p:cNvSpPr/>
            <p:nvPr/>
          </p:nvSpPr>
          <p:spPr>
            <a:xfrm>
              <a:off x="695322" y="584138"/>
              <a:ext cx="10801350" cy="1203949"/>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5" name="矩形 4"/>
            <p:cNvSpPr/>
            <p:nvPr/>
          </p:nvSpPr>
          <p:spPr>
            <a:xfrm>
              <a:off x="695322" y="530939"/>
              <a:ext cx="10801351" cy="1066903"/>
            </a:xfrm>
            <a:prstGeom prst="rect">
              <a:avLst/>
            </a:prstGeom>
          </p:spPr>
          <p:txBody>
            <a:bodyPr wrap="square">
              <a:spAutoFit/>
            </a:bodyPr>
            <a:lstStyle/>
            <a:p>
              <a:pPr>
                <a:lnSpc>
                  <a:spcPct val="125000"/>
                </a:lnSpc>
              </a:pPr>
              <a:r>
                <a:rPr lang="zh-CN" altLang="en-US" b="1" dirty="0">
                  <a:solidFill>
                    <a:schemeClr val="accent1"/>
                  </a:solidFill>
                </a:rPr>
                <a:t>性能测试</a:t>
              </a:r>
              <a:endParaRPr lang="en-US" altLang="zh-CN" b="1" dirty="0">
                <a:solidFill>
                  <a:schemeClr val="accent1"/>
                </a:solidFill>
              </a:endParaRPr>
            </a:p>
            <a:p>
              <a:pPr>
                <a:lnSpc>
                  <a:spcPct val="125000"/>
                </a:lnSpc>
              </a:pPr>
              <a:r>
                <a:rPr lang="zh-CN" altLang="en-US" dirty="0"/>
                <a:t>使用</a:t>
              </a:r>
              <a:r>
                <a:rPr lang="en-US" altLang="zh-CN" dirty="0"/>
                <a:t>AUC</a:t>
              </a:r>
              <a:r>
                <a:rPr lang="zh-CN" altLang="en-US" dirty="0"/>
                <a:t>方法比较</a:t>
              </a:r>
              <a:r>
                <a:rPr lang="en-US" altLang="zh-CN" dirty="0"/>
                <a:t>MASK</a:t>
              </a:r>
              <a:r>
                <a:rPr lang="zh-CN" altLang="en-US" dirty="0"/>
                <a:t>与</a:t>
              </a:r>
              <a:r>
                <a:rPr lang="en-US" altLang="zh-CN" dirty="0"/>
                <a:t>STL</a:t>
              </a:r>
              <a:r>
                <a:rPr lang="zh-CN" altLang="en-US" dirty="0"/>
                <a:t>、</a:t>
              </a:r>
              <a:r>
                <a:rPr lang="en-US" altLang="zh-CN" dirty="0"/>
                <a:t>SCL</a:t>
              </a:r>
              <a:r>
                <a:rPr lang="zh-CN" altLang="en-US" dirty="0"/>
                <a:t>等方法性能如下：</a:t>
              </a:r>
              <a:endParaRPr lang="en-US" altLang="zh-CN" dirty="0"/>
            </a:p>
          </p:txBody>
        </p:sp>
      </p:grpSp>
      <p:pic>
        <p:nvPicPr>
          <p:cNvPr id="2" name="图片 1">
            <a:extLst>
              <a:ext uri="{FF2B5EF4-FFF2-40B4-BE49-F238E27FC236}">
                <a16:creationId xmlns:a16="http://schemas.microsoft.com/office/drawing/2014/main" id="{3275BD36-238F-4F23-9E86-510FFF645C0D}"/>
              </a:ext>
            </a:extLst>
          </p:cNvPr>
          <p:cNvPicPr>
            <a:picLocks noChangeAspect="1"/>
          </p:cNvPicPr>
          <p:nvPr/>
        </p:nvPicPr>
        <p:blipFill>
          <a:blip r:embed="rId3"/>
          <a:stretch>
            <a:fillRect/>
          </a:stretch>
        </p:blipFill>
        <p:spPr>
          <a:xfrm>
            <a:off x="1579342" y="2275690"/>
            <a:ext cx="5985313" cy="3966598"/>
          </a:xfrm>
          <a:prstGeom prst="rect">
            <a:avLst/>
          </a:prstGeom>
        </p:spPr>
      </p:pic>
    </p:spTree>
    <p:extLst>
      <p:ext uri="{BB962C8B-B14F-4D97-AF65-F5344CB8AC3E}">
        <p14:creationId xmlns:p14="http://schemas.microsoft.com/office/powerpoint/2010/main" val="854627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3" y="333859"/>
            <a:ext cx="4050506" cy="414020"/>
          </a:xfrm>
          <a:prstGeom prst="rect">
            <a:avLst/>
          </a:prstGeom>
          <a:noFill/>
        </p:spPr>
        <p:txBody>
          <a:bodyPr wrap="square" rtlCol="0">
            <a:spAutoFit/>
          </a:bodyPr>
          <a:lstStyle/>
          <a:p>
            <a:r>
              <a:rPr lang="zh-CN" altLang="en-US" sz="2100" b="1" dirty="0">
                <a:latin typeface="微软雅黑" panose="020B0503020204020204" pitchFamily="34" charset="-122"/>
              </a:rPr>
              <a:t>实验分析</a:t>
            </a:r>
          </a:p>
        </p:txBody>
      </p:sp>
      <p:sp>
        <p:nvSpPr>
          <p:cNvPr id="4" name="灯片编号占位符 3"/>
          <p:cNvSpPr>
            <a:spLocks noGrp="1"/>
          </p:cNvSpPr>
          <p:nvPr>
            <p:ph type="sldNum" sz="quarter" idx="12"/>
          </p:nvPr>
        </p:nvSpPr>
        <p:spPr/>
        <p:txBody>
          <a:bodyPr/>
          <a:lstStyle/>
          <a:p>
            <a:fld id="{51D91E7F-84B6-4064-9D4E-CC7D244BCA04}" type="slidenum">
              <a:rPr lang="zh-CN" altLang="en-US" sz="1500" smtClean="0"/>
              <a:t>13</a:t>
            </a:fld>
            <a:endParaRPr lang="zh-CN" altLang="en-US" sz="1500" dirty="0"/>
          </a:p>
        </p:txBody>
      </p:sp>
      <p:grpSp>
        <p:nvGrpSpPr>
          <p:cNvPr id="3" name="组合 2"/>
          <p:cNvGrpSpPr/>
          <p:nvPr/>
        </p:nvGrpSpPr>
        <p:grpSpPr>
          <a:xfrm>
            <a:off x="521491" y="1255455"/>
            <a:ext cx="8101013" cy="885942"/>
            <a:chOff x="695322" y="530939"/>
            <a:chExt cx="10801351" cy="1257148"/>
          </a:xfrm>
        </p:grpSpPr>
        <p:sp>
          <p:nvSpPr>
            <p:cNvPr id="7" name="矩形 6"/>
            <p:cNvSpPr/>
            <p:nvPr/>
          </p:nvSpPr>
          <p:spPr>
            <a:xfrm>
              <a:off x="695322" y="584138"/>
              <a:ext cx="10801350" cy="1203949"/>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5" name="矩形 4"/>
            <p:cNvSpPr/>
            <p:nvPr/>
          </p:nvSpPr>
          <p:spPr>
            <a:xfrm>
              <a:off x="695322" y="530939"/>
              <a:ext cx="10801351" cy="1066903"/>
            </a:xfrm>
            <a:prstGeom prst="rect">
              <a:avLst/>
            </a:prstGeom>
          </p:spPr>
          <p:txBody>
            <a:bodyPr wrap="square">
              <a:spAutoFit/>
            </a:bodyPr>
            <a:lstStyle/>
            <a:p>
              <a:pPr>
                <a:lnSpc>
                  <a:spcPct val="125000"/>
                </a:lnSpc>
              </a:pPr>
              <a:r>
                <a:rPr lang="zh-CN" altLang="en-US" b="1" dirty="0">
                  <a:solidFill>
                    <a:schemeClr val="accent1"/>
                  </a:solidFill>
                </a:rPr>
                <a:t>性能测试</a:t>
              </a:r>
              <a:endParaRPr lang="en-US" altLang="zh-CN" b="1" dirty="0">
                <a:solidFill>
                  <a:schemeClr val="accent1"/>
                </a:solidFill>
              </a:endParaRPr>
            </a:p>
            <a:p>
              <a:pPr>
                <a:lnSpc>
                  <a:spcPct val="125000"/>
                </a:lnSpc>
              </a:pPr>
              <a:r>
                <a:rPr lang="zh-CN" altLang="en-US" dirty="0"/>
                <a:t>使用</a:t>
              </a:r>
              <a:r>
                <a:rPr lang="en-US" altLang="zh-CN" dirty="0"/>
                <a:t>F1</a:t>
              </a:r>
              <a:r>
                <a:rPr lang="zh-CN" altLang="en-US" dirty="0"/>
                <a:t>与</a:t>
              </a:r>
              <a:r>
                <a:rPr lang="en-US" altLang="zh-CN" dirty="0"/>
                <a:t>AUC</a:t>
              </a:r>
              <a:r>
                <a:rPr lang="zh-CN" altLang="en-US" dirty="0"/>
                <a:t>方法比较在不同百分比的标记模块下</a:t>
              </a:r>
              <a:r>
                <a:rPr lang="en-US" altLang="zh-CN" dirty="0"/>
                <a:t>MASK</a:t>
              </a:r>
              <a:r>
                <a:rPr lang="zh-CN" altLang="en-US" dirty="0"/>
                <a:t>方法性能如下：</a:t>
              </a:r>
              <a:endParaRPr lang="en-US" altLang="zh-CN" dirty="0"/>
            </a:p>
          </p:txBody>
        </p:sp>
      </p:grpSp>
      <p:pic>
        <p:nvPicPr>
          <p:cNvPr id="2" name="图片 1">
            <a:extLst>
              <a:ext uri="{FF2B5EF4-FFF2-40B4-BE49-F238E27FC236}">
                <a16:creationId xmlns:a16="http://schemas.microsoft.com/office/drawing/2014/main" id="{6AB8B581-6A5D-4EEB-8957-6755DA211237}"/>
              </a:ext>
            </a:extLst>
          </p:cNvPr>
          <p:cNvPicPr>
            <a:picLocks noChangeAspect="1"/>
          </p:cNvPicPr>
          <p:nvPr/>
        </p:nvPicPr>
        <p:blipFill>
          <a:blip r:embed="rId3"/>
          <a:stretch>
            <a:fillRect/>
          </a:stretch>
        </p:blipFill>
        <p:spPr>
          <a:xfrm>
            <a:off x="1042354" y="2250600"/>
            <a:ext cx="7059285" cy="4154838"/>
          </a:xfrm>
          <a:prstGeom prst="rect">
            <a:avLst/>
          </a:prstGeom>
        </p:spPr>
      </p:pic>
    </p:spTree>
    <p:extLst>
      <p:ext uri="{BB962C8B-B14F-4D97-AF65-F5344CB8AC3E}">
        <p14:creationId xmlns:p14="http://schemas.microsoft.com/office/powerpoint/2010/main" val="2277874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3" y="333859"/>
            <a:ext cx="4050506" cy="414020"/>
          </a:xfrm>
          <a:prstGeom prst="rect">
            <a:avLst/>
          </a:prstGeom>
          <a:noFill/>
        </p:spPr>
        <p:txBody>
          <a:bodyPr wrap="square" rtlCol="0">
            <a:spAutoFit/>
          </a:bodyPr>
          <a:lstStyle/>
          <a:p>
            <a:r>
              <a:rPr lang="zh-CN" altLang="en-US" sz="2100" b="1" dirty="0">
                <a:latin typeface="微软雅黑" panose="020B0503020204020204" pitchFamily="34" charset="-122"/>
              </a:rPr>
              <a:t>实验分析</a:t>
            </a:r>
          </a:p>
        </p:txBody>
      </p:sp>
      <p:sp>
        <p:nvSpPr>
          <p:cNvPr id="4" name="灯片编号占位符 3"/>
          <p:cNvSpPr>
            <a:spLocks noGrp="1"/>
          </p:cNvSpPr>
          <p:nvPr>
            <p:ph type="sldNum" sz="quarter" idx="12"/>
          </p:nvPr>
        </p:nvSpPr>
        <p:spPr/>
        <p:txBody>
          <a:bodyPr/>
          <a:lstStyle/>
          <a:p>
            <a:fld id="{51D91E7F-84B6-4064-9D4E-CC7D244BCA04}" type="slidenum">
              <a:rPr lang="zh-CN" altLang="en-US" sz="1500" smtClean="0"/>
              <a:t>14</a:t>
            </a:fld>
            <a:endParaRPr lang="zh-CN" altLang="en-US" sz="1500" dirty="0"/>
          </a:p>
        </p:txBody>
      </p:sp>
      <p:grpSp>
        <p:nvGrpSpPr>
          <p:cNvPr id="3" name="组合 2"/>
          <p:cNvGrpSpPr/>
          <p:nvPr/>
        </p:nvGrpSpPr>
        <p:grpSpPr>
          <a:xfrm>
            <a:off x="521491" y="1255455"/>
            <a:ext cx="8101013" cy="885942"/>
            <a:chOff x="695322" y="530939"/>
            <a:chExt cx="10801351" cy="1257148"/>
          </a:xfrm>
        </p:grpSpPr>
        <p:sp>
          <p:nvSpPr>
            <p:cNvPr id="7" name="矩形 6"/>
            <p:cNvSpPr/>
            <p:nvPr/>
          </p:nvSpPr>
          <p:spPr>
            <a:xfrm>
              <a:off x="695322" y="584138"/>
              <a:ext cx="10801350" cy="1203949"/>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5" name="矩形 4"/>
            <p:cNvSpPr/>
            <p:nvPr/>
          </p:nvSpPr>
          <p:spPr>
            <a:xfrm>
              <a:off x="695322" y="530939"/>
              <a:ext cx="10801351" cy="1066903"/>
            </a:xfrm>
            <a:prstGeom prst="rect">
              <a:avLst/>
            </a:prstGeom>
          </p:spPr>
          <p:txBody>
            <a:bodyPr wrap="square">
              <a:spAutoFit/>
            </a:bodyPr>
            <a:lstStyle/>
            <a:p>
              <a:pPr>
                <a:lnSpc>
                  <a:spcPct val="125000"/>
                </a:lnSpc>
              </a:pPr>
              <a:r>
                <a:rPr lang="zh-CN" altLang="en-US" b="1" dirty="0">
                  <a:solidFill>
                    <a:schemeClr val="accent1"/>
                  </a:solidFill>
                </a:rPr>
                <a:t>计算耗时</a:t>
              </a:r>
              <a:endParaRPr lang="en-US" altLang="zh-CN" b="1" dirty="0">
                <a:solidFill>
                  <a:schemeClr val="accent1"/>
                </a:solidFill>
              </a:endParaRPr>
            </a:p>
            <a:p>
              <a:pPr>
                <a:lnSpc>
                  <a:spcPct val="125000"/>
                </a:lnSpc>
              </a:pPr>
              <a:r>
                <a:rPr lang="zh-CN" altLang="en-US" dirty="0"/>
                <a:t>不同方法在各数据集下的计算耗时如下：</a:t>
              </a:r>
              <a:endParaRPr lang="en-US" altLang="zh-CN" dirty="0"/>
            </a:p>
          </p:txBody>
        </p:sp>
      </p:grpSp>
      <p:pic>
        <p:nvPicPr>
          <p:cNvPr id="2" name="图片 1">
            <a:extLst>
              <a:ext uri="{FF2B5EF4-FFF2-40B4-BE49-F238E27FC236}">
                <a16:creationId xmlns:a16="http://schemas.microsoft.com/office/drawing/2014/main" id="{3FD848A3-0A96-4CBE-89CA-DA93825B1A06}"/>
              </a:ext>
            </a:extLst>
          </p:cNvPr>
          <p:cNvPicPr>
            <a:picLocks noChangeAspect="1"/>
          </p:cNvPicPr>
          <p:nvPr/>
        </p:nvPicPr>
        <p:blipFill>
          <a:blip r:embed="rId3"/>
          <a:stretch>
            <a:fillRect/>
          </a:stretch>
        </p:blipFill>
        <p:spPr>
          <a:xfrm>
            <a:off x="2022886" y="2178888"/>
            <a:ext cx="5098222" cy="4442845"/>
          </a:xfrm>
          <a:prstGeom prst="rect">
            <a:avLst/>
          </a:prstGeom>
        </p:spPr>
      </p:pic>
    </p:spTree>
    <p:extLst>
      <p:ext uri="{BB962C8B-B14F-4D97-AF65-F5344CB8AC3E}">
        <p14:creationId xmlns:p14="http://schemas.microsoft.com/office/powerpoint/2010/main" val="335493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3" y="333859"/>
            <a:ext cx="4050506" cy="414020"/>
          </a:xfrm>
          <a:prstGeom prst="rect">
            <a:avLst/>
          </a:prstGeom>
          <a:noFill/>
        </p:spPr>
        <p:txBody>
          <a:bodyPr wrap="square" rtlCol="0">
            <a:spAutoFit/>
          </a:bodyPr>
          <a:lstStyle/>
          <a:p>
            <a:r>
              <a:rPr lang="zh-CN" altLang="en-US" sz="2100" b="1" dirty="0">
                <a:latin typeface="微软雅黑" panose="020B0503020204020204" pitchFamily="34" charset="-122"/>
              </a:rPr>
              <a:t>实验分析</a:t>
            </a:r>
          </a:p>
        </p:txBody>
      </p:sp>
      <p:sp>
        <p:nvSpPr>
          <p:cNvPr id="4" name="灯片编号占位符 3"/>
          <p:cNvSpPr>
            <a:spLocks noGrp="1"/>
          </p:cNvSpPr>
          <p:nvPr>
            <p:ph type="sldNum" sz="quarter" idx="12"/>
          </p:nvPr>
        </p:nvSpPr>
        <p:spPr/>
        <p:txBody>
          <a:bodyPr/>
          <a:lstStyle/>
          <a:p>
            <a:fld id="{51D91E7F-84B6-4064-9D4E-CC7D244BCA04}" type="slidenum">
              <a:rPr lang="zh-CN" altLang="en-US" sz="1500" smtClean="0"/>
              <a:t>15</a:t>
            </a:fld>
            <a:endParaRPr lang="zh-CN" altLang="en-US" sz="1500" dirty="0"/>
          </a:p>
        </p:txBody>
      </p:sp>
      <p:grpSp>
        <p:nvGrpSpPr>
          <p:cNvPr id="3" name="组合 2"/>
          <p:cNvGrpSpPr/>
          <p:nvPr/>
        </p:nvGrpSpPr>
        <p:grpSpPr>
          <a:xfrm>
            <a:off x="521491" y="1255455"/>
            <a:ext cx="8101013" cy="885942"/>
            <a:chOff x="695322" y="530939"/>
            <a:chExt cx="10801351" cy="1257148"/>
          </a:xfrm>
        </p:grpSpPr>
        <p:sp>
          <p:nvSpPr>
            <p:cNvPr id="7" name="矩形 6"/>
            <p:cNvSpPr/>
            <p:nvPr/>
          </p:nvSpPr>
          <p:spPr>
            <a:xfrm>
              <a:off x="695322" y="584138"/>
              <a:ext cx="10801350" cy="1203949"/>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5" name="矩形 4"/>
            <p:cNvSpPr/>
            <p:nvPr/>
          </p:nvSpPr>
          <p:spPr>
            <a:xfrm>
              <a:off x="695322" y="530939"/>
              <a:ext cx="10801351" cy="1066903"/>
            </a:xfrm>
            <a:prstGeom prst="rect">
              <a:avLst/>
            </a:prstGeom>
          </p:spPr>
          <p:txBody>
            <a:bodyPr wrap="square">
              <a:spAutoFit/>
            </a:bodyPr>
            <a:lstStyle/>
            <a:p>
              <a:pPr>
                <a:lnSpc>
                  <a:spcPct val="125000"/>
                </a:lnSpc>
              </a:pPr>
              <a:r>
                <a:rPr lang="zh-CN" altLang="en-US" b="1" dirty="0">
                  <a:solidFill>
                    <a:schemeClr val="accent1"/>
                  </a:solidFill>
                </a:rPr>
                <a:t>调整超参数的影响</a:t>
              </a:r>
              <a:endParaRPr lang="en-US" altLang="zh-CN" b="1" dirty="0">
                <a:solidFill>
                  <a:schemeClr val="accent1"/>
                </a:solidFill>
              </a:endParaRPr>
            </a:p>
            <a:p>
              <a:pPr>
                <a:lnSpc>
                  <a:spcPct val="125000"/>
                </a:lnSpc>
              </a:pPr>
              <a:r>
                <a:rPr lang="zh-CN" altLang="en-US" dirty="0"/>
                <a:t>使用随机超参数与使用</a:t>
              </a:r>
              <a:r>
                <a:rPr lang="en-US" altLang="zh-CN" dirty="0"/>
                <a:t>DEO</a:t>
              </a:r>
              <a:r>
                <a:rPr lang="zh-CN" altLang="en-US" dirty="0"/>
                <a:t>方法搜索最佳超参数的对比如下：</a:t>
              </a:r>
              <a:endParaRPr lang="en-US" altLang="zh-CN" dirty="0"/>
            </a:p>
          </p:txBody>
        </p:sp>
      </p:grpSp>
      <p:pic>
        <p:nvPicPr>
          <p:cNvPr id="6" name="图片 5">
            <a:extLst>
              <a:ext uri="{FF2B5EF4-FFF2-40B4-BE49-F238E27FC236}">
                <a16:creationId xmlns:a16="http://schemas.microsoft.com/office/drawing/2014/main" id="{D85DF9DA-7817-4DBD-B1F1-A5C3510C282A}"/>
              </a:ext>
            </a:extLst>
          </p:cNvPr>
          <p:cNvPicPr>
            <a:picLocks noChangeAspect="1"/>
          </p:cNvPicPr>
          <p:nvPr/>
        </p:nvPicPr>
        <p:blipFill>
          <a:blip r:embed="rId3"/>
          <a:stretch>
            <a:fillRect/>
          </a:stretch>
        </p:blipFill>
        <p:spPr>
          <a:xfrm>
            <a:off x="1786645" y="2358317"/>
            <a:ext cx="5570703" cy="1684166"/>
          </a:xfrm>
          <a:prstGeom prst="rect">
            <a:avLst/>
          </a:prstGeom>
        </p:spPr>
      </p:pic>
    </p:spTree>
    <p:extLst>
      <p:ext uri="{BB962C8B-B14F-4D97-AF65-F5344CB8AC3E}">
        <p14:creationId xmlns:p14="http://schemas.microsoft.com/office/powerpoint/2010/main" val="2563059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3" y="333859"/>
            <a:ext cx="4050506" cy="414020"/>
          </a:xfrm>
          <a:prstGeom prst="rect">
            <a:avLst/>
          </a:prstGeom>
          <a:noFill/>
        </p:spPr>
        <p:txBody>
          <a:bodyPr wrap="square" rtlCol="0">
            <a:spAutoFit/>
          </a:bodyPr>
          <a:lstStyle/>
          <a:p>
            <a:r>
              <a:rPr lang="zh-CN" altLang="en-US" sz="2100" b="1" dirty="0">
                <a:latin typeface="微软雅黑" panose="020B0503020204020204" pitchFamily="34" charset="-122"/>
              </a:rPr>
              <a:t>实验分析</a:t>
            </a:r>
          </a:p>
        </p:txBody>
      </p:sp>
      <p:sp>
        <p:nvSpPr>
          <p:cNvPr id="4" name="灯片编号占位符 3"/>
          <p:cNvSpPr>
            <a:spLocks noGrp="1"/>
          </p:cNvSpPr>
          <p:nvPr>
            <p:ph type="sldNum" sz="quarter" idx="12"/>
          </p:nvPr>
        </p:nvSpPr>
        <p:spPr/>
        <p:txBody>
          <a:bodyPr/>
          <a:lstStyle/>
          <a:p>
            <a:fld id="{51D91E7F-84B6-4064-9D4E-CC7D244BCA04}" type="slidenum">
              <a:rPr lang="zh-CN" altLang="en-US" sz="1500" smtClean="0"/>
              <a:t>16</a:t>
            </a:fld>
            <a:endParaRPr lang="zh-CN" altLang="en-US" sz="1500" dirty="0"/>
          </a:p>
        </p:txBody>
      </p:sp>
      <p:grpSp>
        <p:nvGrpSpPr>
          <p:cNvPr id="3" name="组合 2"/>
          <p:cNvGrpSpPr/>
          <p:nvPr/>
        </p:nvGrpSpPr>
        <p:grpSpPr>
          <a:xfrm>
            <a:off x="521491" y="1255455"/>
            <a:ext cx="8101013" cy="1689452"/>
            <a:chOff x="695322" y="530939"/>
            <a:chExt cx="10801351" cy="1257148"/>
          </a:xfrm>
        </p:grpSpPr>
        <p:sp>
          <p:nvSpPr>
            <p:cNvPr id="7" name="矩形 6"/>
            <p:cNvSpPr/>
            <p:nvPr/>
          </p:nvSpPr>
          <p:spPr>
            <a:xfrm>
              <a:off x="695322" y="584138"/>
              <a:ext cx="10801350" cy="1203949"/>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5" name="矩形 4"/>
            <p:cNvSpPr/>
            <p:nvPr/>
          </p:nvSpPr>
          <p:spPr>
            <a:xfrm>
              <a:off x="695322" y="530939"/>
              <a:ext cx="10801351" cy="832066"/>
            </a:xfrm>
            <a:prstGeom prst="rect">
              <a:avLst/>
            </a:prstGeom>
          </p:spPr>
          <p:txBody>
            <a:bodyPr wrap="square">
              <a:spAutoFit/>
            </a:bodyPr>
            <a:lstStyle/>
            <a:p>
              <a:pPr>
                <a:lnSpc>
                  <a:spcPct val="125000"/>
                </a:lnSpc>
              </a:pPr>
              <a:r>
                <a:rPr lang="zh-CN" altLang="en-US" b="1" dirty="0">
                  <a:solidFill>
                    <a:schemeClr val="accent1"/>
                  </a:solidFill>
                </a:rPr>
                <a:t>对有效性的威胁</a:t>
              </a:r>
              <a:endParaRPr lang="en-US" altLang="zh-CN" b="1" dirty="0">
                <a:solidFill>
                  <a:schemeClr val="accent1"/>
                </a:solidFill>
              </a:endParaRPr>
            </a:p>
            <a:p>
              <a:pPr>
                <a:lnSpc>
                  <a:spcPct val="125000"/>
                </a:lnSpc>
              </a:pPr>
              <a:r>
                <a:rPr lang="zh-CN" altLang="en-US" dirty="0"/>
                <a:t>①</a:t>
              </a:r>
              <a:r>
                <a:rPr lang="zh-CN" altLang="zh-CN" dirty="0"/>
                <a:t>外部有效性的威胁</a:t>
              </a:r>
              <a:r>
                <a:rPr lang="zh-CN" altLang="en-US" dirty="0"/>
                <a:t>在于获得</a:t>
              </a:r>
              <a:r>
                <a:rPr lang="zh-CN" altLang="zh-CN" dirty="0"/>
                <a:t>的实验结果可能不适用于其他软件项目</a:t>
              </a:r>
              <a:endParaRPr lang="en-US" altLang="zh-CN" dirty="0"/>
            </a:p>
            <a:p>
              <a:pPr>
                <a:lnSpc>
                  <a:spcPct val="125000"/>
                </a:lnSpc>
              </a:pPr>
              <a:r>
                <a:rPr lang="zh-CN" altLang="en-US" dirty="0"/>
                <a:t>②</a:t>
              </a:r>
              <a:r>
                <a:rPr lang="zh-CN" altLang="zh-CN" dirty="0"/>
                <a:t>内部有效性的威胁在于实施这些方法时可能存在缺陷</a:t>
              </a:r>
              <a:endParaRPr lang="en-US" altLang="zh-CN" dirty="0"/>
            </a:p>
            <a:p>
              <a:pPr>
                <a:lnSpc>
                  <a:spcPct val="125000"/>
                </a:lnSpc>
              </a:pPr>
              <a:r>
                <a:rPr lang="zh-CN" altLang="en-US" dirty="0"/>
                <a:t>③</a:t>
              </a:r>
              <a:r>
                <a:rPr lang="zh-CN" altLang="zh-CN" dirty="0"/>
                <a:t>构建有效性的威胁在于性能评估可能无法代表</a:t>
              </a:r>
              <a:r>
                <a:rPr lang="en-US" altLang="zh-CN" dirty="0"/>
                <a:t>SDP</a:t>
              </a:r>
              <a:r>
                <a:rPr lang="zh-CN" altLang="zh-CN" dirty="0"/>
                <a:t>的实际要求</a:t>
              </a:r>
              <a:endParaRPr lang="en-US" altLang="zh-CN" dirty="0"/>
            </a:p>
          </p:txBody>
        </p:sp>
      </p:grpSp>
      <p:grpSp>
        <p:nvGrpSpPr>
          <p:cNvPr id="9" name="组合 8">
            <a:extLst>
              <a:ext uri="{FF2B5EF4-FFF2-40B4-BE49-F238E27FC236}">
                <a16:creationId xmlns:a16="http://schemas.microsoft.com/office/drawing/2014/main" id="{59419C67-CF38-416B-BB83-3B45BF90DA34}"/>
              </a:ext>
            </a:extLst>
          </p:cNvPr>
          <p:cNvGrpSpPr/>
          <p:nvPr/>
        </p:nvGrpSpPr>
        <p:grpSpPr>
          <a:xfrm>
            <a:off x="521491" y="3251554"/>
            <a:ext cx="8101013" cy="2436714"/>
            <a:chOff x="695322" y="530939"/>
            <a:chExt cx="10801351" cy="1257148"/>
          </a:xfrm>
        </p:grpSpPr>
        <p:sp>
          <p:nvSpPr>
            <p:cNvPr id="10" name="矩形 9">
              <a:extLst>
                <a:ext uri="{FF2B5EF4-FFF2-40B4-BE49-F238E27FC236}">
                  <a16:creationId xmlns:a16="http://schemas.microsoft.com/office/drawing/2014/main" id="{9D4B9112-E2EC-4792-B029-515E892214B5}"/>
                </a:ext>
              </a:extLst>
            </p:cNvPr>
            <p:cNvSpPr/>
            <p:nvPr/>
          </p:nvSpPr>
          <p:spPr>
            <a:xfrm>
              <a:off x="695322" y="584138"/>
              <a:ext cx="10801350" cy="1203949"/>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12" name="矩形 11">
              <a:extLst>
                <a:ext uri="{FF2B5EF4-FFF2-40B4-BE49-F238E27FC236}">
                  <a16:creationId xmlns:a16="http://schemas.microsoft.com/office/drawing/2014/main" id="{8458EA76-7DB9-4F27-90B1-77BC9E0EF51F}"/>
                </a:ext>
              </a:extLst>
            </p:cNvPr>
            <p:cNvSpPr/>
            <p:nvPr/>
          </p:nvSpPr>
          <p:spPr>
            <a:xfrm>
              <a:off x="695322" y="530939"/>
              <a:ext cx="10801351" cy="742201"/>
            </a:xfrm>
            <a:prstGeom prst="rect">
              <a:avLst/>
            </a:prstGeom>
          </p:spPr>
          <p:txBody>
            <a:bodyPr wrap="square">
              <a:spAutoFit/>
            </a:bodyPr>
            <a:lstStyle/>
            <a:p>
              <a:pPr>
                <a:lnSpc>
                  <a:spcPct val="125000"/>
                </a:lnSpc>
              </a:pPr>
              <a:r>
                <a:rPr lang="en-US" altLang="zh-CN" b="1" dirty="0">
                  <a:solidFill>
                    <a:schemeClr val="accent1"/>
                  </a:solidFill>
                </a:rPr>
                <a:t>MASK</a:t>
              </a:r>
              <a:r>
                <a:rPr lang="zh-CN" altLang="en-US" b="1" dirty="0">
                  <a:solidFill>
                    <a:schemeClr val="accent1"/>
                  </a:solidFill>
                </a:rPr>
                <a:t>的局限性</a:t>
              </a:r>
              <a:endParaRPr lang="en-US" altLang="zh-CN" b="1" dirty="0">
                <a:solidFill>
                  <a:schemeClr val="accent1"/>
                </a:solidFill>
              </a:endParaRPr>
            </a:p>
            <a:p>
              <a:pPr>
                <a:lnSpc>
                  <a:spcPct val="125000"/>
                </a:lnSpc>
              </a:pPr>
              <a:r>
                <a:rPr lang="en-US" altLang="zh-CN" dirty="0"/>
                <a:t>MASK</a:t>
              </a:r>
              <a:r>
                <a:rPr lang="zh-CN" altLang="zh-CN" dirty="0"/>
                <a:t>的性能要比最新的基</a:t>
              </a:r>
              <a:r>
                <a:rPr lang="zh-CN" altLang="en-US" dirty="0"/>
                <a:t>线方法</a:t>
              </a:r>
              <a:r>
                <a:rPr lang="zh-CN" altLang="zh-CN" dirty="0"/>
                <a:t>好，但相对于</a:t>
              </a:r>
              <a:r>
                <a:rPr lang="zh-CN" altLang="en-US" dirty="0"/>
                <a:t>基线方法</a:t>
              </a:r>
              <a:r>
                <a:rPr lang="zh-CN" altLang="zh-CN" dirty="0"/>
                <a:t>的</a:t>
              </a:r>
              <a:r>
                <a:rPr lang="zh-CN" altLang="en-US" dirty="0"/>
                <a:t>提升</a:t>
              </a:r>
              <a:r>
                <a:rPr lang="zh-CN" altLang="zh-CN" dirty="0"/>
                <a:t>并不是</a:t>
              </a:r>
              <a:r>
                <a:rPr lang="zh-CN" altLang="en-US" dirty="0"/>
                <a:t>非常</a:t>
              </a:r>
              <a:r>
                <a:rPr lang="zh-CN" altLang="zh-CN" dirty="0"/>
                <a:t>大。</a:t>
              </a:r>
              <a:r>
                <a:rPr lang="zh-CN" altLang="en-US" dirty="0"/>
                <a:t>作者分析</a:t>
              </a:r>
              <a:r>
                <a:rPr lang="zh-CN" altLang="zh-CN" dirty="0"/>
                <a:t>潜在原因之一是某些项目的标签数据有限。</a:t>
              </a:r>
              <a:endParaRPr lang="en-US" altLang="zh-CN" dirty="0"/>
            </a:p>
            <a:p>
              <a:pPr>
                <a:lnSpc>
                  <a:spcPct val="125000"/>
                </a:lnSpc>
              </a:pPr>
              <a:endParaRPr lang="en-US" altLang="zh-CN" dirty="0"/>
            </a:p>
          </p:txBody>
        </p:sp>
      </p:grpSp>
      <p:pic>
        <p:nvPicPr>
          <p:cNvPr id="13" name="图片 12">
            <a:extLst>
              <a:ext uri="{FF2B5EF4-FFF2-40B4-BE49-F238E27FC236}">
                <a16:creationId xmlns:a16="http://schemas.microsoft.com/office/drawing/2014/main" id="{D12F7B91-D0FE-4DFF-B303-A3D373BC6BE2}"/>
              </a:ext>
            </a:extLst>
          </p:cNvPr>
          <p:cNvPicPr>
            <a:picLocks noChangeAspect="1"/>
          </p:cNvPicPr>
          <p:nvPr/>
        </p:nvPicPr>
        <p:blipFill>
          <a:blip r:embed="rId3"/>
          <a:stretch>
            <a:fillRect/>
          </a:stretch>
        </p:blipFill>
        <p:spPr>
          <a:xfrm>
            <a:off x="2448120" y="3016400"/>
            <a:ext cx="4526672" cy="3596952"/>
          </a:xfrm>
          <a:prstGeom prst="rect">
            <a:avLst/>
          </a:prstGeom>
        </p:spPr>
      </p:pic>
    </p:spTree>
    <p:extLst>
      <p:ext uri="{BB962C8B-B14F-4D97-AF65-F5344CB8AC3E}">
        <p14:creationId xmlns:p14="http://schemas.microsoft.com/office/powerpoint/2010/main" val="3561825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3" y="333859"/>
            <a:ext cx="5216834" cy="415498"/>
          </a:xfrm>
          <a:prstGeom prst="rect">
            <a:avLst/>
          </a:prstGeom>
          <a:noFill/>
        </p:spPr>
        <p:txBody>
          <a:bodyPr wrap="square" rtlCol="0">
            <a:spAutoFit/>
          </a:bodyPr>
          <a:lstStyle/>
          <a:p>
            <a:r>
              <a:rPr lang="zh-CN" altLang="en-US" sz="2100" b="1" dirty="0">
                <a:latin typeface="微软雅黑" panose="020B0503020204020204" pitchFamily="34" charset="-122"/>
              </a:rPr>
              <a:t>实验结果</a:t>
            </a:r>
          </a:p>
        </p:txBody>
      </p:sp>
      <p:sp>
        <p:nvSpPr>
          <p:cNvPr id="4" name="灯片编号占位符 3"/>
          <p:cNvSpPr>
            <a:spLocks noGrp="1"/>
          </p:cNvSpPr>
          <p:nvPr>
            <p:ph type="sldNum" sz="quarter" idx="12"/>
          </p:nvPr>
        </p:nvSpPr>
        <p:spPr/>
        <p:txBody>
          <a:bodyPr/>
          <a:lstStyle/>
          <a:p>
            <a:fld id="{51D91E7F-84B6-4064-9D4E-CC7D244BCA04}" type="slidenum">
              <a:rPr lang="zh-CN" altLang="en-US" sz="1500" smtClean="0"/>
              <a:t>17</a:t>
            </a:fld>
            <a:endParaRPr lang="zh-CN" altLang="en-US" sz="1500" dirty="0"/>
          </a:p>
        </p:txBody>
      </p:sp>
      <p:grpSp>
        <p:nvGrpSpPr>
          <p:cNvPr id="3" name="组合 2"/>
          <p:cNvGrpSpPr/>
          <p:nvPr/>
        </p:nvGrpSpPr>
        <p:grpSpPr>
          <a:xfrm>
            <a:off x="586807" y="1366152"/>
            <a:ext cx="8101013" cy="2520048"/>
            <a:chOff x="782407" y="586109"/>
            <a:chExt cx="10801351" cy="1203949"/>
          </a:xfrm>
        </p:grpSpPr>
        <p:sp>
          <p:nvSpPr>
            <p:cNvPr id="7" name="矩形 6"/>
            <p:cNvSpPr/>
            <p:nvPr/>
          </p:nvSpPr>
          <p:spPr>
            <a:xfrm>
              <a:off x="782407" y="586109"/>
              <a:ext cx="10801351" cy="1203949"/>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5" name="矩形 4"/>
            <p:cNvSpPr/>
            <p:nvPr/>
          </p:nvSpPr>
          <p:spPr>
            <a:xfrm>
              <a:off x="782407" y="586109"/>
              <a:ext cx="10801351" cy="1186305"/>
            </a:xfrm>
            <a:prstGeom prst="rect">
              <a:avLst/>
            </a:prstGeom>
          </p:spPr>
          <p:txBody>
            <a:bodyPr wrap="square">
              <a:spAutoFit/>
            </a:bodyPr>
            <a:lstStyle/>
            <a:p>
              <a:pPr>
                <a:lnSpc>
                  <a:spcPct val="125000"/>
                </a:lnSpc>
              </a:pPr>
              <a:r>
                <a:rPr lang="zh-CN" altLang="en-US" dirty="0"/>
                <a:t>    作者首先指出，目前的软件缺陷预测方法中，无法解决源项目与目标项目都仅具有有限标记数据的问题。</a:t>
              </a:r>
              <a:r>
                <a:rPr lang="zh-CN" altLang="zh-CN" dirty="0"/>
                <a:t>然后提出了一种基于</a:t>
              </a:r>
              <a:r>
                <a:rPr lang="en-US" altLang="zh-CN" dirty="0"/>
                <a:t>MTL</a:t>
              </a:r>
              <a:r>
                <a:rPr lang="zh-CN" altLang="zh-CN" dirty="0"/>
                <a:t>的新方法</a:t>
              </a:r>
              <a:r>
                <a:rPr lang="en-US" altLang="zh-CN" dirty="0"/>
                <a:t>MASK</a:t>
              </a:r>
              <a:r>
                <a:rPr lang="zh-CN" altLang="zh-CN" dirty="0"/>
                <a:t>。</a:t>
              </a:r>
              <a:r>
                <a:rPr lang="en-US" altLang="zh-CN" dirty="0"/>
                <a:t>  </a:t>
              </a:r>
            </a:p>
            <a:p>
              <a:pPr>
                <a:lnSpc>
                  <a:spcPct val="125000"/>
                </a:lnSpc>
              </a:pPr>
              <a:r>
                <a:rPr lang="en-US" altLang="zh-CN" dirty="0"/>
                <a:t>    MASK</a:t>
              </a:r>
              <a:r>
                <a:rPr lang="zh-CN" altLang="zh-CN" dirty="0"/>
                <a:t>有两个阶段：</a:t>
              </a:r>
              <a:r>
                <a:rPr lang="en-US" altLang="zh-CN" dirty="0"/>
                <a:t>DEO</a:t>
              </a:r>
              <a:r>
                <a:rPr lang="zh-CN" altLang="zh-CN" dirty="0"/>
                <a:t>阶段和</a:t>
              </a:r>
              <a:r>
                <a:rPr lang="en-US" altLang="zh-CN" dirty="0"/>
                <a:t>MTL</a:t>
              </a:r>
              <a:r>
                <a:rPr lang="zh-CN" altLang="zh-CN" dirty="0"/>
                <a:t>阶段。前一个阶段用于为共享信息和非共享信息搜索正则化参数的最佳值。后一阶段使用正则化参数的最佳值来同时构建模型并输出每个项目的模型。</a:t>
              </a:r>
              <a:endParaRPr lang="en-US" altLang="zh-CN" dirty="0"/>
            </a:p>
            <a:p>
              <a:pPr>
                <a:lnSpc>
                  <a:spcPct val="125000"/>
                </a:lnSpc>
              </a:pPr>
              <a:r>
                <a:rPr lang="en-US" altLang="zh-CN" dirty="0"/>
                <a:t>    </a:t>
              </a:r>
              <a:r>
                <a:rPr lang="zh-CN" altLang="zh-CN" dirty="0"/>
                <a:t>为了展示</a:t>
              </a:r>
              <a:r>
                <a:rPr lang="en-US" altLang="zh-CN" dirty="0"/>
                <a:t>MASK</a:t>
              </a:r>
              <a:r>
                <a:rPr lang="zh-CN" altLang="zh-CN" dirty="0"/>
                <a:t>的有效性，</a:t>
              </a:r>
              <a:r>
                <a:rPr lang="zh-CN" altLang="en-US" dirty="0"/>
                <a:t>作者</a:t>
              </a:r>
              <a:r>
                <a:rPr lang="zh-CN" altLang="zh-CN" dirty="0"/>
                <a:t>对</a:t>
              </a:r>
              <a:r>
                <a:rPr lang="en-US" altLang="zh-CN" dirty="0"/>
                <a:t>18</a:t>
              </a:r>
              <a:r>
                <a:rPr lang="zh-CN" altLang="zh-CN" dirty="0"/>
                <a:t>个现实项目进行了研究。实验结果表明，在大多数情况下，</a:t>
              </a:r>
              <a:r>
                <a:rPr lang="en-US" altLang="zh-CN" dirty="0"/>
                <a:t>MASK</a:t>
              </a:r>
              <a:r>
                <a:rPr lang="zh-CN" altLang="zh-CN" dirty="0"/>
                <a:t>的性能均优于最新的基线方法。</a:t>
              </a:r>
              <a:endParaRPr lang="zh-CN" altLang="en-US" sz="1600" b="1" dirty="0">
                <a:solidFill>
                  <a:srgbClr val="FF0000"/>
                </a:solidFill>
              </a:endParaRPr>
            </a:p>
          </p:txBody>
        </p:sp>
      </p:grpSp>
    </p:spTree>
    <p:extLst>
      <p:ext uri="{BB962C8B-B14F-4D97-AF65-F5344CB8AC3E}">
        <p14:creationId xmlns:p14="http://schemas.microsoft.com/office/powerpoint/2010/main" val="3234294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21494" y="1269206"/>
            <a:ext cx="8101013" cy="43195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文本框 9"/>
          <p:cNvSpPr txBox="1"/>
          <p:nvPr/>
        </p:nvSpPr>
        <p:spPr>
          <a:xfrm>
            <a:off x="521495" y="2886544"/>
            <a:ext cx="8101013" cy="1106805"/>
          </a:xfrm>
          <a:prstGeom prst="rect">
            <a:avLst/>
          </a:prstGeom>
          <a:noFill/>
        </p:spPr>
        <p:txBody>
          <a:bodyPr wrap="square" rtlCol="0">
            <a:spAutoFit/>
          </a:bodyPr>
          <a:lstStyle/>
          <a:p>
            <a:pPr algn="ctr"/>
            <a:r>
              <a:rPr lang="en-US" altLang="zh-CN" sz="6600" b="1" dirty="0">
                <a:solidFill>
                  <a:schemeClr val="bg1"/>
                </a:solidFill>
              </a:rPr>
              <a:t>THANKS</a:t>
            </a:r>
            <a:endParaRPr lang="zh-CN" altLang="en-US" sz="66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750" fill="hold"/>
                                        <p:tgtEl>
                                          <p:spTgt spid="8"/>
                                        </p:tgtEl>
                                        <p:attrNameLst>
                                          <p:attrName>ppt_w</p:attrName>
                                        </p:attrNameLst>
                                      </p:cBhvr>
                                      <p:tavLst>
                                        <p:tav tm="0">
                                          <p:val>
                                            <p:strVal val="#ppt_w+.3"/>
                                          </p:val>
                                        </p:tav>
                                        <p:tav tm="100000">
                                          <p:val>
                                            <p:strVal val="#ppt_w"/>
                                          </p:val>
                                        </p:tav>
                                      </p:tavLst>
                                    </p:anim>
                                    <p:anim calcmode="lin" valueType="num">
                                      <p:cBhvr>
                                        <p:cTn id="8" dur="750" fill="hold"/>
                                        <p:tgtEl>
                                          <p:spTgt spid="8"/>
                                        </p:tgtEl>
                                        <p:attrNameLst>
                                          <p:attrName>ppt_h</p:attrName>
                                        </p:attrNameLst>
                                      </p:cBhvr>
                                      <p:tavLst>
                                        <p:tav tm="0">
                                          <p:val>
                                            <p:strVal val="#ppt_h"/>
                                          </p:val>
                                        </p:tav>
                                        <p:tav tm="100000">
                                          <p:val>
                                            <p:strVal val="#ppt_h"/>
                                          </p:val>
                                        </p:tav>
                                      </p:tavLst>
                                    </p:anim>
                                    <p:animEffect transition="in" filter="fade">
                                      <p:cBhvr>
                                        <p:cTn id="9" dur="750"/>
                                        <p:tgtEl>
                                          <p:spTgt spid="8"/>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6" presetClass="emph" presetSubtype="0" autoRev="1" fill="hold" grpId="1" nodeType="withEffect">
                                  <p:stCondLst>
                                    <p:cond delay="800"/>
                                  </p:stCondLst>
                                  <p:childTnLst>
                                    <p:animScale>
                                      <p:cBhvr>
                                        <p:cTn id="16" dur="250" fill="hold"/>
                                        <p:tgtEl>
                                          <p:spTgt spid="10"/>
                                        </p:tgtEl>
                                      </p:cBhvr>
                                      <p:by x="115000" y="11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0" grpId="0"/>
      <p:bldP spid="10"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 y="857250"/>
            <a:ext cx="24122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文本框 6"/>
          <p:cNvSpPr txBox="1"/>
          <p:nvPr/>
        </p:nvSpPr>
        <p:spPr>
          <a:xfrm>
            <a:off x="672065" y="2802506"/>
            <a:ext cx="1740141" cy="783590"/>
          </a:xfrm>
          <a:prstGeom prst="rect">
            <a:avLst/>
          </a:prstGeom>
          <a:noFill/>
        </p:spPr>
        <p:txBody>
          <a:bodyPr wrap="square" rtlCol="0">
            <a:spAutoFit/>
          </a:bodyPr>
          <a:lstStyle/>
          <a:p>
            <a:pPr algn="r"/>
            <a:r>
              <a:rPr lang="zh-CN" altLang="en-US" sz="4500" b="1" dirty="0">
                <a:solidFill>
                  <a:schemeClr val="bg1"/>
                </a:solidFill>
                <a:effectLst/>
                <a:latin typeface="微软雅黑" panose="020B0503020204020204" pitchFamily="34" charset="-122"/>
                <a:ea typeface="微软雅黑" panose="020B0503020204020204" pitchFamily="34" charset="-122"/>
              </a:rPr>
              <a:t>目录</a:t>
            </a:r>
          </a:p>
        </p:txBody>
      </p:sp>
      <p:sp>
        <p:nvSpPr>
          <p:cNvPr id="8" name="文本框 7"/>
          <p:cNvSpPr txBox="1"/>
          <p:nvPr/>
        </p:nvSpPr>
        <p:spPr>
          <a:xfrm>
            <a:off x="-1" y="3524581"/>
            <a:ext cx="2418973" cy="553085"/>
          </a:xfrm>
          <a:prstGeom prst="rect">
            <a:avLst/>
          </a:prstGeom>
          <a:noFill/>
        </p:spPr>
        <p:txBody>
          <a:bodyPr wrap="square" rtlCol="0">
            <a:spAutoFit/>
          </a:bodyPr>
          <a:lstStyle/>
          <a:p>
            <a:pPr algn="r"/>
            <a:r>
              <a:rPr lang="en-US" altLang="zh-CN" sz="30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CONTENTS</a:t>
            </a:r>
            <a:endParaRPr lang="zh-CN" altLang="en-US" sz="30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0" name="组合 69"/>
          <p:cNvGrpSpPr/>
          <p:nvPr/>
        </p:nvGrpSpPr>
        <p:grpSpPr>
          <a:xfrm>
            <a:off x="2932017" y="1928774"/>
            <a:ext cx="2548736" cy="634944"/>
            <a:chOff x="3909356" y="1666934"/>
            <a:chExt cx="3398314" cy="846592"/>
          </a:xfrm>
        </p:grpSpPr>
        <p:sp>
          <p:nvSpPr>
            <p:cNvPr id="19" name="文本框 18"/>
            <p:cNvSpPr txBox="1"/>
            <p:nvPr/>
          </p:nvSpPr>
          <p:spPr>
            <a:xfrm>
              <a:off x="4912812" y="1666934"/>
              <a:ext cx="2394858" cy="552027"/>
            </a:xfrm>
            <a:prstGeom prst="rect">
              <a:avLst/>
            </a:prstGeom>
            <a:noFill/>
          </p:spPr>
          <p:txBody>
            <a:bodyPr wrap="square" rtlCol="0">
              <a:spAutoFit/>
            </a:bodyPr>
            <a:lstStyle/>
            <a:p>
              <a:r>
                <a:rPr lang="zh-CN" altLang="en-US" sz="2100" b="1" dirty="0">
                  <a:latin typeface="微软雅黑" panose="020B0503020204020204" pitchFamily="34" charset="-122"/>
                </a:rPr>
                <a:t>研究背景</a:t>
              </a:r>
            </a:p>
          </p:txBody>
        </p:sp>
        <p:grpSp>
          <p:nvGrpSpPr>
            <p:cNvPr id="69" name="组合 68"/>
            <p:cNvGrpSpPr/>
            <p:nvPr/>
          </p:nvGrpSpPr>
          <p:grpSpPr>
            <a:xfrm>
              <a:off x="3909356" y="1685526"/>
              <a:ext cx="828000" cy="828000"/>
              <a:chOff x="3909356" y="1685526"/>
              <a:chExt cx="828000" cy="828000"/>
            </a:xfrm>
          </p:grpSpPr>
          <p:sp>
            <p:nvSpPr>
              <p:cNvPr id="17" name="文本框 16"/>
              <p:cNvSpPr txBox="1"/>
              <p:nvPr/>
            </p:nvSpPr>
            <p:spPr>
              <a:xfrm>
                <a:off x="3909356" y="1745583"/>
                <a:ext cx="828000" cy="613833"/>
              </a:xfrm>
              <a:prstGeom prst="rect">
                <a:avLst/>
              </a:prstGeom>
              <a:noFill/>
              <a:ln>
                <a:noFill/>
              </a:ln>
            </p:spPr>
            <p:txBody>
              <a:bodyPr wrap="square" rtlCol="0">
                <a:spAutoFit/>
              </a:bodyPr>
              <a:lstStyle/>
              <a:p>
                <a:pPr algn="ctr"/>
                <a:r>
                  <a:rPr lang="en-US" altLang="zh-CN" sz="2400" b="1" dirty="0">
                    <a:solidFill>
                      <a:schemeClr val="accent1"/>
                    </a:solidFill>
                    <a:latin typeface="微软雅黑" panose="020B0503020204020204" pitchFamily="34" charset="-122"/>
                    <a:ea typeface="微软雅黑" panose="020B0503020204020204" pitchFamily="34" charset="-122"/>
                  </a:rPr>
                  <a:t>01</a:t>
                </a:r>
              </a:p>
            </p:txBody>
          </p:sp>
          <p:sp>
            <p:nvSpPr>
              <p:cNvPr id="32" name="矩形 31"/>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nvGrpSpPr>
          <p:cNvPr id="75" name="组合 74"/>
          <p:cNvGrpSpPr/>
          <p:nvPr/>
        </p:nvGrpSpPr>
        <p:grpSpPr>
          <a:xfrm>
            <a:off x="2905060" y="4282895"/>
            <a:ext cx="2575693" cy="633665"/>
            <a:chOff x="3873413" y="4736171"/>
            <a:chExt cx="3434257" cy="844887"/>
          </a:xfrm>
        </p:grpSpPr>
        <p:sp>
          <p:nvSpPr>
            <p:cNvPr id="24" name="文本框 23"/>
            <p:cNvSpPr txBox="1"/>
            <p:nvPr/>
          </p:nvSpPr>
          <p:spPr>
            <a:xfrm>
              <a:off x="4912812" y="4736171"/>
              <a:ext cx="2394858" cy="552027"/>
            </a:xfrm>
            <a:prstGeom prst="rect">
              <a:avLst/>
            </a:prstGeom>
            <a:noFill/>
          </p:spPr>
          <p:txBody>
            <a:bodyPr wrap="square" rtlCol="0">
              <a:spAutoFit/>
            </a:bodyPr>
            <a:lstStyle/>
            <a:p>
              <a:r>
                <a:rPr lang="zh-CN" altLang="en-US" sz="2100" b="1" dirty="0">
                  <a:latin typeface="微软雅黑" panose="020B0503020204020204" pitchFamily="34" charset="-122"/>
                </a:rPr>
                <a:t>实验分析</a:t>
              </a:r>
            </a:p>
          </p:txBody>
        </p:sp>
        <p:grpSp>
          <p:nvGrpSpPr>
            <p:cNvPr id="67" name="组合 66"/>
            <p:cNvGrpSpPr/>
            <p:nvPr/>
          </p:nvGrpSpPr>
          <p:grpSpPr>
            <a:xfrm>
              <a:off x="3873413" y="4753058"/>
              <a:ext cx="899886" cy="828000"/>
              <a:chOff x="3873413" y="4753058"/>
              <a:chExt cx="899886" cy="828000"/>
            </a:xfrm>
          </p:grpSpPr>
          <p:sp>
            <p:nvSpPr>
              <p:cNvPr id="22" name="文本框 21"/>
              <p:cNvSpPr txBox="1"/>
              <p:nvPr/>
            </p:nvSpPr>
            <p:spPr>
              <a:xfrm>
                <a:off x="3873413" y="4782338"/>
                <a:ext cx="899886" cy="613833"/>
              </a:xfrm>
              <a:prstGeom prst="rect">
                <a:avLst/>
              </a:prstGeom>
              <a:noFill/>
            </p:spPr>
            <p:txBody>
              <a:bodyPr wrap="square" rtlCol="0">
                <a:spAutoFit/>
              </a:bodyPr>
              <a:lstStyle/>
              <a:p>
                <a:pPr algn="ctr"/>
                <a:r>
                  <a:rPr lang="en-US" altLang="zh-CN" sz="2400" b="1" dirty="0">
                    <a:solidFill>
                      <a:schemeClr val="accent1"/>
                    </a:solidFill>
                    <a:latin typeface="微软雅黑" panose="020B0503020204020204" pitchFamily="34" charset="-122"/>
                    <a:ea typeface="微软雅黑" panose="020B0503020204020204" pitchFamily="34" charset="-122"/>
                  </a:rPr>
                  <a:t>03</a:t>
                </a:r>
              </a:p>
            </p:txBody>
          </p:sp>
          <p:sp>
            <p:nvSpPr>
              <p:cNvPr id="34" name="矩形 33"/>
              <p:cNvSpPr/>
              <p:nvPr/>
            </p:nvSpPr>
            <p:spPr>
              <a:xfrm>
                <a:off x="3909356" y="4753058"/>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nvGrpSpPr>
          <p:cNvPr id="73" name="组合 72"/>
          <p:cNvGrpSpPr/>
          <p:nvPr/>
        </p:nvGrpSpPr>
        <p:grpSpPr>
          <a:xfrm>
            <a:off x="2905060" y="3107113"/>
            <a:ext cx="2575693" cy="633665"/>
            <a:chOff x="3873413" y="3187016"/>
            <a:chExt cx="3434257" cy="844887"/>
          </a:xfrm>
        </p:grpSpPr>
        <p:sp>
          <p:nvSpPr>
            <p:cNvPr id="55" name="文本框 54"/>
            <p:cNvSpPr txBox="1"/>
            <p:nvPr/>
          </p:nvSpPr>
          <p:spPr>
            <a:xfrm>
              <a:off x="4912812" y="3187016"/>
              <a:ext cx="2394858" cy="552027"/>
            </a:xfrm>
            <a:prstGeom prst="rect">
              <a:avLst/>
            </a:prstGeom>
            <a:noFill/>
          </p:spPr>
          <p:txBody>
            <a:bodyPr wrap="square" rtlCol="0">
              <a:spAutoFit/>
            </a:bodyPr>
            <a:lstStyle/>
            <a:p>
              <a:r>
                <a:rPr lang="zh-CN" altLang="en-US" sz="2100" b="1" dirty="0">
                  <a:latin typeface="微软雅黑" panose="020B0503020204020204" pitchFamily="34" charset="-122"/>
                </a:rPr>
                <a:t>主要工作</a:t>
              </a:r>
            </a:p>
          </p:txBody>
        </p:sp>
        <p:grpSp>
          <p:nvGrpSpPr>
            <p:cNvPr id="68" name="组合 67"/>
            <p:cNvGrpSpPr/>
            <p:nvPr/>
          </p:nvGrpSpPr>
          <p:grpSpPr>
            <a:xfrm>
              <a:off x="3873413" y="3203903"/>
              <a:ext cx="899886" cy="828000"/>
              <a:chOff x="3873413" y="3203903"/>
              <a:chExt cx="899886" cy="828000"/>
            </a:xfrm>
          </p:grpSpPr>
          <p:sp>
            <p:nvSpPr>
              <p:cNvPr id="57" name="文本框 56"/>
              <p:cNvSpPr txBox="1"/>
              <p:nvPr/>
            </p:nvSpPr>
            <p:spPr>
              <a:xfrm>
                <a:off x="3873413" y="3233183"/>
                <a:ext cx="899886" cy="615553"/>
              </a:xfrm>
              <a:prstGeom prst="rect">
                <a:avLst/>
              </a:prstGeom>
              <a:noFill/>
            </p:spPr>
            <p:txBody>
              <a:bodyPr wrap="square" rtlCol="0">
                <a:spAutoFit/>
              </a:bodyPr>
              <a:lstStyle/>
              <a:p>
                <a:pPr algn="ctr"/>
                <a:r>
                  <a:rPr lang="en-US" altLang="zh-CN" sz="2400" b="1" dirty="0">
                    <a:solidFill>
                      <a:schemeClr val="accent1"/>
                    </a:solidFill>
                    <a:latin typeface="微软雅黑" panose="020B0503020204020204" pitchFamily="34" charset="-122"/>
                    <a:ea typeface="微软雅黑" panose="020B0503020204020204" pitchFamily="34" charset="-122"/>
                  </a:rPr>
                  <a:t>02</a:t>
                </a:r>
                <a:endParaRPr lang="zh-CN" altLang="en-US" sz="3300" b="1" dirty="0">
                  <a:solidFill>
                    <a:schemeClr val="accent1"/>
                  </a:solidFill>
                  <a:latin typeface="微软雅黑" panose="020B0503020204020204" pitchFamily="34" charset="-122"/>
                  <a:ea typeface="微软雅黑" panose="020B0503020204020204" pitchFamily="34" charset="-122"/>
                </a:endParaRPr>
              </a:p>
            </p:txBody>
          </p:sp>
          <p:sp>
            <p:nvSpPr>
              <p:cNvPr id="58" name="矩形 57"/>
              <p:cNvSpPr/>
              <p:nvPr/>
            </p:nvSpPr>
            <p:spPr>
              <a:xfrm>
                <a:off x="3909356" y="3203903"/>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96423" y="346559"/>
            <a:ext cx="4050506" cy="414020"/>
          </a:xfrm>
          <a:prstGeom prst="rect">
            <a:avLst/>
          </a:prstGeom>
          <a:noFill/>
        </p:spPr>
        <p:txBody>
          <a:bodyPr wrap="square" rtlCol="0">
            <a:spAutoFit/>
          </a:bodyPr>
          <a:lstStyle/>
          <a:p>
            <a:r>
              <a:rPr lang="zh-CN" altLang="en-US" sz="2100" b="1" dirty="0">
                <a:latin typeface="微软雅黑" panose="020B0503020204020204" pitchFamily="34" charset="-122"/>
              </a:rPr>
              <a:t>研究背景</a:t>
            </a:r>
          </a:p>
        </p:txBody>
      </p:sp>
      <p:sp>
        <p:nvSpPr>
          <p:cNvPr id="4" name="灯片编号占位符 3"/>
          <p:cNvSpPr>
            <a:spLocks noGrp="1"/>
          </p:cNvSpPr>
          <p:nvPr>
            <p:ph type="sldNum" sz="quarter" idx="12"/>
          </p:nvPr>
        </p:nvSpPr>
        <p:spPr/>
        <p:txBody>
          <a:bodyPr/>
          <a:lstStyle/>
          <a:p>
            <a:fld id="{51D91E7F-84B6-4064-9D4E-CC7D244BCA04}" type="slidenum">
              <a:rPr lang="zh-CN" altLang="en-US" sz="1500" smtClean="0"/>
              <a:t>3</a:t>
            </a:fld>
            <a:endParaRPr lang="zh-CN" altLang="en-US" sz="1500" dirty="0"/>
          </a:p>
        </p:txBody>
      </p:sp>
      <p:sp>
        <p:nvSpPr>
          <p:cNvPr id="5" name="矩形 4"/>
          <p:cNvSpPr/>
          <p:nvPr/>
        </p:nvSpPr>
        <p:spPr>
          <a:xfrm>
            <a:off x="592814" y="1703798"/>
            <a:ext cx="7870051" cy="1790618"/>
          </a:xfrm>
          <a:prstGeom prst="rect">
            <a:avLst/>
          </a:prstGeom>
        </p:spPr>
        <p:txBody>
          <a:bodyPr wrap="square">
            <a:spAutoFit/>
          </a:bodyPr>
          <a:lstStyle/>
          <a:p>
            <a:pPr>
              <a:lnSpc>
                <a:spcPct val="125000"/>
              </a:lnSpc>
            </a:pPr>
            <a:r>
              <a:rPr lang="zh-CN" altLang="en-US" dirty="0"/>
              <a:t>    软件缺陷预测（</a:t>
            </a:r>
            <a:r>
              <a:rPr lang="en-US" altLang="zh-CN" dirty="0"/>
              <a:t>SDP</a:t>
            </a:r>
            <a:r>
              <a:rPr lang="zh-CN" altLang="en-US" dirty="0"/>
              <a:t>）是当前软件工程研究领域中的热门研究课题，它可以通过预测容易出现缺陷的模块来帮助优化测试资源分配，已经提出了许多缺陷预测方法，这些方法主要应用机器学习技术通过挖掘存储在软件历史存储库中的数据来构建预测模型。</a:t>
            </a:r>
            <a:r>
              <a:rPr lang="zh-CN" altLang="zh-CN" dirty="0"/>
              <a:t>这些方法通常使用各种功能（即指标）来测量从存储库中提取的模块，然后应用机器学习算法来预测新模块是否有缺陷。</a:t>
            </a:r>
            <a:endParaRPr lang="en-US" altLang="zh-CN" dirty="0"/>
          </a:p>
        </p:txBody>
      </p:sp>
      <p:sp>
        <p:nvSpPr>
          <p:cNvPr id="14" name="矩形 13"/>
          <p:cNvSpPr/>
          <p:nvPr/>
        </p:nvSpPr>
        <p:spPr>
          <a:xfrm>
            <a:off x="596160" y="1136404"/>
            <a:ext cx="1107996" cy="369332"/>
          </a:xfrm>
          <a:prstGeom prst="rect">
            <a:avLst/>
          </a:prstGeom>
          <a:solidFill>
            <a:schemeClr val="accent1"/>
          </a:solidFill>
        </p:spPr>
        <p:txBody>
          <a:bodyPr wrap="none">
            <a:spAutoFit/>
          </a:bodyPr>
          <a:lstStyle/>
          <a:p>
            <a:r>
              <a:rPr lang="zh-CN" altLang="en-US" b="1" dirty="0">
                <a:solidFill>
                  <a:schemeClr val="bg1"/>
                </a:solidFill>
              </a:rPr>
              <a:t>背景知识</a:t>
            </a:r>
            <a:endParaRPr lang="en-US" altLang="zh-CN" b="1" dirty="0">
              <a:solidFill>
                <a:schemeClr val="bg1"/>
              </a:solidFill>
            </a:endParaRPr>
          </a:p>
        </p:txBody>
      </p:sp>
      <p:sp>
        <p:nvSpPr>
          <p:cNvPr id="25" name="矩形 24"/>
          <p:cNvSpPr/>
          <p:nvPr/>
        </p:nvSpPr>
        <p:spPr>
          <a:xfrm>
            <a:off x="592813" y="4068303"/>
            <a:ext cx="1107996" cy="369332"/>
          </a:xfrm>
          <a:prstGeom prst="rect">
            <a:avLst/>
          </a:prstGeom>
          <a:solidFill>
            <a:schemeClr val="accent1"/>
          </a:solidFill>
        </p:spPr>
        <p:txBody>
          <a:bodyPr wrap="none">
            <a:spAutoFit/>
          </a:bodyPr>
          <a:lstStyle/>
          <a:p>
            <a:r>
              <a:rPr lang="zh-CN" altLang="en-US" b="1" dirty="0">
                <a:solidFill>
                  <a:schemeClr val="bg1"/>
                </a:solidFill>
              </a:rPr>
              <a:t>相关工作</a:t>
            </a:r>
            <a:endParaRPr lang="en-US" altLang="zh-CN" b="1" dirty="0">
              <a:solidFill>
                <a:schemeClr val="bg1"/>
              </a:solidFill>
            </a:endParaRPr>
          </a:p>
        </p:txBody>
      </p:sp>
      <p:sp>
        <p:nvSpPr>
          <p:cNvPr id="26" name="矩形 25"/>
          <p:cNvSpPr/>
          <p:nvPr/>
        </p:nvSpPr>
        <p:spPr>
          <a:xfrm>
            <a:off x="592813" y="4602375"/>
            <a:ext cx="7870052" cy="1784848"/>
          </a:xfrm>
          <a:prstGeom prst="rect">
            <a:avLst/>
          </a:prstGeom>
        </p:spPr>
        <p:txBody>
          <a:bodyPr wrap="square">
            <a:spAutoFit/>
          </a:bodyPr>
          <a:lstStyle/>
          <a:p>
            <a:pPr>
              <a:lnSpc>
                <a:spcPct val="125000"/>
              </a:lnSpc>
            </a:pPr>
            <a:r>
              <a:rPr lang="en-US" altLang="zh-CN" dirty="0"/>
              <a:t>1.</a:t>
            </a:r>
            <a:r>
              <a:rPr lang="zh-CN" altLang="zh-CN" dirty="0"/>
              <a:t>项目内缺陷预测（</a:t>
            </a:r>
            <a:r>
              <a:rPr lang="en-US" altLang="zh-CN" dirty="0"/>
              <a:t>WPDP</a:t>
            </a:r>
            <a:r>
              <a:rPr lang="zh-CN" altLang="zh-CN" dirty="0"/>
              <a:t>）</a:t>
            </a:r>
            <a:endParaRPr lang="en-US" altLang="zh-CN" dirty="0"/>
          </a:p>
          <a:p>
            <a:pPr>
              <a:lnSpc>
                <a:spcPct val="125000"/>
              </a:lnSpc>
            </a:pPr>
            <a:r>
              <a:rPr lang="en-US" altLang="zh-CN" dirty="0"/>
              <a:t>2.</a:t>
            </a:r>
            <a:r>
              <a:rPr lang="zh-CN" altLang="zh-CN" dirty="0"/>
              <a:t>跨项目缺陷预测（</a:t>
            </a:r>
            <a:r>
              <a:rPr lang="en-US" altLang="zh-CN" dirty="0"/>
              <a:t>CPDP</a:t>
            </a:r>
            <a:r>
              <a:rPr lang="zh-CN" altLang="zh-CN" dirty="0"/>
              <a:t>）</a:t>
            </a:r>
            <a:endParaRPr lang="en-US" altLang="zh-CN" dirty="0"/>
          </a:p>
          <a:p>
            <a:pPr>
              <a:lnSpc>
                <a:spcPct val="125000"/>
              </a:lnSpc>
            </a:pPr>
            <a:r>
              <a:rPr lang="en-US" altLang="zh-CN" dirty="0"/>
              <a:t>3.</a:t>
            </a:r>
            <a:r>
              <a:rPr lang="zh-CN" altLang="zh-CN" dirty="0"/>
              <a:t>单任务学习（</a:t>
            </a:r>
            <a:r>
              <a:rPr lang="en-US" altLang="zh-CN" dirty="0"/>
              <a:t>STL</a:t>
            </a:r>
            <a:r>
              <a:rPr lang="zh-CN" altLang="zh-CN" dirty="0"/>
              <a:t>）</a:t>
            </a:r>
            <a:endParaRPr lang="en-US" altLang="zh-CN" dirty="0"/>
          </a:p>
          <a:p>
            <a:pPr>
              <a:lnSpc>
                <a:spcPct val="125000"/>
              </a:lnSpc>
            </a:pPr>
            <a:r>
              <a:rPr lang="en-US" altLang="zh-CN" dirty="0"/>
              <a:t>4.</a:t>
            </a:r>
            <a:r>
              <a:rPr lang="zh-CN" altLang="en-US" dirty="0"/>
              <a:t>多任务学习（</a:t>
            </a:r>
            <a:r>
              <a:rPr lang="en-US" altLang="zh-CN" dirty="0"/>
              <a:t>MTL</a:t>
            </a:r>
            <a:r>
              <a:rPr lang="zh-CN" altLang="en-US" dirty="0"/>
              <a:t>）</a:t>
            </a:r>
            <a:endParaRPr lang="en-US" altLang="zh-CN" dirty="0"/>
          </a:p>
          <a:p>
            <a:pPr>
              <a:lnSpc>
                <a:spcPct val="125000"/>
              </a:lnSpc>
            </a:pPr>
            <a:endParaRPr lang="zh-CN" altLang="en-US" dirty="0"/>
          </a:p>
        </p:txBody>
      </p:sp>
      <p:pic>
        <p:nvPicPr>
          <p:cNvPr id="3" name="图片 2">
            <a:extLst>
              <a:ext uri="{FF2B5EF4-FFF2-40B4-BE49-F238E27FC236}">
                <a16:creationId xmlns:a16="http://schemas.microsoft.com/office/drawing/2014/main" id="{D0ACA01A-9C4B-44A9-ABD1-C51585237A76}"/>
              </a:ext>
            </a:extLst>
          </p:cNvPr>
          <p:cNvPicPr>
            <a:picLocks noChangeAspect="1"/>
          </p:cNvPicPr>
          <p:nvPr/>
        </p:nvPicPr>
        <p:blipFill>
          <a:blip r:embed="rId3"/>
          <a:stretch>
            <a:fillRect/>
          </a:stretch>
        </p:blipFill>
        <p:spPr>
          <a:xfrm>
            <a:off x="1632007" y="4448433"/>
            <a:ext cx="5879985" cy="20927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93248" y="357989"/>
            <a:ext cx="4050506" cy="414020"/>
          </a:xfrm>
          <a:prstGeom prst="rect">
            <a:avLst/>
          </a:prstGeom>
          <a:noFill/>
        </p:spPr>
        <p:txBody>
          <a:bodyPr wrap="square" rtlCol="0">
            <a:spAutoFit/>
          </a:bodyPr>
          <a:lstStyle/>
          <a:p>
            <a:r>
              <a:rPr lang="zh-CN" altLang="en-US" sz="2100" b="1" dirty="0">
                <a:latin typeface="微软雅黑" panose="020B0503020204020204" pitchFamily="34" charset="-122"/>
              </a:rPr>
              <a:t>主要工作</a:t>
            </a:r>
          </a:p>
        </p:txBody>
      </p:sp>
      <p:sp>
        <p:nvSpPr>
          <p:cNvPr id="4" name="灯片编号占位符 3"/>
          <p:cNvSpPr>
            <a:spLocks noGrp="1"/>
          </p:cNvSpPr>
          <p:nvPr>
            <p:ph type="sldNum" sz="quarter" idx="12"/>
          </p:nvPr>
        </p:nvSpPr>
        <p:spPr/>
        <p:txBody>
          <a:bodyPr/>
          <a:lstStyle/>
          <a:p>
            <a:fld id="{51D91E7F-84B6-4064-9D4E-CC7D244BCA04}" type="slidenum">
              <a:rPr lang="zh-CN" altLang="en-US" sz="1500" smtClean="0"/>
              <a:t>4</a:t>
            </a:fld>
            <a:endParaRPr lang="zh-CN" altLang="en-US" sz="1500" dirty="0"/>
          </a:p>
        </p:txBody>
      </p:sp>
      <p:sp>
        <p:nvSpPr>
          <p:cNvPr id="8" name="梯形 7"/>
          <p:cNvSpPr/>
          <p:nvPr/>
        </p:nvSpPr>
        <p:spPr>
          <a:xfrm rot="5400000">
            <a:off x="1026895" y="4200520"/>
            <a:ext cx="1487885" cy="2426155"/>
          </a:xfrm>
          <a:prstGeom prst="trapezoid">
            <a:avLst>
              <a:gd name="adj" fmla="val 40632"/>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prstClr val="white"/>
              </a:solidFill>
              <a:effectLst/>
              <a:uLnTx/>
              <a:uFillTx/>
              <a:latin typeface="Calibri" panose="020F0502020204030204"/>
              <a:ea typeface="微软雅黑" panose="020B0503020204020204" pitchFamily="34" charset="-122"/>
            </a:endParaRPr>
          </a:p>
        </p:txBody>
      </p:sp>
      <p:sp>
        <p:nvSpPr>
          <p:cNvPr id="5" name="矩形 4"/>
          <p:cNvSpPr/>
          <p:nvPr/>
        </p:nvSpPr>
        <p:spPr>
          <a:xfrm>
            <a:off x="0" y="5309578"/>
            <a:ext cx="2426155" cy="457561"/>
          </a:xfrm>
          <a:prstGeom prst="rect">
            <a:avLst/>
          </a:prstGeom>
        </p:spPr>
        <p:txBody>
          <a:bodyPr wrap="square">
            <a:spAutoFit/>
          </a:bodyPr>
          <a:lstStyle/>
          <a:p>
            <a:pPr algn="ctr">
              <a:lnSpc>
                <a:spcPct val="150000"/>
              </a:lnSpc>
            </a:pPr>
            <a:r>
              <a:rPr lang="en-US" altLang="zh-CN" b="1" dirty="0">
                <a:solidFill>
                  <a:schemeClr val="bg1"/>
                </a:solidFill>
              </a:rPr>
              <a:t>DEO</a:t>
            </a:r>
            <a:r>
              <a:rPr lang="zh-CN" altLang="en-US" b="1" dirty="0">
                <a:solidFill>
                  <a:schemeClr val="bg1"/>
                </a:solidFill>
              </a:rPr>
              <a:t>阶段</a:t>
            </a:r>
            <a:endParaRPr lang="en-US" altLang="zh-CN" b="1" dirty="0">
              <a:solidFill>
                <a:schemeClr val="bg1"/>
              </a:solidFill>
            </a:endParaRPr>
          </a:p>
        </p:txBody>
      </p:sp>
      <p:sp>
        <p:nvSpPr>
          <p:cNvPr id="6" name="矩形 5"/>
          <p:cNvSpPr/>
          <p:nvPr/>
        </p:nvSpPr>
        <p:spPr>
          <a:xfrm>
            <a:off x="3433940" y="5529553"/>
            <a:ext cx="2426155" cy="457561"/>
          </a:xfrm>
          <a:prstGeom prst="rect">
            <a:avLst/>
          </a:prstGeom>
        </p:spPr>
        <p:txBody>
          <a:bodyPr wrap="square">
            <a:spAutoFit/>
          </a:bodyPr>
          <a:lstStyle/>
          <a:p>
            <a:pPr algn="ctr">
              <a:lnSpc>
                <a:spcPct val="150000"/>
              </a:lnSpc>
            </a:pPr>
            <a:r>
              <a:rPr lang="en-US" altLang="zh-CN" b="1" dirty="0">
                <a:solidFill>
                  <a:schemeClr val="bg1"/>
                </a:solidFill>
              </a:rPr>
              <a:t>MTL</a:t>
            </a:r>
            <a:r>
              <a:rPr lang="zh-CN" altLang="en-US" b="1" dirty="0">
                <a:solidFill>
                  <a:schemeClr val="bg1"/>
                </a:solidFill>
              </a:rPr>
              <a:t>阶段</a:t>
            </a:r>
            <a:endParaRPr lang="en-US" altLang="zh-CN" b="1" dirty="0">
              <a:solidFill>
                <a:schemeClr val="bg1"/>
              </a:solidFill>
            </a:endParaRPr>
          </a:p>
        </p:txBody>
      </p:sp>
      <p:sp>
        <p:nvSpPr>
          <p:cNvPr id="12" name="矩形 11"/>
          <p:cNvSpPr/>
          <p:nvPr/>
        </p:nvSpPr>
        <p:spPr>
          <a:xfrm>
            <a:off x="532891" y="4754897"/>
            <a:ext cx="1181574" cy="518988"/>
          </a:xfrm>
          <a:prstGeom prst="rect">
            <a:avLst/>
          </a:prstGeom>
        </p:spPr>
        <p:txBody>
          <a:bodyPr wrap="square">
            <a:spAutoFit/>
          </a:bodyPr>
          <a:lstStyle/>
          <a:p>
            <a:pPr>
              <a:lnSpc>
                <a:spcPct val="150000"/>
              </a:lnSpc>
            </a:pPr>
            <a:r>
              <a:rPr lang="en-US" altLang="zh-CN" sz="2100" b="1" dirty="0">
                <a:solidFill>
                  <a:schemeClr val="bg1"/>
                </a:solidFill>
                <a:latin typeface="Times New Roman" panose="02020603050405020304" pitchFamily="18" charset="0"/>
                <a:cs typeface="Times New Roman" panose="02020603050405020304" pitchFamily="18" charset="0"/>
              </a:rPr>
              <a:t>PART 1</a:t>
            </a:r>
          </a:p>
        </p:txBody>
      </p:sp>
      <p:sp>
        <p:nvSpPr>
          <p:cNvPr id="14" name="矩形 13"/>
          <p:cNvSpPr/>
          <p:nvPr/>
        </p:nvSpPr>
        <p:spPr>
          <a:xfrm>
            <a:off x="6418922" y="4894610"/>
            <a:ext cx="1181574" cy="518988"/>
          </a:xfrm>
          <a:prstGeom prst="rect">
            <a:avLst/>
          </a:prstGeom>
        </p:spPr>
        <p:txBody>
          <a:bodyPr wrap="square">
            <a:spAutoFit/>
          </a:bodyPr>
          <a:lstStyle/>
          <a:p>
            <a:pPr>
              <a:lnSpc>
                <a:spcPct val="150000"/>
              </a:lnSpc>
            </a:pPr>
            <a:r>
              <a:rPr lang="en-US" altLang="zh-CN" sz="2100" b="1" dirty="0">
                <a:solidFill>
                  <a:schemeClr val="bg1"/>
                </a:solidFill>
                <a:latin typeface="Times New Roman" panose="02020603050405020304" pitchFamily="18" charset="0"/>
                <a:cs typeface="Times New Roman" panose="02020603050405020304" pitchFamily="18" charset="0"/>
              </a:rPr>
              <a:t>PART 3</a:t>
            </a:r>
          </a:p>
        </p:txBody>
      </p:sp>
      <p:sp>
        <p:nvSpPr>
          <p:cNvPr id="15" name="矩形 14"/>
          <p:cNvSpPr/>
          <p:nvPr/>
        </p:nvSpPr>
        <p:spPr>
          <a:xfrm>
            <a:off x="6334989" y="5529553"/>
            <a:ext cx="2426155" cy="457561"/>
          </a:xfrm>
          <a:prstGeom prst="rect">
            <a:avLst/>
          </a:prstGeom>
        </p:spPr>
        <p:txBody>
          <a:bodyPr wrap="square">
            <a:spAutoFit/>
          </a:bodyPr>
          <a:lstStyle/>
          <a:p>
            <a:pPr algn="ctr">
              <a:lnSpc>
                <a:spcPct val="150000"/>
              </a:lnSpc>
            </a:pPr>
            <a:r>
              <a:rPr lang="en-US" altLang="zh-CN" b="1" dirty="0">
                <a:solidFill>
                  <a:schemeClr val="bg1"/>
                </a:solidFill>
              </a:rPr>
              <a:t>MASK</a:t>
            </a:r>
            <a:r>
              <a:rPr lang="zh-CN" altLang="en-US" b="1" dirty="0">
                <a:solidFill>
                  <a:schemeClr val="bg1"/>
                </a:solidFill>
              </a:rPr>
              <a:t>实例</a:t>
            </a:r>
            <a:endParaRPr lang="en-US" altLang="zh-CN" b="1" dirty="0">
              <a:solidFill>
                <a:schemeClr val="bg1"/>
              </a:solidFill>
            </a:endParaRPr>
          </a:p>
        </p:txBody>
      </p:sp>
      <p:pic>
        <p:nvPicPr>
          <p:cNvPr id="3" name="图片 2">
            <a:extLst>
              <a:ext uri="{FF2B5EF4-FFF2-40B4-BE49-F238E27FC236}">
                <a16:creationId xmlns:a16="http://schemas.microsoft.com/office/drawing/2014/main" id="{D7D0CD09-A192-46C6-844A-60D22A0C7F1F}"/>
              </a:ext>
            </a:extLst>
          </p:cNvPr>
          <p:cNvPicPr>
            <a:picLocks noChangeAspect="1"/>
          </p:cNvPicPr>
          <p:nvPr/>
        </p:nvPicPr>
        <p:blipFill>
          <a:blip r:embed="rId3"/>
          <a:stretch>
            <a:fillRect/>
          </a:stretch>
        </p:blipFill>
        <p:spPr>
          <a:xfrm>
            <a:off x="338951" y="1637146"/>
            <a:ext cx="8466097" cy="2590044"/>
          </a:xfrm>
          <a:prstGeom prst="rect">
            <a:avLst/>
          </a:prstGeom>
          <a:noFill/>
        </p:spPr>
      </p:pic>
      <p:sp>
        <p:nvSpPr>
          <p:cNvPr id="19" name="矩形 18">
            <a:extLst>
              <a:ext uri="{FF2B5EF4-FFF2-40B4-BE49-F238E27FC236}">
                <a16:creationId xmlns:a16="http://schemas.microsoft.com/office/drawing/2014/main" id="{AFFDA694-03DD-46F8-B98E-23D55997109A}"/>
              </a:ext>
            </a:extLst>
          </p:cNvPr>
          <p:cNvSpPr/>
          <p:nvPr/>
        </p:nvSpPr>
        <p:spPr>
          <a:xfrm>
            <a:off x="593248" y="1264096"/>
            <a:ext cx="8101013" cy="746101"/>
          </a:xfrm>
          <a:prstGeom prst="rect">
            <a:avLst/>
          </a:prstGeom>
        </p:spPr>
        <p:txBody>
          <a:bodyPr wrap="square">
            <a:spAutoFit/>
          </a:bodyPr>
          <a:lstStyle/>
          <a:p>
            <a:pPr>
              <a:lnSpc>
                <a:spcPct val="125000"/>
              </a:lnSpc>
            </a:pPr>
            <a:r>
              <a:rPr lang="en-US" altLang="zh-CN" b="1" dirty="0">
                <a:solidFill>
                  <a:schemeClr val="accent1"/>
                </a:solidFill>
              </a:rPr>
              <a:t>MASK</a:t>
            </a:r>
            <a:r>
              <a:rPr lang="zh-CN" altLang="en-US" b="1" dirty="0">
                <a:solidFill>
                  <a:schemeClr val="accent1"/>
                </a:solidFill>
              </a:rPr>
              <a:t>方法</a:t>
            </a:r>
            <a:endParaRPr lang="en-US" altLang="zh-CN" b="1" dirty="0">
              <a:solidFill>
                <a:schemeClr val="accent1"/>
              </a:solidFill>
            </a:endParaRPr>
          </a:p>
          <a:p>
            <a:pPr>
              <a:lnSpc>
                <a:spcPct val="125000"/>
              </a:lnSpc>
            </a:pPr>
            <a:endParaRPr lang="en-US" altLang="zh-CN" b="1" dirty="0">
              <a:solidFill>
                <a:schemeClr val="accent1"/>
              </a:solidFill>
            </a:endParaRPr>
          </a:p>
        </p:txBody>
      </p:sp>
      <p:sp>
        <p:nvSpPr>
          <p:cNvPr id="24" name="梯形 23">
            <a:extLst>
              <a:ext uri="{FF2B5EF4-FFF2-40B4-BE49-F238E27FC236}">
                <a16:creationId xmlns:a16="http://schemas.microsoft.com/office/drawing/2014/main" id="{CD460635-015D-4818-867F-A35BA7FE2437}"/>
              </a:ext>
            </a:extLst>
          </p:cNvPr>
          <p:cNvSpPr/>
          <p:nvPr/>
        </p:nvSpPr>
        <p:spPr>
          <a:xfrm rot="5400000">
            <a:off x="3988588" y="4219327"/>
            <a:ext cx="1487885" cy="2426155"/>
          </a:xfrm>
          <a:prstGeom prst="trapezoid">
            <a:avLst>
              <a:gd name="adj" fmla="val 40632"/>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prstClr val="white"/>
              </a:solidFill>
              <a:effectLst/>
              <a:uLnTx/>
              <a:uFillTx/>
              <a:latin typeface="Calibri" panose="020F0502020204030204"/>
              <a:ea typeface="微软雅黑" panose="020B0503020204020204" pitchFamily="34" charset="-122"/>
            </a:endParaRPr>
          </a:p>
        </p:txBody>
      </p:sp>
      <p:sp>
        <p:nvSpPr>
          <p:cNvPr id="25" name="矩形 24">
            <a:extLst>
              <a:ext uri="{FF2B5EF4-FFF2-40B4-BE49-F238E27FC236}">
                <a16:creationId xmlns:a16="http://schemas.microsoft.com/office/drawing/2014/main" id="{AC5A6A83-A5F7-49AF-854D-A118B157F238}"/>
              </a:ext>
            </a:extLst>
          </p:cNvPr>
          <p:cNvSpPr/>
          <p:nvPr/>
        </p:nvSpPr>
        <p:spPr>
          <a:xfrm>
            <a:off x="3564744" y="4790590"/>
            <a:ext cx="1181574" cy="518988"/>
          </a:xfrm>
          <a:prstGeom prst="rect">
            <a:avLst/>
          </a:prstGeom>
        </p:spPr>
        <p:txBody>
          <a:bodyPr wrap="square">
            <a:spAutoFit/>
          </a:bodyPr>
          <a:lstStyle/>
          <a:p>
            <a:pPr>
              <a:lnSpc>
                <a:spcPct val="150000"/>
              </a:lnSpc>
            </a:pPr>
            <a:r>
              <a:rPr lang="en-US" altLang="zh-CN" sz="2100" b="1" dirty="0">
                <a:solidFill>
                  <a:schemeClr val="bg1"/>
                </a:solidFill>
                <a:latin typeface="Times New Roman" panose="02020603050405020304" pitchFamily="18" charset="0"/>
                <a:cs typeface="Times New Roman" panose="02020603050405020304" pitchFamily="18" charset="0"/>
              </a:rPr>
              <a:t>PART 2</a:t>
            </a:r>
          </a:p>
        </p:txBody>
      </p:sp>
      <p:sp>
        <p:nvSpPr>
          <p:cNvPr id="26" name="梯形 25">
            <a:extLst>
              <a:ext uri="{FF2B5EF4-FFF2-40B4-BE49-F238E27FC236}">
                <a16:creationId xmlns:a16="http://schemas.microsoft.com/office/drawing/2014/main" id="{55550B95-CD91-4C28-A31E-7AEF387F18B1}"/>
              </a:ext>
            </a:extLst>
          </p:cNvPr>
          <p:cNvSpPr/>
          <p:nvPr/>
        </p:nvSpPr>
        <p:spPr>
          <a:xfrm rot="5400000">
            <a:off x="6779255" y="4239634"/>
            <a:ext cx="1487885" cy="2426155"/>
          </a:xfrm>
          <a:prstGeom prst="trapezoid">
            <a:avLst>
              <a:gd name="adj" fmla="val 40632"/>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prstClr val="white"/>
              </a:solidFill>
              <a:effectLst/>
              <a:uLnTx/>
              <a:uFillTx/>
              <a:latin typeface="Calibri" panose="020F0502020204030204"/>
              <a:ea typeface="微软雅黑" panose="020B0503020204020204" pitchFamily="34" charset="-122"/>
            </a:endParaRPr>
          </a:p>
        </p:txBody>
      </p:sp>
      <p:sp>
        <p:nvSpPr>
          <p:cNvPr id="27" name="矩形 26">
            <a:extLst>
              <a:ext uri="{FF2B5EF4-FFF2-40B4-BE49-F238E27FC236}">
                <a16:creationId xmlns:a16="http://schemas.microsoft.com/office/drawing/2014/main" id="{0B1A9A01-0FB9-489F-BF60-B59502CE1F19}"/>
              </a:ext>
            </a:extLst>
          </p:cNvPr>
          <p:cNvSpPr/>
          <p:nvPr/>
        </p:nvSpPr>
        <p:spPr>
          <a:xfrm>
            <a:off x="6302528" y="4775561"/>
            <a:ext cx="1181574" cy="518988"/>
          </a:xfrm>
          <a:prstGeom prst="rect">
            <a:avLst/>
          </a:prstGeom>
        </p:spPr>
        <p:txBody>
          <a:bodyPr wrap="square">
            <a:spAutoFit/>
          </a:bodyPr>
          <a:lstStyle/>
          <a:p>
            <a:pPr>
              <a:lnSpc>
                <a:spcPct val="150000"/>
              </a:lnSpc>
            </a:pPr>
            <a:r>
              <a:rPr lang="en-US" altLang="zh-CN" sz="2100" b="1" dirty="0">
                <a:solidFill>
                  <a:schemeClr val="bg1"/>
                </a:solidFill>
                <a:latin typeface="Times New Roman" panose="02020603050405020304" pitchFamily="18" charset="0"/>
                <a:cs typeface="Times New Roman" panose="02020603050405020304" pitchFamily="18" charset="0"/>
              </a:rPr>
              <a:t>PART 3</a:t>
            </a:r>
          </a:p>
        </p:txBody>
      </p:sp>
      <p:sp>
        <p:nvSpPr>
          <p:cNvPr id="28" name="矩形 27">
            <a:extLst>
              <a:ext uri="{FF2B5EF4-FFF2-40B4-BE49-F238E27FC236}">
                <a16:creationId xmlns:a16="http://schemas.microsoft.com/office/drawing/2014/main" id="{C3DC6F78-3F9E-4B81-B7D9-C54AA1F70A3A}"/>
              </a:ext>
            </a:extLst>
          </p:cNvPr>
          <p:cNvSpPr/>
          <p:nvPr/>
        </p:nvSpPr>
        <p:spPr>
          <a:xfrm>
            <a:off x="2996512" y="5340320"/>
            <a:ext cx="2426155" cy="457561"/>
          </a:xfrm>
          <a:prstGeom prst="rect">
            <a:avLst/>
          </a:prstGeom>
        </p:spPr>
        <p:txBody>
          <a:bodyPr wrap="square">
            <a:spAutoFit/>
          </a:bodyPr>
          <a:lstStyle/>
          <a:p>
            <a:pPr algn="ctr">
              <a:lnSpc>
                <a:spcPct val="150000"/>
              </a:lnSpc>
            </a:pPr>
            <a:r>
              <a:rPr lang="en-US" altLang="zh-CN" b="1" dirty="0">
                <a:solidFill>
                  <a:schemeClr val="bg1"/>
                </a:solidFill>
              </a:rPr>
              <a:t>MTL</a:t>
            </a:r>
            <a:r>
              <a:rPr lang="zh-CN" altLang="en-US" b="1" dirty="0">
                <a:solidFill>
                  <a:schemeClr val="bg1"/>
                </a:solidFill>
              </a:rPr>
              <a:t>阶段</a:t>
            </a:r>
            <a:endParaRPr lang="en-US" altLang="zh-CN" b="1" dirty="0">
              <a:solidFill>
                <a:schemeClr val="bg1"/>
              </a:solidFill>
            </a:endParaRPr>
          </a:p>
        </p:txBody>
      </p:sp>
      <p:sp>
        <p:nvSpPr>
          <p:cNvPr id="29" name="矩形 28">
            <a:extLst>
              <a:ext uri="{FF2B5EF4-FFF2-40B4-BE49-F238E27FC236}">
                <a16:creationId xmlns:a16="http://schemas.microsoft.com/office/drawing/2014/main" id="{1DB6D3CE-03DF-4F89-9AE7-7B4AD231FB80}"/>
              </a:ext>
            </a:extLst>
          </p:cNvPr>
          <p:cNvSpPr/>
          <p:nvPr/>
        </p:nvSpPr>
        <p:spPr>
          <a:xfrm>
            <a:off x="5796631" y="5351650"/>
            <a:ext cx="2426155" cy="457561"/>
          </a:xfrm>
          <a:prstGeom prst="rect">
            <a:avLst/>
          </a:prstGeom>
        </p:spPr>
        <p:txBody>
          <a:bodyPr wrap="square">
            <a:spAutoFit/>
          </a:bodyPr>
          <a:lstStyle/>
          <a:p>
            <a:pPr algn="ctr">
              <a:lnSpc>
                <a:spcPct val="150000"/>
              </a:lnSpc>
            </a:pPr>
            <a:r>
              <a:rPr lang="en-US" altLang="zh-CN" b="1" dirty="0">
                <a:solidFill>
                  <a:schemeClr val="bg1"/>
                </a:solidFill>
              </a:rPr>
              <a:t>MASK</a:t>
            </a:r>
            <a:r>
              <a:rPr lang="zh-CN" altLang="en-US" b="1" dirty="0">
                <a:solidFill>
                  <a:schemeClr val="bg1"/>
                </a:solidFill>
              </a:rPr>
              <a:t>实例</a:t>
            </a:r>
            <a:endParaRPr lang="en-US" altLang="zh-CN" b="1" dirty="0">
              <a:solidFill>
                <a:schemeClr val="bg1"/>
              </a:solidFill>
            </a:endParaRPr>
          </a:p>
        </p:txBody>
      </p:sp>
      <p:pic>
        <p:nvPicPr>
          <p:cNvPr id="2" name="图片 1">
            <a:extLst>
              <a:ext uri="{FF2B5EF4-FFF2-40B4-BE49-F238E27FC236}">
                <a16:creationId xmlns:a16="http://schemas.microsoft.com/office/drawing/2014/main" id="{5A1F542D-4AAD-48C4-8226-44BE8FB022F6}"/>
              </a:ext>
            </a:extLst>
          </p:cNvPr>
          <p:cNvPicPr>
            <a:picLocks noChangeAspect="1"/>
          </p:cNvPicPr>
          <p:nvPr/>
        </p:nvPicPr>
        <p:blipFill>
          <a:blip r:embed="rId4"/>
          <a:stretch>
            <a:fillRect/>
          </a:stretch>
        </p:blipFill>
        <p:spPr>
          <a:xfrm>
            <a:off x="5049581" y="1302901"/>
            <a:ext cx="2738681" cy="31268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3" y="333859"/>
            <a:ext cx="4050506" cy="414020"/>
          </a:xfrm>
          <a:prstGeom prst="rect">
            <a:avLst/>
          </a:prstGeom>
          <a:noFill/>
        </p:spPr>
        <p:txBody>
          <a:bodyPr wrap="square" rtlCol="0">
            <a:spAutoFit/>
          </a:bodyPr>
          <a:lstStyle/>
          <a:p>
            <a:r>
              <a:rPr lang="en-US" altLang="zh-CN" sz="2100" b="1" dirty="0">
                <a:latin typeface="微软雅黑" panose="020B0503020204020204" pitchFamily="34" charset="-122"/>
              </a:rPr>
              <a:t>DEO</a:t>
            </a:r>
            <a:r>
              <a:rPr lang="zh-CN" altLang="en-US" sz="2100" b="1" dirty="0">
                <a:latin typeface="微软雅黑" panose="020B0503020204020204" pitchFamily="34" charset="-122"/>
              </a:rPr>
              <a:t>阶段</a:t>
            </a:r>
          </a:p>
        </p:txBody>
      </p:sp>
      <p:sp>
        <p:nvSpPr>
          <p:cNvPr id="4" name="灯片编号占位符 3"/>
          <p:cNvSpPr>
            <a:spLocks noGrp="1"/>
          </p:cNvSpPr>
          <p:nvPr>
            <p:ph type="sldNum" sz="quarter" idx="12"/>
          </p:nvPr>
        </p:nvSpPr>
        <p:spPr/>
        <p:txBody>
          <a:bodyPr/>
          <a:lstStyle/>
          <a:p>
            <a:fld id="{51D91E7F-84B6-4064-9D4E-CC7D244BCA04}" type="slidenum">
              <a:rPr lang="zh-CN" altLang="en-US" sz="1500" smtClean="0"/>
              <a:t>5</a:t>
            </a:fld>
            <a:endParaRPr lang="zh-CN" altLang="en-US" sz="1500" dirty="0"/>
          </a:p>
        </p:txBody>
      </p:sp>
      <p:pic>
        <p:nvPicPr>
          <p:cNvPr id="17" name="图片 16" descr="手机屏幕的截图&#10;&#10;描述已自动生成">
            <a:extLst>
              <a:ext uri="{FF2B5EF4-FFF2-40B4-BE49-F238E27FC236}">
                <a16:creationId xmlns:a16="http://schemas.microsoft.com/office/drawing/2014/main" id="{72007061-BEA9-4A91-9F98-E1DA38621D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085" y="1420345"/>
            <a:ext cx="2505075" cy="3829050"/>
          </a:xfrm>
          <a:prstGeom prst="rect">
            <a:avLst/>
          </a:prstGeom>
        </p:spPr>
      </p:pic>
      <p:pic>
        <p:nvPicPr>
          <p:cNvPr id="20" name="图片 19">
            <a:extLst>
              <a:ext uri="{FF2B5EF4-FFF2-40B4-BE49-F238E27FC236}">
                <a16:creationId xmlns:a16="http://schemas.microsoft.com/office/drawing/2014/main" id="{8F6782BD-59F0-4E1C-9C8D-97223AEC024E}"/>
              </a:ext>
            </a:extLst>
          </p:cNvPr>
          <p:cNvPicPr>
            <a:picLocks noChangeAspect="1"/>
          </p:cNvPicPr>
          <p:nvPr/>
        </p:nvPicPr>
        <p:blipFill>
          <a:blip r:embed="rId4"/>
          <a:stretch>
            <a:fillRect/>
          </a:stretch>
        </p:blipFill>
        <p:spPr>
          <a:xfrm>
            <a:off x="0" y="5478915"/>
            <a:ext cx="3535937" cy="1092800"/>
          </a:xfrm>
          <a:prstGeom prst="rect">
            <a:avLst/>
          </a:prstGeom>
        </p:spPr>
      </p:pic>
      <p:pic>
        <p:nvPicPr>
          <p:cNvPr id="3" name="图片 2">
            <a:extLst>
              <a:ext uri="{FF2B5EF4-FFF2-40B4-BE49-F238E27FC236}">
                <a16:creationId xmlns:a16="http://schemas.microsoft.com/office/drawing/2014/main" id="{5CC8E39A-2E75-4687-B3FD-56F7F250031B}"/>
              </a:ext>
            </a:extLst>
          </p:cNvPr>
          <p:cNvPicPr>
            <a:picLocks noChangeAspect="1"/>
          </p:cNvPicPr>
          <p:nvPr/>
        </p:nvPicPr>
        <p:blipFill>
          <a:blip r:embed="rId5"/>
          <a:stretch>
            <a:fillRect/>
          </a:stretch>
        </p:blipFill>
        <p:spPr>
          <a:xfrm>
            <a:off x="2823033" y="597405"/>
            <a:ext cx="6080882" cy="48595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3" y="333859"/>
            <a:ext cx="4050506" cy="414020"/>
          </a:xfrm>
          <a:prstGeom prst="rect">
            <a:avLst/>
          </a:prstGeom>
          <a:noFill/>
        </p:spPr>
        <p:txBody>
          <a:bodyPr wrap="square" rtlCol="0">
            <a:spAutoFit/>
          </a:bodyPr>
          <a:lstStyle/>
          <a:p>
            <a:r>
              <a:rPr lang="en-US" altLang="zh-CN" sz="2100" b="1">
                <a:latin typeface="微软雅黑" panose="020B0503020204020204" pitchFamily="34" charset="-122"/>
              </a:rPr>
              <a:t>MTL</a:t>
            </a:r>
            <a:r>
              <a:rPr lang="zh-CN" altLang="en-US" sz="2100" b="1">
                <a:latin typeface="微软雅黑" panose="020B0503020204020204" pitchFamily="34" charset="-122"/>
              </a:rPr>
              <a:t>阶段</a:t>
            </a:r>
            <a:endParaRPr lang="zh-CN" altLang="en-US" sz="21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z="1500" smtClean="0"/>
              <a:t>6</a:t>
            </a:fld>
            <a:endParaRPr lang="zh-CN" altLang="en-US" sz="1500" dirty="0"/>
          </a:p>
        </p:txBody>
      </p:sp>
      <p:pic>
        <p:nvPicPr>
          <p:cNvPr id="10" name="图片 9">
            <a:extLst>
              <a:ext uri="{FF2B5EF4-FFF2-40B4-BE49-F238E27FC236}">
                <a16:creationId xmlns:a16="http://schemas.microsoft.com/office/drawing/2014/main" id="{421D5B7E-0B93-402C-8450-7958C2C174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7664" y="87437"/>
            <a:ext cx="7523071" cy="6858000"/>
          </a:xfrm>
          <a:prstGeom prst="rect">
            <a:avLst/>
          </a:prstGeom>
        </p:spPr>
      </p:pic>
    </p:spTree>
    <p:extLst>
      <p:ext uri="{BB962C8B-B14F-4D97-AF65-F5344CB8AC3E}">
        <p14:creationId xmlns:p14="http://schemas.microsoft.com/office/powerpoint/2010/main" val="3494908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3" y="333859"/>
            <a:ext cx="4050506" cy="414020"/>
          </a:xfrm>
          <a:prstGeom prst="rect">
            <a:avLst/>
          </a:prstGeom>
          <a:noFill/>
        </p:spPr>
        <p:txBody>
          <a:bodyPr wrap="square" rtlCol="0">
            <a:spAutoFit/>
          </a:bodyPr>
          <a:lstStyle/>
          <a:p>
            <a:r>
              <a:rPr lang="en-US" altLang="zh-CN" sz="2100" b="1" dirty="0">
                <a:latin typeface="微软雅黑" panose="020B0503020204020204" pitchFamily="34" charset="-122"/>
              </a:rPr>
              <a:t>MASK</a:t>
            </a:r>
            <a:r>
              <a:rPr lang="zh-CN" altLang="en-US" sz="2100" b="1" dirty="0">
                <a:latin typeface="微软雅黑" panose="020B0503020204020204" pitchFamily="34" charset="-122"/>
              </a:rPr>
              <a:t>实例</a:t>
            </a:r>
          </a:p>
        </p:txBody>
      </p:sp>
      <p:sp>
        <p:nvSpPr>
          <p:cNvPr id="4" name="灯片编号占位符 3"/>
          <p:cNvSpPr>
            <a:spLocks noGrp="1"/>
          </p:cNvSpPr>
          <p:nvPr>
            <p:ph type="sldNum" sz="quarter" idx="12"/>
          </p:nvPr>
        </p:nvSpPr>
        <p:spPr/>
        <p:txBody>
          <a:bodyPr/>
          <a:lstStyle/>
          <a:p>
            <a:fld id="{51D91E7F-84B6-4064-9D4E-CC7D244BCA04}" type="slidenum">
              <a:rPr lang="zh-CN" altLang="en-US" sz="1500" smtClean="0"/>
              <a:t>7</a:t>
            </a:fld>
            <a:endParaRPr lang="zh-CN" altLang="en-US" sz="1500" dirty="0"/>
          </a:p>
        </p:txBody>
      </p:sp>
      <p:grpSp>
        <p:nvGrpSpPr>
          <p:cNvPr id="3" name="组合 2"/>
          <p:cNvGrpSpPr/>
          <p:nvPr/>
        </p:nvGrpSpPr>
        <p:grpSpPr>
          <a:xfrm>
            <a:off x="427361" y="1216455"/>
            <a:ext cx="8101013" cy="1876369"/>
            <a:chOff x="695322" y="500926"/>
            <a:chExt cx="10801351" cy="2329605"/>
          </a:xfrm>
        </p:grpSpPr>
        <p:sp>
          <p:nvSpPr>
            <p:cNvPr id="7" name="矩形 6"/>
            <p:cNvSpPr/>
            <p:nvPr/>
          </p:nvSpPr>
          <p:spPr>
            <a:xfrm>
              <a:off x="695322" y="584138"/>
              <a:ext cx="10801350" cy="2246393"/>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mc:AlternateContent xmlns:mc="http://schemas.openxmlformats.org/markup-compatibility/2006" xmlns:a14="http://schemas.microsoft.com/office/drawing/2010/main">
          <mc:Choice Requires="a14">
            <p:sp>
              <p:nvSpPr>
                <p:cNvPr id="5" name="矩形 4"/>
                <p:cNvSpPr/>
                <p:nvPr/>
              </p:nvSpPr>
              <p:spPr>
                <a:xfrm>
                  <a:off x="695322" y="500926"/>
                  <a:ext cx="10801351" cy="1890195"/>
                </a:xfrm>
                <a:prstGeom prst="rect">
                  <a:avLst/>
                </a:prstGeom>
              </p:spPr>
              <p:txBody>
                <a:bodyPr wrap="square">
                  <a:spAutoFit/>
                </a:bodyPr>
                <a:lstStyle/>
                <a:p>
                  <a:pPr>
                    <a:lnSpc>
                      <a:spcPct val="125000"/>
                    </a:lnSpc>
                  </a:pPr>
                  <a:r>
                    <a:rPr lang="zh-CN" altLang="en-US" b="1" dirty="0">
                      <a:solidFill>
                        <a:schemeClr val="accent1"/>
                      </a:solidFill>
                    </a:rPr>
                    <a:t>工作示例</a:t>
                  </a:r>
                  <a:endParaRPr lang="en-US" altLang="zh-CN" b="1" dirty="0">
                    <a:solidFill>
                      <a:schemeClr val="accent1"/>
                    </a:solidFill>
                  </a:endParaRPr>
                </a:p>
                <a:p>
                  <a:pPr>
                    <a:lnSpc>
                      <a:spcPct val="125000"/>
                    </a:lnSpc>
                  </a:pPr>
                  <a:r>
                    <a:rPr lang="zh-CN" altLang="en-US" sz="1600" dirty="0"/>
                    <a:t>    将三个项目同时作为</a:t>
                  </a:r>
                  <a:r>
                    <a:rPr lang="en-US" altLang="zh-CN" sz="1600" dirty="0"/>
                    <a:t>MASK</a:t>
                  </a:r>
                  <a:r>
                    <a:rPr lang="zh-CN" altLang="en-US" sz="1600" dirty="0"/>
                    <a:t>的输入。</a:t>
                  </a:r>
                  <a:r>
                    <a:rPr lang="en-US" altLang="zh-CN" sz="1600" dirty="0"/>
                    <a:t>MASK</a:t>
                  </a:r>
                  <a:r>
                    <a:rPr lang="zh-CN" altLang="en-US" sz="1600" dirty="0"/>
                    <a:t>首先将三个项目分为两个集合：训练集</a:t>
                  </a:r>
                  <a:r>
                    <a:rPr lang="en-US" altLang="zh-CN" sz="1600" dirty="0"/>
                    <a:t>X</a:t>
                  </a:r>
                  <a:r>
                    <a:rPr lang="zh-CN" altLang="en-US" sz="1600" dirty="0"/>
                    <a:t>和测试集</a:t>
                  </a:r>
                  <a:r>
                    <a:rPr lang="en-US" altLang="zh-CN" sz="1600" dirty="0"/>
                    <a:t>Y</a:t>
                  </a:r>
                  <a:r>
                    <a:rPr lang="zh-CN" altLang="en-US" sz="1600" dirty="0"/>
                    <a:t>。</a:t>
                  </a:r>
                  <a:r>
                    <a:rPr lang="en-US" altLang="zh-CN" sz="1600" dirty="0"/>
                    <a:t>DEO</a:t>
                  </a:r>
                  <a:r>
                    <a:rPr lang="zh-CN" altLang="en-US" sz="1600" dirty="0"/>
                    <a:t>阶段中，</a:t>
                  </a:r>
                  <a:r>
                    <a:rPr lang="en-US" altLang="zh-CN" sz="1600" dirty="0"/>
                    <a:t>MASK</a:t>
                  </a:r>
                  <a:r>
                    <a:rPr lang="zh-CN" altLang="en-US" sz="1600" dirty="0"/>
                    <a:t>将训练集</a:t>
                  </a:r>
                  <a:r>
                    <a:rPr lang="en-US" altLang="zh-CN" sz="1600" dirty="0"/>
                    <a:t>X</a:t>
                  </a:r>
                  <a:r>
                    <a:rPr lang="zh-CN" altLang="en-US" sz="1600" dirty="0"/>
                    <a:t>进一步分成两个集合：训练集</a:t>
                  </a:r>
                  <a14:m>
                    <m:oMath xmlns:m="http://schemas.openxmlformats.org/officeDocument/2006/math">
                      <m:sSub>
                        <m:sSubPr>
                          <m:ctrlPr>
                            <a:rPr lang="en-US" altLang="zh-CN" sz="1600" i="1" smtClean="0">
                              <a:latin typeface="Cambria Math" panose="02040503050406030204" pitchFamily="18" charset="0"/>
                            </a:rPr>
                          </m:ctrlPr>
                        </m:sSubPr>
                        <m:e>
                          <m:r>
                            <m:rPr>
                              <m:sty m:val="p"/>
                            </m:rPr>
                            <a:rPr lang="en-US" altLang="zh-CN" sz="1600" i="1">
                              <a:latin typeface="Cambria Math" panose="02040503050406030204" pitchFamily="18" charset="0"/>
                            </a:rPr>
                            <m:t>X</m:t>
                          </m:r>
                        </m:e>
                        <m:sub>
                          <m:r>
                            <m:rPr>
                              <m:sty m:val="p"/>
                            </m:rPr>
                            <a:rPr lang="en-US" altLang="zh-CN" sz="1600" i="1">
                              <a:latin typeface="Cambria Math" panose="02040503050406030204" pitchFamily="18" charset="0"/>
                            </a:rPr>
                            <m:t>T</m:t>
                          </m:r>
                        </m:sub>
                      </m:sSub>
                    </m:oMath>
                  </a14:m>
                  <a:r>
                    <a:rPr lang="zh-CN" altLang="en-US" sz="1600" dirty="0"/>
                    <a:t>和验证集</a:t>
                  </a:r>
                  <a14:m>
                    <m:oMath xmlns:m="http://schemas.openxmlformats.org/officeDocument/2006/math">
                      <m:sSub>
                        <m:sSubPr>
                          <m:ctrlPr>
                            <a:rPr lang="en-US" altLang="zh-CN" sz="1600" i="1" smtClean="0">
                              <a:latin typeface="Cambria Math" panose="02040503050406030204" pitchFamily="18" charset="0"/>
                            </a:rPr>
                          </m:ctrlPr>
                        </m:sSubPr>
                        <m:e>
                          <m:r>
                            <m:rPr>
                              <m:sty m:val="p"/>
                            </m:rPr>
                            <a:rPr lang="en-US" altLang="zh-CN" sz="1600" i="1">
                              <a:latin typeface="Cambria Math" panose="02040503050406030204" pitchFamily="18" charset="0"/>
                            </a:rPr>
                            <m:t>X</m:t>
                          </m:r>
                        </m:e>
                        <m:sub>
                          <m:r>
                            <m:rPr>
                              <m:sty m:val="p"/>
                            </m:rPr>
                            <a:rPr lang="en-US" altLang="zh-CN" sz="1600" i="1">
                              <a:latin typeface="Cambria Math" panose="02040503050406030204" pitchFamily="18" charset="0"/>
                            </a:rPr>
                            <m:t>V</m:t>
                          </m:r>
                        </m:sub>
                      </m:sSub>
                      <m:r>
                        <a:rPr lang="zh-CN" altLang="en-US" sz="1600" i="1">
                          <a:latin typeface="Cambria Math" panose="02040503050406030204" pitchFamily="18" charset="0"/>
                        </a:rPr>
                        <m:t>；</m:t>
                      </m:r>
                    </m:oMath>
                  </a14:m>
                  <a:r>
                    <a:rPr lang="en-US" altLang="zh-CN" sz="1600" dirty="0"/>
                    <a:t>DEO</a:t>
                  </a:r>
                  <a:r>
                    <a:rPr lang="zh-CN" altLang="en-US" sz="1600" dirty="0"/>
                    <a:t>程序在</a:t>
                  </a:r>
                  <a14:m>
                    <m:oMath xmlns:m="http://schemas.openxmlformats.org/officeDocument/2006/math">
                      <m:sSub>
                        <m:sSubPr>
                          <m:ctrlPr>
                            <a:rPr lang="en-US" altLang="zh-CN" sz="1600" i="1">
                              <a:latin typeface="Cambria Math" panose="02040503050406030204" pitchFamily="18" charset="0"/>
                            </a:rPr>
                          </m:ctrlPr>
                        </m:sSubPr>
                        <m:e>
                          <m:r>
                            <m:rPr>
                              <m:sty m:val="p"/>
                            </m:rPr>
                            <a:rPr lang="en-US" altLang="zh-CN" sz="1600" i="1">
                              <a:latin typeface="Cambria Math" panose="02040503050406030204" pitchFamily="18" charset="0"/>
                            </a:rPr>
                            <m:t>X</m:t>
                          </m:r>
                        </m:e>
                        <m:sub>
                          <m:r>
                            <m:rPr>
                              <m:sty m:val="p"/>
                            </m:rPr>
                            <a:rPr lang="en-US" altLang="zh-CN" sz="1600" i="1">
                              <a:latin typeface="Cambria Math" panose="02040503050406030204" pitchFamily="18" charset="0"/>
                            </a:rPr>
                            <m:t>T</m:t>
                          </m:r>
                        </m:sub>
                      </m:sSub>
                    </m:oMath>
                  </a14:m>
                  <a:r>
                    <a:rPr lang="zh-CN" altLang="en-US" sz="1600" dirty="0"/>
                    <a:t>上搜索超参数的最佳值，然后在</a:t>
                  </a:r>
                  <a14:m>
                    <m:oMath xmlns:m="http://schemas.openxmlformats.org/officeDocument/2006/math">
                      <m:sSub>
                        <m:sSubPr>
                          <m:ctrlPr>
                            <a:rPr lang="en-US" altLang="zh-CN" sz="1600" i="1">
                              <a:latin typeface="Cambria Math" panose="02040503050406030204" pitchFamily="18" charset="0"/>
                            </a:rPr>
                          </m:ctrlPr>
                        </m:sSubPr>
                        <m:e>
                          <m:r>
                            <m:rPr>
                              <m:sty m:val="p"/>
                            </m:rPr>
                            <a:rPr lang="en-US" altLang="zh-CN" sz="1600" i="1">
                              <a:latin typeface="Cambria Math" panose="02040503050406030204" pitchFamily="18" charset="0"/>
                            </a:rPr>
                            <m:t>X</m:t>
                          </m:r>
                        </m:e>
                        <m:sub>
                          <m:r>
                            <m:rPr>
                              <m:sty m:val="p"/>
                            </m:rPr>
                            <a:rPr lang="en-US" altLang="zh-CN" sz="1600" i="1">
                              <a:latin typeface="Cambria Math" panose="02040503050406030204" pitchFamily="18" charset="0"/>
                            </a:rPr>
                            <m:t>V</m:t>
                          </m:r>
                        </m:sub>
                      </m:sSub>
                    </m:oMath>
                  </a14:m>
                  <a:r>
                    <a:rPr lang="zh-CN" altLang="en-US" sz="1600" dirty="0"/>
                    <a:t>上检查有效性。在</a:t>
                  </a:r>
                  <a:r>
                    <a:rPr lang="en-US" altLang="zh-CN" sz="1600" dirty="0"/>
                    <a:t>DEO</a:t>
                  </a:r>
                  <a:r>
                    <a:rPr lang="zh-CN" altLang="en-US" sz="1600" dirty="0"/>
                    <a:t>阶段获得超参数的最佳值之后，</a:t>
                  </a:r>
                  <a:r>
                    <a:rPr lang="en-US" altLang="zh-CN" sz="1600" dirty="0"/>
                    <a:t>MASK</a:t>
                  </a:r>
                  <a:r>
                    <a:rPr lang="zh-CN" altLang="en-US" sz="1600" dirty="0"/>
                    <a:t>同时建立三个预测模型并分别对测试集数据</a:t>
                  </a:r>
                  <a:r>
                    <a:rPr lang="en-US" altLang="zh-CN" sz="1600" dirty="0"/>
                    <a:t>Y</a:t>
                  </a:r>
                  <a:r>
                    <a:rPr lang="zh-CN" altLang="en-US" sz="1600" dirty="0"/>
                    <a:t>进行测试。</a:t>
                  </a:r>
                  <a:endParaRPr lang="en-US" altLang="zh-CN" sz="1600" dirty="0"/>
                </a:p>
              </p:txBody>
            </p:sp>
          </mc:Choice>
          <mc:Fallback xmlns="">
            <p:sp>
              <p:nvSpPr>
                <p:cNvPr id="5" name="矩形 4"/>
                <p:cNvSpPr>
                  <a:spLocks noRot="1" noChangeAspect="1" noMove="1" noResize="1" noEditPoints="1" noAdjustHandles="1" noChangeArrowheads="1" noChangeShapeType="1" noTextEdit="1"/>
                </p:cNvSpPr>
                <p:nvPr/>
              </p:nvSpPr>
              <p:spPr>
                <a:xfrm>
                  <a:off x="695322" y="500926"/>
                  <a:ext cx="10801351" cy="1890195"/>
                </a:xfrm>
                <a:prstGeom prst="rect">
                  <a:avLst/>
                </a:prstGeom>
                <a:blipFill>
                  <a:blip r:embed="rId3"/>
                  <a:stretch>
                    <a:fillRect l="-602" b="-12450"/>
                  </a:stretch>
                </a:blipFill>
              </p:spPr>
              <p:txBody>
                <a:bodyPr/>
                <a:lstStyle/>
                <a:p>
                  <a:r>
                    <a:rPr lang="zh-CN" altLang="en-US">
                      <a:noFill/>
                    </a:rPr>
                    <a:t> </a:t>
                  </a:r>
                </a:p>
              </p:txBody>
            </p:sp>
          </mc:Fallback>
        </mc:AlternateContent>
      </p:grpSp>
      <p:pic>
        <p:nvPicPr>
          <p:cNvPr id="6" name="图片 5">
            <a:extLst>
              <a:ext uri="{FF2B5EF4-FFF2-40B4-BE49-F238E27FC236}">
                <a16:creationId xmlns:a16="http://schemas.microsoft.com/office/drawing/2014/main" id="{8E3EF30A-9E63-4A9E-A44E-05D805C784DE}"/>
              </a:ext>
            </a:extLst>
          </p:cNvPr>
          <p:cNvPicPr>
            <a:picLocks noChangeAspect="1"/>
          </p:cNvPicPr>
          <p:nvPr/>
        </p:nvPicPr>
        <p:blipFill>
          <a:blip r:embed="rId4"/>
          <a:stretch>
            <a:fillRect/>
          </a:stretch>
        </p:blipFill>
        <p:spPr>
          <a:xfrm>
            <a:off x="2735420" y="3207479"/>
            <a:ext cx="3673158" cy="2842506"/>
          </a:xfrm>
          <a:prstGeom prst="rect">
            <a:avLst/>
          </a:prstGeom>
        </p:spPr>
      </p:pic>
    </p:spTree>
    <p:extLst>
      <p:ext uri="{BB962C8B-B14F-4D97-AF65-F5344CB8AC3E}">
        <p14:creationId xmlns:p14="http://schemas.microsoft.com/office/powerpoint/2010/main" val="4094022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3" y="333859"/>
            <a:ext cx="4050506" cy="414020"/>
          </a:xfrm>
          <a:prstGeom prst="rect">
            <a:avLst/>
          </a:prstGeom>
          <a:noFill/>
        </p:spPr>
        <p:txBody>
          <a:bodyPr wrap="square" rtlCol="0">
            <a:spAutoFit/>
          </a:bodyPr>
          <a:lstStyle/>
          <a:p>
            <a:r>
              <a:rPr lang="zh-CN" altLang="en-US" sz="2100" b="1" dirty="0">
                <a:latin typeface="微软雅黑" panose="020B0503020204020204" pitchFamily="34" charset="-122"/>
              </a:rPr>
              <a:t>实验设置</a:t>
            </a:r>
          </a:p>
        </p:txBody>
      </p:sp>
      <p:sp>
        <p:nvSpPr>
          <p:cNvPr id="4" name="灯片编号占位符 3"/>
          <p:cNvSpPr>
            <a:spLocks noGrp="1"/>
          </p:cNvSpPr>
          <p:nvPr>
            <p:ph type="sldNum" sz="quarter" idx="12"/>
          </p:nvPr>
        </p:nvSpPr>
        <p:spPr/>
        <p:txBody>
          <a:bodyPr/>
          <a:lstStyle/>
          <a:p>
            <a:fld id="{51D91E7F-84B6-4064-9D4E-CC7D244BCA04}" type="slidenum">
              <a:rPr lang="zh-CN" altLang="en-US" sz="1500" smtClean="0"/>
              <a:t>8</a:t>
            </a:fld>
            <a:endParaRPr lang="zh-CN" altLang="en-US" sz="1500" dirty="0"/>
          </a:p>
        </p:txBody>
      </p:sp>
      <p:grpSp>
        <p:nvGrpSpPr>
          <p:cNvPr id="3" name="组合 2"/>
          <p:cNvGrpSpPr/>
          <p:nvPr/>
        </p:nvGrpSpPr>
        <p:grpSpPr>
          <a:xfrm>
            <a:off x="521491" y="1255455"/>
            <a:ext cx="8101013" cy="922969"/>
            <a:chOff x="695322" y="530939"/>
            <a:chExt cx="10801351" cy="1257148"/>
          </a:xfrm>
        </p:grpSpPr>
        <p:sp>
          <p:nvSpPr>
            <p:cNvPr id="7" name="矩形 6"/>
            <p:cNvSpPr/>
            <p:nvPr/>
          </p:nvSpPr>
          <p:spPr>
            <a:xfrm>
              <a:off x="695322" y="584138"/>
              <a:ext cx="10801350" cy="1203949"/>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矩形 4"/>
            <p:cNvSpPr/>
            <p:nvPr/>
          </p:nvSpPr>
          <p:spPr>
            <a:xfrm>
              <a:off x="695322" y="530939"/>
              <a:ext cx="10801351" cy="472388"/>
            </a:xfrm>
            <a:prstGeom prst="rect">
              <a:avLst/>
            </a:prstGeom>
          </p:spPr>
          <p:txBody>
            <a:bodyPr wrap="square">
              <a:spAutoFit/>
            </a:bodyPr>
            <a:lstStyle/>
            <a:p>
              <a:pPr>
                <a:lnSpc>
                  <a:spcPct val="125000"/>
                </a:lnSpc>
              </a:pPr>
              <a:r>
                <a:rPr lang="zh-CN" altLang="en-US" b="1" dirty="0">
                  <a:solidFill>
                    <a:schemeClr val="accent1"/>
                  </a:solidFill>
                </a:rPr>
                <a:t>数据集</a:t>
              </a:r>
              <a:endParaRPr lang="en-US" altLang="zh-CN" b="1" dirty="0">
                <a:solidFill>
                  <a:schemeClr val="accent1"/>
                </a:solidFill>
              </a:endParaRPr>
            </a:p>
            <a:p>
              <a:pPr>
                <a:lnSpc>
                  <a:spcPct val="125000"/>
                </a:lnSpc>
              </a:pPr>
              <a:r>
                <a:rPr lang="en-US" altLang="zh-CN" dirty="0" err="1"/>
                <a:t>ReLink</a:t>
              </a:r>
              <a:r>
                <a:rPr lang="zh-CN" altLang="en-US" dirty="0"/>
                <a:t>、</a:t>
              </a:r>
              <a:r>
                <a:rPr lang="en-US" altLang="zh-CN" dirty="0"/>
                <a:t>AEEEM</a:t>
              </a:r>
              <a:r>
                <a:rPr lang="zh-CN" altLang="en-US" dirty="0"/>
                <a:t>、</a:t>
              </a:r>
              <a:r>
                <a:rPr lang="en-US" altLang="zh-CN" dirty="0"/>
                <a:t>MORPH</a:t>
              </a:r>
              <a:endParaRPr lang="en-US" altLang="zh-CN" sz="1600" dirty="0"/>
            </a:p>
          </p:txBody>
        </p:sp>
      </p:grpSp>
      <p:pic>
        <p:nvPicPr>
          <p:cNvPr id="2" name="图片 1">
            <a:extLst>
              <a:ext uri="{FF2B5EF4-FFF2-40B4-BE49-F238E27FC236}">
                <a16:creationId xmlns:a16="http://schemas.microsoft.com/office/drawing/2014/main" id="{0A3754B8-7951-4798-A475-28024F46C479}"/>
              </a:ext>
            </a:extLst>
          </p:cNvPr>
          <p:cNvPicPr>
            <a:picLocks noChangeAspect="1"/>
          </p:cNvPicPr>
          <p:nvPr/>
        </p:nvPicPr>
        <p:blipFill>
          <a:blip r:embed="rId3"/>
          <a:stretch>
            <a:fillRect/>
          </a:stretch>
        </p:blipFill>
        <p:spPr>
          <a:xfrm>
            <a:off x="2147299" y="2378038"/>
            <a:ext cx="4526672" cy="3596952"/>
          </a:xfrm>
          <a:prstGeom prst="rect">
            <a:avLst/>
          </a:prstGeom>
        </p:spPr>
      </p:pic>
    </p:spTree>
    <p:extLst>
      <p:ext uri="{BB962C8B-B14F-4D97-AF65-F5344CB8AC3E}">
        <p14:creationId xmlns:p14="http://schemas.microsoft.com/office/powerpoint/2010/main" val="3217179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3" y="333859"/>
            <a:ext cx="4050506" cy="414020"/>
          </a:xfrm>
          <a:prstGeom prst="rect">
            <a:avLst/>
          </a:prstGeom>
          <a:noFill/>
        </p:spPr>
        <p:txBody>
          <a:bodyPr wrap="square" rtlCol="0">
            <a:spAutoFit/>
          </a:bodyPr>
          <a:lstStyle/>
          <a:p>
            <a:r>
              <a:rPr lang="zh-CN" altLang="en-US" sz="2100" b="1" dirty="0">
                <a:latin typeface="微软雅黑" panose="020B0503020204020204" pitchFamily="34" charset="-122"/>
              </a:rPr>
              <a:t>实验设置</a:t>
            </a:r>
          </a:p>
        </p:txBody>
      </p:sp>
      <p:sp>
        <p:nvSpPr>
          <p:cNvPr id="4" name="灯片编号占位符 3"/>
          <p:cNvSpPr>
            <a:spLocks noGrp="1"/>
          </p:cNvSpPr>
          <p:nvPr>
            <p:ph type="sldNum" sz="quarter" idx="12"/>
          </p:nvPr>
        </p:nvSpPr>
        <p:spPr/>
        <p:txBody>
          <a:bodyPr/>
          <a:lstStyle/>
          <a:p>
            <a:fld id="{51D91E7F-84B6-4064-9D4E-CC7D244BCA04}" type="slidenum">
              <a:rPr lang="zh-CN" altLang="en-US" sz="1500" smtClean="0"/>
              <a:t>9</a:t>
            </a:fld>
            <a:endParaRPr lang="zh-CN" altLang="en-US" sz="1500" dirty="0"/>
          </a:p>
        </p:txBody>
      </p:sp>
      <p:grpSp>
        <p:nvGrpSpPr>
          <p:cNvPr id="3" name="组合 2"/>
          <p:cNvGrpSpPr/>
          <p:nvPr/>
        </p:nvGrpSpPr>
        <p:grpSpPr>
          <a:xfrm>
            <a:off x="521491" y="1255455"/>
            <a:ext cx="8101013" cy="922969"/>
            <a:chOff x="695322" y="530939"/>
            <a:chExt cx="10801351" cy="1257148"/>
          </a:xfrm>
        </p:grpSpPr>
        <p:sp>
          <p:nvSpPr>
            <p:cNvPr id="7" name="矩形 6"/>
            <p:cNvSpPr/>
            <p:nvPr/>
          </p:nvSpPr>
          <p:spPr>
            <a:xfrm>
              <a:off x="695322" y="584138"/>
              <a:ext cx="10801350" cy="1203949"/>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矩形 4"/>
            <p:cNvSpPr/>
            <p:nvPr/>
          </p:nvSpPr>
          <p:spPr>
            <a:xfrm>
              <a:off x="695322" y="530939"/>
              <a:ext cx="10801351" cy="1024102"/>
            </a:xfrm>
            <a:prstGeom prst="rect">
              <a:avLst/>
            </a:prstGeom>
          </p:spPr>
          <p:txBody>
            <a:bodyPr wrap="square">
              <a:spAutoFit/>
            </a:bodyPr>
            <a:lstStyle/>
            <a:p>
              <a:pPr>
                <a:lnSpc>
                  <a:spcPct val="125000"/>
                </a:lnSpc>
              </a:pPr>
              <a:r>
                <a:rPr lang="zh-CN" altLang="en-US" b="1" dirty="0">
                  <a:solidFill>
                    <a:schemeClr val="accent1"/>
                  </a:solidFill>
                </a:rPr>
                <a:t>基线方法</a:t>
              </a:r>
              <a:endParaRPr lang="en-US" altLang="zh-CN" b="1" dirty="0">
                <a:solidFill>
                  <a:schemeClr val="accent1"/>
                </a:solidFill>
              </a:endParaRPr>
            </a:p>
            <a:p>
              <a:pPr>
                <a:lnSpc>
                  <a:spcPct val="125000"/>
                </a:lnSpc>
              </a:pPr>
              <a:r>
                <a:rPr lang="en-US" altLang="zh-CN" dirty="0"/>
                <a:t>STL</a:t>
              </a:r>
              <a:r>
                <a:rPr lang="zh-CN" altLang="en-US" dirty="0"/>
                <a:t>、</a:t>
              </a:r>
              <a:r>
                <a:rPr lang="en-US" altLang="zh-CN" dirty="0"/>
                <a:t>CPDP</a:t>
              </a:r>
              <a:endParaRPr lang="en-US" altLang="zh-CN" sz="1600" dirty="0"/>
            </a:p>
          </p:txBody>
        </p:sp>
      </p:grpSp>
      <p:pic>
        <p:nvPicPr>
          <p:cNvPr id="6" name="图片 5">
            <a:extLst>
              <a:ext uri="{FF2B5EF4-FFF2-40B4-BE49-F238E27FC236}">
                <a16:creationId xmlns:a16="http://schemas.microsoft.com/office/drawing/2014/main" id="{260C04E1-A489-4CFB-8156-E533162E1CA3}"/>
              </a:ext>
            </a:extLst>
          </p:cNvPr>
          <p:cNvPicPr>
            <a:picLocks noChangeAspect="1"/>
          </p:cNvPicPr>
          <p:nvPr/>
        </p:nvPicPr>
        <p:blipFill>
          <a:blip r:embed="rId3"/>
          <a:stretch>
            <a:fillRect/>
          </a:stretch>
        </p:blipFill>
        <p:spPr>
          <a:xfrm>
            <a:off x="0" y="2770397"/>
            <a:ext cx="9198331" cy="2621873"/>
          </a:xfrm>
          <a:prstGeom prst="rect">
            <a:avLst/>
          </a:prstGeom>
        </p:spPr>
      </p:pic>
    </p:spTree>
    <p:extLst>
      <p:ext uri="{BB962C8B-B14F-4D97-AF65-F5344CB8AC3E}">
        <p14:creationId xmlns:p14="http://schemas.microsoft.com/office/powerpoint/2010/main" val="2762674641"/>
      </p:ext>
    </p:extLst>
  </p:cSld>
  <p:clrMapOvr>
    <a:masterClrMapping/>
  </p:clrMapOvr>
</p:sld>
</file>

<file path=ppt/theme/theme1.xml><?xml version="1.0" encoding="utf-8"?>
<a:theme xmlns:a="http://schemas.openxmlformats.org/drawingml/2006/main" name="Office 主题">
  <a:themeElements>
    <a:clrScheme name="工大蓝">
      <a:dk1>
        <a:sysClr val="windowText" lastClr="000000"/>
      </a:dk1>
      <a:lt1>
        <a:sysClr val="window" lastClr="FFFFFF"/>
      </a:lt1>
      <a:dk2>
        <a:srgbClr val="44546A"/>
      </a:dk2>
      <a:lt2>
        <a:srgbClr val="E7E6E6"/>
      </a:lt2>
      <a:accent1>
        <a:srgbClr val="0053A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1600</TotalTime>
  <Words>2214</Words>
  <Application>Microsoft Office PowerPoint</Application>
  <PresentationFormat>全屏显示(4:3)</PresentationFormat>
  <Paragraphs>192</Paragraphs>
  <Slides>18</Slides>
  <Notes>14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微软雅黑</vt:lpstr>
      <vt:lpstr>Arial</vt:lpstr>
      <vt:lpstr>Calibri</vt:lpstr>
      <vt:lpstr>Cambria Math</vt:lpstr>
      <vt:lpstr>Consolas</vt:lpstr>
      <vt:lpstr>Times New Roman</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DY</dc:creator>
  <cp:lastModifiedBy>xinquan</cp:lastModifiedBy>
  <cp:revision>414</cp:revision>
  <dcterms:created xsi:type="dcterms:W3CDTF">2015-10-24T01:57:00Z</dcterms:created>
  <dcterms:modified xsi:type="dcterms:W3CDTF">2020-04-24T02:31:43Z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