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5" r:id="rId5"/>
    <p:sldId id="263" r:id="rId6"/>
    <p:sldId id="257" r:id="rId7"/>
    <p:sldId id="258" r:id="rId8"/>
    <p:sldId id="259" r:id="rId9"/>
    <p:sldId id="260" r:id="rId10"/>
    <p:sldId id="261" r:id="rId11"/>
    <p:sldId id="266" r:id="rId12"/>
    <p:sldId id="274" r:id="rId13"/>
    <p:sldId id="275" r:id="rId14"/>
    <p:sldId id="276" r:id="rId15"/>
    <p:sldId id="268" r:id="rId16"/>
    <p:sldId id="267" r:id="rId17"/>
    <p:sldId id="269" r:id="rId18"/>
    <p:sldId id="270" r:id="rId19"/>
    <p:sldId id="284" r:id="rId20"/>
    <p:sldId id="271" r:id="rId21"/>
    <p:sldId id="265" r:id="rId22"/>
    <p:sldId id="272" r:id="rId23"/>
    <p:sldId id="273" r:id="rId24"/>
    <p:sldId id="277" r:id="rId25"/>
    <p:sldId id="278" r:id="rId26"/>
    <p:sldId id="279" r:id="rId27"/>
    <p:sldId id="262" r:id="rId28"/>
    <p:sldId id="281" r:id="rId29"/>
    <p:sldId id="282" r:id="rId30"/>
    <p:sldId id="283" r:id="rId31"/>
    <p:sldId id="286" r:id="rId32"/>
  </p:sldIdLst>
  <p:sldSz cx="13004800" cy="9753600"/>
  <p:notesSz cx="6858000" cy="9144000"/>
  <p:custDataLst>
    <p:tags r:id="rId36"/>
  </p:custDataLst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7670" autoAdjust="0"/>
  </p:normalViewPr>
  <p:slideViewPr>
    <p:cSldViewPr snapToGrid="0">
      <p:cViewPr varScale="1">
        <p:scale>
          <a:sx n="61" d="100"/>
          <a:sy n="61" d="100"/>
        </p:scale>
        <p:origin x="232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绘制信息通常有</a:t>
            </a:r>
            <a:r>
              <a:rPr lang="en-US" altLang="zh-CN" dirty="0" err="1"/>
              <a:t>Javascript</a:t>
            </a:r>
            <a:r>
              <a:rPr lang="zh-CN" altLang="en-US" dirty="0"/>
              <a:t>代码传递给</a:t>
            </a:r>
            <a:r>
              <a:rPr lang="en-US" altLang="zh-CN" dirty="0" err="1"/>
              <a:t>WebGL</a:t>
            </a:r>
            <a:r>
              <a:rPr lang="zh-CN" altLang="en-US" dirty="0"/>
              <a:t>绘制系统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首先，顶点坐标以</a:t>
            </a:r>
            <a:r>
              <a:rPr lang="en-US" altLang="zh-CN" dirty="0"/>
              <a:t>array</a:t>
            </a:r>
            <a:r>
              <a:rPr lang="zh-CN" altLang="en-US" dirty="0"/>
              <a:t>的形式建立</a:t>
            </a:r>
            <a:r>
              <a:rPr lang="en-US" altLang="zh-CN" dirty="0"/>
              <a:t>[0, 0.5,</a:t>
            </a:r>
            <a:r>
              <a:rPr lang="en-US" altLang="zh-CN" baseline="0" dirty="0"/>
              <a:t> -0.5, -0.5, 0.5, -0.5</a:t>
            </a:r>
            <a:r>
              <a:rPr lang="en-US" altLang="zh-CN" dirty="0"/>
              <a:t>]</a:t>
            </a:r>
            <a:r>
              <a:rPr lang="zh-CN" altLang="en-US" dirty="0"/>
              <a:t>其含义是</a:t>
            </a:r>
            <a:r>
              <a:rPr lang="en-US" altLang="zh-CN" dirty="0"/>
              <a:t>[x1, y1, x2,</a:t>
            </a:r>
            <a:r>
              <a:rPr lang="en-US" altLang="zh-CN" baseline="0" dirty="0"/>
              <a:t> y2, x3, y3</a:t>
            </a:r>
            <a:r>
              <a:rPr lang="en-US" altLang="zh-CN" dirty="0"/>
              <a:t>]</a:t>
            </a:r>
            <a:r>
              <a:rPr lang="zh-CN" altLang="en-US" dirty="0"/>
              <a:t>分别是</a:t>
            </a:r>
            <a:r>
              <a:rPr lang="en-US" altLang="zh-CN" dirty="0"/>
              <a:t>123</a:t>
            </a:r>
            <a:r>
              <a:rPr lang="zh-CN" altLang="en-US" dirty="0"/>
              <a:t>顶点的横纵坐标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然后，用</a:t>
            </a:r>
            <a:r>
              <a:rPr lang="en-US" altLang="zh-CN" dirty="0" err="1"/>
              <a:t>createBuffer</a:t>
            </a:r>
            <a:r>
              <a:rPr lang="zh-CN" altLang="en-US" dirty="0"/>
              <a:t>函数创建</a:t>
            </a:r>
            <a:r>
              <a:rPr lang="en-US" altLang="zh-CN" dirty="0" err="1"/>
              <a:t>vertexBuffer</a:t>
            </a:r>
            <a:r>
              <a:rPr lang="zh-CN" altLang="en-US" dirty="0"/>
              <a:t>，并用</a:t>
            </a:r>
            <a:r>
              <a:rPr lang="en-US" altLang="zh-CN" dirty="0" err="1"/>
              <a:t>bufferData</a:t>
            </a:r>
            <a:r>
              <a:rPr lang="zh-CN" altLang="en-US" dirty="0"/>
              <a:t>函数绑定到</a:t>
            </a:r>
            <a:r>
              <a:rPr lang="en-US" altLang="zh-CN" dirty="0" err="1"/>
              <a:t>gl</a:t>
            </a:r>
            <a:r>
              <a:rPr lang="en-US" altLang="zh-CN" baseline="0" dirty="0" err="1"/>
              <a:t>.ARRAY_BUFFER</a:t>
            </a:r>
            <a:r>
              <a:rPr lang="zh-CN" altLang="en-US" baseline="0" dirty="0"/>
              <a:t>，之后所有对</a:t>
            </a:r>
            <a:r>
              <a:rPr lang="en-US" altLang="zh-CN" dirty="0" err="1"/>
              <a:t>gl</a:t>
            </a:r>
            <a:r>
              <a:rPr lang="en-US" altLang="zh-CN" baseline="0" dirty="0" err="1"/>
              <a:t>.ARRAY_BUFFER</a:t>
            </a:r>
            <a:r>
              <a:rPr lang="zh-CN" altLang="en-US" baseline="0" dirty="0"/>
              <a:t>的操作都依据</a:t>
            </a:r>
            <a:r>
              <a:rPr lang="en-US" altLang="zh-CN" dirty="0" err="1"/>
              <a:t>vertexBuffer</a:t>
            </a:r>
            <a:r>
              <a:rPr lang="zh-CN" altLang="en-US" dirty="0"/>
              <a:t>的内容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然后用</a:t>
            </a:r>
            <a:r>
              <a:rPr lang="en-US" altLang="zh-CN" dirty="0" err="1"/>
              <a:t>getAttribLocation</a:t>
            </a:r>
            <a:r>
              <a:rPr lang="zh-CN" altLang="en-US" dirty="0"/>
              <a:t>来获取一个指向</a:t>
            </a:r>
            <a:r>
              <a:rPr lang="en-US" altLang="zh-CN" dirty="0" err="1"/>
              <a:t>shader</a:t>
            </a:r>
            <a:r>
              <a:rPr lang="zh-CN" altLang="en-US" dirty="0"/>
              <a:t>中变量地址的指针，通过</a:t>
            </a:r>
            <a:r>
              <a:rPr lang="en-US" altLang="zh-CN" dirty="0" err="1"/>
              <a:t>shader</a:t>
            </a:r>
            <a:r>
              <a:rPr lang="zh-CN" altLang="en-US" dirty="0"/>
              <a:t>中的变量名称</a:t>
            </a:r>
            <a:r>
              <a:rPr lang="en-US" altLang="zh-CN" dirty="0"/>
              <a:t>’</a:t>
            </a:r>
            <a:r>
              <a:rPr lang="en-US" altLang="zh-CN" dirty="0" err="1"/>
              <a:t>a_Position</a:t>
            </a:r>
            <a:r>
              <a:rPr lang="en-US" altLang="zh-CN" dirty="0"/>
              <a:t>’</a:t>
            </a:r>
            <a:r>
              <a:rPr lang="zh-CN" altLang="en-US" dirty="0"/>
              <a:t>来确定具体是哪个变量。</a:t>
            </a:r>
            <a:endParaRPr lang="en-US" altLang="zh-CN" dirty="0"/>
          </a:p>
          <a:p>
            <a:r>
              <a:rPr lang="zh-CN" altLang="en-US" dirty="0"/>
              <a:t>（这里补充一下，通常</a:t>
            </a:r>
            <a:r>
              <a:rPr lang="en-US" altLang="zh-CN" dirty="0" err="1"/>
              <a:t>VertexSHader</a:t>
            </a:r>
            <a:r>
              <a:rPr lang="zh-CN" altLang="en-US" dirty="0"/>
              <a:t>和</a:t>
            </a:r>
            <a:r>
              <a:rPr lang="en-US" altLang="zh-CN" dirty="0" err="1"/>
              <a:t>FragmentShader</a:t>
            </a:r>
            <a:r>
              <a:rPr lang="zh-CN" altLang="en-US" dirty="0"/>
              <a:t>是成对存在的，他们经过编译链接后共同构成了</a:t>
            </a:r>
            <a:r>
              <a:rPr lang="en-US" altLang="zh-CN" dirty="0" err="1"/>
              <a:t>gl.Program</a:t>
            </a:r>
            <a:r>
              <a:rPr lang="zh-CN" altLang="en-US" dirty="0"/>
              <a:t>，我们找的就是</a:t>
            </a:r>
            <a:r>
              <a:rPr lang="en-US" altLang="zh-CN" dirty="0" err="1"/>
              <a:t>gl.Program</a:t>
            </a:r>
            <a:r>
              <a:rPr lang="zh-CN" altLang="en-US" dirty="0"/>
              <a:t>中的</a:t>
            </a:r>
            <a:r>
              <a:rPr lang="en-US" altLang="zh-CN" dirty="0" err="1"/>
              <a:t>VertexShader</a:t>
            </a:r>
            <a:r>
              <a:rPr lang="zh-CN" altLang="en-US" dirty="0"/>
              <a:t>中的</a:t>
            </a:r>
            <a:r>
              <a:rPr lang="en-US" altLang="zh-CN" dirty="0" err="1"/>
              <a:t>a_Position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vertexAttribPointer</a:t>
            </a:r>
            <a:r>
              <a:rPr lang="zh-CN" altLang="en-US" dirty="0"/>
              <a:t>函数，来讲</a:t>
            </a:r>
            <a:r>
              <a:rPr lang="en-US" altLang="zh-CN" dirty="0" err="1"/>
              <a:t>VertexBuffer</a:t>
            </a:r>
            <a:r>
              <a:rPr lang="zh-CN" altLang="en-US" dirty="0"/>
              <a:t>绑定到</a:t>
            </a:r>
            <a:r>
              <a:rPr lang="en-US" altLang="zh-CN" dirty="0" err="1"/>
              <a:t>a_Position</a:t>
            </a:r>
            <a:r>
              <a:rPr lang="zh-CN" altLang="en-US" dirty="0"/>
              <a:t>上去（这里默认操作</a:t>
            </a:r>
            <a:r>
              <a:rPr lang="en-US" altLang="zh-CN" dirty="0" err="1"/>
              <a:t>gl.ARRAY_BUFFER</a:t>
            </a:r>
            <a:r>
              <a:rPr lang="zh-CN" altLang="en-US" dirty="0"/>
              <a:t>），该函数第一个参数是要绑定的变量，第二个参数表示每个</a:t>
            </a:r>
            <a:r>
              <a:rPr lang="en-US" altLang="zh-CN" dirty="0" err="1"/>
              <a:t>a_Position</a:t>
            </a:r>
            <a:r>
              <a:rPr lang="zh-CN" altLang="en-US" dirty="0"/>
              <a:t>需要从数组中取出两个元素，由于</a:t>
            </a:r>
            <a:r>
              <a:rPr lang="en-US" altLang="zh-CN" dirty="0" err="1"/>
              <a:t>a_Position</a:t>
            </a:r>
            <a:r>
              <a:rPr lang="zh-CN" altLang="en-US" dirty="0"/>
              <a:t>是</a:t>
            </a:r>
            <a:r>
              <a:rPr lang="en-US" altLang="zh-CN" dirty="0"/>
              <a:t>vec4</a:t>
            </a:r>
            <a:r>
              <a:rPr lang="zh-CN" altLang="en-US" dirty="0"/>
              <a:t>类型的变量，有</a:t>
            </a:r>
            <a:r>
              <a:rPr lang="en-US" altLang="zh-CN" dirty="0"/>
              <a:t>(</a:t>
            </a:r>
            <a:r>
              <a:rPr lang="en-US" altLang="zh-CN" dirty="0" err="1"/>
              <a:t>xyzw</a:t>
            </a:r>
            <a:r>
              <a:rPr lang="en-US" altLang="zh-CN" dirty="0"/>
              <a:t>)</a:t>
            </a:r>
            <a:r>
              <a:rPr lang="zh-CN" altLang="en-US" dirty="0"/>
              <a:t>四个元素，剩下的</a:t>
            </a:r>
            <a:r>
              <a:rPr lang="en-US" altLang="zh-CN" dirty="0" err="1"/>
              <a:t>zw</a:t>
            </a:r>
            <a:r>
              <a:rPr lang="zh-CN" altLang="en-US" dirty="0"/>
              <a:t>有默认值</a:t>
            </a:r>
            <a:r>
              <a:rPr lang="en-US" altLang="zh-CN" dirty="0"/>
              <a:t>z</a:t>
            </a:r>
            <a:r>
              <a:rPr lang="zh-CN" altLang="en-US" dirty="0"/>
              <a:t>默认为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/>
              <a:t>默认为</a:t>
            </a:r>
            <a:r>
              <a:rPr lang="en-US" altLang="zh-CN" dirty="0"/>
              <a:t>1</a:t>
            </a:r>
            <a:r>
              <a:rPr lang="zh-CN" altLang="en-US" dirty="0"/>
              <a:t>，齐次坐标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绑定完成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drawArrays</a:t>
            </a:r>
            <a:r>
              <a:rPr lang="zh-CN" altLang="en-US" dirty="0"/>
              <a:t>告诉了</a:t>
            </a:r>
            <a:r>
              <a:rPr lang="en-US" altLang="zh-CN" dirty="0" err="1"/>
              <a:t>WebGL</a:t>
            </a:r>
            <a:r>
              <a:rPr lang="zh-CN" altLang="en-US" dirty="0"/>
              <a:t>系统要将</a:t>
            </a:r>
            <a:r>
              <a:rPr lang="en-US" altLang="zh-CN" dirty="0"/>
              <a:t>ARRAY_BUFFER</a:t>
            </a:r>
            <a:r>
              <a:rPr lang="zh-CN" altLang="en-US" dirty="0"/>
              <a:t>中的顶点链接成为三角形。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drawArrays</a:t>
            </a:r>
            <a:r>
              <a:rPr lang="zh-CN" altLang="en-US" dirty="0"/>
              <a:t>的第一个参数指定了</a:t>
            </a:r>
            <a:r>
              <a:rPr lang="en-US" altLang="zh-CN" dirty="0" err="1"/>
              <a:t>WebGL</a:t>
            </a:r>
            <a:r>
              <a:rPr lang="zh-CN" altLang="en-US" dirty="0"/>
              <a:t>系统是如何将顶点连接成图形的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绘制渐变图形，相比于纯色图形多了两个信息，一个是每个顶点的颜色，一个是要求按照渐变的方式填充内部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首先，相比于之前，每个顶点多了颜色信息，也就是顶点的</a:t>
            </a:r>
            <a:r>
              <a:rPr lang="en-US" altLang="zh-CN" dirty="0" err="1"/>
              <a:t>rgb</a:t>
            </a:r>
            <a:r>
              <a:rPr lang="zh-CN" altLang="en-US" dirty="0"/>
              <a:t>值，因此我们需要按照以下形式构建数组， </a:t>
            </a:r>
            <a:r>
              <a:rPr lang="en-US" altLang="zh-CN" dirty="0"/>
              <a:t>[x1, y1, r1,</a:t>
            </a:r>
            <a:r>
              <a:rPr lang="en-US" altLang="zh-CN" baseline="0" dirty="0"/>
              <a:t> g1, b1</a:t>
            </a:r>
            <a:r>
              <a:rPr lang="en-US" altLang="zh-CN" dirty="0"/>
              <a:t>……]</a:t>
            </a:r>
            <a:r>
              <a:rPr lang="zh-CN" altLang="en-US" dirty="0"/>
              <a:t>，分别是第一个顶点的</a:t>
            </a:r>
            <a:r>
              <a:rPr lang="en-US" altLang="zh-CN" dirty="0" err="1"/>
              <a:t>xy</a:t>
            </a:r>
            <a:r>
              <a:rPr lang="zh-CN" altLang="en-US" dirty="0"/>
              <a:t>坐标和</a:t>
            </a:r>
            <a:r>
              <a:rPr lang="en-US" altLang="zh-CN" dirty="0" err="1"/>
              <a:t>rgb</a:t>
            </a:r>
            <a:r>
              <a:rPr lang="zh-CN" altLang="en-US" dirty="0"/>
              <a:t>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然后，用</a:t>
            </a:r>
            <a:r>
              <a:rPr lang="en-US" altLang="zh-CN" dirty="0" err="1"/>
              <a:t>createBuffer</a:t>
            </a:r>
            <a:r>
              <a:rPr lang="zh-CN" altLang="en-US" dirty="0"/>
              <a:t>函数创建</a:t>
            </a:r>
            <a:r>
              <a:rPr lang="en-US" altLang="zh-CN" dirty="0" err="1"/>
              <a:t>vertexBuffer</a:t>
            </a:r>
            <a:r>
              <a:rPr lang="zh-CN" altLang="en-US" dirty="0"/>
              <a:t>，并用</a:t>
            </a:r>
            <a:r>
              <a:rPr lang="en-US" altLang="zh-CN" dirty="0" err="1"/>
              <a:t>bufferData</a:t>
            </a:r>
            <a:r>
              <a:rPr lang="zh-CN" altLang="en-US" dirty="0"/>
              <a:t>函数绑定到</a:t>
            </a:r>
            <a:r>
              <a:rPr lang="en-US" altLang="zh-CN" dirty="0" err="1"/>
              <a:t>gl</a:t>
            </a:r>
            <a:r>
              <a:rPr lang="en-US" altLang="zh-CN" baseline="0" dirty="0" err="1"/>
              <a:t>.ARRAY_BUFFER</a:t>
            </a:r>
            <a:r>
              <a:rPr lang="zh-CN" altLang="en-US" baseline="0" dirty="0"/>
              <a:t>，之后所有对</a:t>
            </a:r>
            <a:r>
              <a:rPr lang="en-US" altLang="zh-CN" dirty="0" err="1"/>
              <a:t>gl</a:t>
            </a:r>
            <a:r>
              <a:rPr lang="en-US" altLang="zh-CN" baseline="0" dirty="0" err="1"/>
              <a:t>.ARRAY_BUFFER</a:t>
            </a:r>
            <a:r>
              <a:rPr lang="zh-CN" altLang="en-US" baseline="0" dirty="0"/>
              <a:t>的操作都依据</a:t>
            </a:r>
            <a:r>
              <a:rPr lang="en-US" altLang="zh-CN" dirty="0" err="1"/>
              <a:t>vertexBuffer</a:t>
            </a:r>
            <a:r>
              <a:rPr lang="zh-CN" altLang="en-US" dirty="0"/>
              <a:t>的内容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然后用</a:t>
            </a:r>
            <a:r>
              <a:rPr lang="en-US" altLang="zh-CN" dirty="0"/>
              <a:t>’ </a:t>
            </a:r>
            <a:r>
              <a:rPr lang="en-US" altLang="zh-CN" dirty="0" err="1"/>
              <a:t>getAttribLocation</a:t>
            </a:r>
            <a:r>
              <a:rPr lang="zh-CN" altLang="en-US" dirty="0"/>
              <a:t>来获取一个指向</a:t>
            </a:r>
            <a:r>
              <a:rPr lang="en-US" altLang="zh-CN" dirty="0" err="1"/>
              <a:t>shader</a:t>
            </a:r>
            <a:r>
              <a:rPr lang="zh-CN" altLang="en-US" dirty="0"/>
              <a:t>中变量地址的指针，通过</a:t>
            </a:r>
            <a:r>
              <a:rPr lang="en-US" altLang="zh-CN" dirty="0" err="1"/>
              <a:t>shader</a:t>
            </a:r>
            <a:r>
              <a:rPr lang="zh-CN" altLang="en-US" dirty="0"/>
              <a:t>中的变量名称</a:t>
            </a:r>
            <a:r>
              <a:rPr lang="en-US" altLang="zh-CN" dirty="0"/>
              <a:t>’</a:t>
            </a:r>
            <a:r>
              <a:rPr lang="en-US" altLang="zh-CN" dirty="0" err="1"/>
              <a:t>a_Position</a:t>
            </a:r>
            <a:r>
              <a:rPr lang="zh-CN" altLang="en-US" dirty="0"/>
              <a:t>和</a:t>
            </a:r>
            <a:r>
              <a:rPr lang="en-US" altLang="zh-CN" dirty="0" err="1"/>
              <a:t>a_Color</a:t>
            </a:r>
            <a:r>
              <a:rPr lang="zh-CN" altLang="en-US" dirty="0"/>
              <a:t>来确定具体是哪个变量。</a:t>
            </a:r>
            <a:endParaRPr lang="en-US" altLang="zh-CN" dirty="0"/>
          </a:p>
          <a:p>
            <a:r>
              <a:rPr lang="zh-CN" altLang="en-US" dirty="0"/>
              <a:t>（这里补充一下，通常</a:t>
            </a:r>
            <a:r>
              <a:rPr lang="en-US" altLang="zh-CN" dirty="0" err="1"/>
              <a:t>VertexSHader</a:t>
            </a:r>
            <a:r>
              <a:rPr lang="zh-CN" altLang="en-US" dirty="0"/>
              <a:t>和</a:t>
            </a:r>
            <a:r>
              <a:rPr lang="en-US" altLang="zh-CN" dirty="0" err="1"/>
              <a:t>FragmentShader</a:t>
            </a:r>
            <a:r>
              <a:rPr lang="zh-CN" altLang="en-US" dirty="0"/>
              <a:t>是成对存在的，他们经过编译链接后共同构成了</a:t>
            </a:r>
            <a:r>
              <a:rPr lang="en-US" altLang="zh-CN" dirty="0" err="1"/>
              <a:t>gl.Program</a:t>
            </a:r>
            <a:r>
              <a:rPr lang="zh-CN" altLang="en-US" dirty="0"/>
              <a:t>，我们找的就是</a:t>
            </a:r>
            <a:r>
              <a:rPr lang="en-US" altLang="zh-CN" dirty="0" err="1"/>
              <a:t>gl.Program</a:t>
            </a:r>
            <a:r>
              <a:rPr lang="zh-CN" altLang="en-US" dirty="0"/>
              <a:t>中的</a:t>
            </a:r>
            <a:r>
              <a:rPr lang="en-US" altLang="zh-CN" dirty="0" err="1"/>
              <a:t>VertexShader</a:t>
            </a:r>
            <a:r>
              <a:rPr lang="zh-CN" altLang="en-US" dirty="0"/>
              <a:t>中的</a:t>
            </a:r>
            <a:r>
              <a:rPr lang="en-US" altLang="zh-CN" dirty="0" err="1"/>
              <a:t>a_Position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vertexAttribPointer</a:t>
            </a:r>
            <a:r>
              <a:rPr lang="zh-CN" altLang="en-US" dirty="0"/>
              <a:t>函数，来讲</a:t>
            </a:r>
            <a:r>
              <a:rPr lang="en-US" altLang="zh-CN" dirty="0" err="1"/>
              <a:t>VertexBuffer</a:t>
            </a:r>
            <a:r>
              <a:rPr lang="zh-CN" altLang="en-US" dirty="0"/>
              <a:t>绑定到</a:t>
            </a:r>
            <a:r>
              <a:rPr lang="en-US" altLang="zh-CN" dirty="0" err="1"/>
              <a:t>a_Position</a:t>
            </a:r>
            <a:r>
              <a:rPr lang="zh-CN" altLang="en-US" dirty="0"/>
              <a:t>上去（这里默认操作</a:t>
            </a:r>
            <a:r>
              <a:rPr lang="en-US" altLang="zh-CN" dirty="0" err="1"/>
              <a:t>gl.ARRAY_BUFFER</a:t>
            </a:r>
            <a:r>
              <a:rPr lang="zh-CN" altLang="en-US" dirty="0"/>
              <a:t>），该函数第一个参数是要绑定的变量分别是</a:t>
            </a:r>
            <a:r>
              <a:rPr lang="en-US" altLang="zh-CN" dirty="0" err="1"/>
              <a:t>a_position</a:t>
            </a:r>
            <a:r>
              <a:rPr lang="zh-CN" altLang="en-US" dirty="0"/>
              <a:t>和</a:t>
            </a:r>
            <a:r>
              <a:rPr lang="en-US" altLang="zh-CN" dirty="0" err="1"/>
              <a:t>a_Color</a:t>
            </a:r>
            <a:r>
              <a:rPr lang="zh-CN" altLang="en-US" dirty="0"/>
              <a:t>，第二个参数表示每个变量需要从数组中取出的元素个数，其中</a:t>
            </a:r>
            <a:r>
              <a:rPr lang="en-US" altLang="zh-CN" dirty="0"/>
              <a:t>position</a:t>
            </a:r>
            <a:r>
              <a:rPr lang="zh-CN" altLang="en-US" dirty="0"/>
              <a:t>需要</a:t>
            </a:r>
            <a:r>
              <a:rPr lang="en-US" altLang="zh-CN" dirty="0" err="1"/>
              <a:t>xy</a:t>
            </a:r>
            <a:r>
              <a:rPr lang="zh-CN" altLang="en-US" dirty="0"/>
              <a:t>所以是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color</a:t>
            </a:r>
            <a:r>
              <a:rPr lang="zh-CN" altLang="en-US" dirty="0"/>
              <a:t>需要</a:t>
            </a:r>
            <a:r>
              <a:rPr lang="en-US" altLang="zh-CN" dirty="0" err="1"/>
              <a:t>rgb</a:t>
            </a:r>
            <a:r>
              <a:rPr lang="zh-CN" altLang="en-US" dirty="0"/>
              <a:t>所以是</a:t>
            </a:r>
            <a:r>
              <a:rPr lang="en-US" altLang="zh-CN" dirty="0"/>
              <a:t>3</a:t>
            </a:r>
            <a:r>
              <a:rPr lang="zh-CN" altLang="en-US" dirty="0"/>
              <a:t>。第三个参数暂时不考虑，第四个参数意思是每个</a:t>
            </a:r>
            <a:r>
              <a:rPr lang="en-US" altLang="zh-CN" dirty="0"/>
              <a:t>Vertex</a:t>
            </a:r>
            <a:r>
              <a:rPr lang="zh-CN" altLang="en-US" dirty="0"/>
              <a:t>的全部信息所占用的空间，其中</a:t>
            </a:r>
            <a:r>
              <a:rPr lang="en-US" altLang="zh-CN" dirty="0"/>
              <a:t>FSIZE</a:t>
            </a:r>
            <a:r>
              <a:rPr lang="zh-CN" altLang="en-US" dirty="0"/>
              <a:t>是</a:t>
            </a:r>
            <a:r>
              <a:rPr lang="en-US" altLang="zh-CN" dirty="0"/>
              <a:t>buffer</a:t>
            </a:r>
            <a:r>
              <a:rPr lang="zh-CN" altLang="en-US" dirty="0"/>
              <a:t>中每个元素的大小，因为一个</a:t>
            </a:r>
            <a:r>
              <a:rPr lang="en-US" altLang="zh-CN" dirty="0"/>
              <a:t>Vertex</a:t>
            </a:r>
            <a:r>
              <a:rPr lang="zh-CN" altLang="en-US" dirty="0"/>
              <a:t>需要</a:t>
            </a:r>
            <a:r>
              <a:rPr lang="en-US" altLang="zh-CN" dirty="0"/>
              <a:t>5</a:t>
            </a:r>
            <a:r>
              <a:rPr lang="zh-CN" altLang="en-US" dirty="0"/>
              <a:t>个元素，所以这里填入</a:t>
            </a:r>
            <a:r>
              <a:rPr lang="en-US" altLang="zh-CN" dirty="0"/>
              <a:t>FSIZE*5,</a:t>
            </a:r>
            <a:r>
              <a:rPr lang="zh-CN" altLang="en-US" dirty="0"/>
              <a:t>。最后一个参数是变量取值时候的便宜量，</a:t>
            </a:r>
            <a:r>
              <a:rPr lang="en-US" altLang="zh-CN" dirty="0"/>
              <a:t>positon</a:t>
            </a:r>
            <a:r>
              <a:rPr lang="zh-CN" altLang="en-US" dirty="0"/>
              <a:t>由于是从头开始取两个，所以这里填入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r>
              <a:rPr lang="en-US" altLang="zh-CN" dirty="0"/>
              <a:t>Color</a:t>
            </a:r>
            <a:r>
              <a:rPr lang="zh-CN" altLang="en-US" dirty="0"/>
              <a:t>要跳过两个元素</a:t>
            </a:r>
            <a:r>
              <a:rPr lang="en-US" altLang="zh-CN" dirty="0" err="1"/>
              <a:t>xy</a:t>
            </a:r>
            <a:r>
              <a:rPr lang="zh-CN" altLang="en-US" dirty="0"/>
              <a:t>，从</a:t>
            </a:r>
            <a:r>
              <a:rPr lang="en-US" altLang="zh-CN" dirty="0"/>
              <a:t>r</a:t>
            </a:r>
            <a:r>
              <a:rPr lang="zh-CN" altLang="en-US" dirty="0"/>
              <a:t>开始取，所以这里填入</a:t>
            </a:r>
            <a:r>
              <a:rPr lang="en-US" altLang="zh-CN" dirty="0"/>
              <a:t>FSIZE*2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绑定完成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渐变的效果是</a:t>
            </a:r>
            <a:r>
              <a:rPr lang="en-US" altLang="zh-CN" dirty="0"/>
              <a:t>varying</a:t>
            </a:r>
            <a:r>
              <a:rPr lang="zh-CN" altLang="en-US" dirty="0"/>
              <a:t>变量的使用产生的。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这张图片很重要，它描述了顶点信息是如何从</a:t>
            </a:r>
            <a:r>
              <a:rPr lang="en-US" altLang="zh-CN" dirty="0" err="1"/>
              <a:t>BufferObject</a:t>
            </a:r>
            <a:r>
              <a:rPr lang="zh-CN" altLang="en-US" dirty="0"/>
              <a:t>中读入</a:t>
            </a:r>
            <a:r>
              <a:rPr lang="en-US" altLang="zh-CN" dirty="0" err="1"/>
              <a:t>Shader</a:t>
            </a:r>
            <a:r>
              <a:rPr lang="zh-CN" altLang="en-US" dirty="0"/>
              <a:t>中的变量的，这里绑定的工作需要大家认真对待，否则容易出错。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</a:t>
            </a:r>
            <a:r>
              <a:rPr lang="en-US" altLang="zh-CN" dirty="0" err="1"/>
              <a:t>v_Color</a:t>
            </a:r>
            <a:r>
              <a:rPr lang="zh-CN" altLang="en-US" dirty="0"/>
              <a:t>是在</a:t>
            </a:r>
            <a:r>
              <a:rPr lang="en-US" altLang="zh-CN" dirty="0" err="1"/>
              <a:t>vertexshader</a:t>
            </a:r>
            <a:r>
              <a:rPr lang="zh-CN" altLang="en-US" dirty="0"/>
              <a:t>和</a:t>
            </a:r>
            <a:r>
              <a:rPr lang="en-US" altLang="zh-CN" dirty="0" err="1"/>
              <a:t>fragmentshader</a:t>
            </a:r>
            <a:r>
              <a:rPr lang="zh-CN" altLang="en-US" dirty="0"/>
              <a:t>中都有定义的同名</a:t>
            </a:r>
            <a:r>
              <a:rPr lang="en-US" altLang="zh-CN" dirty="0"/>
              <a:t>varying</a:t>
            </a:r>
            <a:r>
              <a:rPr lang="zh-CN" altLang="en-US" dirty="0"/>
              <a:t>变量，系统会自动在二者之间建立关联。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对于顶点，直接将</a:t>
            </a:r>
            <a:r>
              <a:rPr lang="en-US" altLang="zh-CN" dirty="0" err="1"/>
              <a:t>a_Color</a:t>
            </a:r>
            <a:r>
              <a:rPr lang="zh-CN" altLang="en-US" dirty="0"/>
              <a:t>赋值给</a:t>
            </a:r>
            <a:r>
              <a:rPr lang="en-US" altLang="zh-CN" dirty="0" err="1"/>
              <a:t>v_Color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系统在将</a:t>
            </a:r>
            <a:r>
              <a:rPr lang="en-US" altLang="zh-CN" dirty="0" err="1"/>
              <a:t>vColor</a:t>
            </a:r>
            <a:r>
              <a:rPr lang="zh-CN" altLang="en-US" dirty="0"/>
              <a:t>从顶点着色器传递到片段着色器之前，会做一个差值处理。因为</a:t>
            </a:r>
            <a:r>
              <a:rPr lang="en-US" altLang="zh-CN" dirty="0" err="1"/>
              <a:t>VertexShader</a:t>
            </a:r>
            <a:r>
              <a:rPr lang="zh-CN" altLang="en-US" dirty="0"/>
              <a:t>处理的是顶点信息，而</a:t>
            </a:r>
            <a:r>
              <a:rPr lang="en-US" altLang="zh-CN" dirty="0" err="1"/>
              <a:t>FragmentShader</a:t>
            </a:r>
            <a:r>
              <a:rPr lang="zh-CN" altLang="en-US" dirty="0"/>
              <a:t>处理的事片段信息。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我们只有三个顶点，会产生</a:t>
            </a:r>
            <a:r>
              <a:rPr lang="en-US" altLang="zh-CN" dirty="0"/>
              <a:t>10</a:t>
            </a:r>
            <a:r>
              <a:rPr lang="zh-CN" altLang="en-US" dirty="0"/>
              <a:t>个片段，对于除了顶点之外剩下的那些片段，也应当有自己的</a:t>
            </a:r>
            <a:r>
              <a:rPr lang="en-US" altLang="zh-CN" dirty="0" err="1"/>
              <a:t>vColor</a:t>
            </a:r>
            <a:r>
              <a:rPr lang="zh-CN" altLang="en-US" dirty="0"/>
              <a:t>，这时候系统就会进行一个插值处理。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A</a:t>
            </a:r>
            <a:r>
              <a:rPr lang="zh-CN" altLang="en-US" dirty="0"/>
              <a:t>点的颜色是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的颜色是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点在</a:t>
            </a:r>
            <a:r>
              <a:rPr lang="en-US" altLang="zh-CN" dirty="0"/>
              <a:t>AB</a:t>
            </a:r>
            <a:r>
              <a:rPr lang="zh-CN" altLang="en-US" dirty="0"/>
              <a:t>之间，我们要进行插值来获取</a:t>
            </a:r>
            <a:r>
              <a:rPr lang="en-US" altLang="zh-CN" dirty="0"/>
              <a:t>C</a:t>
            </a:r>
            <a:r>
              <a:rPr lang="zh-CN" altLang="en-US" dirty="0"/>
              <a:t>点的颜。假设</a:t>
            </a:r>
            <a:r>
              <a:rPr lang="en-US" altLang="zh-CN" dirty="0"/>
              <a:t>AB</a:t>
            </a:r>
            <a:r>
              <a:rPr lang="zh-CN" altLang="en-US" dirty="0"/>
              <a:t>距离为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  <a:r>
              <a:rPr lang="zh-CN" altLang="en-US" dirty="0"/>
              <a:t>的距离为</a:t>
            </a:r>
            <a:r>
              <a:rPr lang="en-US" altLang="zh-CN" dirty="0"/>
              <a:t>t</a:t>
            </a:r>
            <a:r>
              <a:rPr lang="zh-CN" altLang="en-US" dirty="0"/>
              <a:t>，那么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  <a:r>
              <a:rPr lang="zh-CN" altLang="en-US" dirty="0"/>
              <a:t>的距离就是</a:t>
            </a:r>
            <a:r>
              <a:rPr lang="en-US" altLang="zh-CN" dirty="0"/>
              <a:t>1-t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C</a:t>
            </a:r>
            <a:r>
              <a:rPr lang="zh-CN" altLang="en-US" dirty="0"/>
              <a:t>点颜色的插值结果就是</a:t>
            </a:r>
            <a:r>
              <a:rPr lang="en-US" altLang="zh-CN" dirty="0"/>
              <a:t>c</a:t>
            </a:r>
            <a:r>
              <a:rPr lang="en-US" altLang="zh-CN" baseline="0" dirty="0"/>
              <a:t> = (1-t)a+ </a:t>
            </a:r>
            <a:r>
              <a:rPr lang="en-US" altLang="zh-CN" baseline="0" dirty="0" err="1"/>
              <a:t>tb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因此，插值之后，三角形的颜色就有了渐变的效果。系统会根据片段（像素）到三角形的三个顶点的距离，求出颜色的加权平均数。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WebGL</a:t>
            </a:r>
            <a:r>
              <a:rPr lang="zh-CN" altLang="en-US" dirty="0"/>
              <a:t>有很多能够节省大家工作量的相关库函数，可以再</a:t>
            </a:r>
            <a:r>
              <a:rPr lang="en-US" altLang="zh-CN" dirty="0"/>
              <a:t>ftp</a:t>
            </a:r>
            <a:r>
              <a:rPr lang="zh-CN" altLang="en-US" dirty="0"/>
              <a:t>上面找到</a:t>
            </a:r>
            <a:endParaRPr lang="en-US" altLang="zh-CN" dirty="0"/>
          </a:p>
          <a:p>
            <a:r>
              <a:rPr lang="zh-CN" altLang="en-US" dirty="0"/>
              <a:t>在使用之前，请先将他们包含进</a:t>
            </a:r>
            <a:r>
              <a:rPr lang="en-US" altLang="zh-CN" dirty="0"/>
              <a:t>html</a:t>
            </a:r>
            <a:r>
              <a:rPr lang="zh-CN" altLang="en-US" dirty="0"/>
              <a:t>文件当中，如图所示</a:t>
            </a:r>
            <a:endParaRPr lang="en-US" altLang="zh-CN" dirty="0"/>
          </a:p>
          <a:p>
            <a:r>
              <a:rPr lang="zh-CN" altLang="en-US" dirty="0"/>
              <a:t>在引用的时候请特别注意相对路径。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WebGL</a:t>
            </a:r>
            <a:r>
              <a:rPr lang="zh-CN" altLang="en-US" dirty="0"/>
              <a:t>并不提供直接通过变换的描述来获取变换矩阵的方法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我们需要使用</a:t>
            </a:r>
            <a:r>
              <a:rPr lang="en-US" altLang="zh-CN" dirty="0" err="1"/>
              <a:t>cuon</a:t>
            </a:r>
            <a:r>
              <a:rPr lang="en-US" altLang="zh-CN" dirty="0"/>
              <a:t>-matrix</a:t>
            </a:r>
            <a:r>
              <a:rPr lang="zh-CN" altLang="en-US" dirty="0"/>
              <a:t>库，具体使用方法参考</a:t>
            </a:r>
            <a:r>
              <a:rPr lang="zh-CN" altLang="en-US" baseline="0" dirty="0"/>
              <a:t> 第四章，原理参考课程</a:t>
            </a:r>
            <a:r>
              <a:rPr lang="en-US" altLang="zh-CN" baseline="0" dirty="0" err="1"/>
              <a:t>ppt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动画是通过不断调用绘制函数，并且在过程当中稍稍调整变换矩阵实现的。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这里获取</a:t>
            </a:r>
            <a:r>
              <a:rPr lang="en-US" altLang="zh-CN" dirty="0" err="1"/>
              <a:t>gl</a:t>
            </a:r>
            <a:r>
              <a:rPr lang="zh-CN" altLang="en-US" dirty="0"/>
              <a:t>上下文的函数</a:t>
            </a:r>
            <a:r>
              <a:rPr lang="en-US" altLang="zh-CN" dirty="0" err="1"/>
              <a:t>getWebGLContext</a:t>
            </a:r>
            <a:r>
              <a:rPr lang="en-US" altLang="zh-CN" dirty="0"/>
              <a:t>(canvas)</a:t>
            </a:r>
            <a:r>
              <a:rPr lang="zh-CN" altLang="en-US" dirty="0"/>
              <a:t>是</a:t>
            </a:r>
            <a:r>
              <a:rPr lang="en-US" altLang="zh-CN" dirty="0"/>
              <a:t>cuon-utils.js</a:t>
            </a:r>
            <a:r>
              <a:rPr lang="zh-CN" altLang="en-US" dirty="0"/>
              <a:t>库函数提供的，用来简化获取的步骤，解决了浏览器兼容性问题</a:t>
            </a:r>
            <a:r>
              <a:rPr lang="en-US" altLang="zh-CN" dirty="0"/>
              <a:t>	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转化公式</a:t>
            </a:r>
            <a:endParaRPr lang="en-US" altLang="zh-CN" dirty="0"/>
          </a:p>
          <a:p>
            <a:r>
              <a:rPr lang="en-US" altLang="zh-CN" baseline="0" dirty="0"/>
              <a:t>x</a:t>
            </a:r>
            <a:r>
              <a:rPr lang="zh-CN" altLang="en-US" baseline="0" dirty="0"/>
              <a:t>属于</a:t>
            </a:r>
            <a:r>
              <a:rPr lang="en-US" altLang="zh-CN" baseline="0" dirty="0"/>
              <a:t>(0, n)</a:t>
            </a:r>
            <a:r>
              <a:rPr lang="zh-CN" altLang="en-US" baseline="0" dirty="0"/>
              <a:t>要转化为</a:t>
            </a:r>
            <a:r>
              <a:rPr lang="en-US" altLang="zh-CN" baseline="0" dirty="0"/>
              <a:t>(-1.0, 1.0)</a:t>
            </a:r>
            <a:r>
              <a:rPr lang="zh-CN" altLang="en-US" baseline="0" dirty="0"/>
              <a:t>范围，公式：</a:t>
            </a:r>
            <a:endParaRPr lang="en-US" altLang="zh-CN" baseline="0" dirty="0"/>
          </a:p>
          <a:p>
            <a:r>
              <a:rPr lang="en-US" altLang="zh-CN" baseline="0" dirty="0"/>
              <a:t>x’ = (2x)/n -1.0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会通过</a:t>
            </a:r>
            <a:r>
              <a:rPr lang="en-US" altLang="zh-CN" dirty="0" err="1"/>
              <a:t>BufferObject</a:t>
            </a:r>
            <a:r>
              <a:rPr lang="zh-CN" altLang="en-US" dirty="0"/>
              <a:t>将一组</a:t>
            </a:r>
            <a:r>
              <a:rPr lang="en-US" altLang="zh-CN" dirty="0"/>
              <a:t>Vertex</a:t>
            </a:r>
            <a:r>
              <a:rPr lang="zh-CN" altLang="en-US" dirty="0"/>
              <a:t>信息传递给</a:t>
            </a:r>
            <a:r>
              <a:rPr lang="en-US" altLang="zh-CN" dirty="0" err="1"/>
              <a:t>WebGL</a:t>
            </a:r>
            <a:r>
              <a:rPr lang="zh-CN" altLang="en-US" dirty="0"/>
              <a:t>系统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Vertex </a:t>
            </a:r>
            <a:r>
              <a:rPr lang="en-US" altLang="zh-CN" dirty="0" err="1"/>
              <a:t>Shader</a:t>
            </a:r>
            <a:r>
              <a:rPr lang="zh-CN" altLang="en-US" dirty="0"/>
              <a:t>会依次处理每一个</a:t>
            </a:r>
            <a:r>
              <a:rPr lang="en-US" altLang="zh-CN" dirty="0"/>
              <a:t>Vertex</a:t>
            </a:r>
            <a:r>
              <a:rPr lang="zh-CN" altLang="en-US" dirty="0"/>
              <a:t>，并将结果（齐次坐标</a:t>
            </a:r>
            <a:r>
              <a:rPr lang="en-US" altLang="zh-CN" dirty="0"/>
              <a:t>(</a:t>
            </a:r>
            <a:r>
              <a:rPr lang="en-US" altLang="zh-CN" dirty="0" err="1"/>
              <a:t>x,y,z,w</a:t>
            </a:r>
            <a:r>
              <a:rPr lang="en-US" altLang="zh-CN" dirty="0"/>
              <a:t>))</a:t>
            </a:r>
            <a:r>
              <a:rPr lang="zh-CN" altLang="en-US" dirty="0"/>
              <a:t>通过赋值给内建变量</a:t>
            </a:r>
            <a:r>
              <a:rPr lang="en-US" altLang="zh-CN" dirty="0" err="1"/>
              <a:t>gl_Position</a:t>
            </a:r>
            <a:r>
              <a:rPr lang="zh-CN" altLang="en-US" dirty="0"/>
              <a:t>的方式来传递给下一个阶段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代码还会将顶点的链接信息传递给</a:t>
            </a:r>
            <a:r>
              <a:rPr lang="en-US" altLang="zh-CN" dirty="0" err="1"/>
              <a:t>WebGL</a:t>
            </a:r>
            <a:r>
              <a:rPr lang="zh-CN" altLang="en-US" dirty="0"/>
              <a:t>系统，这样</a:t>
            </a:r>
            <a:r>
              <a:rPr lang="en-US" altLang="zh-CN" dirty="0" err="1"/>
              <a:t>WebGL</a:t>
            </a:r>
            <a:r>
              <a:rPr lang="zh-CN" altLang="en-US" dirty="0"/>
              <a:t>系统结合</a:t>
            </a:r>
            <a:r>
              <a:rPr lang="en-US" altLang="zh-CN" dirty="0"/>
              <a:t>Vertex</a:t>
            </a:r>
            <a:r>
              <a:rPr lang="zh-CN" altLang="en-US" dirty="0"/>
              <a:t>信息就可以知道最终要绘制图像的几何信息了。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Rasterization</a:t>
            </a:r>
            <a:r>
              <a:rPr lang="zh-CN" altLang="en-US" dirty="0"/>
              <a:t>阶段，系统会从几何信息中分析出片段信息，片段信息就是图像上哪些像素是属于我们需要绘制的图形的。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Fragment </a:t>
            </a:r>
            <a:r>
              <a:rPr lang="en-US" altLang="zh-CN" dirty="0" err="1"/>
              <a:t>Shader</a:t>
            </a:r>
            <a:r>
              <a:rPr lang="zh-CN" altLang="en-US" dirty="0"/>
              <a:t>就是用来处理</a:t>
            </a:r>
            <a:r>
              <a:rPr lang="en-US" altLang="zh-CN" dirty="0" err="1"/>
              <a:t>Rasterization</a:t>
            </a:r>
            <a:r>
              <a:rPr lang="zh-CN" altLang="en-US" dirty="0"/>
              <a:t>之后的片段信息的</a:t>
            </a:r>
            <a:endParaRPr lang="en-US" altLang="zh-CN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它通过向</a:t>
            </a:r>
            <a:r>
              <a:rPr lang="en-US" altLang="zh-CN" dirty="0" err="1"/>
              <a:t>gl_FragColor</a:t>
            </a:r>
            <a:r>
              <a:rPr lang="zh-CN" altLang="en-US" dirty="0"/>
              <a:t>赋予一个四元素向量</a:t>
            </a:r>
            <a:r>
              <a:rPr lang="en-US" altLang="zh-CN" dirty="0"/>
              <a:t>(</a:t>
            </a:r>
            <a:r>
              <a:rPr lang="en-US" altLang="zh-CN" dirty="0" err="1"/>
              <a:t>r,g,b,a</a:t>
            </a:r>
            <a:r>
              <a:rPr lang="en-US" altLang="zh-CN" dirty="0"/>
              <a:t>)</a:t>
            </a:r>
            <a:r>
              <a:rPr lang="zh-CN" altLang="en-US" dirty="0"/>
              <a:t>的形式来告诉</a:t>
            </a:r>
            <a:r>
              <a:rPr lang="en-US" altLang="zh-CN" dirty="0" err="1"/>
              <a:t>WebGL</a:t>
            </a:r>
            <a:r>
              <a:rPr lang="zh-CN" altLang="en-US" dirty="0"/>
              <a:t>系统，该片段（像素）最终的颜色。</a:t>
            </a:r>
            <a:endParaRPr lang="en-US" altLang="zh-CN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每个像素的渲染结果都会被写入最后的</a:t>
            </a:r>
            <a:r>
              <a:rPr lang="en-US" altLang="zh-CN" dirty="0" err="1"/>
              <a:t>ColorBuffer</a:t>
            </a:r>
            <a:r>
              <a:rPr lang="zh-CN" altLang="en-US" dirty="0"/>
              <a:t>中，并被显示在浏览器</a:t>
            </a:r>
            <a:r>
              <a:rPr lang="en-US" altLang="zh-CN" dirty="0"/>
              <a:t>canvas</a:t>
            </a:r>
            <a:r>
              <a:rPr lang="zh-CN" altLang="en-US" dirty="0"/>
              <a:t>区域里。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Fragment </a:t>
            </a:r>
            <a:r>
              <a:rPr lang="en-US" altLang="zh-CN" dirty="0" err="1"/>
              <a:t>Shader</a:t>
            </a:r>
            <a:r>
              <a:rPr lang="zh-CN" altLang="en-US" dirty="0"/>
              <a:t>就是用来处理</a:t>
            </a:r>
            <a:r>
              <a:rPr lang="en-US" altLang="zh-CN" dirty="0" err="1"/>
              <a:t>Rasterization</a:t>
            </a:r>
            <a:r>
              <a:rPr lang="zh-CN" altLang="en-US" dirty="0"/>
              <a:t>之后的片段信息的</a:t>
            </a:r>
            <a:endParaRPr lang="en-US" altLang="zh-CN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它通过向</a:t>
            </a:r>
            <a:r>
              <a:rPr lang="en-US" altLang="zh-CN" dirty="0" err="1"/>
              <a:t>gl_FragColor</a:t>
            </a:r>
            <a:r>
              <a:rPr lang="zh-CN" altLang="en-US" dirty="0"/>
              <a:t>赋予一个四元素向量</a:t>
            </a:r>
            <a:r>
              <a:rPr lang="en-US" altLang="zh-CN" dirty="0"/>
              <a:t>(</a:t>
            </a:r>
            <a:r>
              <a:rPr lang="en-US" altLang="zh-CN" dirty="0" err="1"/>
              <a:t>r,g,b,a</a:t>
            </a:r>
            <a:r>
              <a:rPr lang="en-US" altLang="zh-CN" dirty="0"/>
              <a:t>)</a:t>
            </a:r>
            <a:r>
              <a:rPr lang="zh-CN" altLang="en-US" dirty="0"/>
              <a:t>的形式来告诉</a:t>
            </a:r>
            <a:r>
              <a:rPr lang="en-US" altLang="zh-CN" dirty="0" err="1"/>
              <a:t>WebGL</a:t>
            </a:r>
            <a:r>
              <a:rPr lang="zh-CN" altLang="en-US" dirty="0"/>
              <a:t>系统，该片段（像素）最终的颜色。</a:t>
            </a:r>
            <a:endParaRPr lang="en-US" altLang="zh-CN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这里，我们绘制的三角形是纯红色的，所以我们将红色信息</a:t>
            </a:r>
            <a:r>
              <a:rPr lang="en-US" altLang="zh-CN" dirty="0"/>
              <a:t>vec4(1.0,</a:t>
            </a:r>
            <a:r>
              <a:rPr lang="en-US" altLang="zh-CN" baseline="0" dirty="0"/>
              <a:t> 0.0, 0.0, 1.0);</a:t>
            </a:r>
            <a:r>
              <a:rPr lang="zh-CN" altLang="en-US" baseline="0" dirty="0"/>
              <a:t>直接硬编码在</a:t>
            </a:r>
            <a:r>
              <a:rPr lang="en-US" altLang="zh-CN" baseline="0" dirty="0" err="1"/>
              <a:t>FragmentShader</a:t>
            </a:r>
            <a:r>
              <a:rPr lang="zh-CN" altLang="en-US" baseline="0" dirty="0"/>
              <a:t>当中。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 hasCustomPrompt="1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6" name="Shape 6"/>
          <p:cNvSpPr>
            <a:spLocks noGrp="1"/>
          </p:cNvSpPr>
          <p:nvPr>
            <p:ph type="body" idx="1" hasCustomPrompt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  <a:endParaRPr sz="38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 hasCustomPrompt="1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  <a:endParaRPr sz="38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  <a:endParaRPr sz="7200" cap="all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body" idx="1" hasCustomPrompt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  <a:endParaRPr sz="38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  <a:endParaRPr sz="7200" cap="all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  <a:endParaRPr sz="46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22" name="Shape 22"/>
          <p:cNvSpPr>
            <a:spLocks noGrp="1"/>
          </p:cNvSpPr>
          <p:nvPr>
            <p:ph type="body" idx="1" hasCustomPrompt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  <a:endParaRPr sz="38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 hasCustomPrompt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  <a:endParaRPr sz="46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  <a:endParaRPr sz="4600">
              <a:solidFill>
                <a:srgbClr val="53535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17.tif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7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 Programming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20</a:t>
            </a:r>
            <a:r>
              <a:rPr lang="en-US" sz="3800" dirty="0">
                <a:solidFill>
                  <a:srgbClr val="535353"/>
                </a:solidFill>
              </a:rPr>
              <a:t>23</a:t>
            </a:r>
            <a:r>
              <a:rPr sz="3800" dirty="0">
                <a:solidFill>
                  <a:srgbClr val="535353"/>
                </a:solidFill>
              </a:rPr>
              <a:t>-</a:t>
            </a:r>
            <a:r>
              <a:rPr lang="en-US" altLang="zh-CN" sz="3800" dirty="0">
                <a:solidFill>
                  <a:srgbClr val="535353"/>
                </a:solidFill>
              </a:rPr>
              <a:t>03</a:t>
            </a:r>
            <a:r>
              <a:rPr sz="3800" dirty="0">
                <a:solidFill>
                  <a:srgbClr val="535353"/>
                </a:solidFill>
              </a:rPr>
              <a:t>-</a:t>
            </a:r>
            <a:r>
              <a:rPr lang="en-US" altLang="zh-CN" sz="3800" dirty="0">
                <a:solidFill>
                  <a:srgbClr val="535353"/>
                </a:solidFill>
              </a:rPr>
              <a:t>25</a:t>
            </a:r>
            <a:endParaRPr sz="3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8" y="738553"/>
            <a:ext cx="11981718" cy="82911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89655" y="272561"/>
            <a:ext cx="1753583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88495" y="272561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7" y="2072771"/>
            <a:ext cx="12009005" cy="557653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44829" y="249474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09364" y="249474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4" y="385885"/>
            <a:ext cx="12286016" cy="864381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66164" y="254000"/>
            <a:ext cx="1940905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6234" y="254000"/>
            <a:ext cx="2011244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WEBGL——</a:t>
            </a:r>
            <a:r>
              <a:rPr sz="7200" cap="all" dirty="0" err="1">
                <a:solidFill>
                  <a:srgbClr val="535353"/>
                </a:solidFill>
              </a:rPr>
              <a:t>SHader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43" name="pasted-image.tif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76" y="2571706"/>
            <a:ext cx="10194776" cy="48402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55600" y="3066402"/>
            <a:ext cx="12293600" cy="62992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520700" indent="-520700">
              <a:defRPr sz="3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一个简单的</a:t>
            </a:r>
            <a:r>
              <a:rPr lang="en-US" altLang="zh-CN" sz="3600" dirty="0" err="1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范例</a:t>
            </a:r>
            <a:endParaRPr sz="36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600" dirty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这些信息通常由</a:t>
            </a:r>
            <a:r>
              <a:rPr lang="en-US" altLang="zh-CN" sz="4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Javscript</a:t>
            </a:r>
            <a:r>
              <a:rPr lang="zh-CN" altLang="en-US" sz="4600" dirty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传递给</a:t>
            </a:r>
            <a:r>
              <a:rPr lang="en-US" altLang="zh-CN" sz="4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并由</a:t>
            </a:r>
            <a:r>
              <a:rPr lang="en-US" altLang="zh-CN" sz="4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来绘制</a:t>
            </a:r>
            <a:r>
              <a:rPr sz="4600" dirty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sz="4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82" y="703383"/>
            <a:ext cx="1846879" cy="1740877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8" y="4455493"/>
            <a:ext cx="11942959" cy="28772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98" y="465990"/>
            <a:ext cx="1846879" cy="1740877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9946" cy="97770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11798" y="4736033"/>
            <a:ext cx="209256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顶点信息的传入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98" y="465990"/>
            <a:ext cx="1846879" cy="17408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11798" y="4459034"/>
            <a:ext cx="209256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“三角形”信息的传入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8" y="3681591"/>
            <a:ext cx="7931998" cy="29302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/>
              <a:t>WebGL</a:t>
            </a:r>
            <a:r>
              <a:rPr lang="zh-CN" altLang="en-US" sz="4400" dirty="0"/>
              <a:t>基本图形与绘制</a:t>
            </a:r>
            <a:endParaRPr lang="zh-CN" altLang="en-US" sz="4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91" y="2088660"/>
            <a:ext cx="10526966" cy="72071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68757" y="2914939"/>
            <a:ext cx="65024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/>
              <a:t>gl.drawArrays</a:t>
            </a:r>
            <a:r>
              <a:rPr lang="en-US" altLang="zh-CN" dirty="0"/>
              <a:t>(</a:t>
            </a:r>
            <a:r>
              <a:rPr lang="en-US" altLang="zh-CN" dirty="0" err="1"/>
              <a:t>gl.TRIANGLES</a:t>
            </a:r>
            <a:r>
              <a:rPr lang="en-US" altLang="zh-CN" dirty="0"/>
              <a:t>, 0, n);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渐变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WebGL绘制一个渐变的三角形所需信息</a:t>
            </a:r>
            <a:r>
              <a:rPr sz="4600" dirty="0">
                <a:solidFill>
                  <a:srgbClr val="535353"/>
                </a:solidFill>
              </a:rPr>
              <a:t>：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三个顶点坐标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每个顶点的颜色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组成三角形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按照渐变的方式填充三角形内部</a:t>
            </a:r>
            <a:endParaRPr sz="4600" dirty="0">
              <a:solidFill>
                <a:srgbClr val="535353"/>
              </a:solidFill>
            </a:endParaRPr>
          </a:p>
        </p:txBody>
      </p:sp>
      <p:pic>
        <p:nvPicPr>
          <p:cNvPr id="52" name="pasted-image.tif"/>
          <p:cNvPicPr/>
          <p:nvPr/>
        </p:nvPicPr>
        <p:blipFill>
          <a:blip r:embed="rId1"/>
          <a:stretch>
            <a:fillRect/>
          </a:stretch>
        </p:blipFill>
        <p:spPr>
          <a:xfrm>
            <a:off x="8685373" y="3919615"/>
            <a:ext cx="3589598" cy="35895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Canvas</a:t>
            </a:r>
            <a:r>
              <a:rPr lang="zh-CN" altLang="en-US" dirty="0"/>
              <a:t>到</a:t>
            </a:r>
            <a:r>
              <a:rPr lang="en-US" altLang="zh-CN" dirty="0" err="1"/>
              <a:t>WebGL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altLang="zh-CN" sz="3200" dirty="0"/>
              <a:t>Canvas</a:t>
            </a:r>
            <a:r>
              <a:rPr lang="zh-CN" altLang="en-US" sz="3200" dirty="0"/>
              <a:t>使用</a:t>
            </a:r>
            <a:r>
              <a:rPr lang="en-US" altLang="zh-CN" sz="3200" dirty="0" err="1"/>
              <a:t>Javascript</a:t>
            </a:r>
            <a:r>
              <a:rPr lang="zh-CN" altLang="en-US" sz="3200" dirty="0"/>
              <a:t>代码，通过</a:t>
            </a:r>
            <a:r>
              <a:rPr lang="en-US" altLang="zh-CN" sz="3200" dirty="0"/>
              <a:t>context</a:t>
            </a:r>
            <a:r>
              <a:rPr lang="zh-CN" altLang="en-US" sz="3200" dirty="0"/>
              <a:t>调用各种绘制函数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93" y="2403671"/>
            <a:ext cx="8979327" cy="56579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60438" y="4511787"/>
            <a:ext cx="324436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VertexBuffer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 latinLnBrk="1" hangingPunc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传入更多顶点信息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pasted-image.tif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4876" y="209261"/>
            <a:ext cx="2595485" cy="25954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731"/>
            <a:ext cx="9986431" cy="89593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6430" y="4511787"/>
            <a:ext cx="301836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 latinLnBrk="1" hangingPunc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接收更多顶点信息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pasted-image.tif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4876" y="209261"/>
            <a:ext cx="2595485" cy="25954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6" y="1661919"/>
            <a:ext cx="6256855" cy="68050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Varying</a:t>
            </a:r>
            <a:r>
              <a:rPr lang="zh-CN" altLang="en-US" dirty="0"/>
              <a:t>变量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0" y="3756136"/>
            <a:ext cx="12597259" cy="45086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插值操作（</a:t>
            </a:r>
            <a:r>
              <a:rPr lang="en-US" altLang="zh-CN" dirty="0"/>
              <a:t>Interpolation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" y="3227497"/>
            <a:ext cx="12430785" cy="41140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更多内容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altLang="zh-CN" sz="7200" cap="all" dirty="0" err="1">
                <a:solidFill>
                  <a:srgbClr val="535353"/>
                </a:solidFill>
              </a:rPr>
              <a:t>WebGL</a:t>
            </a:r>
            <a:r>
              <a:rPr lang="zh-CN" altLang="en-US" sz="7200" cap="all" dirty="0">
                <a:solidFill>
                  <a:srgbClr val="535353"/>
                </a:solidFill>
              </a:rPr>
              <a:t>相关库的引用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0" y="3169433"/>
            <a:ext cx="8442360" cy="50337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altLang="zh-CN" sz="7200" cap="all" dirty="0">
                <a:solidFill>
                  <a:srgbClr val="535353"/>
                </a:solidFill>
              </a:rPr>
              <a:t>matrix</a:t>
            </a:r>
            <a:r>
              <a:rPr lang="zh-CN" altLang="en-US" sz="7200" cap="all" dirty="0">
                <a:solidFill>
                  <a:srgbClr val="535353"/>
                </a:solidFill>
              </a:rPr>
              <a:t>库与模型变换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39" y="2235440"/>
            <a:ext cx="6396477" cy="184497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10" y="4431864"/>
            <a:ext cx="10612959" cy="487039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92" y="2692400"/>
            <a:ext cx="10388678" cy="32077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1647" y="6954255"/>
            <a:ext cx="1275315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b="1" dirty="0" err="1"/>
              <a:t>requestAnimationFrame</a:t>
            </a:r>
            <a:endParaRPr lang="en-US" altLang="zh-CN" b="1" dirty="0"/>
          </a:p>
          <a:p>
            <a:pPr rtl="0" latinLnBrk="1" hangingPunct="0"/>
            <a:r>
              <a:rPr lang="zh-CN" altLang="en-US" b="1" dirty="0"/>
              <a:t>与</a:t>
            </a:r>
            <a:endParaRPr lang="en-US" altLang="zh-CN" b="1" dirty="0"/>
          </a:p>
          <a:p>
            <a:pPr rtl="0" latinLnBrk="1" hangingPunct="0"/>
            <a:r>
              <a:rPr lang="en-US" altLang="zh-CN" b="1" dirty="0" err="1"/>
              <a:t>setInterval</a:t>
            </a:r>
            <a:r>
              <a:rPr lang="en-US" altLang="zh-CN" b="1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delay)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Shader</a:t>
            </a:r>
            <a:r>
              <a:rPr lang="en-US" altLang="zh-CN" dirty="0"/>
              <a:t> </a:t>
            </a:r>
            <a:r>
              <a:rPr lang="zh-CN" altLang="en-US" dirty="0"/>
              <a:t>切换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initShaders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gl</a:t>
            </a:r>
            <a:r>
              <a:rPr lang="en-US" altLang="zh-CN" sz="3600" dirty="0"/>
              <a:t>, VSHADER_SOURCE_1, FSHADER_SOURCE_1)</a:t>
            </a:r>
            <a:endParaRPr lang="en-US" altLang="zh-CN" sz="3600" dirty="0"/>
          </a:p>
          <a:p>
            <a:r>
              <a:rPr lang="en-US" altLang="zh-CN" sz="3600" dirty="0" err="1"/>
              <a:t>initShaders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gl</a:t>
            </a:r>
            <a:r>
              <a:rPr lang="en-US" altLang="zh-CN" sz="3600" dirty="0"/>
              <a:t>, VSHADER_SOURCE_2, FSHADER_SOURCE_2)</a:t>
            </a:r>
            <a:endParaRPr lang="en-US" altLang="zh-CN" sz="3600" dirty="0"/>
          </a:p>
          <a:p>
            <a:r>
              <a:rPr lang="zh-CN" altLang="en-US" sz="3600" dirty="0"/>
              <a:t>这种方法简单便捷，但是存在性能问题，详情查看</a:t>
            </a:r>
            <a:r>
              <a:rPr lang="en-US" altLang="zh-CN" sz="3600" dirty="0"/>
              <a:t>cuon-util.js</a:t>
            </a:r>
            <a:r>
              <a:rPr lang="zh-CN" altLang="en-US" sz="3600" dirty="0"/>
              <a:t>库中的源代码</a:t>
            </a:r>
            <a:endParaRPr lang="zh-CN" altLang="en-US" sz="3600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从Canvas到WebGL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400" dirty="0" err="1"/>
              <a:t>WebGL</a:t>
            </a:r>
            <a:r>
              <a:rPr lang="zh-CN" altLang="en-US" sz="3400" dirty="0"/>
              <a:t>以</a:t>
            </a:r>
            <a:r>
              <a:rPr sz="3400" dirty="0">
                <a:solidFill>
                  <a:srgbClr val="535353"/>
                </a:solidFill>
              </a:rPr>
              <a:t>Canvas</a:t>
            </a:r>
            <a:r>
              <a:rPr lang="zh-CN" altLang="en-US" sz="3400" dirty="0">
                <a:solidFill>
                  <a:srgbClr val="535353"/>
                </a:solidFill>
              </a:rPr>
              <a:t>为载体</a:t>
            </a:r>
            <a:r>
              <a:rPr sz="3400" dirty="0">
                <a:solidFill>
                  <a:srgbClr val="535353"/>
                </a:solidFill>
              </a:rPr>
              <a:t>，</a:t>
            </a:r>
            <a:r>
              <a:rPr sz="3400" dirty="0" err="1">
                <a:solidFill>
                  <a:srgbClr val="535353"/>
                </a:solidFill>
              </a:rPr>
              <a:t>获取一个</a:t>
            </a:r>
            <a:r>
              <a:rPr lang="zh-CN" altLang="en-US" sz="3400" dirty="0">
                <a:solidFill>
                  <a:srgbClr val="535353"/>
                </a:solidFill>
              </a:rPr>
              <a:t>上下文</a:t>
            </a:r>
            <a:r>
              <a:rPr lang="en-US" altLang="zh-CN" sz="3400" dirty="0" err="1">
                <a:solidFill>
                  <a:srgbClr val="535353"/>
                </a:solidFill>
              </a:rPr>
              <a:t>gl</a:t>
            </a:r>
            <a:r>
              <a:rPr sz="3400" dirty="0" err="1">
                <a:solidFill>
                  <a:srgbClr val="535353"/>
                </a:solidFill>
              </a:rPr>
              <a:t>来调用各种接口</a:t>
            </a:r>
            <a:endParaRPr sz="3400" dirty="0">
              <a:solidFill>
                <a:srgbClr val="535353"/>
              </a:solidFill>
            </a:endParaRPr>
          </a:p>
        </p:txBody>
      </p:sp>
      <p:pic>
        <p:nvPicPr>
          <p:cNvPr id="37" name="pasted-image.tif"/>
          <p:cNvPicPr/>
          <p:nvPr/>
        </p:nvPicPr>
        <p:blipFill>
          <a:blip r:embed="rId1"/>
          <a:stretch>
            <a:fillRect/>
          </a:stretch>
        </p:blipFill>
        <p:spPr>
          <a:xfrm>
            <a:off x="2084014" y="2415995"/>
            <a:ext cx="8836772" cy="544195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从Canvas到WebGL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err="1">
                <a:solidFill>
                  <a:srgbClr val="535353"/>
                </a:solidFill>
              </a:rPr>
              <a:t>WebG</a:t>
            </a:r>
            <a:r>
              <a:rPr lang="en-US" sz="3400" dirty="0" err="1"/>
              <a:t>L</a:t>
            </a:r>
            <a:r>
              <a:rPr lang="zh-CN" altLang="en-US" sz="3400" dirty="0"/>
              <a:t>以</a:t>
            </a:r>
            <a:r>
              <a:rPr lang="en-US" altLang="zh-CN" sz="3400" dirty="0"/>
              <a:t>Canvas</a:t>
            </a:r>
            <a:r>
              <a:rPr lang="zh-CN" altLang="en-US" sz="3400" dirty="0"/>
              <a:t>为载体在浏览器中绘制，但具有不同的坐标系</a:t>
            </a:r>
            <a:endParaRPr sz="3400" dirty="0">
              <a:solidFill>
                <a:srgbClr val="535353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0" y="2730500"/>
            <a:ext cx="5746750" cy="521639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00" y="2730500"/>
            <a:ext cx="5868440" cy="52163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WebGL组成</a:t>
            </a:r>
            <a:endParaRPr sz="7200" cap="all">
              <a:solidFill>
                <a:srgbClr val="535353"/>
              </a:solidFill>
            </a:endParaRP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871855" lvl="1" indent="-351155">
              <a:defRPr sz="1800">
                <a:solidFill>
                  <a:srgbClr val="000000"/>
                </a:solidFill>
              </a:defRPr>
            </a:pPr>
            <a:r>
              <a:rPr sz="3100" dirty="0" err="1">
                <a:solidFill>
                  <a:srgbClr val="535353"/>
                </a:solidFill>
              </a:rPr>
              <a:t>WebGL</a:t>
            </a:r>
            <a:r>
              <a:rPr lang="zh-CN" altLang="en-US" sz="3100" dirty="0">
                <a:solidFill>
                  <a:srgbClr val="535353"/>
                </a:solidFill>
              </a:rPr>
              <a:t>系统包含两种编程语言：</a:t>
            </a:r>
            <a:r>
              <a:rPr lang="en-US" altLang="zh-CN" sz="3100" dirty="0" err="1">
                <a:solidFill>
                  <a:srgbClr val="535353"/>
                </a:solidFill>
              </a:rPr>
              <a:t>Javascript</a:t>
            </a:r>
            <a:r>
              <a:rPr lang="zh-CN" altLang="en-US" sz="3100" dirty="0">
                <a:solidFill>
                  <a:srgbClr val="535353"/>
                </a:solidFill>
              </a:rPr>
              <a:t>和</a:t>
            </a:r>
            <a:r>
              <a:rPr lang="en-US" altLang="zh-CN" sz="3100" dirty="0">
                <a:solidFill>
                  <a:srgbClr val="535353"/>
                </a:solidFill>
              </a:rPr>
              <a:t>OpenGL </a:t>
            </a:r>
            <a:r>
              <a:rPr lang="en-US" altLang="zh-CN" sz="3100" dirty="0"/>
              <a:t>ES Shading Language</a:t>
            </a:r>
            <a:endParaRPr lang="en-US" altLang="zh-CN" sz="3100" dirty="0"/>
          </a:p>
          <a:p>
            <a:pPr marL="1392555" lvl="2" indent="-351155">
              <a:defRPr sz="1800">
                <a:solidFill>
                  <a:srgbClr val="000000"/>
                </a:solidFill>
              </a:defRPr>
            </a:pPr>
            <a:r>
              <a:rPr sz="3100" dirty="0" err="1">
                <a:solidFill>
                  <a:srgbClr val="535353"/>
                </a:solidFill>
              </a:rPr>
              <a:t>通过Javascript进行总体控制，提供绘制内容</a:t>
            </a:r>
            <a:r>
              <a:rPr lang="zh-CN" altLang="en-US" sz="3100" dirty="0"/>
              <a:t>（画什么）</a:t>
            </a:r>
            <a:endParaRPr sz="3100" dirty="0">
              <a:solidFill>
                <a:srgbClr val="535353"/>
              </a:solidFill>
            </a:endParaRPr>
          </a:p>
          <a:p>
            <a:pPr marL="1392555" lvl="2" indent="-351155">
              <a:defRPr sz="1800">
                <a:solidFill>
                  <a:srgbClr val="000000"/>
                </a:solidFill>
              </a:defRPr>
            </a:pPr>
            <a:r>
              <a:rPr sz="3100" dirty="0" err="1">
                <a:solidFill>
                  <a:srgbClr val="535353"/>
                </a:solidFill>
              </a:rPr>
              <a:t>着色器语言（Shading</a:t>
            </a:r>
            <a:r>
              <a:rPr sz="3100" dirty="0">
                <a:solidFill>
                  <a:srgbClr val="535353"/>
                </a:solidFill>
              </a:rPr>
              <a:t> </a:t>
            </a:r>
            <a:r>
              <a:rPr sz="3100" dirty="0" err="1">
                <a:solidFill>
                  <a:srgbClr val="535353"/>
                </a:solidFill>
              </a:rPr>
              <a:t>Language）控制绘制过程</a:t>
            </a:r>
            <a:r>
              <a:rPr lang="zh-CN" altLang="en-US" sz="3100" dirty="0">
                <a:solidFill>
                  <a:srgbClr val="535353"/>
                </a:solidFill>
              </a:rPr>
              <a:t>（怎么画）</a:t>
            </a:r>
            <a:endParaRPr sz="3100" dirty="0">
              <a:solidFill>
                <a:srgbClr val="535353"/>
              </a:solidFill>
            </a:endParaRPr>
          </a:p>
          <a:p>
            <a:pPr marL="871855" lvl="1" indent="-351155">
              <a:defRPr sz="1800">
                <a:solidFill>
                  <a:srgbClr val="000000"/>
                </a:solidFill>
              </a:defRPr>
            </a:pPr>
            <a:r>
              <a:rPr sz="3100" dirty="0" err="1">
                <a:solidFill>
                  <a:srgbClr val="535353"/>
                </a:solidFill>
              </a:rPr>
              <a:t>着色器语言的代码</a:t>
            </a:r>
            <a:r>
              <a:rPr lang="zh-CN" altLang="en-US" sz="3100" dirty="0">
                <a:solidFill>
                  <a:srgbClr val="535353"/>
                </a:solidFill>
              </a:rPr>
              <a:t>以字符串的形式</a:t>
            </a:r>
            <a:r>
              <a:rPr sz="3100" dirty="0" err="1">
                <a:solidFill>
                  <a:srgbClr val="535353"/>
                </a:solidFill>
              </a:rPr>
              <a:t>通过Javascript传入WebGL系统，并由显卡来执行</a:t>
            </a:r>
            <a:r>
              <a:rPr sz="3100" dirty="0">
                <a:solidFill>
                  <a:srgbClr val="535353"/>
                </a:solidFill>
              </a:rPr>
              <a:t>。</a:t>
            </a:r>
            <a:endParaRPr sz="31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WEBGL——</a:t>
            </a:r>
            <a:r>
              <a:rPr sz="7200" cap="all" dirty="0" err="1">
                <a:solidFill>
                  <a:srgbClr val="535353"/>
                </a:solidFill>
              </a:rPr>
              <a:t>SHader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43" name="pasted-image.tif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76" y="2571706"/>
            <a:ext cx="10194776" cy="48402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55600" y="3066402"/>
            <a:ext cx="12293600" cy="62992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520700" indent="-520700">
              <a:defRPr sz="3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sz="3600" dirty="0" err="1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hader是由显卡执行的程序，由Javascript传入WebGL系统</a:t>
            </a: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，在</a:t>
            </a:r>
            <a:r>
              <a:rPr lang="en-US" altLang="zh-CN" sz="3600" dirty="0" err="1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中以字符串的形式存在</a:t>
            </a:r>
            <a:endParaRPr sz="36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WEBGL——SHADER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使用Shader之前，需要编译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zh-CN" altLang="en-US" sz="3600" dirty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和启用，比较复杂</a:t>
            </a:r>
            <a:endParaRPr sz="3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通过cuon-utils.js库，简化这一过程</a:t>
            </a:r>
            <a:endParaRPr sz="3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8" name="pasted-image.tif"/>
          <p:cNvPicPr/>
          <p:nvPr/>
        </p:nvPicPr>
        <p:blipFill>
          <a:blip r:embed="rId1"/>
          <a:stretch>
            <a:fillRect/>
          </a:stretch>
        </p:blipFill>
        <p:spPr>
          <a:xfrm>
            <a:off x="215899" y="5620216"/>
            <a:ext cx="12573001" cy="302581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 err="1">
                <a:solidFill>
                  <a:srgbClr val="535353"/>
                </a:solidFill>
              </a:rPr>
              <a:t>WebGL绘制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WebGL绘制一个</a:t>
            </a:r>
            <a:r>
              <a:rPr lang="zh-CN" altLang="en-US" sz="4600" dirty="0">
                <a:solidFill>
                  <a:srgbClr val="535353"/>
                </a:solidFill>
              </a:rPr>
              <a:t>红色</a:t>
            </a:r>
            <a:r>
              <a:rPr sz="4600" dirty="0" err="1">
                <a:solidFill>
                  <a:srgbClr val="535353"/>
                </a:solidFill>
              </a:rPr>
              <a:t>的三角形所需信息</a:t>
            </a:r>
            <a:r>
              <a:rPr sz="4600" dirty="0">
                <a:solidFill>
                  <a:srgbClr val="535353"/>
                </a:solidFill>
              </a:rPr>
              <a:t>：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三个顶点坐标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4600" dirty="0">
                <a:solidFill>
                  <a:srgbClr val="535353"/>
                </a:solidFill>
              </a:rPr>
              <a:t>它们组</a:t>
            </a:r>
            <a:r>
              <a:rPr sz="4600" dirty="0" err="1">
                <a:solidFill>
                  <a:srgbClr val="535353"/>
                </a:solidFill>
              </a:rPr>
              <a:t>成三角形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4600" dirty="0">
                <a:solidFill>
                  <a:srgbClr val="535353"/>
                </a:solidFill>
              </a:rPr>
              <a:t>颜色是红色</a:t>
            </a:r>
            <a:endParaRPr lang="en-US" altLang="zh-CN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56" y="3846498"/>
            <a:ext cx="4230244" cy="39874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 err="1">
                <a:solidFill>
                  <a:srgbClr val="535353"/>
                </a:solidFill>
              </a:rPr>
              <a:t>WebGL绘制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600" dirty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要绘制的图形信息</a:t>
            </a:r>
            <a:r>
              <a:rPr lang="zh-CN" altLang="en-US" sz="4600" b="1" dirty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</a:t>
            </a:r>
            <a:r>
              <a:rPr lang="zh-CN" altLang="en-US" sz="4600" dirty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4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Javscript</a:t>
            </a:r>
            <a:r>
              <a:rPr lang="zh-CN" altLang="en-US" sz="4600" dirty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代码传递给</a:t>
            </a:r>
            <a:r>
              <a:rPr lang="en-US" altLang="zh-CN" sz="4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WebGL</a:t>
            </a:r>
            <a:r>
              <a:rPr lang="zh-CN" altLang="en-US" sz="4600" dirty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系统并在</a:t>
            </a:r>
            <a:r>
              <a:rPr lang="en-US" altLang="zh-CN" sz="4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的控制下来绘制</a:t>
            </a:r>
            <a:r>
              <a:rPr sz="4600" dirty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sz="4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82" y="703383"/>
            <a:ext cx="1846879" cy="1740877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3" y="5593627"/>
            <a:ext cx="11940797" cy="25618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PP_MARK_KEY" val="ee45c9e4-97ec-492f-82dd-d97923fd07d4"/>
  <p:tag name="COMMONDATA" val="eyJoZGlkIjoiNWU0MWZmMTZjYTQzMWY5NDg4MmRmZTM0NzZiNGYxZDMifQ=="/>
</p:tagLst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1058</Words>
  <Application>WPS 演示</Application>
  <PresentationFormat>自定义</PresentationFormat>
  <Paragraphs>101</Paragraphs>
  <Slides>29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Gill Sans Light</vt:lpstr>
      <vt:lpstr>Segoe Print</vt:lpstr>
      <vt:lpstr>Avenir Roman</vt:lpstr>
      <vt:lpstr>微软雅黑</vt:lpstr>
      <vt:lpstr>Arial Unicode MS</vt:lpstr>
      <vt:lpstr>Calibri</vt:lpstr>
      <vt:lpstr>Gill Sans Light</vt:lpstr>
      <vt:lpstr>Showroom</vt:lpstr>
      <vt:lpstr>WebGL Programming</vt:lpstr>
      <vt:lpstr>从Canvas到WebGL</vt:lpstr>
      <vt:lpstr>从Canvas到WebGL</vt:lpstr>
      <vt:lpstr>从Canvas到WebGL</vt:lpstr>
      <vt:lpstr>WebGL组成</vt:lpstr>
      <vt:lpstr>WEBGL——SHader</vt:lpstr>
      <vt:lpstr>WEBGL——SHADER</vt:lpstr>
      <vt:lpstr>WebGL绘制</vt:lpstr>
      <vt:lpstr>WebGL绘制</vt:lpstr>
      <vt:lpstr>PowerPoint 演示文稿</vt:lpstr>
      <vt:lpstr>PowerPoint 演示文稿</vt:lpstr>
      <vt:lpstr>PowerPoint 演示文稿</vt:lpstr>
      <vt:lpstr>WEBGL——SHader</vt:lpstr>
      <vt:lpstr>WebGL绘制</vt:lpstr>
      <vt:lpstr>PowerPoint 演示文稿</vt:lpstr>
      <vt:lpstr>PowerPoint 演示文稿</vt:lpstr>
      <vt:lpstr>WebGL基本图形与绘制</vt:lpstr>
      <vt:lpstr>渐变</vt:lpstr>
      <vt:lpstr>WebGL绘制</vt:lpstr>
      <vt:lpstr>PowerPoint 演示文稿</vt:lpstr>
      <vt:lpstr>PowerPoint 演示文稿</vt:lpstr>
      <vt:lpstr>Varying变量</vt:lpstr>
      <vt:lpstr>插值操作（Interpolation）</vt:lpstr>
      <vt:lpstr>更多内容</vt:lpstr>
      <vt:lpstr>WebGL相关库的引用</vt:lpstr>
      <vt:lpstr>matrix库与模型变换</vt:lpstr>
      <vt:lpstr>动画</vt:lpstr>
      <vt:lpstr>Shader 切换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Programming</dc:title>
  <dc:creator>hellosword</dc:creator>
  <cp:lastModifiedBy>沉默的羔羊</cp:lastModifiedBy>
  <cp:revision>71</cp:revision>
  <dcterms:created xsi:type="dcterms:W3CDTF">2020-04-15T12:16:00Z</dcterms:created>
  <dcterms:modified xsi:type="dcterms:W3CDTF">2023-03-25T03:11:55Z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5946800238B44A6FAA85E24AD69879E0</vt:lpwstr>
  </property>
</Properties>
</file>