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54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54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54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54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54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54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54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226080"/>
            <a:ext cx="9360000" cy="3333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54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54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54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54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54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54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54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54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54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54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60000" y="226080"/>
            <a:ext cx="9360000" cy="3333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54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54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54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Kliknij, aby edytować format tekstu tytułu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Kliknij, aby edytować format tekstu konspektu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Drugi poziom konspektu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Trzeci poziom konspektu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Czwarty poziom konspektu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Piąty poziom konspektu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Szósty poziom konspektu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Siódmy poziom konspektu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&lt;data/godzina&gt;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&lt;stopka&gt;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C2722FF-0C2A-49BB-88C9-683C5D044F20}" type="slidenum">
              <a:rPr b="0" lang="en-US" sz="1400" spc="-1" strike="noStrike">
                <a:latin typeface="Times New Roman"/>
              </a:rPr>
              <a:t>&lt;numer&gt;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5400000"/>
            <a:ext cx="10080000" cy="2700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0" y="0"/>
            <a:ext cx="10080000" cy="12150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360000" y="22608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2540" spc="-1" strike="noStrike">
                <a:solidFill>
                  <a:srgbClr val="ffffff"/>
                </a:solidFill>
                <a:latin typeface="Source Sans Pro Black"/>
              </a:rPr>
              <a:t>Kliknij, aby edytować format tekstu tytułu</a:t>
            </a:r>
            <a:endParaRPr b="1" lang="en-US" sz="254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Kliknij, aby edytować format tekstu konspektu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Drugi poziom konspektu</a:t>
            </a:r>
            <a:endParaRPr b="0" lang="en-US" sz="210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c3e50"/>
                </a:solidFill>
                <a:latin typeface="Source Sans Pro"/>
              </a:rPr>
              <a:t>Trzeci poziom konspektu</a:t>
            </a:r>
            <a:endParaRPr b="0" lang="en-US" sz="1800" spc="-1" strike="noStrike">
              <a:solidFill>
                <a:srgbClr val="2c3e50"/>
              </a:solidFill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2c3e50"/>
                </a:solidFill>
                <a:latin typeface="Source Sans Pro"/>
              </a:rPr>
              <a:t>Czwarty poziom konspektu</a:t>
            </a:r>
            <a:endParaRPr b="0" lang="en-US" sz="1500" spc="-1" strike="noStrike">
              <a:solidFill>
                <a:srgbClr val="2c3e50"/>
              </a:solidFill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2c3e50"/>
                </a:solidFill>
                <a:latin typeface="Source Sans Pro"/>
              </a:rPr>
              <a:t>Piąty poziom konspektu</a:t>
            </a:r>
            <a:endParaRPr b="0" lang="en-US" sz="1500" spc="-1" strike="noStrike">
              <a:solidFill>
                <a:srgbClr val="2c3e50"/>
              </a:solidFill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2c3e50"/>
                </a:solidFill>
                <a:latin typeface="Source Sans Pro"/>
              </a:rPr>
              <a:t>Szósty poziom konspektu</a:t>
            </a:r>
            <a:endParaRPr b="0" lang="en-US" sz="1500" spc="-1" strike="noStrike">
              <a:solidFill>
                <a:srgbClr val="2c3e50"/>
              </a:solidFill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2c3e50"/>
                </a:solidFill>
                <a:latin typeface="Source Sans Pro"/>
              </a:rPr>
              <a:t>Siódmy poziom konspektu</a:t>
            </a:r>
            <a:endParaRPr b="0" lang="en-US" sz="15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&lt;data/godzina&gt;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ftr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&lt;stopka&gt;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9270000" y="5170320"/>
            <a:ext cx="540000" cy="405000"/>
          </a:xfrm>
          <a:prstGeom prst="ellipse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8"/>
          <p:cNvSpPr>
            <a:spLocks noGrp="1"/>
          </p:cNvSpPr>
          <p:nvPr>
            <p:ph type="sldNum"/>
          </p:nvPr>
        </p:nvSpPr>
        <p:spPr>
          <a:xfrm>
            <a:off x="9180000" y="5103000"/>
            <a:ext cx="72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91350252-99D1-47F2-8B01-A7CD558C7A3C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zxx" sz="2540" spc="-1" strike="noStrike">
                <a:solidFill>
                  <a:srgbClr val="ffffff"/>
                </a:solidFill>
                <a:latin typeface="Source Sans Pro Black"/>
              </a:rPr>
              <a:t>Analiza algorytmów wykrywania składowych ruchu oka</a:t>
            </a:r>
            <a:endParaRPr b="1" lang="zxx" sz="254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spAutoFit/>
          </a:bodyPr>
          <a:p>
            <a:pPr algn="ctr"/>
            <a:r>
              <a:rPr b="0" lang="zxx" sz="2000" spc="-1" strike="noStrike">
                <a:solidFill>
                  <a:srgbClr val="2c3e50"/>
                </a:solidFill>
                <a:latin typeface="Source Sans Pro"/>
              </a:rPr>
              <a:t>Autor: inż. Paweł Kucia</a:t>
            </a:r>
            <a:endParaRPr b="0" lang="zxx" sz="2000" spc="-1" strike="noStrike">
              <a:solidFill>
                <a:srgbClr val="2c3e50"/>
              </a:solidFill>
              <a:latin typeface="Source Sans Pro"/>
            </a:endParaRPr>
          </a:p>
          <a:p>
            <a:pPr algn="ctr"/>
            <a:r>
              <a:rPr b="0" lang="zxx" sz="2000" spc="-1" strike="noStrike">
                <a:solidFill>
                  <a:srgbClr val="2c3e50"/>
                </a:solidFill>
                <a:latin typeface="Source Sans Pro"/>
              </a:rPr>
              <a:t>Promotor: dr inż. Katarzyna Harężlak</a:t>
            </a:r>
            <a:endParaRPr b="0" lang="zxx" sz="2000" spc="-1" strike="noStrike">
              <a:solidFill>
                <a:srgbClr val="2c3e50"/>
              </a:solidFill>
              <a:latin typeface="Source Sans Pro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3788640" y="1722960"/>
            <a:ext cx="2612160" cy="239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zxx" sz="2540" spc="-1" strike="noStrike">
                <a:solidFill>
                  <a:srgbClr val="ffffff"/>
                </a:solidFill>
                <a:latin typeface="Source Sans Pro Black"/>
              </a:rPr>
              <a:t>Wybór tematu</a:t>
            </a:r>
            <a:endParaRPr b="1" lang="zxx" sz="254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zxx" sz="2400" spc="-1" strike="noStrike">
                <a:solidFill>
                  <a:srgbClr val="2c3e50"/>
                </a:solidFill>
                <a:latin typeface="Source Sans Pro Semibold"/>
              </a:rPr>
              <a:t>Chęć rozwoju umiejętności związanych z technologiami uczenia maszynowego</a:t>
            </a:r>
            <a:endParaRPr b="1" lang="zxx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zxx" sz="2400" spc="-1" strike="noStrike">
                <a:solidFill>
                  <a:srgbClr val="2c3e50"/>
                </a:solidFill>
                <a:latin typeface="Source Sans Pro Semibold"/>
              </a:rPr>
              <a:t>Chęć rozwoju umiejętności związanych z językiem Python</a:t>
            </a:r>
            <a:endParaRPr b="1" lang="zxx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zxx" sz="2400" spc="-1" strike="noStrike">
                <a:solidFill>
                  <a:srgbClr val="2c3e50"/>
                </a:solidFill>
                <a:latin typeface="Source Sans Pro Semibold"/>
              </a:rPr>
              <a:t>Rozwój w różnych kierunkach informatyki</a:t>
            </a:r>
            <a:endParaRPr b="1" lang="zxx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zxx" sz="2540" spc="-1" strike="noStrike">
                <a:solidFill>
                  <a:srgbClr val="ffffff"/>
                </a:solidFill>
                <a:latin typeface="Source Sans Pro Black"/>
              </a:rPr>
              <a:t>Założenia aplikacji</a:t>
            </a:r>
            <a:endParaRPr b="1" lang="zxx" sz="254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zxx" sz="2400" spc="-1" strike="noStrike">
                <a:solidFill>
                  <a:srgbClr val="2c3e50"/>
                </a:solidFill>
                <a:latin typeface="Source Sans Pro Semibold"/>
              </a:rPr>
              <a:t>Implementacja algorytmów wykrywania fiksacji i sakad</a:t>
            </a:r>
            <a:endParaRPr b="1" lang="zxx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zxx" sz="2400" spc="-1" strike="noStrike">
                <a:solidFill>
                  <a:srgbClr val="2c3e50"/>
                </a:solidFill>
                <a:latin typeface="Source Sans Pro Semibold"/>
              </a:rPr>
              <a:t>Wyniki na podglądzie graficznym</a:t>
            </a:r>
            <a:endParaRPr b="1" lang="zxx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zxx" sz="2400" spc="-1" strike="noStrike">
                <a:solidFill>
                  <a:srgbClr val="2c3e50"/>
                </a:solidFill>
                <a:latin typeface="Source Sans Pro Semibold"/>
              </a:rPr>
              <a:t>Raportowanie statystyk do pliku</a:t>
            </a:r>
            <a:endParaRPr b="1" lang="zxx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zxx" sz="2400" spc="-1" strike="noStrike">
                <a:solidFill>
                  <a:srgbClr val="2c3e50"/>
                </a:solidFill>
                <a:latin typeface="Source Sans Pro Semibold"/>
              </a:rPr>
              <a:t>Modułowość</a:t>
            </a:r>
            <a:endParaRPr b="1" lang="zxx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540" spc="-1" strike="noStrike">
                <a:solidFill>
                  <a:srgbClr val="ffffff"/>
                </a:solidFill>
                <a:latin typeface="Source Sans Pro Black"/>
              </a:rPr>
              <a:t>Wykorzystane technologie</a:t>
            </a:r>
            <a:endParaRPr b="1" lang="en-US" sz="254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68200" y="1828800"/>
            <a:ext cx="2475000" cy="83592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365760" y="3161160"/>
            <a:ext cx="2286000" cy="141084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3709440" y="2103120"/>
            <a:ext cx="2142720" cy="214272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4"/>
          <a:stretch/>
        </p:blipFill>
        <p:spPr>
          <a:xfrm>
            <a:off x="6832440" y="2575080"/>
            <a:ext cx="2860200" cy="1539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540" spc="-1" strike="noStrike">
                <a:solidFill>
                  <a:srgbClr val="ffffff"/>
                </a:solidFill>
                <a:latin typeface="Source Sans Pro Black"/>
              </a:rPr>
              <a:t>Prezentacja wyników</a:t>
            </a:r>
            <a:endParaRPr b="1" lang="en-US" sz="254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792720" y="1371600"/>
            <a:ext cx="3504960" cy="262872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5801040" y="1356120"/>
            <a:ext cx="3800160" cy="2850120"/>
          </a:xfrm>
          <a:prstGeom prst="rect">
            <a:avLst/>
          </a:prstGeom>
          <a:ln>
            <a:noFill/>
          </a:ln>
        </p:spPr>
      </p:pic>
      <p:sp>
        <p:nvSpPr>
          <p:cNvPr id="100" name="TextShape 2"/>
          <p:cNvSpPr txBox="1"/>
          <p:nvPr/>
        </p:nvSpPr>
        <p:spPr>
          <a:xfrm>
            <a:off x="457200" y="4114800"/>
            <a:ext cx="42976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1800" spc="-1" strike="noStrike">
                <a:latin typeface="Arial"/>
              </a:rPr>
              <a:t>Poprawny wynik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6766560" y="4152600"/>
            <a:ext cx="21945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Niepoprawny wynik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540" spc="-1" strike="noStrike">
                <a:solidFill>
                  <a:srgbClr val="ffffff"/>
                </a:solidFill>
                <a:latin typeface="Source Sans Pro Black"/>
              </a:rPr>
              <a:t>Trudności w implementacji</a:t>
            </a:r>
            <a:endParaRPr b="1" lang="en-US" sz="254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Kalibracja konieczna?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Biblioteka NumPy oraz Scikit-Learn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Biblioteka .csv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Masowa analiza wyników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60000" y="22608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540" spc="-1" strike="noStrike">
                <a:solidFill>
                  <a:srgbClr val="ffffff"/>
                </a:solidFill>
                <a:latin typeface="Source Sans Pro Black"/>
              </a:rPr>
              <a:t>Możliwości rozwoju</a:t>
            </a:r>
            <a:endParaRPr b="1" lang="en-US" sz="254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Wielowątkowość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Więcej algorytmów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GUI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Inna platforma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60000" y="226080"/>
            <a:ext cx="9360000" cy="333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3200" spc="-1" strike="noStrike">
                <a:solidFill>
                  <a:srgbClr val="2c3e50"/>
                </a:solidFill>
                <a:latin typeface="Source Sans Pro"/>
              </a:rPr>
              <a:t>Pytania do prezentacji?</a:t>
            </a:r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60000" y="226080"/>
            <a:ext cx="9360000" cy="333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3200" spc="-1" strike="noStrike">
                <a:solidFill>
                  <a:srgbClr val="2c3e50"/>
                </a:solidFill>
                <a:latin typeface="Source Sans Pro"/>
              </a:rPr>
              <a:t>Dziękuję za uwagę</a:t>
            </a:r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LibreOffice/6.3.2.2$Windows_X86_64 LibreOffice_project/98b30e735bda24bc04ab42594c85f7fd8be07b9c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2017-10-20T23:41:18Z</dcterms:created>
  <dc:creator/>
  <dc:description/>
  <dc:language>pl-PL</dc:language>
  <cp:lastModifiedBy/>
  <dcterms:modified xsi:type="dcterms:W3CDTF">2019-11-05T21:32:59Z</dcterms:modified>
  <cp:revision>2</cp:revision>
  <dc:subject/>
  <dc:title/>
</cp:coreProperties>
</file>