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7"/>
  </p:notesMasterIdLst>
  <p:sldIdLst>
    <p:sldId id="282" r:id="rId3"/>
    <p:sldId id="285" r:id="rId4"/>
    <p:sldId id="286" r:id="rId5"/>
    <p:sldId id="287" r:id="rId6"/>
    <p:sldId id="288" r:id="rId7"/>
    <p:sldId id="289" r:id="rId8"/>
    <p:sldId id="290" r:id="rId9"/>
    <p:sldId id="291" r:id="rId10"/>
    <p:sldId id="292" r:id="rId11"/>
    <p:sldId id="293" r:id="rId12"/>
    <p:sldId id="300" r:id="rId13"/>
    <p:sldId id="301" r:id="rId14"/>
    <p:sldId id="302" r:id="rId15"/>
    <p:sldId id="303" r:id="rId16"/>
    <p:sldId id="304" r:id="rId17"/>
    <p:sldId id="305" r:id="rId18"/>
    <p:sldId id="306" r:id="rId19"/>
    <p:sldId id="307" r:id="rId20"/>
    <p:sldId id="294" r:id="rId21"/>
    <p:sldId id="295" r:id="rId22"/>
    <p:sldId id="296" r:id="rId23"/>
    <p:sldId id="297" r:id="rId24"/>
    <p:sldId id="298" r:id="rId25"/>
    <p:sldId id="299"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8"/>
    <p:restoredTop sz="93717"/>
  </p:normalViewPr>
  <p:slideViewPr>
    <p:cSldViewPr snapToGrid="0" snapToObjects="1">
      <p:cViewPr varScale="1">
        <p:scale>
          <a:sx n="108" d="100"/>
          <a:sy n="108" d="100"/>
        </p:scale>
        <p:origin x="432" y="11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2018/12/20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429193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9406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89496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69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1278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8" r:id="rId4"/>
    <p:sldLayoutId id="2147483689" r:id="rId5"/>
    <p:sldLayoutId id="2147483684"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CoVisor</a:t>
            </a:r>
            <a:r>
              <a:rPr kumimoji="1" lang="zh-CN" altLang="en-US" dirty="0" smtClean="0"/>
              <a:t>：</a:t>
            </a:r>
            <a:r>
              <a:rPr kumimoji="1" lang="en-US" altLang="zh-CN" dirty="0" smtClean="0"/>
              <a:t>SDN</a:t>
            </a:r>
            <a:r>
              <a:rPr kumimoji="1" lang="zh-CN" altLang="en-US" dirty="0" smtClean="0"/>
              <a:t>的组合管理程序</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7</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a:t>CoVisor</a:t>
            </a:r>
            <a:r>
              <a:rPr lang="en-US" altLang="zh-CN" dirty="0"/>
              <a:t>: A Compositional Hypervisor for Software-Defined Networks</a:t>
            </a:r>
            <a:endParaRPr lang="en-US" altLang="zh-CN" dirty="0" smtClean="0"/>
          </a:p>
        </p:txBody>
      </p:sp>
      <p:sp>
        <p:nvSpPr>
          <p:cNvPr id="9" name="矩形 8"/>
          <p:cNvSpPr/>
          <p:nvPr/>
        </p:nvSpPr>
        <p:spPr>
          <a:xfrm>
            <a:off x="1189691" y="2821200"/>
            <a:ext cx="9001873" cy="1200329"/>
          </a:xfrm>
          <a:prstGeom prst="rect">
            <a:avLst/>
          </a:prstGeom>
        </p:spPr>
        <p:txBody>
          <a:bodyPr wrap="square">
            <a:spAutoFit/>
          </a:bodyPr>
          <a:lstStyle/>
          <a:p>
            <a:r>
              <a:rPr lang="zh-CN" altLang="en-US" dirty="0" smtClean="0"/>
              <a:t>概要：</a:t>
            </a:r>
            <a:endParaRPr lang="en-US" altLang="zh-CN" dirty="0" smtClean="0"/>
          </a:p>
          <a:p>
            <a:r>
              <a:rPr lang="en-US" altLang="zh-CN" dirty="0" err="1" smtClean="0"/>
              <a:t>Covisor</a:t>
            </a:r>
            <a:r>
              <a:rPr lang="zh-CN" altLang="en-US" dirty="0" smtClean="0"/>
              <a:t>组合了单一网络中不同的控制器，允许不同的控制器相互协作管理同一个网络，</a:t>
            </a:r>
            <a:r>
              <a:rPr lang="en-US" altLang="zh-CN" dirty="0" err="1" smtClean="0"/>
              <a:t>Covisor</a:t>
            </a:r>
            <a:r>
              <a:rPr lang="zh-CN" altLang="en-US" dirty="0" smtClean="0"/>
              <a:t>还对具体的网络拓扑进行抽象和虚拟化。论文最核心的贡献在于实现了一个高效的算法来组合不同控制器之间的策略。</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endParaRPr lang="en-US" altLang="zh-CN" dirty="0" smtClean="0"/>
          </a:p>
          <a:p>
            <a:r>
              <a:rPr lang="zh-CN" altLang="en-US" dirty="0" smtClean="0"/>
              <a:t>每个控制器只能管理网络的一小部分，不能协作处理整个网络的流量。</a:t>
            </a:r>
            <a:endParaRPr lang="en-US" altLang="zh-CN" dirty="0" smtClean="0"/>
          </a:p>
        </p:txBody>
      </p:sp>
    </p:spTree>
    <p:extLst>
      <p:ext uri="{BB962C8B-B14F-4D97-AF65-F5344CB8AC3E}">
        <p14:creationId xmlns:p14="http://schemas.microsoft.com/office/powerpoint/2010/main" val="5031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06</a:t>
            </a:r>
            <a:endParaRPr lang="zh-CN" altLang="en-US" dirty="0"/>
          </a:p>
        </p:txBody>
      </p:sp>
      <p:pic>
        <p:nvPicPr>
          <p:cNvPr id="4" name="图片 3"/>
          <p:cNvPicPr>
            <a:picLocks noChangeAspect="1"/>
          </p:cNvPicPr>
          <p:nvPr/>
        </p:nvPicPr>
        <p:blipFill>
          <a:blip r:embed="rId2"/>
          <a:stretch>
            <a:fillRect/>
          </a:stretch>
        </p:blipFill>
        <p:spPr>
          <a:xfrm>
            <a:off x="886691" y="1070625"/>
            <a:ext cx="10072721" cy="5205887"/>
          </a:xfrm>
          <a:prstGeom prst="rect">
            <a:avLst/>
          </a:prstGeom>
        </p:spPr>
      </p:pic>
    </p:spTree>
    <p:extLst>
      <p:ext uri="{BB962C8B-B14F-4D97-AF65-F5344CB8AC3E}">
        <p14:creationId xmlns:p14="http://schemas.microsoft.com/office/powerpoint/2010/main" val="188952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1" y="144228"/>
            <a:ext cx="4075926" cy="362708"/>
          </a:xfrm>
        </p:spPr>
        <p:txBody>
          <a:bodyPr/>
          <a:lstStyle/>
          <a:p>
            <a:r>
              <a:rPr kumimoji="1" lang="en-US" altLang="zh-CN" dirty="0" err="1" smtClean="0"/>
              <a:t>FastRule</a:t>
            </a:r>
            <a:r>
              <a:rPr kumimoji="1" lang="zh-CN" altLang="en-US" dirty="0" smtClean="0"/>
              <a:t>：基于</a:t>
            </a:r>
            <a:r>
              <a:rPr kumimoji="1" lang="en-US" altLang="zh-CN" dirty="0" smtClean="0"/>
              <a:t>DAG</a:t>
            </a:r>
            <a:r>
              <a:rPr kumimoji="1" lang="zh-CN" altLang="en-US" dirty="0" smtClean="0"/>
              <a:t>的流表更新策略</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8</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36469"/>
            <a:ext cx="1038433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r>
              <a:rPr lang="zh-CN" altLang="en-US" dirty="0" smtClean="0"/>
              <a:t>：</a:t>
            </a:r>
            <a:endParaRPr lang="en-US" altLang="zh-CN" dirty="0" smtClean="0"/>
          </a:p>
          <a:p>
            <a:r>
              <a:rPr lang="en-US" altLang="zh-CN" dirty="0"/>
              <a:t>Fast Lookup Is Not Enough: Towards Efficient and Scalable</a:t>
            </a:r>
            <a:br>
              <a:rPr lang="en-US" altLang="zh-CN" dirty="0"/>
            </a:br>
            <a:r>
              <a:rPr lang="en-US" altLang="zh-CN" dirty="0"/>
              <a:t>Flow Entry Updates for TCAM-based </a:t>
            </a:r>
            <a:r>
              <a:rPr lang="en-US" altLang="zh-CN" dirty="0" err="1"/>
              <a:t>OpenFlow</a:t>
            </a:r>
            <a:r>
              <a:rPr lang="en-US" altLang="zh-CN" dirty="0"/>
              <a:t> Switches</a:t>
            </a:r>
            <a:r>
              <a:rPr lang="en-US" altLang="zh-CN" dirty="0"/>
              <a:t> </a:t>
            </a:r>
            <a:endParaRPr lang="en-US" altLang="zh-CN" dirty="0" smtClean="0"/>
          </a:p>
        </p:txBody>
      </p:sp>
      <p:sp>
        <p:nvSpPr>
          <p:cNvPr id="9" name="矩形 8"/>
          <p:cNvSpPr/>
          <p:nvPr/>
        </p:nvSpPr>
        <p:spPr>
          <a:xfrm>
            <a:off x="1189691" y="2821200"/>
            <a:ext cx="9001873" cy="923330"/>
          </a:xfrm>
          <a:prstGeom prst="rect">
            <a:avLst/>
          </a:prstGeom>
        </p:spPr>
        <p:txBody>
          <a:bodyPr wrap="square">
            <a:spAutoFit/>
          </a:bodyPr>
          <a:lstStyle/>
          <a:p>
            <a:r>
              <a:rPr lang="zh-CN" altLang="en-US" dirty="0" smtClean="0"/>
              <a:t>概要</a:t>
            </a:r>
            <a:r>
              <a:rPr lang="zh-CN" altLang="en-US" dirty="0" smtClean="0"/>
              <a:t>：</a:t>
            </a:r>
            <a:endParaRPr lang="en-US" altLang="zh-CN" dirty="0" smtClean="0"/>
          </a:p>
          <a:p>
            <a:r>
              <a:rPr lang="zh-CN" altLang="en-US" dirty="0" smtClean="0"/>
              <a:t>将流表规则间的依赖关系理解为</a:t>
            </a:r>
            <a:r>
              <a:rPr lang="en-US" altLang="zh-CN" dirty="0" smtClean="0"/>
              <a:t>DAG</a:t>
            </a:r>
            <a:r>
              <a:rPr lang="zh-CN" altLang="en-US" dirty="0" smtClean="0"/>
              <a:t>图，使用贪心策略和额外的数据结构（数组和二分索引树）加速流表更新过程。</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endParaRPr lang="en-US" altLang="zh-CN" dirty="0" smtClean="0"/>
          </a:p>
          <a:p>
            <a:r>
              <a:rPr lang="en-US" altLang="zh-CN" dirty="0" smtClean="0"/>
              <a:t>TCAM</a:t>
            </a:r>
            <a:r>
              <a:rPr lang="zh-CN" altLang="en-US" dirty="0" smtClean="0"/>
              <a:t>流表更新太慢，</a:t>
            </a:r>
            <a:r>
              <a:rPr lang="en-US" altLang="zh-CN" dirty="0" smtClean="0"/>
              <a:t>TCAM</a:t>
            </a:r>
            <a:r>
              <a:rPr lang="zh-CN" altLang="en-US" dirty="0" smtClean="0"/>
              <a:t>适用于查询，不适用于更新</a:t>
            </a:r>
            <a:r>
              <a:rPr lang="zh-CN" altLang="en-US" dirty="0" smtClean="0"/>
              <a:t>。</a:t>
            </a:r>
            <a:endParaRPr lang="en-US" altLang="zh-CN" dirty="0" smtClean="0"/>
          </a:p>
        </p:txBody>
      </p:sp>
    </p:spTree>
    <p:extLst>
      <p:ext uri="{BB962C8B-B14F-4D97-AF65-F5344CB8AC3E}">
        <p14:creationId xmlns:p14="http://schemas.microsoft.com/office/powerpoint/2010/main" val="172662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886691" y="1084917"/>
            <a:ext cx="10180264" cy="3700147"/>
          </a:xfrm>
          <a:prstGeom prst="rect">
            <a:avLst/>
          </a:prstGeom>
        </p:spPr>
      </p:pic>
      <p:sp>
        <p:nvSpPr>
          <p:cNvPr id="5" name="文本框 4"/>
          <p:cNvSpPr txBox="1"/>
          <p:nvPr/>
        </p:nvSpPr>
        <p:spPr>
          <a:xfrm>
            <a:off x="1196775" y="5160945"/>
            <a:ext cx="9560096" cy="646331"/>
          </a:xfrm>
          <a:prstGeom prst="rect">
            <a:avLst/>
          </a:prstGeom>
          <a:noFill/>
        </p:spPr>
        <p:txBody>
          <a:bodyPr wrap="square" rtlCol="0">
            <a:spAutoFit/>
          </a:bodyPr>
          <a:lstStyle/>
          <a:p>
            <a:r>
              <a:rPr lang="zh-CN" altLang="en-US" dirty="0" smtClean="0"/>
              <a:t>       在插入一条新的规则时，按照普通的更新策略需要顺序更新，但是如果清楚并管理规则之间的依赖关系，更新次数就会大幅减少。文章使用有向无环图来表示这种依赖关系。</a:t>
            </a:r>
            <a:endParaRPr lang="zh-CN" altLang="en-US" dirty="0"/>
          </a:p>
        </p:txBody>
      </p:sp>
    </p:spTree>
    <p:extLst>
      <p:ext uri="{BB962C8B-B14F-4D97-AF65-F5344CB8AC3E}">
        <p14:creationId xmlns:p14="http://schemas.microsoft.com/office/powerpoint/2010/main" val="340231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算法架构</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6230683" y="844867"/>
            <a:ext cx="4416325" cy="5373053"/>
          </a:xfrm>
          <a:prstGeom prst="rect">
            <a:avLst/>
          </a:prstGeom>
        </p:spPr>
      </p:pic>
      <p:sp>
        <p:nvSpPr>
          <p:cNvPr id="5" name="文本框 4"/>
          <p:cNvSpPr txBox="1"/>
          <p:nvPr/>
        </p:nvSpPr>
        <p:spPr>
          <a:xfrm>
            <a:off x="658368" y="1823233"/>
            <a:ext cx="5038344" cy="3693319"/>
          </a:xfrm>
          <a:prstGeom prst="rect">
            <a:avLst/>
          </a:prstGeom>
          <a:noFill/>
        </p:spPr>
        <p:txBody>
          <a:bodyPr wrap="square" rtlCol="0">
            <a:spAutoFit/>
          </a:bodyPr>
          <a:lstStyle/>
          <a:p>
            <a:r>
              <a:rPr lang="zh-CN" altLang="en-US" dirty="0" smtClean="0"/>
              <a:t>算法分为三个阶段：</a:t>
            </a:r>
            <a:endParaRPr lang="en-US" altLang="zh-CN" dirty="0" smtClean="0"/>
          </a:p>
          <a:p>
            <a:endParaRPr lang="en-US" altLang="zh-CN" dirty="0" smtClean="0"/>
          </a:p>
          <a:p>
            <a:endParaRPr lang="en-US" altLang="zh-CN" dirty="0" smtClean="0"/>
          </a:p>
          <a:p>
            <a:pPr marL="342900" indent="-342900">
              <a:buAutoNum type="arabicPeriod"/>
            </a:pPr>
            <a:r>
              <a:rPr lang="zh-CN" altLang="en-US" dirty="0" smtClean="0"/>
              <a:t>将流表项的插入请求转换为</a:t>
            </a:r>
            <a:r>
              <a:rPr lang="en-US" altLang="zh-CN" dirty="0" smtClean="0"/>
              <a:t>DAG</a:t>
            </a:r>
            <a:r>
              <a:rPr lang="zh-CN" altLang="en-US" dirty="0" smtClean="0"/>
              <a:t>结点插入请求</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基于</a:t>
            </a:r>
            <a:r>
              <a:rPr lang="en-US" altLang="zh-CN" dirty="0" smtClean="0"/>
              <a:t>DAG</a:t>
            </a:r>
            <a:r>
              <a:rPr lang="zh-CN" altLang="en-US" dirty="0" smtClean="0"/>
              <a:t>建立一条</a:t>
            </a:r>
            <a:r>
              <a:rPr lang="en-US" altLang="zh-CN" dirty="0" smtClean="0"/>
              <a:t>TCAM</a:t>
            </a:r>
            <a:r>
              <a:rPr lang="zh-CN" altLang="en-US" dirty="0" smtClean="0"/>
              <a:t>条目的移动序列（这条移动序列的起点为新插入规则，终点是空的条目），即选取一个候选者，用待插入项替换候选者，候选者成为插入项</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通过</a:t>
            </a:r>
            <a:r>
              <a:rPr lang="en-US" altLang="zh-CN" dirty="0" smtClean="0"/>
              <a:t>TCAM API</a:t>
            </a:r>
            <a:r>
              <a:rPr lang="zh-CN" altLang="en-US" dirty="0" smtClean="0"/>
              <a:t>将更新序列应用到</a:t>
            </a:r>
            <a:r>
              <a:rPr lang="en-US" altLang="zh-CN" dirty="0" smtClean="0"/>
              <a:t>TCAM</a:t>
            </a:r>
            <a:r>
              <a:rPr lang="zh-CN" altLang="en-US" dirty="0" smtClean="0"/>
              <a:t>中</a:t>
            </a:r>
            <a:endParaRPr lang="en-US" altLang="zh-CN" dirty="0" smtClean="0"/>
          </a:p>
          <a:p>
            <a:pPr marL="800089" lvl="1" indent="-342900">
              <a:buAutoNum type="arabicPeriod"/>
            </a:pPr>
            <a:endParaRPr lang="zh-CN" altLang="en-US" dirty="0"/>
          </a:p>
        </p:txBody>
      </p:sp>
    </p:spTree>
    <p:extLst>
      <p:ext uri="{BB962C8B-B14F-4D97-AF65-F5344CB8AC3E}">
        <p14:creationId xmlns:p14="http://schemas.microsoft.com/office/powerpoint/2010/main" val="383534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贪心算法</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6143949" y="1027822"/>
            <a:ext cx="5064796" cy="5248692"/>
          </a:xfrm>
          <a:prstGeom prst="rect">
            <a:avLst/>
          </a:prstGeom>
        </p:spPr>
      </p:pic>
      <p:sp>
        <p:nvSpPr>
          <p:cNvPr id="5" name="文本框 4"/>
          <p:cNvSpPr txBox="1"/>
          <p:nvPr/>
        </p:nvSpPr>
        <p:spPr>
          <a:xfrm>
            <a:off x="781235" y="1677880"/>
            <a:ext cx="4616388"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什么是</a:t>
            </a:r>
            <a:r>
              <a:rPr lang="en-US" altLang="zh-CN" dirty="0" smtClean="0"/>
              <a:t>M(k)</a:t>
            </a:r>
          </a:p>
          <a:p>
            <a:pPr marL="742939" lvl="1" indent="-285750">
              <a:buFont typeface="Arial" panose="020B0604020202020204" pitchFamily="34" charset="0"/>
              <a:buChar char="•"/>
            </a:pPr>
            <a:r>
              <a:rPr lang="en-US" altLang="zh-CN" dirty="0" smtClean="0"/>
              <a:t>M(k)</a:t>
            </a:r>
            <a:r>
              <a:rPr lang="zh-CN" altLang="en-US" dirty="0" smtClean="0"/>
              <a:t>是指从</a:t>
            </a:r>
            <a:r>
              <a:rPr lang="en-US" altLang="zh-CN" dirty="0" smtClean="0"/>
              <a:t>k</a:t>
            </a:r>
            <a:r>
              <a:rPr lang="zh-CN" altLang="en-US" dirty="0" smtClean="0"/>
              <a:t>结点出发，到出度为</a:t>
            </a:r>
            <a:r>
              <a:rPr lang="en-US" altLang="zh-CN" dirty="0" smtClean="0"/>
              <a:t>0</a:t>
            </a:r>
            <a:r>
              <a:rPr lang="zh-CN" altLang="en-US" dirty="0" smtClean="0"/>
              <a:t>的结点的最短路径长度</a:t>
            </a:r>
            <a:endParaRPr lang="en-US" altLang="zh-CN" dirty="0" smtClean="0"/>
          </a:p>
          <a:p>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算法过程</a:t>
            </a:r>
            <a:endParaRPr lang="en-US" altLang="zh-CN" dirty="0" smtClean="0"/>
          </a:p>
          <a:p>
            <a:pPr marL="742939" lvl="1" indent="-285750">
              <a:buFont typeface="Arial" panose="020B0604020202020204" pitchFamily="34" charset="0"/>
              <a:buChar char="•"/>
            </a:pPr>
            <a:r>
              <a:rPr lang="zh-CN" altLang="en-US" dirty="0" smtClean="0"/>
              <a:t>找到插入规则</a:t>
            </a:r>
            <a:r>
              <a:rPr lang="en-US" altLang="zh-CN" dirty="0" smtClean="0"/>
              <a:t>f</a:t>
            </a:r>
            <a:r>
              <a:rPr lang="zh-CN" altLang="en-US" dirty="0" smtClean="0"/>
              <a:t>的前后依赖，确定插入范围</a:t>
            </a:r>
            <a:endParaRPr lang="en-US" altLang="zh-CN" dirty="0" smtClean="0"/>
          </a:p>
          <a:p>
            <a:pPr marL="742939" lvl="1" indent="-285750">
              <a:buFont typeface="Arial" panose="020B0604020202020204" pitchFamily="34" charset="0"/>
              <a:buChar char="•"/>
            </a:pPr>
            <a:r>
              <a:rPr lang="zh-CN" altLang="en-US" dirty="0" smtClean="0"/>
              <a:t>在范围内计算每个规则的</a:t>
            </a:r>
            <a:r>
              <a:rPr lang="en-US" altLang="zh-CN" dirty="0" smtClean="0"/>
              <a:t>M(k)</a:t>
            </a:r>
            <a:r>
              <a:rPr lang="zh-CN" altLang="en-US" dirty="0" smtClean="0"/>
              <a:t>，选取最小的一条规则</a:t>
            </a:r>
            <a:endParaRPr lang="en-US" altLang="zh-CN" dirty="0" smtClean="0"/>
          </a:p>
          <a:p>
            <a:pPr marL="742939" lvl="1" indent="-285750">
              <a:buFont typeface="Arial" panose="020B0604020202020204" pitchFamily="34" charset="0"/>
              <a:buChar char="•"/>
            </a:pPr>
            <a:r>
              <a:rPr lang="zh-CN" altLang="en-US" dirty="0" smtClean="0"/>
              <a:t>用待插入的规则替换这条规则，使得这条规则成为待插入规则</a:t>
            </a:r>
            <a:endParaRPr lang="en-US" altLang="zh-CN" dirty="0" smtClean="0"/>
          </a:p>
          <a:p>
            <a:pPr marL="742939" lvl="1" indent="-285750">
              <a:buFont typeface="Arial" panose="020B0604020202020204" pitchFamily="34" charset="0"/>
              <a:buChar char="•"/>
            </a:pPr>
            <a:r>
              <a:rPr lang="zh-CN" altLang="en-US" dirty="0" smtClean="0"/>
              <a:t>循环这个过程直到插入空的条目项中</a:t>
            </a:r>
            <a:endParaRPr lang="en-US" altLang="zh-CN" dirty="0"/>
          </a:p>
        </p:txBody>
      </p:sp>
    </p:spTree>
    <p:extLst>
      <p:ext uri="{BB962C8B-B14F-4D97-AF65-F5344CB8AC3E}">
        <p14:creationId xmlns:p14="http://schemas.microsoft.com/office/powerpoint/2010/main" val="201462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贪心算法</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524302" y="1791763"/>
            <a:ext cx="10473895" cy="4175078"/>
          </a:xfrm>
          <a:prstGeom prst="rect">
            <a:avLst/>
          </a:prstGeom>
        </p:spPr>
      </p:pic>
      <p:sp>
        <p:nvSpPr>
          <p:cNvPr id="5" name="文本框 4"/>
          <p:cNvSpPr txBox="1"/>
          <p:nvPr/>
        </p:nvSpPr>
        <p:spPr>
          <a:xfrm>
            <a:off x="781236" y="1363550"/>
            <a:ext cx="3669594" cy="369332"/>
          </a:xfrm>
          <a:prstGeom prst="rect">
            <a:avLst/>
          </a:prstGeom>
          <a:noFill/>
        </p:spPr>
        <p:txBody>
          <a:bodyPr wrap="none" rtlCol="0">
            <a:spAutoFit/>
          </a:bodyPr>
          <a:lstStyle/>
          <a:p>
            <a:r>
              <a:rPr lang="zh-CN" altLang="en-US" dirty="0" smtClean="0"/>
              <a:t>已知</a:t>
            </a:r>
            <a:r>
              <a:rPr lang="en-US" altLang="zh-CN" dirty="0" smtClean="0"/>
              <a:t>6-&gt;9-&gt;5</a:t>
            </a:r>
            <a:r>
              <a:rPr lang="zh-CN" altLang="en-US" dirty="0" smtClean="0"/>
              <a:t>，插入</a:t>
            </a:r>
            <a:r>
              <a:rPr lang="en-US" altLang="zh-CN" dirty="0" smtClean="0"/>
              <a:t>9</a:t>
            </a:r>
            <a:r>
              <a:rPr lang="zh-CN" altLang="en-US" dirty="0" smtClean="0"/>
              <a:t>的一个示例：</a:t>
            </a:r>
            <a:endParaRPr lang="zh-CN" altLang="en-US" dirty="0"/>
          </a:p>
        </p:txBody>
      </p:sp>
    </p:spTree>
    <p:extLst>
      <p:ext uri="{BB962C8B-B14F-4D97-AF65-F5344CB8AC3E}">
        <p14:creationId xmlns:p14="http://schemas.microsoft.com/office/powerpoint/2010/main" val="37080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5" name="图片 4"/>
          <p:cNvPicPr>
            <a:picLocks noChangeAspect="1"/>
          </p:cNvPicPr>
          <p:nvPr/>
        </p:nvPicPr>
        <p:blipFill>
          <a:blip r:embed="rId2"/>
          <a:stretch>
            <a:fillRect/>
          </a:stretch>
        </p:blipFill>
        <p:spPr>
          <a:xfrm>
            <a:off x="7886422" y="1605239"/>
            <a:ext cx="3219450" cy="4162425"/>
          </a:xfrm>
          <a:prstGeom prst="rect">
            <a:avLst/>
          </a:prstGeom>
        </p:spPr>
      </p:pic>
      <p:pic>
        <p:nvPicPr>
          <p:cNvPr id="6" name="图片 5"/>
          <p:cNvPicPr>
            <a:picLocks noChangeAspect="1"/>
          </p:cNvPicPr>
          <p:nvPr/>
        </p:nvPicPr>
        <p:blipFill>
          <a:blip r:embed="rId3"/>
          <a:stretch>
            <a:fillRect/>
          </a:stretch>
        </p:blipFill>
        <p:spPr>
          <a:xfrm>
            <a:off x="5135177" y="1605239"/>
            <a:ext cx="2668295" cy="4153939"/>
          </a:xfrm>
          <a:prstGeom prst="rect">
            <a:avLst/>
          </a:prstGeom>
        </p:spPr>
      </p:pic>
      <p:sp>
        <p:nvSpPr>
          <p:cNvPr id="7" name="文本框 6"/>
          <p:cNvSpPr txBox="1"/>
          <p:nvPr/>
        </p:nvSpPr>
        <p:spPr>
          <a:xfrm>
            <a:off x="780591" y="1837678"/>
            <a:ext cx="4031295" cy="3970318"/>
          </a:xfrm>
          <a:prstGeom prst="rect">
            <a:avLst/>
          </a:prstGeom>
          <a:noFill/>
        </p:spPr>
        <p:txBody>
          <a:bodyPr wrap="square" rtlCol="0">
            <a:spAutoFit/>
          </a:bodyPr>
          <a:lstStyle/>
          <a:p>
            <a:r>
              <a:rPr lang="zh-CN" altLang="en-US" dirty="0" smtClean="0"/>
              <a:t>使用数组来存储</a:t>
            </a:r>
            <a:r>
              <a:rPr lang="en-US" altLang="zh-CN" dirty="0" smtClean="0"/>
              <a:t>M(k)</a:t>
            </a:r>
            <a:r>
              <a:rPr lang="zh-CN" altLang="en-US" dirty="0" smtClean="0"/>
              <a:t>：</a:t>
            </a:r>
            <a:endParaRPr lang="en-US" altLang="zh-CN" dirty="0" smtClean="0"/>
          </a:p>
          <a:p>
            <a:endParaRPr lang="en-US" altLang="zh-CN" dirty="0"/>
          </a:p>
          <a:p>
            <a:endParaRPr lang="en-US" altLang="zh-CN" dirty="0" smtClean="0"/>
          </a:p>
          <a:p>
            <a:pPr marL="285750" indent="-285750">
              <a:buFont typeface="Arial" panose="020B0604020202020204" pitchFamily="34" charset="0"/>
              <a:buChar char="•"/>
            </a:pPr>
            <a:r>
              <a:rPr lang="zh-CN" altLang="en-US" dirty="0" smtClean="0"/>
              <a:t>查找最小的</a:t>
            </a:r>
            <a:r>
              <a:rPr lang="en-US" altLang="zh-CN" dirty="0" smtClean="0"/>
              <a:t>M(k)</a:t>
            </a:r>
            <a:r>
              <a:rPr lang="zh-CN" altLang="en-US" dirty="0" smtClean="0"/>
              <a:t>这一过程复杂度减少为</a:t>
            </a:r>
            <a:r>
              <a:rPr lang="en-US" altLang="zh-CN" dirty="0" smtClean="0"/>
              <a:t>O(n)</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需要更新数组：</a:t>
            </a:r>
            <a:endParaRPr lang="en-US" altLang="zh-CN" dirty="0" smtClean="0"/>
          </a:p>
          <a:p>
            <a:pPr marL="285750" indent="-285750">
              <a:buFont typeface="Arial" panose="020B0604020202020204" pitchFamily="34" charset="0"/>
              <a:buChar char="•"/>
            </a:pPr>
            <a:endParaRPr lang="en-US" altLang="zh-CN" dirty="0"/>
          </a:p>
          <a:p>
            <a:pPr marL="742939" lvl="1" indent="-285750">
              <a:buFont typeface="Arial" panose="020B0604020202020204" pitchFamily="34" charset="0"/>
              <a:buChar char="•"/>
            </a:pPr>
            <a:r>
              <a:rPr lang="zh-CN" altLang="en-US" dirty="0" smtClean="0"/>
              <a:t>更新移动序列的条目的</a:t>
            </a:r>
            <a:r>
              <a:rPr lang="en-US" altLang="zh-CN" dirty="0" smtClean="0"/>
              <a:t>M(k)</a:t>
            </a:r>
          </a:p>
          <a:p>
            <a:pPr marL="742939" lvl="1" indent="-285750">
              <a:buFont typeface="Arial" panose="020B0604020202020204" pitchFamily="34" charset="0"/>
              <a:buChar char="•"/>
            </a:pPr>
            <a:endParaRPr lang="en-US" altLang="zh-CN" dirty="0"/>
          </a:p>
          <a:p>
            <a:pPr marL="742939" lvl="1" indent="-285750">
              <a:buFont typeface="Arial" panose="020B0604020202020204" pitchFamily="34" charset="0"/>
              <a:buChar char="•"/>
            </a:pPr>
            <a:r>
              <a:rPr lang="zh-CN" altLang="en-US" dirty="0" smtClean="0"/>
              <a:t>更新与更新点直接依赖和间接依赖的所有条目的</a:t>
            </a:r>
            <a:r>
              <a:rPr lang="en-US" altLang="zh-CN" dirty="0" smtClean="0"/>
              <a:t>M(k)</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15992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709138" y="1430239"/>
            <a:ext cx="5161303" cy="3676095"/>
          </a:xfrm>
          <a:prstGeom prst="rect">
            <a:avLst/>
          </a:prstGeom>
        </p:spPr>
      </p:pic>
      <p:sp>
        <p:nvSpPr>
          <p:cNvPr id="6" name="文本框 5"/>
          <p:cNvSpPr txBox="1"/>
          <p:nvPr/>
        </p:nvSpPr>
        <p:spPr>
          <a:xfrm>
            <a:off x="3289789" y="994263"/>
            <a:ext cx="4605748" cy="369332"/>
          </a:xfrm>
          <a:prstGeom prst="rect">
            <a:avLst/>
          </a:prstGeom>
          <a:noFill/>
        </p:spPr>
        <p:txBody>
          <a:bodyPr wrap="none" rtlCol="0">
            <a:spAutoFit/>
          </a:bodyPr>
          <a:lstStyle/>
          <a:p>
            <a:r>
              <a:rPr lang="zh-CN" altLang="en-US" dirty="0" smtClean="0"/>
              <a:t>使用二分索引树来查询和更新存储的</a:t>
            </a:r>
            <a:r>
              <a:rPr lang="en-US" altLang="zh-CN" dirty="0" smtClean="0"/>
              <a:t>M(k)</a:t>
            </a:r>
            <a:r>
              <a:rPr lang="zh-CN" altLang="en-US" dirty="0" smtClean="0"/>
              <a:t>值</a:t>
            </a:r>
            <a:endParaRPr lang="zh-CN" altLang="en-US" dirty="0"/>
          </a:p>
        </p:txBody>
      </p:sp>
      <p:sp>
        <p:nvSpPr>
          <p:cNvPr id="7" name="文本框 6"/>
          <p:cNvSpPr txBox="1"/>
          <p:nvPr/>
        </p:nvSpPr>
        <p:spPr>
          <a:xfrm>
            <a:off x="6175031" y="5172977"/>
            <a:ext cx="4172505" cy="646331"/>
          </a:xfrm>
          <a:prstGeom prst="rect">
            <a:avLst/>
          </a:prstGeom>
          <a:noFill/>
        </p:spPr>
        <p:txBody>
          <a:bodyPr wrap="square" rtlCol="0">
            <a:spAutoFit/>
          </a:bodyPr>
          <a:lstStyle/>
          <a:p>
            <a:r>
              <a:rPr lang="zh-CN" altLang="en-US" dirty="0" smtClean="0"/>
              <a:t>更新：在更新完数组之后需要更新对应的索引</a:t>
            </a:r>
            <a:endParaRPr lang="zh-CN" altLang="en-US" dirty="0"/>
          </a:p>
        </p:txBody>
      </p:sp>
      <p:pic>
        <p:nvPicPr>
          <p:cNvPr id="8" name="图片 7"/>
          <p:cNvPicPr>
            <a:picLocks noChangeAspect="1"/>
          </p:cNvPicPr>
          <p:nvPr/>
        </p:nvPicPr>
        <p:blipFill>
          <a:blip r:embed="rId3"/>
          <a:stretch>
            <a:fillRect/>
          </a:stretch>
        </p:blipFill>
        <p:spPr>
          <a:xfrm>
            <a:off x="5870441" y="1710161"/>
            <a:ext cx="4544858" cy="3116250"/>
          </a:xfrm>
          <a:prstGeom prst="rect">
            <a:avLst/>
          </a:prstGeom>
        </p:spPr>
      </p:pic>
      <p:sp>
        <p:nvSpPr>
          <p:cNvPr id="9" name="文本框 8"/>
          <p:cNvSpPr txBox="1"/>
          <p:nvPr/>
        </p:nvSpPr>
        <p:spPr>
          <a:xfrm>
            <a:off x="1203536" y="5172978"/>
            <a:ext cx="4172505" cy="923330"/>
          </a:xfrm>
          <a:prstGeom prst="rect">
            <a:avLst/>
          </a:prstGeom>
          <a:noFill/>
        </p:spPr>
        <p:txBody>
          <a:bodyPr wrap="square" rtlCol="0">
            <a:spAutoFit/>
          </a:bodyPr>
          <a:lstStyle/>
          <a:p>
            <a:r>
              <a:rPr lang="zh-CN" altLang="en-US" dirty="0" smtClean="0"/>
              <a:t>查询：例如查询</a:t>
            </a:r>
            <a:r>
              <a:rPr lang="en-US" altLang="zh-CN" dirty="0" smtClean="0"/>
              <a:t>1-6</a:t>
            </a:r>
            <a:r>
              <a:rPr lang="zh-CN" altLang="en-US" dirty="0" smtClean="0"/>
              <a:t>之间的最小值，只需要查询</a:t>
            </a:r>
            <a:r>
              <a:rPr lang="en-US" altLang="zh-CN" dirty="0" smtClean="0"/>
              <a:t>1-4</a:t>
            </a:r>
            <a:r>
              <a:rPr lang="zh-CN" altLang="en-US" dirty="0" smtClean="0"/>
              <a:t>和</a:t>
            </a:r>
            <a:r>
              <a:rPr lang="en-US" altLang="zh-CN" dirty="0" smtClean="0"/>
              <a:t>4-6</a:t>
            </a:r>
            <a:r>
              <a:rPr lang="zh-CN" altLang="en-US" dirty="0" smtClean="0"/>
              <a:t>，就是比较</a:t>
            </a:r>
            <a:r>
              <a:rPr lang="en-US" altLang="zh-CN" dirty="0" smtClean="0"/>
              <a:t>B[4]</a:t>
            </a:r>
            <a:r>
              <a:rPr lang="zh-CN" altLang="en-US" dirty="0" smtClean="0"/>
              <a:t>和</a:t>
            </a:r>
            <a:r>
              <a:rPr lang="en-US" altLang="zh-CN" dirty="0" smtClean="0"/>
              <a:t>B[6]</a:t>
            </a:r>
            <a:r>
              <a:rPr lang="zh-CN" altLang="en-US" dirty="0" smtClean="0"/>
              <a:t>，一次比较就能查到。</a:t>
            </a:r>
            <a:endParaRPr lang="zh-CN" altLang="en-US" dirty="0"/>
          </a:p>
        </p:txBody>
      </p:sp>
    </p:spTree>
    <p:extLst>
      <p:ext uri="{BB962C8B-B14F-4D97-AF65-F5344CB8AC3E}">
        <p14:creationId xmlns:p14="http://schemas.microsoft.com/office/powerpoint/2010/main" val="293096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4" name="文本框 3"/>
          <p:cNvSpPr txBox="1"/>
          <p:nvPr/>
        </p:nvSpPr>
        <p:spPr>
          <a:xfrm>
            <a:off x="735770" y="1012054"/>
            <a:ext cx="7112845" cy="369332"/>
          </a:xfrm>
          <a:prstGeom prst="rect">
            <a:avLst/>
          </a:prstGeom>
          <a:noFill/>
        </p:spPr>
        <p:txBody>
          <a:bodyPr wrap="none" rtlCol="0">
            <a:spAutoFit/>
          </a:bodyPr>
          <a:lstStyle/>
          <a:p>
            <a:r>
              <a:rPr lang="zh-CN" altLang="en-US" dirty="0" smtClean="0"/>
              <a:t>硬件：</a:t>
            </a:r>
            <a:r>
              <a:rPr lang="en-US" altLang="zh-CN" dirty="0" err="1" smtClean="0"/>
              <a:t>ONetSwitch</a:t>
            </a:r>
            <a:r>
              <a:rPr lang="zh-CN" altLang="en-US" dirty="0" smtClean="0"/>
              <a:t>， 数据集：权限控制、防火墙、路由表共同组成</a:t>
            </a:r>
            <a:endParaRPr lang="zh-CN" altLang="en-US" dirty="0"/>
          </a:p>
        </p:txBody>
      </p:sp>
      <p:pic>
        <p:nvPicPr>
          <p:cNvPr id="5" name="图片 4"/>
          <p:cNvPicPr>
            <a:picLocks noChangeAspect="1"/>
          </p:cNvPicPr>
          <p:nvPr/>
        </p:nvPicPr>
        <p:blipFill>
          <a:blip r:embed="rId2"/>
          <a:stretch>
            <a:fillRect/>
          </a:stretch>
        </p:blipFill>
        <p:spPr>
          <a:xfrm>
            <a:off x="1411224" y="1493901"/>
            <a:ext cx="9181514" cy="4577715"/>
          </a:xfrm>
          <a:prstGeom prst="rect">
            <a:avLst/>
          </a:prstGeom>
        </p:spPr>
      </p:pic>
    </p:spTree>
    <p:extLst>
      <p:ext uri="{BB962C8B-B14F-4D97-AF65-F5344CB8AC3E}">
        <p14:creationId xmlns:p14="http://schemas.microsoft.com/office/powerpoint/2010/main" val="12419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FastUp</a:t>
            </a:r>
            <a:r>
              <a:rPr kumimoji="1" lang="zh-CN" altLang="en-US" dirty="0" smtClean="0"/>
              <a:t>流表更新算法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9</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smtClean="0"/>
              <a:t>FastUp</a:t>
            </a:r>
            <a:r>
              <a:rPr lang="en-US" altLang="zh-CN" dirty="0" smtClean="0"/>
              <a:t>: Fast TCAM Flow Table Updates for SDN Switches</a:t>
            </a:r>
          </a:p>
        </p:txBody>
      </p:sp>
      <p:sp>
        <p:nvSpPr>
          <p:cNvPr id="9" name="矩形 8"/>
          <p:cNvSpPr/>
          <p:nvPr/>
        </p:nvSpPr>
        <p:spPr>
          <a:xfrm>
            <a:off x="1189691" y="2720520"/>
            <a:ext cx="9001873" cy="1200329"/>
          </a:xfrm>
          <a:prstGeom prst="rect">
            <a:avLst/>
          </a:prstGeom>
        </p:spPr>
        <p:txBody>
          <a:bodyPr wrap="square">
            <a:spAutoFit/>
          </a:bodyPr>
          <a:lstStyle/>
          <a:p>
            <a:r>
              <a:rPr lang="zh-CN" altLang="en-US" dirty="0" smtClean="0"/>
              <a:t>概要：</a:t>
            </a:r>
            <a:endParaRPr lang="en-US" altLang="zh-CN" dirty="0"/>
          </a:p>
          <a:p>
            <a:r>
              <a:rPr lang="zh-CN" altLang="en-US" dirty="0" smtClean="0"/>
              <a:t>对</a:t>
            </a:r>
            <a:r>
              <a:rPr lang="en-US" altLang="zh-CN" dirty="0" smtClean="0"/>
              <a:t>TCAM</a:t>
            </a:r>
            <a:r>
              <a:rPr lang="zh-CN" altLang="en-US" dirty="0" smtClean="0"/>
              <a:t>的更新分为两步，第一步是计算更新的步骤，第二步是应用这个更新。现在大部分的研究都是在第二步上，本文重点对第一步进行优化，减少</a:t>
            </a:r>
            <a:r>
              <a:rPr lang="en-US" altLang="zh-CN" dirty="0" smtClean="0"/>
              <a:t>10</a:t>
            </a:r>
            <a:r>
              <a:rPr lang="zh-CN" altLang="en-US" dirty="0" smtClean="0"/>
              <a:t>倍的延时，增加</a:t>
            </a:r>
            <a:r>
              <a:rPr lang="en-US" altLang="zh-CN" dirty="0" smtClean="0"/>
              <a:t>3-5</a:t>
            </a:r>
            <a:r>
              <a:rPr lang="zh-CN" altLang="en-US" dirty="0" smtClean="0"/>
              <a:t>倍的吞吐量</a:t>
            </a:r>
            <a:endParaRPr lang="en-US" altLang="zh-CN" dirty="0" smtClean="0"/>
          </a:p>
        </p:txBody>
      </p:sp>
      <p:sp>
        <p:nvSpPr>
          <p:cNvPr id="23" name="矩形 22"/>
          <p:cNvSpPr/>
          <p:nvPr/>
        </p:nvSpPr>
        <p:spPr>
          <a:xfrm>
            <a:off x="1189690" y="4581172"/>
            <a:ext cx="9001873" cy="923330"/>
          </a:xfrm>
          <a:prstGeom prst="rect">
            <a:avLst/>
          </a:prstGeom>
        </p:spPr>
        <p:txBody>
          <a:bodyPr wrap="square">
            <a:spAutoFit/>
          </a:bodyPr>
          <a:lstStyle/>
          <a:p>
            <a:r>
              <a:rPr lang="zh-CN" altLang="en-US" dirty="0" smtClean="0"/>
              <a:t>解决的问题：</a:t>
            </a:r>
            <a:endParaRPr lang="en-US" altLang="zh-CN" dirty="0" smtClean="0"/>
          </a:p>
          <a:p>
            <a:r>
              <a:rPr lang="zh-CN" altLang="en-US" dirty="0" smtClean="0"/>
              <a:t>最小化流表更新的影响与最快实现流表更新往往是相互矛盾的两个方面，需要一个算法综合考虑这两面的影响。</a:t>
            </a:r>
            <a:endParaRPr lang="en-US" altLang="zh-CN" dirty="0" smtClean="0"/>
          </a:p>
        </p:txBody>
      </p:sp>
    </p:spTree>
    <p:extLst>
      <p:ext uri="{BB962C8B-B14F-4D97-AF65-F5344CB8AC3E}">
        <p14:creationId xmlns:p14="http://schemas.microsoft.com/office/powerpoint/2010/main" val="392600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grpSp>
        <p:nvGrpSpPr>
          <p:cNvPr id="4" name="组 15"/>
          <p:cNvGrpSpPr/>
          <p:nvPr/>
        </p:nvGrpSpPr>
        <p:grpSpPr>
          <a:xfrm>
            <a:off x="806707" y="1149637"/>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7" name="矩形 6"/>
          <p:cNvSpPr/>
          <p:nvPr/>
        </p:nvSpPr>
        <p:spPr>
          <a:xfrm>
            <a:off x="1643929" y="2355881"/>
            <a:ext cx="9001873" cy="1200329"/>
          </a:xfrm>
          <a:prstGeom prst="rect">
            <a:avLst/>
          </a:prstGeom>
        </p:spPr>
        <p:txBody>
          <a:bodyPr wrap="square">
            <a:spAutoFit/>
          </a:bodyPr>
          <a:lstStyle/>
          <a:p>
            <a:r>
              <a:rPr lang="zh-CN" altLang="en-US" dirty="0" smtClean="0"/>
              <a:t>为了解决这个问题，需要：</a:t>
            </a:r>
            <a:endParaRPr lang="en-US" altLang="zh-CN" dirty="0" smtClean="0"/>
          </a:p>
          <a:p>
            <a:pPr marL="342900" indent="-342900">
              <a:buAutoNum type="arabicPeriod"/>
            </a:pPr>
            <a:r>
              <a:rPr lang="zh-CN" altLang="en-US" dirty="0" smtClean="0"/>
              <a:t>整合不同的控制器</a:t>
            </a:r>
            <a:endParaRPr lang="en-US" altLang="zh-CN" dirty="0" smtClean="0"/>
          </a:p>
          <a:p>
            <a:pPr marL="342900" indent="-342900">
              <a:buAutoNum type="arabicPeriod"/>
            </a:pPr>
            <a:r>
              <a:rPr lang="zh-CN" altLang="en-US" dirty="0" smtClean="0"/>
              <a:t>定义抽象的网络拓扑结构</a:t>
            </a:r>
            <a:r>
              <a:rPr lang="zh-CN" altLang="en-US" dirty="0"/>
              <a:t>：控制器看到的网络结构是抽象虚拟</a:t>
            </a:r>
            <a:r>
              <a:rPr lang="zh-CN" altLang="en-US" dirty="0" smtClean="0"/>
              <a:t>的</a:t>
            </a:r>
            <a:endParaRPr lang="en-US" altLang="zh-CN" dirty="0" smtClean="0"/>
          </a:p>
          <a:p>
            <a:pPr marL="342900" indent="-342900">
              <a:buAutoNum type="arabicPeriod"/>
            </a:pPr>
            <a:r>
              <a:rPr lang="zh-CN" altLang="en-US" dirty="0" smtClean="0"/>
              <a:t>对单个控制器的权限进行控制</a:t>
            </a:r>
            <a:endParaRPr lang="en-US" altLang="zh-CN" dirty="0" smtClean="0"/>
          </a:p>
        </p:txBody>
      </p:sp>
      <p:grpSp>
        <p:nvGrpSpPr>
          <p:cNvPr id="8" name="组 15"/>
          <p:cNvGrpSpPr/>
          <p:nvPr/>
        </p:nvGrpSpPr>
        <p:grpSpPr>
          <a:xfrm>
            <a:off x="778212" y="2724692"/>
            <a:ext cx="462708" cy="462706"/>
            <a:chOff x="5905041" y="2016087"/>
            <a:chExt cx="2060154" cy="2060154"/>
          </a:xfrm>
        </p:grpSpPr>
        <p:sp>
          <p:nvSpPr>
            <p:cNvPr id="9" name="同心圆 8"/>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L 形 9"/>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1" name="矩形 10"/>
          <p:cNvSpPr/>
          <p:nvPr/>
        </p:nvSpPr>
        <p:spPr>
          <a:xfrm>
            <a:off x="1643930" y="1155871"/>
            <a:ext cx="9001873" cy="646331"/>
          </a:xfrm>
          <a:prstGeom prst="rect">
            <a:avLst/>
          </a:prstGeom>
        </p:spPr>
        <p:txBody>
          <a:bodyPr wrap="square">
            <a:spAutoFit/>
          </a:bodyPr>
          <a:lstStyle/>
          <a:p>
            <a:r>
              <a:rPr lang="zh-CN" altLang="en-US" dirty="0" smtClean="0"/>
              <a:t>现有的问题：</a:t>
            </a:r>
            <a:endParaRPr lang="en-US" altLang="zh-CN" dirty="0" smtClean="0"/>
          </a:p>
          <a:p>
            <a:r>
              <a:rPr lang="zh-CN" altLang="en-US" dirty="0" smtClean="0"/>
              <a:t>每个控制器只能管理网络的一小部分，不能协作处理整个网络的流量。</a:t>
            </a:r>
            <a:endParaRPr lang="en-US" altLang="zh-CN" dirty="0" smtClean="0"/>
          </a:p>
        </p:txBody>
      </p:sp>
      <p:grpSp>
        <p:nvGrpSpPr>
          <p:cNvPr id="12" name="组 15"/>
          <p:cNvGrpSpPr/>
          <p:nvPr/>
        </p:nvGrpSpPr>
        <p:grpSpPr>
          <a:xfrm>
            <a:off x="806707" y="4335008"/>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5" name="矩形 14"/>
          <p:cNvSpPr/>
          <p:nvPr/>
        </p:nvSpPr>
        <p:spPr>
          <a:xfrm>
            <a:off x="1615436" y="4109889"/>
            <a:ext cx="9001873" cy="923330"/>
          </a:xfrm>
          <a:prstGeom prst="rect">
            <a:avLst/>
          </a:prstGeom>
        </p:spPr>
        <p:txBody>
          <a:bodyPr wrap="square">
            <a:spAutoFit/>
          </a:bodyPr>
          <a:lstStyle/>
          <a:p>
            <a:r>
              <a:rPr lang="zh-CN" altLang="en-US" dirty="0" smtClean="0"/>
              <a:t>主要挑战：</a:t>
            </a:r>
            <a:endParaRPr lang="en-US" altLang="zh-CN" dirty="0" smtClean="0"/>
          </a:p>
          <a:p>
            <a:r>
              <a:rPr lang="zh-CN" altLang="en-US" dirty="0" smtClean="0"/>
              <a:t>效率问题：管理程序需要组合数十个控制器，每个控制器都有成千上万个规则</a:t>
            </a:r>
            <a:endParaRPr lang="en-US" altLang="zh-CN" dirty="0" smtClean="0"/>
          </a:p>
          <a:p>
            <a:r>
              <a:rPr lang="zh-CN" altLang="en-US" dirty="0" smtClean="0"/>
              <a:t>这些规则还在不断更新</a:t>
            </a:r>
            <a:endParaRPr lang="en-US" altLang="zh-CN" dirty="0" smtClean="0"/>
          </a:p>
        </p:txBody>
      </p:sp>
    </p:spTree>
    <p:extLst>
      <p:ext uri="{BB962C8B-B14F-4D97-AF65-F5344CB8AC3E}">
        <p14:creationId xmlns:p14="http://schemas.microsoft.com/office/powerpoint/2010/main" val="392574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6052226" y="909821"/>
            <a:ext cx="5231718" cy="2232874"/>
          </a:xfrm>
          <a:prstGeom prst="rect">
            <a:avLst/>
          </a:prstGeom>
        </p:spPr>
      </p:pic>
      <p:pic>
        <p:nvPicPr>
          <p:cNvPr id="5" name="图片 4"/>
          <p:cNvPicPr>
            <a:picLocks noChangeAspect="1"/>
          </p:cNvPicPr>
          <p:nvPr/>
        </p:nvPicPr>
        <p:blipFill>
          <a:blip r:embed="rId3"/>
          <a:stretch>
            <a:fillRect/>
          </a:stretch>
        </p:blipFill>
        <p:spPr>
          <a:xfrm>
            <a:off x="5613092" y="3323363"/>
            <a:ext cx="6109987" cy="2979512"/>
          </a:xfrm>
          <a:prstGeom prst="rect">
            <a:avLst/>
          </a:prstGeom>
        </p:spPr>
      </p:pic>
      <p:sp>
        <p:nvSpPr>
          <p:cNvPr id="6" name="文本框 5"/>
          <p:cNvSpPr txBox="1"/>
          <p:nvPr/>
        </p:nvSpPr>
        <p:spPr>
          <a:xfrm>
            <a:off x="621437" y="1225118"/>
            <a:ext cx="5320687" cy="2585323"/>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SDN</a:t>
            </a:r>
            <a:r>
              <a:rPr lang="zh-CN" altLang="en-US" dirty="0" smtClean="0"/>
              <a:t>中的规则由</a:t>
            </a:r>
            <a:r>
              <a:rPr lang="en-US" altLang="zh-CN" dirty="0" smtClean="0"/>
              <a:t>{</a:t>
            </a:r>
            <a:r>
              <a:rPr lang="en-US" altLang="zh-CN" dirty="0" err="1" smtClean="0"/>
              <a:t>pri</a:t>
            </a:r>
            <a:r>
              <a:rPr lang="en-US" altLang="zh-CN" dirty="0" smtClean="0"/>
              <a:t>, </a:t>
            </a:r>
            <a:r>
              <a:rPr lang="en-US" altLang="zh-CN" dirty="0" err="1" smtClean="0"/>
              <a:t>sp</a:t>
            </a:r>
            <a:r>
              <a:rPr lang="en-US" altLang="zh-CN" dirty="0" smtClean="0"/>
              <a:t>, act}</a:t>
            </a:r>
            <a:r>
              <a:rPr lang="zh-CN" altLang="en-US" dirty="0" smtClean="0"/>
              <a:t>三元组构成</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规则可能是重叠的，最高优先级的规则才能执行</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TCAM</a:t>
            </a:r>
            <a:r>
              <a:rPr lang="zh-CN" altLang="en-US" dirty="0" smtClean="0"/>
              <a:t>只返回匹配项的最小的</a:t>
            </a:r>
            <a:r>
              <a:rPr lang="en-US" altLang="zh-CN" dirty="0" smtClean="0"/>
              <a:t>index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高优先级的表项</a:t>
            </a:r>
            <a:r>
              <a:rPr lang="en-US" altLang="zh-CN" dirty="0" smtClean="0"/>
              <a:t>index</a:t>
            </a:r>
            <a:r>
              <a:rPr lang="zh-CN" altLang="en-US" dirty="0" smtClean="0"/>
              <a:t>会更小</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更新时可能会出现优先级翻转的问题</a:t>
            </a:r>
            <a:endParaRPr lang="zh-CN" altLang="en-US" dirty="0"/>
          </a:p>
        </p:txBody>
      </p:sp>
      <p:pic>
        <p:nvPicPr>
          <p:cNvPr id="7" name="图片 6"/>
          <p:cNvPicPr>
            <a:picLocks noChangeAspect="1"/>
          </p:cNvPicPr>
          <p:nvPr/>
        </p:nvPicPr>
        <p:blipFill>
          <a:blip r:embed="rId4"/>
          <a:stretch>
            <a:fillRect/>
          </a:stretch>
        </p:blipFill>
        <p:spPr>
          <a:xfrm>
            <a:off x="1117012" y="3979117"/>
            <a:ext cx="3668052" cy="2276333"/>
          </a:xfrm>
          <a:prstGeom prst="rect">
            <a:avLst/>
          </a:prstGeom>
        </p:spPr>
      </p:pic>
    </p:spTree>
    <p:extLst>
      <p:ext uri="{BB962C8B-B14F-4D97-AF65-F5344CB8AC3E}">
        <p14:creationId xmlns:p14="http://schemas.microsoft.com/office/powerpoint/2010/main" val="401443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文本框 3"/>
          <p:cNvSpPr txBox="1"/>
          <p:nvPr/>
        </p:nvSpPr>
        <p:spPr>
          <a:xfrm>
            <a:off x="781235" y="1031575"/>
            <a:ext cx="8956298" cy="369332"/>
          </a:xfrm>
          <a:prstGeom prst="rect">
            <a:avLst/>
          </a:prstGeom>
          <a:noFill/>
        </p:spPr>
        <p:txBody>
          <a:bodyPr wrap="none" rtlCol="0">
            <a:spAutoFit/>
          </a:bodyPr>
          <a:lstStyle/>
          <a:p>
            <a:r>
              <a:rPr lang="zh-CN" altLang="en-US" dirty="0" smtClean="0"/>
              <a:t>第一步：查询新规则可以插入的范围，如果不存在说明出现规则翻转，则需要进行调整</a:t>
            </a:r>
            <a:endParaRPr lang="zh-CN" altLang="en-US" dirty="0"/>
          </a:p>
        </p:txBody>
      </p:sp>
      <p:pic>
        <p:nvPicPr>
          <p:cNvPr id="5" name="图片 4"/>
          <p:cNvPicPr>
            <a:picLocks noChangeAspect="1"/>
          </p:cNvPicPr>
          <p:nvPr/>
        </p:nvPicPr>
        <p:blipFill>
          <a:blip r:embed="rId2"/>
          <a:stretch>
            <a:fillRect/>
          </a:stretch>
        </p:blipFill>
        <p:spPr>
          <a:xfrm>
            <a:off x="674703" y="1400907"/>
            <a:ext cx="5486400" cy="4884708"/>
          </a:xfrm>
          <a:prstGeom prst="rect">
            <a:avLst/>
          </a:prstGeom>
        </p:spPr>
      </p:pic>
      <p:sp>
        <p:nvSpPr>
          <p:cNvPr id="6" name="文本框 5"/>
          <p:cNvSpPr txBox="1"/>
          <p:nvPr/>
        </p:nvSpPr>
        <p:spPr>
          <a:xfrm>
            <a:off x="6081204" y="1925546"/>
            <a:ext cx="4793942" cy="3724096"/>
          </a:xfrm>
          <a:prstGeom prst="rect">
            <a:avLst/>
          </a:prstGeom>
          <a:noFill/>
        </p:spPr>
        <p:txBody>
          <a:bodyPr wrap="square" rtlCol="0">
            <a:spAutoFit/>
          </a:bodyPr>
          <a:lstStyle/>
          <a:p>
            <a:pPr marL="342900" indent="-342900">
              <a:buAutoNum type="arabicPeriod"/>
            </a:pPr>
            <a:r>
              <a:rPr lang="zh-CN" altLang="en-US" dirty="0" smtClean="0"/>
              <a:t>找到下方的一个空格，判断这个空格上面有多少规则优先级低于新插入的规则，记这个数量为</a:t>
            </a:r>
            <a:r>
              <a:rPr lang="en-US" altLang="zh-CN" dirty="0" smtClean="0"/>
              <a:t>|</a:t>
            </a:r>
            <a:r>
              <a:rPr lang="en-US" altLang="zh-CN" dirty="0" err="1" smtClean="0"/>
              <a:t>S</a:t>
            </a:r>
            <a:r>
              <a:rPr lang="en-US" altLang="zh-CN" sz="1000" dirty="0" err="1" smtClean="0"/>
              <a:t>down</a:t>
            </a:r>
            <a:r>
              <a:rPr lang="en-US" altLang="zh-CN" dirty="0" smtClean="0"/>
              <a:t>|</a:t>
            </a:r>
          </a:p>
          <a:p>
            <a:pPr marL="342900" indent="-342900">
              <a:buAutoNum type="arabicPeriod"/>
            </a:pPr>
            <a:endParaRPr lang="en-US" altLang="zh-CN" dirty="0" smtClean="0"/>
          </a:p>
          <a:p>
            <a:pPr marL="342900" indent="-342900">
              <a:buFontTx/>
              <a:buAutoNum type="arabicPeriod"/>
            </a:pPr>
            <a:r>
              <a:rPr lang="zh-CN" altLang="en-US" dirty="0" smtClean="0"/>
              <a:t>找到上方一个控制，判断这个空格下面有多少规则优先级高于新插入的规则，记这个数量为</a:t>
            </a:r>
            <a:r>
              <a:rPr lang="en-US" altLang="zh-CN" dirty="0"/>
              <a:t>|</a:t>
            </a:r>
            <a:r>
              <a:rPr lang="en-US" altLang="zh-CN" dirty="0" smtClean="0"/>
              <a:t>S</a:t>
            </a:r>
            <a:r>
              <a:rPr lang="en-US" altLang="zh-CN" sz="1050" dirty="0" smtClean="0"/>
              <a:t>up</a:t>
            </a:r>
            <a:r>
              <a:rPr lang="en-US" altLang="zh-CN" dirty="0" smtClean="0"/>
              <a:t>|</a:t>
            </a:r>
          </a:p>
          <a:p>
            <a:pPr marL="342900" indent="-342900">
              <a:buFontTx/>
              <a:buAutoNum type="arabicPeriod"/>
            </a:pPr>
            <a:endParaRPr lang="en-US" altLang="zh-CN" dirty="0"/>
          </a:p>
          <a:p>
            <a:pPr marL="342900" indent="-342900">
              <a:buFontTx/>
              <a:buAutoNum type="arabicPeriod"/>
            </a:pPr>
            <a:r>
              <a:rPr lang="zh-CN" altLang="en-US" dirty="0" smtClean="0"/>
              <a:t>比较</a:t>
            </a:r>
            <a:r>
              <a:rPr lang="en-US" altLang="zh-CN" dirty="0">
                <a:solidFill>
                  <a:prstClr val="black"/>
                </a:solidFill>
              </a:rPr>
              <a:t>|</a:t>
            </a:r>
            <a:r>
              <a:rPr lang="en-US" altLang="zh-CN" dirty="0" err="1" smtClean="0">
                <a:solidFill>
                  <a:prstClr val="black"/>
                </a:solidFill>
              </a:rPr>
              <a:t>S</a:t>
            </a:r>
            <a:r>
              <a:rPr lang="en-US" altLang="zh-CN" sz="1000" dirty="0" err="1" smtClean="0">
                <a:solidFill>
                  <a:prstClr val="black"/>
                </a:solidFill>
              </a:rPr>
              <a:t>down</a:t>
            </a:r>
            <a:r>
              <a:rPr lang="en-US" altLang="zh-CN" dirty="0" smtClean="0">
                <a:solidFill>
                  <a:prstClr val="black"/>
                </a:solidFill>
              </a:rPr>
              <a:t>|</a:t>
            </a:r>
            <a:r>
              <a:rPr lang="zh-CN" altLang="en-US" dirty="0" smtClean="0">
                <a:solidFill>
                  <a:prstClr val="black"/>
                </a:solidFill>
              </a:rPr>
              <a:t>与</a:t>
            </a:r>
            <a:r>
              <a:rPr lang="en-US" altLang="zh-CN" dirty="0">
                <a:solidFill>
                  <a:prstClr val="black"/>
                </a:solidFill>
              </a:rPr>
              <a:t>|S</a:t>
            </a:r>
            <a:r>
              <a:rPr lang="en-US" altLang="zh-CN" sz="1050" dirty="0">
                <a:solidFill>
                  <a:prstClr val="black"/>
                </a:solidFill>
              </a:rPr>
              <a:t>up</a:t>
            </a:r>
            <a:r>
              <a:rPr lang="en-US" altLang="zh-CN" dirty="0" smtClean="0">
                <a:solidFill>
                  <a:prstClr val="black"/>
                </a:solidFill>
              </a:rPr>
              <a:t>|</a:t>
            </a:r>
            <a:r>
              <a:rPr lang="zh-CN" altLang="en-US" dirty="0" smtClean="0">
                <a:solidFill>
                  <a:prstClr val="black"/>
                </a:solidFill>
              </a:rPr>
              <a:t>，如果</a:t>
            </a:r>
            <a:r>
              <a:rPr lang="en-US" altLang="zh-CN" dirty="0"/>
              <a:t>|</a:t>
            </a:r>
            <a:r>
              <a:rPr lang="en-US" altLang="zh-CN" dirty="0" smtClean="0"/>
              <a:t>S</a:t>
            </a:r>
            <a:r>
              <a:rPr lang="en-US" altLang="zh-CN" sz="1050" dirty="0" smtClean="0"/>
              <a:t>up</a:t>
            </a:r>
            <a:r>
              <a:rPr lang="en-US" altLang="zh-CN" dirty="0" smtClean="0"/>
              <a:t>|</a:t>
            </a:r>
            <a:r>
              <a:rPr lang="zh-CN" altLang="en-US" dirty="0" smtClean="0"/>
              <a:t>更小，则移动</a:t>
            </a:r>
            <a:r>
              <a:rPr lang="en-US" altLang="zh-CN" dirty="0" smtClean="0"/>
              <a:t>S</a:t>
            </a:r>
            <a:r>
              <a:rPr lang="en-US" altLang="zh-CN" sz="1050" dirty="0" smtClean="0"/>
              <a:t>up</a:t>
            </a:r>
            <a:r>
              <a:rPr lang="zh-CN" altLang="en-US" dirty="0" smtClean="0"/>
              <a:t>，否则移动</a:t>
            </a:r>
            <a:r>
              <a:rPr lang="en-US" altLang="zh-CN" dirty="0" err="1" smtClean="0">
                <a:solidFill>
                  <a:prstClr val="black"/>
                </a:solidFill>
              </a:rPr>
              <a:t>S</a:t>
            </a:r>
            <a:r>
              <a:rPr lang="en-US" altLang="zh-CN" sz="1000" dirty="0" err="1" smtClean="0">
                <a:solidFill>
                  <a:prstClr val="black"/>
                </a:solidFill>
              </a:rPr>
              <a:t>down</a:t>
            </a: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r>
              <a:rPr lang="zh-CN" altLang="en-US" dirty="0" smtClean="0"/>
              <a:t>重复这个过程，直到找到一个可以插入的范围。</a:t>
            </a:r>
            <a:endParaRPr lang="en-US" altLang="zh-CN" dirty="0"/>
          </a:p>
        </p:txBody>
      </p:sp>
    </p:spTree>
    <p:extLst>
      <p:ext uri="{BB962C8B-B14F-4D97-AF65-F5344CB8AC3E}">
        <p14:creationId xmlns:p14="http://schemas.microsoft.com/office/powerpoint/2010/main" val="132241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FastUp</a:t>
            </a:r>
            <a:r>
              <a:rPr lang="zh-CN" altLang="en-US" dirty="0"/>
              <a:t>算法设计</a:t>
            </a:r>
          </a:p>
          <a:p>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775315" y="1028460"/>
            <a:ext cx="9078897" cy="369332"/>
          </a:xfrm>
          <a:prstGeom prst="rect">
            <a:avLst/>
          </a:prstGeom>
        </p:spPr>
        <p:txBody>
          <a:bodyPr wrap="square">
            <a:spAutoFit/>
          </a:bodyPr>
          <a:lstStyle/>
          <a:p>
            <a:r>
              <a:rPr lang="zh-CN" altLang="en-US" dirty="0" smtClean="0"/>
              <a:t>第二步：计算</a:t>
            </a:r>
            <a:r>
              <a:rPr lang="en-US" altLang="zh-CN" dirty="0" smtClean="0"/>
              <a:t>cost</a:t>
            </a:r>
            <a:r>
              <a:rPr lang="zh-CN" altLang="en-US" dirty="0" smtClean="0"/>
              <a:t>，寻找恰当的插入位置</a:t>
            </a:r>
            <a:endParaRPr lang="zh-CN" altLang="en-US" dirty="0"/>
          </a:p>
        </p:txBody>
      </p:sp>
      <p:pic>
        <p:nvPicPr>
          <p:cNvPr id="6" name="图片 5"/>
          <p:cNvPicPr>
            <a:picLocks noChangeAspect="1"/>
          </p:cNvPicPr>
          <p:nvPr/>
        </p:nvPicPr>
        <p:blipFill>
          <a:blip r:embed="rId2"/>
          <a:stretch>
            <a:fillRect/>
          </a:stretch>
        </p:blipFill>
        <p:spPr>
          <a:xfrm>
            <a:off x="5653272" y="1587987"/>
            <a:ext cx="5619646" cy="4076654"/>
          </a:xfrm>
          <a:prstGeom prst="rect">
            <a:avLst/>
          </a:prstGeom>
        </p:spPr>
      </p:pic>
      <p:sp>
        <p:nvSpPr>
          <p:cNvPr id="7" name="文本框 6"/>
          <p:cNvSpPr txBox="1"/>
          <p:nvPr/>
        </p:nvSpPr>
        <p:spPr>
          <a:xfrm>
            <a:off x="775315" y="1919316"/>
            <a:ext cx="444771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每个元素的</a:t>
            </a:r>
            <a:r>
              <a:rPr lang="en-US" altLang="zh-CN" dirty="0" smtClean="0"/>
              <a:t>cost</a:t>
            </a:r>
            <a:r>
              <a:rPr lang="zh-CN" altLang="en-US" dirty="0" smtClean="0"/>
              <a:t>值是指移动到下一个空位需要移动多少次</a:t>
            </a:r>
            <a:endParaRPr lang="zh-CN" altLang="en-US" dirty="0"/>
          </a:p>
        </p:txBody>
      </p:sp>
      <p:pic>
        <p:nvPicPr>
          <p:cNvPr id="9" name="图片 8"/>
          <p:cNvPicPr>
            <a:picLocks noChangeAspect="1"/>
          </p:cNvPicPr>
          <p:nvPr/>
        </p:nvPicPr>
        <p:blipFill>
          <a:blip r:embed="rId3"/>
          <a:stretch>
            <a:fillRect/>
          </a:stretch>
        </p:blipFill>
        <p:spPr>
          <a:xfrm>
            <a:off x="1678864" y="2565647"/>
            <a:ext cx="2640613" cy="962257"/>
          </a:xfrm>
          <a:prstGeom prst="rect">
            <a:avLst/>
          </a:prstGeom>
        </p:spPr>
      </p:pic>
      <p:sp>
        <p:nvSpPr>
          <p:cNvPr id="10" name="矩形 9"/>
          <p:cNvSpPr/>
          <p:nvPr/>
        </p:nvSpPr>
        <p:spPr>
          <a:xfrm>
            <a:off x="775315" y="3626314"/>
            <a:ext cx="4345325"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t>可以使用动态规划计算</a:t>
            </a:r>
            <a:r>
              <a:rPr lang="en-US" altLang="zh-CN" dirty="0" smtClean="0"/>
              <a:t>cost</a:t>
            </a:r>
            <a:r>
              <a:rPr lang="zh-CN" altLang="en-US" dirty="0" smtClean="0"/>
              <a:t>值</a:t>
            </a:r>
            <a:endParaRPr lang="zh-CN" altLang="en-US" dirty="0"/>
          </a:p>
        </p:txBody>
      </p:sp>
      <p:sp>
        <p:nvSpPr>
          <p:cNvPr id="11" name="矩形 10"/>
          <p:cNvSpPr/>
          <p:nvPr/>
        </p:nvSpPr>
        <p:spPr>
          <a:xfrm>
            <a:off x="775315" y="4292391"/>
            <a:ext cx="4281941"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引入辅助结构</a:t>
            </a:r>
            <a:r>
              <a:rPr lang="en-US" altLang="zh-CN" dirty="0" smtClean="0"/>
              <a:t>S</a:t>
            </a:r>
            <a:r>
              <a:rPr lang="zh-CN" altLang="en-US" dirty="0" smtClean="0"/>
              <a:t>，记录需要关注的规则</a:t>
            </a:r>
            <a:endParaRPr lang="zh-CN" altLang="en-US" dirty="0"/>
          </a:p>
        </p:txBody>
      </p:sp>
      <p:sp>
        <p:nvSpPr>
          <p:cNvPr id="12" name="矩形 11"/>
          <p:cNvSpPr/>
          <p:nvPr/>
        </p:nvSpPr>
        <p:spPr>
          <a:xfrm>
            <a:off x="775315" y="5056313"/>
            <a:ext cx="2666114"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利用</a:t>
            </a:r>
            <a:r>
              <a:rPr lang="en-US" altLang="zh-CN" dirty="0" smtClean="0"/>
              <a:t>S</a:t>
            </a:r>
            <a:r>
              <a:rPr lang="zh-CN" altLang="en-US" dirty="0" smtClean="0"/>
              <a:t>降低算法复杂度</a:t>
            </a:r>
            <a:endParaRPr lang="zh-CN" altLang="en-US" dirty="0"/>
          </a:p>
        </p:txBody>
      </p:sp>
    </p:spTree>
    <p:extLst>
      <p:ext uri="{BB962C8B-B14F-4D97-AF65-F5344CB8AC3E}">
        <p14:creationId xmlns:p14="http://schemas.microsoft.com/office/powerpoint/2010/main" val="17542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623208" y="1060427"/>
            <a:ext cx="2492990" cy="369332"/>
          </a:xfrm>
          <a:prstGeom prst="rect">
            <a:avLst/>
          </a:prstGeom>
        </p:spPr>
        <p:txBody>
          <a:bodyPr wrap="none">
            <a:spAutoFit/>
          </a:bodyPr>
          <a:lstStyle/>
          <a:p>
            <a:r>
              <a:rPr lang="zh-CN" altLang="en-US" dirty="0" smtClean="0"/>
              <a:t>第三步：执行移动操作</a:t>
            </a:r>
            <a:endParaRPr lang="zh-CN" altLang="en-US" dirty="0"/>
          </a:p>
        </p:txBody>
      </p:sp>
      <p:pic>
        <p:nvPicPr>
          <p:cNvPr id="5" name="图片 4"/>
          <p:cNvPicPr>
            <a:picLocks noChangeAspect="1"/>
          </p:cNvPicPr>
          <p:nvPr/>
        </p:nvPicPr>
        <p:blipFill>
          <a:blip r:embed="rId2"/>
          <a:stretch>
            <a:fillRect/>
          </a:stretch>
        </p:blipFill>
        <p:spPr>
          <a:xfrm>
            <a:off x="2644388" y="1580678"/>
            <a:ext cx="6757063" cy="4504709"/>
          </a:xfrm>
          <a:prstGeom prst="rect">
            <a:avLst/>
          </a:prstGeom>
        </p:spPr>
      </p:pic>
    </p:spTree>
    <p:extLst>
      <p:ext uri="{BB962C8B-B14F-4D97-AF65-F5344CB8AC3E}">
        <p14:creationId xmlns:p14="http://schemas.microsoft.com/office/powerpoint/2010/main" val="99843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1190247" y="994065"/>
            <a:ext cx="9587245" cy="4768817"/>
          </a:xfrm>
          <a:prstGeom prst="rect">
            <a:avLst/>
          </a:prstGeom>
        </p:spPr>
      </p:pic>
    </p:spTree>
    <p:extLst>
      <p:ext uri="{BB962C8B-B14F-4D97-AF65-F5344CB8AC3E}">
        <p14:creationId xmlns:p14="http://schemas.microsoft.com/office/powerpoint/2010/main" val="139062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Covisor</a:t>
            </a:r>
            <a:r>
              <a:rPr lang="zh-CN" altLang="en-US" dirty="0" smtClean="0"/>
              <a:t>综述</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4705788" y="902516"/>
            <a:ext cx="6924675" cy="5248275"/>
          </a:xfrm>
          <a:prstGeom prst="rect">
            <a:avLst/>
          </a:prstGeom>
        </p:spPr>
      </p:pic>
      <p:sp>
        <p:nvSpPr>
          <p:cNvPr id="5" name="文本框 4"/>
          <p:cNvSpPr txBox="1"/>
          <p:nvPr/>
        </p:nvSpPr>
        <p:spPr>
          <a:xfrm>
            <a:off x="481555" y="2299316"/>
            <a:ext cx="4224233" cy="2031325"/>
          </a:xfrm>
          <a:prstGeom prst="rect">
            <a:avLst/>
          </a:prstGeom>
          <a:noFill/>
        </p:spPr>
        <p:txBody>
          <a:bodyPr wrap="none" rtlCol="0">
            <a:spAutoFit/>
          </a:bodyPr>
          <a:lstStyle/>
          <a:p>
            <a:r>
              <a:rPr lang="zh-CN" altLang="en-US" dirty="0" smtClean="0"/>
              <a:t>文章的主要工作分为两个部分：</a:t>
            </a:r>
            <a:endParaRPr lang="en-US" altLang="zh-CN" dirty="0" smtClean="0"/>
          </a:p>
          <a:p>
            <a:endParaRPr lang="en-US" altLang="zh-CN" dirty="0"/>
          </a:p>
          <a:p>
            <a:pPr marL="342900" indent="-342900">
              <a:buAutoNum type="arabicPeriod"/>
            </a:pPr>
            <a:r>
              <a:rPr lang="zh-CN" altLang="en-US" dirty="0" smtClean="0"/>
              <a:t>整合每一个控制器的策略，生成一个</a:t>
            </a:r>
            <a:endParaRPr lang="en-US" altLang="zh-CN" dirty="0" smtClean="0"/>
          </a:p>
          <a:p>
            <a:r>
              <a:rPr lang="zh-CN" altLang="en-US" dirty="0" smtClean="0"/>
              <a:t>全局的整合策略。</a:t>
            </a:r>
            <a:endParaRPr lang="en-US" altLang="zh-CN" dirty="0" smtClean="0"/>
          </a:p>
          <a:p>
            <a:endParaRPr lang="en-US" altLang="zh-CN" dirty="0" smtClean="0"/>
          </a:p>
          <a:p>
            <a:r>
              <a:rPr lang="en-US" altLang="zh-CN" dirty="0" smtClean="0"/>
              <a:t>2. </a:t>
            </a:r>
            <a:r>
              <a:rPr lang="zh-CN" altLang="en-US" dirty="0" smtClean="0"/>
              <a:t>把这个整合策略编译为物理网络能够</a:t>
            </a:r>
            <a:endParaRPr lang="en-US" altLang="zh-CN" dirty="0" smtClean="0"/>
          </a:p>
          <a:p>
            <a:r>
              <a:rPr lang="zh-CN" altLang="en-US" dirty="0" smtClean="0"/>
              <a:t>理解的规则</a:t>
            </a:r>
            <a:endParaRPr lang="zh-CN" altLang="en-US" dirty="0"/>
          </a:p>
        </p:txBody>
      </p:sp>
    </p:spTree>
    <p:extLst>
      <p:ext uri="{BB962C8B-B14F-4D97-AF65-F5344CB8AC3E}">
        <p14:creationId xmlns:p14="http://schemas.microsoft.com/office/powerpoint/2010/main" val="35527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3474443" y="1358853"/>
            <a:ext cx="8339605" cy="4154573"/>
          </a:xfrm>
          <a:prstGeom prst="rect">
            <a:avLst/>
          </a:prstGeom>
        </p:spPr>
      </p:pic>
      <p:sp>
        <p:nvSpPr>
          <p:cNvPr id="5" name="文本框 4"/>
          <p:cNvSpPr txBox="1"/>
          <p:nvPr/>
        </p:nvSpPr>
        <p:spPr>
          <a:xfrm>
            <a:off x="524302" y="1404814"/>
            <a:ext cx="2300630" cy="2031325"/>
          </a:xfrm>
          <a:prstGeom prst="rect">
            <a:avLst/>
          </a:prstGeom>
          <a:noFill/>
        </p:spPr>
        <p:txBody>
          <a:bodyPr wrap="none" rtlCol="0">
            <a:spAutoFit/>
          </a:bodyPr>
          <a:lstStyle/>
          <a:p>
            <a:r>
              <a:rPr lang="zh-CN" altLang="en-US" dirty="0" smtClean="0"/>
              <a:t>定义三种组合操作：</a:t>
            </a:r>
            <a:endParaRPr lang="en-US" altLang="zh-CN" dirty="0" smtClean="0"/>
          </a:p>
          <a:p>
            <a:endParaRPr lang="en-US" altLang="zh-CN" dirty="0"/>
          </a:p>
          <a:p>
            <a:pPr marL="342900" indent="-342900">
              <a:buAutoNum type="arabicPeriod"/>
            </a:pPr>
            <a:r>
              <a:rPr lang="zh-CN" altLang="en-US" dirty="0" smtClean="0"/>
              <a:t>并行执行操作</a:t>
            </a:r>
            <a:r>
              <a:rPr lang="en-US" altLang="zh-CN" dirty="0" smtClean="0"/>
              <a:t>+</a:t>
            </a:r>
          </a:p>
          <a:p>
            <a:pPr marL="342900" indent="-342900">
              <a:buAutoNum type="arabicPeriod"/>
            </a:pPr>
            <a:endParaRPr lang="en-US" altLang="zh-CN" dirty="0"/>
          </a:p>
          <a:p>
            <a:pPr marL="342900" indent="-342900">
              <a:buAutoNum type="arabicPeriod"/>
            </a:pPr>
            <a:r>
              <a:rPr lang="zh-CN" altLang="en-US" dirty="0" smtClean="0"/>
              <a:t>串行执行操作</a:t>
            </a:r>
            <a:r>
              <a:rPr lang="en-US" altLang="zh-CN" dirty="0" smtClean="0"/>
              <a:t>&gt;&gt;</a:t>
            </a:r>
          </a:p>
          <a:p>
            <a:pPr marL="342900" indent="-342900">
              <a:buAutoNum type="arabicPeriod"/>
            </a:pPr>
            <a:endParaRPr lang="en-US" altLang="zh-CN" dirty="0"/>
          </a:p>
          <a:p>
            <a:pPr marL="342900" indent="-342900">
              <a:buAutoNum type="arabicPeriod"/>
            </a:pPr>
            <a:r>
              <a:rPr lang="zh-CN" altLang="en-US" dirty="0" smtClean="0"/>
              <a:t>覆盖执行操作►</a:t>
            </a:r>
            <a:endParaRPr lang="zh-CN" altLang="en-US" dirty="0"/>
          </a:p>
        </p:txBody>
      </p:sp>
      <p:sp>
        <p:nvSpPr>
          <p:cNvPr id="8" name="文本框 7"/>
          <p:cNvSpPr txBox="1"/>
          <p:nvPr/>
        </p:nvSpPr>
        <p:spPr>
          <a:xfrm>
            <a:off x="543538" y="3813048"/>
            <a:ext cx="2262158" cy="1477328"/>
          </a:xfrm>
          <a:prstGeom prst="rect">
            <a:avLst/>
          </a:prstGeom>
          <a:noFill/>
        </p:spPr>
        <p:txBody>
          <a:bodyPr wrap="none" rtlCol="0">
            <a:spAutoFit/>
          </a:bodyPr>
          <a:lstStyle/>
          <a:p>
            <a:r>
              <a:rPr lang="zh-CN" altLang="en-US" dirty="0" smtClean="0"/>
              <a:t>如何更新优先级？</a:t>
            </a:r>
            <a:endParaRPr lang="en-US" altLang="zh-CN" dirty="0" smtClean="0"/>
          </a:p>
          <a:p>
            <a:endParaRPr lang="en-US" altLang="zh-CN" dirty="0"/>
          </a:p>
          <a:p>
            <a:r>
              <a:rPr lang="en-US" altLang="zh-CN" dirty="0" err="1" smtClean="0"/>
              <a:t>Stawman</a:t>
            </a:r>
            <a:r>
              <a:rPr lang="en-US" altLang="zh-CN" dirty="0" smtClean="0"/>
              <a:t> Solution</a:t>
            </a:r>
          </a:p>
          <a:p>
            <a:r>
              <a:rPr lang="zh-CN" altLang="en-US" dirty="0" smtClean="0"/>
              <a:t>效率太低，需要更新</a:t>
            </a:r>
            <a:endParaRPr lang="en-US" altLang="zh-CN" dirty="0" smtClean="0"/>
          </a:p>
          <a:p>
            <a:r>
              <a:rPr lang="zh-CN" altLang="en-US" dirty="0" smtClean="0"/>
              <a:t>很多规则</a:t>
            </a:r>
            <a:endParaRPr lang="zh-CN" altLang="en-US" dirty="0"/>
          </a:p>
        </p:txBody>
      </p:sp>
    </p:spTree>
    <p:extLst>
      <p:ext uri="{BB962C8B-B14F-4D97-AF65-F5344CB8AC3E}">
        <p14:creationId xmlns:p14="http://schemas.microsoft.com/office/powerpoint/2010/main" val="72789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3"/>
          <a:stretch>
            <a:fillRect/>
          </a:stretch>
        </p:blipFill>
        <p:spPr>
          <a:xfrm>
            <a:off x="5005578" y="1144163"/>
            <a:ext cx="6670700" cy="3848481"/>
          </a:xfrm>
          <a:prstGeom prst="rect">
            <a:avLst/>
          </a:prstGeom>
        </p:spPr>
      </p:pic>
      <p:sp>
        <p:nvSpPr>
          <p:cNvPr id="5" name="文本框 4"/>
          <p:cNvSpPr txBox="1"/>
          <p:nvPr/>
        </p:nvSpPr>
        <p:spPr>
          <a:xfrm>
            <a:off x="298751" y="1080992"/>
            <a:ext cx="2980303" cy="369332"/>
          </a:xfrm>
          <a:prstGeom prst="rect">
            <a:avLst/>
          </a:prstGeom>
          <a:noFill/>
        </p:spPr>
        <p:txBody>
          <a:bodyPr wrap="none" rtlCol="0">
            <a:spAutoFit/>
          </a:bodyPr>
          <a:lstStyle/>
          <a:p>
            <a:r>
              <a:rPr lang="en-US" altLang="zh-CN" dirty="0" smtClean="0"/>
              <a:t>1. </a:t>
            </a:r>
            <a:r>
              <a:rPr lang="zh-CN" altLang="en-US" b="1" dirty="0" smtClean="0"/>
              <a:t>并行操作</a:t>
            </a:r>
            <a:r>
              <a:rPr lang="zh-CN" altLang="en-US" dirty="0" smtClean="0"/>
              <a:t>的优先级定义：</a:t>
            </a:r>
            <a:endParaRPr lang="zh-CN" altLang="en-US" dirty="0"/>
          </a:p>
        </p:txBody>
      </p:sp>
      <p:pic>
        <p:nvPicPr>
          <p:cNvPr id="6" name="图片 5"/>
          <p:cNvPicPr>
            <a:picLocks noChangeAspect="1"/>
          </p:cNvPicPr>
          <p:nvPr/>
        </p:nvPicPr>
        <p:blipFill>
          <a:blip r:embed="rId4"/>
          <a:stretch>
            <a:fillRect/>
          </a:stretch>
        </p:blipFill>
        <p:spPr>
          <a:xfrm>
            <a:off x="298751" y="1565272"/>
            <a:ext cx="4706827" cy="474389"/>
          </a:xfrm>
          <a:prstGeom prst="rect">
            <a:avLst/>
          </a:prstGeom>
        </p:spPr>
      </p:pic>
      <p:sp>
        <p:nvSpPr>
          <p:cNvPr id="7" name="文本框 6"/>
          <p:cNvSpPr txBox="1"/>
          <p:nvPr/>
        </p:nvSpPr>
        <p:spPr>
          <a:xfrm>
            <a:off x="298751" y="2154609"/>
            <a:ext cx="2980303" cy="369332"/>
          </a:xfrm>
          <a:prstGeom prst="rect">
            <a:avLst/>
          </a:prstGeom>
          <a:noFill/>
        </p:spPr>
        <p:txBody>
          <a:bodyPr wrap="none" rtlCol="0">
            <a:spAutoFit/>
          </a:bodyPr>
          <a:lstStyle/>
          <a:p>
            <a:r>
              <a:rPr lang="en-US" altLang="zh-CN" dirty="0"/>
              <a:t>2</a:t>
            </a:r>
            <a:r>
              <a:rPr lang="en-US" altLang="zh-CN" dirty="0" smtClean="0"/>
              <a:t>. </a:t>
            </a:r>
            <a:r>
              <a:rPr lang="zh-CN" altLang="en-US" b="1" dirty="0" smtClean="0"/>
              <a:t>串行操作</a:t>
            </a:r>
            <a:r>
              <a:rPr lang="zh-CN" altLang="en-US" dirty="0" smtClean="0"/>
              <a:t>的优先级定义：</a:t>
            </a:r>
            <a:endParaRPr lang="zh-CN" altLang="en-US" dirty="0"/>
          </a:p>
        </p:txBody>
      </p:sp>
      <p:pic>
        <p:nvPicPr>
          <p:cNvPr id="8" name="图片 7"/>
          <p:cNvPicPr>
            <a:picLocks noChangeAspect="1"/>
          </p:cNvPicPr>
          <p:nvPr/>
        </p:nvPicPr>
        <p:blipFill>
          <a:blip r:embed="rId5"/>
          <a:stretch>
            <a:fillRect/>
          </a:stretch>
        </p:blipFill>
        <p:spPr>
          <a:xfrm>
            <a:off x="472487" y="2638889"/>
            <a:ext cx="4407037" cy="564448"/>
          </a:xfrm>
          <a:prstGeom prst="rect">
            <a:avLst/>
          </a:prstGeom>
        </p:spPr>
      </p:pic>
      <p:pic>
        <p:nvPicPr>
          <p:cNvPr id="9" name="图片 8"/>
          <p:cNvPicPr>
            <a:picLocks noChangeAspect="1"/>
          </p:cNvPicPr>
          <p:nvPr/>
        </p:nvPicPr>
        <p:blipFill>
          <a:blip r:embed="rId6"/>
          <a:stretch>
            <a:fillRect/>
          </a:stretch>
        </p:blipFill>
        <p:spPr>
          <a:xfrm>
            <a:off x="443703" y="3123169"/>
            <a:ext cx="4498848" cy="425372"/>
          </a:xfrm>
          <a:prstGeom prst="rect">
            <a:avLst/>
          </a:prstGeom>
        </p:spPr>
      </p:pic>
      <p:sp>
        <p:nvSpPr>
          <p:cNvPr id="10" name="文本框 9"/>
          <p:cNvSpPr txBox="1"/>
          <p:nvPr/>
        </p:nvSpPr>
        <p:spPr>
          <a:xfrm>
            <a:off x="486101" y="3596966"/>
            <a:ext cx="2683748" cy="369332"/>
          </a:xfrm>
          <a:prstGeom prst="rect">
            <a:avLst/>
          </a:prstGeom>
          <a:noFill/>
        </p:spPr>
        <p:txBody>
          <a:bodyPr wrap="none" rtlCol="0">
            <a:spAutoFit/>
          </a:bodyPr>
          <a:lstStyle/>
          <a:p>
            <a:r>
              <a:rPr lang="zh-CN" altLang="en-US" dirty="0" smtClean="0"/>
              <a:t>在图示里，</a:t>
            </a:r>
            <a:r>
              <a:rPr lang="en-US" altLang="zh-CN" dirty="0" smtClean="0"/>
              <a:t>MAX</a:t>
            </a:r>
            <a:r>
              <a:rPr lang="zh-CN" altLang="en-US" dirty="0" smtClean="0"/>
              <a:t>取值为</a:t>
            </a:r>
            <a:r>
              <a:rPr lang="en-US" altLang="zh-CN" dirty="0" smtClean="0"/>
              <a:t>8</a:t>
            </a:r>
            <a:endParaRPr lang="zh-CN" altLang="en-US" dirty="0"/>
          </a:p>
        </p:txBody>
      </p:sp>
      <p:sp>
        <p:nvSpPr>
          <p:cNvPr id="11" name="文本框 10"/>
          <p:cNvSpPr txBox="1"/>
          <p:nvPr/>
        </p:nvSpPr>
        <p:spPr>
          <a:xfrm>
            <a:off x="298750" y="4147769"/>
            <a:ext cx="2980303" cy="369332"/>
          </a:xfrm>
          <a:prstGeom prst="rect">
            <a:avLst/>
          </a:prstGeom>
          <a:noFill/>
        </p:spPr>
        <p:txBody>
          <a:bodyPr wrap="none" rtlCol="0">
            <a:spAutoFit/>
          </a:bodyPr>
          <a:lstStyle/>
          <a:p>
            <a:r>
              <a:rPr lang="en-US" altLang="zh-CN" dirty="0"/>
              <a:t>3</a:t>
            </a:r>
            <a:r>
              <a:rPr lang="en-US" altLang="zh-CN" dirty="0" smtClean="0"/>
              <a:t>. </a:t>
            </a:r>
            <a:r>
              <a:rPr lang="zh-CN" altLang="en-US" b="1" dirty="0" smtClean="0"/>
              <a:t>覆盖操作</a:t>
            </a:r>
            <a:r>
              <a:rPr lang="zh-CN" altLang="en-US" dirty="0" smtClean="0"/>
              <a:t>的优先级定义：</a:t>
            </a:r>
            <a:endParaRPr lang="zh-CN" altLang="en-US" dirty="0"/>
          </a:p>
        </p:txBody>
      </p:sp>
      <p:pic>
        <p:nvPicPr>
          <p:cNvPr id="12" name="图片 11"/>
          <p:cNvPicPr>
            <a:picLocks noChangeAspect="1"/>
          </p:cNvPicPr>
          <p:nvPr/>
        </p:nvPicPr>
        <p:blipFill>
          <a:blip r:embed="rId7"/>
          <a:stretch>
            <a:fillRect/>
          </a:stretch>
        </p:blipFill>
        <p:spPr>
          <a:xfrm>
            <a:off x="485512" y="4632049"/>
            <a:ext cx="4333304" cy="721190"/>
          </a:xfrm>
          <a:prstGeom prst="rect">
            <a:avLst/>
          </a:prstGeom>
        </p:spPr>
      </p:pic>
      <p:sp>
        <p:nvSpPr>
          <p:cNvPr id="13" name="文本框 12"/>
          <p:cNvSpPr txBox="1"/>
          <p:nvPr/>
        </p:nvSpPr>
        <p:spPr>
          <a:xfrm>
            <a:off x="1508760" y="5656649"/>
            <a:ext cx="9341019" cy="646331"/>
          </a:xfrm>
          <a:prstGeom prst="rect">
            <a:avLst/>
          </a:prstGeom>
          <a:noFill/>
        </p:spPr>
        <p:txBody>
          <a:bodyPr wrap="none" rtlCol="0">
            <a:spAutoFit/>
          </a:bodyPr>
          <a:lstStyle/>
          <a:p>
            <a:r>
              <a:rPr lang="zh-CN" altLang="en-US" dirty="0" smtClean="0"/>
              <a:t>      使用这种方法定义优先级，在更新到来是只需要更改几个响应的规则，其他规则的内容</a:t>
            </a:r>
            <a:endParaRPr lang="en-US" altLang="zh-CN" dirty="0" smtClean="0"/>
          </a:p>
          <a:p>
            <a:r>
              <a:rPr lang="zh-CN" altLang="en-US" dirty="0" smtClean="0"/>
              <a:t>和优先级都不会有影响。</a:t>
            </a:r>
            <a:endParaRPr lang="zh-CN" altLang="en-US" dirty="0"/>
          </a:p>
        </p:txBody>
      </p:sp>
    </p:spTree>
    <p:extLst>
      <p:ext uri="{BB962C8B-B14F-4D97-AF65-F5344CB8AC3E}">
        <p14:creationId xmlns:p14="http://schemas.microsoft.com/office/powerpoint/2010/main" val="348900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886691" y="1578864"/>
            <a:ext cx="10291762" cy="2542246"/>
          </a:xfrm>
          <a:prstGeom prst="rect">
            <a:avLst/>
          </a:prstGeom>
        </p:spPr>
      </p:pic>
      <p:sp>
        <p:nvSpPr>
          <p:cNvPr id="5" name="文本框 4"/>
          <p:cNvSpPr txBox="1"/>
          <p:nvPr/>
        </p:nvSpPr>
        <p:spPr>
          <a:xfrm>
            <a:off x="886691" y="1031486"/>
            <a:ext cx="7571303" cy="369332"/>
          </a:xfrm>
          <a:prstGeom prst="rect">
            <a:avLst/>
          </a:prstGeom>
          <a:noFill/>
        </p:spPr>
        <p:txBody>
          <a:bodyPr wrap="none" rtlCol="0">
            <a:spAutoFit/>
          </a:bodyPr>
          <a:lstStyle/>
          <a:p>
            <a:r>
              <a:rPr lang="zh-CN" altLang="en-US" dirty="0" smtClean="0"/>
              <a:t>重点讨论一对多的转换（也就是一个物理交换机对应于多个虚拟交换机）</a:t>
            </a:r>
            <a:endParaRPr lang="zh-CN" altLang="en-US" dirty="0"/>
          </a:p>
        </p:txBody>
      </p:sp>
      <p:pic>
        <p:nvPicPr>
          <p:cNvPr id="6" name="图片 5"/>
          <p:cNvPicPr>
            <a:picLocks noChangeAspect="1"/>
          </p:cNvPicPr>
          <p:nvPr/>
        </p:nvPicPr>
        <p:blipFill>
          <a:blip r:embed="rId3"/>
          <a:stretch>
            <a:fillRect/>
          </a:stretch>
        </p:blipFill>
        <p:spPr>
          <a:xfrm>
            <a:off x="5871448" y="4205981"/>
            <a:ext cx="5173092" cy="1932477"/>
          </a:xfrm>
          <a:prstGeom prst="rect">
            <a:avLst/>
          </a:prstGeom>
        </p:spPr>
      </p:pic>
      <p:sp>
        <p:nvSpPr>
          <p:cNvPr id="7" name="文本框 6"/>
          <p:cNvSpPr txBox="1"/>
          <p:nvPr/>
        </p:nvSpPr>
        <p:spPr>
          <a:xfrm>
            <a:off x="1478690" y="4825964"/>
            <a:ext cx="3647152" cy="923330"/>
          </a:xfrm>
          <a:prstGeom prst="rect">
            <a:avLst/>
          </a:prstGeom>
          <a:noFill/>
        </p:spPr>
        <p:txBody>
          <a:bodyPr wrap="none" rtlCol="0">
            <a:spAutoFit/>
          </a:bodyPr>
          <a:lstStyle/>
          <a:p>
            <a:r>
              <a:rPr lang="zh-CN" altLang="en-US" dirty="0" smtClean="0"/>
              <a:t>首先，从一个入口开始发送符号包</a:t>
            </a:r>
            <a:endParaRPr lang="en-US" altLang="zh-CN" dirty="0" smtClean="0"/>
          </a:p>
          <a:p>
            <a:r>
              <a:rPr lang="zh-CN" altLang="en-US" dirty="0" smtClean="0"/>
              <a:t>如果这个包没有到达出口，则递归</a:t>
            </a:r>
            <a:endParaRPr lang="en-US" altLang="zh-CN" dirty="0" smtClean="0"/>
          </a:p>
          <a:p>
            <a:r>
              <a:rPr lang="zh-CN" altLang="en-US" dirty="0" smtClean="0"/>
              <a:t>寻找子结点</a:t>
            </a:r>
            <a:endParaRPr lang="zh-CN" altLang="en-US" dirty="0"/>
          </a:p>
        </p:txBody>
      </p:sp>
    </p:spTree>
    <p:extLst>
      <p:ext uri="{BB962C8B-B14F-4D97-AF65-F5344CB8AC3E}">
        <p14:creationId xmlns:p14="http://schemas.microsoft.com/office/powerpoint/2010/main" val="106894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824547" y="699974"/>
            <a:ext cx="10291762" cy="2542246"/>
          </a:xfrm>
          <a:prstGeom prst="rect">
            <a:avLst/>
          </a:prstGeom>
        </p:spPr>
      </p:pic>
      <p:sp>
        <p:nvSpPr>
          <p:cNvPr id="5" name="文本框 4"/>
          <p:cNvSpPr txBox="1"/>
          <p:nvPr/>
        </p:nvSpPr>
        <p:spPr>
          <a:xfrm>
            <a:off x="989334" y="3719743"/>
            <a:ext cx="9672748" cy="2308324"/>
          </a:xfrm>
          <a:prstGeom prst="rect">
            <a:avLst/>
          </a:prstGeom>
          <a:noFill/>
        </p:spPr>
        <p:txBody>
          <a:bodyPr wrap="square" rtlCol="0">
            <a:spAutoFit/>
          </a:bodyPr>
          <a:lstStyle/>
          <a:p>
            <a:r>
              <a:rPr lang="en-US" altLang="zh-CN" dirty="0" smtClean="0"/>
              <a:t>P1</a:t>
            </a:r>
            <a:r>
              <a:rPr lang="zh-CN" altLang="en-US" dirty="0" smtClean="0"/>
              <a:t>：</a:t>
            </a:r>
            <a:r>
              <a:rPr lang="en-US" altLang="zh-CN" dirty="0"/>
              <a:t>2.0.0.0/16</a:t>
            </a:r>
            <a:r>
              <a:rPr lang="zh-CN" altLang="en-US" dirty="0"/>
              <a:t> </a:t>
            </a:r>
            <a:r>
              <a:rPr lang="zh-CN" altLang="en-US" dirty="0" smtClean="0"/>
              <a:t>，</a:t>
            </a:r>
            <a:r>
              <a:rPr lang="en-US" altLang="zh-CN" dirty="0" smtClean="0"/>
              <a:t>P2</a:t>
            </a:r>
            <a:r>
              <a:rPr lang="zh-CN" altLang="en-US" dirty="0" smtClean="0"/>
              <a:t>：</a:t>
            </a:r>
            <a:r>
              <a:rPr lang="en-US" altLang="zh-CN" dirty="0"/>
              <a:t>1.0.0.0/8</a:t>
            </a:r>
            <a:r>
              <a:rPr lang="zh-CN" altLang="en-US" dirty="0"/>
              <a:t> </a:t>
            </a:r>
            <a:br>
              <a:rPr lang="zh-CN" altLang="en-US" dirty="0"/>
            </a:br>
            <a:r>
              <a:rPr lang="zh-CN" altLang="en-US" dirty="0" smtClean="0"/>
              <a:t>其中</a:t>
            </a:r>
            <a:r>
              <a:rPr lang="en-US" altLang="zh-CN" dirty="0" smtClean="0"/>
              <a:t>P2</a:t>
            </a:r>
            <a:r>
              <a:rPr lang="zh-CN" altLang="en-US" dirty="0" smtClean="0"/>
              <a:t>没有到达出口，所以生成</a:t>
            </a:r>
            <a:r>
              <a:rPr lang="en-US" altLang="zh-CN" dirty="0" smtClean="0"/>
              <a:t>P21</a:t>
            </a:r>
            <a:r>
              <a:rPr lang="zh-CN" altLang="en-US" dirty="0" smtClean="0"/>
              <a:t>和</a:t>
            </a:r>
            <a:r>
              <a:rPr lang="en-US" altLang="zh-CN" dirty="0" smtClean="0"/>
              <a:t>P22</a:t>
            </a:r>
            <a:r>
              <a:rPr lang="zh-CN" altLang="en-US" dirty="0" smtClean="0"/>
              <a:t>， </a:t>
            </a:r>
            <a:r>
              <a:rPr lang="en-US" altLang="zh-CN" dirty="0" smtClean="0"/>
              <a:t>P21</a:t>
            </a:r>
            <a:r>
              <a:rPr lang="zh-CN" altLang="en-US" dirty="0" smtClean="0"/>
              <a:t>在</a:t>
            </a:r>
            <a:r>
              <a:rPr lang="en-US" altLang="zh-CN" dirty="0" smtClean="0"/>
              <a:t>B</a:t>
            </a:r>
            <a:r>
              <a:rPr lang="zh-CN" altLang="en-US" dirty="0" smtClean="0"/>
              <a:t>中匹配第一个规则，从</a:t>
            </a:r>
            <a:r>
              <a:rPr lang="en-US" altLang="zh-CN" dirty="0" smtClean="0"/>
              <a:t>2</a:t>
            </a:r>
            <a:r>
              <a:rPr lang="zh-CN" altLang="en-US" dirty="0" smtClean="0"/>
              <a:t>离开</a:t>
            </a:r>
            <a:endParaRPr lang="en-US" altLang="zh-CN" dirty="0" smtClean="0"/>
          </a:p>
          <a:p>
            <a:r>
              <a:rPr lang="en-US" altLang="zh-CN" dirty="0" smtClean="0"/>
              <a:t>P22</a:t>
            </a:r>
            <a:r>
              <a:rPr lang="zh-CN" altLang="en-US" dirty="0" smtClean="0"/>
              <a:t>在</a:t>
            </a:r>
            <a:r>
              <a:rPr lang="en-US" altLang="zh-CN" dirty="0" smtClean="0"/>
              <a:t>C</a:t>
            </a:r>
            <a:r>
              <a:rPr lang="zh-CN" altLang="en-US" dirty="0" smtClean="0"/>
              <a:t>中匹配第一个规则，从</a:t>
            </a:r>
            <a:r>
              <a:rPr lang="en-US" altLang="zh-CN" dirty="0" smtClean="0"/>
              <a:t>3</a:t>
            </a:r>
            <a:r>
              <a:rPr lang="zh-CN" altLang="en-US" dirty="0" smtClean="0"/>
              <a:t>离开。</a:t>
            </a:r>
            <a:endParaRPr lang="en-US" altLang="zh-CN" dirty="0" smtClean="0"/>
          </a:p>
          <a:p>
            <a:r>
              <a:rPr lang="zh-CN" altLang="en-US" dirty="0" smtClean="0"/>
              <a:t>因此生成三条路径：</a:t>
            </a:r>
            <a:endParaRPr lang="en-US" altLang="zh-CN" dirty="0" smtClean="0"/>
          </a:p>
          <a:p>
            <a:r>
              <a:rPr lang="en-US" altLang="zh-CN" sz="2400" dirty="0" smtClean="0"/>
              <a:t>P1</a:t>
            </a:r>
            <a:r>
              <a:rPr lang="zh-CN" altLang="en-US" sz="2400" dirty="0" smtClean="0"/>
              <a:t>：</a:t>
            </a:r>
            <a:r>
              <a:rPr lang="en-US" altLang="zh-CN" sz="2400" dirty="0" smtClean="0"/>
              <a:t>   A1</a:t>
            </a:r>
            <a:endParaRPr lang="en-US" altLang="zh-CN" sz="2400" dirty="0"/>
          </a:p>
          <a:p>
            <a:r>
              <a:rPr lang="en-US" altLang="zh-CN" sz="2400" dirty="0"/>
              <a:t>p21 </a:t>
            </a:r>
            <a:r>
              <a:rPr lang="zh-CN" altLang="en-US" sz="2400" dirty="0" smtClean="0"/>
              <a:t>：</a:t>
            </a:r>
            <a:r>
              <a:rPr lang="en-US" altLang="zh-CN" sz="2400" dirty="0" smtClean="0"/>
              <a:t>A2 </a:t>
            </a:r>
            <a:r>
              <a:rPr lang="en-US" altLang="zh-CN" sz="2400" dirty="0"/>
              <a:t>→ B1</a:t>
            </a:r>
          </a:p>
          <a:p>
            <a:r>
              <a:rPr lang="en-US" altLang="zh-CN" sz="2400" dirty="0"/>
              <a:t>p22 </a:t>
            </a:r>
            <a:r>
              <a:rPr lang="zh-CN" altLang="en-US" sz="2400" dirty="0" smtClean="0"/>
              <a:t>：</a:t>
            </a:r>
            <a:r>
              <a:rPr lang="en-US" altLang="zh-CN" sz="2400" dirty="0" smtClean="0"/>
              <a:t>A2 </a:t>
            </a:r>
            <a:r>
              <a:rPr lang="en-US" altLang="zh-CN" sz="2400" dirty="0"/>
              <a:t>→ B2 → C1</a:t>
            </a:r>
            <a:endParaRPr lang="zh-CN" altLang="en-US" sz="2400" dirty="0"/>
          </a:p>
        </p:txBody>
      </p:sp>
    </p:spTree>
    <p:extLst>
      <p:ext uri="{BB962C8B-B14F-4D97-AF65-F5344CB8AC3E}">
        <p14:creationId xmlns:p14="http://schemas.microsoft.com/office/powerpoint/2010/main" val="317866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5" name="文本框 4"/>
          <p:cNvSpPr txBox="1"/>
          <p:nvPr/>
        </p:nvSpPr>
        <p:spPr>
          <a:xfrm>
            <a:off x="1726317" y="3435258"/>
            <a:ext cx="8488221" cy="923330"/>
          </a:xfrm>
          <a:prstGeom prst="rect">
            <a:avLst/>
          </a:prstGeom>
          <a:noFill/>
        </p:spPr>
        <p:txBody>
          <a:bodyPr wrap="none" rtlCol="0">
            <a:spAutoFit/>
          </a:bodyPr>
          <a:lstStyle/>
          <a:p>
            <a:r>
              <a:rPr lang="en-US" altLang="zh-CN" dirty="0"/>
              <a:t>P1</a:t>
            </a:r>
            <a:r>
              <a:rPr lang="zh-CN" altLang="en-US" dirty="0"/>
              <a:t>：</a:t>
            </a:r>
            <a:r>
              <a:rPr lang="en-US" altLang="zh-CN" dirty="0"/>
              <a:t>   </a:t>
            </a:r>
            <a:r>
              <a:rPr lang="en-US" altLang="zh-CN" dirty="0" smtClean="0"/>
              <a:t>A1                               -&gt;                     </a:t>
            </a:r>
            <a:r>
              <a:rPr lang="en-US" altLang="zh-CN" i="1" dirty="0" smtClean="0"/>
              <a:t>AR1</a:t>
            </a:r>
            <a:endParaRPr lang="en-US" altLang="zh-CN" dirty="0" smtClean="0"/>
          </a:p>
          <a:p>
            <a:r>
              <a:rPr lang="en-US" altLang="zh-CN" dirty="0" smtClean="0"/>
              <a:t>p21 </a:t>
            </a:r>
            <a:r>
              <a:rPr lang="zh-CN" altLang="en-US" dirty="0" smtClean="0"/>
              <a:t>：</a:t>
            </a:r>
            <a:r>
              <a:rPr lang="en-US" altLang="zh-CN" dirty="0" smtClean="0"/>
              <a:t>A2 → B1                     -&gt;                     </a:t>
            </a:r>
            <a:r>
              <a:rPr lang="en-US" altLang="zh-CN" i="1" dirty="0" smtClean="0"/>
              <a:t>comp</a:t>
            </a:r>
            <a:r>
              <a:rPr lang="en-US" altLang="zh-CN" i="1" dirty="0"/>
              <a:t>&gt;&gt;</a:t>
            </a:r>
            <a:r>
              <a:rPr lang="en-US" altLang="zh-CN" dirty="0"/>
              <a:t>(</a:t>
            </a:r>
            <a:r>
              <a:rPr lang="en-US" altLang="zh-CN" i="1" dirty="0"/>
              <a:t>AR</a:t>
            </a:r>
            <a:r>
              <a:rPr lang="en-US" altLang="zh-CN" dirty="0"/>
              <a:t>2</a:t>
            </a:r>
            <a:r>
              <a:rPr lang="en-US" altLang="zh-CN" i="1" dirty="0"/>
              <a:t>,BR</a:t>
            </a:r>
            <a:r>
              <a:rPr lang="en-US" altLang="zh-CN" dirty="0"/>
              <a:t>1) </a:t>
            </a:r>
            <a:endParaRPr lang="en-US" altLang="zh-CN" dirty="0" smtClean="0"/>
          </a:p>
          <a:p>
            <a:r>
              <a:rPr lang="en-US" altLang="zh-CN" dirty="0" smtClean="0"/>
              <a:t>p22 </a:t>
            </a:r>
            <a:r>
              <a:rPr lang="zh-CN" altLang="en-US" dirty="0"/>
              <a:t>：</a:t>
            </a:r>
            <a:r>
              <a:rPr lang="en-US" altLang="zh-CN" dirty="0"/>
              <a:t>A2 → B2 → C1           </a:t>
            </a:r>
            <a:r>
              <a:rPr lang="en-US" altLang="zh-CN" dirty="0" smtClean="0"/>
              <a:t>-&gt;                    comp&gt;&gt;(comp&gt;&gt;(AR2,BR2</a:t>
            </a:r>
            <a:r>
              <a:rPr lang="en-US" altLang="zh-CN" dirty="0"/>
              <a:t>),</a:t>
            </a:r>
            <a:r>
              <a:rPr lang="en-US" altLang="zh-CN" dirty="0" smtClean="0"/>
              <a:t>CR1)</a:t>
            </a:r>
            <a:endParaRPr lang="zh-CN" altLang="en-US" dirty="0"/>
          </a:p>
        </p:txBody>
      </p:sp>
      <p:pic>
        <p:nvPicPr>
          <p:cNvPr id="6" name="图片 5"/>
          <p:cNvPicPr>
            <a:picLocks noChangeAspect="1"/>
          </p:cNvPicPr>
          <p:nvPr/>
        </p:nvPicPr>
        <p:blipFill>
          <a:blip r:embed="rId3"/>
          <a:stretch>
            <a:fillRect/>
          </a:stretch>
        </p:blipFill>
        <p:spPr>
          <a:xfrm>
            <a:off x="824547" y="699974"/>
            <a:ext cx="10291762" cy="2542246"/>
          </a:xfrm>
          <a:prstGeom prst="rect">
            <a:avLst/>
          </a:prstGeom>
        </p:spPr>
      </p:pic>
      <p:pic>
        <p:nvPicPr>
          <p:cNvPr id="7" name="图片 6"/>
          <p:cNvPicPr>
            <a:picLocks noChangeAspect="1"/>
          </p:cNvPicPr>
          <p:nvPr/>
        </p:nvPicPr>
        <p:blipFill>
          <a:blip r:embed="rId4"/>
          <a:stretch>
            <a:fillRect/>
          </a:stretch>
        </p:blipFill>
        <p:spPr>
          <a:xfrm>
            <a:off x="1726317" y="5085610"/>
            <a:ext cx="6229350" cy="1409700"/>
          </a:xfrm>
          <a:prstGeom prst="rect">
            <a:avLst/>
          </a:prstGeom>
        </p:spPr>
      </p:pic>
      <p:pic>
        <p:nvPicPr>
          <p:cNvPr id="8" name="图片 7"/>
          <p:cNvPicPr>
            <a:picLocks noChangeAspect="1"/>
          </p:cNvPicPr>
          <p:nvPr/>
        </p:nvPicPr>
        <p:blipFill>
          <a:blip r:embed="rId5"/>
          <a:stretch>
            <a:fillRect/>
          </a:stretch>
        </p:blipFill>
        <p:spPr>
          <a:xfrm>
            <a:off x="1859917" y="4551626"/>
            <a:ext cx="6181725" cy="533400"/>
          </a:xfrm>
          <a:prstGeom prst="rect">
            <a:avLst/>
          </a:prstGeom>
        </p:spPr>
      </p:pic>
    </p:spTree>
    <p:extLst>
      <p:ext uri="{BB962C8B-B14F-4D97-AF65-F5344CB8AC3E}">
        <p14:creationId xmlns:p14="http://schemas.microsoft.com/office/powerpoint/2010/main" val="25567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组合控制器时的效率优化</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4" name="文本框 3"/>
          <p:cNvSpPr txBox="1"/>
          <p:nvPr/>
        </p:nvSpPr>
        <p:spPr>
          <a:xfrm>
            <a:off x="771281" y="1020933"/>
            <a:ext cx="10435870" cy="646331"/>
          </a:xfrm>
          <a:prstGeom prst="rect">
            <a:avLst/>
          </a:prstGeom>
          <a:noFill/>
        </p:spPr>
        <p:txBody>
          <a:bodyPr wrap="none" rtlCol="0">
            <a:spAutoFit/>
          </a:bodyPr>
          <a:lstStyle/>
          <a:p>
            <a:r>
              <a:rPr lang="zh-CN" altLang="en-US" dirty="0" smtClean="0"/>
              <a:t>在组合两个规则集时，通常是一个</a:t>
            </a:r>
            <a:r>
              <a:rPr lang="en-US" altLang="zh-CN" dirty="0" smtClean="0"/>
              <a:t>n*n</a:t>
            </a:r>
            <a:r>
              <a:rPr lang="zh-CN" altLang="en-US" dirty="0" smtClean="0"/>
              <a:t>的问题，方法复杂度为</a:t>
            </a:r>
            <a:r>
              <a:rPr lang="en-US" altLang="zh-CN" dirty="0" smtClean="0"/>
              <a:t>O(n^2)</a:t>
            </a:r>
            <a:r>
              <a:rPr lang="zh-CN" altLang="en-US" dirty="0" smtClean="0"/>
              <a:t>，但是如果知道</a:t>
            </a:r>
            <a:r>
              <a:rPr lang="en-US" altLang="zh-CN" dirty="0" smtClean="0"/>
              <a:t>R1</a:t>
            </a:r>
            <a:r>
              <a:rPr lang="zh-CN" altLang="en-US" dirty="0" smtClean="0"/>
              <a:t>，</a:t>
            </a:r>
            <a:r>
              <a:rPr lang="en-US" altLang="zh-CN" dirty="0" smtClean="0"/>
              <a:t>R2</a:t>
            </a:r>
            <a:r>
              <a:rPr lang="zh-CN" altLang="en-US" dirty="0" smtClean="0"/>
              <a:t>的结构，</a:t>
            </a:r>
            <a:endParaRPr lang="en-US" altLang="zh-CN" dirty="0" smtClean="0"/>
          </a:p>
          <a:p>
            <a:r>
              <a:rPr lang="zh-CN" altLang="en-US" dirty="0" smtClean="0"/>
              <a:t>就可以忽略一些结构不同的规则的组合，提高组合的速度。</a:t>
            </a:r>
            <a:endParaRPr lang="zh-CN" altLang="en-US" dirty="0"/>
          </a:p>
        </p:txBody>
      </p:sp>
      <p:pic>
        <p:nvPicPr>
          <p:cNvPr id="5" name="图片 4"/>
          <p:cNvPicPr>
            <a:picLocks noChangeAspect="1"/>
          </p:cNvPicPr>
          <p:nvPr/>
        </p:nvPicPr>
        <p:blipFill>
          <a:blip r:embed="rId2"/>
          <a:stretch>
            <a:fillRect/>
          </a:stretch>
        </p:blipFill>
        <p:spPr>
          <a:xfrm>
            <a:off x="639712" y="1952070"/>
            <a:ext cx="6686550" cy="3752850"/>
          </a:xfrm>
          <a:prstGeom prst="rect">
            <a:avLst/>
          </a:prstGeom>
        </p:spPr>
      </p:pic>
      <p:sp>
        <p:nvSpPr>
          <p:cNvPr id="6" name="文本框 5"/>
          <p:cNvSpPr txBox="1"/>
          <p:nvPr/>
        </p:nvSpPr>
        <p:spPr>
          <a:xfrm>
            <a:off x="7326262" y="2395582"/>
            <a:ext cx="3474028"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对规则中的每个字段进行索引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精确匹配：</a:t>
            </a:r>
            <a:r>
              <a:rPr lang="en-US" altLang="zh-CN" dirty="0" smtClean="0"/>
              <a:t>hash</a:t>
            </a:r>
            <a:r>
              <a:rPr lang="zh-CN" altLang="en-US" dirty="0" smtClean="0"/>
              <a:t>索引</a:t>
            </a:r>
            <a:endParaRPr lang="en-US" altLang="zh-CN" dirty="0" smtClean="0"/>
          </a:p>
          <a:p>
            <a:pPr marL="285750" indent="-285750">
              <a:buFont typeface="Arial" panose="020B0604020202020204" pitchFamily="34" charset="0"/>
              <a:buChar char="•"/>
            </a:pPr>
            <a:r>
              <a:rPr lang="zh-CN" altLang="en-US" dirty="0" smtClean="0"/>
              <a:t>前缀匹配：字典树索引</a:t>
            </a:r>
            <a:endParaRPr lang="en-US" altLang="zh-CN" dirty="0" smtClean="0"/>
          </a:p>
          <a:p>
            <a:pPr marL="285750" indent="-285750">
              <a:buFont typeface="Arial" panose="020B0604020202020204" pitchFamily="34" charset="0"/>
              <a:buChar char="•"/>
            </a:pPr>
            <a:r>
              <a:rPr lang="zh-CN" altLang="en-US" dirty="0" smtClean="0"/>
              <a:t>通配符匹配：链表索引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多个字段形成多重索引</a:t>
            </a:r>
            <a:endParaRPr lang="zh-CN" altLang="en-US" dirty="0"/>
          </a:p>
        </p:txBody>
      </p:sp>
    </p:spTree>
    <p:extLst>
      <p:ext uri="{BB962C8B-B14F-4D97-AF65-F5344CB8AC3E}">
        <p14:creationId xmlns:p14="http://schemas.microsoft.com/office/powerpoint/2010/main" val="677756895"/>
      </p:ext>
    </p:extLst>
  </p:cSld>
  <p:clrMapOvr>
    <a:masterClrMapping/>
  </p:clrMapOvr>
</p:sld>
</file>

<file path=ppt/theme/theme1.xml><?xml version="1.0" encoding="utf-8"?>
<a:theme xmlns:a="http://schemas.openxmlformats.org/drawingml/2006/main" name="模板页面">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4994</TotalTime>
  <Words>1292</Words>
  <Application>Microsoft Office PowerPoint</Application>
  <PresentationFormat>宽屏</PresentationFormat>
  <Paragraphs>182</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宋体</vt: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cuiods</cp:lastModifiedBy>
  <cp:revision>399</cp:revision>
  <dcterms:created xsi:type="dcterms:W3CDTF">2015-08-18T02:51:41Z</dcterms:created>
  <dcterms:modified xsi:type="dcterms:W3CDTF">2018-12-20T12:46:15Z</dcterms:modified>
  <cp:category/>
</cp:coreProperties>
</file>