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0"/>
  </p:notesMasterIdLst>
  <p:sldIdLst>
    <p:sldId id="256" r:id="rId3"/>
    <p:sldId id="259" r:id="rId4"/>
    <p:sldId id="257" r:id="rId5"/>
    <p:sldId id="258" r:id="rId6"/>
    <p:sldId id="282" r:id="rId7"/>
    <p:sldId id="292" r:id="rId8"/>
    <p:sldId id="286" r:id="rId9"/>
    <p:sldId id="289" r:id="rId10"/>
    <p:sldId id="291" r:id="rId11"/>
    <p:sldId id="290" r:id="rId12"/>
    <p:sldId id="284" r:id="rId13"/>
    <p:sldId id="285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3" r:id="rId24"/>
    <p:sldId id="304" r:id="rId25"/>
    <p:sldId id="305" r:id="rId26"/>
    <p:sldId id="262" r:id="rId27"/>
    <p:sldId id="264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5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en-US" altLang="zh-CN" dirty="0"/>
              <a:t>SDN</a:t>
            </a:r>
            <a:r>
              <a:rPr kumimoji="1" lang="zh-CN" altLang="en-US" dirty="0"/>
              <a:t>流表查询中的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加速技术调查报告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</a:t>
            </a:r>
            <a:r>
              <a:rPr kumimoji="1" lang="zh-CN" altLang="en-US" sz="1800" dirty="0"/>
              <a:t>张</a:t>
            </a:r>
            <a:r>
              <a:rPr kumimoji="1" lang="zh-CN" altLang="en-US" sz="1800" dirty="0" smtClean="0"/>
              <a:t>豪、崔浩、钟春蒙、张苏坤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9" y="1524775"/>
            <a:ext cx="6001296" cy="37863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84304" y="1374340"/>
            <a:ext cx="54409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3</a:t>
            </a:r>
            <a:r>
              <a:rPr lang="zh-CN" altLang="zh-CN" dirty="0"/>
              <a:t>）记录规则对应的最终动作集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dirty="0"/>
              <a:t>在生成最终动作集时，计算每个最终动作集的哈希值作为该动作集的唯一标识，并记录下每项规则都对应了哪些最终动作集，当网络环境发生改变时，控制器根据该表格给失效规则的相关动作集打上无效标签。为了处理最终动作集哈希值冲突的问题，可以在动作集中维护一个时间属性，记录下该动作集的最近更新时间，在处理数据帧时，如果其匹配的流表项对应的动作集的更新时间晚于此</a:t>
            </a:r>
            <a:r>
              <a:rPr lang="en-US" altLang="zh-CN" dirty="0"/>
              <a:t>cache</a:t>
            </a:r>
            <a:r>
              <a:rPr lang="zh-CN" altLang="zh-CN" dirty="0"/>
              <a:t>流表项的生成时间，则可认为此</a:t>
            </a:r>
            <a:r>
              <a:rPr lang="en-US" altLang="zh-CN" dirty="0"/>
              <a:t>cache</a:t>
            </a:r>
            <a:r>
              <a:rPr lang="zh-CN" altLang="zh-CN" dirty="0"/>
              <a:t>流表项已经失效。</a:t>
            </a:r>
          </a:p>
        </p:txBody>
      </p:sp>
    </p:spTree>
    <p:extLst>
      <p:ext uri="{BB962C8B-B14F-4D97-AF65-F5344CB8AC3E}">
        <p14:creationId xmlns:p14="http://schemas.microsoft.com/office/powerpoint/2010/main" val="32878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Flowmod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6645234" y="4385443"/>
            <a:ext cx="42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zh-CN" altLang="zh-CN" dirty="0" smtClean="0"/>
              <a:t>将</a:t>
            </a:r>
            <a:r>
              <a:rPr lang="zh-CN" altLang="zh-CN" dirty="0"/>
              <a:t>新加入的规则插入到缓存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zh-CN" altLang="zh-CN" sz="1600" dirty="0"/>
          </a:p>
        </p:txBody>
      </p:sp>
      <p:sp>
        <p:nvSpPr>
          <p:cNvPr id="12" name="文本框 8"/>
          <p:cNvSpPr txBox="1"/>
          <p:nvPr/>
        </p:nvSpPr>
        <p:spPr>
          <a:xfrm>
            <a:off x="6645234" y="4888216"/>
            <a:ext cx="425301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/>
              <a:t>2. </a:t>
            </a:r>
            <a:r>
              <a:rPr lang="zh-CN" altLang="zh-CN" dirty="0" smtClean="0"/>
              <a:t>将有更新的规则同步更新到缓存中。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645233" y="5448973"/>
            <a:ext cx="425301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/>
              <a:t>3. </a:t>
            </a:r>
            <a:r>
              <a:rPr lang="zh-CN" altLang="zh-CN" dirty="0" smtClean="0"/>
              <a:t>将</a:t>
            </a:r>
            <a:r>
              <a:rPr lang="zh-CN" altLang="zh-CN" dirty="0"/>
              <a:t>失效的规则在缓存中删除。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1" name="图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6" y="1255404"/>
            <a:ext cx="5274310" cy="4657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2612" y="1255404"/>
            <a:ext cx="4948015" cy="295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Flowmod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一</a:t>
            </a:r>
            <a:r>
              <a:rPr lang="zh-CN" altLang="zh-CN" dirty="0"/>
              <a:t>种在</a:t>
            </a:r>
            <a:r>
              <a:rPr lang="en-US" altLang="zh-CN" dirty="0"/>
              <a:t>SDN</a:t>
            </a:r>
            <a:r>
              <a:rPr lang="zh-CN" altLang="zh-CN" dirty="0"/>
              <a:t>控制器和交换机间插入缓存模块的技术：通过缓存</a:t>
            </a:r>
            <a:r>
              <a:rPr lang="en-US" altLang="zh-CN" dirty="0"/>
              <a:t>SDN</a:t>
            </a:r>
            <a:r>
              <a:rPr lang="zh-CN" altLang="zh-CN" dirty="0"/>
              <a:t>控制器下发的规则更新信息，当到达的数据帧匹配流表项失败时，交换机不再立即向控制器发送请求信息，而是先尝试查询该缓存以获取新的流表项，当该操作失败后才向控制器发送请求信息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其缓存更新机制如下：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96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Flowmod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6" y="751202"/>
            <a:ext cx="4996281" cy="58404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4227" y="1803162"/>
            <a:ext cx="575986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flowmod</a:t>
            </a:r>
            <a:r>
              <a:rPr lang="zh-CN" altLang="en-US" dirty="0" smtClean="0"/>
              <a:t>机制后，</a:t>
            </a:r>
            <a:r>
              <a:rPr lang="zh-CN" altLang="zh-CN" dirty="0" smtClean="0"/>
              <a:t>到达</a:t>
            </a:r>
            <a:r>
              <a:rPr lang="zh-CN" altLang="zh-CN" dirty="0"/>
              <a:t>的数据帧在交换机中具体的处理流程如下：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当</a:t>
            </a:r>
            <a:r>
              <a:rPr lang="zh-CN" altLang="zh-CN" dirty="0"/>
              <a:t>数据帧在交换机内匹配流表项失败后，首先进入</a:t>
            </a:r>
            <a:r>
              <a:rPr lang="en-US" altLang="zh-CN" dirty="0" err="1"/>
              <a:t>flowmod</a:t>
            </a:r>
            <a:r>
              <a:rPr lang="en-US" altLang="zh-CN" dirty="0"/>
              <a:t> </a:t>
            </a:r>
            <a:r>
              <a:rPr lang="zh-CN" altLang="zh-CN" dirty="0"/>
              <a:t>处理流程，只有在从缓存中获取新的流表项失败时才向控制器发送请求。 这一机制的引入使得交换机向控制器发送请求的次数明显降低，提高了交换机的性能，尤其是当数据帧匹配流表项失败时，能显著地降低新流表项建立的延迟。此外还减轻了控制器的处理负载。提升了整个</a:t>
            </a:r>
            <a:r>
              <a:rPr lang="en-US" altLang="zh-CN" dirty="0"/>
              <a:t>SDN</a:t>
            </a:r>
            <a:r>
              <a:rPr lang="zh-CN" altLang="zh-CN" dirty="0"/>
              <a:t>的性能。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8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Flow-driven rule 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86691" y="1742122"/>
            <a:ext cx="5525135" cy="36785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3866" y="1638490"/>
            <a:ext cx="4738527" cy="2535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/>
              <a:t>在</a:t>
            </a:r>
            <a:r>
              <a:rPr lang="zh-CN" altLang="en-US" dirty="0"/>
              <a:t>使用</a:t>
            </a:r>
            <a:r>
              <a:rPr lang="zh-CN" altLang="zh-CN" dirty="0"/>
              <a:t>新</a:t>
            </a:r>
            <a:r>
              <a:rPr lang="zh-CN" altLang="zh-CN" dirty="0"/>
              <a:t>的</a:t>
            </a:r>
            <a:r>
              <a:rPr lang="zh-CN" altLang="zh-CN" dirty="0"/>
              <a:t>规则替换</a:t>
            </a:r>
            <a:r>
              <a:rPr lang="en-US" altLang="zh-CN" dirty="0"/>
              <a:t>TCAM</a:t>
            </a:r>
            <a:r>
              <a:rPr lang="zh-CN" altLang="zh-CN" dirty="0"/>
              <a:t>中缓存的规则时经常会采用</a:t>
            </a:r>
            <a:r>
              <a:rPr lang="en-US" altLang="zh-CN" dirty="0"/>
              <a:t>FIFO</a:t>
            </a:r>
            <a:r>
              <a:rPr lang="zh-CN" altLang="zh-CN" dirty="0"/>
              <a:t>或</a:t>
            </a:r>
            <a:r>
              <a:rPr lang="en-US" altLang="zh-CN" dirty="0"/>
              <a:t>LRU</a:t>
            </a:r>
            <a:r>
              <a:rPr lang="zh-CN" altLang="zh-CN" dirty="0"/>
              <a:t>算法。但这些方法都有一系列的问题。对于</a:t>
            </a:r>
            <a:r>
              <a:rPr lang="en-US" altLang="zh-CN" dirty="0"/>
              <a:t>FIFO</a:t>
            </a:r>
            <a:r>
              <a:rPr lang="zh-CN" altLang="zh-CN" dirty="0"/>
              <a:t>算法，强调先进先出，有些很少用的规则反而在</a:t>
            </a:r>
            <a:r>
              <a:rPr lang="en-US" altLang="zh-CN" dirty="0"/>
              <a:t>TCAM</a:t>
            </a:r>
            <a:r>
              <a:rPr lang="zh-CN" altLang="zh-CN" dirty="0"/>
              <a:t>中停留了太长的时间，对于</a:t>
            </a:r>
            <a:r>
              <a:rPr lang="en-US" altLang="zh-CN" dirty="0"/>
              <a:t>LRU</a:t>
            </a:r>
            <a:r>
              <a:rPr lang="zh-CN" altLang="zh-CN" dirty="0"/>
              <a:t>算法也只是考虑了</a:t>
            </a:r>
            <a:r>
              <a:rPr lang="en-US" altLang="zh-CN" dirty="0"/>
              <a:t>packet</a:t>
            </a:r>
            <a:r>
              <a:rPr lang="zh-CN" altLang="zh-CN" dirty="0"/>
              <a:t>而没有考虑</a:t>
            </a:r>
            <a:r>
              <a:rPr lang="en-US" altLang="zh-CN" dirty="0"/>
              <a:t>flow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53867" y="4254570"/>
            <a:ext cx="4738527" cy="128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zh-CN" dirty="0"/>
              <a:t>例如在</a:t>
            </a:r>
            <a:r>
              <a:rPr lang="zh-CN" altLang="en-US" dirty="0"/>
              <a:t>左</a:t>
            </a:r>
            <a:r>
              <a:rPr lang="zh-CN" altLang="zh-CN" dirty="0"/>
              <a:t>图</a:t>
            </a:r>
            <a:r>
              <a:rPr lang="zh-CN" altLang="zh-CN" dirty="0"/>
              <a:t>中，</a:t>
            </a:r>
            <a:r>
              <a:rPr lang="en-US" altLang="zh-CN" dirty="0"/>
              <a:t>TCAM</a:t>
            </a:r>
            <a:r>
              <a:rPr lang="zh-CN" altLang="zh-CN" dirty="0"/>
              <a:t>使用</a:t>
            </a:r>
            <a:r>
              <a:rPr lang="en-US" altLang="zh-CN" dirty="0"/>
              <a:t>LRU</a:t>
            </a:r>
            <a:r>
              <a:rPr lang="zh-CN" altLang="zh-CN" dirty="0"/>
              <a:t>来更新</a:t>
            </a:r>
            <a:r>
              <a:rPr lang="en-US" altLang="zh-CN" dirty="0"/>
              <a:t>cache</a:t>
            </a:r>
            <a:r>
              <a:rPr lang="zh-CN" altLang="zh-CN" dirty="0"/>
              <a:t>，由于不知道每个包的后续情况造成</a:t>
            </a:r>
            <a:r>
              <a:rPr lang="en-US" altLang="zh-CN" dirty="0"/>
              <a:t>cache</a:t>
            </a:r>
            <a:r>
              <a:rPr lang="zh-CN" altLang="zh-CN" dirty="0"/>
              <a:t>频繁抖动，整个过程的命中率为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Flow-driven rule 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87437" y="1394777"/>
            <a:ext cx="5389563" cy="41011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67744" y="1394777"/>
            <a:ext cx="455128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第一步</a:t>
            </a:r>
            <a:r>
              <a:rPr lang="zh-CN" altLang="en-US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/>
              <a:t>缓存</a:t>
            </a:r>
            <a:r>
              <a:rPr lang="zh-CN" altLang="zh-CN" dirty="0"/>
              <a:t>一条流的规则的时候这条流涉及线路的</a:t>
            </a:r>
            <a:r>
              <a:rPr lang="zh-CN" altLang="zh-CN" dirty="0"/>
              <a:t>所有</a:t>
            </a:r>
            <a:r>
              <a:rPr lang="en-US" altLang="zh-CN" dirty="0"/>
              <a:t>switch</a:t>
            </a:r>
            <a:r>
              <a:rPr lang="zh-CN" altLang="zh-CN" dirty="0"/>
              <a:t>都</a:t>
            </a:r>
            <a:r>
              <a:rPr lang="zh-CN" altLang="zh-CN" dirty="0"/>
              <a:t>要把规则添加到</a:t>
            </a:r>
            <a:r>
              <a:rPr lang="en-US" altLang="zh-CN" dirty="0"/>
              <a:t>cache</a:t>
            </a:r>
            <a:r>
              <a:rPr lang="zh-CN" altLang="zh-CN" dirty="0"/>
              <a:t>中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遍历所有的</a:t>
            </a:r>
            <a:r>
              <a:rPr lang="en-US" altLang="zh-CN" dirty="0" smtClean="0"/>
              <a:t>switch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如果一个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没有存储对应规则，则存储这个规则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如果存储的规则已满，则选取</a:t>
            </a:r>
            <a:r>
              <a:rPr lang="en-US" altLang="zh-CN" dirty="0" smtClean="0"/>
              <a:t>T</a:t>
            </a:r>
            <a:r>
              <a:rPr lang="zh-CN" altLang="en-US" dirty="0" smtClean="0"/>
              <a:t>最大的规则替换出去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使用第二步的算法更新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27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Flow-driven rule 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02982" y="1430654"/>
            <a:ext cx="5474018" cy="42081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67744" y="1351534"/>
            <a:ext cx="45335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第二步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T</a:t>
            </a:r>
            <a:r>
              <a:rPr lang="zh-CN" altLang="en-US" dirty="0" smtClean="0"/>
              <a:t>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给</a:t>
            </a:r>
            <a:r>
              <a:rPr lang="en-US" altLang="zh-CN" dirty="0" smtClean="0"/>
              <a:t>T</a:t>
            </a:r>
            <a:r>
              <a:rPr lang="zh-CN" altLang="en-US" dirty="0" smtClean="0"/>
              <a:t>设置一个最大值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计算下一个包到达的间隔设置为</a:t>
            </a:r>
            <a:r>
              <a:rPr lang="en-US" altLang="zh-CN" dirty="0" smtClean="0"/>
              <a:t>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达到</a:t>
            </a:r>
            <a:r>
              <a:rPr lang="en-US" altLang="zh-CN" dirty="0" smtClean="0"/>
              <a:t>T</a:t>
            </a:r>
            <a:r>
              <a:rPr lang="zh-CN" altLang="en-US" dirty="0"/>
              <a:t>时间如果没能</a:t>
            </a:r>
            <a:r>
              <a:rPr lang="en-US" altLang="zh-CN" dirty="0"/>
              <a:t>hit</a:t>
            </a:r>
            <a:r>
              <a:rPr lang="zh-CN" altLang="en-US" dirty="0"/>
              <a:t>就把</a:t>
            </a:r>
            <a:r>
              <a:rPr lang="en-US" altLang="zh-CN" dirty="0"/>
              <a:t>T</a:t>
            </a:r>
            <a:r>
              <a:rPr lang="zh-CN" altLang="en-US" dirty="0"/>
              <a:t>设置为</a:t>
            </a:r>
            <a:r>
              <a:rPr lang="en-US" altLang="zh-CN" dirty="0" smtClean="0"/>
              <a:t>2T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</a:t>
            </a:r>
            <a:r>
              <a:rPr lang="zh-CN" altLang="en-US" dirty="0" smtClean="0"/>
              <a:t>不能超过最大值，如果到达最大值后仍然没能</a:t>
            </a:r>
            <a:r>
              <a:rPr lang="en-US" altLang="zh-CN" dirty="0" smtClean="0"/>
              <a:t>hit</a:t>
            </a:r>
            <a:r>
              <a:rPr lang="zh-CN" altLang="en-US" dirty="0" smtClean="0"/>
              <a:t>就退出循环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3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0216" y="1996122"/>
            <a:ext cx="3285791" cy="294735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26007" y="1851516"/>
            <a:ext cx="3343910" cy="30919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4379" y="1358285"/>
            <a:ext cx="469628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一般</a:t>
            </a:r>
            <a:r>
              <a:rPr lang="zh-CN" altLang="en-US" dirty="0"/>
              <a:t>情况下，我们总希望把最经常使用的规则存放在</a:t>
            </a:r>
            <a:r>
              <a:rPr lang="en-US" altLang="zh-CN" dirty="0"/>
              <a:t>cache</a:t>
            </a:r>
            <a:r>
              <a:rPr lang="zh-CN" altLang="en-US" dirty="0"/>
              <a:t>中</a:t>
            </a:r>
            <a:r>
              <a:rPr lang="zh-CN" altLang="en-US" dirty="0" smtClean="0"/>
              <a:t>，如果</a:t>
            </a:r>
            <a:r>
              <a:rPr lang="zh-CN" altLang="en-US" dirty="0"/>
              <a:t>只将</a:t>
            </a:r>
            <a:r>
              <a:rPr lang="en-US" altLang="zh-CN" dirty="0"/>
              <a:t>R5</a:t>
            </a:r>
            <a:r>
              <a:rPr lang="zh-CN" altLang="en-US" dirty="0"/>
              <a:t>，</a:t>
            </a:r>
            <a:r>
              <a:rPr lang="en-US" altLang="zh-CN" dirty="0"/>
              <a:t>R6</a:t>
            </a:r>
            <a:r>
              <a:rPr lang="zh-CN" altLang="en-US" dirty="0"/>
              <a:t>存放在</a:t>
            </a:r>
            <a:r>
              <a:rPr lang="en-US" altLang="zh-CN" dirty="0"/>
              <a:t>cache</a:t>
            </a:r>
            <a:r>
              <a:rPr lang="zh-CN" altLang="en-US" dirty="0"/>
              <a:t>中，那</a:t>
            </a:r>
            <a:r>
              <a:rPr lang="en-US" altLang="zh-CN" dirty="0"/>
              <a:t>0000</a:t>
            </a:r>
            <a:r>
              <a:rPr lang="zh-CN" altLang="en-US" dirty="0"/>
              <a:t>就会在</a:t>
            </a:r>
            <a:r>
              <a:rPr lang="en-US" altLang="zh-CN" dirty="0"/>
              <a:t>cache</a:t>
            </a:r>
            <a:r>
              <a:rPr lang="zh-CN" altLang="en-US" dirty="0"/>
              <a:t>中命中</a:t>
            </a:r>
            <a:r>
              <a:rPr lang="en-US" altLang="zh-CN" dirty="0"/>
              <a:t>R5</a:t>
            </a:r>
            <a:r>
              <a:rPr lang="zh-CN" altLang="en-US" dirty="0"/>
              <a:t>，可实际上</a:t>
            </a:r>
            <a:r>
              <a:rPr lang="en-US" altLang="zh-CN" dirty="0"/>
              <a:t>0000</a:t>
            </a:r>
            <a:r>
              <a:rPr lang="zh-CN" altLang="en-US" dirty="0"/>
              <a:t>应该对应的是</a:t>
            </a:r>
            <a:r>
              <a:rPr lang="en-US" altLang="zh-CN" dirty="0"/>
              <a:t>R1</a:t>
            </a:r>
            <a:r>
              <a:rPr lang="zh-CN" altLang="en-US" dirty="0"/>
              <a:t>，因为</a:t>
            </a:r>
            <a:r>
              <a:rPr lang="en-US" altLang="zh-CN" dirty="0"/>
              <a:t>R1</a:t>
            </a:r>
            <a:r>
              <a:rPr lang="zh-CN" altLang="en-US" dirty="0"/>
              <a:t>的优先级更高。为了避免这种错误，现有的方案都是把整个依赖关系全部存入缓存，根据优先级来判断命中哪一个。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70307" y="4535159"/>
            <a:ext cx="1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84378" y="4455260"/>
            <a:ext cx="46252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许多</a:t>
            </a:r>
            <a:r>
              <a:rPr lang="zh-CN" altLang="en-US" dirty="0"/>
              <a:t>服务可能会生成很长的依赖链，其中大部分都是很少出现的，但由于优先级更高只能一并被存入</a:t>
            </a:r>
            <a:r>
              <a:rPr lang="en-US" altLang="zh-CN" dirty="0"/>
              <a:t>cache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42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8509" y="1577975"/>
            <a:ext cx="5841365" cy="4241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09172" y="1738477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步骤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：生成依赖关系的关系图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不需要找到所有</a:t>
            </a:r>
            <a:r>
              <a:rPr lang="zh-CN" altLang="en-US" dirty="0"/>
              <a:t>的规则之间的</a:t>
            </a:r>
            <a:r>
              <a:rPr lang="zh-CN" altLang="en-US" dirty="0" smtClean="0"/>
              <a:t>关系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</a:t>
            </a:r>
            <a:r>
              <a:rPr lang="zh-CN" altLang="en-US" dirty="0"/>
              <a:t>优先级生成规则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找到依赖保存关系</a:t>
            </a:r>
            <a:r>
              <a:rPr lang="zh-CN" altLang="en-US" dirty="0" smtClean="0"/>
              <a:t>后移</a:t>
            </a:r>
            <a:r>
              <a:rPr lang="zh-CN" altLang="en-US" dirty="0"/>
              <a:t>除当前的</a:t>
            </a:r>
            <a:r>
              <a:rPr lang="en-US" altLang="zh-CN" dirty="0" smtClean="0"/>
              <a:t>reach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防止</a:t>
            </a:r>
            <a:r>
              <a:rPr lang="zh-CN" altLang="en-US" dirty="0"/>
              <a:t>更低优先级的规则也建立依赖</a:t>
            </a:r>
          </a:p>
        </p:txBody>
      </p:sp>
    </p:spTree>
    <p:extLst>
      <p:ext uri="{BB962C8B-B14F-4D97-AF65-F5344CB8AC3E}">
        <p14:creationId xmlns:p14="http://schemas.microsoft.com/office/powerpoint/2010/main" val="34745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922145"/>
            <a:ext cx="6030595" cy="35737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55142" y="943188"/>
            <a:ext cx="468582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步骤</a:t>
            </a:r>
            <a:r>
              <a:rPr lang="en-US" altLang="zh-CN" sz="2400" b="1" dirty="0" smtClean="0"/>
              <a:t>2</a:t>
            </a:r>
            <a:r>
              <a:rPr lang="zh-CN" altLang="en-US" sz="2400" b="1" dirty="0"/>
              <a:t>：重新生成依赖规则集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每一条规则对应一个</a:t>
            </a:r>
            <a:r>
              <a:rPr lang="en-US" altLang="zh-CN" dirty="0"/>
              <a:t>cost</a:t>
            </a:r>
            <a:r>
              <a:rPr lang="zh-CN" altLang="en-US" dirty="0"/>
              <a:t>，</a:t>
            </a:r>
            <a:r>
              <a:rPr lang="en-US" altLang="zh-CN" dirty="0"/>
              <a:t>cost</a:t>
            </a:r>
            <a:r>
              <a:rPr lang="zh-CN" altLang="en-US" dirty="0"/>
              <a:t>就是指这条规则本身和依赖的其他规则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</a:t>
            </a:r>
            <a:r>
              <a:rPr lang="zh-CN" altLang="en-US" dirty="0"/>
              <a:t>使用贪心算法选出</a:t>
            </a:r>
            <a:r>
              <a:rPr lang="en-US" altLang="zh-CN" dirty="0"/>
              <a:t>weight</a:t>
            </a:r>
            <a:r>
              <a:rPr lang="zh-CN" altLang="en-US" dirty="0"/>
              <a:t>（流量）</a:t>
            </a:r>
            <a:r>
              <a:rPr lang="en-US" altLang="zh-CN" dirty="0"/>
              <a:t>/cost</a:t>
            </a:r>
            <a:r>
              <a:rPr lang="zh-CN" altLang="en-US" dirty="0"/>
              <a:t>（数量）最大的规则集放入</a:t>
            </a:r>
            <a:r>
              <a:rPr lang="en-US" altLang="zh-CN" dirty="0"/>
              <a:t>cache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为了解决长依赖链的问题</a:t>
            </a:r>
            <a:r>
              <a:rPr lang="zh-CN" altLang="en-US" dirty="0" smtClean="0"/>
              <a:t>，把</a:t>
            </a:r>
            <a:r>
              <a:rPr lang="en-US" altLang="zh-CN" dirty="0"/>
              <a:t>weight</a:t>
            </a:r>
            <a:r>
              <a:rPr lang="zh-CN" altLang="en-US" dirty="0"/>
              <a:t>较小优先级又较高的规则合并为一个规则</a:t>
            </a:r>
            <a:r>
              <a:rPr lang="en-US" altLang="zh-CN" dirty="0"/>
              <a:t>R*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dirty="0"/>
              <a:t>*</a:t>
            </a:r>
            <a:r>
              <a:rPr lang="zh-CN" altLang="en-US" dirty="0"/>
              <a:t>定义的操作就是转发给上层软件交换机</a:t>
            </a:r>
            <a:r>
              <a:rPr lang="en-US" altLang="zh-CN" dirty="0" err="1" smtClean="0"/>
              <a:t>To_SW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重新计算</a:t>
            </a:r>
            <a:r>
              <a:rPr lang="en-US" altLang="zh-CN" dirty="0"/>
              <a:t>weight</a:t>
            </a:r>
            <a:r>
              <a:rPr lang="zh-CN" altLang="en-US" dirty="0"/>
              <a:t>和</a:t>
            </a:r>
            <a:r>
              <a:rPr lang="en-US" altLang="zh-CN" dirty="0"/>
              <a:t>cost</a:t>
            </a:r>
            <a:r>
              <a:rPr lang="zh-CN" altLang="en-US" dirty="0"/>
              <a:t>，使用贪心算法选取合并后的规则集放入</a:t>
            </a:r>
            <a:r>
              <a:rPr lang="en-US" altLang="zh-CN" dirty="0"/>
              <a:t>cache</a:t>
            </a:r>
            <a:r>
              <a:rPr lang="zh-CN" altLang="en-US" dirty="0"/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7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Infinite </a:t>
            </a:r>
            <a:r>
              <a:rPr kumimoji="1" lang="en-US" altLang="zh-CN" dirty="0" err="1" smtClean="0"/>
              <a:t>CacheFlow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880552"/>
            <a:ext cx="5473366" cy="34915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82431" y="2056665"/>
            <a:ext cx="51520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步骤</a:t>
            </a:r>
            <a:r>
              <a:rPr lang="en-US" altLang="zh-CN" sz="2400" b="1" dirty="0" smtClean="0"/>
              <a:t>3</a:t>
            </a:r>
            <a:r>
              <a:rPr lang="zh-CN" altLang="en-US" sz="2400" b="1" dirty="0"/>
              <a:t>：处理规则链的</a:t>
            </a:r>
            <a:r>
              <a:rPr lang="zh-CN" altLang="en-US" sz="2400" b="1" dirty="0" smtClean="0"/>
              <a:t>变化</a:t>
            </a:r>
            <a:endParaRPr lang="en-US" altLang="zh-CN" sz="2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规则集之间是独立的，移除旧的规则集不会对新的规则集造成影响。如</a:t>
            </a:r>
            <a:r>
              <a:rPr lang="zh-CN" altLang="en-US" dirty="0" smtClean="0"/>
              <a:t>图所示，</a:t>
            </a:r>
            <a:r>
              <a:rPr lang="zh-CN" altLang="en-US" dirty="0"/>
              <a:t>移除红色的规则集并不会对新加的蓝色规则集产生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作者团队设计了一个算法来维持依赖图的更新，有更新发生时不需要重新构建整个依赖图，但在文章里没有说明具体的算法。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5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1445564" y="2888033"/>
            <a:ext cx="37242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400801" y="2080831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7149438" y="1905918"/>
            <a:ext cx="42530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7149438" y="3214028"/>
            <a:ext cx="42530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7149438" y="4522137"/>
            <a:ext cx="42530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Elephant flow &amp; Mice 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89330" y="1030287"/>
            <a:ext cx="5106670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Elephant flow &amp; Mice 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742315" y="910590"/>
            <a:ext cx="5325110" cy="55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Elephant flow &amp; Mice flow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2275" y="967740"/>
            <a:ext cx="5873750" cy="56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5806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1" y="1562417"/>
            <a:ext cx="4359275" cy="41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1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4428259" cy="362708"/>
          </a:xfrm>
        </p:spPr>
        <p:txBody>
          <a:bodyPr/>
          <a:lstStyle/>
          <a:p>
            <a:r>
              <a:rPr lang="en-US" altLang="zh-CN" dirty="0"/>
              <a:t>Dependency-Aware Rule-Caching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4716" y="1205547"/>
            <a:ext cx="11619634" cy="294735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2732" y="4574222"/>
            <a:ext cx="4956175" cy="18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ovs</a:t>
            </a:r>
            <a:r>
              <a:rPr kumimoji="1" lang="zh-CN" altLang="en-US" dirty="0"/>
              <a:t>中的流表查询技术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ovs</a:t>
            </a:r>
            <a:r>
              <a:rPr kumimoji="1" lang="zh-CN" altLang="en-US" dirty="0"/>
              <a:t>中的流表查询技术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请在此处添加你的论文标题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答辩人：</a:t>
            </a:r>
            <a:r>
              <a:rPr kumimoji="1" lang="en-US" altLang="zh-CN" dirty="0" smtClean="0"/>
              <a:t>JANE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2030" y="1873502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流表查询技术背景介绍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00714" y="1637975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3171388"/>
            <a:ext cx="3819097" cy="362708"/>
          </a:xfrm>
        </p:spPr>
        <p:txBody>
          <a:bodyPr/>
          <a:lstStyle/>
          <a:p>
            <a:r>
              <a:rPr kumimoji="1" lang="en-US" altLang="zh-CN" dirty="0" smtClean="0"/>
              <a:t>SDN</a:t>
            </a:r>
            <a:r>
              <a:rPr kumimoji="1" lang="zh-CN" altLang="en-US" dirty="0" smtClean="0"/>
              <a:t>中的流表缓存技术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800714" y="2935861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932030" y="4469274"/>
            <a:ext cx="3819097" cy="362708"/>
          </a:xfrm>
        </p:spPr>
        <p:txBody>
          <a:bodyPr/>
          <a:lstStyle/>
          <a:p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中的流表查询技术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800714" y="4233747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4199309" cy="362708"/>
          </a:xfrm>
        </p:spPr>
        <p:txBody>
          <a:bodyPr/>
          <a:lstStyle/>
          <a:p>
            <a:r>
              <a:rPr kumimoji="1" lang="en-US" altLang="zh-CN" sz="2400" dirty="0" smtClean="0"/>
              <a:t>SDN</a:t>
            </a:r>
            <a:r>
              <a:rPr kumimoji="1" lang="zh-CN" altLang="en-US" sz="2400" dirty="0" smtClean="0"/>
              <a:t>流表查询技术背景介绍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流</a:t>
            </a:r>
            <a:r>
              <a:rPr kumimoji="1" lang="zh-CN" altLang="en-US" dirty="0" smtClean="0"/>
              <a:t>表的主要存储结构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6400801" y="2080831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7149438" y="1905918"/>
            <a:ext cx="4253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600" dirty="0"/>
              <a:t>匹配</a:t>
            </a:r>
            <a:r>
              <a:rPr lang="zh-CN" altLang="zh-CN" sz="1600" dirty="0" smtClean="0"/>
              <a:t>域</a:t>
            </a:r>
            <a:r>
              <a:rPr lang="zh-CN" altLang="en-US" sz="1600" dirty="0" smtClean="0"/>
              <a:t>用来</a:t>
            </a:r>
            <a:r>
              <a:rPr lang="zh-CN" altLang="zh-CN" sz="1600" dirty="0" smtClean="0"/>
              <a:t>匹配</a:t>
            </a:r>
            <a:r>
              <a:rPr lang="zh-CN" altLang="zh-CN" sz="1600" dirty="0"/>
              <a:t>报文包头中的一个或多个关键字，记录进入交换机的端口，源</a:t>
            </a:r>
            <a:r>
              <a:rPr lang="en-US" altLang="zh-CN" sz="1600" dirty="0"/>
              <a:t>MAC</a:t>
            </a:r>
            <a:r>
              <a:rPr lang="zh-CN" altLang="zh-CN" sz="1600" dirty="0"/>
              <a:t>地址，目的</a:t>
            </a:r>
            <a:r>
              <a:rPr lang="en-US" altLang="zh-CN" sz="1600" dirty="0"/>
              <a:t>MAC</a:t>
            </a:r>
            <a:r>
              <a:rPr lang="zh-CN" altLang="zh-CN" sz="1600" dirty="0"/>
              <a:t>地址，源</a:t>
            </a:r>
            <a:r>
              <a:rPr lang="en-US" altLang="zh-CN" sz="1600" dirty="0"/>
              <a:t>IP</a:t>
            </a:r>
            <a:r>
              <a:rPr lang="zh-CN" altLang="zh-CN" sz="1600" dirty="0"/>
              <a:t>地址，目的</a:t>
            </a:r>
            <a:r>
              <a:rPr lang="en-US" altLang="zh-CN" sz="1600" dirty="0"/>
              <a:t>IP</a:t>
            </a:r>
            <a:r>
              <a:rPr lang="zh-CN" altLang="zh-CN" sz="1600" dirty="0"/>
              <a:t>地址，源</a:t>
            </a:r>
            <a:r>
              <a:rPr lang="en-US" altLang="zh-CN" sz="1600" dirty="0"/>
              <a:t>TCP</a:t>
            </a:r>
            <a:r>
              <a:rPr lang="zh-CN" altLang="zh-CN" sz="1600" dirty="0"/>
              <a:t>端口号，目的</a:t>
            </a:r>
            <a:r>
              <a:rPr lang="en-US" altLang="zh-CN" sz="1600" dirty="0"/>
              <a:t>TCP</a:t>
            </a:r>
            <a:r>
              <a:rPr lang="zh-CN" altLang="zh-CN" sz="1600" dirty="0"/>
              <a:t>端口号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grpSp>
        <p:nvGrpSpPr>
          <p:cNvPr id="11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7149438" y="3214028"/>
            <a:ext cx="4253019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动作域，对应报文的转发动作。包括转发到制定端口，打包并发给控制器，丢弃报文，发送给处理管道。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7149438" y="4522137"/>
            <a:ext cx="4253019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/>
              <a:t>状态域，在这篇文章中，状态域表示某一个表项的状态，常见的状态信息有匹配的次数。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0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4302" y="1754196"/>
            <a:ext cx="5334000" cy="36595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31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4199309" cy="362708"/>
          </a:xfrm>
        </p:spPr>
        <p:txBody>
          <a:bodyPr/>
          <a:lstStyle/>
          <a:p>
            <a:r>
              <a:rPr kumimoji="1" lang="en-US" altLang="zh-CN" sz="2400" dirty="0"/>
              <a:t>SDN</a:t>
            </a:r>
            <a:r>
              <a:rPr kumimoji="1" lang="zh-CN" altLang="en-US" sz="2400" dirty="0"/>
              <a:t>中的流表缓存技术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9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15" y="1303210"/>
            <a:ext cx="9902209" cy="45027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14685" y="5805936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流表缓存的一致性问题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0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8" y="2050636"/>
            <a:ext cx="5741204" cy="31023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38925" y="1748992"/>
            <a:ext cx="4467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zh-CN" dirty="0"/>
              <a:t>）记录规则对应的流表项</a:t>
            </a:r>
          </a:p>
          <a:p>
            <a:pPr indent="266700">
              <a:lnSpc>
                <a:spcPct val="150000"/>
              </a:lnSpc>
            </a:pPr>
            <a:r>
              <a:rPr lang="zh-CN" altLang="zh-CN" dirty="0" smtClean="0"/>
              <a:t>维护一</a:t>
            </a:r>
            <a:r>
              <a:rPr lang="zh-CN" altLang="zh-CN" dirty="0"/>
              <a:t>张规则和流表项的对应表，记录着哪些流表项中包含着该规则。</a:t>
            </a:r>
            <a:r>
              <a:rPr lang="zh-CN" altLang="zh-CN" dirty="0" smtClean="0"/>
              <a:t>当控制器</a:t>
            </a:r>
            <a:r>
              <a:rPr lang="zh-CN" altLang="zh-CN" dirty="0"/>
              <a:t>根据新的网络状况更新了该规则对应的动作时</a:t>
            </a:r>
            <a:r>
              <a:rPr lang="zh-CN" altLang="zh-CN" dirty="0" smtClean="0"/>
              <a:t>，可以</a:t>
            </a:r>
            <a:r>
              <a:rPr lang="zh-CN" altLang="zh-CN" dirty="0"/>
              <a:t>根据这张表格查找到</a:t>
            </a:r>
            <a:r>
              <a:rPr lang="en-US" altLang="zh-CN" dirty="0"/>
              <a:t>cache</a:t>
            </a:r>
            <a:r>
              <a:rPr lang="zh-CN" altLang="zh-CN" dirty="0"/>
              <a:t>中的哪些流表项包含了此项规则</a:t>
            </a:r>
            <a:r>
              <a:rPr lang="zh-CN" altLang="zh-CN" dirty="0" smtClean="0"/>
              <a:t>，将</a:t>
            </a:r>
            <a:r>
              <a:rPr lang="zh-CN" altLang="zh-CN" dirty="0"/>
              <a:t>这些流表项全部删除，从而保证了</a:t>
            </a:r>
            <a:r>
              <a:rPr lang="en-US" altLang="zh-CN" dirty="0"/>
              <a:t>cache</a:t>
            </a:r>
            <a:r>
              <a:rPr lang="zh-CN" altLang="zh-CN" dirty="0"/>
              <a:t>与多级流表的一致性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57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FlowShadow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38300" y="2050184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zh-CN" dirty="0"/>
              <a:t>）记录流表项对应的规则</a:t>
            </a:r>
          </a:p>
          <a:p>
            <a:r>
              <a:rPr lang="zh-CN" altLang="zh-CN" dirty="0"/>
              <a:t>维护一张规则的状态表，当网络环境发生改变时，控制器在该状态表中给失效的规则打上无效标记。此外，在生成</a:t>
            </a:r>
            <a:r>
              <a:rPr lang="en-US" altLang="zh-CN" dirty="0"/>
              <a:t>cache</a:t>
            </a:r>
            <a:r>
              <a:rPr lang="zh-CN" altLang="zh-CN" dirty="0"/>
              <a:t>流表项时，记录下该流表项都包含了哪些规则。对于每个到达的数据帧，交换机在命中</a:t>
            </a:r>
            <a:r>
              <a:rPr lang="en-US" altLang="zh-CN" dirty="0"/>
              <a:t>cache</a:t>
            </a:r>
            <a:r>
              <a:rPr lang="zh-CN" altLang="zh-CN" dirty="0"/>
              <a:t>后都将遍历此流表项对应的所有规则的状态，如果发现只要有一项规则有无效标记，便删除此流表项，将数据帧递交给多级流表查询进程。</a:t>
            </a:r>
          </a:p>
          <a:p>
            <a:pPr indent="266700"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418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1570</Words>
  <Application>Microsoft Office PowerPoint</Application>
  <PresentationFormat>宽屏</PresentationFormat>
  <Paragraphs>111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cuiods</cp:lastModifiedBy>
  <cp:revision>134</cp:revision>
  <dcterms:created xsi:type="dcterms:W3CDTF">2015-08-18T02:51:41Z</dcterms:created>
  <dcterms:modified xsi:type="dcterms:W3CDTF">2018-11-05T13:15:15Z</dcterms:modified>
  <cp:category/>
</cp:coreProperties>
</file>