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handoutMasterIdLst>
    <p:handoutMasterId r:id="rId27"/>
  </p:handoutMasterIdLst>
  <p:sldIdLst>
    <p:sldId id="30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48" r:id="rId11"/>
    <p:sldId id="353" r:id="rId12"/>
    <p:sldId id="354" r:id="rId13"/>
    <p:sldId id="355" r:id="rId14"/>
    <p:sldId id="268" r:id="rId15"/>
    <p:sldId id="272" r:id="rId16"/>
    <p:sldId id="349" r:id="rId17"/>
    <p:sldId id="274" r:id="rId18"/>
    <p:sldId id="351" r:id="rId19"/>
    <p:sldId id="278" r:id="rId20"/>
    <p:sldId id="279" r:id="rId21"/>
    <p:sldId id="280" r:id="rId22"/>
    <p:sldId id="283" r:id="rId23"/>
    <p:sldId id="284" r:id="rId24"/>
    <p:sldId id="356" r:id="rId2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548235"/>
    <a:srgbClr val="5B9BD5"/>
    <a:srgbClr val="70AD47"/>
    <a:srgbClr val="ED7D31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5" autoAdjust="0"/>
    <p:restoredTop sz="93068" autoAdjust="0"/>
  </p:normalViewPr>
  <p:slideViewPr>
    <p:cSldViewPr snapToGrid="0">
      <p:cViewPr varScale="1">
        <p:scale>
          <a:sx n="108" d="100"/>
          <a:sy n="108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B021F86-8DE3-4DA8-8427-4C07746F95D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DD2A97A-DC13-4727-B798-E158C1E5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2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15EF9D-DD50-4694-A485-AC5845CD54B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EA1151A-8815-463B-A0F4-DB921659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dive into</a:t>
            </a:r>
            <a:r>
              <a:rPr lang="en-US" baseline="0" dirty="0" smtClean="0"/>
              <a:t> the first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2359C-F76E-4FC6-BD7E-48EAFD229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 update is bottleneck</a:t>
            </a:r>
            <a:r>
              <a:rPr lang="en-US" baseline="0" dirty="0" smtClean="0"/>
              <a:t> to network dynamics</a:t>
            </a:r>
            <a:r>
              <a:rPr lang="en-US" dirty="0" smtClean="0"/>
              <a:t>. HW</a:t>
            </a:r>
            <a:r>
              <a:rPr lang="en-US" baseline="0" dirty="0" smtClean="0"/>
              <a:t> limitation, SDN switches process 10s-100s rule updates per second. Unlikely to improve. So, strong incentive to minimize…</a:t>
            </a:r>
          </a:p>
          <a:p>
            <a:r>
              <a:rPr lang="en-US" baseline="0" dirty="0" smtClean="0"/>
              <a:t>How rule updates are generated</a:t>
            </a:r>
          </a:p>
          <a:p>
            <a:r>
              <a:rPr lang="en-US" baseline="0" dirty="0" smtClean="0"/>
              <a:t>SDN modules generate policies in languages. Policy compiler translates static policy to prioritized </a:t>
            </a:r>
            <a:r>
              <a:rPr lang="en-US" baseline="0" dirty="0" err="1" smtClean="0"/>
              <a:t>flowtable</a:t>
            </a:r>
            <a:r>
              <a:rPr lang="en-US" baseline="0" dirty="0" smtClean="0"/>
              <a:t>. We’d like to have update gen, which compares FTs and update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B1B4-C3C9-4209-A04C-B98796F36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B1B4-C3C9-4209-A04C-B98796F36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151A-8815-463B-A0F4-DB9216591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-&gt; D -&gt; A</a:t>
            </a:r>
          </a:p>
          <a:p>
            <a:r>
              <a:rPr lang="en-US" dirty="0" smtClean="0"/>
              <a:t>J</a:t>
            </a:r>
            <a:r>
              <a:rPr lang="en-US" baseline="0" dirty="0" smtClean="0"/>
              <a:t> -&gt; E -&gt; F</a:t>
            </a:r>
          </a:p>
          <a:p>
            <a:r>
              <a:rPr lang="en-US" baseline="0" dirty="0" smtClean="0"/>
              <a:t>Dynamic programming: Iterative searching bounded by # of slots in between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151A-8815-463B-A0F4-DB92165911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Methodology: </a:t>
            </a:r>
            <a:r>
              <a:rPr lang="en-US" sz="2000" dirty="0"/>
              <a:t>Small hardware, Large emulation</a:t>
            </a:r>
          </a:p>
          <a:p>
            <a:r>
              <a:rPr lang="en-US" sz="2300" dirty="0"/>
              <a:t>Metrics: </a:t>
            </a:r>
            <a:r>
              <a:rPr lang="en-US" sz="2000" dirty="0"/>
              <a:t>Compilation time, Firmware time, TCAM update time</a:t>
            </a:r>
          </a:p>
          <a:p>
            <a:r>
              <a:rPr lang="en-US" sz="2300" dirty="0"/>
              <a:t>Comparison: </a:t>
            </a:r>
            <a:r>
              <a:rPr lang="en-US" sz="2000" dirty="0"/>
              <a:t>Baseline, </a:t>
            </a:r>
            <a:r>
              <a:rPr lang="en-US" sz="1700" dirty="0"/>
              <a:t>priority-based non-incremental compiler + original firmware</a:t>
            </a:r>
          </a:p>
          <a:p>
            <a:pPr lvl="1"/>
            <a:r>
              <a:rPr lang="en-US" sz="2000" dirty="0" err="1"/>
              <a:t>CoVisor</a:t>
            </a:r>
            <a:r>
              <a:rPr lang="en-US" sz="2000" dirty="0"/>
              <a:t>, </a:t>
            </a:r>
            <a:r>
              <a:rPr lang="en-US" sz="1700" dirty="0"/>
              <a:t>priority-based incremental compiler + original firmware</a:t>
            </a:r>
          </a:p>
          <a:p>
            <a:pPr lvl="1"/>
            <a:r>
              <a:rPr lang="en-US" sz="2000" dirty="0" err="1"/>
              <a:t>RuleTris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1151A-8815-463B-A0F4-DB92165911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3CCC-5683-4E1D-98FE-6A4C903B750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143001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A066-4992-4FE8-AE0E-58C7AAD2D8A9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FA64-DA6F-4565-A0BE-EF876BAD6FD8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38AC-2FFE-4FA6-9180-2788A5D07691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143001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4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653-5FD1-4BB1-9C99-ACF47399BC2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143001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2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EA8-7587-4526-9539-92BA5FABF807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143001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5BFE-822E-4258-9133-A8C2A8C99D9A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4AF6-7F53-4165-8DF2-4B4F65E4A8FC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143001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CA0-28C0-4CD0-8DD8-9465B67596B2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FFFC-B7B2-4CCC-9A2B-603B9E7411DB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603-04A7-4482-BD46-4C1E2AFDA699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71CB48-523A-46BB-B26B-3E02B5F2A89D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912B-FC2E-4068-B69D-9F3A6D1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632" y="905256"/>
            <a:ext cx="8412480" cy="3297319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RuleTris</a:t>
            </a:r>
            <a:r>
              <a:rPr lang="en-US" sz="4400" dirty="0"/>
              <a:t>: Minimizing Rule Update Latency for TCAM-based </a:t>
            </a:r>
            <a:r>
              <a:rPr lang="en-US" sz="4400" dirty="0" smtClean="0"/>
              <a:t>SDN Switches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4250882"/>
            <a:ext cx="8273224" cy="1646998"/>
          </a:xfrm>
        </p:spPr>
        <p:txBody>
          <a:bodyPr>
            <a:noAutofit/>
          </a:bodyPr>
          <a:lstStyle/>
          <a:p>
            <a:r>
              <a:rPr lang="en-US" sz="2400" dirty="0"/>
              <a:t>Xitao </a:t>
            </a:r>
            <a:r>
              <a:rPr lang="en-US" sz="2400" dirty="0" smtClean="0"/>
              <a:t>Wen*, </a:t>
            </a:r>
            <a:r>
              <a:rPr lang="en-US" sz="2400" dirty="0"/>
              <a:t>Bo </a:t>
            </a:r>
            <a:r>
              <a:rPr lang="en-US" sz="2400" dirty="0" smtClean="0"/>
              <a:t>Yang</a:t>
            </a:r>
            <a:r>
              <a:rPr lang="en-US" sz="2400" baseline="30000" dirty="0" smtClean="0"/>
              <a:t>#</a:t>
            </a:r>
            <a:r>
              <a:rPr lang="en-US" sz="2400" dirty="0" smtClean="0"/>
              <a:t>, </a:t>
            </a:r>
            <a:r>
              <a:rPr lang="en-US" sz="2400" dirty="0">
                <a:solidFill>
                  <a:srgbClr val="FF0000"/>
                </a:solidFill>
              </a:rPr>
              <a:t>Yan </a:t>
            </a:r>
            <a:r>
              <a:rPr lang="en-US" sz="2400" dirty="0" smtClean="0">
                <a:solidFill>
                  <a:srgbClr val="FF0000"/>
                </a:solidFill>
              </a:rPr>
              <a:t>Chen</a:t>
            </a:r>
            <a:r>
              <a:rPr lang="en-US" sz="2400" dirty="0" smtClean="0"/>
              <a:t>*, </a:t>
            </a:r>
            <a:r>
              <a:rPr lang="en-US" sz="2400" dirty="0"/>
              <a:t>Li </a:t>
            </a:r>
            <a:r>
              <a:rPr lang="en-US" sz="2400" dirty="0" err="1"/>
              <a:t>Erran</a:t>
            </a:r>
            <a:r>
              <a:rPr lang="en-US" sz="2400" dirty="0"/>
              <a:t> </a:t>
            </a:r>
            <a:r>
              <a:rPr lang="en-US" sz="2400" dirty="0" smtClean="0"/>
              <a:t>Li</a:t>
            </a:r>
            <a:r>
              <a:rPr lang="en-US" sz="2400" baseline="30000" dirty="0" smtClean="0"/>
              <a:t>$</a:t>
            </a:r>
            <a:r>
              <a:rPr lang="en-US" sz="2400" dirty="0" smtClean="0"/>
              <a:t>, </a:t>
            </a:r>
            <a:r>
              <a:rPr lang="en-US" sz="2400" dirty="0"/>
              <a:t>Kai </a:t>
            </a:r>
            <a:r>
              <a:rPr lang="en-US" sz="2400" dirty="0" smtClean="0"/>
              <a:t>Bu</a:t>
            </a:r>
            <a:r>
              <a:rPr lang="en-US" sz="2400" baseline="30000" dirty="0" smtClean="0"/>
              <a:t>#</a:t>
            </a:r>
            <a:r>
              <a:rPr lang="en-US" sz="2400" dirty="0" smtClean="0"/>
              <a:t>, </a:t>
            </a:r>
            <a:r>
              <a:rPr lang="en-US" sz="2400" dirty="0" err="1"/>
              <a:t>Peng</a:t>
            </a:r>
            <a:r>
              <a:rPr lang="en-US" sz="2400" dirty="0"/>
              <a:t> </a:t>
            </a:r>
            <a:r>
              <a:rPr lang="en-US" sz="2400" dirty="0" err="1" smtClean="0"/>
              <a:t>Zheng</a:t>
            </a:r>
            <a:r>
              <a:rPr lang="en-US" sz="2400" baseline="30000" dirty="0" smtClean="0"/>
              <a:t>&amp;</a:t>
            </a:r>
            <a:r>
              <a:rPr lang="en-US" sz="2400" dirty="0" smtClean="0"/>
              <a:t>, </a:t>
            </a:r>
            <a:r>
              <a:rPr lang="en-US" sz="2400" dirty="0"/>
              <a:t>Yang </a:t>
            </a:r>
            <a:r>
              <a:rPr lang="en-US" sz="2400" dirty="0" smtClean="0"/>
              <a:t>Yang*, </a:t>
            </a:r>
            <a:r>
              <a:rPr lang="en-US" sz="2400" dirty="0" err="1"/>
              <a:t>Chengchen</a:t>
            </a:r>
            <a:r>
              <a:rPr lang="en-US" sz="2400" dirty="0"/>
              <a:t> </a:t>
            </a:r>
            <a:r>
              <a:rPr lang="en-US" sz="2400" dirty="0" smtClean="0"/>
              <a:t>Hu</a:t>
            </a:r>
            <a:r>
              <a:rPr lang="en-US" sz="2400" baseline="30000" dirty="0" smtClean="0"/>
              <a:t>&amp;</a:t>
            </a:r>
            <a:endParaRPr lang="en-US" sz="2400" baseline="30000" dirty="0"/>
          </a:p>
          <a:p>
            <a:r>
              <a:rPr lang="en-US" sz="2400" dirty="0" smtClean="0"/>
              <a:t>*Northwestern University, </a:t>
            </a:r>
            <a:r>
              <a:rPr lang="en-US" sz="2400" baseline="30000" dirty="0" smtClean="0"/>
              <a:t>#</a:t>
            </a:r>
            <a:r>
              <a:rPr lang="en-US" sz="2400" dirty="0" smtClean="0"/>
              <a:t>Zhejiang University,</a:t>
            </a:r>
            <a:r>
              <a:rPr lang="en-US" sz="2400" baseline="30000" dirty="0" smtClean="0"/>
              <a:t> $</a:t>
            </a:r>
            <a:r>
              <a:rPr lang="en-US" sz="2400" dirty="0" err="1" smtClean="0"/>
              <a:t>Fudan</a:t>
            </a:r>
            <a:r>
              <a:rPr lang="en-US" sz="2400" dirty="0" smtClean="0"/>
              <a:t> University, </a:t>
            </a:r>
            <a:r>
              <a:rPr lang="en-US" sz="2400" baseline="30000" dirty="0" smtClean="0"/>
              <a:t>&amp;</a:t>
            </a:r>
            <a:r>
              <a:rPr lang="en-US" sz="2400" dirty="0" smtClean="0"/>
              <a:t>Xi’an </a:t>
            </a:r>
            <a:r>
              <a:rPr lang="en-US" sz="2400" dirty="0" err="1" smtClean="0"/>
              <a:t>Jiaotong</a:t>
            </a:r>
            <a:r>
              <a:rPr lang="en-US" sz="2400" dirty="0" smtClean="0"/>
              <a:t> University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25C1-19CC-4108-914B-5CDB4D560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2"/>
    </mc:Choice>
    <mc:Fallback xmlns="">
      <p:transition spd="slow" advTm="194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3742" y="300661"/>
            <a:ext cx="7886700" cy="1325562"/>
          </a:xfrm>
        </p:spPr>
        <p:txBody>
          <a:bodyPr/>
          <a:lstStyle/>
          <a:p>
            <a:r>
              <a:rPr lang="en-US" dirty="0" smtClean="0"/>
              <a:t>Background: Flow Table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4169"/>
            <a:ext cx="9144000" cy="4119716"/>
          </a:xfrm>
        </p:spPr>
        <p:txBody>
          <a:bodyPr/>
          <a:lstStyle/>
          <a:p>
            <a:r>
              <a:rPr lang="en-US" dirty="0" smtClean="0"/>
              <a:t>Combine multiple flow tables into one functional equivalent flow table</a:t>
            </a:r>
          </a:p>
          <a:p>
            <a:r>
              <a:rPr lang="en-US" dirty="0" smtClean="0"/>
              <a:t>Two operators: parallel, sequential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3838"/>
            <a:ext cx="9144000" cy="2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283200"/>
            <a:ext cx="390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of Monitor and Route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2690" y="4826000"/>
            <a:ext cx="363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 of LB and Route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41" y="365760"/>
            <a:ext cx="78867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Background: Composition Compiler without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4" y="1828801"/>
            <a:ext cx="8510155" cy="4351337"/>
          </a:xfrm>
        </p:spPr>
        <p:txBody>
          <a:bodyPr/>
          <a:lstStyle/>
          <a:p>
            <a:r>
              <a:rPr lang="en-US" dirty="0" smtClean="0"/>
              <a:t>Compile multiple flow tables into a single flow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2993918"/>
            <a:ext cx="9045676" cy="3030082"/>
            <a:chOff x="798483" y="2448795"/>
            <a:chExt cx="7354917" cy="2150223"/>
          </a:xfrm>
        </p:grpSpPr>
        <p:sp>
          <p:nvSpPr>
            <p:cNvPr id="19" name="Plus 18"/>
            <p:cNvSpPr>
              <a:spLocks noChangeAspect="1"/>
            </p:cNvSpPr>
            <p:nvPr/>
          </p:nvSpPr>
          <p:spPr>
            <a:xfrm>
              <a:off x="4304100" y="3103932"/>
              <a:ext cx="365760" cy="365760"/>
            </a:xfrm>
            <a:prstGeom prst="mathPlus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51980" y="2459838"/>
              <a:ext cx="3136160" cy="1300226"/>
              <a:chOff x="1051980" y="3260494"/>
              <a:chExt cx="3136160" cy="130022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51980" y="3646320"/>
                <a:ext cx="313616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622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=1.0.0.0/24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1980" y="3260494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Monitor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135880" y="2448795"/>
              <a:ext cx="3017520" cy="1283732"/>
              <a:chOff x="5135880" y="3249451"/>
              <a:chExt cx="3017520" cy="12837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135880" y="3618783"/>
                <a:ext cx="301752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dstip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=2.0.0.0/30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fwd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(1)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35880" y="3249451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</a:rPr>
                  <a:t>Router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98483" y="3776462"/>
              <a:ext cx="3088137" cy="822556"/>
              <a:chOff x="883658" y="3086886"/>
              <a:chExt cx="3088137" cy="82255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3658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Priority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0749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Match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82624" y="356071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Action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296759" y="3086886"/>
                <a:ext cx="0" cy="4949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1" name="Straight Arrow Connector 30"/>
              <p:cNvCxnSpPr>
                <a:stCxn id="28" idx="0"/>
              </p:cNvCxnSpPr>
              <p:nvPr/>
            </p:nvCxnSpPr>
            <p:spPr>
              <a:xfrm flipV="1">
                <a:off x="2385335" y="3086887"/>
                <a:ext cx="0" cy="4949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506220" y="3086886"/>
                <a:ext cx="0" cy="4738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663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84" y="298649"/>
            <a:ext cx="7886700" cy="1325562"/>
          </a:xfrm>
        </p:spPr>
        <p:txBody>
          <a:bodyPr>
            <a:normAutofit/>
          </a:bodyPr>
          <a:lstStyle/>
          <a:p>
            <a:r>
              <a:rPr lang="en-US" dirty="0"/>
              <a:t>Background: Composition Compiler without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74" y="1606206"/>
            <a:ext cx="8409571" cy="901167"/>
          </a:xfrm>
        </p:spPr>
        <p:txBody>
          <a:bodyPr/>
          <a:lstStyle/>
          <a:p>
            <a:r>
              <a:rPr lang="en-US" dirty="0"/>
              <a:t>Compile multiple flow tables into a single flow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1015" y="2576146"/>
            <a:ext cx="8678008" cy="3988634"/>
            <a:chOff x="1051980" y="2448795"/>
            <a:chExt cx="7101420" cy="3389586"/>
          </a:xfrm>
        </p:grpSpPr>
        <p:sp>
          <p:nvSpPr>
            <p:cNvPr id="14" name="Plus 13"/>
            <p:cNvSpPr>
              <a:spLocks noChangeAspect="1"/>
            </p:cNvSpPr>
            <p:nvPr/>
          </p:nvSpPr>
          <p:spPr>
            <a:xfrm>
              <a:off x="4304100" y="3103932"/>
              <a:ext cx="365760" cy="365760"/>
            </a:xfrm>
            <a:prstGeom prst="mathPlus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51980" y="2459838"/>
              <a:ext cx="2834640" cy="1300226"/>
              <a:chOff x="1051980" y="3260494"/>
              <a:chExt cx="2834640" cy="130022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51980" y="3646320"/>
                <a:ext cx="283464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622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=1.0.0.0/24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count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51980" y="3260494"/>
                <a:ext cx="1458842" cy="40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Monitor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35880" y="2448795"/>
              <a:ext cx="3017520" cy="1283732"/>
              <a:chOff x="5135880" y="3249451"/>
              <a:chExt cx="3017520" cy="12837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135880" y="3618783"/>
                <a:ext cx="301752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dstip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=2.0.0.0/30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fwd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(1)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35880" y="3249451"/>
                <a:ext cx="1458842" cy="40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</a:rPr>
                  <a:t>Router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201428" y="4009581"/>
              <a:ext cx="5467784" cy="1828800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16.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srcip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=1.0.0.0/24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dstip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=2.0.0.0/30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count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fwd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qual 21"/>
            <p:cNvSpPr/>
            <p:nvPr/>
          </p:nvSpPr>
          <p:spPr>
            <a:xfrm>
              <a:off x="1274392" y="4759263"/>
              <a:ext cx="650707" cy="356873"/>
            </a:xfrm>
            <a:prstGeom prst="mathEqual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6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0" y="357722"/>
            <a:ext cx="7886700" cy="1325562"/>
          </a:xfrm>
        </p:spPr>
        <p:txBody>
          <a:bodyPr>
            <a:normAutofit/>
          </a:bodyPr>
          <a:lstStyle/>
          <a:p>
            <a:r>
              <a:rPr lang="en-US" dirty="0"/>
              <a:t>Background: Composition Compiler without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18298"/>
            <a:ext cx="8434848" cy="4446528"/>
          </a:xfrm>
        </p:spPr>
        <p:txBody>
          <a:bodyPr/>
          <a:lstStyle/>
          <a:p>
            <a:r>
              <a:rPr lang="en-US" dirty="0"/>
              <a:t>Compile multiple flow tables into a single flow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6981" y="2448794"/>
            <a:ext cx="8967019" cy="3751046"/>
            <a:chOff x="1051980" y="2448795"/>
            <a:chExt cx="7101420" cy="3389586"/>
          </a:xfrm>
        </p:grpSpPr>
        <p:sp>
          <p:nvSpPr>
            <p:cNvPr id="14" name="Plus 13"/>
            <p:cNvSpPr>
              <a:spLocks noChangeAspect="1"/>
            </p:cNvSpPr>
            <p:nvPr/>
          </p:nvSpPr>
          <p:spPr>
            <a:xfrm>
              <a:off x="4304100" y="3103932"/>
              <a:ext cx="365760" cy="365760"/>
            </a:xfrm>
            <a:prstGeom prst="mathPlus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51980" y="2459838"/>
              <a:ext cx="2958925" cy="1300226"/>
              <a:chOff x="1051980" y="3260494"/>
              <a:chExt cx="2958925" cy="130022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51980" y="3646320"/>
                <a:ext cx="2958925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622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=1.0.0.0/24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count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51980" y="3260494"/>
                <a:ext cx="1458842" cy="41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Monitor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35880" y="2448795"/>
              <a:ext cx="3017520" cy="1283732"/>
              <a:chOff x="5135880" y="3249451"/>
              <a:chExt cx="3017520" cy="12837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135880" y="3618783"/>
                <a:ext cx="301752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dstip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=2.0.0.0/30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fwd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(1)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35880" y="3249451"/>
                <a:ext cx="1458842" cy="41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</a:rPr>
                  <a:t>Router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201427" y="4009581"/>
              <a:ext cx="5458228" cy="1828800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rgbClr val="000000"/>
                  </a:solidFill>
                  <a:latin typeface="Calibri"/>
                </a:rPr>
                <a:t>16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.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srcip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=1.0.0.0/24,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dstip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=2.0.0.0/30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 count,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fwd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(1)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Calibri"/>
                </a:rPr>
                <a:t>9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.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srcip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=1.0.0.0/24                                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 count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Calibri"/>
                </a:rPr>
                <a:t>7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.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dstip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=2.0.0.0/30                                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fwd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(1)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. *                                                           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drop</a:t>
              </a:r>
            </a:p>
          </p:txBody>
        </p:sp>
        <p:sp>
          <p:nvSpPr>
            <p:cNvPr id="26" name="Equal 25"/>
            <p:cNvSpPr/>
            <p:nvPr/>
          </p:nvSpPr>
          <p:spPr>
            <a:xfrm>
              <a:off x="1274392" y="4759263"/>
              <a:ext cx="650707" cy="356873"/>
            </a:xfrm>
            <a:prstGeom prst="mathEqual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1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RuleTris</a:t>
            </a:r>
            <a:r>
              <a:rPr lang="en-US" dirty="0" smtClean="0"/>
              <a:t> Composition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94" y="1848465"/>
            <a:ext cx="8632722" cy="4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generic composition compiler which features</a:t>
            </a:r>
          </a:p>
          <a:p>
            <a:r>
              <a:rPr lang="en-US" sz="2800" dirty="0" smtClean="0"/>
              <a:t>DAG preservation during composition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r>
              <a:rPr lang="en-US" sz="2400" dirty="0" smtClean="0"/>
              <a:t>Sequential</a:t>
            </a:r>
          </a:p>
          <a:p>
            <a:r>
              <a:rPr lang="en-US" sz="2800" dirty="0" smtClean="0"/>
              <a:t>Efficient incremental compilation (see the paper)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582"/>
            <a:ext cx="7615651" cy="13372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Infer dependency relations via </a:t>
            </a:r>
            <a:r>
              <a:rPr lang="en-US" b="1" i="1" dirty="0" smtClean="0"/>
              <a:t>graph cross product</a:t>
            </a:r>
          </a:p>
          <a:p>
            <a:r>
              <a:rPr lang="en-US" dirty="0" smtClean="0"/>
              <a:t>Then eliminate those with empty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68" y="2310580"/>
            <a:ext cx="6821332" cy="454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826" y="122471"/>
            <a:ext cx="7886700" cy="985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DAG Preservation for Parallel </a:t>
            </a:r>
            <a:br>
              <a:rPr lang="en-US" dirty="0" smtClean="0"/>
            </a:br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55" y="1563331"/>
            <a:ext cx="7886700" cy="4351337"/>
          </a:xfrm>
        </p:spPr>
        <p:txBody>
          <a:bodyPr/>
          <a:lstStyle/>
          <a:p>
            <a:r>
              <a:rPr lang="en-US" dirty="0" smtClean="0"/>
              <a:t>Special treatment for redundant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1" y="2094271"/>
            <a:ext cx="7848504" cy="476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1245"/>
            <a:ext cx="7886700" cy="1325562"/>
          </a:xfrm>
        </p:spPr>
        <p:txBody>
          <a:bodyPr/>
          <a:lstStyle/>
          <a:p>
            <a:r>
              <a:rPr lang="en-US" dirty="0" smtClean="0"/>
              <a:t>DAG Preservation for Parallel </a:t>
            </a:r>
            <a:br>
              <a:rPr lang="en-US" dirty="0" smtClean="0"/>
            </a:br>
            <a:r>
              <a:rPr lang="en-US" dirty="0" smtClean="0"/>
              <a:t>Composition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886700" cy="1325562"/>
          </a:xfrm>
        </p:spPr>
        <p:txBody>
          <a:bodyPr>
            <a:normAutofit/>
          </a:bodyPr>
          <a:lstStyle/>
          <a:p>
            <a:r>
              <a:rPr lang="en-US" dirty="0"/>
              <a:t>DAG Preservation for </a:t>
            </a:r>
            <a:r>
              <a:rPr lang="en-US" dirty="0" smtClean="0"/>
              <a:t>Sequential </a:t>
            </a:r>
            <a:br>
              <a:rPr lang="en-US" dirty="0" smtClean="0"/>
            </a:br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15" y="1081549"/>
            <a:ext cx="5126961" cy="31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267200"/>
            <a:ext cx="71074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9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4" y="1828801"/>
            <a:ext cx="8195523" cy="4527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proved that </a:t>
            </a:r>
            <a:r>
              <a:rPr lang="en-US" dirty="0" err="1" smtClean="0"/>
              <a:t>RuleTris</a:t>
            </a:r>
            <a:r>
              <a:rPr lang="en-US" dirty="0" smtClean="0"/>
              <a:t> front-end generates optimal DAG that is both </a:t>
            </a:r>
            <a:r>
              <a:rPr lang="en-US" b="1" i="1" dirty="0" smtClean="0"/>
              <a:t>complete</a:t>
            </a:r>
            <a:r>
              <a:rPr lang="en-US" dirty="0" smtClean="0"/>
              <a:t> and </a:t>
            </a:r>
            <a:r>
              <a:rPr lang="en-US" b="1" i="1" dirty="0" smtClean="0"/>
              <a:t>minimum</a:t>
            </a:r>
          </a:p>
          <a:p>
            <a:pPr marL="0" indent="0">
              <a:buNone/>
            </a:pPr>
            <a:r>
              <a:rPr lang="en-US" dirty="0" smtClean="0"/>
              <a:t>(see the paper for the proof).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Back-end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735" y="1848168"/>
            <a:ext cx="3886200" cy="4351337"/>
          </a:xfrm>
        </p:spPr>
        <p:txBody>
          <a:bodyPr/>
          <a:lstStyle/>
          <a:p>
            <a:r>
              <a:rPr lang="en-US" dirty="0" smtClean="0"/>
              <a:t>Update Scheduler</a:t>
            </a:r>
          </a:p>
          <a:p>
            <a:pPr lvl="1"/>
            <a:r>
              <a:rPr lang="en-US" dirty="0" smtClean="0"/>
              <a:t>Given delta flow table and delta DAG</a:t>
            </a:r>
          </a:p>
          <a:p>
            <a:pPr lvl="1"/>
            <a:r>
              <a:rPr lang="en-US" dirty="0" smtClean="0"/>
              <a:t>Calculate the update schedule with minimum number of TCAM moves</a:t>
            </a:r>
          </a:p>
          <a:p>
            <a:r>
              <a:rPr lang="en-US" strike="sngStrike" dirty="0" smtClean="0"/>
              <a:t>Redundancy Eliminator</a:t>
            </a:r>
          </a:p>
          <a:p>
            <a:r>
              <a:rPr lang="en-US" strike="sngStrike" dirty="0" err="1" smtClean="0"/>
              <a:t>CacheFlow</a:t>
            </a:r>
            <a:r>
              <a:rPr lang="en-US" strike="sngStrike" dirty="0" smtClean="0"/>
              <a:t> Manager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87" y="1650451"/>
            <a:ext cx="4758813" cy="501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7886700" cy="1325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Motivation</a:t>
            </a:r>
            <a:endParaRPr lang="en-US" sz="36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0" y="1263869"/>
            <a:ext cx="4285488" cy="506073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Flow table update bottleneck</a:t>
            </a:r>
          </a:p>
          <a:p>
            <a:pPr lvl="1"/>
            <a:r>
              <a:rPr lang="en-US" dirty="0" smtClean="0"/>
              <a:t>Limitation </a:t>
            </a:r>
            <a:r>
              <a:rPr lang="en-US" dirty="0"/>
              <a:t>of </a:t>
            </a:r>
            <a:r>
              <a:rPr lang="en-US" dirty="0" smtClean="0"/>
              <a:t>TCAM (</a:t>
            </a:r>
            <a:r>
              <a:rPr lang="en-US" dirty="0"/>
              <a:t>Ternary Content-Addressable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10s to 100s of rule operations per second</a:t>
            </a:r>
          </a:p>
          <a:p>
            <a:r>
              <a:rPr lang="en-US" sz="2600" dirty="0" smtClean="0"/>
              <a:t>Existing </a:t>
            </a:r>
            <a:r>
              <a:rPr lang="en-US" sz="2600" dirty="0"/>
              <a:t>controllers generate inflated flow table </a:t>
            </a:r>
            <a:r>
              <a:rPr lang="en-US" sz="2600" dirty="0" smtClean="0"/>
              <a:t>updates</a:t>
            </a:r>
          </a:p>
          <a:p>
            <a:pPr lvl="1"/>
            <a:r>
              <a:rPr lang="en-US" dirty="0" smtClean="0"/>
              <a:t>Unnecessary priority updates</a:t>
            </a:r>
          </a:p>
          <a:p>
            <a:pPr lvl="1"/>
            <a:r>
              <a:rPr lang="en-US" dirty="0" smtClean="0"/>
              <a:t>Massive TCAM internal moves</a:t>
            </a:r>
            <a:endParaRPr lang="en-US" dirty="0"/>
          </a:p>
          <a:p>
            <a:r>
              <a:rPr lang="en-US" sz="2600" b="1" u="sng" dirty="0" smtClean="0"/>
              <a:t>Ultimate Goal</a:t>
            </a:r>
            <a:r>
              <a:rPr lang="en-US" sz="2600" dirty="0" smtClean="0"/>
              <a:t>: </a:t>
            </a:r>
            <a:r>
              <a:rPr lang="en-US" sz="2600" i="1" dirty="0" smtClean="0"/>
              <a:t>minimizing TCAM update operations </a:t>
            </a:r>
            <a:r>
              <a:rPr lang="en-US" sz="2600" dirty="0" smtClean="0"/>
              <a:t>to speed up updating</a:t>
            </a:r>
          </a:p>
          <a:p>
            <a:pPr lvl="1"/>
            <a:r>
              <a:rPr lang="en-US" dirty="0" smtClean="0"/>
              <a:t>Only update the “diff”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7863"/>
            <a:ext cx="4160837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 </a:t>
            </a:r>
            <a:r>
              <a:rPr lang="en-US" sz="3600" b="1" dirty="0" smtClean="0"/>
              <a:t>Scheduler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612491"/>
            <a:ext cx="4502149" cy="4571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Rule Insertion</a:t>
            </a:r>
          </a:p>
          <a:p>
            <a:pPr marL="457200" lvl="1" indent="0">
              <a:buNone/>
            </a:pPr>
            <a:r>
              <a:rPr lang="en-US" sz="2000" i="1" u="sng" dirty="0"/>
              <a:t>Step 1: </a:t>
            </a:r>
            <a:r>
              <a:rPr lang="en-US" sz="2000" dirty="0"/>
              <a:t>Find TCAM location range for </a:t>
            </a:r>
            <a:r>
              <a:rPr lang="en-US" sz="2000" dirty="0" smtClean="0"/>
              <a:t>the inserted </a:t>
            </a:r>
            <a:r>
              <a:rPr lang="en-US" sz="2000" dirty="0"/>
              <a:t>rule</a:t>
            </a:r>
          </a:p>
          <a:p>
            <a:pPr marL="457200" lvl="1" indent="0">
              <a:buNone/>
            </a:pPr>
            <a:r>
              <a:rPr lang="en-US" sz="2000" i="1" u="sng" dirty="0"/>
              <a:t>Step 2: </a:t>
            </a:r>
            <a:r>
              <a:rPr lang="en-US" sz="2000" dirty="0"/>
              <a:t>Find nearest upper slot and lower slot</a:t>
            </a:r>
          </a:p>
          <a:p>
            <a:pPr marL="457200" lvl="1" indent="0">
              <a:buNone/>
            </a:pPr>
            <a:r>
              <a:rPr lang="en-US" sz="2000" i="1" u="sng" dirty="0"/>
              <a:t>Step 3: </a:t>
            </a:r>
            <a:r>
              <a:rPr lang="en-US" sz="2000" dirty="0"/>
              <a:t>Search for shortest moving chain upwards and downwards</a:t>
            </a:r>
          </a:p>
          <a:p>
            <a:pPr marL="457200" lvl="1" indent="0">
              <a:buNone/>
            </a:pPr>
            <a:r>
              <a:rPr lang="en-US" sz="2000" i="1" u="sng" dirty="0"/>
              <a:t>Step 4: </a:t>
            </a:r>
            <a:r>
              <a:rPr lang="en-US" sz="2000" dirty="0"/>
              <a:t>Use the shorter path for actual </a:t>
            </a:r>
            <a:r>
              <a:rPr lang="en-US" sz="2000" dirty="0" smtClean="0"/>
              <a:t>update</a:t>
            </a:r>
            <a:endParaRPr lang="en-US" sz="2400" dirty="0" smtClean="0"/>
          </a:p>
          <a:p>
            <a:r>
              <a:rPr lang="en-US" sz="2400" dirty="0" smtClean="0"/>
              <a:t>Shortest Moving Chain Searching</a:t>
            </a:r>
          </a:p>
          <a:p>
            <a:pPr lvl="1"/>
            <a:r>
              <a:rPr lang="en-US" sz="2000" dirty="0" smtClean="0"/>
              <a:t>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2149" y="1701801"/>
            <a:ext cx="4641851" cy="40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3845" y="1819657"/>
            <a:ext cx="7886700" cy="435133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RuleTris</a:t>
            </a:r>
            <a:r>
              <a:rPr lang="en-US" dirty="0" smtClean="0"/>
              <a:t> front-end</a:t>
            </a:r>
          </a:p>
          <a:p>
            <a:pPr lvl="1"/>
            <a:r>
              <a:rPr lang="en-US" dirty="0" smtClean="0"/>
              <a:t>Stand-alone composition compiler</a:t>
            </a:r>
          </a:p>
          <a:p>
            <a:pPr lvl="1"/>
            <a:r>
              <a:rPr lang="en-US" dirty="0" smtClean="0"/>
              <a:t>5K lines of Java code</a:t>
            </a:r>
          </a:p>
          <a:p>
            <a:pPr lvl="1"/>
            <a:r>
              <a:rPr lang="en-US" dirty="0" smtClean="0"/>
              <a:t>Interface with open-source </a:t>
            </a:r>
            <a:r>
              <a:rPr lang="en-US" dirty="0" err="1" smtClean="0"/>
              <a:t>Ryu</a:t>
            </a:r>
            <a:r>
              <a:rPr lang="en-US" dirty="0" smtClean="0"/>
              <a:t> controller</a:t>
            </a:r>
          </a:p>
          <a:p>
            <a:r>
              <a:rPr lang="en-US" dirty="0" err="1" smtClean="0"/>
              <a:t>RuleTris</a:t>
            </a:r>
            <a:r>
              <a:rPr lang="en-US" dirty="0" smtClean="0"/>
              <a:t> back-end</a:t>
            </a:r>
          </a:p>
          <a:p>
            <a:pPr lvl="1"/>
            <a:r>
              <a:rPr lang="en-US" dirty="0" smtClean="0"/>
              <a:t>Implemented in firmware of an FPGA-based hardware switch, </a:t>
            </a:r>
            <a:r>
              <a:rPr lang="en-US" i="1" dirty="0" smtClean="0"/>
              <a:t>ONetSwitch</a:t>
            </a:r>
          </a:p>
          <a:p>
            <a:pPr lvl="1"/>
            <a:r>
              <a:rPr lang="en-US" dirty="0" smtClean="0"/>
              <a:t>3K lines of C code</a:t>
            </a:r>
          </a:p>
          <a:p>
            <a:r>
              <a:rPr lang="en-US" dirty="0" smtClean="0"/>
              <a:t>Front-end/back-end </a:t>
            </a:r>
            <a:r>
              <a:rPr lang="en-US" dirty="0"/>
              <a:t>communication</a:t>
            </a:r>
          </a:p>
          <a:p>
            <a:pPr lvl="1"/>
            <a:r>
              <a:rPr lang="en-US" dirty="0"/>
              <a:t>Extension to OpenFlow protocol </a:t>
            </a:r>
            <a:r>
              <a:rPr lang="en-US" dirty="0" smtClean="0"/>
              <a:t>for carrying </a:t>
            </a:r>
            <a:r>
              <a:rPr lang="en-US" dirty="0"/>
              <a:t>DAG and DAG updates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with two priority based approaches</a:t>
            </a:r>
          </a:p>
          <a:p>
            <a:pPr lvl="1"/>
            <a:r>
              <a:rPr lang="en-US" dirty="0" smtClean="0"/>
              <a:t>Baseline</a:t>
            </a:r>
          </a:p>
          <a:p>
            <a:pPr lvl="1"/>
            <a:r>
              <a:rPr lang="en-US" dirty="0" err="1" smtClean="0"/>
              <a:t>CoVisor</a:t>
            </a:r>
            <a:r>
              <a:rPr lang="en-US" dirty="0"/>
              <a:t> [</a:t>
            </a:r>
            <a:r>
              <a:rPr lang="en-US" dirty="0" smtClean="0"/>
              <a:t>NSDI 2015]: incremental update</a:t>
            </a:r>
          </a:p>
          <a:p>
            <a:r>
              <a:rPr lang="en-US" dirty="0" smtClean="0"/>
              <a:t>Experiment 1: Parallel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2" b="23782"/>
          <a:stretch/>
        </p:blipFill>
        <p:spPr>
          <a:xfrm>
            <a:off x="97705" y="3278764"/>
            <a:ext cx="9110418" cy="2836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7125" y="6022312"/>
            <a:ext cx="7607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overhead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L3-L4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monitoring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4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2: Sequential composition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1" b="17901"/>
          <a:stretch/>
        </p:blipFill>
        <p:spPr>
          <a:xfrm>
            <a:off x="0" y="1864687"/>
            <a:ext cx="9144000" cy="2697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9904" y="4330893"/>
            <a:ext cx="675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overhead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L3-L4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NAT 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3844" y="4939009"/>
            <a:ext cx="7998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RuleTris</a:t>
            </a:r>
            <a:r>
              <a:rPr lang="en-US" sz="2400" dirty="0" smtClean="0"/>
              <a:t> achieves </a:t>
            </a:r>
            <a:r>
              <a:rPr lang="en-US" sz="2400" dirty="0"/>
              <a:t>a median of &lt;12ms and 90-percentile of &lt;15ms </a:t>
            </a:r>
            <a:r>
              <a:rPr lang="en-US" sz="2400" dirty="0" smtClean="0"/>
              <a:t>for the </a:t>
            </a:r>
            <a:r>
              <a:rPr lang="en-US" sz="2400" dirty="0"/>
              <a:t>per-rule update </a:t>
            </a:r>
            <a:r>
              <a:rPr lang="en-US" sz="2400" dirty="0" smtClean="0"/>
              <a:t>latency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Outperform even </a:t>
            </a:r>
            <a:r>
              <a:rPr lang="en-US" sz="2400" dirty="0" err="1" smtClean="0"/>
              <a:t>CoVisor</a:t>
            </a:r>
            <a:r>
              <a:rPr lang="en-US" sz="2400" dirty="0" smtClean="0"/>
              <a:t> deployed </a:t>
            </a:r>
            <a:r>
              <a:rPr lang="en-US" sz="2400" dirty="0"/>
              <a:t>on the same hardware switch by ∼</a:t>
            </a:r>
            <a:r>
              <a:rPr lang="en-US" sz="2400" dirty="0" smtClean="0"/>
              <a:t>20x.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43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22" y="1622324"/>
            <a:ext cx="8913278" cy="4896463"/>
          </a:xfrm>
        </p:spPr>
        <p:txBody>
          <a:bodyPr>
            <a:noAutofit/>
          </a:bodyPr>
          <a:lstStyle/>
          <a:p>
            <a:r>
              <a:rPr lang="en-US" dirty="0" err="1" smtClean="0"/>
              <a:t>RuleTris</a:t>
            </a:r>
            <a:r>
              <a:rPr lang="en-US" dirty="0" smtClean="0"/>
              <a:t> is a </a:t>
            </a:r>
            <a:r>
              <a:rPr lang="en-US" dirty="0"/>
              <a:t>novel SDN policy update optimization </a:t>
            </a:r>
            <a:r>
              <a:rPr lang="en-US" dirty="0" smtClean="0"/>
              <a:t>framework</a:t>
            </a:r>
          </a:p>
          <a:p>
            <a:endParaRPr lang="en-US" dirty="0" smtClean="0"/>
          </a:p>
          <a:p>
            <a:r>
              <a:rPr lang="en-US" dirty="0" smtClean="0"/>
              <a:t>It minimizes </a:t>
            </a:r>
            <a:r>
              <a:rPr lang="en-US" dirty="0"/>
              <a:t>rule update latency for TCAM-based SDN </a:t>
            </a:r>
            <a:r>
              <a:rPr lang="en-US" dirty="0" smtClean="0"/>
              <a:t>switches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See our SDN related work at </a:t>
            </a:r>
          </a:p>
          <a:p>
            <a:pPr marL="0" indent="0">
              <a:buNone/>
            </a:pPr>
            <a:r>
              <a:rPr lang="en-US" sz="3200" dirty="0" smtClean="0"/>
              <a:t>http</a:t>
            </a:r>
            <a:r>
              <a:rPr lang="en-US" sz="3200" dirty="0"/>
              <a:t>://list.cs.northwestern.edu/sdn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12B-FC2E-4068-B69D-9F3A6D1691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schedule with priority clue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rule adds + </a:t>
            </a:r>
            <a:r>
              <a:rPr lang="en-US" dirty="0" smtClean="0"/>
              <a:t>4 rule moves</a:t>
            </a:r>
          </a:p>
          <a:p>
            <a:pPr lvl="1"/>
            <a:endParaRPr lang="en-US" sz="2000" dirty="0"/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6400"/>
            <a:ext cx="24272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46400"/>
            <a:ext cx="20351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886200" y="3784600"/>
            <a:ext cx="914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459524"/>
            <a:ext cx="7886700" cy="4351337"/>
          </a:xfrm>
        </p:spPr>
        <p:txBody>
          <a:bodyPr/>
          <a:lstStyle/>
          <a:p>
            <a:r>
              <a:rPr lang="en-US" dirty="0" smtClean="0"/>
              <a:t>Update schedule with dependency graph</a:t>
            </a:r>
          </a:p>
          <a:p>
            <a:pPr lvl="1"/>
            <a:r>
              <a:rPr lang="en-US" dirty="0"/>
              <a:t>1 rule adds +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rule moves</a:t>
            </a:r>
          </a:p>
          <a:p>
            <a:r>
              <a:rPr lang="en-US" dirty="0" smtClean="0"/>
              <a:t>Such redundant moves contribute </a:t>
            </a:r>
            <a:r>
              <a:rPr lang="en-US" dirty="0">
                <a:solidFill>
                  <a:srgbClr val="FF0000"/>
                </a:solidFill>
              </a:rPr>
              <a:t>over </a:t>
            </a:r>
            <a:r>
              <a:rPr lang="en-US" dirty="0" smtClean="0">
                <a:solidFill>
                  <a:srgbClr val="FF0000"/>
                </a:solidFill>
              </a:rPr>
              <a:t>95% </a:t>
            </a:r>
            <a:r>
              <a:rPr lang="en-US" dirty="0"/>
              <a:t>in average!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46450"/>
            <a:ext cx="24272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0250"/>
            <a:ext cx="2733675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33800" y="4165600"/>
            <a:ext cx="914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297" y="128368"/>
            <a:ext cx="7886700" cy="1325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 Insight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3383"/>
            <a:ext cx="4273062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Graph (DAG) provides two optimality guarantees</a:t>
            </a:r>
          </a:p>
          <a:p>
            <a:pPr marL="678942" indent="-514350">
              <a:buFont typeface="+mj-lt"/>
              <a:buAutoNum type="arabicPeriod"/>
            </a:pPr>
            <a:r>
              <a:rPr lang="en-US" dirty="0" smtClean="0"/>
              <a:t>Minimum size flow table</a:t>
            </a:r>
          </a:p>
          <a:p>
            <a:pPr marL="678942" indent="-514350">
              <a:buFont typeface="+mj-lt"/>
              <a:buAutoNum type="arabicPeriod"/>
            </a:pPr>
            <a:r>
              <a:rPr lang="en-US" dirty="0" smtClean="0"/>
              <a:t>Minimum number of TCAM moves for table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32" y="1916722"/>
            <a:ext cx="4464942" cy="470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1828801"/>
            <a:ext cx="8730762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Speed, speed, speed!</a:t>
            </a:r>
          </a:p>
          <a:p>
            <a:endParaRPr lang="en-US" dirty="0"/>
          </a:p>
          <a:p>
            <a:r>
              <a:rPr lang="en-US" b="1" dirty="0" smtClean="0"/>
              <a:t>How to efficiently generate DAG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algorithm to obtain DAG from scratch</a:t>
            </a:r>
          </a:p>
          <a:p>
            <a:pPr lvl="1"/>
            <a:r>
              <a:rPr lang="en-US" dirty="0" smtClean="0"/>
              <a:t>Usually takes minutes for a thousand rules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How to efficiently optimize updates with DAG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Slow processor, limited memory on switches</a:t>
            </a:r>
          </a:p>
          <a:p>
            <a:pPr lvl="1"/>
            <a:endParaRPr lang="en-US" i="1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RuleTris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08" y="1350264"/>
            <a:ext cx="8924192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Front-end in controller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incremental SDN policy compiler that preserves DAG</a:t>
            </a:r>
          </a:p>
          <a:p>
            <a:r>
              <a:rPr lang="en-US" dirty="0" smtClean="0"/>
              <a:t>Back-end in switch firmware</a:t>
            </a:r>
          </a:p>
          <a:p>
            <a:pPr lvl="1"/>
            <a:r>
              <a:rPr lang="en-US" dirty="0" smtClean="0"/>
              <a:t>Redundancy Eliminator, Update Scheduler…</a:t>
            </a:r>
          </a:p>
          <a:p>
            <a:r>
              <a:rPr lang="en-US" dirty="0" smtClean="0"/>
              <a:t>F/B Interface</a:t>
            </a:r>
          </a:p>
          <a:p>
            <a:pPr lvl="1"/>
            <a:r>
              <a:rPr lang="en-US" dirty="0" smtClean="0"/>
              <a:t>Flow table +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7799"/>
            <a:ext cx="9123784" cy="23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Front-end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9" y="1567962"/>
            <a:ext cx="3959352" cy="4931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efficiently generate DAG?</a:t>
            </a:r>
          </a:p>
          <a:p>
            <a:r>
              <a:rPr lang="en-US" dirty="0" smtClean="0"/>
              <a:t>Our approach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Track DAG along with flow table compilation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Linear additional time complexity!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Will provide background on composition compiler first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92" y="1567962"/>
            <a:ext cx="4864608" cy="512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7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Bit More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81240"/>
              </p:ext>
            </p:extLst>
          </p:nvPr>
        </p:nvGraphicFramePr>
        <p:xfrm>
          <a:off x="967154" y="3801208"/>
          <a:ext cx="1576551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824"/>
                <a:gridCol w="769727"/>
              </a:tblGrid>
              <a:tr h="276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98886"/>
              </p:ext>
            </p:extLst>
          </p:nvPr>
        </p:nvGraphicFramePr>
        <p:xfrm>
          <a:off x="3786554" y="3801208"/>
          <a:ext cx="1576551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824"/>
                <a:gridCol w="769727"/>
              </a:tblGrid>
              <a:tr h="276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85591"/>
              </p:ext>
            </p:extLst>
          </p:nvPr>
        </p:nvGraphicFramePr>
        <p:xfrm>
          <a:off x="6529754" y="3801208"/>
          <a:ext cx="1576551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824"/>
                <a:gridCol w="769727"/>
              </a:tblGrid>
              <a:tr h="276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7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43078" y="4029808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39154" y="4029808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&gt;&gt;</a:t>
            </a:r>
            <a:endParaRPr lang="en-US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91136" y="4029807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)</a:t>
            </a:r>
            <a:endParaRPr lang="en-US" sz="4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79592" y="4044798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(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142846" y="2026428"/>
            <a:ext cx="8868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Compilers </a:t>
            </a:r>
            <a:r>
              <a:rPr lang="en-US" sz="3000" dirty="0"/>
              <a:t>use the composition </a:t>
            </a:r>
            <a:r>
              <a:rPr lang="en-US" sz="3000" dirty="0" smtClean="0"/>
              <a:t>conﬁguration to </a:t>
            </a:r>
            <a:r>
              <a:rPr lang="en-US" sz="3000" dirty="0"/>
              <a:t>guide the recursive composition </a:t>
            </a:r>
            <a:r>
              <a:rPr lang="en-US" sz="3000" dirty="0" smtClean="0"/>
              <a:t>compilation.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38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5676</TotalTime>
  <Words>944</Words>
  <Application>Microsoft Office PowerPoint</Application>
  <PresentationFormat>全屏显示(4:3)</PresentationFormat>
  <Paragraphs>198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Myriad Pro</vt:lpstr>
      <vt:lpstr>Arial</vt:lpstr>
      <vt:lpstr>Calibri</vt:lpstr>
      <vt:lpstr>Calibri Light</vt:lpstr>
      <vt:lpstr>Wingdings</vt:lpstr>
      <vt:lpstr>Wingdings 2</vt:lpstr>
      <vt:lpstr>HDOfficeLightV0</vt:lpstr>
      <vt:lpstr>RuleTris: Minimizing Rule Update Latency for TCAM-based SDN Switches</vt:lpstr>
      <vt:lpstr>Motivation</vt:lpstr>
      <vt:lpstr>Motivating Example</vt:lpstr>
      <vt:lpstr>Motivating Example (cont.)</vt:lpstr>
      <vt:lpstr>Key Insight</vt:lpstr>
      <vt:lpstr>Challenges</vt:lpstr>
      <vt:lpstr>RuleTris Architecture</vt:lpstr>
      <vt:lpstr>Front-end</vt:lpstr>
      <vt:lpstr>A Bit More Background</vt:lpstr>
      <vt:lpstr>Background: Flow Table Composition</vt:lpstr>
      <vt:lpstr>Background: Composition Compiler without DAG</vt:lpstr>
      <vt:lpstr>Background: Composition Compiler without DAG</vt:lpstr>
      <vt:lpstr>Background: Composition Compiler without DAG</vt:lpstr>
      <vt:lpstr>RuleTris Composition Compiler</vt:lpstr>
      <vt:lpstr>DAG Preservation for Parallel  Composition</vt:lpstr>
      <vt:lpstr>DAG Preservation for Parallel  Composition (cont’d)</vt:lpstr>
      <vt:lpstr>DAG Preservation for Sequential  Composition</vt:lpstr>
      <vt:lpstr>Optimality Guarantee</vt:lpstr>
      <vt:lpstr>Back-end</vt:lpstr>
      <vt:lpstr>Update Scheduler</vt:lpstr>
      <vt:lpstr>Implementation</vt:lpstr>
      <vt:lpstr>Evaluation Results</vt:lpstr>
      <vt:lpstr>Evaluation Results II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Efficiet, Secure and Reliable Management of Software-Defined Networks</dc:title>
  <dc:creator>Xitao Wen</dc:creator>
  <cp:lastModifiedBy>Windows 用户</cp:lastModifiedBy>
  <cp:revision>135</cp:revision>
  <cp:lastPrinted>2016-03-20T01:35:57Z</cp:lastPrinted>
  <dcterms:created xsi:type="dcterms:W3CDTF">2016-03-12T19:24:28Z</dcterms:created>
  <dcterms:modified xsi:type="dcterms:W3CDTF">2018-10-24T12:02:04Z</dcterms:modified>
</cp:coreProperties>
</file>