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1"/>
  </p:notesMasterIdLst>
  <p:sldIdLst>
    <p:sldId id="256" r:id="rId3"/>
    <p:sldId id="257" r:id="rId4"/>
    <p:sldId id="282" r:id="rId5"/>
    <p:sldId id="289" r:id="rId6"/>
    <p:sldId id="337" r:id="rId7"/>
    <p:sldId id="315" r:id="rId8"/>
    <p:sldId id="291" r:id="rId9"/>
    <p:sldId id="316" r:id="rId10"/>
    <p:sldId id="317" r:id="rId11"/>
    <p:sldId id="319" r:id="rId12"/>
    <p:sldId id="338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2"/>
    <p:restoredTop sz="93750"/>
  </p:normalViewPr>
  <p:slideViewPr>
    <p:cSldViewPr snapToGrid="0" snapToObjects="1">
      <p:cViewPr varScale="1">
        <p:scale>
          <a:sx n="108" d="100"/>
          <a:sy n="108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6636" y="1744345"/>
            <a:ext cx="6984794" cy="2419282"/>
          </a:xfrm>
        </p:spPr>
        <p:txBody>
          <a:bodyPr/>
          <a:lstStyle/>
          <a:p>
            <a:r>
              <a:rPr lang="en-US" altLang="zh-CN" b="0" dirty="0" err="1"/>
              <a:t>CoPTUA</a:t>
            </a:r>
            <a:r>
              <a:rPr lang="en-US" altLang="zh-CN" b="0" dirty="0"/>
              <a:t>: Consistent Policy Table Update</a:t>
            </a:r>
            <a:br>
              <a:rPr lang="en-US" altLang="zh-CN" b="0" dirty="0"/>
            </a:br>
            <a:r>
              <a:rPr lang="en-US" altLang="zh-CN" b="0" dirty="0"/>
              <a:t>Algorithm for TCAM without Locking</a:t>
            </a:r>
            <a:r>
              <a:rPr lang="en-US" altLang="zh-CN" dirty="0"/>
              <a:t>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1800" dirty="0" smtClean="0"/>
              <a:t>小组成员：</a:t>
            </a:r>
            <a:r>
              <a:rPr kumimoji="1" lang="zh-CN" altLang="en-US" sz="1800" dirty="0"/>
              <a:t>张</a:t>
            </a:r>
            <a:r>
              <a:rPr kumimoji="1" lang="zh-CN" altLang="en-US" sz="1800" dirty="0" smtClean="0"/>
              <a:t>豪、崔浩、钟春蒙、张苏坤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Consistent PF Table Update for OTCAM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3797" y="898589"/>
            <a:ext cx="8669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Move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=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write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to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new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position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delete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from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old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position</a:t>
            </a:r>
            <a:r>
              <a:rPr lang="zh-CN" altLang="en-US" sz="2400" b="1" dirty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553797" y="1784576"/>
            <a:ext cx="992570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【添加一条新规则】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Step1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：删除过程。将原来存在的规则的有效位设为非法。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Step2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：写入过程。将要添加的新规则写入其对应的位置。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【对一条规则移动】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Step1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：添加过程。按照上述的【添加规则】将该规则写入新的位置。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Step2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：删除过程。将旧规则从原有位置上删除</a:t>
            </a:r>
            <a:r>
              <a:rPr lang="zh-CN" altLang="zh-CN" kern="1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4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400" kern="100" dirty="0" smtClean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4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通过下面定理</a:t>
            </a:r>
            <a:r>
              <a:rPr lang="en-US" altLang="zh-CN" kern="1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latin typeface="+mn-ea"/>
                <a:cs typeface="Times New Roman" panose="02020603050405020304" pitchFamily="18" charset="0"/>
              </a:rPr>
              <a:t>2 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可以证明 使用这种方法可以保证规则在移动过程中的一致性。</a:t>
            </a:r>
            <a:endParaRPr lang="zh-CN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Consistent PF Table Update for OTCAM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3797" y="898589"/>
            <a:ext cx="8669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Move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=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write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to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new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position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delete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from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old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position</a:t>
            </a:r>
            <a:r>
              <a:rPr lang="zh-CN" altLang="en-US" sz="2400" b="1" dirty="0"/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957942" y="2191774"/>
            <a:ext cx="1082503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Theorem 1. </a:t>
            </a:r>
            <a:endParaRPr lang="en-US" altLang="zh-CN" sz="2000" b="1" dirty="0" smtClean="0"/>
          </a:p>
          <a:p>
            <a:r>
              <a:rPr lang="en-US" altLang="zh-CN" dirty="0" smtClean="0"/>
              <a:t>After </a:t>
            </a:r>
            <a:r>
              <a:rPr lang="en-US" altLang="zh-CN" dirty="0"/>
              <a:t>a rule is deleted from a PF table,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consistency </a:t>
            </a:r>
            <a:r>
              <a:rPr lang="en-US" altLang="zh-CN" dirty="0"/>
              <a:t>for all the remaining rules in the PF table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maintained.</a:t>
            </a:r>
          </a:p>
          <a:p>
            <a:endParaRPr lang="en-US" altLang="zh-CN" dirty="0"/>
          </a:p>
          <a:p>
            <a:r>
              <a:rPr lang="en-US" altLang="zh-CN" b="1" dirty="0" smtClean="0"/>
              <a:t>Proof:</a:t>
            </a:r>
          </a:p>
          <a:p>
            <a:endParaRPr lang="en-US" altLang="zh-CN" b="1" dirty="0"/>
          </a:p>
          <a:p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/>
              <a:t>deleted, </a:t>
            </a:r>
            <a:endParaRPr lang="en-US" altLang="zh-CN" dirty="0" smtClean="0"/>
          </a:p>
          <a:p>
            <a:r>
              <a:rPr lang="en-US" altLang="zh-CN" dirty="0" smtClean="0"/>
              <a:t>independent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</a:t>
            </a:r>
          </a:p>
          <a:p>
            <a:r>
              <a:rPr lang="en-US" altLang="zh-CN" dirty="0"/>
              <a:t>original match priority </a:t>
            </a:r>
            <a:r>
              <a:rPr lang="en-US" altLang="zh-CN" dirty="0" smtClean="0"/>
              <a:t>relationship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70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Consistent PF Table Update for OTCAM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04-3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7553" y="1758638"/>
            <a:ext cx="1082503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前提：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rule,care</a:t>
            </a:r>
            <a:r>
              <a:rPr lang="en-US" altLang="zh-CN" dirty="0" smtClean="0"/>
              <a:t> 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 </a:t>
            </a:r>
            <a:r>
              <a:rPr lang="en-US" altLang="zh-CN" dirty="0"/>
              <a:t>will </a:t>
            </a:r>
            <a:r>
              <a:rPr lang="en-US" altLang="zh-CN" dirty="0">
                <a:solidFill>
                  <a:srgbClr val="FF0000"/>
                </a:solidFill>
              </a:rPr>
              <a:t>not be in conflict </a:t>
            </a:r>
            <a:r>
              <a:rPr lang="en-US" altLang="zh-CN" dirty="0"/>
              <a:t>with the match 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relationship </a:t>
            </a:r>
            <a:r>
              <a:rPr lang="en-US" altLang="zh-CN" dirty="0"/>
              <a:t>for the existing rules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fr-FR" altLang="zh-CN" dirty="0" smtClean="0"/>
              <a:t>A </a:t>
            </a:r>
            <a:r>
              <a:rPr lang="en-US" altLang="zh-CN" dirty="0" smtClean="0"/>
              <a:t>-&gt;</a:t>
            </a:r>
            <a:r>
              <a:rPr lang="fr-FR" altLang="zh-CN" dirty="0" smtClean="0"/>
              <a:t> </a:t>
            </a:r>
            <a:r>
              <a:rPr lang="fr-FR" altLang="zh-CN" dirty="0"/>
              <a:t>B</a:t>
            </a:r>
            <a:r>
              <a:rPr lang="fr-FR" altLang="zh-CN" dirty="0" smtClean="0"/>
              <a:t>.</a:t>
            </a:r>
            <a:r>
              <a:rPr lang="zh-CN" altLang="en-US" dirty="0" smtClean="0"/>
              <a:t> 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A.</a:t>
            </a:r>
            <a:r>
              <a:rPr lang="zh-CN" altLang="en-US" dirty="0" smtClean="0"/>
              <a:t> 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 </a:t>
            </a:r>
            <a:r>
              <a:rPr lang="en-US" altLang="zh-CN" b="1" dirty="0" smtClean="0"/>
              <a:t>reverse!!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1) </a:t>
            </a:r>
            <a:r>
              <a:rPr lang="en-US" altLang="zh-CN" b="1" dirty="0"/>
              <a:t>One delete process to remove </a:t>
            </a:r>
            <a:r>
              <a:rPr lang="en-US" altLang="zh-CN" b="1" dirty="0" smtClean="0"/>
              <a:t>one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 </a:t>
            </a:r>
            <a:r>
              <a:rPr lang="en-US" altLang="zh-CN" b="1" dirty="0"/>
              <a:t>the two rules; 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en-US" altLang="zh-CN" b="1" dirty="0"/>
              <a:t>) one add process to add that rule back </a:t>
            </a:r>
            <a:r>
              <a:rPr lang="en-US" altLang="zh-CN" b="1" dirty="0" smtClean="0"/>
              <a:t>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 </a:t>
            </a:r>
            <a:r>
              <a:rPr lang="en-US" altLang="zh-CN" b="1" dirty="0"/>
              <a:t>different location which reverses the priority </a:t>
            </a:r>
            <a:r>
              <a:rPr lang="en-US" altLang="zh-CN" b="1" dirty="0" smtClean="0"/>
              <a:t>relationship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between </a:t>
            </a:r>
            <a:r>
              <a:rPr lang="en-US" altLang="zh-CN" b="1" dirty="0"/>
              <a:t>the two rules</a:t>
            </a:r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3)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add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between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A&amp;B.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2000" b="1" dirty="0"/>
              <a:t>Theorem 2. </a:t>
            </a:r>
          </a:p>
          <a:p>
            <a:r>
              <a:rPr lang="en-US" altLang="zh-CN" dirty="0"/>
              <a:t>Adding a new rule does </a:t>
            </a:r>
            <a:r>
              <a:rPr lang="en-US" altLang="zh-CN" dirty="0">
                <a:solidFill>
                  <a:srgbClr val="FF0000"/>
                </a:solidFill>
              </a:rPr>
              <a:t>not change </a:t>
            </a:r>
            <a:r>
              <a:rPr lang="en-US" altLang="zh-CN" dirty="0"/>
              <a:t>the match</a:t>
            </a:r>
            <a:r>
              <a:rPr lang="zh-CN" altLang="en-US" dirty="0"/>
              <a:t> </a:t>
            </a:r>
            <a:r>
              <a:rPr lang="en-US" altLang="zh-CN" dirty="0"/>
              <a:t>priority relationship among the existing rules in an MMG.</a:t>
            </a:r>
          </a:p>
          <a:p>
            <a:endParaRPr lang="en-US" altLang="zh-CN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553797" y="898589"/>
            <a:ext cx="8669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Move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=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write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to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new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position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delete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from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old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position</a:t>
            </a:r>
            <a:r>
              <a:rPr lang="zh-CN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0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Consistent PF Table Update for OTCAM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2540" y="956033"/>
            <a:ext cx="293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/>
              <a:t>CoPTUA</a:t>
            </a:r>
            <a:r>
              <a:rPr lang="zh-CN" altLang="en-US" sz="2400" b="1" dirty="0" smtClean="0"/>
              <a:t> </a:t>
            </a:r>
            <a:r>
              <a:rPr kumimoji="1" lang="en-US" altLang="zh-CN" sz="2400" b="1" dirty="0" smtClean="0"/>
              <a:t>algorithm: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13" y="712519"/>
            <a:ext cx="4780726" cy="61454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1532" y="1537179"/>
            <a:ext cx="60963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(a</a:t>
            </a:r>
            <a:r>
              <a:rPr lang="zh-CN" altLang="en-US" dirty="0" smtClean="0"/>
              <a:t>)</a:t>
            </a:r>
            <a:r>
              <a:rPr lang="zh-CN" altLang="zh-CN" dirty="0"/>
              <a:t>具有</a:t>
            </a:r>
            <a:r>
              <a:rPr lang="en-US" altLang="zh-CN" dirty="0" err="1"/>
              <a:t>Nr</a:t>
            </a:r>
            <a:r>
              <a:rPr lang="zh-CN" altLang="zh-CN" dirty="0"/>
              <a:t>规则和</a:t>
            </a:r>
            <a:r>
              <a:rPr lang="en-US" altLang="zh-CN" dirty="0" smtClean="0"/>
              <a:t>Ne</a:t>
            </a:r>
            <a:r>
              <a:rPr lang="zh-CN" altLang="zh-CN" dirty="0" smtClean="0"/>
              <a:t>原始</a:t>
            </a:r>
            <a:r>
              <a:rPr lang="zh-CN" altLang="zh-CN" dirty="0"/>
              <a:t>表。</a:t>
            </a:r>
          </a:p>
          <a:p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en-US" altLang="zh-CN" dirty="0"/>
              <a:t>b</a:t>
            </a:r>
            <a:r>
              <a:rPr lang="en-US" altLang="zh-CN" dirty="0" smtClean="0"/>
              <a:t>)</a:t>
            </a:r>
            <a:r>
              <a:rPr lang="zh-CN" altLang="en-US" dirty="0"/>
              <a:t>删除所有未出现在最终配置中的规则，所有相关规则都标记为“</a:t>
            </a:r>
            <a:r>
              <a:rPr lang="en-US" altLang="zh-CN" dirty="0"/>
              <a:t>o”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smtClean="0"/>
              <a:t>c)Ne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具有</a:t>
            </a:r>
            <a:r>
              <a:rPr lang="zh-CN" altLang="en-US" dirty="0"/>
              <a:t>最低匹配优先级的</a:t>
            </a:r>
            <a:r>
              <a:rPr lang="zh-CN" altLang="en-US" b="1" dirty="0"/>
              <a:t>相关规则</a:t>
            </a:r>
            <a:r>
              <a:rPr lang="zh-CN" altLang="en-US" dirty="0"/>
              <a:t>被移动到底部的空条目中。</a:t>
            </a:r>
            <a:endParaRPr lang="en-US" altLang="zh-CN" dirty="0"/>
          </a:p>
          <a:p>
            <a:r>
              <a:rPr lang="en-US" altLang="zh-CN" dirty="0"/>
              <a:t>(d</a:t>
            </a:r>
            <a:r>
              <a:rPr lang="en-US" altLang="zh-CN" dirty="0" smtClean="0"/>
              <a:t>)</a:t>
            </a:r>
            <a:r>
              <a:rPr lang="zh-CN" altLang="en-US" dirty="0"/>
              <a:t>其余的</a:t>
            </a:r>
            <a:r>
              <a:rPr lang="zh-CN" altLang="en-US" b="1" dirty="0"/>
              <a:t>相关规则</a:t>
            </a:r>
            <a:r>
              <a:rPr lang="zh-CN" altLang="en-US" dirty="0"/>
              <a:t>被移至顶部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(e</a:t>
            </a:r>
            <a:r>
              <a:rPr lang="en-US" altLang="zh-CN" dirty="0" smtClean="0"/>
              <a:t>)</a:t>
            </a:r>
            <a:r>
              <a:rPr lang="zh-CN" altLang="en-US" dirty="0"/>
              <a:t>迭代重新排列</a:t>
            </a:r>
            <a:r>
              <a:rPr lang="en-US" altLang="zh-CN" dirty="0"/>
              <a:t>top</a:t>
            </a:r>
            <a:r>
              <a:rPr lang="zh-CN" altLang="en-US" dirty="0"/>
              <a:t>的相关规则，将它们放在所有</a:t>
            </a:r>
            <a:r>
              <a:rPr lang="en-US" altLang="zh-CN" dirty="0"/>
              <a:t>Ne</a:t>
            </a:r>
            <a:r>
              <a:rPr lang="zh-CN" altLang="en-US" dirty="0"/>
              <a:t>空条目下面（不包括分配给新规则的条目）。所有相关规则都是有序的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(f</a:t>
            </a:r>
            <a:r>
              <a:rPr lang="en-US" altLang="zh-CN" dirty="0" smtClean="0"/>
              <a:t>)</a:t>
            </a:r>
            <a:r>
              <a:rPr lang="zh-CN" altLang="en-US" dirty="0"/>
              <a:t>将相关规则移至顶部（底部）以填充所有可用的空条目并添加所有新的传入规则。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53995" y="1411573"/>
            <a:ext cx="950026" cy="206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9038" y="2671948"/>
            <a:ext cx="893302" cy="67689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1584" y="1411574"/>
            <a:ext cx="855561" cy="206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3995" y="2068862"/>
            <a:ext cx="950026" cy="4368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69038" y="1617989"/>
            <a:ext cx="893302" cy="24880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3843" y="4506616"/>
            <a:ext cx="893302" cy="24880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 flipH="1" flipV="1">
            <a:off x="10577313" y="1466888"/>
            <a:ext cx="204533" cy="352591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22446" y="1306442"/>
            <a:ext cx="9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Delete!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82148" y="4315103"/>
            <a:ext cx="874432" cy="2055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680840" y="6452602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F0000"/>
                </a:solidFill>
              </a:rPr>
              <a:t>No addition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 flipH="1">
            <a:off x="8219382" y="4309064"/>
            <a:ext cx="183141" cy="94422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98559" y="4066027"/>
            <a:ext cx="101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/>
              <a:t>Iterator 1</a:t>
            </a:r>
            <a:endParaRPr kumimoji="1" lang="zh-CN" altLang="en-US" sz="14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282148" y="4542054"/>
            <a:ext cx="874432" cy="2055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4" name="下箭头 23"/>
          <p:cNvSpPr/>
          <p:nvPr/>
        </p:nvSpPr>
        <p:spPr>
          <a:xfrm flipH="1">
            <a:off x="8233753" y="4536692"/>
            <a:ext cx="175719" cy="393927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98559" y="4055185"/>
            <a:ext cx="101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/>
              <a:t>Iterator 2</a:t>
            </a:r>
            <a:endParaRPr kumimoji="1" lang="zh-CN" altLang="en-US" sz="1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8986035" y="4725035"/>
            <a:ext cx="874432" cy="2055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86035" y="5150494"/>
            <a:ext cx="874432" cy="2055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74285" y="5810557"/>
            <a:ext cx="929735" cy="57520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577313" y="4262238"/>
            <a:ext cx="885027" cy="38419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 flipH="1" flipV="1">
            <a:off x="9967479" y="4552829"/>
            <a:ext cx="151775" cy="1257727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6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8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65316" b="48531"/>
          <a:stretch/>
        </p:blipFill>
        <p:spPr>
          <a:xfrm>
            <a:off x="8369634" y="956033"/>
            <a:ext cx="3092706" cy="54929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Consistent PF Table Update for OTCAM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2540" y="956033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kumimoji="1" lang="en-US" altLang="zh-CN" sz="2400" b="1" dirty="0" smtClean="0"/>
              <a:t>:</a:t>
            </a:r>
            <a:endParaRPr lang="zh-CN" altLang="en-US" sz="2400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49" y="1617414"/>
            <a:ext cx="3048000" cy="381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49" y="2115039"/>
            <a:ext cx="3048000" cy="4131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44" y="2732090"/>
            <a:ext cx="564252" cy="42606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7543" y="2732090"/>
            <a:ext cx="1558049" cy="43734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746949" y="3283649"/>
            <a:ext cx="69400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a </a:t>
            </a:r>
            <a:r>
              <a:rPr lang="zh-CN" altLang="en-US" dirty="0"/>
              <a:t>batch </a:t>
            </a:r>
            <a:r>
              <a:rPr lang="zh-CN" altLang="en-US" dirty="0" smtClean="0"/>
              <a:t>of updates </a:t>
            </a:r>
            <a:r>
              <a:rPr lang="zh-CN" altLang="en-US" dirty="0"/>
              <a:t>includes the deletion of E2 and additions of G </a:t>
            </a:r>
            <a:r>
              <a:rPr lang="zh-CN" altLang="en-US" dirty="0" smtClean="0"/>
              <a:t>and H</a:t>
            </a:r>
            <a:r>
              <a:rPr lang="zh-CN" altLang="en-US" dirty="0"/>
              <a:t>. </a:t>
            </a:r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lang="en-US" altLang="zh-CN" dirty="0"/>
          </a:p>
          <a:p>
            <a:pPr marL="285750" indent="-285750">
              <a:buFont typeface="Wingdings" charset="2"/>
              <a:buChar char="l"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46949" y="4101930"/>
            <a:ext cx="7130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zh-CN" altLang="en-US" dirty="0"/>
              <a:t>The deletion of E</a:t>
            </a:r>
            <a:r>
              <a:rPr lang="zh-CN" altLang="en-US" baseline="-25000" dirty="0"/>
              <a:t>2</a:t>
            </a:r>
            <a:r>
              <a:rPr lang="zh-CN" altLang="en-US" dirty="0"/>
              <a:t> breaks M</a:t>
            </a:r>
            <a:r>
              <a:rPr lang="zh-CN" altLang="en-US" baseline="-25000" dirty="0"/>
              <a:t>E</a:t>
            </a:r>
            <a:r>
              <a:rPr lang="zh-CN" altLang="en-US" dirty="0"/>
              <a:t> into two separate</a:t>
            </a:r>
          </a:p>
          <a:p>
            <a:r>
              <a:rPr lang="zh-CN" altLang="en-US" dirty="0"/>
              <a:t>single-rule CRGs</a:t>
            </a:r>
            <a:r>
              <a:rPr lang="zh-CN" altLang="en-US" dirty="0" smtClean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lang="en-US" altLang="zh-CN" dirty="0"/>
              <a:t>The addition of rule G merges E</a:t>
            </a:r>
            <a:r>
              <a:rPr lang="en-US" altLang="zh-CN" baseline="-25000" dirty="0"/>
              <a:t>3</a:t>
            </a:r>
            <a:r>
              <a:rPr lang="en-US" altLang="zh-CN" dirty="0"/>
              <a:t> and E</a:t>
            </a:r>
            <a:r>
              <a:rPr lang="en-US" altLang="zh-CN" baseline="-25000" dirty="0"/>
              <a:t>1</a:t>
            </a:r>
            <a:r>
              <a:rPr lang="en-US" altLang="zh-CN" dirty="0"/>
              <a:t> back </a:t>
            </a:r>
            <a:r>
              <a:rPr lang="en-US" altLang="zh-CN" dirty="0" smtClean="0"/>
              <a:t>into one </a:t>
            </a:r>
            <a:r>
              <a:rPr lang="en-US" altLang="zh-CN" dirty="0"/>
              <a:t>new MMG M</a:t>
            </a:r>
            <a:r>
              <a:rPr lang="en-US" altLang="zh-CN" baseline="-25000" dirty="0"/>
              <a:t>G</a:t>
            </a:r>
            <a:r>
              <a:rPr lang="en-US" altLang="zh-CN" dirty="0"/>
              <a:t>, i.e., E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dirty="0" smtClean="0"/>
              <a:t>-&gt; G  -&gt; </a:t>
            </a:r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lang="en-US" altLang="zh-CN" dirty="0"/>
              <a:t>The addition of rule H </a:t>
            </a:r>
            <a:r>
              <a:rPr lang="en-US" altLang="zh-CN" dirty="0" smtClean="0"/>
              <a:t>merges </a:t>
            </a:r>
            <a:r>
              <a:rPr lang="en-US" altLang="zh-CN" dirty="0"/>
              <a:t>all </a:t>
            </a:r>
            <a:r>
              <a:rPr lang="en-US" altLang="zh-CN" dirty="0" smtClean="0"/>
              <a:t>the rules </a:t>
            </a:r>
            <a:r>
              <a:rPr lang="en-US" altLang="zh-CN" dirty="0"/>
              <a:t>in M</a:t>
            </a:r>
            <a:r>
              <a:rPr lang="en-US" altLang="zh-CN" baseline="-25000" dirty="0"/>
              <a:t>D</a:t>
            </a:r>
            <a:r>
              <a:rPr lang="en-US" altLang="zh-CN" dirty="0"/>
              <a:t> and M</a:t>
            </a:r>
            <a:r>
              <a:rPr lang="en-US" altLang="zh-CN" baseline="-25000" dirty="0"/>
              <a:t>G</a:t>
            </a:r>
            <a:r>
              <a:rPr lang="en-US" altLang="zh-CN" dirty="0"/>
              <a:t> into one MMG, i.e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     D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-&gt; 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-&gt;</a:t>
            </a:r>
            <a:r>
              <a:rPr lang="en-US" altLang="zh-CN" dirty="0" smtClean="0"/>
              <a:t> 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 -&gt;</a:t>
            </a:r>
            <a:r>
              <a:rPr lang="en-US" altLang="zh-CN" dirty="0" smtClean="0"/>
              <a:t> </a:t>
            </a:r>
            <a:r>
              <a:rPr lang="en-US" altLang="zh-CN" dirty="0"/>
              <a:t>H -&gt; 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 -&gt; </a:t>
            </a:r>
            <a:r>
              <a:rPr lang="en-US" altLang="zh-CN" dirty="0" smtClean="0"/>
              <a:t>G </a:t>
            </a:r>
            <a:r>
              <a:rPr lang="en-US" altLang="zh-CN" dirty="0"/>
              <a:t>-&gt;</a:t>
            </a:r>
            <a:r>
              <a:rPr lang="en-US" altLang="zh-CN" dirty="0" smtClean="0"/>
              <a:t> </a:t>
            </a:r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5278" b="49723"/>
          <a:stretch/>
        </p:blipFill>
        <p:spPr>
          <a:xfrm>
            <a:off x="3090326" y="1671800"/>
            <a:ext cx="5378358" cy="51862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Consistent PF Table Update for OTCAM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2540" y="956033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kumimoji="1"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780593" y="3119844"/>
            <a:ext cx="1443160" cy="362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23753" y="3119844"/>
            <a:ext cx="9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>
                <a:solidFill>
                  <a:srgbClr val="FF0000"/>
                </a:solidFill>
              </a:rPr>
              <a:t>Delete!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23805" y="3126518"/>
            <a:ext cx="1443160" cy="362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l="33940" b="48760"/>
          <a:stretch/>
        </p:blipFill>
        <p:spPr>
          <a:xfrm>
            <a:off x="4647742" y="1617988"/>
            <a:ext cx="5479672" cy="5276083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Consistent PF Table Update for OTCAM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2540" y="956033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kumimoji="1"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17" name="下箭头 16"/>
          <p:cNvSpPr/>
          <p:nvPr/>
        </p:nvSpPr>
        <p:spPr>
          <a:xfrm flipH="1">
            <a:off x="6978762" y="2461341"/>
            <a:ext cx="171067" cy="258731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4727" y="3432910"/>
            <a:ext cx="363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Lowest </a:t>
            </a:r>
            <a:r>
              <a:rPr kumimoji="1" lang="en-US" altLang="zh-CN" b="1" smtClean="0">
                <a:solidFill>
                  <a:srgbClr val="FF0000"/>
                </a:solidFill>
              </a:rPr>
              <a:t>relevant rules Move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to the bottom !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4727" y="2574023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D</a:t>
            </a:r>
            <a:r>
              <a:rPr lang="en-US" altLang="zh-CN" b="1" baseline="-25000"/>
              <a:t>3</a:t>
            </a:r>
            <a:r>
              <a:rPr lang="en-US" altLang="zh-CN" b="1"/>
              <a:t> -&gt; D</a:t>
            </a:r>
            <a:r>
              <a:rPr lang="en-US" altLang="zh-CN" b="1" baseline="-25000"/>
              <a:t>2</a:t>
            </a:r>
            <a:r>
              <a:rPr lang="en-US" altLang="zh-CN" b="1"/>
              <a:t> -&gt; D</a:t>
            </a:r>
            <a:r>
              <a:rPr lang="en-US" altLang="zh-CN" b="1" baseline="-25000"/>
              <a:t>1</a:t>
            </a:r>
            <a:r>
              <a:rPr lang="en-US" altLang="zh-CN" b="1"/>
              <a:t> -&gt; H -&gt; E</a:t>
            </a:r>
            <a:r>
              <a:rPr lang="en-US" altLang="zh-CN" b="1" baseline="-25000"/>
              <a:t>1</a:t>
            </a:r>
            <a:r>
              <a:rPr lang="en-US" altLang="zh-CN" b="1"/>
              <a:t> -&gt; G -&gt; E</a:t>
            </a:r>
            <a:r>
              <a:rPr lang="en-US" altLang="zh-CN" b="1" baseline="-25000"/>
              <a:t>3</a:t>
            </a:r>
            <a:r>
              <a:rPr lang="en-US" altLang="zh-CN" b="1"/>
              <a:t>.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5332048" y="3432910"/>
            <a:ext cx="1467586" cy="37060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32048" y="4189304"/>
            <a:ext cx="1467586" cy="37060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32048" y="1947286"/>
            <a:ext cx="1467586" cy="37060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70448" y="4972465"/>
            <a:ext cx="1441646" cy="110732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9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62916" r="10418" b="48760"/>
          <a:stretch/>
        </p:blipFill>
        <p:spPr>
          <a:xfrm>
            <a:off x="4715540" y="1716374"/>
            <a:ext cx="2086171" cy="497619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l="2532" t="50116" r="66658"/>
          <a:stretch/>
        </p:blipFill>
        <p:spPr>
          <a:xfrm>
            <a:off x="7430016" y="1656999"/>
            <a:ext cx="2410383" cy="484448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Consistent PF Table Update for OTCAM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2540" y="956033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kumimoji="1"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17" name="下箭头 16"/>
          <p:cNvSpPr/>
          <p:nvPr/>
        </p:nvSpPr>
        <p:spPr>
          <a:xfrm rot="10800000" flipH="1">
            <a:off x="6928508" y="1996826"/>
            <a:ext cx="192139" cy="1081037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4727" y="3432910"/>
            <a:ext cx="363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remaining </a:t>
            </a:r>
            <a:r>
              <a:rPr kumimoji="1" lang="en-US" altLang="zh-CN" b="1" dirty="0">
                <a:solidFill>
                  <a:srgbClr val="FF0000"/>
                </a:solidFill>
              </a:rPr>
              <a:t>relevant rules are moved toward the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top!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4727" y="2574023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D</a:t>
            </a:r>
            <a:r>
              <a:rPr lang="en-US" altLang="zh-CN" b="1" baseline="-25000"/>
              <a:t>3</a:t>
            </a:r>
            <a:r>
              <a:rPr lang="en-US" altLang="zh-CN" b="1"/>
              <a:t> -&gt; D</a:t>
            </a:r>
            <a:r>
              <a:rPr lang="en-US" altLang="zh-CN" b="1" baseline="-25000"/>
              <a:t>2</a:t>
            </a:r>
            <a:r>
              <a:rPr lang="en-US" altLang="zh-CN" b="1"/>
              <a:t> -&gt; D</a:t>
            </a:r>
            <a:r>
              <a:rPr lang="en-US" altLang="zh-CN" b="1" baseline="-25000"/>
              <a:t>1</a:t>
            </a:r>
            <a:r>
              <a:rPr lang="en-US" altLang="zh-CN" b="1"/>
              <a:t> -&gt; H -&gt; E</a:t>
            </a:r>
            <a:r>
              <a:rPr lang="en-US" altLang="zh-CN" b="1" baseline="-25000"/>
              <a:t>1</a:t>
            </a:r>
            <a:r>
              <a:rPr lang="en-US" altLang="zh-CN" b="1"/>
              <a:t> -&gt; G -&gt; E</a:t>
            </a:r>
            <a:r>
              <a:rPr lang="en-US" altLang="zh-CN" b="1" baseline="-25000"/>
              <a:t>3</a:t>
            </a:r>
            <a:r>
              <a:rPr lang="en-US" altLang="zh-CN" b="1"/>
              <a:t>.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5334125" y="2683881"/>
            <a:ext cx="1467586" cy="37060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34125" y="4502922"/>
            <a:ext cx="1467586" cy="37060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84621" y="2707258"/>
            <a:ext cx="1385839" cy="37060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84621" y="1996826"/>
            <a:ext cx="1385839" cy="37060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8" name="下箭头 27"/>
          <p:cNvSpPr/>
          <p:nvPr/>
        </p:nvSpPr>
        <p:spPr>
          <a:xfrm rot="10800000" flipH="1">
            <a:off x="7160247" y="2707257"/>
            <a:ext cx="178376" cy="216626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t="50758" r="34769"/>
          <a:stretch/>
        </p:blipFill>
        <p:spPr>
          <a:xfrm>
            <a:off x="4809475" y="1280431"/>
            <a:ext cx="4879918" cy="4951288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Consistent PF Table Update for OTCAM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2540" y="956033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kumimoji="1"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17" name="下箭头 16"/>
          <p:cNvSpPr/>
          <p:nvPr/>
        </p:nvSpPr>
        <p:spPr>
          <a:xfrm rot="10800000" flipV="1">
            <a:off x="6904399" y="1703980"/>
            <a:ext cx="196791" cy="232327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4727" y="3325970"/>
            <a:ext cx="4110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rearrange </a:t>
            </a:r>
            <a:r>
              <a:rPr kumimoji="1" lang="en-US" altLang="zh-CN" b="1" dirty="0">
                <a:solidFill>
                  <a:srgbClr val="FF0000"/>
                </a:solidFill>
              </a:rPr>
              <a:t>the top relevant rules </a:t>
            </a:r>
            <a:r>
              <a:rPr kumimoji="1" lang="en-US" altLang="zh-CN" b="1" dirty="0" err="1">
                <a:solidFill>
                  <a:srgbClr val="FF0000"/>
                </a:solidFill>
              </a:rPr>
              <a:t>iteratively,place</a:t>
            </a:r>
            <a:r>
              <a:rPr kumimoji="1" lang="en-US" altLang="zh-CN" b="1" dirty="0">
                <a:solidFill>
                  <a:srgbClr val="FF0000"/>
                </a:solidFill>
              </a:rPr>
              <a:t> them below all the empty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entries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dirty="0"/>
              <a:t> </a:t>
            </a:r>
            <a:r>
              <a:rPr lang="en-US" altLang="zh-CN" b="1" dirty="0"/>
              <a:t>All relevant rules are in order.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4727" y="2574023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D</a:t>
            </a:r>
            <a:r>
              <a:rPr lang="en-US" altLang="zh-CN" b="1" baseline="-25000"/>
              <a:t>3</a:t>
            </a:r>
            <a:r>
              <a:rPr lang="en-US" altLang="zh-CN" b="1"/>
              <a:t> -&gt; D</a:t>
            </a:r>
            <a:r>
              <a:rPr lang="en-US" altLang="zh-CN" b="1" baseline="-25000"/>
              <a:t>2</a:t>
            </a:r>
            <a:r>
              <a:rPr lang="en-US" altLang="zh-CN" b="1"/>
              <a:t> -&gt; D</a:t>
            </a:r>
            <a:r>
              <a:rPr lang="en-US" altLang="zh-CN" b="1" baseline="-25000"/>
              <a:t>1</a:t>
            </a:r>
            <a:r>
              <a:rPr lang="en-US" altLang="zh-CN" b="1"/>
              <a:t> -&gt; H -&gt; E</a:t>
            </a:r>
            <a:r>
              <a:rPr lang="en-US" altLang="zh-CN" b="1" baseline="-25000"/>
              <a:t>1</a:t>
            </a:r>
            <a:r>
              <a:rPr lang="en-US" altLang="zh-CN" b="1"/>
              <a:t> -&gt; G -&gt; E</a:t>
            </a:r>
            <a:r>
              <a:rPr lang="en-US" altLang="zh-CN" b="1" baseline="-25000"/>
              <a:t>3</a:t>
            </a:r>
            <a:r>
              <a:rPr lang="en-US" altLang="zh-CN" b="1"/>
              <a:t>.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5418135" y="1568680"/>
            <a:ext cx="1300190" cy="37148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27445" y="3798482"/>
            <a:ext cx="1300190" cy="36548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70460" y="3077863"/>
            <a:ext cx="1480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F0000"/>
                </a:solidFill>
              </a:rPr>
              <a:t>Owing to G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70460" y="4163971"/>
            <a:ext cx="148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F0000"/>
                </a:solidFill>
              </a:rPr>
              <a:t>Owing to H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60244" y="1164602"/>
            <a:ext cx="103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/>
              <a:t>iterator1</a:t>
            </a:r>
            <a:endParaRPr kumimoji="1" lang="zh-CN" altLang="en-US" sz="16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441220" y="2298915"/>
            <a:ext cx="1300190" cy="37148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41410" y="1164602"/>
            <a:ext cx="103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/>
              <a:t>iterator2</a:t>
            </a:r>
            <a:endParaRPr kumimoji="1" lang="zh-CN" altLang="en-US" sz="1600" b="1" dirty="0"/>
          </a:p>
        </p:txBody>
      </p:sp>
      <p:sp>
        <p:nvSpPr>
          <p:cNvPr id="30" name="下箭头 29"/>
          <p:cNvSpPr/>
          <p:nvPr/>
        </p:nvSpPr>
        <p:spPr>
          <a:xfrm rot="10800000" flipV="1">
            <a:off x="7226191" y="2362704"/>
            <a:ext cx="173812" cy="615399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27445" y="2679870"/>
            <a:ext cx="1300190" cy="37148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35966" y="6263266"/>
            <a:ext cx="3213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/>
              <a:t>D</a:t>
            </a:r>
            <a:r>
              <a:rPr kumimoji="1" lang="en-US" altLang="zh-CN" sz="1600" b="1" baseline="-25000" dirty="0" smtClean="0"/>
              <a:t>1</a:t>
            </a:r>
            <a:r>
              <a:rPr kumimoji="1" lang="zh-CN" altLang="en-US" sz="1600" b="1" dirty="0"/>
              <a:t>，</a:t>
            </a:r>
            <a:r>
              <a:rPr kumimoji="1" lang="en-US" altLang="zh-CN" sz="1600" b="1" dirty="0" smtClean="0"/>
              <a:t>D</a:t>
            </a:r>
            <a:r>
              <a:rPr kumimoji="1" lang="en-US" altLang="zh-CN" sz="1600" b="1" baseline="-25000" dirty="0" smtClean="0"/>
              <a:t>2</a:t>
            </a:r>
            <a:r>
              <a:rPr kumimoji="1" lang="zh-CN" altLang="en-US" sz="1600" b="1" dirty="0"/>
              <a:t>，</a:t>
            </a:r>
            <a:r>
              <a:rPr kumimoji="1" lang="en-US" altLang="zh-CN" sz="1600" b="1" dirty="0" smtClean="0"/>
              <a:t>D</a:t>
            </a:r>
            <a:r>
              <a:rPr kumimoji="1" lang="en-US" altLang="zh-CN" sz="1600" b="1" baseline="-25000" dirty="0" smtClean="0"/>
              <a:t>3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is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already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in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order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7542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 animBg="1"/>
      <p:bldP spid="25" grpId="0" animBg="1"/>
      <p:bldP spid="21" grpId="0"/>
      <p:bldP spid="21" grpId="1"/>
      <p:bldP spid="22" grpId="0" animBg="1"/>
      <p:bldP spid="29" grpId="0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l="32038" t="51710"/>
          <a:stretch/>
        </p:blipFill>
        <p:spPr>
          <a:xfrm>
            <a:off x="4669298" y="1417698"/>
            <a:ext cx="5235930" cy="461812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Consistent PF Table Update for OTCAM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2540" y="956033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kumimoji="1"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864727" y="3309857"/>
            <a:ext cx="4110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moving </a:t>
            </a:r>
            <a:r>
              <a:rPr lang="en-US" altLang="zh-CN" b="1" dirty="0">
                <a:solidFill>
                  <a:srgbClr val="FF0000"/>
                </a:solidFill>
              </a:rPr>
              <a:t>relevant rules toward the top(bottom) to fill all the available empty entries and adding all new incoming rules.</a:t>
            </a:r>
          </a:p>
        </p:txBody>
      </p:sp>
      <p:sp>
        <p:nvSpPr>
          <p:cNvPr id="6" name="矩形 5"/>
          <p:cNvSpPr/>
          <p:nvPr/>
        </p:nvSpPr>
        <p:spPr>
          <a:xfrm>
            <a:off x="864727" y="2574023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D</a:t>
            </a:r>
            <a:r>
              <a:rPr lang="en-US" altLang="zh-CN" b="1" baseline="-25000"/>
              <a:t>3</a:t>
            </a:r>
            <a:r>
              <a:rPr lang="en-US" altLang="zh-CN" b="1"/>
              <a:t> -&gt; D</a:t>
            </a:r>
            <a:r>
              <a:rPr lang="en-US" altLang="zh-CN" b="1" baseline="-25000"/>
              <a:t>2</a:t>
            </a:r>
            <a:r>
              <a:rPr lang="en-US" altLang="zh-CN" b="1"/>
              <a:t> -&gt; D</a:t>
            </a:r>
            <a:r>
              <a:rPr lang="en-US" altLang="zh-CN" b="1" baseline="-25000"/>
              <a:t>1</a:t>
            </a:r>
            <a:r>
              <a:rPr lang="en-US" altLang="zh-CN" b="1"/>
              <a:t> -&gt; H -&gt; E</a:t>
            </a:r>
            <a:r>
              <a:rPr lang="en-US" altLang="zh-CN" b="1" baseline="-25000"/>
              <a:t>1</a:t>
            </a:r>
            <a:r>
              <a:rPr lang="en-US" altLang="zh-CN" b="1"/>
              <a:t> -&gt; G -&gt; E</a:t>
            </a:r>
            <a:r>
              <a:rPr lang="en-US" altLang="zh-CN" b="1" baseline="-25000"/>
              <a:t>3</a:t>
            </a:r>
            <a:r>
              <a:rPr lang="en-US" altLang="zh-CN" b="1"/>
              <a:t>.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5441220" y="1956467"/>
            <a:ext cx="1300190" cy="37148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48029" y="2985625"/>
            <a:ext cx="1480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F0000"/>
                </a:solidFill>
              </a:rPr>
              <a:t>Insert</a:t>
            </a:r>
            <a:r>
              <a:rPr kumimoji="1" lang="zh-CN" altLang="en-US" sz="16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b="1" dirty="0" smtClean="0">
                <a:solidFill>
                  <a:srgbClr val="FF0000"/>
                </a:solidFill>
              </a:rPr>
              <a:t>G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89205" y="4065665"/>
            <a:ext cx="148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F0000"/>
                </a:solidFill>
              </a:rPr>
              <a:t>insert H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 rot="10800000" flipV="1">
            <a:off x="7117460" y="2067216"/>
            <a:ext cx="173812" cy="444044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74089" y="2327957"/>
            <a:ext cx="1411473" cy="36660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3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32030" y="1873502"/>
            <a:ext cx="3819097" cy="362708"/>
          </a:xfrm>
        </p:spPr>
        <p:txBody>
          <a:bodyPr/>
          <a:lstStyle/>
          <a:p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流表查询技术背景介绍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00714" y="1637975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3171388"/>
            <a:ext cx="3819097" cy="362708"/>
          </a:xfrm>
        </p:spPr>
        <p:txBody>
          <a:bodyPr/>
          <a:lstStyle/>
          <a:p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中的流表缓存技术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800714" y="2935861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932030" y="4469274"/>
            <a:ext cx="3819097" cy="362708"/>
          </a:xfrm>
        </p:spPr>
        <p:txBody>
          <a:bodyPr/>
          <a:lstStyle/>
          <a:p>
            <a:r>
              <a:rPr kumimoji="1" lang="en-US" altLang="zh-CN" dirty="0" err="1"/>
              <a:t>o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中的流表查询技术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800714" y="4233747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 smtClean="0"/>
              <a:t>Proof </a:t>
            </a:r>
            <a:r>
              <a:rPr lang="en-US" altLang="zh-CN" dirty="0"/>
              <a:t>of Correctness of </a:t>
            </a:r>
            <a:r>
              <a:rPr lang="en-US" altLang="zh-CN" dirty="0" err="1"/>
              <a:t>CoPTUA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04-4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6008" y="2379789"/>
            <a:ext cx="365435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Lemma 1. </a:t>
            </a:r>
            <a:endParaRPr lang="en-US" altLang="zh-CN" b="1" dirty="0" smtClean="0"/>
          </a:p>
          <a:p>
            <a:r>
              <a:rPr lang="zh-CN" altLang="en-US" sz="1600" dirty="0" smtClean="0"/>
              <a:t>For </a:t>
            </a:r>
            <a:r>
              <a:rPr lang="zh-CN" altLang="en-US" sz="1600" dirty="0"/>
              <a:t>any two rules A 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B</a:t>
            </a:r>
            <a:r>
              <a:rPr lang="zh-CN" altLang="en-US" sz="1600" dirty="0" smtClean="0"/>
              <a:t>,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if </a:t>
            </a:r>
            <a:r>
              <a:rPr lang="zh-CN" altLang="en-US" sz="1600" dirty="0"/>
              <a:t>there is at least one </a:t>
            </a:r>
            <a:r>
              <a:rPr lang="zh-CN" altLang="en-US" sz="1600" dirty="0" smtClean="0"/>
              <a:t>copy of </a:t>
            </a:r>
            <a:r>
              <a:rPr lang="zh-CN" altLang="en-US" sz="1600" dirty="0"/>
              <a:t>B such that all the copies of A &lt; B</a:t>
            </a:r>
            <a:r>
              <a:rPr lang="zh-CN" altLang="en-US" sz="1600" dirty="0" smtClean="0"/>
              <a:t>,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then </a:t>
            </a:r>
            <a:r>
              <a:rPr lang="zh-CN" altLang="en-US" sz="1600" dirty="0"/>
              <a:t>the PF </a:t>
            </a:r>
            <a:r>
              <a:rPr lang="zh-CN" altLang="en-US" sz="1600" dirty="0" smtClean="0"/>
              <a:t>table consistency </a:t>
            </a:r>
            <a:r>
              <a:rPr lang="zh-CN" altLang="en-US" sz="1600" dirty="0"/>
              <a:t>is maintained.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363" y="2175030"/>
            <a:ext cx="5558017" cy="28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 smtClean="0"/>
              <a:t>Proof </a:t>
            </a:r>
            <a:r>
              <a:rPr lang="en-US" altLang="zh-CN" dirty="0"/>
              <a:t>of Correctness of </a:t>
            </a:r>
            <a:r>
              <a:rPr lang="en-US" altLang="zh-CN" dirty="0" err="1"/>
              <a:t>CoPTUA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04-4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7991" y="1017917"/>
            <a:ext cx="8839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Lemma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. </a:t>
            </a:r>
            <a:endParaRPr lang="en-US" altLang="zh-CN" b="1" dirty="0" smtClean="0"/>
          </a:p>
          <a:p>
            <a:r>
              <a:rPr lang="en-US" altLang="zh-CN" sz="1600" dirty="0"/>
              <a:t>Assume a search key </a:t>
            </a:r>
            <a:r>
              <a:rPr lang="en-US" altLang="zh-CN" sz="1600" dirty="0" smtClean="0"/>
              <a:t>matching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takes </a:t>
            </a:r>
            <a:r>
              <a:rPr lang="en-US" altLang="zh-CN" sz="1600" b="1" dirty="0">
                <a:solidFill>
                  <a:srgbClr val="FF0000"/>
                </a:solidFill>
              </a:rPr>
              <a:t>n </a:t>
            </a:r>
            <a:r>
              <a:rPr lang="en-US" altLang="zh-CN" sz="1600" dirty="0"/>
              <a:t>clock cycles</a:t>
            </a:r>
            <a:r>
              <a:rPr lang="en-US" altLang="zh-CN" sz="1600" dirty="0" smtClean="0"/>
              <a:t>.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 </a:t>
            </a:r>
            <a:r>
              <a:rPr lang="en-US" altLang="zh-CN" sz="1600" dirty="0"/>
              <a:t>rule move process, the rule in the old location cannot </a:t>
            </a:r>
            <a:r>
              <a:rPr lang="en-US" altLang="zh-CN" sz="1600" dirty="0" smtClean="0"/>
              <a:t>be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deleted </a:t>
            </a:r>
            <a:r>
              <a:rPr lang="en-US" altLang="zh-CN" sz="1600" dirty="0"/>
              <a:t>until the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nth </a:t>
            </a:r>
            <a:r>
              <a:rPr lang="en-US" altLang="zh-CN" sz="1600" dirty="0"/>
              <a:t>clock cycle after the rule has been </a:t>
            </a:r>
            <a:r>
              <a:rPr lang="en-US" altLang="zh-CN" sz="1600" dirty="0" smtClean="0"/>
              <a:t>written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 </a:t>
            </a:r>
            <a:r>
              <a:rPr lang="en-US" altLang="zh-CN" sz="1600" dirty="0"/>
              <a:t>its new </a:t>
            </a:r>
            <a:r>
              <a:rPr lang="en-US" altLang="zh-CN" sz="1600" dirty="0" smtClean="0"/>
              <a:t>location.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That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say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4" name="下箭头 3"/>
          <p:cNvSpPr/>
          <p:nvPr/>
        </p:nvSpPr>
        <p:spPr>
          <a:xfrm rot="16200000">
            <a:off x="5718165" y="-922266"/>
            <a:ext cx="320476" cy="1066082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三角形 5"/>
          <p:cNvSpPr/>
          <p:nvPr/>
        </p:nvSpPr>
        <p:spPr>
          <a:xfrm rot="10800000">
            <a:off x="1898248" y="3955714"/>
            <a:ext cx="486137" cy="4524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8247" y="3440286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t</a:t>
            </a:r>
            <a:r>
              <a:rPr kumimoji="1" lang="en-US" altLang="zh-CN" b="1" baseline="-25000" dirty="0" err="1" smtClean="0"/>
              <a:t>ms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kumimoji="1" lang="en-US" altLang="zh-CN" sz="1400" dirty="0" smtClean="0"/>
              <a:t>search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starts</a:t>
            </a:r>
            <a:endParaRPr kumimoji="1" lang="zh-CN" altLang="en-US" sz="1400" dirty="0"/>
          </a:p>
        </p:txBody>
      </p:sp>
      <p:sp>
        <p:nvSpPr>
          <p:cNvPr id="9" name="三角形 8"/>
          <p:cNvSpPr/>
          <p:nvPr/>
        </p:nvSpPr>
        <p:spPr>
          <a:xfrm rot="10800000">
            <a:off x="5210537" y="3924458"/>
            <a:ext cx="486137" cy="4524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68648" y="340903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t</a:t>
            </a:r>
            <a:r>
              <a:rPr kumimoji="1" lang="en-US" altLang="zh-CN" b="1" baseline="-25000" dirty="0" err="1" smtClean="0"/>
              <a:t>me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kumimoji="1" lang="en-US" altLang="zh-CN" sz="1400" dirty="0" smtClean="0"/>
              <a:t>search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ends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03650" y="266798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t</a:t>
            </a:r>
            <a:r>
              <a:rPr kumimoji="1" lang="en-US" altLang="zh-CN" b="1" baseline="-25000" dirty="0" err="1" smtClean="0"/>
              <a:t>me</a:t>
            </a:r>
            <a:r>
              <a:rPr kumimoji="1" lang="zh-CN" altLang="en-US" b="1" dirty="0" smtClean="0"/>
              <a:t> </a:t>
            </a:r>
            <a:r>
              <a:rPr kumimoji="1" lang="mr-IN" altLang="zh-CN" b="1" dirty="0" smtClean="0"/>
              <a:t>–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t</a:t>
            </a:r>
            <a:r>
              <a:rPr kumimoji="1" lang="en-US" altLang="zh-CN" b="1" baseline="-25000" dirty="0" err="1" smtClean="0"/>
              <a:t>ms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=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n</a:t>
            </a:r>
            <a:endParaRPr kumimoji="1"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8946553" y="5952928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t</a:t>
            </a:r>
            <a:r>
              <a:rPr kumimoji="1" lang="en-US" altLang="zh-CN" b="1" baseline="-25000" dirty="0" smtClean="0"/>
              <a:t>a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kumimoji="1" lang="en-US" altLang="zh-CN" sz="1400" dirty="0" smtClean="0"/>
              <a:t>rule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copy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to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new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location</a:t>
            </a:r>
          </a:p>
          <a:p>
            <a:r>
              <a:rPr kumimoji="1" lang="en-US" altLang="zh-CN" b="1" dirty="0" smtClean="0"/>
              <a:t>T</a:t>
            </a:r>
            <a:r>
              <a:rPr kumimoji="1" lang="en-US" altLang="zh-CN" b="1" baseline="-25000" dirty="0" smtClean="0"/>
              <a:t>d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kumimoji="1" lang="en-US" altLang="zh-CN" sz="1400" dirty="0" smtClean="0"/>
              <a:t>rule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deleted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from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old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location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314577" y="201439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t</a:t>
            </a:r>
            <a:r>
              <a:rPr kumimoji="1" lang="en-US" altLang="zh-CN" b="1" baseline="-25000" dirty="0"/>
              <a:t>d</a:t>
            </a:r>
            <a:r>
              <a:rPr kumimoji="1" lang="zh-CN" altLang="en-US" b="1" dirty="0" smtClean="0"/>
              <a:t> </a:t>
            </a:r>
            <a:r>
              <a:rPr kumimoji="1" lang="mr-IN" altLang="zh-CN" b="1" dirty="0" smtClean="0"/>
              <a:t>–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</a:t>
            </a:r>
            <a:r>
              <a:rPr kumimoji="1" lang="en-US" altLang="zh-CN" b="1" baseline="-25000" dirty="0"/>
              <a:t>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=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n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227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 smtClean="0"/>
              <a:t>Proof </a:t>
            </a:r>
            <a:r>
              <a:rPr lang="en-US" altLang="zh-CN" dirty="0"/>
              <a:t>of Correctness of </a:t>
            </a:r>
            <a:r>
              <a:rPr lang="en-US" altLang="zh-CN" dirty="0" err="1"/>
              <a:t>CoPTUA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04-4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7991" y="1017917"/>
            <a:ext cx="8839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Lemma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. </a:t>
            </a:r>
            <a:endParaRPr lang="en-US" altLang="zh-CN" b="1" dirty="0" smtClean="0"/>
          </a:p>
          <a:p>
            <a:r>
              <a:rPr lang="en-US" altLang="zh-CN" sz="1600" dirty="0"/>
              <a:t>Assume a search key </a:t>
            </a:r>
            <a:r>
              <a:rPr lang="en-US" altLang="zh-CN" sz="1600" dirty="0" smtClean="0"/>
              <a:t>matching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takes </a:t>
            </a:r>
            <a:r>
              <a:rPr lang="en-US" altLang="zh-CN" sz="1600" b="1" dirty="0">
                <a:solidFill>
                  <a:srgbClr val="FF0000"/>
                </a:solidFill>
              </a:rPr>
              <a:t>n </a:t>
            </a:r>
            <a:r>
              <a:rPr lang="en-US" altLang="zh-CN" sz="1600" dirty="0"/>
              <a:t>clock cycles</a:t>
            </a:r>
            <a:r>
              <a:rPr lang="en-US" altLang="zh-CN" sz="1600" dirty="0" smtClean="0"/>
              <a:t>.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 </a:t>
            </a:r>
            <a:r>
              <a:rPr lang="en-US" altLang="zh-CN" sz="1600" dirty="0"/>
              <a:t>rule move process, the rule in the old location cannot </a:t>
            </a:r>
            <a:r>
              <a:rPr lang="en-US" altLang="zh-CN" sz="1600" dirty="0" smtClean="0"/>
              <a:t>be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deleted </a:t>
            </a:r>
            <a:r>
              <a:rPr lang="en-US" altLang="zh-CN" sz="1600" dirty="0"/>
              <a:t>until the </a:t>
            </a:r>
            <a:r>
              <a:rPr lang="en-US" altLang="zh-CN" sz="1600" b="1" dirty="0">
                <a:solidFill>
                  <a:srgbClr val="FF0000"/>
                </a:solidFill>
              </a:rPr>
              <a:t>nth </a:t>
            </a:r>
            <a:r>
              <a:rPr lang="en-US" altLang="zh-CN" sz="1600" dirty="0"/>
              <a:t>clock cycle after the rule has been </a:t>
            </a:r>
            <a:r>
              <a:rPr lang="en-US" altLang="zh-CN" sz="1600" dirty="0" smtClean="0"/>
              <a:t>written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 </a:t>
            </a:r>
            <a:r>
              <a:rPr lang="en-US" altLang="zh-CN" sz="1600" dirty="0"/>
              <a:t>its new location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That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say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4" name="下箭头 3"/>
          <p:cNvSpPr/>
          <p:nvPr/>
        </p:nvSpPr>
        <p:spPr>
          <a:xfrm rot="16200000">
            <a:off x="5718165" y="-922266"/>
            <a:ext cx="320476" cy="1066082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三角形 5"/>
          <p:cNvSpPr/>
          <p:nvPr/>
        </p:nvSpPr>
        <p:spPr>
          <a:xfrm rot="10800000">
            <a:off x="1898248" y="3955714"/>
            <a:ext cx="486137" cy="4524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8247" y="3440286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t</a:t>
            </a:r>
            <a:r>
              <a:rPr kumimoji="1" lang="en-US" altLang="zh-CN" b="1" baseline="-25000" dirty="0" err="1" smtClean="0"/>
              <a:t>ms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kumimoji="1" lang="en-US" altLang="zh-CN" sz="1400" dirty="0" smtClean="0"/>
              <a:t>search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starts</a:t>
            </a:r>
            <a:endParaRPr kumimoji="1" lang="zh-CN" altLang="en-US" sz="1400" dirty="0"/>
          </a:p>
        </p:txBody>
      </p:sp>
      <p:sp>
        <p:nvSpPr>
          <p:cNvPr id="9" name="三角形 8"/>
          <p:cNvSpPr/>
          <p:nvPr/>
        </p:nvSpPr>
        <p:spPr>
          <a:xfrm rot="10800000">
            <a:off x="5210537" y="3924458"/>
            <a:ext cx="486137" cy="4524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68648" y="340903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t</a:t>
            </a:r>
            <a:r>
              <a:rPr kumimoji="1" lang="en-US" altLang="zh-CN" b="1" baseline="-25000" dirty="0" err="1" smtClean="0"/>
              <a:t>me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kumimoji="1" lang="en-US" altLang="zh-CN" sz="1400" dirty="0" smtClean="0"/>
              <a:t>search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ends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03650" y="266798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t</a:t>
            </a:r>
            <a:r>
              <a:rPr kumimoji="1" lang="en-US" altLang="zh-CN" b="1" baseline="-25000" dirty="0" err="1" smtClean="0"/>
              <a:t>me</a:t>
            </a:r>
            <a:r>
              <a:rPr kumimoji="1" lang="zh-CN" altLang="en-US" b="1" dirty="0" smtClean="0"/>
              <a:t> </a:t>
            </a:r>
            <a:r>
              <a:rPr kumimoji="1" lang="mr-IN" altLang="zh-CN" b="1" dirty="0" smtClean="0"/>
              <a:t>–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t</a:t>
            </a:r>
            <a:r>
              <a:rPr kumimoji="1" lang="en-US" altLang="zh-CN" b="1" baseline="-25000" dirty="0" err="1" smtClean="0"/>
              <a:t>ms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=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n</a:t>
            </a:r>
            <a:endParaRPr kumimoji="1" lang="zh-CN" altLang="en-US" b="1" dirty="0"/>
          </a:p>
        </p:txBody>
      </p:sp>
      <p:sp>
        <p:nvSpPr>
          <p:cNvPr id="13" name="三角形 12"/>
          <p:cNvSpPr/>
          <p:nvPr/>
        </p:nvSpPr>
        <p:spPr>
          <a:xfrm>
            <a:off x="939136" y="4439402"/>
            <a:ext cx="486137" cy="4524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0689" y="4898662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</a:t>
            </a:r>
            <a:r>
              <a:rPr kumimoji="1" lang="en-US" altLang="zh-CN" b="1" baseline="-25000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14577" y="201439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t</a:t>
            </a:r>
            <a:r>
              <a:rPr kumimoji="1" lang="en-US" altLang="zh-CN" b="1" baseline="-25000" dirty="0"/>
              <a:t>d</a:t>
            </a:r>
            <a:r>
              <a:rPr kumimoji="1" lang="zh-CN" altLang="en-US" b="1" dirty="0" smtClean="0"/>
              <a:t> </a:t>
            </a:r>
            <a:r>
              <a:rPr kumimoji="1" lang="mr-IN" altLang="zh-CN" b="1" dirty="0" smtClean="0"/>
              <a:t>–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</a:t>
            </a:r>
            <a:r>
              <a:rPr kumimoji="1" lang="en-US" altLang="zh-CN" b="1" baseline="-25000" dirty="0"/>
              <a:t>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=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n</a:t>
            </a:r>
            <a:endParaRPr kumimoji="1" lang="zh-CN" altLang="en-US" b="1" dirty="0"/>
          </a:p>
        </p:txBody>
      </p:sp>
      <p:sp>
        <p:nvSpPr>
          <p:cNvPr id="15" name="三角形 14"/>
          <p:cNvSpPr/>
          <p:nvPr/>
        </p:nvSpPr>
        <p:spPr>
          <a:xfrm>
            <a:off x="4314796" y="4439402"/>
            <a:ext cx="486137" cy="4524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46349" y="4898662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/>
              <a:t>t</a:t>
            </a:r>
            <a:r>
              <a:rPr kumimoji="1" lang="en-US" altLang="zh-CN" b="1" baseline="-25000" dirty="0" smtClean="0"/>
              <a:t>d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946553" y="5952928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t</a:t>
            </a:r>
            <a:r>
              <a:rPr kumimoji="1" lang="en-US" altLang="zh-CN" b="1" baseline="-25000" dirty="0" smtClean="0"/>
              <a:t>a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kumimoji="1" lang="en-US" altLang="zh-CN" sz="1400" dirty="0" smtClean="0"/>
              <a:t>rule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copy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to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new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location</a:t>
            </a:r>
          </a:p>
          <a:p>
            <a:r>
              <a:rPr kumimoji="1" lang="en-US" altLang="zh-CN" b="1" dirty="0" smtClean="0"/>
              <a:t>T</a:t>
            </a:r>
            <a:r>
              <a:rPr kumimoji="1" lang="en-US" altLang="zh-CN" b="1" baseline="-25000" dirty="0" smtClean="0"/>
              <a:t>d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kumimoji="1" lang="en-US" altLang="zh-CN" sz="1400" dirty="0" smtClean="0"/>
              <a:t>rule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deleted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from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old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location</a:t>
            </a:r>
            <a:endParaRPr kumimoji="1"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939136" y="5587475"/>
            <a:ext cx="722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the rule at the new location </a:t>
            </a:r>
            <a:r>
              <a:rPr lang="zh-CN" altLang="en-US" b="1" dirty="0" smtClean="0"/>
              <a:t>is already </a:t>
            </a:r>
            <a:r>
              <a:rPr lang="zh-CN" altLang="en-US" b="1" dirty="0"/>
              <a:t>valid at </a:t>
            </a:r>
            <a:r>
              <a:rPr lang="zh-CN" altLang="en-US" b="1" dirty="0" smtClean="0"/>
              <a:t>the beginning </a:t>
            </a:r>
            <a:r>
              <a:rPr lang="zh-CN" altLang="en-US" b="1" dirty="0"/>
              <a:t>of the search key </a:t>
            </a:r>
            <a:r>
              <a:rPr lang="zh-CN" altLang="en-US" b="1" dirty="0" smtClean="0"/>
              <a:t>match process</a:t>
            </a:r>
            <a:r>
              <a:rPr lang="en-US" altLang="zh-CN" b="1" dirty="0" smtClean="0"/>
              <a:t>,</a:t>
            </a:r>
            <a:r>
              <a:rPr lang="en-US" altLang="zh-CN" b="1" dirty="0" smtClean="0">
                <a:solidFill>
                  <a:srgbClr val="FF0000"/>
                </a:solidFill>
              </a:rPr>
              <a:t>delete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do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not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effect</a:t>
            </a:r>
            <a:r>
              <a:rPr lang="zh-CN" altLang="en-US" b="1" dirty="0" smtClean="0">
                <a:solidFill>
                  <a:srgbClr val="FF0000"/>
                </a:solidFill>
              </a:rPr>
              <a:t>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 smtClean="0"/>
              <a:t>Proof </a:t>
            </a:r>
            <a:r>
              <a:rPr lang="en-US" altLang="zh-CN" dirty="0"/>
              <a:t>of Correctness of </a:t>
            </a:r>
            <a:r>
              <a:rPr lang="en-US" altLang="zh-CN" dirty="0" err="1"/>
              <a:t>CoPTUA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04-4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7991" y="1017917"/>
            <a:ext cx="8839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Lemma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. </a:t>
            </a:r>
            <a:endParaRPr lang="en-US" altLang="zh-CN" b="1" dirty="0" smtClean="0"/>
          </a:p>
          <a:p>
            <a:r>
              <a:rPr lang="en-US" altLang="zh-CN" sz="1600" dirty="0"/>
              <a:t>Assume a search key </a:t>
            </a:r>
            <a:r>
              <a:rPr lang="en-US" altLang="zh-CN" sz="1600" dirty="0" smtClean="0"/>
              <a:t>matching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takes </a:t>
            </a:r>
            <a:r>
              <a:rPr lang="en-US" altLang="zh-CN" sz="1600" b="1" dirty="0">
                <a:solidFill>
                  <a:srgbClr val="FF0000"/>
                </a:solidFill>
              </a:rPr>
              <a:t>n </a:t>
            </a:r>
            <a:r>
              <a:rPr lang="en-US" altLang="zh-CN" sz="1600" dirty="0"/>
              <a:t>clock cycles</a:t>
            </a:r>
            <a:r>
              <a:rPr lang="en-US" altLang="zh-CN" sz="1600" dirty="0" smtClean="0"/>
              <a:t>.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 </a:t>
            </a:r>
            <a:r>
              <a:rPr lang="en-US" altLang="zh-CN" sz="1600" dirty="0"/>
              <a:t>rule move process, the rule in the old location cannot </a:t>
            </a:r>
            <a:r>
              <a:rPr lang="en-US" altLang="zh-CN" sz="1600" dirty="0" smtClean="0"/>
              <a:t>be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deleted </a:t>
            </a:r>
            <a:r>
              <a:rPr lang="en-US" altLang="zh-CN" sz="1600" dirty="0"/>
              <a:t>until the </a:t>
            </a:r>
            <a:r>
              <a:rPr lang="en-US" altLang="zh-CN" sz="1600" b="1" dirty="0">
                <a:solidFill>
                  <a:srgbClr val="FF0000"/>
                </a:solidFill>
              </a:rPr>
              <a:t>nth </a:t>
            </a:r>
            <a:r>
              <a:rPr lang="en-US" altLang="zh-CN" sz="1600" dirty="0"/>
              <a:t>clock cycle after the rule has been </a:t>
            </a:r>
            <a:r>
              <a:rPr lang="en-US" altLang="zh-CN" sz="1600" dirty="0" smtClean="0"/>
              <a:t>written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 </a:t>
            </a:r>
            <a:r>
              <a:rPr lang="en-US" altLang="zh-CN" sz="1600" dirty="0"/>
              <a:t>its new location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That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say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4" name="下箭头 3"/>
          <p:cNvSpPr/>
          <p:nvPr/>
        </p:nvSpPr>
        <p:spPr>
          <a:xfrm rot="16200000">
            <a:off x="5718165" y="-922266"/>
            <a:ext cx="320476" cy="1066082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三角形 5"/>
          <p:cNvSpPr/>
          <p:nvPr/>
        </p:nvSpPr>
        <p:spPr>
          <a:xfrm rot="10800000">
            <a:off x="1898248" y="3955714"/>
            <a:ext cx="486137" cy="4524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8247" y="3440286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t</a:t>
            </a:r>
            <a:r>
              <a:rPr kumimoji="1" lang="en-US" altLang="zh-CN" b="1" baseline="-25000" dirty="0" err="1" smtClean="0"/>
              <a:t>ms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kumimoji="1" lang="en-US" altLang="zh-CN" sz="1400" dirty="0" smtClean="0"/>
              <a:t>search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starts</a:t>
            </a:r>
            <a:endParaRPr kumimoji="1" lang="zh-CN" altLang="en-US" sz="1400" dirty="0"/>
          </a:p>
        </p:txBody>
      </p:sp>
      <p:sp>
        <p:nvSpPr>
          <p:cNvPr id="9" name="三角形 8"/>
          <p:cNvSpPr/>
          <p:nvPr/>
        </p:nvSpPr>
        <p:spPr>
          <a:xfrm rot="10800000">
            <a:off x="5210537" y="3924458"/>
            <a:ext cx="486137" cy="4524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68648" y="340903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t</a:t>
            </a:r>
            <a:r>
              <a:rPr kumimoji="1" lang="en-US" altLang="zh-CN" b="1" baseline="-25000" dirty="0" err="1" smtClean="0"/>
              <a:t>me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kumimoji="1" lang="en-US" altLang="zh-CN" sz="1400" dirty="0" smtClean="0"/>
              <a:t>search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ends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03650" y="266798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t</a:t>
            </a:r>
            <a:r>
              <a:rPr kumimoji="1" lang="en-US" altLang="zh-CN" b="1" baseline="-25000" dirty="0" err="1" smtClean="0"/>
              <a:t>me</a:t>
            </a:r>
            <a:r>
              <a:rPr kumimoji="1" lang="zh-CN" altLang="en-US" b="1" dirty="0" smtClean="0"/>
              <a:t> </a:t>
            </a:r>
            <a:r>
              <a:rPr kumimoji="1" lang="mr-IN" altLang="zh-CN" b="1" dirty="0" smtClean="0"/>
              <a:t>–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t</a:t>
            </a:r>
            <a:r>
              <a:rPr kumimoji="1" lang="en-US" altLang="zh-CN" b="1" baseline="-25000" dirty="0" err="1" smtClean="0"/>
              <a:t>ms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=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n</a:t>
            </a:r>
            <a:endParaRPr kumimoji="1" lang="zh-CN" altLang="en-US" b="1" dirty="0"/>
          </a:p>
        </p:txBody>
      </p:sp>
      <p:sp>
        <p:nvSpPr>
          <p:cNvPr id="13" name="三角形 12"/>
          <p:cNvSpPr/>
          <p:nvPr/>
        </p:nvSpPr>
        <p:spPr>
          <a:xfrm>
            <a:off x="3433817" y="4399283"/>
            <a:ext cx="486137" cy="4524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6358" y="4851714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</a:t>
            </a:r>
            <a:r>
              <a:rPr kumimoji="1" lang="en-US" altLang="zh-CN" b="1" baseline="-25000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14577" y="201439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t</a:t>
            </a:r>
            <a:r>
              <a:rPr kumimoji="1" lang="en-US" altLang="zh-CN" b="1" baseline="-25000" dirty="0"/>
              <a:t>d</a:t>
            </a:r>
            <a:r>
              <a:rPr kumimoji="1" lang="zh-CN" altLang="en-US" b="1" dirty="0" smtClean="0"/>
              <a:t> </a:t>
            </a:r>
            <a:r>
              <a:rPr kumimoji="1" lang="mr-IN" altLang="zh-CN" b="1" dirty="0" smtClean="0"/>
              <a:t>–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</a:t>
            </a:r>
            <a:r>
              <a:rPr kumimoji="1" lang="en-US" altLang="zh-CN" b="1" baseline="-25000" dirty="0"/>
              <a:t>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=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n</a:t>
            </a:r>
            <a:endParaRPr kumimoji="1" lang="zh-CN" altLang="en-US" b="1" dirty="0"/>
          </a:p>
        </p:txBody>
      </p:sp>
      <p:sp>
        <p:nvSpPr>
          <p:cNvPr id="15" name="三角形 14"/>
          <p:cNvSpPr/>
          <p:nvPr/>
        </p:nvSpPr>
        <p:spPr>
          <a:xfrm>
            <a:off x="6977986" y="4435434"/>
            <a:ext cx="486137" cy="4524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43762" y="4911058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/>
              <a:t>t</a:t>
            </a:r>
            <a:r>
              <a:rPr kumimoji="1" lang="en-US" altLang="zh-CN" b="1" baseline="-25000" dirty="0" smtClean="0"/>
              <a:t>d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946553" y="5952928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t</a:t>
            </a:r>
            <a:r>
              <a:rPr kumimoji="1" lang="en-US" altLang="zh-CN" b="1" baseline="-25000" dirty="0" smtClean="0"/>
              <a:t>a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kumimoji="1" lang="en-US" altLang="zh-CN" sz="1400" dirty="0" smtClean="0"/>
              <a:t>rule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copy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to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new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location</a:t>
            </a:r>
          </a:p>
          <a:p>
            <a:r>
              <a:rPr kumimoji="1" lang="en-US" altLang="zh-CN" b="1" dirty="0" smtClean="0"/>
              <a:t>T</a:t>
            </a:r>
            <a:r>
              <a:rPr kumimoji="1" lang="en-US" altLang="zh-CN" b="1" baseline="-25000" dirty="0" smtClean="0"/>
              <a:t>d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kumimoji="1" lang="en-US" altLang="zh-CN" sz="1400" dirty="0" smtClean="0"/>
              <a:t>rule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deleted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from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old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location</a:t>
            </a:r>
            <a:endParaRPr kumimoji="1"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952953" y="5984548"/>
            <a:ext cx="722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Consistency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guaranteed </a:t>
            </a:r>
            <a:r>
              <a:rPr lang="en-US" altLang="zh-CN" b="1" dirty="0"/>
              <a:t>if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0" y="5909906"/>
            <a:ext cx="3505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PERFORMANCE ANALYSIS AND EVALUATION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10" y="789112"/>
            <a:ext cx="6987540" cy="57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Number of Write and Delete Operations per Batch Update 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05-1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20" y="1200818"/>
            <a:ext cx="4989830" cy="13313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905" y="2821094"/>
            <a:ext cx="4689475" cy="13586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920" y="5107554"/>
            <a:ext cx="2089150" cy="12747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480" y="4427760"/>
            <a:ext cx="2120900" cy="393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70" y="1866489"/>
            <a:ext cx="5054600" cy="387843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91480" y="4427760"/>
            <a:ext cx="670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dvP7C2E" charset="0"/>
              </a:rPr>
              <a:t>                                      </a:t>
            </a:r>
            <a:r>
              <a:rPr lang="en-US" altLang="zh-CN" dirty="0" smtClean="0">
                <a:latin typeface="AdvP7C2E" charset="0"/>
              </a:rPr>
              <a:t>the </a:t>
            </a:r>
            <a:r>
              <a:rPr lang="en-US" altLang="zh-CN" dirty="0">
                <a:latin typeface="AdvP7C2E" charset="0"/>
              </a:rPr>
              <a:t>worst-case upper bounds on the numbers of write and delete </a:t>
            </a:r>
            <a:r>
              <a:rPr lang="en-US" altLang="zh-CN" dirty="0" smtClean="0">
                <a:latin typeface="AdvP7C2E" charset="0"/>
              </a:rPr>
              <a:t>operations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491480" y="798691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80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Upper Bound on Worst-Case Delay per Rule Update 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05-2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258" y="3272305"/>
            <a:ext cx="3238500" cy="533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882640" y="24988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AdvP7C2E" charset="0"/>
              </a:rPr>
              <a:t>in the following worst-case analysis, we assume that each move incurs an extra delay of </a:t>
            </a:r>
            <a:r>
              <a:rPr lang="en-US" altLang="zh-CN" dirty="0" err="1">
                <a:latin typeface="AdvP4C4E51" charset="0"/>
              </a:rPr>
              <a:t>t</a:t>
            </a:r>
            <a:r>
              <a:rPr lang="en-US" altLang="zh-CN" sz="800" dirty="0" err="1">
                <a:latin typeface="AdvP4C4E51" charset="0"/>
              </a:rPr>
              <a:t>mv</a:t>
            </a:r>
            <a:r>
              <a:rPr lang="en-US" altLang="zh-CN" sz="800" dirty="0">
                <a:latin typeface="AdvP4C4E51" charset="0"/>
              </a:rPr>
              <a:t> </a:t>
            </a:r>
            <a:r>
              <a:rPr lang="zh-CN" altLang="en-US" sz="800" dirty="0">
                <a:latin typeface="AdvP4C4E51" charset="0"/>
              </a:rPr>
              <a:t> </a:t>
            </a:r>
            <a:r>
              <a:rPr lang="en-US" altLang="zh-CN" dirty="0" smtClean="0">
                <a:latin typeface="AdvP4C4E59" charset="0"/>
              </a:rPr>
              <a:t>=</a:t>
            </a:r>
            <a:r>
              <a:rPr lang="zh-CN" altLang="en-US" dirty="0" smtClean="0">
                <a:latin typeface="AdvP4C4E59" charset="0"/>
              </a:rPr>
              <a:t> </a:t>
            </a:r>
            <a:r>
              <a:rPr lang="en-US" altLang="zh-CN" dirty="0" smtClean="0">
                <a:latin typeface="AdvP4C4E59" charset="0"/>
              </a:rPr>
              <a:t>n-1 </a:t>
            </a:r>
            <a:r>
              <a:rPr lang="en-US" altLang="zh-CN" dirty="0">
                <a:latin typeface="AdvP7C2E" charset="0"/>
              </a:rPr>
              <a:t>clock cycles </a:t>
            </a:r>
            <a:r>
              <a:rPr lang="en-US" altLang="zh-CN" dirty="0" smtClean="0">
                <a:latin typeface="AdvP7C2E" charset="0"/>
              </a:rPr>
              <a:t>: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882640" y="1341325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 smtClean="0"/>
              <a:t>t</a:t>
            </a:r>
            <a:r>
              <a:rPr lang="en-US" altLang="zh-CN" b="1" baseline="-25000" dirty="0" err="1" smtClean="0"/>
              <a:t>mv</a:t>
            </a:r>
            <a:r>
              <a:rPr lang="en-US" altLang="zh-CN" b="1" baseline="-25000" dirty="0" smtClean="0"/>
              <a:t>:</a:t>
            </a:r>
            <a:r>
              <a:rPr lang="zh-CN" altLang="en-US" b="1" dirty="0" smtClean="0"/>
              <a:t> </a:t>
            </a:r>
            <a:r>
              <a:rPr lang="zh-CN" altLang="en-US" sz="1600" dirty="0" smtClean="0"/>
              <a:t>the </a:t>
            </a:r>
            <a:r>
              <a:rPr lang="zh-CN" altLang="en-US" sz="1600" dirty="0"/>
              <a:t>lowest N</a:t>
            </a:r>
            <a:r>
              <a:rPr lang="zh-CN" altLang="en-US" sz="1600" baseline="-25000" dirty="0"/>
              <a:t>e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number of </a:t>
            </a:r>
            <a:r>
              <a:rPr lang="zh-CN" altLang="en-US" sz="1600" dirty="0"/>
              <a:t>rules are moved into the empty </a:t>
            </a:r>
            <a:r>
              <a:rPr lang="zh-CN" altLang="en-US" sz="1600" dirty="0" smtClean="0"/>
              <a:t>entries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882640" y="41231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the worst-case delay per rule update at</a:t>
            </a:r>
          </a:p>
          <a:p>
            <a:r>
              <a:rPr lang="zh-CN" altLang="en-US" dirty="0"/>
              <a:t>this batch update interval is </a:t>
            </a:r>
            <a:r>
              <a:rPr lang="zh-CN" altLang="en-US" b="1" dirty="0"/>
              <a:t>2t</a:t>
            </a:r>
            <a:r>
              <a:rPr lang="zh-CN" altLang="en-US" b="1" baseline="-25000" dirty="0"/>
              <a:t>u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630828"/>
            <a:ext cx="4880610" cy="3816354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 flipH="1" flipV="1">
            <a:off x="1017270" y="2400299"/>
            <a:ext cx="102869" cy="985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66958" y="2264923"/>
            <a:ext cx="3052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 above 1.2 seconds at </a:t>
            </a:r>
            <a:r>
              <a:rPr lang="en-US" altLang="zh-CN" sz="1600" b="1" dirty="0" smtClean="0"/>
              <a:t>a=</a:t>
            </a:r>
            <a:r>
              <a:rPr lang="zh-CN" altLang="en-US" sz="1600" b="1" dirty="0" smtClean="0"/>
              <a:t>1</a:t>
            </a:r>
            <a:r>
              <a:rPr lang="zh-CN" altLang="en-US" sz="1600" b="1" dirty="0"/>
              <a:t>%.</a:t>
            </a:r>
          </a:p>
        </p:txBody>
      </p:sp>
      <p:sp>
        <p:nvSpPr>
          <p:cNvPr id="17" name="矩形 16"/>
          <p:cNvSpPr/>
          <p:nvPr/>
        </p:nvSpPr>
        <p:spPr>
          <a:xfrm>
            <a:off x="1794756" y="4430882"/>
            <a:ext cx="3435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0.015 seconds, independent of </a:t>
            </a:r>
            <a:r>
              <a:rPr lang="en-US" altLang="zh-CN" sz="1600" b="1" dirty="0"/>
              <a:t>a</a:t>
            </a:r>
            <a:endParaRPr lang="zh-CN" altLang="en-US" sz="1600" b="1" dirty="0"/>
          </a:p>
        </p:txBody>
      </p:sp>
      <p:sp>
        <p:nvSpPr>
          <p:cNvPr id="18" name="矩形 17"/>
          <p:cNvSpPr/>
          <p:nvPr/>
        </p:nvSpPr>
        <p:spPr>
          <a:xfrm>
            <a:off x="883776" y="5625226"/>
            <a:ext cx="9768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During the lock </a:t>
            </a:r>
            <a:r>
              <a:rPr lang="zh-CN" altLang="en-US" b="1" dirty="0" smtClean="0">
                <a:solidFill>
                  <a:srgbClr val="FF0000"/>
                </a:solidFill>
              </a:rPr>
              <a:t>period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however</a:t>
            </a:r>
            <a:r>
              <a:rPr lang="zh-CN" altLang="en-US" b="1" dirty="0">
                <a:solidFill>
                  <a:srgbClr val="FF0000"/>
                </a:solidFill>
              </a:rPr>
              <a:t>, up to 0.1875 million packets can </a:t>
            </a:r>
            <a:r>
              <a:rPr lang="zh-CN" altLang="en-US" b="1" dirty="0" smtClean="0">
                <a:solidFill>
                  <a:srgbClr val="FF0000"/>
                </a:solidFill>
              </a:rPr>
              <a:t>be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droped</a:t>
            </a:r>
            <a:r>
              <a:rPr lang="en-US" altLang="zh-CN" b="1" dirty="0" smtClean="0">
                <a:solidFill>
                  <a:srgbClr val="FF0000"/>
                </a:solidFill>
              </a:rPr>
              <a:t>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89" y="1717626"/>
            <a:ext cx="5145964" cy="408881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Performance Evaluation by Simulation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05-3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4851" y="5903509"/>
            <a:ext cx="4644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The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average </a:t>
            </a:r>
            <a:r>
              <a:rPr lang="en-US" altLang="zh-CN" sz="1600" b="1" dirty="0"/>
              <a:t>number of overlapping rules per rule increases </a:t>
            </a:r>
            <a:r>
              <a:rPr lang="en-US" altLang="zh-CN" sz="1600" b="1" dirty="0" smtClean="0"/>
              <a:t>as</a:t>
            </a:r>
            <a:r>
              <a:rPr lang="zh-CN" altLang="en-US" sz="1600" b="1" dirty="0" smtClean="0"/>
              <a:t> </a:t>
            </a:r>
            <a:r>
              <a:rPr lang="en-US" altLang="zh-CN" sz="1600" b="1" dirty="0" err="1" smtClean="0"/>
              <a:t>N</a:t>
            </a:r>
            <a:r>
              <a:rPr lang="en-US" altLang="zh-CN" sz="1600" b="1" baseline="-25000" dirty="0" err="1" smtClean="0"/>
              <a:t>r</a:t>
            </a:r>
            <a:r>
              <a:rPr lang="en-US" altLang="zh-CN" sz="1600" b="1" baseline="-25000" dirty="0" smtClean="0"/>
              <a:t> </a:t>
            </a:r>
            <a:r>
              <a:rPr lang="en-US" altLang="zh-CN" sz="1600" b="1" dirty="0" smtClean="0"/>
              <a:t>increases.</a:t>
            </a:r>
            <a:endParaRPr lang="zh-CN" altLang="en-US" sz="1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33" y="1717626"/>
            <a:ext cx="5170371" cy="40888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4850" y="878381"/>
            <a:ext cx="10386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dvP4C4E51" charset="0"/>
              </a:rPr>
              <a:t>P</a:t>
            </a:r>
            <a:r>
              <a:rPr lang="en-US" altLang="zh-CN" sz="800" dirty="0">
                <a:latin typeface="AdvP4C4E51" charset="0"/>
              </a:rPr>
              <a:t>w </a:t>
            </a:r>
            <a:r>
              <a:rPr lang="zh-CN" altLang="en-US" sz="800" dirty="0" smtClean="0">
                <a:latin typeface="AdvP4C4E51" charset="0"/>
              </a:rPr>
              <a:t> </a:t>
            </a:r>
            <a:r>
              <a:rPr lang="en-US" altLang="zh-CN" dirty="0" smtClean="0">
                <a:latin typeface="AdvP7C2E" charset="0"/>
              </a:rPr>
              <a:t>for </a:t>
            </a:r>
            <a:r>
              <a:rPr lang="en-US" altLang="zh-CN" dirty="0">
                <a:latin typeface="AdvP7C2E" charset="0"/>
              </a:rPr>
              <a:t>the protocol subfield to be </a:t>
            </a:r>
            <a:r>
              <a:rPr lang="en-US" altLang="zh-CN" dirty="0" smtClean="0">
                <a:latin typeface="AdvP7C2E" charset="0"/>
              </a:rPr>
              <a:t>all-</a:t>
            </a:r>
            <a:r>
              <a:rPr lang="en-US" altLang="zh-CN" dirty="0" err="1" smtClean="0">
                <a:latin typeface="AdvP7C2E" charset="0"/>
              </a:rPr>
              <a:t>wildcarded</a:t>
            </a:r>
            <a:r>
              <a:rPr lang="zh-CN" altLang="en-US" dirty="0" smtClean="0">
                <a:latin typeface="AdvP7C2E" charset="0"/>
              </a:rPr>
              <a:t> </a:t>
            </a:r>
            <a:r>
              <a:rPr lang="en-US" altLang="zh-CN" dirty="0" smtClean="0">
                <a:latin typeface="AdvP7C2E" charset="0"/>
              </a:rPr>
              <a:t>between</a:t>
            </a:r>
            <a:r>
              <a:rPr lang="zh-CN" altLang="en-US" dirty="0" smtClean="0">
                <a:latin typeface="AdvP7C2E" charset="0"/>
              </a:rPr>
              <a:t> </a:t>
            </a:r>
            <a:r>
              <a:rPr lang="en-US" altLang="zh-CN" dirty="0" smtClean="0">
                <a:latin typeface="AdvP7C2E" charset="0"/>
              </a:rPr>
              <a:t>1%</a:t>
            </a:r>
            <a:r>
              <a:rPr lang="zh-CN" altLang="en-US" dirty="0" smtClean="0">
                <a:latin typeface="AdvP7C2E" charset="0"/>
              </a:rPr>
              <a:t> </a:t>
            </a:r>
            <a:r>
              <a:rPr lang="en-US" altLang="zh-CN" dirty="0" smtClean="0">
                <a:latin typeface="AdvP7C2E" charset="0"/>
              </a:rPr>
              <a:t>and</a:t>
            </a:r>
            <a:r>
              <a:rPr lang="zh-CN" altLang="en-US" dirty="0" smtClean="0">
                <a:latin typeface="AdvP7C2E" charset="0"/>
              </a:rPr>
              <a:t> </a:t>
            </a:r>
            <a:r>
              <a:rPr lang="en-US" altLang="zh-CN" dirty="0" smtClean="0">
                <a:latin typeface="AdvP7C2E" charset="0"/>
              </a:rPr>
              <a:t>5%.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10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Performance Evaluation by Simulation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05-3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4" y="1556848"/>
            <a:ext cx="5248334" cy="41467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36970" y="21746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the </a:t>
            </a:r>
            <a:r>
              <a:rPr lang="zh-CN" altLang="en-US" dirty="0"/>
              <a:t>maximum rule update delay </a:t>
            </a:r>
            <a:r>
              <a:rPr lang="zh-CN" altLang="en-US" dirty="0" smtClean="0"/>
              <a:t>at N</a:t>
            </a:r>
            <a:r>
              <a:rPr lang="zh-CN" altLang="en-US" baseline="-25000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zh-CN" altLang="en-US" dirty="0"/>
              <a:t>100; 000 is about 0.35 seconds, much smaller than the</a:t>
            </a:r>
          </a:p>
          <a:p>
            <a:r>
              <a:rPr lang="zh-CN" altLang="en-US" dirty="0"/>
              <a:t>theoretical upper bound (about 1.2 seconds</a:t>
            </a:r>
            <a:r>
              <a:rPr lang="zh-CN" altLang="en-US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5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6394219" cy="362708"/>
          </a:xfrm>
        </p:spPr>
        <p:txBody>
          <a:bodyPr/>
          <a:lstStyle/>
          <a:p>
            <a:r>
              <a:rPr kumimoji="1" lang="en-US" altLang="zh-CN" dirty="0"/>
              <a:t>Introduction&amp; TCAM COPROCESSOR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6400801" y="2080831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7149438" y="1905918"/>
            <a:ext cx="4253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PF</a:t>
            </a:r>
            <a:r>
              <a:rPr lang="zh-CN" altLang="en-US" dirty="0"/>
              <a:t>表规则排列在有序列表中，使得较高优先级的规则被放置在较低的存储器地址中。</a:t>
            </a:r>
            <a:endParaRPr lang="en-US" altLang="zh-CN" sz="1600" dirty="0"/>
          </a:p>
        </p:txBody>
      </p:sp>
      <p:grpSp>
        <p:nvGrpSpPr>
          <p:cNvPr id="11" name="组 10"/>
          <p:cNvGrpSpPr/>
          <p:nvPr/>
        </p:nvGrpSpPr>
        <p:grpSpPr>
          <a:xfrm>
            <a:off x="6400801" y="3388941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7149438" y="3214028"/>
            <a:ext cx="4253019" cy="70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/>
              <a:t>使用锁定操作，搜索可以保持一致。但</a:t>
            </a:r>
            <a:r>
              <a:rPr lang="zh-CN" altLang="en-US" sz="1600" dirty="0" smtClean="0"/>
              <a:t>它</a:t>
            </a:r>
            <a:r>
              <a:rPr lang="zh-CN" altLang="en-US" sz="1600" dirty="0"/>
              <a:t>会</a:t>
            </a:r>
            <a:r>
              <a:rPr lang="zh-CN" altLang="en-US" sz="1600" dirty="0" smtClean="0"/>
              <a:t>影响数据处理性</a:t>
            </a:r>
            <a:r>
              <a:rPr lang="zh-CN" altLang="en-US" sz="1600" dirty="0"/>
              <a:t>能。</a:t>
            </a:r>
            <a:endParaRPr lang="zh-CN" altLang="en-US" sz="1600" dirty="0"/>
          </a:p>
        </p:txBody>
      </p:sp>
      <p:grpSp>
        <p:nvGrpSpPr>
          <p:cNvPr id="16" name="组 15"/>
          <p:cNvGrpSpPr/>
          <p:nvPr/>
        </p:nvGrpSpPr>
        <p:grpSpPr>
          <a:xfrm>
            <a:off x="6400801" y="4697050"/>
            <a:ext cx="462708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7149438" y="4740386"/>
            <a:ext cx="425301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/>
              <a:t>在每个更新时间内</a:t>
            </a:r>
            <a:r>
              <a:rPr lang="zh-CN" altLang="en-US" sz="1600" dirty="0" smtClean="0"/>
              <a:t>，丢失的数据包的数量可达</a:t>
            </a:r>
            <a:r>
              <a:rPr lang="en-US" altLang="zh-CN" sz="1600" dirty="0" smtClean="0"/>
              <a:t>1900</a:t>
            </a:r>
            <a:r>
              <a:rPr lang="zh-CN" altLang="en-US" sz="1600" dirty="0" smtClean="0"/>
              <a:t>个！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3" y="1872134"/>
            <a:ext cx="5083218" cy="372457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3029" y="5795776"/>
            <a:ext cx="9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Consistent Policy Table </a:t>
            </a:r>
            <a:r>
              <a:rPr lang="en-US" altLang="zh-CN" b="1" dirty="0" smtClean="0">
                <a:solidFill>
                  <a:srgbClr val="FF0000"/>
                </a:solidFill>
              </a:rPr>
              <a:t>Update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Algorithm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CoPTUA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</a:rPr>
              <a:t> 无需</a:t>
            </a:r>
            <a:r>
              <a:rPr lang="en-US" altLang="zh-CN" b="1" dirty="0">
                <a:solidFill>
                  <a:srgbClr val="FF0000"/>
                </a:solidFill>
              </a:rPr>
              <a:t>TCAM PF</a:t>
            </a:r>
            <a:r>
              <a:rPr lang="zh-CN" altLang="en-US" b="1" dirty="0">
                <a:solidFill>
                  <a:srgbClr val="FF0000"/>
                </a:solidFill>
              </a:rPr>
              <a:t>表锁定，同时确保规则匹配的</a:t>
            </a:r>
            <a:r>
              <a:rPr lang="zh-CN" altLang="en-US" b="1" dirty="0" smtClean="0">
                <a:solidFill>
                  <a:srgbClr val="FF0000"/>
                </a:solidFill>
              </a:rPr>
              <a:t>正确性</a:t>
            </a:r>
            <a:r>
              <a:rPr lang="en-US" altLang="zh-CN" b="1" dirty="0" smtClean="0">
                <a:solidFill>
                  <a:srgbClr val="FF0000"/>
                </a:solidFill>
              </a:rPr>
              <a:t>!!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4721" y="144228"/>
            <a:ext cx="7857816" cy="421589"/>
          </a:xfrm>
        </p:spPr>
        <p:txBody>
          <a:bodyPr/>
          <a:lstStyle/>
          <a:p>
            <a:r>
              <a:rPr kumimoji="1" lang="en-US" altLang="zh-CN" dirty="0"/>
              <a:t>COMPLEXITY OF OTCAM POLICY TABLE UPDATE 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1913" y="9179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一些有用的概念和数学</a:t>
            </a:r>
            <a:r>
              <a:rPr lang="zh-CN" altLang="en-US" b="1" dirty="0" smtClean="0"/>
              <a:t>符号</a:t>
            </a:r>
            <a:r>
              <a:rPr lang="en-US" altLang="zh-CN" b="1" dirty="0" smtClean="0"/>
              <a:t>: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789524" y="1639505"/>
            <a:ext cx="5640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zh-CN" dirty="0"/>
              <a:t>Rule space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b bits </a:t>
            </a:r>
            <a:r>
              <a:rPr lang="en-US" altLang="zh-CN" dirty="0" smtClean="0"/>
              <a:t>is b-dimensional space.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 </a:t>
            </a:r>
            <a:r>
              <a:rPr lang="en-US" altLang="zh-CN" dirty="0" smtClean="0"/>
              <a:t>32bit</a:t>
            </a:r>
          </a:p>
          <a:p>
            <a:pPr marL="285750" indent="-285750">
              <a:buFont typeface="Wingdings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lang="en-US" altLang="zh-CN" dirty="0"/>
              <a:t>Rule overlapping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lang="en-US" altLang="zh-CN" dirty="0"/>
              <a:t>Superset and Subset rules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superset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E.</a:t>
            </a:r>
          </a:p>
          <a:p>
            <a:pPr marL="285750" indent="-285750">
              <a:buFont typeface="Wingdings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lang="en-US" altLang="zh-CN" dirty="0"/>
              <a:t>Partially overlapping: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Eg:rules</a:t>
            </a:r>
            <a:r>
              <a:rPr lang="en-US" altLang="zh-CN" dirty="0" smtClean="0"/>
              <a:t> </a:t>
            </a:r>
            <a:r>
              <a:rPr lang="en-US" altLang="zh-CN" dirty="0"/>
              <a:t>1x and x0 are </a:t>
            </a:r>
            <a:r>
              <a:rPr lang="en-US" altLang="zh-CN" dirty="0" smtClean="0"/>
              <a:t>partially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overlapping 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 </a:t>
            </a:r>
            <a:r>
              <a:rPr lang="en-US" altLang="zh-CN" dirty="0"/>
              <a:t>common point </a:t>
            </a:r>
            <a:r>
              <a:rPr lang="en-US" altLang="zh-CN" dirty="0" smtClean="0"/>
              <a:t>10.</a:t>
            </a:r>
          </a:p>
          <a:p>
            <a:endParaRPr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lang="en-US" altLang="zh-CN" dirty="0"/>
              <a:t>A -&gt;</a:t>
            </a:r>
            <a:r>
              <a:rPr lang="zh-CN" altLang="en-US" dirty="0"/>
              <a:t> </a:t>
            </a:r>
            <a:r>
              <a:rPr lang="en-US" altLang="zh-CN" dirty="0" smtClean="0"/>
              <a:t>C: 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A has a lower match priority than </a:t>
            </a:r>
            <a:r>
              <a:rPr lang="en-US" altLang="zh-CN" dirty="0" smtClean="0"/>
              <a:t>C.</a:t>
            </a:r>
            <a:endParaRPr lang="en-US" altLang="zh-CN" dirty="0"/>
          </a:p>
          <a:p>
            <a:pPr marL="285750" indent="-285750">
              <a:buFont typeface="Wingdings" charset="2"/>
              <a:buChar char="l"/>
            </a:pPr>
            <a:endParaRPr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lang="en-US" altLang="zh-CN" dirty="0"/>
              <a:t>A &lt; </a:t>
            </a:r>
            <a:r>
              <a:rPr lang="en-US" altLang="zh-CN" dirty="0" smtClean="0"/>
              <a:t>E: 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A is in a lower match priority memory</a:t>
            </a:r>
            <a:r>
              <a:rPr lang="zh-CN" altLang="en-US" dirty="0"/>
              <a:t> </a:t>
            </a:r>
            <a:r>
              <a:rPr lang="en-US" altLang="zh-CN" dirty="0"/>
              <a:t>location.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92" y="2218750"/>
            <a:ext cx="5199143" cy="30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4721" y="144228"/>
            <a:ext cx="7857816" cy="421589"/>
          </a:xfrm>
        </p:spPr>
        <p:txBody>
          <a:bodyPr/>
          <a:lstStyle/>
          <a:p>
            <a:r>
              <a:rPr kumimoji="1" lang="en-US" altLang="zh-CN" dirty="0"/>
              <a:t>COMPLEXITY OF OTCAM POLICY TABLE UPDATE 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1913" y="9179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Some </a:t>
            </a:r>
            <a:r>
              <a:rPr lang="en-US" altLang="zh-CN" b="1" dirty="0"/>
              <a:t>useful concepts </a:t>
            </a:r>
            <a:r>
              <a:rPr lang="en-US" altLang="zh-CN" b="1" dirty="0" smtClean="0"/>
              <a:t>and mathematical notations: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789524" y="1802547"/>
            <a:ext cx="546838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lang="en-US" altLang="zh-CN" dirty="0"/>
              <a:t>Connected rules: </a:t>
            </a:r>
            <a:endParaRPr lang="en-US" altLang="zh-CN" dirty="0" smtClean="0"/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A&amp;C&amp;D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B&amp;C&amp;E</a:t>
            </a:r>
          </a:p>
          <a:p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lang="en-US" altLang="zh-CN" dirty="0"/>
              <a:t>Connected Rule Graph (CRG</a:t>
            </a:r>
            <a:r>
              <a:rPr lang="en-US" altLang="zh-CN" dirty="0" smtClean="0"/>
              <a:t>):</a:t>
            </a:r>
          </a:p>
          <a:p>
            <a:pPr marL="285750" indent="-285750">
              <a:buFont typeface="Wingdings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lang="en-US" altLang="zh-CN" dirty="0"/>
              <a:t>Source (sink) leaf </a:t>
            </a:r>
            <a:r>
              <a:rPr lang="en-US" altLang="zh-CN" dirty="0" smtClean="0"/>
              <a:t>rule: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zh-CN" altLang="en-US" dirty="0"/>
              <a:t>、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sink</a:t>
            </a:r>
            <a:r>
              <a:rPr lang="zh-CN" altLang="en-US" dirty="0" smtClean="0"/>
              <a:t>  </a:t>
            </a:r>
            <a:r>
              <a:rPr lang="en-US" altLang="zh-CN" dirty="0" smtClean="0"/>
              <a:t>D</a:t>
            </a:r>
            <a:r>
              <a:rPr lang="zh-CN" altLang="en-US" dirty="0" smtClean="0"/>
              <a:t> 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      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lang="en-US" altLang="zh-CN" dirty="0"/>
              <a:t>Multiple Match Group(MMG): </a:t>
            </a:r>
            <a:endParaRPr lang="en-US" altLang="zh-CN" dirty="0" smtClean="0"/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any </a:t>
            </a:r>
            <a:r>
              <a:rPr lang="en-US" altLang="zh-CN" dirty="0"/>
              <a:t>source leaf rule to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sink </a:t>
            </a:r>
            <a:r>
              <a:rPr lang="en-US" altLang="zh-CN" dirty="0"/>
              <a:t>leaf </a:t>
            </a:r>
            <a:r>
              <a:rPr lang="en-US" altLang="zh-CN" dirty="0" smtClean="0"/>
              <a:t>rule</a:t>
            </a:r>
          </a:p>
          <a:p>
            <a:r>
              <a:rPr lang="en-US" altLang="zh-CN" dirty="0" smtClean="0"/>
              <a:t> </a:t>
            </a:r>
          </a:p>
          <a:p>
            <a:pPr marL="285750" indent="-285750">
              <a:buFont typeface="Wingdings" charset="2"/>
              <a:buChar char="l"/>
            </a:pPr>
            <a:r>
              <a:rPr lang="en-US" altLang="zh-CN" dirty="0"/>
              <a:t>Independent rules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A&amp;B</a:t>
            </a:r>
            <a:r>
              <a:rPr lang="zh-CN" altLang="en-US" dirty="0" smtClean="0"/>
              <a:t> ，</a:t>
            </a:r>
            <a:r>
              <a:rPr lang="en-US" altLang="zh-CN" dirty="0" smtClean="0"/>
              <a:t>D&amp;E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92" y="2218750"/>
            <a:ext cx="5199143" cy="30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7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4721" y="144228"/>
            <a:ext cx="7857816" cy="421589"/>
          </a:xfrm>
        </p:spPr>
        <p:txBody>
          <a:bodyPr/>
          <a:lstStyle/>
          <a:p>
            <a:r>
              <a:rPr kumimoji="1" lang="en-US" altLang="zh-CN" dirty="0"/>
              <a:t>COMPLEXITY OF OTCAM POLICY TABLE UPDATE 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19" y="1370707"/>
            <a:ext cx="4879852" cy="46949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4302" y="1001375"/>
            <a:ext cx="9396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adding a new rule can cause two MMGs to </a:t>
            </a:r>
            <a:r>
              <a:rPr lang="zh-CN" altLang="en-US" b="1" dirty="0" smtClean="0">
                <a:solidFill>
                  <a:srgbClr val="FF0000"/>
                </a:solidFill>
              </a:rPr>
              <a:t>be merged into </a:t>
            </a:r>
            <a:r>
              <a:rPr lang="zh-CN" altLang="en-US" b="1" dirty="0" smtClean="0"/>
              <a:t>one </a:t>
            </a:r>
            <a:r>
              <a:rPr lang="zh-CN" altLang="en-US" b="1" dirty="0"/>
              <a:t>larger </a:t>
            </a:r>
            <a:r>
              <a:rPr lang="zh-CN" altLang="en-US" b="1" dirty="0" smtClean="0"/>
              <a:t>MMG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90327" y="6250274"/>
            <a:ext cx="1116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从这个例子我们可以看出，在表中间放置空的</a:t>
            </a:r>
            <a:r>
              <a:rPr lang="en-US" altLang="zh-CN" b="1" dirty="0" smtClean="0"/>
              <a:t>empty slot </a:t>
            </a:r>
            <a:r>
              <a:rPr lang="zh-CN" altLang="en-US" b="1" dirty="0" smtClean="0"/>
              <a:t>并不能减少移动的数量（最坏情况）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999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10183763" cy="362708"/>
          </a:xfrm>
        </p:spPr>
        <p:txBody>
          <a:bodyPr/>
          <a:lstStyle/>
          <a:p>
            <a:r>
              <a:rPr kumimoji="1" lang="en-US" altLang="zh-CN" dirty="0" smtClean="0"/>
              <a:t>PROPOSED SOLUTION FOR TCAM </a:t>
            </a:r>
            <a:r>
              <a:rPr kumimoji="1" lang="en-US" altLang="zh-CN" dirty="0"/>
              <a:t>POLICY </a:t>
            </a:r>
            <a:r>
              <a:rPr kumimoji="1" lang="en-US" altLang="zh-CN" dirty="0" smtClean="0"/>
              <a:t>TABLE</a:t>
            </a:r>
            <a:r>
              <a:rPr lang="en-US" altLang="zh-CN" b="0" dirty="0"/>
              <a:t> </a:t>
            </a:r>
            <a:r>
              <a:rPr kumimoji="1" lang="en-US" altLang="zh-CN" dirty="0"/>
              <a:t>UPDATE WITHOUT LOCKING 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5422" y="1027653"/>
            <a:ext cx="1065518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Consistent Policy Table Update </a:t>
            </a:r>
            <a:r>
              <a:rPr lang="en-US" altLang="zh-CN" sz="2000" b="1" dirty="0" smtClean="0"/>
              <a:t>Algorithm: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lang="zh-CN" altLang="en-US" dirty="0"/>
              <a:t>无需锁定</a:t>
            </a:r>
            <a:r>
              <a:rPr lang="en-US" altLang="zh-CN" dirty="0"/>
              <a:t>TCAM</a:t>
            </a:r>
            <a:r>
              <a:rPr lang="zh-CN" altLang="en-US" dirty="0"/>
              <a:t>表</a:t>
            </a:r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lang="zh-CN" altLang="en-US" dirty="0"/>
              <a:t>在规则更新过程中确保一致且无错误的规则匹配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ensuring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consistent</a:t>
            </a:r>
            <a:r>
              <a:rPr lang="en-US" altLang="zh-CN" b="1" dirty="0" smtClean="0"/>
              <a:t>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error-free rule matching </a:t>
            </a:r>
            <a:r>
              <a:rPr lang="en-US" altLang="zh-CN" dirty="0"/>
              <a:t>during a 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 </a:t>
            </a:r>
            <a:r>
              <a:rPr lang="en-US" altLang="zh-CN" dirty="0"/>
              <a:t>process.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6056" y="3551592"/>
            <a:ext cx="10825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C</a:t>
            </a:r>
            <a:r>
              <a:rPr lang="zh-CN" altLang="en-US" b="1" dirty="0" smtClean="0"/>
              <a:t>onsistency </a:t>
            </a:r>
            <a:r>
              <a:rPr lang="en-US" altLang="zh-CN" b="1" dirty="0" smtClean="0"/>
              <a:t>rule matching</a:t>
            </a:r>
            <a:r>
              <a:rPr lang="zh-CN" altLang="en-US" b="1" dirty="0" smtClean="0"/>
              <a:t>：</a:t>
            </a:r>
            <a:r>
              <a:rPr lang="zh-CN" altLang="zh-CN" dirty="0"/>
              <a:t>对于每个规则移动、添加、删除，搜索关键字匹配的结果与规则移动之前匹配的规则相同。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smtClean="0"/>
              <a:t>Error-free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rule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matching</a:t>
            </a:r>
            <a:r>
              <a:rPr lang="zh-CN" altLang="en-US" b="1" dirty="0" smtClean="0"/>
              <a:t>：</a:t>
            </a:r>
            <a:r>
              <a:rPr lang="zh-CN" altLang="zh-CN" dirty="0"/>
              <a:t>如果规则更新可以避免直接规则覆盖，则实现无错规则匹配。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8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Hardware Capability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smtClean="0"/>
              <a:t>04-1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6443" y="1755762"/>
            <a:ext cx="108250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每个</a:t>
            </a:r>
            <a:r>
              <a:rPr lang="en-US" altLang="zh-CN" dirty="0"/>
              <a:t>TCAM</a:t>
            </a:r>
            <a:r>
              <a:rPr lang="zh-CN" altLang="en-US" dirty="0"/>
              <a:t>规则条目都有一个与之关联的有效位。 要激活规则条目，需要设置此有效位。否则，规则条目永远不会被匹配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deletion of a rule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resetting </a:t>
            </a:r>
            <a:r>
              <a:rPr lang="en-US" altLang="zh-CN" dirty="0"/>
              <a:t>the valid bit 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adding </a:t>
            </a:r>
            <a:r>
              <a:rPr lang="en-US" altLang="zh-CN" dirty="0"/>
              <a:t>a rule </a:t>
            </a:r>
            <a:r>
              <a:rPr lang="en-US" altLang="zh-CN" dirty="0" smtClean="0"/>
              <a:t>does not </a:t>
            </a:r>
            <a:r>
              <a:rPr lang="en-US" altLang="zh-CN" dirty="0"/>
              <a:t>take effect until this valid bit is </a:t>
            </a:r>
            <a:r>
              <a:rPr lang="en-US" altLang="zh-CN" dirty="0" smtClean="0"/>
              <a:t>set.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匹配</a:t>
            </a:r>
            <a:r>
              <a:rPr lang="zh-CN" altLang="en-US" dirty="0"/>
              <a:t>规则后，重置有效位对操作返回过程没有影响。 换句话说，如果在删除操作之前发生该规则的匹配，则删除规则不能停止将该规则的动作返回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在两个连续的部分密钥匹配的规则，将优先较高的规则有效位设为无效，会匹配到第二个规则。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 smtClean="0"/>
              <a:t>4.  TCAM</a:t>
            </a:r>
            <a:r>
              <a:rPr lang="zh-CN" altLang="en-US" dirty="0"/>
              <a:t>是双端口，可同时从本地</a:t>
            </a:r>
            <a:r>
              <a:rPr lang="en-US" altLang="zh-CN" dirty="0"/>
              <a:t>CPU</a:t>
            </a:r>
            <a:r>
              <a:rPr lang="zh-CN" altLang="en-US" dirty="0"/>
              <a:t>和网络处理器访问。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0530" y="865555"/>
            <a:ext cx="7559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T</a:t>
            </a:r>
            <a:r>
              <a:rPr lang="zh-CN" altLang="en-US" sz="2000" b="1" dirty="0" smtClean="0"/>
              <a:t>he </a:t>
            </a:r>
            <a:r>
              <a:rPr lang="zh-CN" altLang="en-US" sz="2000" b="1" dirty="0"/>
              <a:t>TCAM coprocessor </a:t>
            </a:r>
            <a:r>
              <a:rPr lang="zh-CN" altLang="en-US" sz="2000" b="1" dirty="0" smtClean="0"/>
              <a:t>capabilities required </a:t>
            </a:r>
            <a:r>
              <a:rPr lang="en-US" altLang="zh-CN" sz="2000" b="1" dirty="0" smtClean="0"/>
              <a:t>: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96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 Update without Policy Table Lock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7308" y="1474910"/>
            <a:ext cx="108250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zh-CN" sz="2000" dirty="0" smtClean="0"/>
              <a:t>erroneous </a:t>
            </a:r>
            <a:r>
              <a:rPr lang="en-US" altLang="zh-CN" sz="2000" dirty="0"/>
              <a:t>rule </a:t>
            </a:r>
            <a:r>
              <a:rPr lang="en-US" altLang="zh-CN" sz="2000" dirty="0" smtClean="0"/>
              <a:t>matching</a:t>
            </a:r>
          </a:p>
          <a:p>
            <a:pPr marL="285750" indent="-285750">
              <a:buFont typeface="Wingdings" charset="2"/>
              <a:buChar char="l"/>
            </a:pPr>
            <a:endParaRPr lang="en-US" altLang="zh-CN" dirty="0"/>
          </a:p>
          <a:p>
            <a:r>
              <a:rPr lang="zh-CN" altLang="en-US" dirty="0" smtClean="0"/>
              <a:t>     </a:t>
            </a:r>
            <a:r>
              <a:rPr lang="en-US" altLang="zh-CN" dirty="0"/>
              <a:t>Erroneous rule matching may occur if a 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gets </a:t>
            </a:r>
            <a:r>
              <a:rPr lang="en-US" altLang="zh-CN" dirty="0"/>
              <a:t>a match while it or its corresponding action is </a:t>
            </a:r>
            <a:r>
              <a:rPr lang="en-US" altLang="zh-CN" dirty="0" smtClean="0"/>
              <a:t>partially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updated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endParaRPr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lang="en-US" altLang="zh-CN" dirty="0" smtClean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latin typeface="+mn-ea"/>
              </a:rPr>
              <a:t>  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【对一条规则更新】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Step1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：删除过程。将原来存在的规则的有效位设为非法。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Step2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：写入过程。将要添加的新规则写入其对应的位置。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Step3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：将新规则的有效的设为合法。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61912" y="882617"/>
            <a:ext cx="4507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Two </a:t>
            </a:r>
            <a:r>
              <a:rPr lang="zh-CN" altLang="en-US" sz="2400" b="1" dirty="0" smtClean="0"/>
              <a:t>incorrect </a:t>
            </a:r>
            <a:r>
              <a:rPr lang="zh-CN" altLang="en-US" sz="2400" b="1" dirty="0"/>
              <a:t>rule </a:t>
            </a:r>
            <a:r>
              <a:rPr lang="zh-CN" altLang="en-US" sz="2400" b="1" dirty="0" smtClean="0"/>
              <a:t>matching</a:t>
            </a:r>
            <a:r>
              <a:rPr lang="en-US" altLang="zh-CN" sz="2400" b="1" dirty="0" smtClean="0"/>
              <a:t> 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37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3359</TotalTime>
  <Words>1897</Words>
  <Application>Microsoft Office PowerPoint</Application>
  <PresentationFormat>宽屏</PresentationFormat>
  <Paragraphs>273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AdvP4C4E51</vt:lpstr>
      <vt:lpstr>AdvP4C4E59</vt:lpstr>
      <vt:lpstr>AdvP7C2E</vt:lpstr>
      <vt:lpstr>等线</vt:lpstr>
      <vt:lpstr>宋体</vt:lpstr>
      <vt:lpstr>微软雅黑</vt:lpstr>
      <vt:lpstr>Arial</vt:lpstr>
      <vt:lpstr>Calibri</vt:lpstr>
      <vt:lpstr>Century Gothic</vt:lpstr>
      <vt:lpstr>Segoe UI Light</vt:lpstr>
      <vt:lpstr>Times New Roman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用户</cp:lastModifiedBy>
  <cp:revision>158</cp:revision>
  <dcterms:created xsi:type="dcterms:W3CDTF">2015-08-18T02:51:41Z</dcterms:created>
  <dcterms:modified xsi:type="dcterms:W3CDTF">2018-12-20T07:41:18Z</dcterms:modified>
  <cp:category/>
</cp:coreProperties>
</file>