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1"/>
  </p:notesMasterIdLst>
  <p:sldIdLst>
    <p:sldId id="256" r:id="rId3"/>
    <p:sldId id="257" r:id="rId4"/>
    <p:sldId id="338" r:id="rId5"/>
    <p:sldId id="339" r:id="rId6"/>
    <p:sldId id="282" r:id="rId7"/>
    <p:sldId id="340" r:id="rId8"/>
    <p:sldId id="341" r:id="rId9"/>
    <p:sldId id="342" r:id="rId10"/>
    <p:sldId id="289" r:id="rId11"/>
    <p:sldId id="343" r:id="rId12"/>
    <p:sldId id="344" r:id="rId13"/>
    <p:sldId id="345" r:id="rId14"/>
    <p:sldId id="346" r:id="rId15"/>
    <p:sldId id="347" r:id="rId16"/>
    <p:sldId id="323" r:id="rId17"/>
    <p:sldId id="348" r:id="rId18"/>
    <p:sldId id="349" r:id="rId19"/>
    <p:sldId id="350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2"/>
    <p:restoredTop sz="93750"/>
  </p:normalViewPr>
  <p:slideViewPr>
    <p:cSldViewPr snapToGrid="0" snapToObjects="1">
      <p:cViewPr varScale="1">
        <p:scale>
          <a:sx n="108" d="100"/>
          <a:sy n="108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6636" y="1744345"/>
            <a:ext cx="6984794" cy="2419282"/>
          </a:xfrm>
        </p:spPr>
        <p:txBody>
          <a:bodyPr/>
          <a:lstStyle/>
          <a:p>
            <a:r>
              <a:rPr lang="en-US" altLang="zh-CN" dirty="0"/>
              <a:t>Fast incremental updates on Ternary-CAMs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routing lookups and</a:t>
            </a:r>
            <a:br>
              <a:rPr lang="en-US" altLang="zh-CN" dirty="0"/>
            </a:br>
            <a:r>
              <a:rPr lang="en-US" altLang="zh-CN" dirty="0"/>
              <a:t>packet classification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sz="1800" dirty="0" smtClean="0"/>
              <a:t>小组成员：</a:t>
            </a:r>
            <a:r>
              <a:rPr kumimoji="1" lang="zh-CN" altLang="en-US" sz="1800" dirty="0"/>
              <a:t>张</a:t>
            </a:r>
            <a:r>
              <a:rPr kumimoji="1" lang="zh-CN" altLang="en-US" sz="1800" dirty="0" smtClean="0"/>
              <a:t>豪、崔浩、钟春蒙、张苏坤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ALGORITHMS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CAO OPT </a:t>
            </a:r>
            <a:r>
              <a:rPr lang="en-US" altLang="zh-CN" b="0" i="1" dirty="0"/>
              <a:t>for chain-ancestor ordering</a:t>
            </a:r>
          </a:p>
          <a:p>
            <a:r>
              <a:rPr lang="en-US" altLang="zh-CN" b="0" i="1" dirty="0"/>
              <a:t>constraint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6836" y="2489022"/>
            <a:ext cx="5276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prefixes Q3, Q2 </a:t>
            </a:r>
            <a:r>
              <a:rPr lang="en-US" altLang="zh-CN" dirty="0" smtClean="0"/>
              <a:t>and Q1 </a:t>
            </a:r>
            <a:r>
              <a:rPr lang="en-US" altLang="zh-CN" dirty="0"/>
              <a:t>must appear in order since they lie on the same </a:t>
            </a:r>
            <a:r>
              <a:rPr lang="en-US" altLang="zh-CN" dirty="0" smtClean="0"/>
              <a:t>chain.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326836" y="3653135"/>
            <a:ext cx="504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Prefix Q4 can be stored anywhere with respect to Q2 </a:t>
            </a:r>
            <a:r>
              <a:rPr lang="en-US" altLang="zh-CN" dirty="0" smtClean="0"/>
              <a:t>andQ3</a:t>
            </a:r>
            <a:r>
              <a:rPr lang="en-US" altLang="zh-CN" dirty="0"/>
              <a:t>, but must be stored at a lower memory location </a:t>
            </a:r>
            <a:r>
              <a:rPr lang="en-US" altLang="zh-CN" dirty="0" smtClean="0"/>
              <a:t>than Q1.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9" y="1645919"/>
            <a:ext cx="4983339" cy="421182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07736" y="152099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chain-ancestor ordering constraint: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ALGORITHMS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CAO OPT </a:t>
            </a:r>
            <a:r>
              <a:rPr lang="en-US" altLang="zh-CN" b="0" i="1" dirty="0"/>
              <a:t>for chain-ancestor ordering</a:t>
            </a:r>
          </a:p>
          <a:p>
            <a:r>
              <a:rPr lang="en-US" altLang="zh-CN" b="0" i="1" dirty="0"/>
              <a:t>constraint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5626" y="925592"/>
            <a:ext cx="60096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LC </a:t>
            </a:r>
            <a:r>
              <a:rPr lang="en-US" altLang="zh-CN" dirty="0"/>
              <a:t>(p) = the longest chain comprising prefix </a:t>
            </a:r>
            <a:r>
              <a:rPr lang="en-US" altLang="zh-CN" dirty="0" smtClean="0"/>
              <a:t>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len</a:t>
            </a:r>
            <a:r>
              <a:rPr lang="en-US" altLang="zh-CN" dirty="0" smtClean="0"/>
              <a:t>(LC </a:t>
            </a:r>
            <a:r>
              <a:rPr lang="en-US" altLang="zh-CN" dirty="0"/>
              <a:t>(p)) = length of  </a:t>
            </a:r>
            <a:r>
              <a:rPr lang="en-US" altLang="zh-CN" dirty="0" smtClean="0"/>
              <a:t>LC </a:t>
            </a:r>
            <a:r>
              <a:rPr lang="en-US" altLang="zh-CN" dirty="0"/>
              <a:t>(p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rootpath</a:t>
            </a:r>
            <a:r>
              <a:rPr lang="en-US" altLang="zh-CN" dirty="0" smtClean="0"/>
              <a:t>(p</a:t>
            </a:r>
            <a:r>
              <a:rPr lang="en-US" altLang="zh-CN" dirty="0"/>
              <a:t>) = the path from the </a:t>
            </a:r>
            <a:r>
              <a:rPr lang="en-US" altLang="zh-CN" dirty="0" err="1"/>
              <a:t>trie</a:t>
            </a:r>
            <a:r>
              <a:rPr lang="en-US" altLang="zh-CN" dirty="0"/>
              <a:t> root node to node </a:t>
            </a:r>
            <a:r>
              <a:rPr lang="en-US" altLang="zh-CN" dirty="0" smtClean="0"/>
              <a:t>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ancestor </a:t>
            </a:r>
            <a:r>
              <a:rPr lang="en-US" altLang="zh-CN" dirty="0"/>
              <a:t>of p = any node in </a:t>
            </a:r>
            <a:r>
              <a:rPr lang="en-US" altLang="zh-CN" dirty="0" err="1"/>
              <a:t>rootpath</a:t>
            </a:r>
            <a:r>
              <a:rPr lang="en-US" altLang="zh-CN" dirty="0"/>
              <a:t>(p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prefix-child </a:t>
            </a:r>
            <a:r>
              <a:rPr lang="en-US" altLang="zh-CN" dirty="0"/>
              <a:t>of p = a child node of </a:t>
            </a:r>
            <a:r>
              <a:rPr lang="en-US" altLang="zh-CN" dirty="0" smtClean="0"/>
              <a:t>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 smtClean="0"/>
              <a:t>hcld</a:t>
            </a:r>
            <a:r>
              <a:rPr lang="en-US" altLang="zh-CN" b="1" dirty="0" smtClean="0"/>
              <a:t>(p</a:t>
            </a:r>
            <a:r>
              <a:rPr lang="en-US" altLang="zh-CN" b="1" dirty="0"/>
              <a:t>) = highest prefix-child of p </a:t>
            </a:r>
            <a:r>
              <a:rPr lang="en-US" altLang="zh-CN" dirty="0"/>
              <a:t>— i.e., among </a:t>
            </a:r>
            <a:r>
              <a:rPr lang="en-US" altLang="zh-CN" dirty="0" smtClean="0"/>
              <a:t>the children </a:t>
            </a:r>
            <a:r>
              <a:rPr lang="en-US" altLang="zh-CN" dirty="0"/>
              <a:t>of p, the node which has the </a:t>
            </a:r>
            <a:r>
              <a:rPr lang="en-US" altLang="zh-CN" b="1" dirty="0"/>
              <a:t>highest</a:t>
            </a:r>
            <a:r>
              <a:rPr lang="en-US" altLang="zh-CN" dirty="0"/>
              <a:t> memory location in the </a:t>
            </a:r>
            <a:r>
              <a:rPr lang="en-US" altLang="zh-CN" dirty="0" smtClean="0"/>
              <a:t>TCAM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HCN </a:t>
            </a:r>
            <a:r>
              <a:rPr lang="en-US" altLang="zh-CN" dirty="0"/>
              <a:t>(p) = the chain comprising ancestors of </a:t>
            </a:r>
            <a:r>
              <a:rPr lang="en-US" altLang="zh-CN" b="1" dirty="0"/>
              <a:t>p, prefix </a:t>
            </a:r>
            <a:r>
              <a:rPr lang="en-US" altLang="zh-CN" b="1" dirty="0" smtClean="0"/>
              <a:t>p itself</a:t>
            </a:r>
            <a:r>
              <a:rPr lang="en-US" altLang="zh-CN" b="1" dirty="0"/>
              <a:t>, </a:t>
            </a:r>
            <a:r>
              <a:rPr lang="en-US" altLang="zh-CN" b="1" dirty="0" err="1"/>
              <a:t>hcld</a:t>
            </a:r>
            <a:r>
              <a:rPr lang="en-US" altLang="zh-CN" b="1" dirty="0"/>
              <a:t>(p), </a:t>
            </a:r>
            <a:r>
              <a:rPr lang="en-US" altLang="zh-CN" b="1" dirty="0" err="1"/>
              <a:t>hcld</a:t>
            </a:r>
            <a:r>
              <a:rPr lang="en-US" altLang="zh-CN" b="1" dirty="0"/>
              <a:t>(</a:t>
            </a:r>
            <a:r>
              <a:rPr lang="en-US" altLang="zh-CN" b="1" dirty="0" err="1"/>
              <a:t>hcld</a:t>
            </a:r>
            <a:r>
              <a:rPr lang="en-US" altLang="zh-CN" b="1" dirty="0"/>
              <a:t>(p)) and so on </a:t>
            </a:r>
            <a:r>
              <a:rPr lang="en-US" altLang="zh-CN" dirty="0"/>
              <a:t>— i.e., a descendant node of p is in HCN (p) if it is the highest </a:t>
            </a:r>
            <a:r>
              <a:rPr lang="en-US" altLang="zh-CN" dirty="0" smtClean="0"/>
              <a:t>prefix-child of </a:t>
            </a:r>
            <a:r>
              <a:rPr lang="en-US" altLang="zh-CN" dirty="0"/>
              <a:t>its ancestor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36" y="1464815"/>
            <a:ext cx="5106707" cy="42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ALGORITHMS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CAO OPT </a:t>
            </a:r>
            <a:r>
              <a:rPr lang="en-US" altLang="zh-CN" b="0" i="1" dirty="0"/>
              <a:t>for chain-ancestor ordering</a:t>
            </a:r>
          </a:p>
          <a:p>
            <a:r>
              <a:rPr lang="en-US" altLang="zh-CN" b="0" i="1" dirty="0"/>
              <a:t>constraint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0" y="1568504"/>
            <a:ext cx="5187611" cy="4113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6" y="1790883"/>
            <a:ext cx="4672575" cy="36511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4302" y="1199172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Insert above the free space pool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29937" y="1199172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Insert below the free space pool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ALGORITHMS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CAO OPT </a:t>
            </a:r>
            <a:r>
              <a:rPr lang="en-US" altLang="zh-CN" b="0" i="1" dirty="0"/>
              <a:t>for chain-ancestor ordering</a:t>
            </a:r>
          </a:p>
          <a:p>
            <a:r>
              <a:rPr lang="en-US" altLang="zh-CN" b="0" i="1" dirty="0"/>
              <a:t>constraint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302" y="119917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Delete process: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8320" y="2033183"/>
            <a:ext cx="5528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Deletion is similar to insertion, except: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(</a:t>
            </a:r>
            <a:r>
              <a:rPr lang="en-US" altLang="zh-CN" dirty="0"/>
              <a:t>1) It works </a:t>
            </a:r>
            <a:r>
              <a:rPr lang="en-US" altLang="zh-CN" dirty="0" smtClean="0"/>
              <a:t>in reverse</a:t>
            </a:r>
            <a:r>
              <a:rPr lang="en-US" altLang="zh-CN" dirty="0"/>
              <a:t>, moving the newly created empty space to the </a:t>
            </a:r>
            <a:r>
              <a:rPr lang="en-US" altLang="zh-CN" dirty="0" smtClean="0"/>
              <a:t>free space </a:t>
            </a:r>
            <a:r>
              <a:rPr lang="en-US" altLang="zh-CN" dirty="0"/>
              <a:t>pool,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It works on the chain that has the prefix p </a:t>
            </a:r>
            <a:r>
              <a:rPr lang="en-US" altLang="zh-CN" b="1" dirty="0"/>
              <a:t>adjacent to the free space pool </a:t>
            </a:r>
            <a:r>
              <a:rPr lang="en-US" altLang="zh-CN" dirty="0"/>
              <a:t>— i.e., prefix p is </a:t>
            </a:r>
            <a:r>
              <a:rPr lang="en-US" altLang="zh-CN" dirty="0" smtClean="0"/>
              <a:t>at memory </a:t>
            </a:r>
            <a:r>
              <a:rPr lang="en-US" altLang="zh-CN" dirty="0"/>
              <a:t>locations m1 1 or m2 + 1.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5" y="2033183"/>
            <a:ext cx="4960397" cy="37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ALGORITHMS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CAO OPT </a:t>
            </a:r>
            <a:r>
              <a:rPr lang="en-US" altLang="zh-CN" b="0" i="1" dirty="0"/>
              <a:t>for chain-ancestor ordering</a:t>
            </a:r>
          </a:p>
          <a:p>
            <a:r>
              <a:rPr lang="en-US" altLang="zh-CN" b="0" i="1" dirty="0"/>
              <a:t>constraint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302" y="119917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Auxiliary </a:t>
            </a:r>
            <a:r>
              <a:rPr lang="en-US" altLang="zh-CN" b="1" dirty="0" err="1">
                <a:solidFill>
                  <a:srgbClr val="FF0000"/>
                </a:solidFill>
              </a:rPr>
              <a:t>trie</a:t>
            </a:r>
            <a:r>
              <a:rPr lang="en-US" altLang="zh-CN" b="1" dirty="0">
                <a:solidFill>
                  <a:srgbClr val="FF0000"/>
                </a:solidFill>
              </a:rPr>
              <a:t> data structure: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4721" y="1697766"/>
            <a:ext cx="1103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more information is needed to </a:t>
            </a:r>
            <a:r>
              <a:rPr lang="en-US" altLang="zh-CN" dirty="0" smtClean="0"/>
              <a:t>be kept </a:t>
            </a:r>
            <a:r>
              <a:rPr lang="en-US" altLang="zh-CN" dirty="0"/>
              <a:t>in a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en-US" altLang="zh-CN" dirty="0" err="1"/>
              <a:t>node,p</a:t>
            </a:r>
            <a:r>
              <a:rPr lang="en-US" altLang="zh-CN" dirty="0"/>
              <a:t>, to determine </a:t>
            </a:r>
            <a:r>
              <a:rPr lang="en-US" altLang="zh-CN" dirty="0" smtClean="0"/>
              <a:t>LC (</a:t>
            </a:r>
            <a:r>
              <a:rPr lang="en-US" altLang="zh-CN" dirty="0"/>
              <a:t>p) and </a:t>
            </a:r>
            <a:r>
              <a:rPr lang="en-US" altLang="zh-CN" dirty="0" smtClean="0"/>
              <a:t>HCN (p) quickly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0278" y="2308750"/>
            <a:ext cx="9976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wt</a:t>
            </a:r>
            <a:r>
              <a:rPr lang="en-US" altLang="zh-CN" dirty="0"/>
              <a:t>(p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wt_ptr</a:t>
            </a:r>
            <a:r>
              <a:rPr lang="en-US" altLang="zh-CN" dirty="0" smtClean="0"/>
              <a:t>(p) : keeps a pointer </a:t>
            </a:r>
            <a:r>
              <a:rPr lang="en-US" altLang="zh-CN" dirty="0"/>
              <a:t>to the prefix-child which has the highest weight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hcld_ptr</a:t>
            </a:r>
            <a:r>
              <a:rPr lang="en-US" altLang="zh-CN" dirty="0" smtClean="0"/>
              <a:t>(p): </a:t>
            </a:r>
            <a:r>
              <a:rPr lang="en-US" altLang="zh-CN" dirty="0"/>
              <a:t>keeps a pointer to the prefix-child </a:t>
            </a:r>
            <a:r>
              <a:rPr lang="en-US" altLang="zh-CN" dirty="0" err="1" smtClean="0"/>
              <a:t>whichappears</a:t>
            </a:r>
            <a:r>
              <a:rPr lang="en-US" altLang="zh-CN" dirty="0" smtClean="0"/>
              <a:t> </a:t>
            </a:r>
            <a:r>
              <a:rPr lang="en-US" altLang="zh-CN" dirty="0"/>
              <a:t>at the highest memory location in the TCAM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64" y="2198450"/>
            <a:ext cx="4319678" cy="580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4301" y="4340075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Auxiliary </a:t>
            </a:r>
            <a:r>
              <a:rPr lang="en-US" altLang="zh-CN" b="1" dirty="0" err="1">
                <a:solidFill>
                  <a:srgbClr val="FF0000"/>
                </a:solidFill>
              </a:rPr>
              <a:t>trie</a:t>
            </a:r>
            <a:r>
              <a:rPr lang="en-US" altLang="zh-CN" b="1" dirty="0">
                <a:solidFill>
                  <a:srgbClr val="FF0000"/>
                </a:solidFill>
              </a:rPr>
              <a:t> data structure: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4721" y="5004208"/>
            <a:ext cx="98157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The total number of </a:t>
            </a:r>
            <a:r>
              <a:rPr lang="en-US" altLang="zh-CN" dirty="0" smtClean="0">
                <a:solidFill>
                  <a:srgbClr val="000000"/>
                </a:solidFill>
              </a:rPr>
              <a:t>movements is </a:t>
            </a:r>
            <a:r>
              <a:rPr lang="en-US" altLang="zh-CN" dirty="0">
                <a:solidFill>
                  <a:srgbClr val="000000"/>
                </a:solidFill>
              </a:rPr>
              <a:t>clearly less than </a:t>
            </a:r>
            <a:r>
              <a:rPr lang="en-US" altLang="zh-CN" sz="2000" dirty="0" smtClean="0">
                <a:solidFill>
                  <a:srgbClr val="000000"/>
                </a:solidFill>
              </a:rPr>
              <a:t>D/2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dirty="0">
                <a:solidFill>
                  <a:srgbClr val="000000"/>
                </a:solidFill>
              </a:rPr>
              <a:t>where </a:t>
            </a:r>
            <a:r>
              <a:rPr lang="en-US" altLang="zh-CN" sz="2000" dirty="0">
                <a:solidFill>
                  <a:srgbClr val="000000"/>
                </a:solidFill>
              </a:rPr>
              <a:t>D = </a:t>
            </a:r>
            <a:r>
              <a:rPr lang="en-US" altLang="zh-CN" sz="2000" dirty="0" err="1">
                <a:solidFill>
                  <a:srgbClr val="000000"/>
                </a:solidFill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</a:rPr>
              <a:t>(LC (q))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75741" y="5632736"/>
            <a:ext cx="10110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Though </a:t>
            </a:r>
            <a:r>
              <a:rPr lang="en-US" altLang="zh-CN" b="1" dirty="0"/>
              <a:t>we have not been able to prove</a:t>
            </a:r>
            <a:r>
              <a:rPr lang="en-US" altLang="zh-CN" dirty="0"/>
              <a:t>, we </a:t>
            </a:r>
            <a:r>
              <a:rPr lang="en-US" altLang="zh-CN" dirty="0" smtClean="0"/>
              <a:t>conjecture that </a:t>
            </a:r>
            <a:r>
              <a:rPr lang="en-US" altLang="zh-CN" dirty="0"/>
              <a:t>algorithm CAO OPT is an optimal online </a:t>
            </a:r>
            <a:r>
              <a:rPr lang="en-US" altLang="zh-CN" dirty="0" smtClean="0"/>
              <a:t>algorithm under </a:t>
            </a:r>
            <a:r>
              <a:rPr lang="en-US" altLang="zh-CN" dirty="0"/>
              <a:t>the chain-ancestor </a:t>
            </a:r>
            <a:r>
              <a:rPr lang="en-US" altLang="zh-CN" dirty="0" smtClean="0"/>
              <a:t>ordering constraint!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03369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SIMULATION RESULTS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27" y="1287798"/>
            <a:ext cx="3584437" cy="17039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45" y="1287798"/>
            <a:ext cx="5103857" cy="38672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4727" y="4037990"/>
            <a:ext cx="4657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L –algorithm:</a:t>
            </a:r>
          </a:p>
          <a:p>
            <a:endParaRPr lang="en-US" altLang="zh-CN" dirty="0"/>
          </a:p>
          <a:p>
            <a:r>
              <a:rPr lang="en-US" altLang="zh-CN" dirty="0" smtClean="0"/>
              <a:t>around 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 memory movements per update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03369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SIMULATION RESULTS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27" y="1287798"/>
            <a:ext cx="3584437" cy="170397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4727" y="4037990"/>
            <a:ext cx="4657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PLO OPT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around 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memory movements per update operation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83" y="1206078"/>
            <a:ext cx="5296790" cy="40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03369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SIMULATION RESULTS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7787" y="5717828"/>
            <a:ext cx="9193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CAO-OPT :</a:t>
            </a:r>
            <a:endParaRPr lang="en-US" altLang="zh-CN" dirty="0"/>
          </a:p>
          <a:p>
            <a:r>
              <a:rPr lang="en-US" altLang="zh-CN" dirty="0"/>
              <a:t>the average </a:t>
            </a:r>
            <a:r>
              <a:rPr lang="en-US" altLang="zh-CN" dirty="0" smtClean="0"/>
              <a:t>drops quickly </a:t>
            </a:r>
            <a:r>
              <a:rPr lang="en-US" altLang="zh-CN" dirty="0"/>
              <a:t>down to </a:t>
            </a:r>
            <a:r>
              <a:rPr lang="en-US" altLang="zh-CN" b="1" dirty="0">
                <a:solidFill>
                  <a:srgbClr val="FF0000"/>
                </a:solidFill>
              </a:rPr>
              <a:t>1.02-1.06</a:t>
            </a:r>
            <a:r>
              <a:rPr lang="en-US" altLang="zh-CN" dirty="0"/>
              <a:t> for both routing tables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4" y="1613629"/>
            <a:ext cx="4670945" cy="3553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57" y="1613629"/>
            <a:ext cx="5131353" cy="38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03369" y="144227"/>
            <a:ext cx="10183763" cy="362708"/>
          </a:xfrm>
        </p:spPr>
        <p:txBody>
          <a:bodyPr/>
          <a:lstStyle/>
          <a:p>
            <a:r>
              <a:rPr lang="en-US" altLang="zh-CN" dirty="0"/>
              <a:t>SIMULATION RESULTS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2" y="85346"/>
            <a:ext cx="1405631" cy="48047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1131074"/>
            <a:ext cx="5097985" cy="49013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01782" y="2413338"/>
            <a:ext cx="55344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Algorithm CAO </a:t>
            </a:r>
            <a:r>
              <a:rPr lang="en-US" altLang="zh-CN" dirty="0"/>
              <a:t>OPT is quite </a:t>
            </a:r>
            <a:r>
              <a:rPr lang="en-US" altLang="zh-CN" dirty="0" smtClean="0"/>
              <a:t>small— </a:t>
            </a:r>
          </a:p>
          <a:p>
            <a:endParaRPr lang="en-US" altLang="zh-CN" dirty="0"/>
          </a:p>
          <a:p>
            <a:r>
              <a:rPr lang="en-US" altLang="zh-CN" dirty="0" smtClean="0"/>
              <a:t>probably </a:t>
            </a:r>
            <a:r>
              <a:rPr lang="en-US" altLang="zh-CN" dirty="0"/>
              <a:t>because of the </a:t>
            </a:r>
            <a:r>
              <a:rPr lang="en-US" altLang="zh-CN" dirty="0" smtClean="0"/>
              <a:t>exponentially decreasing </a:t>
            </a:r>
            <a:r>
              <a:rPr lang="en-US" altLang="zh-CN" dirty="0"/>
              <a:t>chain length distribution.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should make algorithm CAO OPT even more attractive in 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72232" y="1270874"/>
            <a:ext cx="3819097" cy="362708"/>
          </a:xfrm>
        </p:spPr>
        <p:txBody>
          <a:bodyPr/>
          <a:lstStyle/>
          <a:p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40916" y="1035347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72232" y="2568760"/>
            <a:ext cx="3819097" cy="362708"/>
          </a:xfrm>
        </p:spPr>
        <p:txBody>
          <a:bodyPr/>
          <a:lstStyle/>
          <a:p>
            <a:r>
              <a:rPr kumimoji="1" lang="en-US" altLang="zh-CN" b="1" dirty="0"/>
              <a:t>LONGEST-PREFIX MATCHING USING TCAMS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640916" y="2333233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772232" y="3866646"/>
            <a:ext cx="3819097" cy="362708"/>
          </a:xfrm>
        </p:spPr>
        <p:txBody>
          <a:bodyPr/>
          <a:lstStyle/>
          <a:p>
            <a:r>
              <a:rPr lang="en-US" altLang="zh-CN" b="1" dirty="0"/>
              <a:t>ALGORITHMS</a:t>
            </a:r>
            <a:endParaRPr kumimoji="1" lang="zh-CN" altLang="en-US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640916" y="3631119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772232" y="5102122"/>
            <a:ext cx="3819097" cy="362708"/>
          </a:xfrm>
        </p:spPr>
        <p:txBody>
          <a:bodyPr/>
          <a:lstStyle/>
          <a:p>
            <a:r>
              <a:rPr lang="en-US" altLang="zh-CN" b="1" dirty="0"/>
              <a:t>SIMULATION RESULTS</a:t>
            </a:r>
            <a:endParaRPr kumimoji="1" lang="zh-CN" altLang="en-US" b="1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640916" y="4866595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5422" y="1049395"/>
            <a:ext cx="92548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</a:t>
            </a:r>
            <a:r>
              <a:rPr lang="en-US" altLang="zh-CN" b="1" dirty="0" smtClean="0"/>
              <a:t>ongest </a:t>
            </a:r>
            <a:r>
              <a:rPr lang="en-US" altLang="zh-CN" b="1" dirty="0"/>
              <a:t>prefix match</a:t>
            </a:r>
            <a:r>
              <a:rPr lang="en-US" altLang="zh-CN" sz="2000" b="1" dirty="0"/>
              <a:t> 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Flows</a:t>
            </a:r>
            <a:r>
              <a:rPr lang="zh-CN" altLang="en-US" b="1" dirty="0" smtClean="0"/>
              <a:t>：</a:t>
            </a:r>
            <a:r>
              <a:rPr lang="en-US" altLang="zh-CN" b="1" dirty="0"/>
              <a:t> </a:t>
            </a:r>
            <a:r>
              <a:rPr lang="en-US" altLang="zh-CN" dirty="0"/>
              <a:t>A </a:t>
            </a:r>
            <a:r>
              <a:rPr lang="en-US" altLang="zh-CN" dirty="0" smtClean="0"/>
              <a:t>flow is </a:t>
            </a:r>
            <a:r>
              <a:rPr lang="en-US" altLang="zh-CN" dirty="0"/>
              <a:t>a set of packets that obey some </a:t>
            </a:r>
            <a:r>
              <a:rPr lang="en-US" altLang="zh-CN" i="1" dirty="0" smtClean="0"/>
              <a:t>rule</a:t>
            </a:r>
          </a:p>
          <a:p>
            <a:endParaRPr lang="en-US" altLang="zh-CN" i="1" dirty="0"/>
          </a:p>
          <a:p>
            <a:r>
              <a:rPr lang="en-US" altLang="zh-CN" b="1" dirty="0" smtClean="0"/>
              <a:t>Classifier: </a:t>
            </a:r>
            <a:r>
              <a:rPr lang="en-US" altLang="zh-CN" dirty="0" smtClean="0"/>
              <a:t>A </a:t>
            </a:r>
            <a:r>
              <a:rPr lang="en-US" altLang="zh-CN" dirty="0"/>
              <a:t>collection of </a:t>
            </a:r>
            <a:r>
              <a:rPr lang="en-US" altLang="zh-CN" dirty="0" smtClean="0"/>
              <a:t>rules</a:t>
            </a:r>
          </a:p>
          <a:p>
            <a:endParaRPr lang="en-US" altLang="zh-CN" dirty="0"/>
          </a:p>
          <a:p>
            <a:r>
              <a:rPr lang="en-US" altLang="zh-CN" b="1" dirty="0"/>
              <a:t>Packet classification </a:t>
            </a:r>
            <a:r>
              <a:rPr lang="zh-CN" altLang="en-US" b="1" dirty="0"/>
              <a:t>：</a:t>
            </a:r>
            <a:r>
              <a:rPr lang="en-US" altLang="zh-CN" dirty="0"/>
              <a:t> Identification of the flow of an incoming packet </a:t>
            </a:r>
          </a:p>
        </p:txBody>
      </p:sp>
      <p:sp>
        <p:nvSpPr>
          <p:cNvPr id="5" name="矩形 4"/>
          <p:cNvSpPr/>
          <p:nvPr/>
        </p:nvSpPr>
        <p:spPr>
          <a:xfrm>
            <a:off x="245422" y="3432016"/>
            <a:ext cx="10825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Continually </a:t>
            </a:r>
            <a:r>
              <a:rPr lang="en-US" altLang="zh-CN" dirty="0"/>
              <a:t>increasing link </a:t>
            </a:r>
            <a:r>
              <a:rPr lang="en-US" altLang="zh-CN" dirty="0" smtClean="0"/>
              <a:t>speeds!</a:t>
            </a:r>
          </a:p>
          <a:p>
            <a:endParaRPr lang="en-US" altLang="zh-CN" dirty="0"/>
          </a:p>
          <a:p>
            <a:r>
              <a:rPr lang="en-US" altLang="zh-CN" dirty="0" smtClean="0"/>
              <a:t>However , routers unable to keep the same pace because relatively </a:t>
            </a:r>
            <a:r>
              <a:rPr lang="en-US" altLang="zh-CN" dirty="0"/>
              <a:t>complex packet processing </a:t>
            </a:r>
            <a:r>
              <a:rPr lang="en-US" altLang="zh-CN" dirty="0" smtClean="0"/>
              <a:t>required</a:t>
            </a:r>
            <a:r>
              <a:rPr lang="en-US" altLang="zh-CN" dirty="0"/>
              <a:t> </a:t>
            </a:r>
            <a:r>
              <a:rPr lang="en-US" altLang="zh-CN" dirty="0" smtClean="0"/>
              <a:t>at </a:t>
            </a:r>
            <a:r>
              <a:rPr lang="en-US" altLang="zh-CN" dirty="0"/>
              <a:t>each router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As a result, the problems of </a:t>
            </a:r>
            <a:r>
              <a:rPr lang="en-US" altLang="zh-CN" b="1" dirty="0">
                <a:solidFill>
                  <a:srgbClr val="FF0000"/>
                </a:solidFill>
              </a:rPr>
              <a:t>routing </a:t>
            </a:r>
            <a:r>
              <a:rPr lang="en-US" altLang="zh-CN" b="1" dirty="0" smtClean="0">
                <a:solidFill>
                  <a:srgbClr val="FF0000"/>
                </a:solidFill>
              </a:rPr>
              <a:t>lookup and </a:t>
            </a:r>
            <a:r>
              <a:rPr lang="en-US" altLang="zh-CN" b="1" dirty="0">
                <a:solidFill>
                  <a:srgbClr val="FF0000"/>
                </a:solidFill>
              </a:rPr>
              <a:t>packet classification </a:t>
            </a:r>
            <a:r>
              <a:rPr lang="en-US" altLang="zh-CN" dirty="0"/>
              <a:t>have recently received considerable </a:t>
            </a:r>
            <a:r>
              <a:rPr lang="en-US" altLang="zh-CN" dirty="0" smtClean="0"/>
              <a:t>attention!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This </a:t>
            </a:r>
            <a:r>
              <a:rPr lang="en-US" altLang="zh-CN" dirty="0"/>
              <a:t>paper is motivated by the desire to </a:t>
            </a:r>
            <a:r>
              <a:rPr lang="en-US" altLang="zh-CN" dirty="0" smtClean="0"/>
              <a:t>simultaneously achieve </a:t>
            </a:r>
            <a:r>
              <a:rPr lang="en-US" altLang="zh-CN" b="1" dirty="0"/>
              <a:t>fast incremental updates </a:t>
            </a:r>
            <a:r>
              <a:rPr lang="en-US" altLang="zh-CN" dirty="0"/>
              <a:t>as well </a:t>
            </a:r>
            <a:r>
              <a:rPr lang="en-US" altLang="zh-CN" b="1" dirty="0"/>
              <a:t>as full utilization </a:t>
            </a:r>
            <a:r>
              <a:rPr lang="en-US" altLang="zh-CN" dirty="0"/>
              <a:t>of the</a:t>
            </a:r>
            <a:r>
              <a:rPr lang="en-US" altLang="zh-CN" b="1" dirty="0"/>
              <a:t> TCAM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03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10183763" cy="362708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pSp>
        <p:nvGrpSpPr>
          <p:cNvPr id="8" name="组 6"/>
          <p:cNvGrpSpPr/>
          <p:nvPr/>
        </p:nvGrpSpPr>
        <p:grpSpPr>
          <a:xfrm>
            <a:off x="6400801" y="2080831"/>
            <a:ext cx="462708" cy="462706"/>
            <a:chOff x="5905041" y="2016087"/>
            <a:chExt cx="2060154" cy="2060154"/>
          </a:xfrm>
        </p:grpSpPr>
        <p:sp>
          <p:nvSpPr>
            <p:cNvPr id="9" name="同心圆 8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L 形 9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8"/>
          <p:cNvSpPr txBox="1"/>
          <p:nvPr/>
        </p:nvSpPr>
        <p:spPr>
          <a:xfrm>
            <a:off x="7149438" y="1905918"/>
            <a:ext cx="4253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The ternary </a:t>
            </a:r>
            <a:r>
              <a:rPr lang="en-US" altLang="zh-CN" sz="1600" dirty="0" smtClean="0"/>
              <a:t>capability allows </a:t>
            </a:r>
            <a:r>
              <a:rPr lang="en-US" altLang="zh-CN" sz="1600" dirty="0"/>
              <a:t>the TCAM to store</a:t>
            </a:r>
            <a:r>
              <a:rPr lang="en-US" altLang="zh-CN" sz="1600" b="1" dirty="0"/>
              <a:t> wildcards and variable length</a:t>
            </a:r>
          </a:p>
          <a:p>
            <a:r>
              <a:rPr lang="en-US" altLang="zh-CN" sz="1600" b="1" dirty="0"/>
              <a:t>prefixes</a:t>
            </a:r>
            <a:r>
              <a:rPr lang="en-US" altLang="zh-CN" sz="1600" dirty="0"/>
              <a:t> by storing don’t </a:t>
            </a:r>
            <a:r>
              <a:rPr lang="en-US" altLang="zh-CN" sz="1600" dirty="0" smtClean="0"/>
              <a:t>cares.</a:t>
            </a:r>
            <a:endParaRPr lang="en-US" altLang="zh-CN" sz="1600" dirty="0"/>
          </a:p>
        </p:txBody>
      </p:sp>
      <p:grpSp>
        <p:nvGrpSpPr>
          <p:cNvPr id="12" name="组 10"/>
          <p:cNvGrpSpPr/>
          <p:nvPr/>
        </p:nvGrpSpPr>
        <p:grpSpPr>
          <a:xfrm>
            <a:off x="6400801" y="3388941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7149438" y="3214028"/>
            <a:ext cx="43205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/>
              <a:t>Packet classification is carried </a:t>
            </a:r>
            <a:r>
              <a:rPr lang="en-US" altLang="zh-CN" sz="1600" dirty="0" smtClean="0"/>
              <a:t>out similarly by </a:t>
            </a:r>
            <a:r>
              <a:rPr lang="en-US" altLang="zh-CN" sz="1600" dirty="0"/>
              <a:t>storing classifier rules </a:t>
            </a:r>
            <a:r>
              <a:rPr lang="en-US" altLang="zh-CN" sz="1600" b="1" dirty="0"/>
              <a:t>in order of decreasing priority</a:t>
            </a:r>
            <a:endParaRPr lang="zh-CN" altLang="en-US" sz="1600" b="1" dirty="0"/>
          </a:p>
        </p:txBody>
      </p:sp>
      <p:grpSp>
        <p:nvGrpSpPr>
          <p:cNvPr id="16" name="组 15"/>
          <p:cNvGrpSpPr/>
          <p:nvPr/>
        </p:nvGrpSpPr>
        <p:grpSpPr>
          <a:xfrm>
            <a:off x="6400801" y="4697050"/>
            <a:ext cx="462708" cy="462706"/>
            <a:chOff x="5905041" y="2016087"/>
            <a:chExt cx="2060154" cy="2060154"/>
          </a:xfrm>
        </p:grpSpPr>
        <p:sp>
          <p:nvSpPr>
            <p:cNvPr id="17" name="同心圆 16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L 形 17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7149438" y="4740386"/>
            <a:ext cx="43205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/>
              <a:t>Lookups are </a:t>
            </a:r>
            <a:r>
              <a:rPr lang="en-US" altLang="zh-CN" sz="1600" dirty="0" err="1"/>
              <a:t>perfomed</a:t>
            </a:r>
            <a:r>
              <a:rPr lang="en-US" altLang="zh-CN" sz="1600" dirty="0"/>
              <a:t> in </a:t>
            </a:r>
            <a:r>
              <a:rPr lang="en-US" altLang="zh-CN" sz="1600" dirty="0" smtClean="0"/>
              <a:t>a TCAM </a:t>
            </a:r>
            <a:r>
              <a:rPr lang="en-US" altLang="zh-CN" sz="1600" dirty="0"/>
              <a:t>by storing forwarding table entries </a:t>
            </a:r>
            <a:r>
              <a:rPr lang="en-US" altLang="zh-CN" sz="1600" b="1" dirty="0"/>
              <a:t>in order of decreasing prefix length</a:t>
            </a:r>
            <a:r>
              <a:rPr lang="en-US" altLang="zh-CN" sz="1600" dirty="0"/>
              <a:t>s </a:t>
            </a:r>
            <a:r>
              <a:rPr lang="en-US" altLang="zh-CN" sz="1600" dirty="0" smtClean="0"/>
              <a:t>and choosing </a:t>
            </a:r>
            <a:r>
              <a:rPr lang="en-US" altLang="zh-CN" sz="1600" b="1" dirty="0"/>
              <a:t>the first entry </a:t>
            </a:r>
            <a:r>
              <a:rPr lang="en-US" altLang="zh-CN" sz="1600" dirty="0" smtClean="0"/>
              <a:t>among all </a:t>
            </a:r>
            <a:r>
              <a:rPr lang="en-US" altLang="zh-CN" sz="1600" dirty="0"/>
              <a:t>the entries that match the incoming </a:t>
            </a:r>
            <a:r>
              <a:rPr lang="en-US" altLang="zh-CN" sz="1600" dirty="0" smtClean="0"/>
              <a:t>packets.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6235" y="849482"/>
            <a:ext cx="1194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TCAM</a:t>
            </a:r>
            <a:endParaRPr lang="zh-CN" altLang="en-US" sz="2800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803213"/>
            <a:ext cx="4834547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kumimoji="1" lang="en-US" altLang="zh-CN" dirty="0"/>
              <a:t>LONGEST-PREFIX MATCHING USING TCAMS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68753" y="1388875"/>
            <a:ext cx="5243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The general configuration </a:t>
            </a:r>
            <a:r>
              <a:rPr lang="en-US" altLang="zh-CN" dirty="0" smtClean="0"/>
              <a:t>for storing</a:t>
            </a:r>
            <a:r>
              <a:rPr lang="en-US" altLang="zh-CN" b="1" dirty="0" smtClean="0"/>
              <a:t> </a:t>
            </a:r>
            <a:r>
              <a:rPr lang="en-US" altLang="zh-CN" b="1" dirty="0"/>
              <a:t>N </a:t>
            </a:r>
            <a:r>
              <a:rPr lang="en-US" altLang="zh-CN" dirty="0"/>
              <a:t>prefixes in a TCAM with</a:t>
            </a:r>
            <a:r>
              <a:rPr lang="en-US" altLang="zh-CN" b="1" dirty="0"/>
              <a:t> M </a:t>
            </a:r>
            <a:r>
              <a:rPr lang="en-US" altLang="zh-CN" dirty="0" smtClean="0"/>
              <a:t>memory locations.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68753" y="2835983"/>
            <a:ext cx="5439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Assume that </a:t>
            </a:r>
            <a:r>
              <a:rPr lang="en-US" altLang="zh-CN" dirty="0" smtClean="0"/>
              <a:t>a new </a:t>
            </a:r>
            <a:r>
              <a:rPr lang="en-US" altLang="zh-CN" dirty="0"/>
              <a:t>prefix 103.23.128/</a:t>
            </a:r>
            <a:r>
              <a:rPr lang="en-US" altLang="zh-CN" b="1" dirty="0"/>
              <a:t>18</a:t>
            </a:r>
            <a:r>
              <a:rPr lang="en-US" altLang="zh-CN" dirty="0"/>
              <a:t> is to be added to the </a:t>
            </a:r>
            <a:r>
              <a:rPr lang="en-US" altLang="zh-CN" dirty="0" smtClean="0"/>
              <a:t>forwarding table</a:t>
            </a:r>
            <a:r>
              <a:rPr lang="en-US" altLang="zh-CN" dirty="0"/>
              <a:t>. It must be stored between prefixes 103.23.3/</a:t>
            </a:r>
            <a:r>
              <a:rPr lang="en-US" altLang="zh-CN" b="1" dirty="0"/>
              <a:t>24</a:t>
            </a:r>
            <a:r>
              <a:rPr lang="en-US" altLang="zh-CN" dirty="0"/>
              <a:t> (</a:t>
            </a:r>
            <a:r>
              <a:rPr lang="en-US" altLang="zh-CN" dirty="0" smtClean="0"/>
              <a:t>P1) and </a:t>
            </a:r>
            <a:r>
              <a:rPr lang="en-US" altLang="zh-CN" dirty="0"/>
              <a:t>103.23/</a:t>
            </a:r>
            <a:r>
              <a:rPr lang="en-US" altLang="zh-CN" b="1" dirty="0"/>
              <a:t>16</a:t>
            </a:r>
            <a:r>
              <a:rPr lang="en-US" altLang="zh-CN" dirty="0"/>
              <a:t> (P2), currently at memory locations 0 and </a:t>
            </a:r>
            <a:r>
              <a:rPr lang="en-US" altLang="zh-CN" dirty="0" smtClean="0"/>
              <a:t>1.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There is a problem since </a:t>
            </a:r>
            <a:r>
              <a:rPr lang="en-US" altLang="zh-CN" dirty="0" smtClean="0"/>
              <a:t>there is </a:t>
            </a:r>
            <a:r>
              <a:rPr lang="en-US" altLang="zh-CN" dirty="0"/>
              <a:t>no empty space at that location.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0" y="2273667"/>
            <a:ext cx="5230821" cy="270685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029411" y="5344919"/>
            <a:ext cx="537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There can be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severalways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 handle this </a:t>
            </a:r>
            <a:r>
              <a:rPr lang="en-US" altLang="zh-CN" b="1" dirty="0" smtClean="0">
                <a:solidFill>
                  <a:srgbClr val="FF0000"/>
                </a:solidFill>
              </a:rPr>
              <a:t>issue!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1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kumimoji="1" lang="en-US" altLang="zh-CN" dirty="0"/>
              <a:t>LONGEST-PREFIX MATCHING USING TCAMS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1098" y="2205621"/>
            <a:ext cx="5243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The TCAM manager keeps the free space pool (containing all unutilized TCAM entries) at </a:t>
            </a:r>
            <a:r>
              <a:rPr lang="en-US" altLang="zh-CN" b="1" dirty="0"/>
              <a:t>one end of the TCAM</a:t>
            </a:r>
            <a:r>
              <a:rPr lang="en-US" altLang="zh-CN" dirty="0"/>
              <a:t>,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71098" y="3712639"/>
            <a:ext cx="5439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This has worst-case </a:t>
            </a:r>
            <a:r>
              <a:rPr lang="en-US" altLang="zh-CN" dirty="0"/>
              <a:t>time complexity </a:t>
            </a:r>
            <a:r>
              <a:rPr lang="en-US" altLang="zh-CN" b="1" dirty="0">
                <a:solidFill>
                  <a:srgbClr val="FF0000"/>
                </a:solidFill>
              </a:rPr>
              <a:t>O(N )</a:t>
            </a:r>
            <a:r>
              <a:rPr lang="en-US" altLang="zh-CN" dirty="0"/>
              <a:t>, where </a:t>
            </a:r>
            <a:r>
              <a:rPr lang="en-US" altLang="zh-CN" b="1" dirty="0"/>
              <a:t>N</a:t>
            </a:r>
            <a:r>
              <a:rPr lang="en-US" altLang="zh-CN" dirty="0"/>
              <a:t> is the number of prefixes in the TCAM of size M, and is </a:t>
            </a:r>
            <a:r>
              <a:rPr lang="en-US" altLang="zh-CN" dirty="0" smtClean="0"/>
              <a:t>clearly </a:t>
            </a:r>
            <a:r>
              <a:rPr lang="en-US" altLang="zh-CN" b="1" dirty="0" smtClean="0"/>
              <a:t>expensive</a:t>
            </a:r>
            <a:r>
              <a:rPr lang="en-US" altLang="zh-CN" dirty="0"/>
              <a:t>.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71098" y="1265485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Methon</a:t>
            </a:r>
            <a:r>
              <a:rPr lang="en-US" altLang="zh-CN" b="1" dirty="0" smtClean="0">
                <a:solidFill>
                  <a:srgbClr val="FF0000"/>
                </a:solidFill>
              </a:rPr>
              <a:t> 1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4" y="1850540"/>
            <a:ext cx="5431839" cy="3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kumimoji="1" lang="en-US" altLang="zh-CN" dirty="0"/>
              <a:t>LONGEST-PREFIX MATCHING USING TCAMS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1098" y="2205621"/>
            <a:ext cx="50218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TCAM </a:t>
            </a:r>
            <a:r>
              <a:rPr lang="en-US" altLang="zh-CN" dirty="0"/>
              <a:t>may keep a few empty memory locations </a:t>
            </a:r>
            <a:r>
              <a:rPr lang="en-US" altLang="zh-CN" b="1" dirty="0">
                <a:solidFill>
                  <a:srgbClr val="FF0000"/>
                </a:solidFill>
              </a:rPr>
              <a:t>every </a:t>
            </a:r>
            <a:r>
              <a:rPr lang="en-US" altLang="zh-CN" b="1" dirty="0" smtClean="0">
                <a:solidFill>
                  <a:srgbClr val="FF0000"/>
                </a:solidFill>
              </a:rPr>
              <a:t>X non-empty </a:t>
            </a:r>
            <a:r>
              <a:rPr lang="en-US" altLang="zh-CN" b="1" dirty="0">
                <a:solidFill>
                  <a:srgbClr val="FF0000"/>
                </a:solidFill>
              </a:rPr>
              <a:t>memory </a:t>
            </a:r>
            <a:r>
              <a:rPr lang="en-US" altLang="zh-CN" b="1" dirty="0" smtClean="0">
                <a:solidFill>
                  <a:srgbClr val="FF0000"/>
                </a:solidFill>
              </a:rPr>
              <a:t>locations. 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71098" y="3712639"/>
            <a:ext cx="50218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The average </a:t>
            </a:r>
            <a:r>
              <a:rPr lang="en-US" altLang="zh-CN" dirty="0"/>
              <a:t>case update time improves to </a:t>
            </a:r>
            <a:r>
              <a:rPr lang="en-US" altLang="zh-CN" b="1" dirty="0">
                <a:solidFill>
                  <a:srgbClr val="FF0000"/>
                </a:solidFill>
              </a:rPr>
              <a:t>O(X ) </a:t>
            </a:r>
            <a:r>
              <a:rPr lang="en-US" altLang="zh-CN" dirty="0"/>
              <a:t>but degenerates to </a:t>
            </a:r>
            <a:r>
              <a:rPr lang="en-US" altLang="zh-CN" b="1" dirty="0">
                <a:solidFill>
                  <a:srgbClr val="FF0000"/>
                </a:solidFill>
              </a:rPr>
              <a:t>O(N ) </a:t>
            </a:r>
            <a:r>
              <a:rPr lang="en-US" altLang="zh-CN" dirty="0"/>
              <a:t>if </a:t>
            </a:r>
            <a:r>
              <a:rPr lang="en-US" altLang="zh-CN" dirty="0" smtClean="0"/>
              <a:t>the intermediate </a:t>
            </a:r>
            <a:r>
              <a:rPr lang="en-US" altLang="zh-CN" dirty="0"/>
              <a:t>empty spaces are filled up.</a:t>
            </a:r>
            <a:br>
              <a:rPr lang="en-US" altLang="zh-CN" dirty="0"/>
            </a:br>
            <a:r>
              <a:rPr lang="en-US" altLang="zh-CN" dirty="0"/>
              <a:t>This solution also </a:t>
            </a:r>
            <a:r>
              <a:rPr lang="en-US" altLang="zh-CN" b="1" dirty="0"/>
              <a:t>wastes precious </a:t>
            </a:r>
            <a:r>
              <a:rPr lang="en-US" altLang="zh-CN" b="1" dirty="0" smtClean="0"/>
              <a:t>CAM memory space.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871098" y="1265485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Methon</a:t>
            </a:r>
            <a:r>
              <a:rPr lang="en-US" altLang="zh-CN" b="1" dirty="0" smtClean="0">
                <a:solidFill>
                  <a:srgbClr val="FF0000"/>
                </a:solidFill>
              </a:rPr>
              <a:t> 2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3" y="1911816"/>
            <a:ext cx="5146767" cy="40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6394219" cy="362708"/>
          </a:xfrm>
        </p:spPr>
        <p:txBody>
          <a:bodyPr/>
          <a:lstStyle/>
          <a:p>
            <a:r>
              <a:rPr kumimoji="1" lang="en-US" altLang="zh-CN" dirty="0"/>
              <a:t>LONGEST-PREFIX MATCHING USING TCAMS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86508" y="1726932"/>
            <a:ext cx="5172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cs typeface="Times New Roman" panose="02020603050405020304" pitchFamily="18" charset="0"/>
              </a:rPr>
              <a:t>Two prefixes that are of the same length do not need to be in any specific order. This means that if j &gt; k, all prefixes in the set </a:t>
            </a:r>
            <a:r>
              <a:rPr lang="en-US" altLang="zh-CN" dirty="0" err="1" smtClean="0">
                <a:cs typeface="Times New Roman" panose="02020603050405020304" pitchFamily="18" charset="0"/>
              </a:rPr>
              <a:t>Pj</a:t>
            </a:r>
            <a:r>
              <a:rPr lang="en-US" altLang="zh-CN" dirty="0" smtClean="0">
                <a:cs typeface="Times New Roman" panose="02020603050405020304" pitchFamily="18" charset="0"/>
              </a:rPr>
              <a:t> must appear before those in the set </a:t>
            </a:r>
            <a:r>
              <a:rPr lang="en-US" altLang="zh-CN" dirty="0" err="1" smtClean="0">
                <a:cs typeface="Times New Roman" panose="02020603050405020304" pitchFamily="18" charset="0"/>
              </a:rPr>
              <a:t>Pk</a:t>
            </a:r>
            <a:r>
              <a:rPr lang="en-US" altLang="zh-CN" dirty="0" smtClean="0">
                <a:cs typeface="Times New Roman" panose="02020603050405020304" pitchFamily="18" charset="0"/>
              </a:rPr>
              <a:t>, but prefixes within the set </a:t>
            </a:r>
            <a:r>
              <a:rPr lang="en-US" altLang="zh-CN" dirty="0" err="1" smtClean="0">
                <a:cs typeface="Times New Roman" panose="02020603050405020304" pitchFamily="18" charset="0"/>
              </a:rPr>
              <a:t>Pj</a:t>
            </a:r>
            <a:r>
              <a:rPr lang="en-US" altLang="zh-CN" dirty="0" smtClean="0">
                <a:cs typeface="Times New Roman" panose="02020603050405020304" pitchFamily="18" charset="0"/>
              </a:rPr>
              <a:t> may appear in any order.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6508" y="4609972"/>
            <a:ext cx="50218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cs typeface="Times New Roman" panose="02020603050405020304" pitchFamily="18" charset="0"/>
              </a:rPr>
              <a:t>Create an </a:t>
            </a:r>
            <a:r>
              <a:rPr lang="en-US" altLang="zh-CN" dirty="0">
                <a:cs typeface="Times New Roman" panose="02020603050405020304" pitchFamily="18" charset="0"/>
              </a:rPr>
              <a:t>empty space in a TCAM in </a:t>
            </a:r>
            <a:r>
              <a:rPr lang="en-US" altLang="zh-CN" b="1" dirty="0">
                <a:cs typeface="Times New Roman" panose="02020603050405020304" pitchFamily="18" charset="0"/>
              </a:rPr>
              <a:t>no more than L </a:t>
            </a:r>
            <a:r>
              <a:rPr lang="en-US" altLang="zh-CN" b="1" dirty="0" smtClean="0">
                <a:cs typeface="Times New Roman" panose="02020603050405020304" pitchFamily="18" charset="0"/>
              </a:rPr>
              <a:t>memory shifts</a:t>
            </a:r>
            <a:r>
              <a:rPr lang="en-US" altLang="zh-CN" dirty="0" smtClean="0"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cs typeface="Times New Roman" panose="02020603050405020304" pitchFamily="18" charset="0"/>
              </a:rPr>
              <a:t>The average case update time improves to 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O(L 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dirty="0">
                <a:cs typeface="Times New Roman" panose="02020603050405020304" pitchFamily="18" charset="0"/>
              </a:rPr>
              <a:t/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/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/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/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2" y="1500325"/>
            <a:ext cx="5140727" cy="40357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65029" y="117715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Prefix-length</a:t>
            </a:r>
            <a:r>
              <a:rPr lang="en-US" altLang="zh-CN" sz="2000" b="1" dirty="0" smtClean="0">
                <a:solidFill>
                  <a:srgbClr val="FF0000"/>
                </a:solidFill>
                <a:latin typeface="Times-Italic"/>
              </a:rPr>
              <a:t> ordering constraint :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/>
            </a:r>
            <a:br>
              <a:rPr lang="en-US" altLang="zh-CN" sz="2000" b="1" dirty="0">
                <a:solidFill>
                  <a:srgbClr val="FF0000"/>
                </a:solidFill>
              </a:rPr>
            </a:b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5029" y="3932864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L-algorithm :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4721" y="144228"/>
            <a:ext cx="7857816" cy="421589"/>
          </a:xfrm>
        </p:spPr>
        <p:txBody>
          <a:bodyPr/>
          <a:lstStyle/>
          <a:p>
            <a:r>
              <a:rPr lang="en-US" altLang="zh-CN" dirty="0"/>
              <a:t>ALGORITHMS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i="1" dirty="0"/>
              <a:t>PLO </a:t>
            </a:r>
            <a:r>
              <a:rPr lang="en-US" altLang="zh-CN" i="1" dirty="0" smtClean="0"/>
              <a:t>OPT  </a:t>
            </a:r>
            <a:r>
              <a:rPr lang="en-US" altLang="zh-CN" b="0" i="1" dirty="0" smtClean="0"/>
              <a:t>for </a:t>
            </a:r>
            <a:r>
              <a:rPr lang="en-US" altLang="zh-CN" b="0" i="1" dirty="0"/>
              <a:t>prefix-length ordering constraint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0" y="1401371"/>
            <a:ext cx="5212319" cy="4665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2918" y="1159075"/>
            <a:ext cx="53714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</a:rPr>
              <a:t>the </a:t>
            </a:r>
            <a:r>
              <a:rPr lang="en-US" altLang="zh-CN" dirty="0">
                <a:solidFill>
                  <a:srgbClr val="000000"/>
                </a:solidFill>
              </a:rPr>
              <a:t>set of </a:t>
            </a:r>
            <a:r>
              <a:rPr lang="en-US" altLang="zh-CN" dirty="0" err="1" smtClean="0">
                <a:solidFill>
                  <a:srgbClr val="000000"/>
                </a:solidFill>
              </a:rPr>
              <a:t>prefixesof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length </a:t>
            </a:r>
            <a:r>
              <a:rPr lang="en-US" altLang="zh-CN" sz="2000" dirty="0" smtClean="0">
                <a:solidFill>
                  <a:srgbClr val="000000"/>
                </a:solidFill>
              </a:rPr>
              <a:t>L,L -1,…L/2 </a:t>
            </a:r>
            <a:r>
              <a:rPr lang="en-US" altLang="zh-CN" dirty="0">
                <a:solidFill>
                  <a:srgbClr val="000000"/>
                </a:solidFill>
              </a:rPr>
              <a:t>are always </a:t>
            </a:r>
            <a:r>
              <a:rPr lang="en-US" altLang="zh-CN" b="1" dirty="0">
                <a:solidFill>
                  <a:srgbClr val="000000"/>
                </a:solidFill>
              </a:rPr>
              <a:t>above</a:t>
            </a:r>
            <a:r>
              <a:rPr lang="en-US" altLang="zh-CN" dirty="0">
                <a:solidFill>
                  <a:srgbClr val="000000"/>
                </a:solidFill>
              </a:rPr>
              <a:t> the free </a:t>
            </a:r>
            <a:r>
              <a:rPr lang="en-US" altLang="zh-CN" dirty="0" smtClean="0">
                <a:solidFill>
                  <a:srgbClr val="000000"/>
                </a:solidFill>
              </a:rPr>
              <a:t>space pool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</a:rPr>
              <a:t>the </a:t>
            </a:r>
            <a:r>
              <a:rPr lang="en-US" altLang="zh-CN" dirty="0">
                <a:solidFill>
                  <a:srgbClr val="000000"/>
                </a:solidFill>
              </a:rPr>
              <a:t>set of prefixes of length </a:t>
            </a:r>
            <a:r>
              <a:rPr lang="en-US" altLang="zh-CN" sz="2000" dirty="0" smtClean="0">
                <a:solidFill>
                  <a:srgbClr val="000000"/>
                </a:solidFill>
              </a:rPr>
              <a:t>L/2-1,L/2-2,… 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br>
              <a:rPr lang="en-US" altLang="zh-CN" sz="2000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are always </a:t>
            </a:r>
            <a:r>
              <a:rPr lang="en-US" altLang="zh-CN" b="1" dirty="0">
                <a:solidFill>
                  <a:srgbClr val="000000"/>
                </a:solidFill>
              </a:rPr>
              <a:t>below</a:t>
            </a:r>
            <a:r>
              <a:rPr lang="en-US" altLang="zh-CN" dirty="0">
                <a:solidFill>
                  <a:srgbClr val="000000"/>
                </a:solidFill>
              </a:rPr>
              <a:t> the free space </a:t>
            </a:r>
            <a:r>
              <a:rPr lang="en-US" altLang="zh-CN" dirty="0" smtClean="0">
                <a:solidFill>
                  <a:srgbClr val="000000"/>
                </a:solidFill>
              </a:rPr>
              <a:t>pool.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32918" y="3125038"/>
            <a:ext cx="527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Addition of a </a:t>
            </a:r>
            <a:r>
              <a:rPr lang="en-US" altLang="zh-CN" dirty="0" smtClean="0"/>
              <a:t>new prefix </a:t>
            </a:r>
            <a:r>
              <a:rPr lang="en-US" altLang="zh-CN" dirty="0"/>
              <a:t>will now have to swap at most L=2 memory </a:t>
            </a:r>
            <a:r>
              <a:rPr lang="en-US" altLang="zh-CN" dirty="0" smtClean="0"/>
              <a:t>entries.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6332918" y="4127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The average case update time can be again improved </a:t>
            </a:r>
            <a:r>
              <a:rPr lang="en-US" altLang="zh-CN" dirty="0" smtClean="0"/>
              <a:t>to better </a:t>
            </a:r>
            <a:r>
              <a:rPr lang="en-US" altLang="zh-CN" dirty="0"/>
              <a:t>than </a:t>
            </a:r>
            <a:r>
              <a:rPr lang="en-US" altLang="zh-CN" b="1" dirty="0" smtClean="0">
                <a:solidFill>
                  <a:srgbClr val="FF0000"/>
                </a:solidFill>
              </a:rPr>
              <a:t>L/2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8236" y="5130226"/>
            <a:ext cx="6230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Algorithm PLO OPT can be proved to be an optimal online algorithm under the prefix-length ordering </a:t>
            </a:r>
            <a:r>
              <a:rPr lang="en-US" altLang="zh-CN" b="1" dirty="0" smtClean="0">
                <a:solidFill>
                  <a:srgbClr val="FF0000"/>
                </a:solidFill>
              </a:rPr>
              <a:t>constraint!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993</Words>
  <Application>Microsoft Office PowerPoint</Application>
  <PresentationFormat>宽屏</PresentationFormat>
  <Paragraphs>136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Times-Italic</vt:lpstr>
      <vt:lpstr>宋体</vt:lpstr>
      <vt:lpstr>微软雅黑</vt:lpstr>
      <vt:lpstr>Arial</vt:lpstr>
      <vt:lpstr>Calibri</vt:lpstr>
      <vt:lpstr>Century Gothic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用户</cp:lastModifiedBy>
  <cp:revision>162</cp:revision>
  <dcterms:created xsi:type="dcterms:W3CDTF">2015-08-18T02:51:41Z</dcterms:created>
  <dcterms:modified xsi:type="dcterms:W3CDTF">2018-12-03T07:19:54Z</dcterms:modified>
  <cp:category/>
</cp:coreProperties>
</file>