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4"/>
  </p:notesMasterIdLst>
  <p:sldIdLst>
    <p:sldId id="256" r:id="rId3"/>
    <p:sldId id="282" r:id="rId4"/>
    <p:sldId id="338" r:id="rId5"/>
    <p:sldId id="289" r:id="rId6"/>
    <p:sldId id="337" r:id="rId7"/>
    <p:sldId id="315" r:id="rId8"/>
    <p:sldId id="291" r:id="rId9"/>
    <p:sldId id="339" r:id="rId10"/>
    <p:sldId id="340" r:id="rId11"/>
    <p:sldId id="341" r:id="rId12"/>
    <p:sldId id="316" r:id="rId13"/>
    <p:sldId id="343" r:id="rId14"/>
    <p:sldId id="342" r:id="rId15"/>
    <p:sldId id="347" r:id="rId16"/>
    <p:sldId id="348" r:id="rId17"/>
    <p:sldId id="318" r:id="rId18"/>
    <p:sldId id="344" r:id="rId19"/>
    <p:sldId id="319" r:id="rId20"/>
    <p:sldId id="320" r:id="rId21"/>
    <p:sldId id="345" r:id="rId22"/>
    <p:sldId id="346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/>
    <p:restoredTop sz="93750"/>
  </p:normalViewPr>
  <p:slideViewPr>
    <p:cSldViewPr snapToGrid="0" snapToObjects="1">
      <p:cViewPr varScale="1">
        <p:scale>
          <a:sx n="80" d="100"/>
          <a:sy n="80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6636" y="1744345"/>
            <a:ext cx="6984794" cy="2419282"/>
          </a:xfrm>
        </p:spPr>
        <p:txBody>
          <a:bodyPr/>
          <a:lstStyle/>
          <a:p>
            <a:r>
              <a:rPr lang="en-US" altLang="zh-CN" dirty="0" err="1"/>
              <a:t>RuleTris</a:t>
            </a:r>
            <a:r>
              <a:rPr lang="en-US" altLang="zh-CN" dirty="0"/>
              <a:t>: Minimizing Rule Update Latency for TCAM-based SDN Switches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lang="en-US" altLang="zh-CN" dirty="0" err="1"/>
              <a:t>RuleTris</a:t>
            </a:r>
            <a:r>
              <a:rPr lang="en-US" altLang="zh-CN" dirty="0"/>
              <a:t> Composition Compiler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691" y="1212826"/>
            <a:ext cx="96981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lang="en-US" altLang="zh-CN" sz="2800" dirty="0"/>
              <a:t>A generic composition compiler which features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lang="en-US" altLang="zh-CN" sz="2800" dirty="0"/>
              <a:t>DAG preservation during composition</a:t>
            </a:r>
          </a:p>
          <a:p>
            <a:pPr marL="800089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Parallel</a:t>
            </a:r>
          </a:p>
          <a:p>
            <a:pPr marL="800089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/>
              <a:t>Sequential</a:t>
            </a:r>
          </a:p>
          <a:p>
            <a:pPr marL="800089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 smtClean="0"/>
              <a:t>prioity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lang="en-US" altLang="zh-CN" sz="2800" dirty="0"/>
              <a:t>Efficient incremental </a:t>
            </a:r>
            <a:r>
              <a:rPr lang="en-US" altLang="zh-CN" sz="2800" dirty="0" smtClean="0"/>
              <a:t>compilation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380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37013" y="145990"/>
            <a:ext cx="10183763" cy="362708"/>
          </a:xfrm>
        </p:spPr>
        <p:txBody>
          <a:bodyPr/>
          <a:lstStyle/>
          <a:p>
            <a:r>
              <a:rPr lang="en-US" altLang="zh-CN" dirty="0"/>
              <a:t>DAG preservation </a:t>
            </a:r>
            <a:r>
              <a:rPr lang="en-US" altLang="zh-CN" dirty="0" smtClean="0"/>
              <a:t> </a:t>
            </a:r>
            <a:r>
              <a:rPr lang="en-US" altLang="zh-CN" dirty="0"/>
              <a:t>for Parallel </a:t>
            </a:r>
            <a:r>
              <a:rPr lang="en-US" altLang="zh-CN" dirty="0" smtClean="0"/>
              <a:t> Composition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727" y="891441"/>
            <a:ext cx="8985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Infer dependency relations via </a:t>
            </a:r>
            <a:r>
              <a:rPr lang="en-US" altLang="zh-CN" sz="2400" b="1" i="1" dirty="0"/>
              <a:t>graph cross product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/>
              <a:t>Then eliminate those with empty match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32" y="2005906"/>
            <a:ext cx="6841931" cy="456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6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37013" y="145990"/>
            <a:ext cx="10183763" cy="362708"/>
          </a:xfrm>
        </p:spPr>
        <p:txBody>
          <a:bodyPr/>
          <a:lstStyle/>
          <a:p>
            <a:r>
              <a:rPr lang="en-US" altLang="zh-CN" dirty="0"/>
              <a:t>DAG preservation </a:t>
            </a:r>
            <a:r>
              <a:rPr lang="en-US" altLang="zh-CN" dirty="0" smtClean="0"/>
              <a:t> </a:t>
            </a:r>
            <a:r>
              <a:rPr lang="en-US" altLang="zh-CN" dirty="0"/>
              <a:t>for Parallel </a:t>
            </a:r>
            <a:r>
              <a:rPr lang="en-US" altLang="zh-CN" dirty="0" smtClean="0"/>
              <a:t> Composition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726" y="891441"/>
            <a:ext cx="10171573" cy="112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Special </a:t>
            </a:r>
            <a:r>
              <a:rPr lang="en-US" altLang="zh-CN" sz="2400" dirty="0"/>
              <a:t>treatment for redundant </a:t>
            </a:r>
            <a:r>
              <a:rPr lang="en-US" altLang="zh-CN" sz="2400" dirty="0" smtClean="0"/>
              <a:t>rules: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not </a:t>
            </a:r>
            <a:r>
              <a:rPr lang="en-US" altLang="zh-CN" sz="2400" dirty="0"/>
              <a:t>delete but indexes </a:t>
            </a:r>
            <a:r>
              <a:rPr lang="en-US" altLang="zh-CN" sz="2400" dirty="0" smtClean="0"/>
              <a:t>with </a:t>
            </a:r>
            <a:r>
              <a:rPr lang="en-US" altLang="zh-CN" sz="2400" dirty="0"/>
              <a:t>the nested graph data structure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70" y="2094271"/>
            <a:ext cx="7848504" cy="476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9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64722" y="177619"/>
            <a:ext cx="10183763" cy="362708"/>
          </a:xfrm>
        </p:spPr>
        <p:txBody>
          <a:bodyPr/>
          <a:lstStyle/>
          <a:p>
            <a:r>
              <a:rPr lang="en-US" altLang="zh-CN" dirty="0"/>
              <a:t>DAG Preservation for Sequential </a:t>
            </a:r>
            <a:r>
              <a:rPr lang="en-US" altLang="zh-CN" dirty="0" smtClean="0"/>
              <a:t> Composition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04-2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4722" y="1136843"/>
            <a:ext cx="8985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Also eliminate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empty and redundant </a:t>
            </a:r>
            <a:r>
              <a:rPr lang="en-US" altLang="zh-CN" sz="2400" b="1" dirty="0">
                <a:solidFill>
                  <a:srgbClr val="FF0000"/>
                </a:solidFill>
              </a:rPr>
              <a:t>rules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2" y="2507673"/>
            <a:ext cx="4992985" cy="30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55" y="2820323"/>
            <a:ext cx="6691813" cy="243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9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DAG Preservation for </a:t>
            </a:r>
            <a:r>
              <a:rPr lang="en-US" altLang="zh-CN" dirty="0" smtClean="0"/>
              <a:t>priority  </a:t>
            </a:r>
            <a:r>
              <a:rPr lang="en-US" altLang="zh-CN" dirty="0"/>
              <a:t>Composition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69" y="3575871"/>
            <a:ext cx="7607300" cy="2159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4231" y="5650650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通过找</a:t>
            </a:r>
            <a:r>
              <a:rPr lang="en-US" altLang="zh-CN" dirty="0" smtClean="0"/>
              <a:t>mega dependency </a:t>
            </a:r>
            <a:r>
              <a:rPr lang="zh-CN" altLang="en-US" dirty="0" smtClean="0"/>
              <a:t>来将两个表缝合起来。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69" y="899298"/>
            <a:ext cx="7071409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DAG Preservation for </a:t>
            </a:r>
            <a:r>
              <a:rPr lang="en-US" altLang="zh-CN" dirty="0" smtClean="0"/>
              <a:t>priority  </a:t>
            </a:r>
            <a:r>
              <a:rPr lang="en-US" altLang="zh-CN" dirty="0"/>
              <a:t>Composition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04-3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129"/>
          <a:stretch/>
        </p:blipFill>
        <p:spPr>
          <a:xfrm>
            <a:off x="2428183" y="1310837"/>
            <a:ext cx="7620000" cy="20757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67543" y="3579856"/>
            <a:ext cx="97180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找</a:t>
            </a:r>
            <a:r>
              <a:rPr lang="en-US" altLang="zh-CN" dirty="0"/>
              <a:t>T2</a:t>
            </a:r>
            <a:r>
              <a:rPr lang="zh-CN" altLang="en-US" dirty="0"/>
              <a:t>中的每个</a:t>
            </a:r>
            <a:r>
              <a:rPr lang="en-US" altLang="zh-CN" dirty="0"/>
              <a:t>sink</a:t>
            </a:r>
            <a:r>
              <a:rPr lang="zh-CN" altLang="en-US" dirty="0"/>
              <a:t>结点到</a:t>
            </a:r>
            <a:r>
              <a:rPr lang="en-US" altLang="zh-CN" dirty="0"/>
              <a:t>T1</a:t>
            </a:r>
            <a:r>
              <a:rPr lang="zh-CN" altLang="en-US" dirty="0"/>
              <a:t>种的每个</a:t>
            </a:r>
            <a:r>
              <a:rPr lang="en-US" altLang="zh-CN" dirty="0"/>
              <a:t>source</a:t>
            </a:r>
            <a:r>
              <a:rPr lang="zh-CN" altLang="en-US" dirty="0"/>
              <a:t>结点，作为试验边。如</a:t>
            </a:r>
            <a:r>
              <a:rPr lang="en-US" altLang="zh-CN" dirty="0"/>
              <a:t>A-&gt;Z,B-&gt;Z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对于</a:t>
            </a:r>
            <a:r>
              <a:rPr lang="zh-CN" altLang="en-US" dirty="0"/>
              <a:t>每个试验边</a:t>
            </a:r>
            <a:r>
              <a:rPr lang="en-US" altLang="zh-CN" dirty="0"/>
              <a:t>r2-&gt;r1</a:t>
            </a:r>
            <a:r>
              <a:rPr lang="zh-CN" altLang="en-US" dirty="0"/>
              <a:t>，检查两个规则</a:t>
            </a:r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的匹配是否重叠。如果是，则将边</a:t>
            </a:r>
            <a:r>
              <a:rPr lang="en-US" altLang="zh-CN" dirty="0"/>
              <a:t>r2-&gt;r1</a:t>
            </a:r>
            <a:r>
              <a:rPr lang="zh-CN" altLang="en-US" dirty="0"/>
              <a:t>放入结果</a:t>
            </a:r>
            <a:r>
              <a:rPr lang="en-US" altLang="zh-CN" dirty="0"/>
              <a:t>DAG</a:t>
            </a:r>
            <a:r>
              <a:rPr lang="zh-CN" altLang="en-US" dirty="0"/>
              <a:t>中。 否则，递归地生成试验边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看</a:t>
            </a:r>
            <a:r>
              <a:rPr lang="zh-CN" altLang="en-US" dirty="0"/>
              <a:t>每个</a:t>
            </a:r>
            <a:r>
              <a:rPr lang="en-US" altLang="zh-CN" dirty="0"/>
              <a:t>r2</a:t>
            </a:r>
            <a:r>
              <a:rPr lang="zh-CN" altLang="en-US" dirty="0"/>
              <a:t>结点的前任</a:t>
            </a:r>
            <a:r>
              <a:rPr lang="en-US" altLang="zh-CN" dirty="0"/>
              <a:t>r3</a:t>
            </a:r>
            <a:r>
              <a:rPr lang="zh-CN" altLang="en-US" dirty="0"/>
              <a:t>，如</a:t>
            </a:r>
            <a:r>
              <a:rPr lang="en-US" altLang="zh-CN" dirty="0"/>
              <a:t>A</a:t>
            </a:r>
            <a:r>
              <a:rPr lang="zh-CN" altLang="en-US" dirty="0"/>
              <a:t>的前任</a:t>
            </a:r>
            <a:r>
              <a:rPr lang="en-US" altLang="zh-CN" dirty="0"/>
              <a:t>C,D</a:t>
            </a:r>
            <a:r>
              <a:rPr lang="zh-CN" altLang="en-US" dirty="0"/>
              <a:t>，如果，</a:t>
            </a:r>
            <a:r>
              <a:rPr lang="en-US" altLang="zh-CN" dirty="0"/>
              <a:t>r3</a:t>
            </a:r>
            <a:r>
              <a:rPr lang="zh-CN" altLang="en-US" dirty="0"/>
              <a:t>比</a:t>
            </a:r>
            <a:r>
              <a:rPr lang="en-US" altLang="zh-CN" dirty="0"/>
              <a:t>r2</a:t>
            </a:r>
            <a:r>
              <a:rPr lang="zh-CN" altLang="en-US" dirty="0"/>
              <a:t>更通配，且与</a:t>
            </a:r>
            <a:r>
              <a:rPr lang="en-US" altLang="zh-CN" dirty="0"/>
              <a:t>r1</a:t>
            </a:r>
            <a:r>
              <a:rPr lang="zh-CN" altLang="en-US" dirty="0"/>
              <a:t>重叠，将</a:t>
            </a:r>
            <a:r>
              <a:rPr lang="en-US" altLang="zh-CN" dirty="0"/>
              <a:t>r3-&gt;r1</a:t>
            </a:r>
            <a:r>
              <a:rPr lang="zh-CN" altLang="en-US" dirty="0"/>
              <a:t>加入</a:t>
            </a:r>
            <a:r>
              <a:rPr lang="en-US" altLang="zh-CN" dirty="0"/>
              <a:t>DAG</a:t>
            </a:r>
            <a:r>
              <a:rPr lang="zh-CN" altLang="en-US" dirty="0"/>
              <a:t>中并设为试验边。（</a:t>
            </a:r>
            <a:r>
              <a:rPr lang="en-US" altLang="zh-CN" dirty="0"/>
              <a:t>C-&gt;Z, D-&gt;Z</a:t>
            </a:r>
            <a:r>
              <a:rPr lang="zh-CN" altLang="en-US" dirty="0"/>
              <a:t>）；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看</a:t>
            </a:r>
            <a:r>
              <a:rPr lang="en-US" altLang="zh-CN" dirty="0"/>
              <a:t>r1</a:t>
            </a:r>
            <a:r>
              <a:rPr lang="zh-CN" altLang="en-US" dirty="0"/>
              <a:t>的后任结点</a:t>
            </a:r>
            <a:r>
              <a:rPr lang="en-US" altLang="zh-CN" dirty="0"/>
              <a:t>r4</a:t>
            </a:r>
            <a:r>
              <a:rPr lang="zh-CN" altLang="en-US" dirty="0"/>
              <a:t>，如</a:t>
            </a:r>
            <a:r>
              <a:rPr lang="en-US" altLang="zh-CN" dirty="0"/>
              <a:t>X,Y</a:t>
            </a:r>
            <a:r>
              <a:rPr lang="zh-CN" altLang="en-US" dirty="0"/>
              <a:t>。如果</a:t>
            </a:r>
            <a:r>
              <a:rPr lang="en-US" altLang="zh-CN" dirty="0"/>
              <a:t>r1</a:t>
            </a:r>
            <a:r>
              <a:rPr lang="zh-CN" altLang="en-US" dirty="0"/>
              <a:t>不必</a:t>
            </a:r>
            <a:r>
              <a:rPr lang="en-US" altLang="zh-CN" dirty="0"/>
              <a:t>r4</a:t>
            </a:r>
            <a:r>
              <a:rPr lang="zh-CN" altLang="en-US" dirty="0"/>
              <a:t>严格通配。（ ）。则把</a:t>
            </a:r>
            <a:r>
              <a:rPr lang="en-US" altLang="zh-CN" dirty="0"/>
              <a:t>r2-&gt;r4</a:t>
            </a:r>
            <a:r>
              <a:rPr lang="zh-CN" altLang="en-US" dirty="0"/>
              <a:t>加入试验边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递归</a:t>
            </a:r>
            <a:r>
              <a:rPr lang="zh-CN" altLang="en-US" dirty="0"/>
              <a:t>验证每条试验边。</a:t>
            </a:r>
          </a:p>
        </p:txBody>
      </p:sp>
    </p:spTree>
    <p:extLst>
      <p:ext uri="{BB962C8B-B14F-4D97-AF65-F5344CB8AC3E}">
        <p14:creationId xmlns:p14="http://schemas.microsoft.com/office/powerpoint/2010/main" val="1621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32971" y="178894"/>
            <a:ext cx="10183763" cy="362708"/>
          </a:xfrm>
        </p:spPr>
        <p:txBody>
          <a:bodyPr/>
          <a:lstStyle/>
          <a:p>
            <a:r>
              <a:rPr lang="en-US" altLang="zh-CN" dirty="0"/>
              <a:t>Back-end  OPTIMIZER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4726" y="867465"/>
            <a:ext cx="946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/>
              <a:t>Update Scheduler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Given delta flow table and delta DAG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Calculate the update schedule with minimum number of TCAM moves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/>
              <a:t>Redundancy Eliminator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/>
              <a:t>CacheFlow</a:t>
            </a:r>
            <a:r>
              <a:rPr lang="en-US" altLang="zh-CN" sz="2000" dirty="0"/>
              <a:t> Manager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3641437"/>
            <a:ext cx="11002796" cy="285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9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Back-end  OPTIMIZER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4200" y="140742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Rule </a:t>
            </a:r>
            <a:r>
              <a:rPr lang="en-US" altLang="zh-CN" sz="2400" dirty="0" smtClean="0"/>
              <a:t>Insertion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u="sng" dirty="0"/>
              <a:t>Step 1: </a:t>
            </a:r>
            <a:r>
              <a:rPr lang="en-US" altLang="zh-CN" sz="2000" dirty="0"/>
              <a:t>Find TCAM location range for the inserted </a:t>
            </a:r>
            <a:r>
              <a:rPr lang="en-US" altLang="zh-CN" sz="2000" dirty="0" smtClean="0"/>
              <a:t>rule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eg:d</a:t>
            </a:r>
            <a:r>
              <a:rPr lang="en-US" altLang="zh-CN" sz="2000" b="1" dirty="0" smtClean="0"/>
              <a:t> &amp; e)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en-US" altLang="zh-CN" sz="2000" i="1" u="sng" dirty="0"/>
              <a:t>Step 2: </a:t>
            </a:r>
            <a:r>
              <a:rPr lang="en-US" altLang="zh-CN" sz="2000" dirty="0"/>
              <a:t>Find nearest upper slot and lower slot</a:t>
            </a:r>
          </a:p>
          <a:p>
            <a:pPr marL="457200" lvl="1" indent="0">
              <a:buNone/>
            </a:pPr>
            <a:r>
              <a:rPr lang="en-US" altLang="zh-CN" sz="2000" i="1" u="sng" dirty="0"/>
              <a:t>Step 3: </a:t>
            </a:r>
            <a:r>
              <a:rPr lang="en-US" altLang="zh-CN" sz="2000" dirty="0"/>
              <a:t>Search for </a:t>
            </a:r>
            <a:r>
              <a:rPr lang="en-US" altLang="zh-CN" sz="2000" b="1" dirty="0"/>
              <a:t>shortest moving chain </a:t>
            </a:r>
            <a:r>
              <a:rPr lang="en-US" altLang="zh-CN" sz="2000" dirty="0"/>
              <a:t>upwards and downwards</a:t>
            </a:r>
          </a:p>
          <a:p>
            <a:pPr marL="457200" lvl="1" indent="0">
              <a:buNone/>
            </a:pPr>
            <a:r>
              <a:rPr lang="en-US" altLang="zh-CN" sz="2000" i="1" u="sng" dirty="0"/>
              <a:t>Step 4: </a:t>
            </a:r>
            <a:r>
              <a:rPr lang="en-US" altLang="zh-CN" sz="2000" dirty="0"/>
              <a:t>Use the shorter path for actual </a:t>
            </a:r>
            <a:r>
              <a:rPr lang="en-US" altLang="zh-CN" sz="2000" dirty="0" smtClean="0"/>
              <a:t>update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Shortest Moving Chain Searching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Dynamic programming</a:t>
            </a:r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1407428"/>
            <a:ext cx="4641851" cy="40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Implementation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9100" y="1630740"/>
            <a:ext cx="117729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 err="1"/>
              <a:t>RuleTris</a:t>
            </a:r>
            <a:r>
              <a:rPr lang="en-US" altLang="zh-CN" sz="2400" b="1" dirty="0"/>
              <a:t> front-end</a:t>
            </a:r>
          </a:p>
          <a:p>
            <a:pPr lvl="1"/>
            <a:r>
              <a:rPr lang="en-US" altLang="zh-CN" sz="2000" dirty="0"/>
              <a:t>Stand-alone composition compiler</a:t>
            </a:r>
          </a:p>
          <a:p>
            <a:pPr lvl="1"/>
            <a:r>
              <a:rPr lang="en-US" altLang="zh-CN" sz="2000" dirty="0"/>
              <a:t>5K lines of Java code</a:t>
            </a:r>
          </a:p>
          <a:p>
            <a:pPr lvl="1"/>
            <a:r>
              <a:rPr lang="en-US" altLang="zh-CN" sz="2000" dirty="0"/>
              <a:t>Interface with open-source </a:t>
            </a:r>
            <a:r>
              <a:rPr lang="en-US" altLang="zh-CN" sz="2000" dirty="0" err="1"/>
              <a:t>Ryu</a:t>
            </a:r>
            <a:r>
              <a:rPr lang="en-US" altLang="zh-CN" sz="2000" dirty="0"/>
              <a:t> controller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 err="1"/>
              <a:t>RuleTris</a:t>
            </a:r>
            <a:r>
              <a:rPr lang="en-US" altLang="zh-CN" sz="2400" b="1" dirty="0"/>
              <a:t> back-end</a:t>
            </a:r>
          </a:p>
          <a:p>
            <a:pPr lvl="1"/>
            <a:r>
              <a:rPr lang="en-US" altLang="zh-CN" sz="2000" dirty="0"/>
              <a:t>Implemented in firmware of an FPGA-based hardware switch, </a:t>
            </a:r>
            <a:r>
              <a:rPr lang="en-US" altLang="zh-CN" sz="2000" i="1" dirty="0" err="1"/>
              <a:t>ONetSwitch</a:t>
            </a:r>
            <a:endParaRPr lang="en-US" altLang="zh-CN" sz="2000" i="1" dirty="0"/>
          </a:p>
          <a:p>
            <a:pPr lvl="1"/>
            <a:r>
              <a:rPr lang="en-US" altLang="zh-CN" sz="2000" dirty="0"/>
              <a:t>3K lines of C code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b="1" dirty="0"/>
              <a:t>Front-end/back-end communication</a:t>
            </a:r>
          </a:p>
          <a:p>
            <a:pPr lvl="1"/>
            <a:r>
              <a:rPr lang="en-US" altLang="zh-CN" sz="2000" dirty="0"/>
              <a:t>Extension to 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protocol for carrying DAG and DAG updates</a:t>
            </a:r>
          </a:p>
        </p:txBody>
      </p:sp>
    </p:spTree>
    <p:extLst>
      <p:ext uri="{BB962C8B-B14F-4D97-AF65-F5344CB8AC3E}">
        <p14:creationId xmlns:p14="http://schemas.microsoft.com/office/powerpoint/2010/main" val="5096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Evaluation Results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pic>
        <p:nvPicPr>
          <p:cNvPr id="6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82" b="23782"/>
          <a:stretch/>
        </p:blipFill>
        <p:spPr>
          <a:xfrm>
            <a:off x="1278577" y="2872364"/>
            <a:ext cx="9110418" cy="283690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0044" y="1095013"/>
            <a:ext cx="10211955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Compare with two priority based approaches</a:t>
            </a:r>
          </a:p>
          <a:p>
            <a:pPr lvl="1"/>
            <a:r>
              <a:rPr lang="en-US" dirty="0" smtClean="0"/>
              <a:t>Baseline</a:t>
            </a:r>
          </a:p>
          <a:p>
            <a:pPr lvl="1"/>
            <a:r>
              <a:rPr lang="en-US" dirty="0" err="1" smtClean="0"/>
              <a:t>CoVisor</a:t>
            </a:r>
            <a:r>
              <a:rPr lang="en-US" dirty="0" smtClean="0"/>
              <a:t> [NSDI 2015]: incremental update</a:t>
            </a:r>
          </a:p>
          <a:p>
            <a:r>
              <a:rPr lang="en-US" b="1" dirty="0" smtClean="0"/>
              <a:t>Experiment 1: Parallel composition</a:t>
            </a:r>
            <a:endParaRPr lang="en-US" b="1" dirty="0"/>
          </a:p>
        </p:txBody>
      </p:sp>
      <p:sp>
        <p:nvSpPr>
          <p:cNvPr id="9" name="TextBox 4"/>
          <p:cNvSpPr txBox="1"/>
          <p:nvPr/>
        </p:nvSpPr>
        <p:spPr>
          <a:xfrm>
            <a:off x="1738308" y="5803595"/>
            <a:ext cx="7607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overhead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L3-L4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monitoring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400801" y="119794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197941"/>
            <a:ext cx="45853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TCAM</a:t>
            </a:r>
            <a:r>
              <a:rPr lang="zh-CN" altLang="en-US" sz="2000" b="1" dirty="0" smtClean="0"/>
              <a:t>流表更新瓶颈</a:t>
            </a:r>
            <a:endParaRPr lang="en-US" altLang="zh-CN" sz="2000" b="1" dirty="0" smtClean="0"/>
          </a:p>
          <a:p>
            <a:r>
              <a:rPr lang="en-US" altLang="zh-CN" dirty="0" smtClean="0"/>
              <a:t>(Ternary </a:t>
            </a:r>
            <a:r>
              <a:rPr lang="en-US" altLang="zh-CN" dirty="0"/>
              <a:t>Content-Addressable Memory)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/>
              <a:t>10s to 100s of rule operations per second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现有控制器生成膨胀的流表</a:t>
            </a:r>
            <a:r>
              <a:rPr lang="zh-CN" altLang="en-US" sz="2000" b="1" dirty="0" smtClean="0"/>
              <a:t>更新</a:t>
            </a:r>
            <a:endParaRPr lang="en-US" altLang="zh-CN" sz="2000" b="1" dirty="0" smtClean="0"/>
          </a:p>
          <a:p>
            <a:r>
              <a:rPr lang="zh-CN" altLang="en-US" dirty="0" smtClean="0"/>
              <a:t>不必要的优先级更新</a:t>
            </a:r>
            <a:endParaRPr lang="en-US" altLang="zh-CN" dirty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/>
              <a:t>大规模的</a:t>
            </a:r>
            <a:r>
              <a:rPr lang="en-US" altLang="zh-CN" dirty="0"/>
              <a:t>TCAM</a:t>
            </a:r>
            <a:r>
              <a:rPr lang="zh-CN" altLang="en-US" dirty="0" smtClean="0"/>
              <a:t>内部</a:t>
            </a:r>
            <a:r>
              <a:rPr lang="zh-CN" altLang="en-US" dirty="0"/>
              <a:t>移动</a:t>
            </a:r>
            <a:endParaRPr lang="en-US" altLang="zh-CN" dirty="0"/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740386"/>
            <a:ext cx="4253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u="sng" dirty="0">
                <a:solidFill>
                  <a:srgbClr val="FF0000"/>
                </a:solidFill>
              </a:rPr>
              <a:t>Ultimate Goal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>
                <a:solidFill>
                  <a:srgbClr val="FF0000"/>
                </a:solidFill>
              </a:rPr>
              <a:t>最小化</a:t>
            </a:r>
            <a:r>
              <a:rPr lang="en-US" altLang="zh-CN" sz="2000" dirty="0">
                <a:solidFill>
                  <a:srgbClr val="FF0000"/>
                </a:solidFill>
              </a:rPr>
              <a:t>TCAM</a:t>
            </a:r>
            <a:r>
              <a:rPr lang="zh-CN" altLang="en-US" sz="2000" dirty="0">
                <a:solidFill>
                  <a:srgbClr val="FF0000"/>
                </a:solidFill>
              </a:rPr>
              <a:t>更新操作以加速</a:t>
            </a:r>
            <a:r>
              <a:rPr lang="zh-CN" altLang="en-US" sz="2000" dirty="0" smtClean="0">
                <a:solidFill>
                  <a:srgbClr val="FF0000"/>
                </a:solidFill>
              </a:rPr>
              <a:t>更新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Only update the “diff”</a:t>
            </a:r>
            <a:endParaRPr lang="en-US" altLang="zh-CN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1197941"/>
            <a:ext cx="4160837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8577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Evaluation Results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0044" y="1095013"/>
            <a:ext cx="10211955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Compare with two priority based approaches</a:t>
            </a:r>
          </a:p>
          <a:p>
            <a:pPr lvl="1"/>
            <a:r>
              <a:rPr lang="en-US" dirty="0" smtClean="0"/>
              <a:t>Baseline</a:t>
            </a:r>
          </a:p>
          <a:p>
            <a:pPr lvl="1"/>
            <a:r>
              <a:rPr lang="en-US" dirty="0" err="1" smtClean="0"/>
              <a:t>CoVisor</a:t>
            </a:r>
            <a:r>
              <a:rPr lang="en-US" dirty="0" smtClean="0"/>
              <a:t> [NSDI 2015]: incremental update</a:t>
            </a:r>
          </a:p>
          <a:p>
            <a:r>
              <a:rPr lang="en-US" altLang="zh-CN" b="1" dirty="0" smtClean="0"/>
              <a:t>Experiment </a:t>
            </a:r>
            <a:r>
              <a:rPr lang="en-US" altLang="zh-CN" b="1" dirty="0"/>
              <a:t>2: Sequential composition</a:t>
            </a:r>
          </a:p>
        </p:txBody>
      </p:sp>
      <p:pic>
        <p:nvPicPr>
          <p:cNvPr id="7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1" b="17901"/>
          <a:stretch/>
        </p:blipFill>
        <p:spPr>
          <a:xfrm>
            <a:off x="1143000" y="2927933"/>
            <a:ext cx="9144000" cy="2697039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2004104" y="5608824"/>
            <a:ext cx="675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overhead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L3-L4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NAT 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4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0600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Evaluation Results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726" y="1052036"/>
            <a:ext cx="105976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对于每规则更新延迟，</a:t>
            </a:r>
            <a:r>
              <a:rPr lang="en-US" altLang="zh-CN" sz="2400" b="1" dirty="0" err="1"/>
              <a:t>RuleTris</a:t>
            </a:r>
            <a:r>
              <a:rPr lang="zh-CN" altLang="zh-CN" sz="2400" b="1" dirty="0"/>
              <a:t>的中位数</a:t>
            </a:r>
            <a:r>
              <a:rPr lang="en-US" altLang="zh-CN" sz="2400" b="1" dirty="0"/>
              <a:t>&lt;12</a:t>
            </a:r>
            <a:r>
              <a:rPr lang="zh-CN" altLang="zh-CN" sz="2400" b="1" dirty="0"/>
              <a:t>毫秒且</a:t>
            </a:r>
            <a:r>
              <a:rPr lang="en-US" altLang="zh-CN" sz="2400" b="1" dirty="0"/>
              <a:t>90%</a:t>
            </a:r>
            <a:r>
              <a:rPr lang="zh-CN" altLang="zh-CN" sz="2400" b="1" dirty="0"/>
              <a:t>的结果小于</a:t>
            </a:r>
            <a:r>
              <a:rPr lang="en-US" altLang="zh-CN" sz="2400" b="1" dirty="0"/>
              <a:t>&lt;15</a:t>
            </a:r>
            <a:r>
              <a:rPr lang="zh-CN" altLang="zh-CN" sz="2400" b="1" dirty="0"/>
              <a:t>毫秒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甚至</a:t>
            </a:r>
            <a:r>
              <a:rPr lang="zh-CN" altLang="zh-CN" sz="2400" b="1" dirty="0"/>
              <a:t>超过在同一硬件交换机上部署的</a:t>
            </a:r>
            <a:r>
              <a:rPr lang="en-US" altLang="zh-CN" sz="2400" b="1" dirty="0" err="1"/>
              <a:t>CoVisor</a:t>
            </a:r>
            <a:r>
              <a:rPr lang="zh-CN" altLang="zh-CN" sz="2400" b="1" dirty="0"/>
              <a:t>近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倍。</a:t>
            </a:r>
          </a:p>
        </p:txBody>
      </p:sp>
      <p:sp>
        <p:nvSpPr>
          <p:cNvPr id="5" name="矩形 4"/>
          <p:cNvSpPr/>
          <p:nvPr/>
        </p:nvSpPr>
        <p:spPr>
          <a:xfrm>
            <a:off x="864726" y="4239736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RuleTris</a:t>
            </a:r>
            <a:r>
              <a:rPr lang="en-US" altLang="zh-CN" sz="2400" b="1" dirty="0"/>
              <a:t> is a novel SDN policy update optimization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It minimizes rule update latency for TCAM-based SDN switches</a:t>
            </a:r>
          </a:p>
        </p:txBody>
      </p:sp>
    </p:spTree>
    <p:extLst>
      <p:ext uri="{BB962C8B-B14F-4D97-AF65-F5344CB8AC3E}">
        <p14:creationId xmlns:p14="http://schemas.microsoft.com/office/powerpoint/2010/main" val="4671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lang="en-US" altLang="zh-CN" dirty="0" smtClean="0"/>
              <a:t>Motivating Example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5393" y="157177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Update schedule with priority clue</a:t>
            </a:r>
          </a:p>
          <a:p>
            <a:pPr lvl="1"/>
            <a:r>
              <a:rPr lang="en-US" altLang="zh-CN" dirty="0" smtClean="0"/>
              <a:t>1 rule adds + 4 rule moves</a:t>
            </a:r>
            <a:endParaRPr lang="en-US" altLang="zh-CN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3" y="1910332"/>
            <a:ext cx="242728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00" y="946576"/>
            <a:ext cx="20351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10"/>
          <p:cNvSpPr/>
          <p:nvPr/>
        </p:nvSpPr>
        <p:spPr>
          <a:xfrm>
            <a:off x="2692711" y="2756326"/>
            <a:ext cx="604671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00" y="3768573"/>
            <a:ext cx="2733675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796002" y="466314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Update schedule with dependency graph</a:t>
            </a:r>
          </a:p>
          <a:p>
            <a:pPr lvl="1"/>
            <a:r>
              <a:rPr lang="en-US" altLang="zh-CN" dirty="0"/>
              <a:t>1 rule adds + </a:t>
            </a:r>
            <a:r>
              <a:rPr lang="en-US" altLang="zh-CN" dirty="0">
                <a:solidFill>
                  <a:srgbClr val="FF0000"/>
                </a:solidFill>
              </a:rPr>
              <a:t>2 rule moves</a:t>
            </a:r>
          </a:p>
        </p:txBody>
      </p:sp>
      <p:sp>
        <p:nvSpPr>
          <p:cNvPr id="10" name="矩形 9"/>
          <p:cNvSpPr/>
          <p:nvPr/>
        </p:nvSpPr>
        <p:spPr>
          <a:xfrm>
            <a:off x="2692711" y="6214297"/>
            <a:ext cx="7883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Such redundant moves contribute </a:t>
            </a:r>
            <a:r>
              <a:rPr lang="en-US" altLang="zh-CN" b="1" dirty="0">
                <a:solidFill>
                  <a:srgbClr val="FF0000"/>
                </a:solidFill>
              </a:rPr>
              <a:t>over 95% </a:t>
            </a:r>
            <a:r>
              <a:rPr lang="en-US" altLang="zh-CN" b="1" dirty="0"/>
              <a:t>in average!</a:t>
            </a:r>
          </a:p>
        </p:txBody>
      </p:sp>
    </p:spTree>
    <p:extLst>
      <p:ext uri="{BB962C8B-B14F-4D97-AF65-F5344CB8AC3E}">
        <p14:creationId xmlns:p14="http://schemas.microsoft.com/office/powerpoint/2010/main" val="19933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Key Insight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1" y="1390249"/>
            <a:ext cx="4464942" cy="470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824537" y="1390249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Dependency Graph (DAG) provides two optimality guarantees:</a:t>
            </a:r>
          </a:p>
          <a:p>
            <a:pPr marL="678942" indent="-5143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/>
              <a:t>Minimum </a:t>
            </a:r>
            <a:r>
              <a:rPr lang="en-US" altLang="zh-CN" dirty="0"/>
              <a:t>size flow table</a:t>
            </a:r>
          </a:p>
          <a:p>
            <a:pPr marL="678942" indent="-5143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Minimum number of TCAM moves for table update</a:t>
            </a:r>
          </a:p>
        </p:txBody>
      </p:sp>
      <p:sp>
        <p:nvSpPr>
          <p:cNvPr id="5" name="矩形 4"/>
          <p:cNvSpPr/>
          <p:nvPr/>
        </p:nvSpPr>
        <p:spPr>
          <a:xfrm>
            <a:off x="5824537" y="38541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1.How </a:t>
            </a:r>
            <a:r>
              <a:rPr lang="en-US" altLang="zh-CN" sz="2400" b="1" dirty="0">
                <a:solidFill>
                  <a:srgbClr val="FF0000"/>
                </a:solidFill>
              </a:rPr>
              <a:t>to efficiently generate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DAG</a:t>
            </a:r>
            <a:r>
              <a:rPr lang="en-US" altLang="zh-CN" sz="2400" dirty="0" smtClean="0">
                <a:solidFill>
                  <a:srgbClr val="FF0000"/>
                </a:solidFill>
              </a:rPr>
              <a:t>?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39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 algorithm to obtain DAG from scratch</a:t>
            </a:r>
          </a:p>
          <a:p>
            <a:pPr marL="742939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Usually takes minutes for a thousand rules</a:t>
            </a:r>
          </a:p>
          <a:p>
            <a:pPr lvl="1"/>
            <a:endParaRPr lang="en-US" altLang="zh-CN" i="1" dirty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2.How </a:t>
            </a:r>
            <a:r>
              <a:rPr lang="en-US" altLang="zh-CN" sz="2400" b="1" dirty="0">
                <a:solidFill>
                  <a:srgbClr val="FF0000"/>
                </a:solidFill>
              </a:rPr>
              <a:t>to efficiently optimize updates with DAG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</a:p>
          <a:p>
            <a:pPr marL="742939" lvl="1" indent="-285750">
              <a:buFont typeface="Arial" charset="0"/>
              <a:buChar char="•"/>
            </a:pPr>
            <a:r>
              <a:rPr lang="en-US" altLang="zh-CN" dirty="0"/>
              <a:t>Slow processor, limited memory on switches</a:t>
            </a:r>
          </a:p>
        </p:txBody>
      </p:sp>
    </p:spTree>
    <p:extLst>
      <p:ext uri="{BB962C8B-B14F-4D97-AF65-F5344CB8AC3E}">
        <p14:creationId xmlns:p14="http://schemas.microsoft.com/office/powerpoint/2010/main" val="457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 err="1"/>
              <a:t>RuleTris</a:t>
            </a:r>
            <a:r>
              <a:rPr lang="en-US" altLang="zh-CN" dirty="0"/>
              <a:t> Architecture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3641437"/>
            <a:ext cx="11002796" cy="285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14721" y="810873"/>
            <a:ext cx="785781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Front-end in controller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 incremental SDN policy compiler that preserves DAG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Back-end in switch firmware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Redundancy Eliminator, Update Scheduler…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F/B Interface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Flow table + DAG</a:t>
            </a:r>
          </a:p>
        </p:txBody>
      </p:sp>
    </p:spTree>
    <p:extLst>
      <p:ext uri="{BB962C8B-B14F-4D97-AF65-F5344CB8AC3E}">
        <p14:creationId xmlns:p14="http://schemas.microsoft.com/office/powerpoint/2010/main" val="4344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How to efficiently generate DAG?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4302" y="1001375"/>
            <a:ext cx="939693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Our </a:t>
            </a:r>
            <a:r>
              <a:rPr lang="en-US" altLang="zh-CN" sz="2400" b="1" dirty="0" smtClean="0"/>
              <a:t>approach</a:t>
            </a:r>
            <a:endParaRPr lang="en-US" altLang="zh-CN" sz="2400" dirty="0"/>
          </a:p>
          <a:p>
            <a:pPr marL="800089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Track DAG along </a:t>
            </a:r>
            <a:r>
              <a:rPr lang="en-US" altLang="zh-CN" sz="2400" b="1" dirty="0"/>
              <a:t>with flow table </a:t>
            </a:r>
            <a:r>
              <a:rPr lang="en-US" altLang="zh-CN" sz="2400" b="1" dirty="0" smtClean="0"/>
              <a:t>compilation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zh-CN" altLang="en-US" dirty="0"/>
              <a:t>跟踪</a:t>
            </a:r>
            <a:r>
              <a:rPr lang="en-US" altLang="zh-CN" dirty="0"/>
              <a:t>DAG</a:t>
            </a:r>
            <a:r>
              <a:rPr lang="zh-CN" altLang="en-US" dirty="0"/>
              <a:t>以及流表编译）</a:t>
            </a:r>
            <a:endParaRPr lang="en-US" altLang="zh-CN" dirty="0"/>
          </a:p>
          <a:p>
            <a:pPr marL="800089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Linear additional time complexity</a:t>
            </a:r>
            <a:r>
              <a:rPr lang="en-US" altLang="zh-CN" sz="2400" dirty="0" smtClean="0"/>
              <a:t>!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0" y="2809938"/>
            <a:ext cx="9356160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Will provide background on composition compiler first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 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2" y="3522458"/>
            <a:ext cx="11002796" cy="285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9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lang="en-US" altLang="zh-CN" dirty="0"/>
              <a:t>Background: Flow Table Composition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72837" y="937116"/>
            <a:ext cx="9144000" cy="4119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Combine multiple flow tables into one functional equivalent flow table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operators: </a:t>
            </a:r>
            <a:r>
              <a:rPr lang="en-US" b="1" dirty="0" smtClean="0">
                <a:solidFill>
                  <a:srgbClr val="FF0000"/>
                </a:solidFill>
              </a:rPr>
              <a:t>parallel, sequential</a:t>
            </a:r>
          </a:p>
          <a:p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2996974"/>
            <a:ext cx="9144000" cy="22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/>
          <p:nvPr/>
        </p:nvSpPr>
        <p:spPr>
          <a:xfrm>
            <a:off x="637309" y="5307437"/>
            <a:ext cx="390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of Monitor and Route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444837" y="4699316"/>
            <a:ext cx="363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 of LB and Route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lang="en-US" altLang="zh-CN" dirty="0"/>
              <a:t>Background: </a:t>
            </a:r>
            <a:r>
              <a:rPr lang="en-US" altLang="zh-CN" dirty="0" smtClean="0"/>
              <a:t>Composition </a:t>
            </a:r>
            <a:r>
              <a:rPr lang="en-US" altLang="zh-CN" dirty="0"/>
              <a:t>Compiler without DAG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208" y="1204412"/>
            <a:ext cx="10015519" cy="85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Compile multiple flow tables into a single flow table</a:t>
            </a:r>
            <a:endParaRPr lang="en-US" dirty="0"/>
          </a:p>
        </p:txBody>
      </p:sp>
      <p:grpSp>
        <p:nvGrpSpPr>
          <p:cNvPr id="10" name="Group 4"/>
          <p:cNvGrpSpPr/>
          <p:nvPr/>
        </p:nvGrpSpPr>
        <p:grpSpPr>
          <a:xfrm>
            <a:off x="1026559" y="2060342"/>
            <a:ext cx="9128816" cy="3030082"/>
            <a:chOff x="798483" y="2448795"/>
            <a:chExt cx="7422517" cy="2150223"/>
          </a:xfrm>
        </p:grpSpPr>
        <p:sp>
          <p:nvSpPr>
            <p:cNvPr id="11" name="Plus 18"/>
            <p:cNvSpPr>
              <a:spLocks noChangeAspect="1"/>
            </p:cNvSpPr>
            <p:nvPr/>
          </p:nvSpPr>
          <p:spPr>
            <a:xfrm>
              <a:off x="4304100" y="3103932"/>
              <a:ext cx="365760" cy="365760"/>
            </a:xfrm>
            <a:prstGeom prst="mathPlus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942742" y="2459838"/>
              <a:ext cx="3136160" cy="1279755"/>
              <a:chOff x="942742" y="3260494"/>
              <a:chExt cx="3136160" cy="1279755"/>
            </a:xfrm>
          </p:grpSpPr>
          <p:sp>
            <p:nvSpPr>
              <p:cNvPr id="27" name="Rectangle 20"/>
              <p:cNvSpPr/>
              <p:nvPr/>
            </p:nvSpPr>
            <p:spPr>
              <a:xfrm>
                <a:off x="942742" y="3625849"/>
                <a:ext cx="313616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622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=1.0.0.0/24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drop</a:t>
                </a:r>
              </a:p>
            </p:txBody>
          </p:sp>
          <p:sp>
            <p:nvSpPr>
              <p:cNvPr id="28" name="TextBox 21"/>
              <p:cNvSpPr txBox="1"/>
              <p:nvPr/>
            </p:nvSpPr>
            <p:spPr>
              <a:xfrm>
                <a:off x="1051980" y="3260494"/>
                <a:ext cx="1458842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Monitor</a:t>
                </a:r>
              </a:p>
            </p:txBody>
          </p:sp>
        </p:grpSp>
        <p:grpSp>
          <p:nvGrpSpPr>
            <p:cNvPr id="13" name="Group 22"/>
            <p:cNvGrpSpPr/>
            <p:nvPr/>
          </p:nvGrpSpPr>
          <p:grpSpPr>
            <a:xfrm>
              <a:off x="5135880" y="2448795"/>
              <a:ext cx="3085120" cy="1311269"/>
              <a:chOff x="5135880" y="3249451"/>
              <a:chExt cx="3085120" cy="1311269"/>
            </a:xfrm>
          </p:grpSpPr>
          <p:sp>
            <p:nvSpPr>
              <p:cNvPr id="25" name="Rectangle 23"/>
              <p:cNvSpPr/>
              <p:nvPr/>
            </p:nvSpPr>
            <p:spPr>
              <a:xfrm>
                <a:off x="5135880" y="3618783"/>
                <a:ext cx="3085120" cy="941937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dstip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=2.0.0.0/30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fwd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(1)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26" name="TextBox 24"/>
              <p:cNvSpPr txBox="1"/>
              <p:nvPr/>
            </p:nvSpPr>
            <p:spPr>
              <a:xfrm>
                <a:off x="5135880" y="3249451"/>
                <a:ext cx="1458842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</a:rPr>
                  <a:t>Router</a:t>
                </a:r>
              </a:p>
            </p:txBody>
          </p:sp>
        </p:grpSp>
        <p:grpSp>
          <p:nvGrpSpPr>
            <p:cNvPr id="18" name="Group 25"/>
            <p:cNvGrpSpPr/>
            <p:nvPr/>
          </p:nvGrpSpPr>
          <p:grpSpPr>
            <a:xfrm>
              <a:off x="798483" y="3776462"/>
              <a:ext cx="3088137" cy="822556"/>
              <a:chOff x="883658" y="3086886"/>
              <a:chExt cx="3088137" cy="822556"/>
            </a:xfrm>
          </p:grpSpPr>
          <p:sp>
            <p:nvSpPr>
              <p:cNvPr id="19" name="TextBox 26"/>
              <p:cNvSpPr txBox="1"/>
              <p:nvPr/>
            </p:nvSpPr>
            <p:spPr>
              <a:xfrm>
                <a:off x="883658" y="358183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Priority</a:t>
                </a:r>
              </a:p>
            </p:txBody>
          </p:sp>
          <p:sp>
            <p:nvSpPr>
              <p:cNvPr id="20" name="TextBox 27"/>
              <p:cNvSpPr txBox="1"/>
              <p:nvPr/>
            </p:nvSpPr>
            <p:spPr>
              <a:xfrm>
                <a:off x="1940749" y="358183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Match</a:t>
                </a:r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082624" y="356071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Action</a:t>
                </a:r>
              </a:p>
            </p:txBody>
          </p:sp>
          <p:cxnSp>
            <p:nvCxnSpPr>
              <p:cNvPr id="22" name="Straight Arrow Connector 29"/>
              <p:cNvCxnSpPr/>
              <p:nvPr/>
            </p:nvCxnSpPr>
            <p:spPr>
              <a:xfrm flipV="1">
                <a:off x="1296759" y="3086886"/>
                <a:ext cx="0" cy="4949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30"/>
              <p:cNvCxnSpPr/>
              <p:nvPr/>
            </p:nvCxnSpPr>
            <p:spPr>
              <a:xfrm flipV="1">
                <a:off x="2385335" y="3086887"/>
                <a:ext cx="0" cy="4949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4" name="Straight Arrow Connector 31"/>
              <p:cNvCxnSpPr/>
              <p:nvPr/>
            </p:nvCxnSpPr>
            <p:spPr>
              <a:xfrm flipV="1">
                <a:off x="3506220" y="3086886"/>
                <a:ext cx="0" cy="4738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29" name="Equal 21"/>
          <p:cNvSpPr/>
          <p:nvPr/>
        </p:nvSpPr>
        <p:spPr>
          <a:xfrm>
            <a:off x="5206956" y="5576355"/>
            <a:ext cx="795171" cy="419944"/>
          </a:xfrm>
          <a:prstGeom prst="mathEqual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0"/>
          <p:cNvSpPr/>
          <p:nvPr/>
        </p:nvSpPr>
        <p:spPr>
          <a:xfrm>
            <a:off x="6312936" y="4699929"/>
            <a:ext cx="5047791" cy="185327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16.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srcip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=1.0.0.0/24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dstip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=2.0.0.0/30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fwd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lang="en-US" altLang="zh-CN" dirty="0"/>
              <a:t>Background: </a:t>
            </a:r>
            <a:r>
              <a:rPr lang="en-US" altLang="zh-CN" dirty="0" smtClean="0"/>
              <a:t>Composition </a:t>
            </a:r>
            <a:r>
              <a:rPr lang="en-US" altLang="zh-CN" dirty="0"/>
              <a:t>Compiler without DAG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208" y="1204412"/>
            <a:ext cx="10015519" cy="85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Compile multiple flow tables into a single flow table</a:t>
            </a:r>
            <a:endParaRPr lang="en-US" dirty="0"/>
          </a:p>
        </p:txBody>
      </p:sp>
      <p:grpSp>
        <p:nvGrpSpPr>
          <p:cNvPr id="10" name="Group 4"/>
          <p:cNvGrpSpPr/>
          <p:nvPr/>
        </p:nvGrpSpPr>
        <p:grpSpPr>
          <a:xfrm>
            <a:off x="1026559" y="2060342"/>
            <a:ext cx="9128816" cy="3030082"/>
            <a:chOff x="798483" y="2448795"/>
            <a:chExt cx="7422517" cy="2150223"/>
          </a:xfrm>
        </p:grpSpPr>
        <p:sp>
          <p:nvSpPr>
            <p:cNvPr id="11" name="Plus 18"/>
            <p:cNvSpPr>
              <a:spLocks noChangeAspect="1"/>
            </p:cNvSpPr>
            <p:nvPr/>
          </p:nvSpPr>
          <p:spPr>
            <a:xfrm>
              <a:off x="4304100" y="3103932"/>
              <a:ext cx="365760" cy="365760"/>
            </a:xfrm>
            <a:prstGeom prst="mathPlus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942742" y="2459838"/>
              <a:ext cx="3136160" cy="1279755"/>
              <a:chOff x="942742" y="3260494"/>
              <a:chExt cx="3136160" cy="1279755"/>
            </a:xfrm>
          </p:grpSpPr>
          <p:sp>
            <p:nvSpPr>
              <p:cNvPr id="27" name="Rectangle 20"/>
              <p:cNvSpPr/>
              <p:nvPr/>
            </p:nvSpPr>
            <p:spPr>
              <a:xfrm>
                <a:off x="942742" y="3625849"/>
                <a:ext cx="3136160" cy="914400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622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srcip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=1.0.0.0/24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drop</a:t>
                </a:r>
              </a:p>
            </p:txBody>
          </p:sp>
          <p:sp>
            <p:nvSpPr>
              <p:cNvPr id="28" name="TextBox 21"/>
              <p:cNvSpPr txBox="1"/>
              <p:nvPr/>
            </p:nvSpPr>
            <p:spPr>
              <a:xfrm>
                <a:off x="1051980" y="3260494"/>
                <a:ext cx="1458842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Monitor</a:t>
                </a:r>
              </a:p>
            </p:txBody>
          </p:sp>
        </p:grpSp>
        <p:grpSp>
          <p:nvGrpSpPr>
            <p:cNvPr id="13" name="Group 22"/>
            <p:cNvGrpSpPr/>
            <p:nvPr/>
          </p:nvGrpSpPr>
          <p:grpSpPr>
            <a:xfrm>
              <a:off x="5135880" y="2448795"/>
              <a:ext cx="3085120" cy="1311269"/>
              <a:chOff x="5135880" y="3249451"/>
              <a:chExt cx="3085120" cy="1311269"/>
            </a:xfrm>
          </p:grpSpPr>
          <p:sp>
            <p:nvSpPr>
              <p:cNvPr id="25" name="Rectangle 23"/>
              <p:cNvSpPr/>
              <p:nvPr/>
            </p:nvSpPr>
            <p:spPr>
              <a:xfrm>
                <a:off x="5135880" y="3618783"/>
                <a:ext cx="3085120" cy="941937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7.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dstip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=2.0.0.0/30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fwd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(1)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0. *                           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Wingdings"/>
                    <a:ea typeface="Wingdings"/>
                    <a:cs typeface="Wingdings"/>
                    <a:sym typeface="Wingdings"/>
                  </a:rPr>
                  <a:t>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drop</a:t>
                </a:r>
              </a:p>
            </p:txBody>
          </p:sp>
          <p:sp>
            <p:nvSpPr>
              <p:cNvPr id="26" name="TextBox 24"/>
              <p:cNvSpPr txBox="1"/>
              <p:nvPr/>
            </p:nvSpPr>
            <p:spPr>
              <a:xfrm>
                <a:off x="5135880" y="3249451"/>
                <a:ext cx="1458842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</a:rPr>
                  <a:t>Router</a:t>
                </a:r>
              </a:p>
            </p:txBody>
          </p:sp>
        </p:grpSp>
        <p:grpSp>
          <p:nvGrpSpPr>
            <p:cNvPr id="18" name="Group 25"/>
            <p:cNvGrpSpPr/>
            <p:nvPr/>
          </p:nvGrpSpPr>
          <p:grpSpPr>
            <a:xfrm>
              <a:off x="798483" y="3776462"/>
              <a:ext cx="3088137" cy="822556"/>
              <a:chOff x="883658" y="3086886"/>
              <a:chExt cx="3088137" cy="822556"/>
            </a:xfrm>
          </p:grpSpPr>
          <p:sp>
            <p:nvSpPr>
              <p:cNvPr id="19" name="TextBox 26"/>
              <p:cNvSpPr txBox="1"/>
              <p:nvPr/>
            </p:nvSpPr>
            <p:spPr>
              <a:xfrm>
                <a:off x="883658" y="358183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Priority</a:t>
                </a:r>
              </a:p>
            </p:txBody>
          </p:sp>
          <p:sp>
            <p:nvSpPr>
              <p:cNvPr id="20" name="TextBox 27"/>
              <p:cNvSpPr txBox="1"/>
              <p:nvPr/>
            </p:nvSpPr>
            <p:spPr>
              <a:xfrm>
                <a:off x="1940749" y="358183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Match</a:t>
                </a:r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082624" y="3560713"/>
                <a:ext cx="889171" cy="32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</a:rPr>
                  <a:t>Action</a:t>
                </a:r>
              </a:p>
            </p:txBody>
          </p:sp>
          <p:cxnSp>
            <p:nvCxnSpPr>
              <p:cNvPr id="22" name="Straight Arrow Connector 29"/>
              <p:cNvCxnSpPr/>
              <p:nvPr/>
            </p:nvCxnSpPr>
            <p:spPr>
              <a:xfrm flipV="1">
                <a:off x="1296759" y="3086886"/>
                <a:ext cx="0" cy="4949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30"/>
              <p:cNvCxnSpPr/>
              <p:nvPr/>
            </p:nvCxnSpPr>
            <p:spPr>
              <a:xfrm flipV="1">
                <a:off x="2385335" y="3086887"/>
                <a:ext cx="0" cy="4949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4" name="Straight Arrow Connector 31"/>
              <p:cNvCxnSpPr/>
              <p:nvPr/>
            </p:nvCxnSpPr>
            <p:spPr>
              <a:xfrm flipV="1">
                <a:off x="3506220" y="3086886"/>
                <a:ext cx="0" cy="4738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29" name="Equal 21"/>
          <p:cNvSpPr/>
          <p:nvPr/>
        </p:nvSpPr>
        <p:spPr>
          <a:xfrm>
            <a:off x="4251999" y="5318667"/>
            <a:ext cx="795171" cy="419944"/>
          </a:xfrm>
          <a:prstGeom prst="mathEqual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24"/>
          <p:cNvSpPr/>
          <p:nvPr/>
        </p:nvSpPr>
        <p:spPr>
          <a:xfrm>
            <a:off x="5135397" y="4506494"/>
            <a:ext cx="6892148" cy="2023820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16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.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srcip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=1.0.0.0/24,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dstip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=2.0.0.0/30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count,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fwd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(1)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9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.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srcip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=1.0.0.0/24                   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count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7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.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dstip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=2.0.0.0/30                   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fwd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(1)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</a:rPr>
              <a:t>0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. *                                              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16077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17364</TotalTime>
  <Words>901</Words>
  <Application>Microsoft Office PowerPoint</Application>
  <PresentationFormat>宽屏</PresentationFormat>
  <Paragraphs>167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163</cp:revision>
  <dcterms:created xsi:type="dcterms:W3CDTF">2015-08-18T02:51:41Z</dcterms:created>
  <dcterms:modified xsi:type="dcterms:W3CDTF">2018-12-20T11:04:36Z</dcterms:modified>
  <cp:category/>
</cp:coreProperties>
</file>