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6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89" r:id="rId12"/>
    <p:sldId id="292" r:id="rId13"/>
    <p:sldId id="293" r:id="rId14"/>
    <p:sldId id="294" r:id="rId15"/>
    <p:sldId id="295" r:id="rId16"/>
    <p:sldId id="299" r:id="rId17"/>
    <p:sldId id="296" r:id="rId18"/>
    <p:sldId id="297" r:id="rId19"/>
    <p:sldId id="301" r:id="rId20"/>
    <p:sldId id="300" r:id="rId21"/>
    <p:sldId id="298" r:id="rId22"/>
    <p:sldId id="302" r:id="rId23"/>
    <p:sldId id="303" r:id="rId24"/>
    <p:sldId id="304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TCAM</a:t>
            </a:r>
            <a:r>
              <a:rPr kumimoji="1" lang="zh-CN" altLang="en-US" dirty="0" smtClean="0"/>
              <a:t>查询加速方法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504867" y="1475928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04867" y="3089332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04867" y="4727338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框 8"/>
          <p:cNvSpPr txBox="1"/>
          <p:nvPr/>
        </p:nvSpPr>
        <p:spPr>
          <a:xfrm>
            <a:off x="1189692" y="1361803"/>
            <a:ext cx="1038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标题：</a:t>
            </a:r>
            <a:endParaRPr lang="en-US" altLang="zh-CN" dirty="0" smtClean="0"/>
          </a:p>
          <a:p>
            <a:r>
              <a:rPr lang="en-US" altLang="zh-CN" dirty="0" smtClean="0"/>
              <a:t>Fast </a:t>
            </a:r>
            <a:r>
              <a:rPr lang="en-US" altLang="zh-CN" dirty="0"/>
              <a:t>Filter Updates for Packet Classification using </a:t>
            </a:r>
            <a:r>
              <a:rPr lang="en-US" altLang="zh-CN" dirty="0" smtClean="0"/>
              <a:t>TCAM</a:t>
            </a:r>
          </a:p>
        </p:txBody>
      </p:sp>
      <p:sp>
        <p:nvSpPr>
          <p:cNvPr id="9" name="矩形 8"/>
          <p:cNvSpPr/>
          <p:nvPr/>
        </p:nvSpPr>
        <p:spPr>
          <a:xfrm>
            <a:off x="1189691" y="2821200"/>
            <a:ext cx="9001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概要：</a:t>
            </a:r>
            <a:endParaRPr lang="en-US" altLang="zh-CN" dirty="0" smtClean="0"/>
          </a:p>
          <a:p>
            <a:r>
              <a:rPr lang="zh-CN" altLang="en-US" dirty="0" smtClean="0"/>
              <a:t>提取</a:t>
            </a:r>
            <a:r>
              <a:rPr lang="zh-CN" altLang="en-US" dirty="0"/>
              <a:t>出匹配项的优先级信息并附加到匹配项的物理位置上，协同</a:t>
            </a:r>
            <a:r>
              <a:rPr lang="en-US" altLang="zh-CN" dirty="0"/>
              <a:t>TCAM</a:t>
            </a:r>
            <a:r>
              <a:rPr lang="zh-CN" altLang="en-US" dirty="0"/>
              <a:t>的</a:t>
            </a:r>
            <a:r>
              <a:rPr lang="en-US" altLang="zh-CN" dirty="0"/>
              <a:t>multi-match output</a:t>
            </a:r>
            <a:r>
              <a:rPr lang="zh-CN" altLang="en-US" dirty="0"/>
              <a:t>信息进行查询和更新加速</a:t>
            </a:r>
            <a:endParaRPr lang="zh-CN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1189691" y="4387517"/>
            <a:ext cx="9001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解决的问题：</a:t>
            </a:r>
            <a:endParaRPr lang="en-US" altLang="zh-CN" dirty="0" smtClean="0"/>
          </a:p>
          <a:p>
            <a:r>
              <a:rPr lang="en-US" altLang="zh-CN" dirty="0" smtClean="0"/>
              <a:t>TCAM</a:t>
            </a:r>
            <a:r>
              <a:rPr lang="zh-CN" altLang="en-US" dirty="0" smtClean="0"/>
              <a:t>中由于需要维护匹配项之间的优先级关系，导致更新匹配项的速度慢，并且会给表项匹配带来较大延时的抖动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031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TCAM</a:t>
            </a:r>
            <a:r>
              <a:rPr lang="zh-CN" altLang="en-US" dirty="0"/>
              <a:t>规则更新过程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9" y="769565"/>
            <a:ext cx="3730803" cy="29697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9" y="3739318"/>
            <a:ext cx="3730803" cy="263958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4927105" y="1259668"/>
            <a:ext cx="66049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在交换范围中找具有最短交换链长度的</a:t>
            </a:r>
            <a:r>
              <a:rPr lang="en-US" altLang="zh-CN" dirty="0" smtClean="0"/>
              <a:t>r’</a:t>
            </a:r>
            <a:r>
              <a:rPr lang="zh-CN" altLang="en-US" dirty="0" smtClean="0"/>
              <a:t>，一共有三种策略，分别是</a:t>
            </a:r>
            <a:r>
              <a:rPr lang="en-US" altLang="zh-CN" dirty="0" smtClean="0"/>
              <a:t>full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down</a:t>
            </a:r>
          </a:p>
          <a:p>
            <a:endParaRPr lang="en-US" altLang="zh-CN" dirty="0"/>
          </a:p>
          <a:p>
            <a:r>
              <a:rPr lang="en-US" altLang="zh-CN" dirty="0" smtClean="0"/>
              <a:t>Full</a:t>
            </a:r>
            <a:r>
              <a:rPr lang="zh-CN" altLang="en-US" dirty="0" smtClean="0"/>
              <a:t>策略：在整个交换范围中找合适的</a:t>
            </a:r>
            <a:r>
              <a:rPr lang="en-US" altLang="zh-CN" dirty="0" smtClean="0"/>
              <a:t>r’</a:t>
            </a:r>
          </a:p>
          <a:p>
            <a:r>
              <a:rPr lang="en-US" altLang="zh-CN" dirty="0" err="1" smtClean="0"/>
              <a:t>Bh</a:t>
            </a:r>
            <a:r>
              <a:rPr lang="zh-CN" altLang="en-US" dirty="0" smtClean="0"/>
              <a:t>策略：将交换范围分成两半，在优先级较高的一半中找</a:t>
            </a:r>
            <a:r>
              <a:rPr lang="en-US" altLang="zh-CN" dirty="0" smtClean="0"/>
              <a:t>r’</a:t>
            </a:r>
          </a:p>
          <a:p>
            <a:r>
              <a:rPr lang="en-US" altLang="zh-CN" dirty="0" smtClean="0"/>
              <a:t>Down</a:t>
            </a:r>
            <a:r>
              <a:rPr lang="zh-CN" altLang="en-US" dirty="0" smtClean="0"/>
              <a:t>策略：直接使用</a:t>
            </a:r>
            <a:r>
              <a:rPr lang="en-US" altLang="zh-CN" dirty="0" smtClean="0"/>
              <a:t>D(r)</a:t>
            </a:r>
            <a:r>
              <a:rPr lang="zh-CN" altLang="en-US" dirty="0" smtClean="0"/>
              <a:t>，也就是交换范围中优先级最高的规则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Full</a:t>
            </a:r>
            <a:r>
              <a:rPr lang="zh-CN" altLang="en-US" dirty="0" smtClean="0"/>
              <a:t>策略不可行，因为会使得原有的规则顺序不稳定，无法预先计算所有节点的交换链长度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Bh</a:t>
            </a:r>
            <a:r>
              <a:rPr lang="zh-CN" altLang="en-US" dirty="0" smtClean="0"/>
              <a:t>策略比目前（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年）认为的最优算法还要高效，但是计算代价大，无法实际运用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目前（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年）认为最优的</a:t>
            </a:r>
            <a:r>
              <a:rPr lang="en-US" altLang="zh-CN" dirty="0" err="1" smtClean="0"/>
              <a:t>TreeCAM</a:t>
            </a:r>
            <a:r>
              <a:rPr lang="zh-CN" altLang="en-US" dirty="0" smtClean="0"/>
              <a:t>算法，就是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策略的一种实现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5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规则集划分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50" y="1321681"/>
            <a:ext cx="6733333" cy="32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95005" y="1690742"/>
            <a:ext cx="42501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更新</a:t>
            </a:r>
            <a:r>
              <a:rPr lang="zh-CN" altLang="en-US" dirty="0"/>
              <a:t>代价高的原因之一</a:t>
            </a:r>
            <a:r>
              <a:rPr lang="zh-CN" altLang="en-US" dirty="0" smtClean="0"/>
              <a:t>，是优先约束</a:t>
            </a:r>
            <a:r>
              <a:rPr lang="zh-CN" altLang="en-US" dirty="0"/>
              <a:t>太</a:t>
            </a:r>
            <a:r>
              <a:rPr lang="zh-CN" altLang="en-US" dirty="0" smtClean="0"/>
              <a:t>多，减少优先约束的一个方法，是划分规则集。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将一个完整的规则集，划分成若干份，分别存储在不同的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上，然后并行的进行查找，最后在所有查找结果中选择优先级最高的。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图，如果将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r5</a:t>
            </a:r>
            <a:r>
              <a:rPr lang="zh-CN" altLang="en-US" dirty="0" smtClean="0"/>
              <a:t>分为一组，</a:t>
            </a:r>
            <a:r>
              <a:rPr lang="en-US" altLang="zh-CN" dirty="0" smtClean="0"/>
              <a:t>r2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r6</a:t>
            </a:r>
            <a:r>
              <a:rPr lang="zh-CN" altLang="en-US" dirty="0" smtClean="0"/>
              <a:t>分为一组，那么组内的所有规则之间就完全没有优先级关系，可以在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时间内完成插入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47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规则集划分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1257625"/>
            <a:ext cx="6438095" cy="22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4911" y="4290094"/>
            <a:ext cx="93718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将规则集进行二分时，可以使用黑白划分方法：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制作一个</a:t>
            </a:r>
            <a:r>
              <a:rPr lang="en-US" altLang="zh-CN" dirty="0" err="1"/>
              <a:t>Hasse</a:t>
            </a:r>
            <a:r>
              <a:rPr lang="en-US" altLang="zh-CN" dirty="0"/>
              <a:t> diagram </a:t>
            </a:r>
            <a:r>
              <a:rPr lang="zh-CN" altLang="en-US" dirty="0" smtClean="0"/>
              <a:t>，节点代表规则，边从低优先级</a:t>
            </a:r>
            <a:r>
              <a:rPr lang="zh-CN" altLang="en-US" dirty="0" smtClean="0"/>
              <a:t>节点</a:t>
            </a:r>
            <a:r>
              <a:rPr lang="zh-CN" altLang="en-US" dirty="0"/>
              <a:t>指向</a:t>
            </a:r>
            <a:r>
              <a:rPr lang="zh-CN" altLang="en-US" dirty="0" smtClean="0"/>
              <a:t>紧邻</a:t>
            </a:r>
            <a:r>
              <a:rPr lang="zh-CN" altLang="en-US" dirty="0" smtClean="0"/>
              <a:t>的高优先级节点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给</a:t>
            </a:r>
            <a:r>
              <a:rPr lang="zh-CN" altLang="en-US" dirty="0"/>
              <a:t>根</a:t>
            </a:r>
            <a:r>
              <a:rPr lang="zh-CN" altLang="en-US" dirty="0" smtClean="0"/>
              <a:t>节点涂黑色</a:t>
            </a:r>
            <a:r>
              <a:rPr lang="zh-CN" altLang="en-US" dirty="0"/>
              <a:t>，其他节点与它的大多数父亲</a:t>
            </a:r>
            <a:r>
              <a:rPr lang="zh-CN" altLang="en-US" dirty="0" smtClean="0"/>
              <a:t>节点（多数投票）的</a:t>
            </a:r>
            <a:r>
              <a:rPr lang="zh-CN" altLang="en-US" dirty="0"/>
              <a:t>颜色相反</a:t>
            </a:r>
          </a:p>
        </p:txBody>
      </p:sp>
    </p:spTree>
    <p:extLst>
      <p:ext uri="{BB962C8B-B14F-4D97-AF65-F5344CB8AC3E}">
        <p14:creationId xmlns:p14="http://schemas.microsoft.com/office/powerpoint/2010/main" val="15092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效果分析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19" y="1420428"/>
            <a:ext cx="9189270" cy="45321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664089" y="1848735"/>
            <a:ext cx="2260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BW split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r>
              <a:rPr lang="zh-CN" altLang="en-US" dirty="0" smtClean="0"/>
              <a:t>平均更新代价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TCAM</a:t>
            </a:r>
            <a:r>
              <a:rPr lang="zh-CN" altLang="en-US" dirty="0" smtClean="0"/>
              <a:t>空间使用上，都比</a:t>
            </a:r>
            <a:r>
              <a:rPr lang="en-US" altLang="zh-CN" dirty="0" err="1" smtClean="0"/>
              <a:t>TreeCAM</a:t>
            </a:r>
            <a:r>
              <a:rPr lang="zh-CN" altLang="en-US" dirty="0" smtClean="0"/>
              <a:t>要好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22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表项更新算法</a:t>
            </a:r>
            <a:r>
              <a:rPr lang="en-US" altLang="zh-CN" b="0" dirty="0" err="1"/>
              <a:t>FastRule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grpSp>
        <p:nvGrpSpPr>
          <p:cNvPr id="4" name="组 6"/>
          <p:cNvGrpSpPr/>
          <p:nvPr/>
        </p:nvGrpSpPr>
        <p:grpSpPr>
          <a:xfrm>
            <a:off x="504867" y="1475928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 10"/>
          <p:cNvGrpSpPr/>
          <p:nvPr/>
        </p:nvGrpSpPr>
        <p:grpSpPr>
          <a:xfrm>
            <a:off x="504867" y="3089332"/>
            <a:ext cx="462708" cy="462706"/>
            <a:chOff x="5905041" y="2016087"/>
            <a:chExt cx="2060154" cy="2060154"/>
          </a:xfrm>
        </p:grpSpPr>
        <p:sp>
          <p:nvSpPr>
            <p:cNvPr id="8" name="同心圆 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L 形 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 15"/>
          <p:cNvGrpSpPr/>
          <p:nvPr/>
        </p:nvGrpSpPr>
        <p:grpSpPr>
          <a:xfrm>
            <a:off x="504867" y="4727338"/>
            <a:ext cx="462708" cy="462706"/>
            <a:chOff x="5905041" y="2016087"/>
            <a:chExt cx="2060154" cy="2060154"/>
          </a:xfrm>
        </p:grpSpPr>
        <p:sp>
          <p:nvSpPr>
            <p:cNvPr id="11" name="同心圆 10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1189692" y="1361803"/>
            <a:ext cx="1038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标题：</a:t>
            </a:r>
            <a:endParaRPr lang="en-US" altLang="zh-CN" dirty="0" smtClean="0"/>
          </a:p>
          <a:p>
            <a:r>
              <a:rPr lang="en-US" altLang="zh-CN" dirty="0"/>
              <a:t>Fast Lookup Is Not Enough: Towards Efficient and </a:t>
            </a:r>
            <a:r>
              <a:rPr lang="en-US" altLang="zh-CN" dirty="0" smtClean="0"/>
              <a:t>Scalable Flow </a:t>
            </a:r>
            <a:r>
              <a:rPr lang="en-US" altLang="zh-CN" dirty="0"/>
              <a:t>Entry Updates for TCAM-based </a:t>
            </a:r>
            <a:r>
              <a:rPr lang="en-US" altLang="zh-CN" dirty="0" err="1"/>
              <a:t>OpenFlow</a:t>
            </a:r>
            <a:r>
              <a:rPr lang="en-US" altLang="zh-CN" dirty="0"/>
              <a:t> Switches 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189691" y="2821200"/>
            <a:ext cx="9001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概要：</a:t>
            </a:r>
            <a:endParaRPr lang="en-US" altLang="zh-CN" dirty="0" smtClean="0"/>
          </a:p>
          <a:p>
            <a:r>
              <a:rPr lang="zh-CN" altLang="en-US" dirty="0" smtClean="0"/>
              <a:t>提出了一种使用贪心算法，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数据结构，有向无环图的，适用于各种部署情景的更新算法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1189692" y="4635525"/>
            <a:ext cx="9001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解决的问题：</a:t>
            </a:r>
            <a:endParaRPr lang="en-US" altLang="zh-CN" dirty="0" smtClean="0"/>
          </a:p>
          <a:p>
            <a:r>
              <a:rPr lang="zh-CN" altLang="en-US" dirty="0" smtClean="0"/>
              <a:t>当前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更新算法时间复杂度高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17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更新算法框架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871739"/>
            <a:ext cx="4712478" cy="57850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21332" y="1856070"/>
            <a:ext cx="44491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目前的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更新算法的框架大体如下：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将更新命令转化为有向无环图中的插入操作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将有向无环图中的插入操作翻译为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交换命令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中执行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中的命令序列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7018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TCAM</a:t>
            </a:r>
            <a:r>
              <a:rPr lang="zh-CN" altLang="en-US" dirty="0"/>
              <a:t>表项更新算法</a:t>
            </a:r>
            <a:r>
              <a:rPr lang="en-US" altLang="zh-CN" b="0" dirty="0" err="1"/>
              <a:t>FastRule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24" y="1254607"/>
            <a:ext cx="3082495" cy="2451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53236" y="1856151"/>
            <a:ext cx="622324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中的部分表项有优先级顺序，并且表现为物理位置上的先后关系，在执行插入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的操作时，必须要维护这种优先级关系。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具体方法是：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fa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fb</a:t>
            </a:r>
            <a:r>
              <a:rPr lang="zh-CN" altLang="en-US" dirty="0" smtClean="0"/>
              <a:t>，这是在将所有相关的规则排序之后，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两侧紧邻的规则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fa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fb</a:t>
            </a:r>
            <a:r>
              <a:rPr lang="zh-CN" altLang="en-US" dirty="0" smtClean="0"/>
              <a:t>对应的物理位置之间的区域里，选择一个合适规则</a:t>
            </a:r>
            <a:r>
              <a:rPr lang="en-US" altLang="zh-CN" dirty="0" smtClean="0"/>
              <a:t>f’</a:t>
            </a:r>
            <a:r>
              <a:rPr lang="zh-CN" altLang="en-US" dirty="0" smtClean="0"/>
              <a:t>，和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循环插入</a:t>
            </a:r>
            <a:r>
              <a:rPr lang="en-US" altLang="zh-CN" dirty="0" smtClean="0"/>
              <a:t>f’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91" y="3999066"/>
            <a:ext cx="3313452" cy="25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FastRule</a:t>
            </a:r>
            <a:r>
              <a:rPr lang="zh-CN" altLang="en-US" dirty="0" smtClean="0"/>
              <a:t>贪心算法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75" y="1408176"/>
            <a:ext cx="10783641" cy="37534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18601" y="5416582"/>
            <a:ext cx="7598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绿色区域是交换区域，蓝色节点是交换链上的节点</a:t>
            </a:r>
            <a:endParaRPr lang="en-US" altLang="zh-CN" dirty="0" smtClean="0"/>
          </a:p>
          <a:p>
            <a:r>
              <a:rPr lang="zh-CN" altLang="en-US" dirty="0" smtClean="0"/>
              <a:t>在交换区域中选择节点时，使用了贪心算法，即选择交换链长度（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）最短的节点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015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BIT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3308613"/>
            <a:ext cx="2990476" cy="3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2" y="4023420"/>
            <a:ext cx="4980952" cy="11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2" y="5481085"/>
            <a:ext cx="7142857" cy="6571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78462" y="992305"/>
            <a:ext cx="4711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B[x]</a:t>
            </a:r>
            <a:r>
              <a:rPr lang="zh-CN" altLang="en-US" dirty="0"/>
              <a:t>存储索引在</a:t>
            </a:r>
            <a:r>
              <a:rPr lang="en-US" altLang="zh-CN" dirty="0"/>
              <a:t>[x</a:t>
            </a:r>
            <a:r>
              <a:rPr lang="zh-CN" altLang="en-US" dirty="0"/>
              <a:t>，</a:t>
            </a:r>
            <a:r>
              <a:rPr lang="en-US" altLang="zh-CN" dirty="0"/>
              <a:t>(x-LOWBIT(x) + 1)]</a:t>
            </a:r>
            <a:r>
              <a:rPr lang="zh-CN" altLang="en-US" dirty="0"/>
              <a:t>范围内的值的</a:t>
            </a:r>
            <a:r>
              <a:rPr lang="zh-CN" altLang="en-US" dirty="0" smtClean="0"/>
              <a:t>和</a:t>
            </a:r>
            <a:endParaRPr lang="en-US" altLang="zh-CN" dirty="0" smtClean="0">
              <a:solidFill>
                <a:srgbClr val="000000"/>
              </a:solidFill>
              <a:latin typeface="CMR10"/>
            </a:endParaRPr>
          </a:p>
          <a:p>
            <a:endParaRPr lang="en-US" altLang="zh-CN" dirty="0">
              <a:solidFill>
                <a:srgbClr val="000000"/>
              </a:solidFill>
              <a:latin typeface="CMR1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MR10"/>
              </a:rPr>
              <a:t>举例：</a:t>
            </a:r>
            <a:endParaRPr lang="en-US" altLang="zh-CN" dirty="0" smtClean="0">
              <a:solidFill>
                <a:srgbClr val="000000"/>
              </a:solidFill>
              <a:latin typeface="CMR1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MR10"/>
              </a:rPr>
              <a:t>1011</a:t>
            </a:r>
            <a:r>
              <a:rPr lang="en-US" altLang="zh-CN" sz="800" dirty="0" smtClean="0">
                <a:solidFill>
                  <a:srgbClr val="000000"/>
                </a:solidFill>
                <a:latin typeface="CMR7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= 1010</a:t>
            </a:r>
            <a:r>
              <a:rPr lang="en-US" altLang="zh-CN" sz="800" dirty="0">
                <a:solidFill>
                  <a:srgbClr val="000000"/>
                </a:solidFill>
                <a:latin typeface="CMR7"/>
              </a:rPr>
              <a:t>2 </a:t>
            </a:r>
            <a:r>
              <a:rPr lang="en-US" altLang="zh-CN" dirty="0" smtClean="0">
                <a:solidFill>
                  <a:srgbClr val="000000"/>
                </a:solidFill>
                <a:latin typeface="CMR10"/>
              </a:rPr>
              <a:t>+0001</a:t>
            </a:r>
            <a:r>
              <a:rPr lang="en-US" altLang="zh-CN" sz="800" dirty="0" smtClean="0">
                <a:solidFill>
                  <a:srgbClr val="000000"/>
                </a:solidFill>
                <a:latin typeface="CMR7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, </a:t>
            </a:r>
            <a:endParaRPr lang="en-US" altLang="zh-CN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MR10"/>
              </a:rPr>
              <a:t>1010</a:t>
            </a:r>
            <a:r>
              <a:rPr lang="en-US" altLang="zh-CN" sz="800" dirty="0" smtClean="0">
                <a:solidFill>
                  <a:srgbClr val="000000"/>
                </a:solidFill>
                <a:latin typeface="CMR7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= 1000</a:t>
            </a:r>
            <a:r>
              <a:rPr lang="en-US" altLang="zh-CN" sz="800" dirty="0">
                <a:solidFill>
                  <a:srgbClr val="000000"/>
                </a:solidFill>
                <a:latin typeface="CMR7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+ 0010</a:t>
            </a:r>
            <a:r>
              <a:rPr lang="en-US" altLang="zh-CN" sz="800" dirty="0">
                <a:solidFill>
                  <a:srgbClr val="000000"/>
                </a:solidFill>
                <a:latin typeface="CMR7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 </a:t>
            </a:r>
            <a:endParaRPr lang="en-US" altLang="zh-CN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NimbusRomNo9L-Regu"/>
              </a:rPr>
              <a:t>所以：</a:t>
            </a:r>
            <a:endParaRPr lang="en-US" altLang="zh-CN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i="1" dirty="0" smtClean="0">
                <a:solidFill>
                  <a:srgbClr val="000000"/>
                </a:solidFill>
                <a:latin typeface="CMMI10"/>
              </a:rPr>
              <a:t>R</a:t>
            </a:r>
            <a:r>
              <a:rPr lang="en-US" altLang="zh-CN" dirty="0" smtClean="0">
                <a:solidFill>
                  <a:srgbClr val="000000"/>
                </a:solidFill>
                <a:latin typeface="CMR10"/>
              </a:rPr>
              <a:t>[1...11(1011</a:t>
            </a:r>
            <a:r>
              <a:rPr lang="en-US" altLang="zh-CN" sz="800" dirty="0" smtClean="0">
                <a:solidFill>
                  <a:srgbClr val="000000"/>
                </a:solidFill>
                <a:latin typeface="CMR7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)] </a:t>
            </a:r>
            <a:r>
              <a:rPr lang="en-US" altLang="zh-CN" dirty="0" smtClean="0">
                <a:solidFill>
                  <a:srgbClr val="000000"/>
                </a:solidFill>
                <a:latin typeface="CMR10"/>
              </a:rPr>
              <a:t>=</a:t>
            </a:r>
          </a:p>
          <a:p>
            <a:r>
              <a:rPr lang="en-US" altLang="zh-CN" i="1" dirty="0" smtClean="0">
                <a:solidFill>
                  <a:srgbClr val="000000"/>
                </a:solidFill>
                <a:latin typeface="CMMI1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latin typeface="CMR10"/>
              </a:rPr>
              <a:t>[11(1011</a:t>
            </a:r>
            <a:r>
              <a:rPr lang="en-US" altLang="zh-CN" sz="800" dirty="0" smtClean="0">
                <a:solidFill>
                  <a:srgbClr val="000000"/>
                </a:solidFill>
                <a:latin typeface="CMR7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)] +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[10(1010</a:t>
            </a:r>
            <a:r>
              <a:rPr lang="en-US" altLang="zh-CN" sz="800" dirty="0">
                <a:solidFill>
                  <a:srgbClr val="000000"/>
                </a:solidFill>
                <a:latin typeface="CMR7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)] + </a:t>
            </a:r>
            <a:r>
              <a:rPr lang="en-US" altLang="zh-CN" i="1" dirty="0">
                <a:solidFill>
                  <a:srgbClr val="000000"/>
                </a:solidFill>
                <a:latin typeface="CMMI1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[8(1000</a:t>
            </a:r>
            <a:r>
              <a:rPr lang="en-US" altLang="zh-CN" sz="800" dirty="0">
                <a:solidFill>
                  <a:srgbClr val="000000"/>
                </a:solidFill>
                <a:latin typeface="CMR7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)]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smtClean="0"/>
              <a:t>B[1011]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1011-1011</a:t>
            </a:r>
          </a:p>
          <a:p>
            <a:r>
              <a:rPr lang="en-US" altLang="zh-CN" dirty="0" smtClean="0"/>
              <a:t>B[1010]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1010-1001</a:t>
            </a:r>
          </a:p>
          <a:p>
            <a:r>
              <a:rPr lang="en-US" altLang="zh-CN" dirty="0" smtClean="0"/>
              <a:t>B[1000]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1000-0001</a:t>
            </a:r>
          </a:p>
          <a:p>
            <a:endParaRPr lang="en-US" altLang="zh-CN" dirty="0"/>
          </a:p>
          <a:p>
            <a:r>
              <a:rPr lang="zh-CN" altLang="en-US" dirty="0" smtClean="0"/>
              <a:t>在算法的实际应用中，</a:t>
            </a:r>
            <a:r>
              <a:rPr lang="en-US" altLang="zh-CN" dirty="0" smtClean="0"/>
              <a:t>B[x]</a:t>
            </a:r>
            <a:r>
              <a:rPr lang="zh-CN" altLang="en-US" dirty="0" smtClean="0"/>
              <a:t>不再存储范围内元素的和，而是存储最小值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1542" y="1677727"/>
            <a:ext cx="536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选择交换区域中</a:t>
            </a:r>
            <a:r>
              <a:rPr lang="en-US" altLang="zh-CN" dirty="0"/>
              <a:t>M</a:t>
            </a:r>
            <a:r>
              <a:rPr lang="zh-CN" altLang="en-US" dirty="0"/>
              <a:t>值最小的节点是一个耗时为</a:t>
            </a:r>
            <a:r>
              <a:rPr lang="en-US" altLang="zh-CN" dirty="0"/>
              <a:t>O(N)</a:t>
            </a:r>
            <a:r>
              <a:rPr lang="zh-CN" altLang="en-US" dirty="0"/>
              <a:t>的过程，如果采用</a:t>
            </a:r>
            <a:r>
              <a:rPr lang="en-US" altLang="zh-CN" dirty="0"/>
              <a:t>BIT</a:t>
            </a:r>
            <a:r>
              <a:rPr lang="zh-CN" altLang="en-US" dirty="0"/>
              <a:t>数据结构可以降低为</a:t>
            </a:r>
            <a:r>
              <a:rPr lang="en-US" altLang="zh-CN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30851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BIT</a:t>
            </a:r>
            <a:r>
              <a:rPr lang="zh-CN" altLang="en-US" dirty="0" smtClean="0"/>
              <a:t>数据结构扩展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8" y="1225600"/>
            <a:ext cx="6819048" cy="4761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97444" y="1856151"/>
            <a:ext cx="4279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选择交换区域中</a:t>
            </a:r>
            <a:r>
              <a:rPr lang="en-US" altLang="zh-CN" dirty="0" smtClean="0"/>
              <a:t>M</a:t>
            </a:r>
            <a:r>
              <a:rPr lang="zh-CN" altLang="en-US" dirty="0" smtClean="0"/>
              <a:t>值最小的节点是一个耗时为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的过程，如果采用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数据结构可以降低为</a:t>
            </a:r>
            <a:r>
              <a:rPr lang="en-US" altLang="zh-CN" dirty="0" smtClean="0"/>
              <a:t>O(log 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173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表项更新速度慢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1450158"/>
            <a:ext cx="4314825" cy="3762375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6107921" y="1548235"/>
            <a:ext cx="447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TCAM</a:t>
            </a:r>
            <a:r>
              <a:rPr lang="zh-CN" altLang="en-US" dirty="0" smtClean="0"/>
              <a:t>中物理位置的先后关系代表了表项之间的优先级关系，即存储位置靠前的表项具有较高优先级。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因此插入一个表项时，可能需要移动已有的表项来保证优先级关系的正确性，这会带来较大的时延，而且可能会导致转发错误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775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TCAM</a:t>
            </a:r>
            <a:r>
              <a:rPr lang="zh-CN" altLang="en-US" dirty="0"/>
              <a:t>表项更新算法</a:t>
            </a:r>
            <a:r>
              <a:rPr lang="en-US" altLang="zh-CN" b="0" dirty="0" err="1"/>
              <a:t>FastRule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53236" y="1856151"/>
            <a:ext cx="62232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fb</a:t>
            </a:r>
            <a:r>
              <a:rPr lang="zh-CN" altLang="en-US" dirty="0" smtClean="0"/>
              <a:t>之间选择合适的</a:t>
            </a:r>
            <a:r>
              <a:rPr lang="en-US" altLang="zh-CN" dirty="0" smtClean="0"/>
              <a:t>f’</a:t>
            </a:r>
            <a:r>
              <a:rPr lang="zh-CN" altLang="en-US" dirty="0" smtClean="0"/>
              <a:t>时，用到了</a:t>
            </a:r>
            <a:r>
              <a:rPr lang="zh-CN" altLang="en-US" dirty="0"/>
              <a:t>度</a:t>
            </a:r>
            <a:r>
              <a:rPr lang="zh-CN" altLang="en-US" dirty="0" smtClean="0"/>
              <a:t>量值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M(A)</a:t>
            </a:r>
            <a:r>
              <a:rPr lang="zh-CN" altLang="en-US" dirty="0" smtClean="0"/>
              <a:t>是插入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所需的循环次数。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根据优先级关系制作有向无环图，有向边代表优先级关系；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首次计算</a:t>
            </a:r>
            <a:r>
              <a:rPr lang="en-US" altLang="zh-CN" dirty="0" smtClean="0"/>
              <a:t>M</a:t>
            </a:r>
            <a:r>
              <a:rPr lang="zh-CN" altLang="en-US" dirty="0" smtClean="0"/>
              <a:t>值时，使用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算法，从每一个节点出发，搜索所有邻居；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在之后的所有操作中，只对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值进行更新，而不进行重新计算。更新的范围是交换链上的所有节点，以及直接或者间接与交换链上节点有优先级关系的节点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24" y="1136178"/>
            <a:ext cx="3971429" cy="478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0730" y="878889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Mold </a:t>
            </a:r>
            <a:r>
              <a:rPr lang="zh-CN" altLang="en-US" dirty="0" smtClean="0"/>
              <a:t>：旧的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3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中的表项分布场景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0" y="825628"/>
            <a:ext cx="5647619" cy="45142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36817" y="1651610"/>
            <a:ext cx="57793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中表项的物理位置分布大致有三种：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全部在顶部或者全部在底部；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每隔一段距离留若干空位置；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分布</a:t>
            </a:r>
            <a:r>
              <a:rPr lang="zh-CN" altLang="en-US" dirty="0" smtClean="0"/>
              <a:t>在顶部和底部，且数量均衡；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是最普通的情形，算法直接可以应用；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情形很难一直保持下去，也就是说，经过若干次插入操作，中间的空位置可能被填满了；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中的情形可以降低插入复杂度，但是增加表项删除的复杂度。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21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算法扩展性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1463404"/>
            <a:ext cx="1390476" cy="3876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75860" y="1646275"/>
            <a:ext cx="75460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第三种物理位置分布，即表项均衡的分布在顶部和底部，增添和删除表项的操作如下：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增添表项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两边（优先级顺序）的两个规则</a:t>
            </a:r>
            <a:r>
              <a:rPr lang="en-US" altLang="zh-CN" dirty="0"/>
              <a:t>fa</a:t>
            </a:r>
            <a:r>
              <a:rPr lang="zh-CN" altLang="en-US" dirty="0"/>
              <a:t>，</a:t>
            </a:r>
            <a:r>
              <a:rPr lang="en-US" altLang="zh-CN" dirty="0"/>
              <a:t>fb</a:t>
            </a:r>
            <a:r>
              <a:rPr lang="zh-CN" altLang="en-US" dirty="0"/>
              <a:t>，都在顶部，或者都在底部，那么就按照之前的方法插入顶部或者底部，如果</a:t>
            </a:r>
            <a:r>
              <a:rPr lang="en-US" altLang="zh-CN" dirty="0"/>
              <a:t>fa</a:t>
            </a:r>
            <a:r>
              <a:rPr lang="zh-CN" altLang="en-US" dirty="0"/>
              <a:t>，</a:t>
            </a:r>
            <a:r>
              <a:rPr lang="en-US" altLang="zh-CN" dirty="0"/>
              <a:t>fb</a:t>
            </a:r>
            <a:r>
              <a:rPr lang="zh-CN" altLang="en-US" dirty="0"/>
              <a:t>分别在顶部和底部，那么</a:t>
            </a:r>
            <a:r>
              <a:rPr lang="en-US" altLang="zh-CN" dirty="0"/>
              <a:t>f</a:t>
            </a:r>
            <a:r>
              <a:rPr lang="zh-CN" altLang="en-US" dirty="0"/>
              <a:t>就直接插入中间的空位置，如果顶部的规则较多，就插入靠下的位置，反之即反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删除表项：</a:t>
            </a:r>
            <a:endParaRPr lang="en-US" altLang="zh-CN" dirty="0" smtClean="0"/>
          </a:p>
          <a:p>
            <a:r>
              <a:rPr lang="zh-CN" altLang="en-US" dirty="0"/>
              <a:t>脏</a:t>
            </a:r>
            <a:r>
              <a:rPr lang="zh-CN" altLang="en-US" dirty="0" smtClean="0"/>
              <a:t>删除：删除之后不进行任何处理</a:t>
            </a:r>
            <a:endParaRPr lang="en-US" altLang="zh-CN" dirty="0" smtClean="0"/>
          </a:p>
          <a:p>
            <a:r>
              <a:rPr lang="zh-CN" altLang="en-US" dirty="0" smtClean="0"/>
              <a:t>平衡删除：删除之后用其他表项填补空缺，维持所有表项都存储在顶部和底部的性质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591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算法效果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34469" y="1958375"/>
            <a:ext cx="51845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FR-SB</a:t>
            </a:r>
            <a:r>
              <a:rPr lang="zh-CN" altLang="en-US" dirty="0" smtClean="0"/>
              <a:t>：两侧分布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FastRule</a:t>
            </a:r>
            <a:r>
              <a:rPr lang="en-US" altLang="zh-CN" dirty="0" smtClean="0"/>
              <a:t> + </a:t>
            </a:r>
            <a:r>
              <a:rPr lang="zh-CN" altLang="en-US" dirty="0" smtClean="0"/>
              <a:t>平衡删除策略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FR-SD</a:t>
            </a:r>
            <a:r>
              <a:rPr lang="zh-CN" altLang="en-US" dirty="0" smtClean="0"/>
              <a:t>：两侧分布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FastRule</a:t>
            </a:r>
            <a:r>
              <a:rPr lang="en-US" altLang="zh-CN" dirty="0" smtClean="0"/>
              <a:t> + </a:t>
            </a:r>
            <a:r>
              <a:rPr lang="zh-CN" altLang="en-US" dirty="0" smtClean="0"/>
              <a:t>脏删除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FR-O</a:t>
            </a:r>
            <a:r>
              <a:rPr lang="zh-CN" altLang="en-US" dirty="0" smtClean="0"/>
              <a:t>：一般分布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RuleTris</a:t>
            </a:r>
            <a:r>
              <a:rPr lang="zh-CN" altLang="en-US" dirty="0" smtClean="0"/>
              <a:t>：当前广泛使用的算法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Naïve</a:t>
            </a:r>
            <a:r>
              <a:rPr lang="zh-CN" altLang="en-US" dirty="0" smtClean="0"/>
              <a:t>：朴素算法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0" y="1646275"/>
            <a:ext cx="4876190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的物理特性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2272683" y="1122108"/>
            <a:ext cx="830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TCAM</a:t>
            </a:r>
            <a:r>
              <a:rPr lang="zh-CN" altLang="en-US" dirty="0"/>
              <a:t>可以提供</a:t>
            </a:r>
            <a:r>
              <a:rPr lang="en-US" altLang="zh-CN" dirty="0"/>
              <a:t>144</a:t>
            </a:r>
            <a:r>
              <a:rPr lang="zh-CN" altLang="en-US" dirty="0"/>
              <a:t>比特</a:t>
            </a:r>
            <a:r>
              <a:rPr lang="zh-CN" altLang="en-US" dirty="0" smtClean="0"/>
              <a:t>来与报文头部进行</a:t>
            </a:r>
            <a:r>
              <a:rPr lang="zh-CN" altLang="en-US" dirty="0"/>
              <a:t>匹配，但是并不是全部</a:t>
            </a:r>
            <a:r>
              <a:rPr lang="en-US" altLang="zh-CN" dirty="0"/>
              <a:t>144</a:t>
            </a:r>
            <a:r>
              <a:rPr lang="zh-CN" altLang="en-US" dirty="0"/>
              <a:t>比特都用到了</a:t>
            </a:r>
            <a:r>
              <a:rPr lang="zh-CN" altLang="en-US" dirty="0" smtClean="0"/>
              <a:t>，还有一些位没有用到</a:t>
            </a:r>
            <a:endParaRPr lang="en-US" altLang="zh-CN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2272683" y="2322073"/>
            <a:ext cx="830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匹配项的优先级关系只存在于有包含关系的匹配项之间，而且这些匹配项的有效长度一定不相同，在一般的匹配项集中，优先级不会超过</a:t>
            </a:r>
            <a:r>
              <a:rPr lang="en-US" altLang="zh-CN" dirty="0" smtClean="0"/>
              <a:t>64</a:t>
            </a:r>
            <a:r>
              <a:rPr lang="zh-CN" altLang="en-US" dirty="0" smtClean="0"/>
              <a:t>种，因此事实上优先级信息可以用较少的几个比特位来进行存储</a:t>
            </a:r>
            <a:endParaRPr lang="en-US" altLang="zh-CN" dirty="0" smtClean="0"/>
          </a:p>
        </p:txBody>
      </p:sp>
      <p:sp>
        <p:nvSpPr>
          <p:cNvPr id="6" name="文本框 8"/>
          <p:cNvSpPr txBox="1"/>
          <p:nvPr/>
        </p:nvSpPr>
        <p:spPr>
          <a:xfrm>
            <a:off x="2272683" y="3799037"/>
            <a:ext cx="830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TCAM</a:t>
            </a:r>
            <a:r>
              <a:rPr lang="zh-CN" altLang="en-US" dirty="0" smtClean="0"/>
              <a:t>中有一系列可以重复配置的</a:t>
            </a:r>
            <a:r>
              <a:rPr lang="en-US" altLang="zh-CN" dirty="0" smtClean="0"/>
              <a:t>Global </a:t>
            </a:r>
            <a:r>
              <a:rPr lang="en-US" altLang="zh-CN" dirty="0"/>
              <a:t>Mask Registers (GMR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，这些寄存器可以按照位信息忽略一下匹配项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272682" y="4893791"/>
            <a:ext cx="8309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multi-match output </a:t>
            </a:r>
            <a:r>
              <a:rPr lang="zh-CN" altLang="en-US" dirty="0" smtClean="0"/>
              <a:t>信号</a:t>
            </a:r>
            <a:r>
              <a:rPr lang="zh-CN" altLang="en-US" dirty="0"/>
              <a:t>指示是否有多个匹配表项，如果这个信号无效，那么表示只有一个匹配表项，</a:t>
            </a:r>
            <a:r>
              <a:rPr lang="zh-CN" altLang="en-US" dirty="0" smtClean="0"/>
              <a:t>那么在找到一个匹配项之后就不用继续查询了，因为不可能有更高优先级的匹配项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5581652" y="1448625"/>
            <a:ext cx="609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使用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中没有用到的位来存储优先级信息，因此优先级信息不再与表项的物理存储位置相关，表项的删除、添加和更新操作都可以在任意物理位置进行，且不需要对已有的表项进行移动</a:t>
            </a:r>
            <a:endParaRPr lang="en-US" altLang="zh-CN" dirty="0" smtClean="0"/>
          </a:p>
        </p:txBody>
      </p:sp>
      <p:sp>
        <p:nvSpPr>
          <p:cNvPr id="5" name="文本框 8"/>
          <p:cNvSpPr txBox="1"/>
          <p:nvPr/>
        </p:nvSpPr>
        <p:spPr>
          <a:xfrm>
            <a:off x="5581651" y="2961372"/>
            <a:ext cx="609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结合</a:t>
            </a:r>
            <a:r>
              <a:rPr lang="en-US" altLang="zh-CN" dirty="0" smtClean="0"/>
              <a:t>GMR</a:t>
            </a:r>
            <a:r>
              <a:rPr lang="zh-CN" altLang="en-US" dirty="0" smtClean="0"/>
              <a:t>的特性，每次查询时，将可能的优先级范围进行二分，递归进行，可以在</a:t>
            </a:r>
            <a:r>
              <a:rPr lang="en-US" altLang="zh-CN" dirty="0" smtClean="0"/>
              <a:t>O(log n)</a:t>
            </a:r>
            <a:r>
              <a:rPr lang="zh-CN" altLang="en-US" dirty="0" smtClean="0"/>
              <a:t>时间内完成查询，相比于原本的线性查找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有了较大提升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581650" y="4197120"/>
            <a:ext cx="6098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/>
              <a:t>multi-match output</a:t>
            </a:r>
            <a:r>
              <a:rPr lang="zh-CN" altLang="en-US" dirty="0" smtClean="0"/>
              <a:t>信号</a:t>
            </a:r>
            <a:r>
              <a:rPr lang="zh-CN" altLang="en-US" dirty="0"/>
              <a:t>无效，那么表示只有一个匹配表项，</a:t>
            </a:r>
            <a:r>
              <a:rPr lang="zh-CN" altLang="en-US" dirty="0" smtClean="0"/>
              <a:t>那么在找到一个匹配</a:t>
            </a:r>
            <a:r>
              <a:rPr lang="zh-CN" altLang="en-US" dirty="0"/>
              <a:t>项之后，就不需要进行进一步</a:t>
            </a:r>
            <a:r>
              <a:rPr lang="zh-CN" altLang="en-US" dirty="0" smtClean="0"/>
              <a:t>的递归查询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525"/>
            <a:ext cx="55816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4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更新速度的理论分析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grpSp>
        <p:nvGrpSpPr>
          <p:cNvPr id="4" name="组 6"/>
          <p:cNvGrpSpPr/>
          <p:nvPr/>
        </p:nvGrpSpPr>
        <p:grpSpPr>
          <a:xfrm>
            <a:off x="504867" y="1475928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 10"/>
          <p:cNvGrpSpPr/>
          <p:nvPr/>
        </p:nvGrpSpPr>
        <p:grpSpPr>
          <a:xfrm>
            <a:off x="504867" y="3089332"/>
            <a:ext cx="462708" cy="462706"/>
            <a:chOff x="5905041" y="2016087"/>
            <a:chExt cx="2060154" cy="2060154"/>
          </a:xfrm>
        </p:grpSpPr>
        <p:sp>
          <p:nvSpPr>
            <p:cNvPr id="8" name="同心圆 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L 形 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 15"/>
          <p:cNvGrpSpPr/>
          <p:nvPr/>
        </p:nvGrpSpPr>
        <p:grpSpPr>
          <a:xfrm>
            <a:off x="504867" y="4727338"/>
            <a:ext cx="462708" cy="462706"/>
            <a:chOff x="5905041" y="2016087"/>
            <a:chExt cx="2060154" cy="2060154"/>
          </a:xfrm>
        </p:grpSpPr>
        <p:sp>
          <p:nvSpPr>
            <p:cNvPr id="11" name="同心圆 10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1189692" y="1361803"/>
            <a:ext cx="1038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标题：</a:t>
            </a:r>
            <a:endParaRPr lang="en-US" altLang="zh-CN" dirty="0" smtClean="0"/>
          </a:p>
          <a:p>
            <a:r>
              <a:rPr lang="en-US" altLang="zh-CN" dirty="0"/>
              <a:t>Partial order theory for fast </a:t>
            </a:r>
            <a:r>
              <a:rPr lang="en-US" altLang="zh-CN" dirty="0" err="1"/>
              <a:t>tcam</a:t>
            </a:r>
            <a:r>
              <a:rPr lang="en-US" altLang="zh-CN" dirty="0"/>
              <a:t> updates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189691" y="2821200"/>
            <a:ext cx="9001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概要：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基于部分排序理论，提出了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中增加表项的一般性过程，证明了这一过程的理论下界（最优方法）是</a:t>
            </a:r>
            <a:r>
              <a:rPr lang="el-GR" altLang="zh-CN" dirty="0"/>
              <a:t>Γ</a:t>
            </a:r>
            <a:r>
              <a:rPr lang="en-US" altLang="zh-CN" i="1" dirty="0" err="1"/>
              <a:t>bh</a:t>
            </a:r>
            <a:r>
              <a:rPr lang="en-US" altLang="zh-CN" dirty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提出了使用规则集分裂的方法来进一步加速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更新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1189691" y="4387517"/>
            <a:ext cx="9001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解决的问题：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弄清楚</a:t>
            </a:r>
            <a:r>
              <a:rPr lang="zh-CN" altLang="en-US" dirty="0" smtClean="0"/>
              <a:t>了</a:t>
            </a:r>
            <a:r>
              <a:rPr lang="en-US" altLang="zh-CN" dirty="0" smtClean="0"/>
              <a:t>TCAM</a:t>
            </a:r>
            <a:r>
              <a:rPr lang="zh-CN" altLang="en-US" dirty="0"/>
              <a:t>表</a:t>
            </a:r>
            <a:r>
              <a:rPr lang="zh-CN" altLang="en-US" dirty="0" smtClean="0"/>
              <a:t>项更新的理论下界，为今后的所有研究确立的目标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如何进行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规则集分裂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62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规则更新过程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7829029" y="1259668"/>
            <a:ext cx="38095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TCAM</a:t>
            </a:r>
            <a:r>
              <a:rPr lang="zh-CN" altLang="en-US" dirty="0" smtClean="0"/>
              <a:t>中的规则集可以分为若干组，组内的规则之间具有优先级关系，组间的规则没有优先级关系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插入任何一个规则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时，都只能找到唯一一个可能与</a:t>
            </a:r>
            <a:r>
              <a:rPr lang="en-US" altLang="zh-CN" dirty="0" smtClean="0"/>
              <a:t>r</a:t>
            </a:r>
            <a:r>
              <a:rPr lang="zh-CN" altLang="en-US" dirty="0" smtClean="0"/>
              <a:t>具有优先级关系的组。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在这个组当中，按照优先级排序后，</a:t>
            </a:r>
            <a:r>
              <a:rPr lang="zh-CN" altLang="en-US" dirty="0"/>
              <a:t>紧</a:t>
            </a:r>
            <a:r>
              <a:rPr lang="zh-CN" altLang="en-US" dirty="0" smtClean="0"/>
              <a:t>挨着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的两个规则分别是</a:t>
            </a:r>
            <a:r>
              <a:rPr lang="en-US" altLang="zh-CN" dirty="0" smtClean="0"/>
              <a:t>U(r)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D(R)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2" y="3704463"/>
            <a:ext cx="7152381" cy="26095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9193" y="1029810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1.*.*.*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4669" y="1029810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en-US" altLang="zh-CN" dirty="0" smtClean="0">
                <a:solidFill>
                  <a:schemeClr val="tx1"/>
                </a:solidFill>
              </a:rPr>
              <a:t>.*.*.*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5071" y="1040167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r>
              <a:rPr kumimoji="1" lang="en-US" altLang="zh-CN" dirty="0" smtClean="0">
                <a:solidFill>
                  <a:schemeClr val="tx1"/>
                </a:solidFill>
              </a:rPr>
              <a:t>.*.*.*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193" y="1477527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1.1.*.*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74669" y="1477527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2.1.*.*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5071" y="1487884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3.1.*.*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8655" y="1921981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1.1.1.*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74131" y="1921981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2.1.1.*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14533" y="1932338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3.1.1.*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5052" y="2395042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1.1.1.1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80528" y="2395042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2.1.1.1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20930" y="2405399"/>
            <a:ext cx="985422" cy="328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3.1.1.1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3681" y="878889"/>
            <a:ext cx="1065320" cy="198859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40579" y="878889"/>
            <a:ext cx="1065320" cy="198859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80981" y="878889"/>
            <a:ext cx="1065320" cy="198859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5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TCAM</a:t>
            </a:r>
            <a:r>
              <a:rPr lang="zh-CN" altLang="en-US" dirty="0" smtClean="0"/>
              <a:t>规则更新过程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0" y="767218"/>
            <a:ext cx="7152381" cy="2609524"/>
          </a:xfrm>
          <a:prstGeom prst="rect">
            <a:avLst/>
          </a:prstGeom>
        </p:spPr>
      </p:pic>
      <p:sp>
        <p:nvSpPr>
          <p:cNvPr id="5" name="文本框 8"/>
          <p:cNvSpPr txBox="1"/>
          <p:nvPr/>
        </p:nvSpPr>
        <p:spPr>
          <a:xfrm>
            <a:off x="7829029" y="1259668"/>
            <a:ext cx="38095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在找到</a:t>
            </a:r>
            <a:r>
              <a:rPr lang="en-US" altLang="zh-CN" dirty="0" smtClean="0"/>
              <a:t>U(r)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D(r)</a:t>
            </a:r>
            <a:r>
              <a:rPr lang="zh-CN" altLang="en-US" dirty="0" smtClean="0"/>
              <a:t>之后，这两个规则之间的所有物理位置，都可以用来存储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，将这个合适的物理位置范围成为交换区域。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如果交换区域中有空闲的位置，那么可以直接将</a:t>
            </a:r>
            <a:r>
              <a:rPr lang="en-US" altLang="zh-CN" dirty="0" smtClean="0"/>
              <a:t>r</a:t>
            </a:r>
            <a:r>
              <a:rPr lang="zh-CN" altLang="en-US" dirty="0" smtClean="0"/>
              <a:t>放在这个空闲位置上；否则需要用</a:t>
            </a:r>
            <a:r>
              <a:rPr lang="en-US" altLang="zh-CN" dirty="0" smtClean="0"/>
              <a:t>r</a:t>
            </a:r>
            <a:r>
              <a:rPr lang="zh-CN" altLang="en-US" dirty="0" smtClean="0"/>
              <a:t>替换这个区域之间的某一个规则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’，然后对</a:t>
            </a:r>
            <a:r>
              <a:rPr lang="en-US" altLang="zh-CN" dirty="0" smtClean="0"/>
              <a:t>r</a:t>
            </a:r>
            <a:r>
              <a:rPr lang="zh-CN" altLang="en-US" dirty="0" smtClean="0"/>
              <a:t>’执行插入程序。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64" y="3270210"/>
            <a:ext cx="4933963" cy="34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TCAM</a:t>
            </a:r>
            <a:r>
              <a:rPr lang="zh-CN" altLang="en-US" dirty="0"/>
              <a:t>规则更新过程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1597019"/>
            <a:ext cx="2304762" cy="3504762"/>
          </a:xfrm>
          <a:prstGeom prst="rect">
            <a:avLst/>
          </a:prstGeom>
        </p:spPr>
      </p:pic>
      <p:sp>
        <p:nvSpPr>
          <p:cNvPr id="5" name="文本框 8"/>
          <p:cNvSpPr txBox="1"/>
          <p:nvPr/>
        </p:nvSpPr>
        <p:spPr>
          <a:xfrm>
            <a:off x="4705788" y="1463854"/>
            <a:ext cx="66049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</a:t>
            </a:r>
            <a:r>
              <a:rPr lang="zh-CN" altLang="en-US" dirty="0" smtClean="0"/>
              <a:t>交换范围中没有空闲位置，那么需要替换其中的一个规则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’，然后对</a:t>
            </a:r>
            <a:r>
              <a:rPr lang="en-US" altLang="zh-CN" dirty="0" smtClean="0"/>
              <a:t>r</a:t>
            </a:r>
            <a:r>
              <a:rPr lang="zh-CN" altLang="en-US" dirty="0" smtClean="0"/>
              <a:t>’进行插入，直到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’找到一个空闲位置。一般是不断往后找，也就是替换优先级较高的规则，最终一定会变成一个组中优先级最高的规则，然后直接放在</a:t>
            </a:r>
            <a:r>
              <a:rPr lang="en-US" altLang="zh-CN" dirty="0" smtClean="0"/>
              <a:t>TCAM</a:t>
            </a:r>
            <a:r>
              <a:rPr lang="zh-CN" altLang="en-US" dirty="0" smtClean="0"/>
              <a:t>的末尾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r</a:t>
            </a:r>
            <a:r>
              <a:rPr lang="zh-CN" altLang="en-US" dirty="0" smtClean="0"/>
              <a:t>’时，可能还会继续替换并插入</a:t>
            </a:r>
            <a:r>
              <a:rPr lang="en-US" altLang="zh-CN" dirty="0" smtClean="0"/>
              <a:t>r’’</a:t>
            </a:r>
            <a:r>
              <a:rPr lang="zh-CN" altLang="en-US" dirty="0" smtClean="0"/>
              <a:t>，因此最终插入过程会形成一个插入链，即</a:t>
            </a:r>
            <a:r>
              <a:rPr lang="en-US" altLang="zh-CN" dirty="0" smtClean="0"/>
              <a:t>r——r’——r’’——r’’’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在交换范围中选择</a:t>
            </a:r>
            <a:r>
              <a:rPr lang="en-US" altLang="zh-CN" dirty="0" smtClean="0"/>
              <a:t>r’</a:t>
            </a:r>
            <a:r>
              <a:rPr lang="zh-CN" altLang="en-US" dirty="0" smtClean="0"/>
              <a:t>的原则，就是尽量减少替换的次数，也就是交换链的长度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如图</a:t>
            </a:r>
            <a:r>
              <a:rPr lang="en-US" altLang="zh-CN" dirty="0" smtClean="0"/>
              <a:t>r1——r2——r5</a:t>
            </a:r>
            <a:r>
              <a:rPr lang="zh-CN" altLang="en-US" dirty="0" smtClean="0"/>
              <a:t>是 插入</a:t>
            </a:r>
            <a:r>
              <a:rPr lang="en-US" altLang="zh-CN" dirty="0" smtClean="0"/>
              <a:t>r1</a:t>
            </a:r>
            <a:r>
              <a:rPr lang="zh-CN" altLang="en-US" dirty="0" smtClean="0"/>
              <a:t>的最短交换链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90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交换链长度计算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57205" y="3056151"/>
            <a:ext cx="6815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计算方法每一个规则的交换链长度，可以使用动态规划算法：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先给最末尾的（所有优先级最高的）规则</a:t>
            </a:r>
            <a:r>
              <a:rPr lang="zh-CN" altLang="en-US" dirty="0"/>
              <a:t>赋予cost </a:t>
            </a:r>
            <a:r>
              <a:rPr lang="zh-CN" altLang="en-US" dirty="0" smtClean="0"/>
              <a:t>1；</a:t>
            </a:r>
            <a:endParaRPr lang="zh-CN" altLang="en-US" dirty="0"/>
          </a:p>
          <a:p>
            <a:r>
              <a:rPr lang="zh-CN" altLang="en-US" dirty="0" smtClean="0"/>
              <a:t>其他</a:t>
            </a:r>
            <a:r>
              <a:rPr lang="zh-CN" altLang="en-US" dirty="0"/>
              <a:t>规则，找它们交换范围中代价最小的规则+</a:t>
            </a:r>
            <a:r>
              <a:rPr lang="zh-CN" altLang="en-US" dirty="0" smtClean="0"/>
              <a:t>1</a:t>
            </a:r>
            <a:r>
              <a:rPr lang="zh-CN" altLang="en-US" dirty="0"/>
              <a:t>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5" y="1232002"/>
            <a:ext cx="5857143" cy="6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08" y="2299913"/>
            <a:ext cx="2304762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27058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4772</TotalTime>
  <Words>2051</Words>
  <Application>Microsoft Office PowerPoint</Application>
  <PresentationFormat>宽屏</PresentationFormat>
  <Paragraphs>218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CMMI10</vt:lpstr>
      <vt:lpstr>CMR10</vt:lpstr>
      <vt:lpstr>CMR7</vt:lpstr>
      <vt:lpstr>NimbusRomNo9L-Regu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admin</cp:lastModifiedBy>
  <cp:revision>175</cp:revision>
  <dcterms:created xsi:type="dcterms:W3CDTF">2015-08-18T02:51:41Z</dcterms:created>
  <dcterms:modified xsi:type="dcterms:W3CDTF">2018-12-17T03:50:27Z</dcterms:modified>
  <cp:category/>
</cp:coreProperties>
</file>