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0"/>
  </p:notesMasterIdLst>
  <p:sldIdLst>
    <p:sldId id="256" r:id="rId3"/>
    <p:sldId id="257" r:id="rId4"/>
    <p:sldId id="258" r:id="rId5"/>
    <p:sldId id="282" r:id="rId6"/>
    <p:sldId id="332" r:id="rId7"/>
    <p:sldId id="292" r:id="rId8"/>
    <p:sldId id="330" r:id="rId9"/>
    <p:sldId id="286" r:id="rId10"/>
    <p:sldId id="289" r:id="rId11"/>
    <p:sldId id="291" r:id="rId12"/>
    <p:sldId id="290" r:id="rId13"/>
    <p:sldId id="284" r:id="rId14"/>
    <p:sldId id="285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262" r:id="rId36"/>
    <p:sldId id="331" r:id="rId37"/>
    <p:sldId id="322" r:id="rId38"/>
    <p:sldId id="281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12" d="100"/>
          <a:sy n="112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18/11/6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31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en-US" altLang="zh-CN" dirty="0"/>
              <a:t>SDN</a:t>
            </a:r>
            <a:r>
              <a:rPr kumimoji="1" lang="zh-CN" altLang="en-US" dirty="0"/>
              <a:t>流表查询中的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加速技术调查报告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</a:t>
            </a:r>
            <a:r>
              <a:rPr kumimoji="1" lang="zh-CN" altLang="en-US" sz="1800" dirty="0"/>
              <a:t>张</a:t>
            </a:r>
            <a:r>
              <a:rPr kumimoji="1" lang="zh-CN" altLang="en-US" sz="1800" dirty="0" smtClean="0"/>
              <a:t>豪、崔浩、钟春蒙、张苏坤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38300" y="2050184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zh-CN" dirty="0"/>
              <a:t>）记录流表项对应的规则</a:t>
            </a:r>
          </a:p>
          <a:p>
            <a:r>
              <a:rPr lang="zh-CN" altLang="zh-CN" dirty="0"/>
              <a:t>维护一张规则的状态表，当网络环境发生改变时，控制器在该状态表中给失效的规则打上无效标记。此外，在生成</a:t>
            </a:r>
            <a:r>
              <a:rPr lang="en-US" altLang="zh-CN" dirty="0"/>
              <a:t>cache</a:t>
            </a:r>
            <a:r>
              <a:rPr lang="zh-CN" altLang="zh-CN" dirty="0"/>
              <a:t>流表项时，记录下该流表项都包含了哪些规则。对于每个到达的数据帧，交换机在命中</a:t>
            </a:r>
            <a:r>
              <a:rPr lang="en-US" altLang="zh-CN" dirty="0"/>
              <a:t>cache</a:t>
            </a:r>
            <a:r>
              <a:rPr lang="zh-CN" altLang="zh-CN" dirty="0"/>
              <a:t>后都将遍历此流表项对应的所有规则的状态，如果发现只要有一项规则有无效标记，便删除此流表项，将数据帧递交给多级流表查询进程。</a:t>
            </a:r>
          </a:p>
          <a:p>
            <a:pPr indent="266700"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18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9" y="1524775"/>
            <a:ext cx="6001296" cy="37863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84304" y="1374340"/>
            <a:ext cx="54409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3</a:t>
            </a:r>
            <a:r>
              <a:rPr lang="zh-CN" altLang="zh-CN" dirty="0"/>
              <a:t>）记录规则对应的最终动作集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/>
              <a:t>在生成最终动作集时，计算每个最终动作集的哈希值作为该动作集的唯一标识，并记录下每项规则都对应了哪些最终动作集，当网络环境发生改变时，控制器根据该表格给失效规则的相关动作集打上无效标签。为了处理最终动作集哈希值冲突的问题，可以在动作集中维护一个时间属性，记录下该动作集的最近更新时间，在处理数据帧时，如果其匹配的流表项对应的动作集的更新时间晚于此</a:t>
            </a:r>
            <a:r>
              <a:rPr lang="en-US" altLang="zh-CN" dirty="0"/>
              <a:t>cache</a:t>
            </a:r>
            <a:r>
              <a:rPr lang="zh-CN" altLang="zh-CN" dirty="0"/>
              <a:t>流表项的生成时间，则可认为此</a:t>
            </a:r>
            <a:r>
              <a:rPr lang="en-US" altLang="zh-CN" dirty="0"/>
              <a:t>cache</a:t>
            </a:r>
            <a:r>
              <a:rPr lang="zh-CN" altLang="zh-CN" dirty="0"/>
              <a:t>流表项已经失效。</a:t>
            </a:r>
          </a:p>
        </p:txBody>
      </p:sp>
    </p:spTree>
    <p:extLst>
      <p:ext uri="{BB962C8B-B14F-4D97-AF65-F5344CB8AC3E}">
        <p14:creationId xmlns:p14="http://schemas.microsoft.com/office/powerpoint/2010/main" val="32878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Flowmod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6645234" y="4385443"/>
            <a:ext cx="42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zh-CN" altLang="zh-CN" dirty="0" smtClean="0"/>
              <a:t>将</a:t>
            </a:r>
            <a:r>
              <a:rPr lang="zh-CN" altLang="zh-CN" dirty="0"/>
              <a:t>新加入的规则插入到缓存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zh-CN" altLang="zh-CN" sz="1600" dirty="0"/>
          </a:p>
        </p:txBody>
      </p:sp>
      <p:sp>
        <p:nvSpPr>
          <p:cNvPr id="12" name="文本框 8"/>
          <p:cNvSpPr txBox="1"/>
          <p:nvPr/>
        </p:nvSpPr>
        <p:spPr>
          <a:xfrm>
            <a:off x="6645234" y="4888216"/>
            <a:ext cx="425301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/>
              <a:t>2. </a:t>
            </a:r>
            <a:r>
              <a:rPr lang="zh-CN" altLang="zh-CN" dirty="0" smtClean="0"/>
              <a:t>将有更新的规则同步更新到缓存中。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645233" y="5448973"/>
            <a:ext cx="425301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/>
              <a:t>3. </a:t>
            </a:r>
            <a:r>
              <a:rPr lang="zh-CN" altLang="zh-CN" dirty="0" smtClean="0"/>
              <a:t>将</a:t>
            </a:r>
            <a:r>
              <a:rPr lang="zh-CN" altLang="zh-CN" dirty="0"/>
              <a:t>失效的规则在缓存中删除。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6" y="1255404"/>
            <a:ext cx="5274310" cy="4657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2612" y="1255404"/>
            <a:ext cx="4948015" cy="295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Flowmod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一</a:t>
            </a:r>
            <a:r>
              <a:rPr lang="zh-CN" altLang="zh-CN" dirty="0"/>
              <a:t>种在</a:t>
            </a:r>
            <a:r>
              <a:rPr lang="en-US" altLang="zh-CN" dirty="0"/>
              <a:t>SDN</a:t>
            </a:r>
            <a:r>
              <a:rPr lang="zh-CN" altLang="zh-CN" dirty="0"/>
              <a:t>控制器和交换机间插入缓存模块的技术：通过缓存</a:t>
            </a:r>
            <a:r>
              <a:rPr lang="en-US" altLang="zh-CN" dirty="0"/>
              <a:t>SDN</a:t>
            </a:r>
            <a:r>
              <a:rPr lang="zh-CN" altLang="zh-CN" dirty="0"/>
              <a:t>控制器下发的规则更新信息，当到达的数据帧匹配流表项失败时，交换机不再立即向控制器发送请求信息，而是先尝试查询该缓存以获取新的流表项，当该操作失败后才向控制器发送请求信息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其缓存更新机制如下：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96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Flowmod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6" y="751202"/>
            <a:ext cx="4996281" cy="58404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227" y="1803162"/>
            <a:ext cx="575986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flowmod</a:t>
            </a:r>
            <a:r>
              <a:rPr lang="zh-CN" altLang="en-US" dirty="0" smtClean="0"/>
              <a:t>机制后，</a:t>
            </a:r>
            <a:r>
              <a:rPr lang="zh-CN" altLang="zh-CN" dirty="0" smtClean="0"/>
              <a:t>到达</a:t>
            </a:r>
            <a:r>
              <a:rPr lang="zh-CN" altLang="zh-CN" dirty="0"/>
              <a:t>的数据帧在交换机中具体的处理流程如下：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zh-CN" altLang="zh-CN" dirty="0"/>
              <a:t>数据帧在交换机内匹配流表项失败后，首先进入</a:t>
            </a:r>
            <a:r>
              <a:rPr lang="en-US" altLang="zh-CN" dirty="0" err="1"/>
              <a:t>flowmod</a:t>
            </a:r>
            <a:r>
              <a:rPr lang="en-US" altLang="zh-CN" dirty="0"/>
              <a:t> </a:t>
            </a:r>
            <a:r>
              <a:rPr lang="zh-CN" altLang="zh-CN" dirty="0"/>
              <a:t>处理流程，只有在从缓存中获取新的流表项失败时才向控制器发送请求。 这一机制的引入使得交换机向控制器发送请求的次数明显降低，提高了交换机的性能，尤其是当数据帧匹配流表项失败时，能显著地降低新流表项建立的延迟。此外还减轻了控制器的处理负载。提升了整个</a:t>
            </a:r>
            <a:r>
              <a:rPr lang="en-US" altLang="zh-CN" dirty="0"/>
              <a:t>SDN</a:t>
            </a:r>
            <a:r>
              <a:rPr lang="zh-CN" altLang="zh-CN" dirty="0"/>
              <a:t>的性能。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8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86691" y="1742122"/>
            <a:ext cx="5525135" cy="36785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3866" y="1638490"/>
            <a:ext cx="4738527" cy="2535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/>
              <a:t>在</a:t>
            </a:r>
            <a:r>
              <a:rPr lang="zh-CN" altLang="en-US" dirty="0"/>
              <a:t>使用</a:t>
            </a:r>
            <a:r>
              <a:rPr lang="zh-CN" altLang="zh-CN" dirty="0"/>
              <a:t>新的规则替换</a:t>
            </a:r>
            <a:r>
              <a:rPr lang="en-US" altLang="zh-CN" dirty="0"/>
              <a:t>TCAM</a:t>
            </a:r>
            <a:r>
              <a:rPr lang="zh-CN" altLang="zh-CN" dirty="0"/>
              <a:t>中缓存的规则时经常会采用</a:t>
            </a:r>
            <a:r>
              <a:rPr lang="en-US" altLang="zh-CN" dirty="0"/>
              <a:t>FIFO</a:t>
            </a:r>
            <a:r>
              <a:rPr lang="zh-CN" altLang="zh-CN" dirty="0"/>
              <a:t>或</a:t>
            </a:r>
            <a:r>
              <a:rPr lang="en-US" altLang="zh-CN" dirty="0"/>
              <a:t>LRU</a:t>
            </a:r>
            <a:r>
              <a:rPr lang="zh-CN" altLang="zh-CN" dirty="0"/>
              <a:t>算法。但这些方法都有一系列的问题。对于</a:t>
            </a:r>
            <a:r>
              <a:rPr lang="en-US" altLang="zh-CN" dirty="0"/>
              <a:t>FIFO</a:t>
            </a:r>
            <a:r>
              <a:rPr lang="zh-CN" altLang="zh-CN" dirty="0"/>
              <a:t>算法，强调先进先出，有些很少用的规则反而在</a:t>
            </a:r>
            <a:r>
              <a:rPr lang="en-US" altLang="zh-CN" dirty="0"/>
              <a:t>TCAM</a:t>
            </a:r>
            <a:r>
              <a:rPr lang="zh-CN" altLang="zh-CN" dirty="0"/>
              <a:t>中停留了太长的时间，对于</a:t>
            </a:r>
            <a:r>
              <a:rPr lang="en-US" altLang="zh-CN" dirty="0"/>
              <a:t>LRU</a:t>
            </a:r>
            <a:r>
              <a:rPr lang="zh-CN" altLang="zh-CN" dirty="0"/>
              <a:t>算法也只是考虑了</a:t>
            </a:r>
            <a:r>
              <a:rPr lang="en-US" altLang="zh-CN" dirty="0"/>
              <a:t>packet</a:t>
            </a:r>
            <a:r>
              <a:rPr lang="zh-CN" altLang="zh-CN" dirty="0"/>
              <a:t>而没有考虑</a:t>
            </a:r>
            <a:r>
              <a:rPr lang="en-US" altLang="zh-CN" dirty="0"/>
              <a:t>flow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53867" y="4254570"/>
            <a:ext cx="4738527" cy="128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zh-CN" dirty="0"/>
              <a:t>例如在</a:t>
            </a:r>
            <a:r>
              <a:rPr lang="zh-CN" altLang="en-US" dirty="0"/>
              <a:t>左</a:t>
            </a:r>
            <a:r>
              <a:rPr lang="zh-CN" altLang="zh-CN" dirty="0"/>
              <a:t>图中，</a:t>
            </a:r>
            <a:r>
              <a:rPr lang="en-US" altLang="zh-CN" dirty="0"/>
              <a:t>TCAM</a:t>
            </a:r>
            <a:r>
              <a:rPr lang="zh-CN" altLang="zh-CN" dirty="0"/>
              <a:t>使用</a:t>
            </a:r>
            <a:r>
              <a:rPr lang="en-US" altLang="zh-CN" dirty="0"/>
              <a:t>LRU</a:t>
            </a:r>
            <a:r>
              <a:rPr lang="zh-CN" altLang="zh-CN" dirty="0"/>
              <a:t>来更新</a:t>
            </a:r>
            <a:r>
              <a:rPr lang="en-US" altLang="zh-CN" dirty="0"/>
              <a:t>cache</a:t>
            </a:r>
            <a:r>
              <a:rPr lang="zh-CN" altLang="zh-CN" dirty="0"/>
              <a:t>，由于不知道每个包的后续情况造成</a:t>
            </a:r>
            <a:r>
              <a:rPr lang="en-US" altLang="zh-CN" dirty="0"/>
              <a:t>cache</a:t>
            </a:r>
            <a:r>
              <a:rPr lang="zh-CN" altLang="zh-CN" dirty="0"/>
              <a:t>频繁抖动，整个过程的命中率为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9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437" y="1394777"/>
            <a:ext cx="5389563" cy="41011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7744" y="1394777"/>
            <a:ext cx="455128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第一步</a:t>
            </a:r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缓存一条流的规则的时候这条流涉及线路的所有</a:t>
            </a:r>
            <a:r>
              <a:rPr lang="en-US" altLang="zh-CN" dirty="0"/>
              <a:t>switch</a:t>
            </a:r>
            <a:r>
              <a:rPr lang="zh-CN" altLang="zh-CN" dirty="0"/>
              <a:t>都要把规则添加到</a:t>
            </a:r>
            <a:r>
              <a:rPr lang="en-US" altLang="zh-CN" dirty="0"/>
              <a:t>cache</a:t>
            </a:r>
            <a:r>
              <a:rPr lang="zh-CN" altLang="zh-CN" dirty="0"/>
              <a:t>中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遍历所有的</a:t>
            </a:r>
            <a:r>
              <a:rPr lang="en-US" altLang="zh-CN" dirty="0" smtClean="0"/>
              <a:t>switch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如果一个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没有存储对应规则，则存储这个规则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如果存储的规则已满，则选取</a:t>
            </a:r>
            <a:r>
              <a:rPr lang="en-US" altLang="zh-CN" dirty="0" smtClean="0"/>
              <a:t>T</a:t>
            </a:r>
            <a:r>
              <a:rPr lang="zh-CN" altLang="en-US" dirty="0" smtClean="0"/>
              <a:t>最大的规则替换出去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使用第二步的算法更新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3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2982" y="1430654"/>
            <a:ext cx="5474018" cy="42081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7744" y="1351534"/>
            <a:ext cx="45335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第二步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T</a:t>
            </a:r>
            <a:r>
              <a:rPr lang="zh-CN" altLang="en-US" dirty="0" smtClean="0"/>
              <a:t>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给</a:t>
            </a:r>
            <a:r>
              <a:rPr lang="en-US" altLang="zh-CN" dirty="0" smtClean="0"/>
              <a:t>T</a:t>
            </a:r>
            <a:r>
              <a:rPr lang="zh-CN" altLang="en-US" dirty="0" smtClean="0"/>
              <a:t>设置一个最大值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计算下一个包到达的间隔设置为</a:t>
            </a:r>
            <a:r>
              <a:rPr lang="en-US" altLang="zh-CN" dirty="0" smtClean="0"/>
              <a:t>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达到</a:t>
            </a:r>
            <a:r>
              <a:rPr lang="en-US" altLang="zh-CN" dirty="0" smtClean="0"/>
              <a:t>T</a:t>
            </a:r>
            <a:r>
              <a:rPr lang="zh-CN" altLang="en-US" dirty="0"/>
              <a:t>时间如果没能</a:t>
            </a:r>
            <a:r>
              <a:rPr lang="en-US" altLang="zh-CN" dirty="0"/>
              <a:t>hit</a:t>
            </a:r>
            <a:r>
              <a:rPr lang="zh-CN" altLang="en-US" dirty="0"/>
              <a:t>就把</a:t>
            </a:r>
            <a:r>
              <a:rPr lang="en-US" altLang="zh-CN" dirty="0"/>
              <a:t>T</a:t>
            </a:r>
            <a:r>
              <a:rPr lang="zh-CN" altLang="en-US" dirty="0"/>
              <a:t>设置为</a:t>
            </a:r>
            <a:r>
              <a:rPr lang="en-US" altLang="zh-CN" dirty="0" smtClean="0"/>
              <a:t>2T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</a:t>
            </a:r>
            <a:r>
              <a:rPr lang="zh-CN" altLang="en-US" dirty="0" smtClean="0"/>
              <a:t>不能超过最大值，如果到达最大值后仍然没能</a:t>
            </a:r>
            <a:r>
              <a:rPr lang="en-US" altLang="zh-CN" dirty="0" smtClean="0"/>
              <a:t>hit</a:t>
            </a:r>
            <a:r>
              <a:rPr lang="zh-CN" altLang="en-US" dirty="0" smtClean="0"/>
              <a:t>就退出循环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6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0216" y="1996122"/>
            <a:ext cx="3285791" cy="294735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26007" y="1851516"/>
            <a:ext cx="3343910" cy="30919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4379" y="1358285"/>
            <a:ext cx="469628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一般</a:t>
            </a:r>
            <a:r>
              <a:rPr lang="zh-CN" altLang="en-US" dirty="0"/>
              <a:t>情况下，我们总希望把最经常使用的规则存放在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  <a:r>
              <a:rPr lang="zh-CN" altLang="en-US" dirty="0" smtClean="0"/>
              <a:t>，如果</a:t>
            </a:r>
            <a:r>
              <a:rPr lang="zh-CN" altLang="en-US" dirty="0"/>
              <a:t>只将</a:t>
            </a:r>
            <a:r>
              <a:rPr lang="en-US" altLang="zh-CN" dirty="0"/>
              <a:t>R5</a:t>
            </a:r>
            <a:r>
              <a:rPr lang="zh-CN" altLang="en-US" dirty="0"/>
              <a:t>，</a:t>
            </a:r>
            <a:r>
              <a:rPr lang="en-US" altLang="zh-CN" dirty="0"/>
              <a:t>R6</a:t>
            </a:r>
            <a:r>
              <a:rPr lang="zh-CN" altLang="en-US" dirty="0"/>
              <a:t>存放在</a:t>
            </a:r>
            <a:r>
              <a:rPr lang="en-US" altLang="zh-CN" dirty="0"/>
              <a:t>cache</a:t>
            </a:r>
            <a:r>
              <a:rPr lang="zh-CN" altLang="en-US" dirty="0"/>
              <a:t>中，那</a:t>
            </a:r>
            <a:r>
              <a:rPr lang="en-US" altLang="zh-CN" dirty="0"/>
              <a:t>0000</a:t>
            </a:r>
            <a:r>
              <a:rPr lang="zh-CN" altLang="en-US" dirty="0"/>
              <a:t>就会在</a:t>
            </a:r>
            <a:r>
              <a:rPr lang="en-US" altLang="zh-CN" dirty="0"/>
              <a:t>cache</a:t>
            </a:r>
            <a:r>
              <a:rPr lang="zh-CN" altLang="en-US" dirty="0"/>
              <a:t>中命中</a:t>
            </a:r>
            <a:r>
              <a:rPr lang="en-US" altLang="zh-CN" dirty="0"/>
              <a:t>R5</a:t>
            </a:r>
            <a:r>
              <a:rPr lang="zh-CN" altLang="en-US" dirty="0"/>
              <a:t>，可实际上</a:t>
            </a:r>
            <a:r>
              <a:rPr lang="en-US" altLang="zh-CN" dirty="0"/>
              <a:t>0000</a:t>
            </a:r>
            <a:r>
              <a:rPr lang="zh-CN" altLang="en-US" dirty="0"/>
              <a:t>应该对应的是</a:t>
            </a:r>
            <a:r>
              <a:rPr lang="en-US" altLang="zh-CN" dirty="0"/>
              <a:t>R1</a:t>
            </a:r>
            <a:r>
              <a:rPr lang="zh-CN" altLang="en-US" dirty="0"/>
              <a:t>，因为</a:t>
            </a:r>
            <a:r>
              <a:rPr lang="en-US" altLang="zh-CN" dirty="0"/>
              <a:t>R1</a:t>
            </a:r>
            <a:r>
              <a:rPr lang="zh-CN" altLang="en-US" dirty="0"/>
              <a:t>的优先级更高。为了避免这种错误，现有的方案都是把整个依赖关系全部存入缓存，根据优先级来判断命中哪一个。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70307" y="4535159"/>
            <a:ext cx="1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84378" y="4455260"/>
            <a:ext cx="46252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许多</a:t>
            </a:r>
            <a:r>
              <a:rPr lang="zh-CN" altLang="en-US" dirty="0"/>
              <a:t>服务可能会生成很长的依赖链，其中大部分都是很少出现的，但由于优先级更高只能一并被存入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11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8509" y="1577975"/>
            <a:ext cx="5841365" cy="4241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09172" y="173847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步骤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：生成依赖关系的关系图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不需要找到所有</a:t>
            </a:r>
            <a:r>
              <a:rPr lang="zh-CN" altLang="en-US" dirty="0"/>
              <a:t>的规则之间的</a:t>
            </a:r>
            <a:r>
              <a:rPr lang="zh-CN" altLang="en-US" dirty="0" smtClean="0"/>
              <a:t>关系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</a:t>
            </a:r>
            <a:r>
              <a:rPr lang="zh-CN" altLang="en-US" dirty="0"/>
              <a:t>优先级生成规则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找到依赖保存关系</a:t>
            </a:r>
            <a:r>
              <a:rPr lang="zh-CN" altLang="en-US" dirty="0" smtClean="0"/>
              <a:t>后移</a:t>
            </a:r>
            <a:r>
              <a:rPr lang="zh-CN" altLang="en-US" dirty="0"/>
              <a:t>除当前的</a:t>
            </a:r>
            <a:r>
              <a:rPr lang="en-US" altLang="zh-CN" dirty="0" smtClean="0"/>
              <a:t>reach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防止</a:t>
            </a:r>
            <a:r>
              <a:rPr lang="zh-CN" altLang="en-US" dirty="0"/>
              <a:t>更低优先级的规则也建立依赖</a:t>
            </a:r>
          </a:p>
        </p:txBody>
      </p:sp>
    </p:spTree>
    <p:extLst>
      <p:ext uri="{BB962C8B-B14F-4D97-AF65-F5344CB8AC3E}">
        <p14:creationId xmlns:p14="http://schemas.microsoft.com/office/powerpoint/2010/main" val="40216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922145"/>
            <a:ext cx="6030595" cy="35737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55142" y="943188"/>
            <a:ext cx="468582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步骤</a:t>
            </a:r>
            <a:r>
              <a:rPr lang="en-US" altLang="zh-CN" sz="2400" b="1" dirty="0" smtClean="0"/>
              <a:t>2</a:t>
            </a:r>
            <a:r>
              <a:rPr lang="zh-CN" altLang="en-US" sz="2400" b="1" dirty="0"/>
              <a:t>：重新生成依赖规则集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每一条规则对应一个</a:t>
            </a:r>
            <a:r>
              <a:rPr lang="en-US" altLang="zh-CN" dirty="0"/>
              <a:t>cost</a:t>
            </a:r>
            <a:r>
              <a:rPr lang="zh-CN" altLang="en-US" dirty="0"/>
              <a:t>，</a:t>
            </a:r>
            <a:r>
              <a:rPr lang="en-US" altLang="zh-CN" dirty="0"/>
              <a:t>cost</a:t>
            </a:r>
            <a:r>
              <a:rPr lang="zh-CN" altLang="en-US" dirty="0"/>
              <a:t>就是指这条规则本身和依赖的其他规则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</a:t>
            </a:r>
            <a:r>
              <a:rPr lang="zh-CN" altLang="en-US" dirty="0"/>
              <a:t>使用贪心算法选出</a:t>
            </a:r>
            <a:r>
              <a:rPr lang="en-US" altLang="zh-CN" dirty="0"/>
              <a:t>weight</a:t>
            </a:r>
            <a:r>
              <a:rPr lang="zh-CN" altLang="en-US" dirty="0"/>
              <a:t>（流量）</a:t>
            </a:r>
            <a:r>
              <a:rPr lang="en-US" altLang="zh-CN" dirty="0"/>
              <a:t>/cost</a:t>
            </a:r>
            <a:r>
              <a:rPr lang="zh-CN" altLang="en-US" dirty="0"/>
              <a:t>（数量）最大的规则集放入</a:t>
            </a:r>
            <a:r>
              <a:rPr lang="en-US" altLang="zh-CN" dirty="0"/>
              <a:t>cache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为了解决长依赖链的问题</a:t>
            </a:r>
            <a:r>
              <a:rPr lang="zh-CN" altLang="en-US" dirty="0" smtClean="0"/>
              <a:t>，把</a:t>
            </a:r>
            <a:r>
              <a:rPr lang="en-US" altLang="zh-CN" dirty="0"/>
              <a:t>weight</a:t>
            </a:r>
            <a:r>
              <a:rPr lang="zh-CN" altLang="en-US" dirty="0"/>
              <a:t>较小优先级又较高的规则合并为一个规则</a:t>
            </a:r>
            <a:r>
              <a:rPr lang="en-US" altLang="zh-CN" dirty="0"/>
              <a:t>R*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dirty="0"/>
              <a:t>*</a:t>
            </a:r>
            <a:r>
              <a:rPr lang="zh-CN" altLang="en-US" dirty="0"/>
              <a:t>定义的操作就是转发给上层软件交换机</a:t>
            </a:r>
            <a:r>
              <a:rPr lang="en-US" altLang="zh-CN" dirty="0" err="1" smtClean="0"/>
              <a:t>To_SW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重新计算</a:t>
            </a:r>
            <a:r>
              <a:rPr lang="en-US" altLang="zh-CN" dirty="0"/>
              <a:t>weight</a:t>
            </a:r>
            <a:r>
              <a:rPr lang="zh-CN" altLang="en-US" dirty="0"/>
              <a:t>和</a:t>
            </a:r>
            <a:r>
              <a:rPr lang="en-US" altLang="zh-CN" dirty="0"/>
              <a:t>cost</a:t>
            </a:r>
            <a:r>
              <a:rPr lang="zh-CN" altLang="en-US" dirty="0"/>
              <a:t>，使用贪心算法选取合并后的规则集放入</a:t>
            </a:r>
            <a:r>
              <a:rPr lang="en-US" altLang="zh-CN" dirty="0"/>
              <a:t>cache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10793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1873502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流表查询技术背景介绍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63797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3171388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中的流表缓存技术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2935861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4469274"/>
            <a:ext cx="3819097" cy="362708"/>
          </a:xfrm>
        </p:spPr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中的流表查询技术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4233747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880552"/>
            <a:ext cx="5473366" cy="34915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82431" y="2056665"/>
            <a:ext cx="51520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步骤</a:t>
            </a:r>
            <a:r>
              <a:rPr lang="en-US" altLang="zh-CN" sz="2400" b="1" dirty="0" smtClean="0"/>
              <a:t>3</a:t>
            </a:r>
            <a:r>
              <a:rPr lang="zh-CN" altLang="en-US" sz="2400" b="1" dirty="0"/>
              <a:t>：处理规则链的</a:t>
            </a:r>
            <a:r>
              <a:rPr lang="zh-CN" altLang="en-US" sz="2400" b="1" dirty="0" smtClean="0"/>
              <a:t>变化</a:t>
            </a:r>
            <a:endParaRPr lang="en-US" altLang="zh-CN" sz="2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规则集之间是独立的，移除旧的规则集不会对新的规则集造成影响。如</a:t>
            </a:r>
            <a:r>
              <a:rPr lang="zh-CN" altLang="en-US" dirty="0" smtClean="0"/>
              <a:t>图所示，</a:t>
            </a:r>
            <a:r>
              <a:rPr lang="zh-CN" altLang="en-US" dirty="0"/>
              <a:t>移除红色的规则集并不会对新加的蓝色规则集产生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作者团队设计了一个算法来维持依赖图的更新，有更新发生时不需要重新构建整个依赖图，但在文章里没有说明具体的算法。</a:t>
            </a:r>
          </a:p>
        </p:txBody>
      </p:sp>
    </p:spTree>
    <p:extLst>
      <p:ext uri="{BB962C8B-B14F-4D97-AF65-F5344CB8AC3E}">
        <p14:creationId xmlns:p14="http://schemas.microsoft.com/office/powerpoint/2010/main" val="26473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7610538" cy="362708"/>
          </a:xfrm>
        </p:spPr>
        <p:txBody>
          <a:bodyPr/>
          <a:lstStyle/>
          <a:p>
            <a:r>
              <a:rPr lang="en-US" altLang="zh-CN" dirty="0"/>
              <a:t>Elephant flow &amp; Mice flow- differential flow cache framework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914" y="864125"/>
            <a:ext cx="2904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问题的提出：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449658" y="2187564"/>
            <a:ext cx="934472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OpenFlow</a:t>
            </a:r>
            <a:r>
              <a:rPr lang="zh-CN" altLang="zh-CN" dirty="0" smtClean="0"/>
              <a:t>交换机流</a:t>
            </a:r>
            <a:r>
              <a:rPr lang="zh-CN" altLang="zh-CN" dirty="0"/>
              <a:t>表的大小有限，在流表容量满时，流表中的一部分流被驱逐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/>
              <a:t>从</a:t>
            </a:r>
            <a:r>
              <a:rPr lang="zh-CN" altLang="zh-CN" dirty="0"/>
              <a:t>数据中心流量特征来看，我们观察到大象流非常大（数据量），但与小鼠流相比，数量很少</a:t>
            </a:r>
            <a:r>
              <a:rPr lang="zh-CN" altLang="zh-CN" dirty="0" smtClean="0"/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因此</a:t>
            </a:r>
            <a:r>
              <a:rPr lang="zh-CN" altLang="zh-CN" b="1" dirty="0">
                <a:solidFill>
                  <a:srgbClr val="FF0000"/>
                </a:solidFill>
              </a:rPr>
              <a:t>大象流更可能被驱逐</a:t>
            </a:r>
            <a:r>
              <a:rPr lang="zh-CN" altLang="zh-CN" dirty="0"/>
              <a:t>。而大象流往往更加重要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经过资料查阅，我们发现了一</a:t>
            </a:r>
            <a:r>
              <a:rPr lang="zh-CN" altLang="zh-CN" b="1" dirty="0"/>
              <a:t>种差分流缓存框架</a:t>
            </a:r>
            <a:r>
              <a:rPr lang="en-US" altLang="zh-CN" dirty="0"/>
              <a:t>(differential flow cache framework)</a:t>
            </a:r>
            <a:r>
              <a:rPr lang="zh-CN" altLang="zh-CN" dirty="0" smtClean="0"/>
              <a:t>，</a:t>
            </a:r>
            <a:r>
              <a:rPr lang="zh-CN" altLang="zh-CN" dirty="0"/>
              <a:t>该框架在交换机和控制器之间提出了一个</a:t>
            </a:r>
            <a:r>
              <a:rPr lang="zh-CN" altLang="zh-CN" b="1" dirty="0">
                <a:solidFill>
                  <a:srgbClr val="FF0000"/>
                </a:solidFill>
              </a:rPr>
              <a:t>流缓存层（</a:t>
            </a:r>
            <a:r>
              <a:rPr lang="en-US" altLang="zh-CN" b="1" dirty="0">
                <a:solidFill>
                  <a:srgbClr val="FF0000"/>
                </a:solidFill>
              </a:rPr>
              <a:t>flow cache layer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8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7242548" cy="362708"/>
          </a:xfrm>
        </p:spPr>
        <p:txBody>
          <a:bodyPr/>
          <a:lstStyle/>
          <a:p>
            <a:r>
              <a:rPr lang="en-US" altLang="zh-CN" dirty="0"/>
              <a:t>Elephant flow &amp; Mice flow- differential flow cache framework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3643" y="1030287"/>
            <a:ext cx="5106670" cy="5273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18119" y="2028214"/>
            <a:ext cx="54409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流缓存层被组织成具有相关索引的</a:t>
            </a:r>
            <a:r>
              <a:rPr lang="zh-CN" altLang="zh-CN" b="1" dirty="0">
                <a:solidFill>
                  <a:srgbClr val="FF0000"/>
                </a:solidFill>
              </a:rPr>
              <a:t>动态增长和缩减的块</a:t>
            </a:r>
            <a:r>
              <a:rPr lang="zh-CN" altLang="zh-CN" dirty="0"/>
              <a:t>（或桶</a:t>
            </a:r>
            <a:r>
              <a:rPr lang="en-US" altLang="zh-CN" dirty="0"/>
              <a:t>buckets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b="1" dirty="0" smtClean="0"/>
              <a:t>索引</a:t>
            </a:r>
            <a:r>
              <a:rPr lang="zh-CN" altLang="zh-CN" b="1" dirty="0"/>
              <a:t>的大小不是固定的，而是取决于当前的桶数</a:t>
            </a:r>
            <a:r>
              <a:rPr lang="zh-CN" altLang="zh-CN" dirty="0"/>
              <a:t>。索引值是通过计算该流的相关字段的哈希值获得的（</a:t>
            </a:r>
            <a:r>
              <a:rPr lang="en-US" altLang="zh-CN" dirty="0"/>
              <a:t>dynamic-index hashing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关联大象流和小鼠流的不同索引到多个</a:t>
            </a:r>
            <a:r>
              <a:rPr lang="en-US" altLang="zh-CN" dirty="0"/>
              <a:t>buckets</a:t>
            </a:r>
            <a:r>
              <a:rPr lang="zh-CN" altLang="zh-CN" dirty="0"/>
              <a:t>中，</a:t>
            </a:r>
            <a:r>
              <a:rPr lang="zh-CN" altLang="zh-CN" dirty="0" smtClean="0"/>
              <a:t>大象</a:t>
            </a:r>
            <a:r>
              <a:rPr lang="zh-CN" altLang="zh-CN" dirty="0"/>
              <a:t>流和小鼠流的索引存在不同的</a:t>
            </a:r>
            <a:r>
              <a:rPr lang="en-US" altLang="zh-CN" dirty="0"/>
              <a:t>buckets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b="1" dirty="0">
                <a:solidFill>
                  <a:srgbClr val="FF0000"/>
                </a:solidFill>
              </a:rPr>
              <a:t>差异化索引方法</a:t>
            </a:r>
            <a:r>
              <a:rPr lang="zh-CN" altLang="zh-CN" dirty="0"/>
              <a:t>提高了大象流量的公平性，减少了他们的驱逐数量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50313" y="943433"/>
            <a:ext cx="3451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差分流缓存框架：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913" y="2355282"/>
            <a:ext cx="5754030" cy="1338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7180" y="2466795"/>
            <a:ext cx="461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流缓存层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579" y="4265213"/>
            <a:ext cx="46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交换机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246" y="1143487"/>
            <a:ext cx="46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6035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7242548" cy="362708"/>
          </a:xfrm>
        </p:spPr>
        <p:txBody>
          <a:bodyPr/>
          <a:lstStyle/>
          <a:p>
            <a:r>
              <a:rPr lang="en-US" altLang="zh-CN" dirty="0"/>
              <a:t>Elephant flow &amp; Mice flow- differential flow cache framework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3643" y="1030287"/>
            <a:ext cx="5106670" cy="52736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50313" y="943433"/>
            <a:ext cx="3451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差分流缓存框架：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492912" y="2071591"/>
            <a:ext cx="49493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/>
              <a:t>当数据包到达启用</a:t>
            </a:r>
            <a:r>
              <a:rPr lang="en-US" altLang="zh-CN" dirty="0" err="1"/>
              <a:t>OpenFlow</a:t>
            </a:r>
            <a:r>
              <a:rPr lang="zh-CN" altLang="zh-CN" dirty="0"/>
              <a:t>的交换机时，首先在</a:t>
            </a:r>
            <a:r>
              <a:rPr lang="en-US" altLang="zh-CN" dirty="0" err="1"/>
              <a:t>OpenFlow</a:t>
            </a:r>
            <a:r>
              <a:rPr lang="zh-CN" altLang="zh-CN" dirty="0"/>
              <a:t>交换机的流表上执行查找，</a:t>
            </a:r>
            <a:r>
              <a:rPr lang="zh-CN" altLang="zh-CN" b="1" dirty="0"/>
              <a:t>流表未命中将查找流缓存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 smtClean="0"/>
              <a:t>如果</a:t>
            </a:r>
            <a:r>
              <a:rPr lang="zh-CN" altLang="zh-CN" dirty="0"/>
              <a:t>流缓存中存在匹配，则执行相关的数据包转发操作；否则，</a:t>
            </a:r>
            <a:r>
              <a:rPr lang="en-US" altLang="zh-CN" dirty="0" err="1"/>
              <a:t>packet_in</a:t>
            </a:r>
            <a:r>
              <a:rPr lang="zh-CN" altLang="zh-CN" dirty="0"/>
              <a:t>事件被发送到控制器并在流表中插入一个条目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dirty="0" smtClean="0"/>
              <a:t>当缓存桶满时，会新建一个桶。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 smtClean="0"/>
              <a:t>如果</a:t>
            </a:r>
            <a:r>
              <a:rPr lang="zh-CN" altLang="zh-CN" dirty="0"/>
              <a:t>缓存桶已满且最大桶数已经用完，则新的流条目会导致缓存未命中导致现有流的逐出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dirty="0" smtClean="0"/>
              <a:t>缓存的替换机制为</a:t>
            </a:r>
            <a:r>
              <a:rPr lang="en-US" altLang="zh-CN" b="1" dirty="0" smtClean="0"/>
              <a:t>LRU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3643" y="1030287"/>
            <a:ext cx="5106670" cy="5273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7180" y="2466795"/>
            <a:ext cx="461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流缓存层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4579" y="4265213"/>
            <a:ext cx="46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交换机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2246" y="1143487"/>
            <a:ext cx="46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4329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7242548" cy="362708"/>
          </a:xfrm>
        </p:spPr>
        <p:txBody>
          <a:bodyPr/>
          <a:lstStyle/>
          <a:p>
            <a:r>
              <a:rPr lang="en-US" altLang="zh-CN" dirty="0"/>
              <a:t>Elephant flow &amp; Mice flow- differential flow cache framework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4842" y="943433"/>
            <a:ext cx="5325110" cy="55378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49952" y="793332"/>
            <a:ext cx="3451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桶的动态索引哈希：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243229" y="2125893"/>
            <a:ext cx="5569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 smtClean="0"/>
              <a:t>大象</a:t>
            </a:r>
            <a:r>
              <a:rPr lang="zh-CN" altLang="zh-CN" dirty="0"/>
              <a:t>流和小鼠流使用的</a:t>
            </a:r>
            <a:r>
              <a:rPr lang="zh-CN" altLang="zh-CN" b="1" dirty="0"/>
              <a:t>桶的数量</a:t>
            </a:r>
            <a:r>
              <a:rPr lang="zh-CN" altLang="zh-CN" dirty="0"/>
              <a:t>是根据</a:t>
            </a:r>
            <a:r>
              <a:rPr lang="zh-CN" altLang="zh-CN" b="1" dirty="0">
                <a:solidFill>
                  <a:srgbClr val="FF0000"/>
                </a:solidFill>
              </a:rPr>
              <a:t>需求动态确定</a:t>
            </a:r>
            <a:r>
              <a:rPr lang="zh-CN" altLang="zh-CN" dirty="0"/>
              <a:t>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/>
              <a:t>与流相关联的</a:t>
            </a:r>
            <a:r>
              <a:rPr lang="en-US" altLang="zh-CN" b="1" dirty="0"/>
              <a:t>k-bit</a:t>
            </a:r>
            <a:r>
              <a:rPr lang="zh-CN" altLang="zh-CN" b="1" dirty="0"/>
              <a:t>索引</a:t>
            </a:r>
            <a:r>
              <a:rPr lang="zh-CN" altLang="zh-CN" dirty="0"/>
              <a:t>是动态的，并且</a:t>
            </a:r>
            <a:r>
              <a:rPr lang="en-US" altLang="zh-CN" dirty="0"/>
              <a:t>k</a:t>
            </a:r>
            <a:r>
              <a:rPr lang="zh-CN" altLang="zh-CN" dirty="0"/>
              <a:t>的值取决于当前用于该类型流（小鼠或大象）的</a:t>
            </a:r>
            <a:r>
              <a:rPr lang="zh-CN" altLang="zh-CN" b="1" dirty="0"/>
              <a:t>桶的数量</a:t>
            </a:r>
            <a:r>
              <a:rPr lang="zh-CN" altLang="zh-CN" dirty="0"/>
              <a:t>。 与每个桶相关联的是一个索引，它存储具有相同索引的</a:t>
            </a:r>
            <a:r>
              <a:rPr lang="zh-CN" altLang="zh-CN" dirty="0" smtClean="0"/>
              <a:t>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索引</a:t>
            </a:r>
            <a:r>
              <a:rPr lang="zh-CN" altLang="zh-CN" b="1" dirty="0" smtClean="0"/>
              <a:t>目录</a:t>
            </a:r>
            <a:r>
              <a:rPr lang="zh-CN" altLang="zh-CN" dirty="0"/>
              <a:t>来存储索引值和指向相应存储桶的指针。 索引目录采用数组的形式，索引最多有</a:t>
            </a:r>
            <a:r>
              <a:rPr lang="en-US" altLang="zh-CN" dirty="0"/>
              <a:t>2b</a:t>
            </a:r>
            <a:r>
              <a:rPr lang="zh-CN" altLang="zh-CN" dirty="0"/>
              <a:t>个条目，每个条目存储一个存储区地址。 </a:t>
            </a:r>
            <a:r>
              <a:rPr lang="zh-CN" altLang="zh-CN" b="1" dirty="0"/>
              <a:t>变量“</a:t>
            </a:r>
            <a:r>
              <a:rPr lang="en-US" altLang="zh-CN" b="1" dirty="0"/>
              <a:t>b</a:t>
            </a:r>
            <a:r>
              <a:rPr lang="zh-CN" altLang="zh-CN" b="1" dirty="0"/>
              <a:t>”被称为目录的最大深度，对应于最大的桶数。</a:t>
            </a:r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40012" y="1147275"/>
            <a:ext cx="198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小</a:t>
            </a:r>
            <a:r>
              <a:rPr lang="zh-CN" altLang="en-US" sz="1400" dirty="0" smtClean="0">
                <a:solidFill>
                  <a:srgbClr val="FF0000"/>
                </a:solidFill>
              </a:rPr>
              <a:t>鼠流的缓存桶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40012" y="4015930"/>
            <a:ext cx="198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大象</a:t>
            </a:r>
            <a:r>
              <a:rPr lang="zh-CN" altLang="en-US" sz="1400" dirty="0" smtClean="0">
                <a:solidFill>
                  <a:srgbClr val="FF0000"/>
                </a:solidFill>
              </a:rPr>
              <a:t>流的缓存桶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9645" y="6000237"/>
            <a:ext cx="527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dirty="0"/>
              <a:t>图</a:t>
            </a:r>
            <a:r>
              <a:rPr lang="en-US" altLang="zh-CN" sz="1100" dirty="0"/>
              <a:t>4</a:t>
            </a:r>
            <a:r>
              <a:rPr lang="zh-CN" altLang="zh-CN" sz="1100" dirty="0"/>
              <a:t>是大象流和小鼠流分别只有一个桶的情况（</a:t>
            </a:r>
            <a:r>
              <a:rPr lang="en-US" altLang="zh-CN" sz="1100" dirty="0" err="1"/>
              <a:t>BucketA</a:t>
            </a:r>
            <a:r>
              <a:rPr lang="zh-CN" altLang="zh-CN" sz="1100" dirty="0"/>
              <a:t>，索引为</a:t>
            </a:r>
            <a:r>
              <a:rPr lang="en-US" altLang="zh-CN" sz="1100" dirty="0"/>
              <a:t>'0'</a:t>
            </a:r>
            <a:r>
              <a:rPr lang="zh-CN" altLang="zh-CN" sz="1100" dirty="0"/>
              <a:t>，用于存储小鼠流；</a:t>
            </a:r>
            <a:r>
              <a:rPr lang="en-US" altLang="zh-CN" sz="1100" dirty="0" err="1"/>
              <a:t>BucketB</a:t>
            </a:r>
            <a:r>
              <a:rPr lang="zh-CN" altLang="zh-CN" sz="1100" dirty="0"/>
              <a:t>索引为</a:t>
            </a:r>
            <a:r>
              <a:rPr lang="en-US" altLang="zh-CN" sz="1100" dirty="0"/>
              <a:t>'1'</a:t>
            </a:r>
            <a:r>
              <a:rPr lang="zh-CN" altLang="zh-CN" sz="1100" dirty="0"/>
              <a:t>，用于存储大象流）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993398" y="1505006"/>
            <a:ext cx="76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K-bit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7131036" cy="362708"/>
          </a:xfrm>
        </p:spPr>
        <p:txBody>
          <a:bodyPr/>
          <a:lstStyle/>
          <a:p>
            <a:r>
              <a:rPr lang="en-US" altLang="zh-CN" dirty="0"/>
              <a:t>Elephant flow &amp; Mice flow- differential flow cache framework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13" y="967740"/>
            <a:ext cx="5873750" cy="56045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01849" y="793332"/>
            <a:ext cx="3451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桶扩张机制：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39781" y="1784836"/>
            <a:ext cx="55696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 smtClean="0"/>
              <a:t>如果</a:t>
            </a:r>
            <a:r>
              <a:rPr lang="zh-CN" altLang="zh-CN" dirty="0"/>
              <a:t>存储桶溢出，则使用一个</a:t>
            </a:r>
            <a:r>
              <a:rPr lang="zh-CN" altLang="zh-CN" b="1" dirty="0"/>
              <a:t>额外比特位</a:t>
            </a:r>
            <a:r>
              <a:rPr lang="zh-CN" altLang="zh-CN" dirty="0"/>
              <a:t>新索引将存储桶大小</a:t>
            </a:r>
            <a:r>
              <a:rPr lang="zh-CN" altLang="zh-CN" b="1" dirty="0">
                <a:solidFill>
                  <a:srgbClr val="FF0000"/>
                </a:solidFill>
              </a:rPr>
              <a:t>加倍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/>
              <a:t>如果</a:t>
            </a:r>
            <a:r>
              <a:rPr lang="en-US" altLang="zh-CN" dirty="0"/>
              <a:t>0</a:t>
            </a:r>
            <a:r>
              <a:rPr lang="zh-CN" altLang="zh-CN" dirty="0"/>
              <a:t>索引的小鼠桶超过其容量（例如</a:t>
            </a:r>
            <a:r>
              <a:rPr lang="en-US" altLang="zh-CN" dirty="0"/>
              <a:t>1024</a:t>
            </a:r>
            <a:r>
              <a:rPr lang="zh-CN" altLang="zh-CN" dirty="0"/>
              <a:t>），它将扩展为</a:t>
            </a:r>
            <a:r>
              <a:rPr lang="en-US" altLang="zh-CN" dirty="0"/>
              <a:t>2</a:t>
            </a:r>
            <a:r>
              <a:rPr lang="zh-CN" altLang="zh-CN" dirty="0"/>
              <a:t>位索引桶：</a:t>
            </a:r>
            <a:r>
              <a:rPr lang="en-US" altLang="zh-CN" dirty="0"/>
              <a:t>'00'</a:t>
            </a:r>
            <a:r>
              <a:rPr lang="zh-CN" altLang="zh-CN" dirty="0"/>
              <a:t>和</a:t>
            </a:r>
            <a:r>
              <a:rPr lang="en-US" altLang="zh-CN" dirty="0"/>
              <a:t>'01'</a:t>
            </a:r>
            <a:r>
              <a:rPr lang="zh-CN" altLang="zh-CN" dirty="0"/>
              <a:t>，从而将其最大容量增加到</a:t>
            </a:r>
            <a:r>
              <a:rPr lang="en-US" altLang="zh-CN" dirty="0"/>
              <a:t>2048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/>
              <a:t>因此，原始存储桶中的条目（例如，索引为</a:t>
            </a:r>
            <a:r>
              <a:rPr lang="en-US" altLang="zh-CN" dirty="0"/>
              <a:t>0</a:t>
            </a:r>
            <a:r>
              <a:rPr lang="zh-CN" altLang="zh-CN" dirty="0"/>
              <a:t>）将分布在两个存储桶（索引</a:t>
            </a:r>
            <a:r>
              <a:rPr lang="en-US" altLang="zh-CN" dirty="0"/>
              <a:t>00</a:t>
            </a:r>
            <a:r>
              <a:rPr lang="zh-CN" altLang="zh-CN" dirty="0"/>
              <a:t>和索引</a:t>
            </a:r>
            <a:r>
              <a:rPr lang="en-US" altLang="zh-CN" dirty="0"/>
              <a:t>01</a:t>
            </a:r>
            <a:r>
              <a:rPr lang="zh-CN" altLang="zh-CN" dirty="0"/>
              <a:t>）中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dirty="0"/>
              <a:t>索引目录也将加倍，即，如果它最初包含</a:t>
            </a:r>
            <a:r>
              <a:rPr lang="en-US" altLang="zh-CN" dirty="0"/>
              <a:t>2k</a:t>
            </a:r>
            <a:r>
              <a:rPr lang="zh-CN" altLang="zh-CN" dirty="0"/>
              <a:t>索引值，它现在将包含</a:t>
            </a:r>
            <a:r>
              <a:rPr lang="en-US" altLang="zh-CN" dirty="0"/>
              <a:t>2k + 1</a:t>
            </a:r>
            <a:r>
              <a:rPr lang="zh-CN" altLang="zh-CN" dirty="0"/>
              <a:t>个条目，这意味着深度增加到</a:t>
            </a:r>
            <a:r>
              <a:rPr lang="en-US" altLang="zh-CN" dirty="0"/>
              <a:t>k + 1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小鼠流和大象流的索引位数（桶数）不必相同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85987" y="792031"/>
            <a:ext cx="229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小</a:t>
            </a:r>
            <a:r>
              <a:rPr lang="zh-CN" altLang="en-US" sz="1400" dirty="0" smtClean="0">
                <a:solidFill>
                  <a:srgbClr val="FF0000"/>
                </a:solidFill>
              </a:rPr>
              <a:t>鼠流的缓存桶扩张为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个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5806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2348" y="1003421"/>
            <a:ext cx="2904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问题的提出：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494262" y="1942236"/>
            <a:ext cx="934472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三元内容可寻址存储器（</a:t>
            </a:r>
            <a:r>
              <a:rPr lang="en-US" altLang="zh-CN" dirty="0"/>
              <a:t>TCAM</a:t>
            </a:r>
            <a:r>
              <a:rPr lang="zh-CN" altLang="zh-CN" dirty="0"/>
              <a:t>）可以在</a:t>
            </a:r>
            <a:r>
              <a:rPr lang="zh-CN" altLang="zh-CN" dirty="0" smtClean="0"/>
              <a:t>具有</a:t>
            </a:r>
            <a:r>
              <a:rPr lang="zh-CN" altLang="zh-CN" b="1" dirty="0" smtClean="0"/>
              <a:t>通配符</a:t>
            </a:r>
            <a:r>
              <a:rPr lang="zh-CN" altLang="zh-CN" b="1" dirty="0"/>
              <a:t>规则模式</a:t>
            </a:r>
            <a:r>
              <a:rPr lang="zh-CN" altLang="zh-CN" dirty="0"/>
              <a:t>的硬件交换机中实现快速查找，但成本和功耗要求限制了交换机可以支持的规则数量。而且，</a:t>
            </a:r>
            <a:r>
              <a:rPr lang="en-US" altLang="zh-CN" b="1" dirty="0"/>
              <a:t>TCAM</a:t>
            </a:r>
            <a:r>
              <a:rPr lang="zh-CN" altLang="zh-CN" b="1" dirty="0"/>
              <a:t>硬件交换机无法维持规则表的高速率更新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软件交换机虽然在更新流表规则上有优势，但是其</a:t>
            </a:r>
            <a:r>
              <a:rPr lang="zh-CN" altLang="zh-CN" b="1" dirty="0"/>
              <a:t>匹配速率和吞吐量</a:t>
            </a:r>
            <a:r>
              <a:rPr lang="zh-CN" altLang="zh-CN" dirty="0"/>
              <a:t>等都远不及硬件交换机。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通过查阅文献，我们发现了一种通过</a:t>
            </a:r>
            <a:r>
              <a:rPr lang="zh-CN" altLang="zh-CN" b="1" dirty="0">
                <a:solidFill>
                  <a:srgbClr val="FF0000"/>
                </a:solidFill>
              </a:rPr>
              <a:t>结合最佳的硬件和软件处理</a:t>
            </a:r>
            <a:r>
              <a:rPr lang="zh-CN" altLang="zh-CN" dirty="0"/>
              <a:t>，为应用程序提供高速转发，大规则表和快速更新的方法，称为</a:t>
            </a:r>
            <a:r>
              <a:rPr lang="en-US" altLang="zh-CN" dirty="0" err="1"/>
              <a:t>CacheFlow</a:t>
            </a:r>
            <a:r>
              <a:rPr lang="zh-CN" altLang="zh-CN" dirty="0"/>
              <a:t>系统。它“缓存”小型</a:t>
            </a:r>
            <a:r>
              <a:rPr lang="en-US" altLang="zh-CN" dirty="0"/>
              <a:t>TCAM</a:t>
            </a:r>
            <a:r>
              <a:rPr lang="zh-CN" altLang="zh-CN" dirty="0"/>
              <a:t>中最常用的规则（</a:t>
            </a:r>
            <a:r>
              <a:rPr lang="en-US" altLang="zh-CN" dirty="0"/>
              <a:t>rule</a:t>
            </a:r>
            <a:r>
              <a:rPr lang="zh-CN" altLang="zh-CN" dirty="0"/>
              <a:t>），同时依靠软件交换机来处理少量的“缓存未命中”流量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14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5806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0281" y="1562417"/>
            <a:ext cx="4359275" cy="41713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43078" y="836139"/>
            <a:ext cx="4622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dirty="0" err="1" smtClean="0"/>
              <a:t>Cacheflow</a:t>
            </a:r>
            <a:r>
              <a:rPr lang="zh-CN" altLang="en-US" sz="3200" dirty="0" smtClean="0"/>
              <a:t>缓存架构：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196468" y="1706205"/>
            <a:ext cx="634504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400"/>
              </a:spcBef>
              <a:buFont typeface="Wingdings" panose="05000000000000000000" pitchFamily="2" charset="2"/>
              <a:buChar char="l"/>
            </a:pPr>
            <a:r>
              <a:rPr lang="en-US" altLang="zh-CN" b="1" dirty="0" err="1" smtClean="0"/>
              <a:t>CacheMaster</a:t>
            </a:r>
            <a:r>
              <a:rPr lang="zh-CN" altLang="en-US" b="1" dirty="0" smtClean="0"/>
              <a:t>：</a:t>
            </a:r>
            <a:r>
              <a:rPr lang="zh-CN" altLang="zh-CN" dirty="0"/>
              <a:t>该模块从</a:t>
            </a:r>
            <a:r>
              <a:rPr lang="en-US" altLang="zh-CN" dirty="0"/>
              <a:t>SDN</a:t>
            </a:r>
            <a:r>
              <a:rPr lang="zh-CN" altLang="zh-CN" dirty="0"/>
              <a:t>控制器接收</a:t>
            </a:r>
            <a:r>
              <a:rPr lang="en-US" altLang="zh-CN" dirty="0" err="1"/>
              <a:t>OpenFlow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，</a:t>
            </a:r>
            <a:r>
              <a:rPr lang="en-US" altLang="zh-CN" dirty="0" err="1"/>
              <a:t>CacheMaster</a:t>
            </a:r>
            <a:r>
              <a:rPr lang="zh-CN" altLang="zh-CN" dirty="0"/>
              <a:t>保留</a:t>
            </a:r>
            <a:r>
              <a:rPr lang="en-US" altLang="zh-CN" dirty="0" err="1"/>
              <a:t>OpenFlow</a:t>
            </a:r>
            <a:r>
              <a:rPr lang="zh-CN" altLang="zh-CN" dirty="0"/>
              <a:t>接口的语义，包括更新规则，查询计数器等的</a:t>
            </a:r>
            <a:r>
              <a:rPr lang="zh-CN" altLang="zh-CN" dirty="0" smtClean="0"/>
              <a:t>能力</a:t>
            </a:r>
            <a:r>
              <a:rPr lang="zh-CN" altLang="en-US" dirty="0" smtClean="0"/>
              <a:t>，</a:t>
            </a:r>
            <a:r>
              <a:rPr lang="en-US" altLang="zh-CN" dirty="0" err="1"/>
              <a:t>CacheMaster</a:t>
            </a:r>
            <a:r>
              <a:rPr lang="zh-CN" altLang="zh-CN" dirty="0"/>
              <a:t>是一个纯粹的</a:t>
            </a:r>
            <a:r>
              <a:rPr lang="zh-CN" altLang="zh-CN" b="1" dirty="0"/>
              <a:t>控制平面</a:t>
            </a:r>
            <a:r>
              <a:rPr lang="zh-CN" altLang="zh-CN" b="1" dirty="0" smtClean="0"/>
              <a:t>组件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spcBef>
                <a:spcPts val="1400"/>
              </a:spcBef>
              <a:buFont typeface="Wingdings" panose="05000000000000000000" pitchFamily="2" charset="2"/>
              <a:buChar char="l"/>
            </a:pPr>
            <a:r>
              <a:rPr lang="en-US" altLang="zh-CN" b="1" dirty="0" err="1"/>
              <a:t>HW_Cache</a:t>
            </a:r>
            <a:r>
              <a:rPr lang="en-US" altLang="zh-CN" b="1" dirty="0"/>
              <a:t>(TCAM</a:t>
            </a:r>
            <a:r>
              <a:rPr lang="en-US" altLang="zh-CN" b="1" dirty="0" smtClean="0"/>
              <a:t>):</a:t>
            </a:r>
            <a:r>
              <a:rPr lang="zh-CN" altLang="en-US" dirty="0" smtClean="0"/>
              <a:t>负责存储</a:t>
            </a:r>
            <a:r>
              <a:rPr lang="zh-CN" altLang="en-US" b="1" dirty="0" smtClean="0">
                <a:solidFill>
                  <a:srgbClr val="FF0000"/>
                </a:solidFill>
              </a:rPr>
              <a:t>常用的、不经常变化</a:t>
            </a:r>
            <a:r>
              <a:rPr lang="zh-CN" altLang="en-US" dirty="0" smtClean="0"/>
              <a:t>的规则，相当于整个系统的缓存。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spcBef>
                <a:spcPts val="1400"/>
              </a:spcBef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Software Switch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软件交换机负责存储未命中的其他规则，由于这些规则经常更新，软件交换机的易更新性能很好的支持这些规则的快速更新。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spcBef>
                <a:spcPts val="1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当流到达时，首先查询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，未命中时查询软件交换机。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3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716" y="770649"/>
            <a:ext cx="11619634" cy="29473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31071" y="4706921"/>
            <a:ext cx="9720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由于</a:t>
            </a:r>
            <a:r>
              <a:rPr lang="en-US" altLang="zh-CN" dirty="0"/>
              <a:t>TCAM</a:t>
            </a:r>
            <a:r>
              <a:rPr lang="zh-CN" altLang="en-US" dirty="0"/>
              <a:t>中许多规则有依赖性。</a:t>
            </a:r>
            <a:r>
              <a:rPr lang="zh-CN" altLang="zh-CN" dirty="0"/>
              <a:t>为了处理规则依赖性，我们构建了一个给定的优先级规则列表的表示，作为一个循环的有向无环图（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子规则</a:t>
            </a:r>
            <a:r>
              <a:rPr lang="en-US" altLang="zh-CN" dirty="0" err="1"/>
              <a:t>Ri</a:t>
            </a:r>
            <a:r>
              <a:rPr lang="zh-CN" altLang="zh-CN" dirty="0"/>
              <a:t>和父规则</a:t>
            </a:r>
            <a:r>
              <a:rPr lang="en-US" altLang="zh-CN" dirty="0" err="1"/>
              <a:t>Rj</a:t>
            </a:r>
            <a:r>
              <a:rPr lang="zh-CN" altLang="zh-CN" dirty="0"/>
              <a:t>之间存在直接依赖关系：如果从规则表中删除</a:t>
            </a:r>
            <a:r>
              <a:rPr lang="en-US" altLang="zh-CN" dirty="0" err="1"/>
              <a:t>Ri</a:t>
            </a:r>
            <a:r>
              <a:rPr lang="zh-CN" altLang="zh-CN" dirty="0"/>
              <a:t>，则应该命中</a:t>
            </a:r>
            <a:r>
              <a:rPr lang="en-US" altLang="zh-CN" dirty="0" err="1"/>
              <a:t>Ri</a:t>
            </a:r>
            <a:r>
              <a:rPr lang="zh-CN" altLang="zh-CN" dirty="0"/>
              <a:t>的数据包现在将命中规则</a:t>
            </a:r>
            <a:r>
              <a:rPr lang="en-US" altLang="zh-CN" dirty="0" err="1"/>
              <a:t>Rj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对于任何给定的子规则</a:t>
            </a:r>
            <a:r>
              <a:rPr lang="en-US" altLang="zh-CN" dirty="0"/>
              <a:t>R</a:t>
            </a:r>
            <a:r>
              <a:rPr lang="zh-CN" altLang="zh-CN" dirty="0"/>
              <a:t>，我们需要找出匹配</a:t>
            </a:r>
            <a:r>
              <a:rPr lang="en-US" altLang="zh-CN" dirty="0"/>
              <a:t>R</a:t>
            </a:r>
            <a:r>
              <a:rPr lang="zh-CN" altLang="zh-CN" dirty="0"/>
              <a:t>的数据包可以达到的所有父规则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4302" y="3706648"/>
            <a:ext cx="4622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规则依赖集的建立：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1018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716" y="770649"/>
            <a:ext cx="11619634" cy="29473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08407" y="4606539"/>
            <a:ext cx="1005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这可以通过获取与</a:t>
            </a:r>
            <a:r>
              <a:rPr lang="en-US" altLang="zh-CN" dirty="0"/>
              <a:t>R</a:t>
            </a:r>
            <a:r>
              <a:rPr lang="zh-CN" altLang="zh-CN" dirty="0"/>
              <a:t>匹配的符号集合并通过所有规则迭代它们来实现。为了找到直接依赖于</a:t>
            </a:r>
            <a:r>
              <a:rPr lang="en-US" altLang="zh-CN" dirty="0"/>
              <a:t>R</a:t>
            </a:r>
            <a:r>
              <a:rPr lang="zh-CN" altLang="zh-CN" dirty="0"/>
              <a:t>的规则</a:t>
            </a:r>
            <a:r>
              <a:rPr lang="zh-CN" altLang="zh-CN" dirty="0" smtClean="0"/>
              <a:t>，</a:t>
            </a:r>
            <a:r>
              <a:rPr lang="zh-CN" altLang="en-US" dirty="0"/>
              <a:t>需要</a:t>
            </a:r>
            <a:r>
              <a:rPr lang="zh-CN" altLang="zh-CN" dirty="0" smtClean="0"/>
              <a:t>按照</a:t>
            </a:r>
            <a:r>
              <a:rPr lang="zh-CN" altLang="zh-CN" dirty="0"/>
              <a:t>优先级递减的顺序扫描优先级低于</a:t>
            </a:r>
            <a:r>
              <a:rPr lang="en-US" altLang="zh-CN" dirty="0"/>
              <a:t>R</a:t>
            </a:r>
            <a:r>
              <a:rPr lang="zh-CN" altLang="zh-CN" dirty="0"/>
              <a:t>的规则</a:t>
            </a:r>
            <a:r>
              <a:rPr lang="en-US" altLang="zh-CN" dirty="0" err="1"/>
              <a:t>Ri</a:t>
            </a:r>
            <a:r>
              <a:rPr lang="zh-CN" altLang="zh-CN" dirty="0"/>
              <a:t>。对于每个扫描的新规则，它确定与该规则关联的谓词是否与可以到达该规则的数据包集相交。如果是，则存在依赖性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上述算法在更新时有着严重的效率问题，通过</a:t>
            </a:r>
            <a:r>
              <a:rPr lang="zh-CN" altLang="zh-CN" dirty="0" smtClean="0"/>
              <a:t>观察上</a:t>
            </a:r>
            <a:r>
              <a:rPr lang="zh-CN" altLang="zh-CN" dirty="0"/>
              <a:t>图（</a:t>
            </a:r>
            <a:r>
              <a:rPr lang="en-US" altLang="zh-CN" dirty="0"/>
              <a:t>b</a:t>
            </a:r>
            <a:r>
              <a:rPr lang="zh-CN" altLang="zh-CN" dirty="0"/>
              <a:t>）我们发现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当更新</a:t>
            </a:r>
            <a:r>
              <a:rPr lang="en-US" altLang="zh-CN" dirty="0" smtClean="0"/>
              <a:t>R4</a:t>
            </a:r>
            <a:r>
              <a:rPr lang="zh-CN" altLang="en-US" dirty="0" smtClean="0"/>
              <a:t>的依赖集时，</a:t>
            </a:r>
            <a:r>
              <a:rPr lang="zh-CN" altLang="zh-CN" dirty="0" smtClean="0"/>
              <a:t>其实</a:t>
            </a:r>
            <a:r>
              <a:rPr lang="zh-CN" altLang="zh-CN" dirty="0"/>
              <a:t>只用</a:t>
            </a:r>
            <a:r>
              <a:rPr lang="zh-CN" altLang="zh-CN" dirty="0" smtClean="0"/>
              <a:t>扫描</a:t>
            </a:r>
            <a:r>
              <a:rPr lang="zh-CN" altLang="en-US" dirty="0" smtClean="0"/>
              <a:t>右</a:t>
            </a:r>
            <a:r>
              <a:rPr lang="zh-CN" altLang="zh-CN" dirty="0" smtClean="0"/>
              <a:t>半边</a:t>
            </a:r>
            <a:r>
              <a:rPr lang="zh-CN" altLang="zh-CN" dirty="0"/>
              <a:t>结点。因此提出了一种</a:t>
            </a:r>
            <a:r>
              <a:rPr lang="zh-CN" altLang="zh-CN" b="1" dirty="0"/>
              <a:t>增量更新</a:t>
            </a:r>
            <a:r>
              <a:rPr lang="en-US" altLang="zh-CN" b="1" dirty="0"/>
              <a:t>DAG</a:t>
            </a:r>
            <a:r>
              <a:rPr lang="zh-CN" altLang="zh-CN" b="1" dirty="0"/>
              <a:t>图的算法</a:t>
            </a:r>
            <a:r>
              <a:rPr lang="zh-CN" altLang="zh-CN" dirty="0"/>
              <a:t>。当更新一个结点时，不去打扰与它没有直接或间接依赖的其他结点。该算法时</a:t>
            </a:r>
            <a:r>
              <a:rPr lang="en-US" altLang="zh-CN" dirty="0"/>
              <a:t>DAG</a:t>
            </a:r>
            <a:r>
              <a:rPr lang="zh-CN" altLang="zh-CN" dirty="0"/>
              <a:t>图的更新速率得到了大幅度减少。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4302" y="3706648"/>
            <a:ext cx="4622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规则依赖集的建立：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942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99309" cy="362708"/>
          </a:xfrm>
        </p:spPr>
        <p:txBody>
          <a:bodyPr/>
          <a:lstStyle/>
          <a:p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流表查询技术背景介绍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" y="2516482"/>
            <a:ext cx="4956175" cy="18815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7487" y="879430"/>
            <a:ext cx="4622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缓存机制：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5467813" y="2164343"/>
            <a:ext cx="6519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为了确定将哪些规则放入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中，我们用两个指标来衡量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每个规则分配一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，对应于必须一起安装的规则数量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为每一个规则分配一个</a:t>
            </a:r>
            <a:r>
              <a:rPr lang="en-US" altLang="zh-CN" b="1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，对应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预期达到该规则的数据包数量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的缓存机制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能容纳的总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一定时，如何使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总量最大。</a:t>
            </a:r>
            <a:endParaRPr lang="zh-CN" alt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5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790" y="924719"/>
            <a:ext cx="4622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缓存机制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贪心原则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03" y="2359670"/>
            <a:ext cx="3209524" cy="24571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43708" y="2359670"/>
            <a:ext cx="66870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在我们的贪心算法中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在每个阶段，算法选择一组规则，最大化组合规则权重与组合规则成本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（Δ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W/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的比率，直到总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达到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的容量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此算法的时间复杂度为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nk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在图（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）中的示例规则表中，贪婪算法首先选择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（及其依赖集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R4; R5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），然后选择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，使总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中的规则集为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R1;R4; R5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是最佳的。</a:t>
            </a:r>
          </a:p>
        </p:txBody>
      </p:sp>
    </p:spTree>
    <p:extLst>
      <p:ext uri="{BB962C8B-B14F-4D97-AF65-F5344CB8AC3E}">
        <p14:creationId xmlns:p14="http://schemas.microsoft.com/office/powerpoint/2010/main" val="1047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790" y="924719"/>
            <a:ext cx="4622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缓存机制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覆盖</a:t>
            </a:r>
            <a:r>
              <a:rPr lang="zh-CN" altLang="en-US" sz="3200" dirty="0" smtClean="0"/>
              <a:t>原则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4742986" y="1586438"/>
            <a:ext cx="696579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上面的方法虽然运算速度快，但是可能导致一个问题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大量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low-weight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的低优先级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rule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由于依赖被写入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，又提出了一种覆盖原则：通过创建少量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涵盖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许多低权重规则的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新规则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来拼接“依赖链”，并将受影响的数据包发送到软件交换机。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）中的示例，我们不是为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选择所有依赖规则，而是计算覆盖命中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的数据包的新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规则。例如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，我们可以安装匹配“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1*1*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”的高优先级规则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R5*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和操作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forward_to_Soft_switch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R5*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一起写入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中。这样，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得到了减少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这种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算法避免安装像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R4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这样的优先级较低，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较轻的规则到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09" y="2359670"/>
            <a:ext cx="3612932" cy="26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790" y="924719"/>
            <a:ext cx="4622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 smtClean="0"/>
              <a:t>缓存机制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混合</a:t>
            </a:r>
            <a:r>
              <a:rPr lang="zh-CN" altLang="en-US" sz="3200" dirty="0" smtClean="0"/>
              <a:t>原则</a:t>
            </a:r>
            <a:endParaRPr lang="zh-CN" altLang="zh-CN" sz="3200" dirty="0"/>
          </a:p>
          <a:p>
            <a:r>
              <a:rPr lang="en-US" altLang="zh-CN" sz="3200" dirty="0" smtClean="0"/>
              <a:t>   </a:t>
            </a:r>
            <a:endParaRPr lang="zh-CN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4943708" y="2359670"/>
            <a:ext cx="668701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上述的方法虽然减少了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，但也可能会减少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例如，为了缓存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）中的规则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贪心原则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更好的选择，因为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TCAM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中的依赖集处理的流量更高，而成本与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cover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R2*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）相同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综合贪心算法和覆盖算法的优点和缺点，平衡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，在每次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时混合原则选择两种算法中最好的算法。因此，我们考虑选择两组中最好的一个度量，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max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（Δ</a:t>
            </a:r>
            <a:r>
              <a:rPr lang="en-US" altLang="zh-CN" b="1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Wdep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b="1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Cdep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b="1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Wcover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b="1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Ccover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。此算法称为混合集算法。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06" y="2359670"/>
            <a:ext cx="3587584" cy="27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ovs</a:t>
            </a:r>
            <a:r>
              <a:rPr kumimoji="1" lang="zh-CN" altLang="en-US" dirty="0"/>
              <a:t>中的流表查询技术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缓存查询加速方法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阶梯查询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9306" y="1997475"/>
            <a:ext cx="1349406" cy="213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metadata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2536" y="2940861"/>
            <a:ext cx="1349406" cy="213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metadata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1941" y="2940861"/>
            <a:ext cx="1217317" cy="2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fields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2535" y="3865617"/>
            <a:ext cx="1349406" cy="213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metadata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1940" y="3865617"/>
            <a:ext cx="1217317" cy="2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fields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99257" y="3865617"/>
            <a:ext cx="1217317" cy="213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L3 </a:t>
            </a:r>
            <a:r>
              <a:rPr lang="en-US" altLang="zh-CN" dirty="0"/>
              <a:t>fields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32536" y="4790373"/>
            <a:ext cx="1349406" cy="213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metadata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81941" y="4790373"/>
            <a:ext cx="1217317" cy="213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fields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9258" y="4790373"/>
            <a:ext cx="1217317" cy="213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L3 </a:t>
            </a:r>
            <a:r>
              <a:rPr lang="en-US" altLang="zh-CN" dirty="0"/>
              <a:t>fields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16575" y="4790373"/>
            <a:ext cx="1217317" cy="213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L4 </a:t>
            </a:r>
            <a:r>
              <a:rPr lang="en-US" altLang="zh-CN" dirty="0"/>
              <a:t>fields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61429" y="1997475"/>
            <a:ext cx="293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阶梯式查询，渐进的增加匹配域，在</a:t>
            </a:r>
            <a:r>
              <a:rPr lang="en-US" altLang="zh-CN" dirty="0" err="1" smtClean="0"/>
              <a:t>megaflow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中存放最少的匹配域，这样可以加快查询速度，并且节省空间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887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93" y="2113579"/>
            <a:ext cx="3457575" cy="3571875"/>
          </a:xfrm>
          <a:prstGeom prst="rect">
            <a:avLst/>
          </a:prstGeom>
        </p:spPr>
      </p:pic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缓存查询加速方法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前缀匹配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41002" y="2192784"/>
            <a:ext cx="438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在匹配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地址时，有时可以仅匹配前面的一部分位就能知道转发动作。</a:t>
            </a:r>
            <a:endParaRPr lang="en-US" altLang="zh-CN" dirty="0" smtClean="0"/>
          </a:p>
          <a:p>
            <a:r>
              <a:rPr lang="zh-CN" altLang="en-US" dirty="0" smtClean="0"/>
              <a:t>因此可以整理所有的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域，制作一棵字典树，叶子节点表示已经找到转发动作，不需要再匹配其后的位。</a:t>
            </a:r>
            <a:endParaRPr lang="en-US" altLang="zh-CN" dirty="0" smtClean="0"/>
          </a:p>
          <a:p>
            <a:r>
              <a:rPr lang="zh-CN" altLang="en-US" dirty="0" smtClean="0"/>
              <a:t>这样可以加快匹配速度。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58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《SDN</a:t>
            </a:r>
            <a:r>
              <a:rPr kumimoji="1" lang="zh-CN" altLang="en-US" dirty="0"/>
              <a:t>流表查询中的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加速技术调查</a:t>
            </a:r>
            <a:r>
              <a:rPr kumimoji="1" lang="zh-CN" altLang="en-US" dirty="0" smtClean="0"/>
              <a:t>报告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1113122" y="53999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smtClean="0"/>
              <a:t>小组成员：张豪、崔浩、钟春蒙、张苏坤</a:t>
            </a:r>
            <a:endParaRPr kumimoji="1"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流</a:t>
            </a:r>
            <a:r>
              <a:rPr kumimoji="1" lang="zh-CN" altLang="en-US" dirty="0" smtClean="0"/>
              <a:t>表的主要存储结构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905918"/>
            <a:ext cx="4253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dirty="0"/>
              <a:t>匹配</a:t>
            </a:r>
            <a:r>
              <a:rPr lang="zh-CN" altLang="zh-CN" sz="1600" dirty="0" smtClean="0"/>
              <a:t>域</a:t>
            </a:r>
            <a:r>
              <a:rPr lang="zh-CN" altLang="en-US" sz="1600" dirty="0" smtClean="0"/>
              <a:t>用来</a:t>
            </a:r>
            <a:r>
              <a:rPr lang="zh-CN" altLang="zh-CN" sz="1600" dirty="0" smtClean="0"/>
              <a:t>匹配</a:t>
            </a:r>
            <a:r>
              <a:rPr lang="zh-CN" altLang="zh-CN" sz="1600" dirty="0"/>
              <a:t>报文包头中的一个或多个关键字，记录进入交换机的端口，源</a:t>
            </a:r>
            <a:r>
              <a:rPr lang="en-US" altLang="zh-CN" sz="1600" dirty="0"/>
              <a:t>MAC</a:t>
            </a:r>
            <a:r>
              <a:rPr lang="zh-CN" altLang="zh-CN" sz="1600" dirty="0"/>
              <a:t>地址，目的</a:t>
            </a:r>
            <a:r>
              <a:rPr lang="en-US" altLang="zh-CN" sz="1600" dirty="0"/>
              <a:t>MAC</a:t>
            </a:r>
            <a:r>
              <a:rPr lang="zh-CN" altLang="zh-CN" sz="1600" dirty="0"/>
              <a:t>地址，源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地址，目的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地址，源</a:t>
            </a:r>
            <a:r>
              <a:rPr lang="en-US" altLang="zh-CN" sz="1600" dirty="0"/>
              <a:t>TCP</a:t>
            </a:r>
            <a:r>
              <a:rPr lang="zh-CN" altLang="zh-CN" sz="1600" dirty="0"/>
              <a:t>端口号，目的</a:t>
            </a:r>
            <a:r>
              <a:rPr lang="en-US" altLang="zh-CN" sz="1600" dirty="0"/>
              <a:t>TCP</a:t>
            </a:r>
            <a:r>
              <a:rPr lang="zh-CN" altLang="zh-CN" sz="1600" dirty="0"/>
              <a:t>端口号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动作域，对应报文的转发动作。包括转发到制定端口，打包并发给控制器，丢弃报文，发送给处理管道。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522137"/>
            <a:ext cx="4253019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状态域，在这篇文章中，状态域表示某一个表项的状态，常见的状态信息有匹配的次数。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0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4302" y="1754196"/>
            <a:ext cx="5334000" cy="36595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流表缓存实现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1" y="1153031"/>
            <a:ext cx="7418382" cy="35608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78680" y="1695635"/>
            <a:ext cx="3284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报文到达后的处理顺序：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microflow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中进行匹配；匹配上则按照索引在</a:t>
            </a:r>
            <a:r>
              <a:rPr lang="en-US" altLang="zh-CN" dirty="0" err="1" smtClean="0"/>
              <a:t>megaflow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中找到转达动作（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复杂度）；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如果没有匹配上，则线性搜索</a:t>
            </a:r>
            <a:r>
              <a:rPr lang="en-US" altLang="zh-CN" dirty="0" err="1" smtClean="0"/>
              <a:t>megaflow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，找到转发动作（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将精确匹配项写回</a:t>
            </a:r>
            <a:r>
              <a:rPr lang="en-US" altLang="zh-CN" dirty="0" err="1" smtClean="0"/>
              <a:t>microflow</a:t>
            </a:r>
            <a:r>
              <a:rPr lang="en-US" altLang="zh-CN" dirty="0" smtClean="0"/>
              <a:t>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5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99309" cy="362708"/>
          </a:xfrm>
        </p:spPr>
        <p:txBody>
          <a:bodyPr/>
          <a:lstStyle/>
          <a:p>
            <a:r>
              <a:rPr kumimoji="1" lang="en-US" altLang="zh-CN" sz="2400" dirty="0"/>
              <a:t>SDN</a:t>
            </a:r>
            <a:r>
              <a:rPr kumimoji="1" lang="zh-CN" altLang="en-US" sz="2400" dirty="0"/>
              <a:t>中的流表缓存技术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tag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85421" y="3124940"/>
            <a:ext cx="7199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45830" y="938679"/>
          <a:ext cx="6375399" cy="162877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383611">
                  <a:extLst>
                    <a:ext uri="{9D8B030D-6E8A-4147-A177-3AD203B41FA5}">
                      <a16:colId xmlns:a16="http://schemas.microsoft.com/office/drawing/2014/main" val="665301624"/>
                    </a:ext>
                  </a:extLst>
                </a:gridCol>
                <a:gridCol w="380810">
                  <a:extLst>
                    <a:ext uri="{9D8B030D-6E8A-4147-A177-3AD203B41FA5}">
                      <a16:colId xmlns:a16="http://schemas.microsoft.com/office/drawing/2014/main" val="3571478778"/>
                    </a:ext>
                  </a:extLst>
                </a:gridCol>
                <a:gridCol w="1383611">
                  <a:extLst>
                    <a:ext uri="{9D8B030D-6E8A-4147-A177-3AD203B41FA5}">
                      <a16:colId xmlns:a16="http://schemas.microsoft.com/office/drawing/2014/main" val="1596660889"/>
                    </a:ext>
                  </a:extLst>
                </a:gridCol>
                <a:gridCol w="380810">
                  <a:extLst>
                    <a:ext uri="{9D8B030D-6E8A-4147-A177-3AD203B41FA5}">
                      <a16:colId xmlns:a16="http://schemas.microsoft.com/office/drawing/2014/main" val="1011127849"/>
                    </a:ext>
                  </a:extLst>
                </a:gridCol>
                <a:gridCol w="1475640">
                  <a:extLst>
                    <a:ext uri="{9D8B030D-6E8A-4147-A177-3AD203B41FA5}">
                      <a16:colId xmlns:a16="http://schemas.microsoft.com/office/drawing/2014/main" val="115563146"/>
                    </a:ext>
                  </a:extLst>
                </a:gridCol>
                <a:gridCol w="380810">
                  <a:extLst>
                    <a:ext uri="{9D8B030D-6E8A-4147-A177-3AD203B41FA5}">
                      <a16:colId xmlns:a16="http://schemas.microsoft.com/office/drawing/2014/main" val="2582476584"/>
                    </a:ext>
                  </a:extLst>
                </a:gridCol>
                <a:gridCol w="990107">
                  <a:extLst>
                    <a:ext uri="{9D8B030D-6E8A-4147-A177-3AD203B41FA5}">
                      <a16:colId xmlns:a16="http://schemas.microsoft.com/office/drawing/2014/main" val="4102789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0601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0.0.0.0/0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0.0.0.0/0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FF-FF-FF-FF-FF-FF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发送给控制器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6981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FF-FF-FF-FF-FF-FF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转发到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端口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3349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00-00-00-00-00-00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转发到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端口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6276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192.168.0.0/16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192.168.0.0/16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00-00-00-00-00-00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修改并转发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915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200.200.200.200/32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200.200.200.200/32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00-00-00-00-00-00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丢弃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215563"/>
                  </a:ext>
                </a:extLst>
              </a:tr>
              <a:tr h="18097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7419"/>
                  </a:ext>
                </a:extLst>
              </a:tr>
              <a:tr h="18097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85476"/>
                  </a:ext>
                </a:extLst>
              </a:tr>
              <a:tr h="18097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216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345831" y="5185458"/>
          <a:ext cx="685800" cy="90487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624325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704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3067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3447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25014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0908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328075" y="3612274"/>
          <a:ext cx="6705599" cy="108585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382990">
                  <a:extLst>
                    <a:ext uri="{9D8B030D-6E8A-4147-A177-3AD203B41FA5}">
                      <a16:colId xmlns:a16="http://schemas.microsoft.com/office/drawing/2014/main" val="16174987"/>
                    </a:ext>
                  </a:extLst>
                </a:gridCol>
                <a:gridCol w="1382990">
                  <a:extLst>
                    <a:ext uri="{9D8B030D-6E8A-4147-A177-3AD203B41FA5}">
                      <a16:colId xmlns:a16="http://schemas.microsoft.com/office/drawing/2014/main" val="2847247326"/>
                    </a:ext>
                  </a:extLst>
                </a:gridCol>
                <a:gridCol w="1474978">
                  <a:extLst>
                    <a:ext uri="{9D8B030D-6E8A-4147-A177-3AD203B41FA5}">
                      <a16:colId xmlns:a16="http://schemas.microsoft.com/office/drawing/2014/main" val="578970047"/>
                    </a:ext>
                  </a:extLst>
                </a:gridCol>
                <a:gridCol w="989663">
                  <a:extLst>
                    <a:ext uri="{9D8B030D-6E8A-4147-A177-3AD203B41FA5}">
                      <a16:colId xmlns:a16="http://schemas.microsoft.com/office/drawing/2014/main" val="1665963193"/>
                    </a:ext>
                  </a:extLst>
                </a:gridCol>
                <a:gridCol w="1474978">
                  <a:extLst>
                    <a:ext uri="{9D8B030D-6E8A-4147-A177-3AD203B41FA5}">
                      <a16:colId xmlns:a16="http://schemas.microsoft.com/office/drawing/2014/main" val="427696973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3748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0.0.0.0/0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0.0.0.0/0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FF-FF-FF-FF-FF-FF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发送给控制器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1,6,11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76552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FF-FF-FF-FF-FF-FF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转发到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端口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2,7,12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026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20.0.0.0/8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00-00-00-00-00-00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转发到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端口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3,8,13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9012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192.168.0.0/16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192.168.0.0/16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00-00-00-00-00-00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修改并转发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4,9,14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8707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200.200.200.200/32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200.200.200.200/32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00-00-00-00-00-00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丢弃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5,10,15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130571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273988" y="1924611"/>
            <a:ext cx="373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是一种缓存表有效性检查技术。</a:t>
            </a:r>
            <a:endParaRPr lang="en-US" altLang="zh-CN" dirty="0" smtClean="0"/>
          </a:p>
          <a:p>
            <a:r>
              <a:rPr lang="zh-CN" altLang="en-US" dirty="0" smtClean="0"/>
              <a:t>流</a:t>
            </a:r>
            <a:r>
              <a:rPr lang="zh-CN" altLang="en-US" dirty="0" smtClean="0"/>
              <a:t>表中每一个匹配字段都有一个唯一标志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如果发生了与某一个匹配字段相关的流表更新，则将其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TAG</a:t>
            </a:r>
            <a:r>
              <a:rPr lang="zh-CN" altLang="en-US" dirty="0" smtClean="0"/>
              <a:t>表；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megaflow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中找到匹配项之后，检查是否有</a:t>
            </a:r>
            <a:r>
              <a:rPr lang="en-US" altLang="zh-CN" dirty="0" smtClean="0"/>
              <a:t>tag</a:t>
            </a:r>
            <a:r>
              <a:rPr lang="zh-CN" altLang="en-US" dirty="0" smtClean="0"/>
              <a:t>落在</a:t>
            </a:r>
            <a:r>
              <a:rPr lang="en-US" altLang="zh-CN" dirty="0" smtClean="0"/>
              <a:t>TAG</a:t>
            </a:r>
            <a:r>
              <a:rPr lang="zh-CN" altLang="en-US" dirty="0" smtClean="0"/>
              <a:t>表当中，如果有，则返回流表检查并更新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4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15" y="1303210"/>
            <a:ext cx="9902209" cy="45027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14685" y="5805936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流表缓存的一致性问题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0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8" y="2050636"/>
            <a:ext cx="5741204" cy="31023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38925" y="1748992"/>
            <a:ext cx="4467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zh-CN" dirty="0"/>
              <a:t>）记录规则对应的流表项</a:t>
            </a:r>
          </a:p>
          <a:p>
            <a:pPr indent="266700">
              <a:lnSpc>
                <a:spcPct val="150000"/>
              </a:lnSpc>
            </a:pPr>
            <a:r>
              <a:rPr lang="zh-CN" altLang="zh-CN" dirty="0" smtClean="0"/>
              <a:t>维护一</a:t>
            </a:r>
            <a:r>
              <a:rPr lang="zh-CN" altLang="zh-CN" dirty="0"/>
              <a:t>张规则和流表项的对应表，记录着哪些流表项中包含着该规则。</a:t>
            </a:r>
            <a:r>
              <a:rPr lang="zh-CN" altLang="zh-CN" dirty="0" smtClean="0"/>
              <a:t>当控制器</a:t>
            </a:r>
            <a:r>
              <a:rPr lang="zh-CN" altLang="zh-CN" dirty="0"/>
              <a:t>根据新的网络状况更新了该规则对应的动作时</a:t>
            </a:r>
            <a:r>
              <a:rPr lang="zh-CN" altLang="zh-CN" dirty="0" smtClean="0"/>
              <a:t>，可以</a:t>
            </a:r>
            <a:r>
              <a:rPr lang="zh-CN" altLang="zh-CN" dirty="0"/>
              <a:t>根据这张表格查找到</a:t>
            </a:r>
            <a:r>
              <a:rPr lang="en-US" altLang="zh-CN" dirty="0"/>
              <a:t>cache</a:t>
            </a:r>
            <a:r>
              <a:rPr lang="zh-CN" altLang="zh-CN" dirty="0"/>
              <a:t>中的哪些流表项包含了此项规则</a:t>
            </a:r>
            <a:r>
              <a:rPr lang="zh-CN" altLang="zh-CN" dirty="0" smtClean="0"/>
              <a:t>，将</a:t>
            </a:r>
            <a:r>
              <a:rPr lang="zh-CN" altLang="zh-CN" dirty="0"/>
              <a:t>这些流表项全部删除，从而保证了</a:t>
            </a:r>
            <a:r>
              <a:rPr lang="en-US" altLang="zh-CN" dirty="0"/>
              <a:t>cache</a:t>
            </a:r>
            <a:r>
              <a:rPr lang="zh-CN" altLang="zh-CN" dirty="0"/>
              <a:t>与多级流表的一致性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7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3514</Words>
  <Application>Microsoft Office PowerPoint</Application>
  <PresentationFormat>宽屏</PresentationFormat>
  <Paragraphs>334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zhanghao</cp:lastModifiedBy>
  <cp:revision>112</cp:revision>
  <dcterms:created xsi:type="dcterms:W3CDTF">2015-08-18T02:51:41Z</dcterms:created>
  <dcterms:modified xsi:type="dcterms:W3CDTF">2018-11-06T03:43:48Z</dcterms:modified>
  <cp:category/>
</cp:coreProperties>
</file>