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58" r:id="rId2"/>
    <p:sldId id="759" r:id="rId3"/>
    <p:sldId id="813" r:id="rId4"/>
    <p:sldId id="765" r:id="rId5"/>
    <p:sldId id="762" r:id="rId6"/>
    <p:sldId id="814" r:id="rId7"/>
    <p:sldId id="815" r:id="rId8"/>
    <p:sldId id="816" r:id="rId9"/>
    <p:sldId id="822" r:id="rId10"/>
    <p:sldId id="821" r:id="rId11"/>
    <p:sldId id="7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5FC"/>
    <a:srgbClr val="6D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9523" autoAdjust="0"/>
  </p:normalViewPr>
  <p:slideViewPr>
    <p:cSldViewPr snapToGrid="0" showGuides="1">
      <p:cViewPr>
        <p:scale>
          <a:sx n="100" d="100"/>
          <a:sy n="100" d="100"/>
        </p:scale>
        <p:origin x="-990" y="-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F2F73-8DBD-43E2-87E7-F3B48A4CEC9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1E84D3-7812-4FAE-9336-919F64ABE610}">
      <dgm:prSet/>
      <dgm:spPr/>
      <dgm:t>
        <a:bodyPr/>
        <a:lstStyle/>
        <a:p>
          <a:pPr rtl="0"/>
          <a:r>
            <a:rPr lang="zh-CN" altLang="en-US" dirty="0" smtClean="0"/>
            <a:t>社会化</a:t>
          </a:r>
          <a:r>
            <a:rPr lang="zh-CN" dirty="0" smtClean="0"/>
            <a:t>背景</a:t>
          </a:r>
          <a:endParaRPr lang="zh-CN" dirty="0"/>
        </a:p>
      </dgm:t>
    </dgm:pt>
    <dgm:pt modelId="{B6EBAE51-6091-4C14-8D44-20097931BFFB}" type="parTrans" cxnId="{0CABAE84-7121-4FC6-925B-E33B280400AD}">
      <dgm:prSet/>
      <dgm:spPr/>
      <dgm:t>
        <a:bodyPr/>
        <a:lstStyle/>
        <a:p>
          <a:endParaRPr lang="zh-CN" altLang="en-US"/>
        </a:p>
      </dgm:t>
    </dgm:pt>
    <dgm:pt modelId="{440E1FA1-28DC-4D5B-96D0-F210A72B0ADA}" type="sibTrans" cxnId="{0CABAE84-7121-4FC6-925B-E33B280400AD}">
      <dgm:prSet/>
      <dgm:spPr/>
      <dgm:t>
        <a:bodyPr/>
        <a:lstStyle/>
        <a:p>
          <a:endParaRPr lang="zh-CN" altLang="en-US"/>
        </a:p>
      </dgm:t>
    </dgm:pt>
    <dgm:pt modelId="{F19BA184-EFF9-4542-BFAE-EF3F2C05EB9F}">
      <dgm:prSet/>
      <dgm:spPr/>
      <dgm:t>
        <a:bodyPr/>
        <a:lstStyle/>
        <a:p>
          <a:pPr rtl="0"/>
          <a:r>
            <a:rPr lang="zh-CN" smtClean="0"/>
            <a:t>政策导向 </a:t>
          </a:r>
          <a:endParaRPr lang="zh-CN"/>
        </a:p>
      </dgm:t>
    </dgm:pt>
    <dgm:pt modelId="{E46A619A-8474-4318-8A45-37533F5D2CA2}" type="parTrans" cxnId="{64353110-1889-4F35-857A-8694A7B6D023}">
      <dgm:prSet/>
      <dgm:spPr/>
      <dgm:t>
        <a:bodyPr/>
        <a:lstStyle/>
        <a:p>
          <a:endParaRPr lang="zh-CN" altLang="en-US"/>
        </a:p>
      </dgm:t>
    </dgm:pt>
    <dgm:pt modelId="{05CB45DE-1732-4181-9C95-F45F79D702D9}" type="sibTrans" cxnId="{64353110-1889-4F35-857A-8694A7B6D023}">
      <dgm:prSet/>
      <dgm:spPr/>
      <dgm:t>
        <a:bodyPr/>
        <a:lstStyle/>
        <a:p>
          <a:endParaRPr lang="zh-CN" altLang="en-US"/>
        </a:p>
      </dgm:t>
    </dgm:pt>
    <dgm:pt modelId="{B1551AC9-C329-4803-9988-64F8555883CA}">
      <dgm:prSet/>
      <dgm:spPr/>
      <dgm:t>
        <a:bodyPr/>
        <a:lstStyle/>
        <a:p>
          <a:pPr rtl="0"/>
          <a:r>
            <a:rPr lang="zh-CN" smtClean="0"/>
            <a:t>国内外概况 </a:t>
          </a:r>
          <a:endParaRPr lang="zh-CN"/>
        </a:p>
      </dgm:t>
    </dgm:pt>
    <dgm:pt modelId="{2D03FE57-DF2E-4D88-8925-5D21465F7BAD}" type="parTrans" cxnId="{603D48BC-9156-4576-9885-39016F7B5A41}">
      <dgm:prSet/>
      <dgm:spPr/>
      <dgm:t>
        <a:bodyPr/>
        <a:lstStyle/>
        <a:p>
          <a:endParaRPr lang="zh-CN" altLang="en-US"/>
        </a:p>
      </dgm:t>
    </dgm:pt>
    <dgm:pt modelId="{B4C0223A-254B-48C0-9C26-7C8137ED4DE2}" type="sibTrans" cxnId="{603D48BC-9156-4576-9885-39016F7B5A41}">
      <dgm:prSet/>
      <dgm:spPr/>
      <dgm:t>
        <a:bodyPr/>
        <a:lstStyle/>
        <a:p>
          <a:endParaRPr lang="zh-CN" altLang="en-US"/>
        </a:p>
      </dgm:t>
    </dgm:pt>
    <dgm:pt modelId="{815D0BB1-79F5-437F-A1AF-0084CF74F60F}">
      <dgm:prSet/>
      <dgm:spPr/>
      <dgm:t>
        <a:bodyPr/>
        <a:lstStyle/>
        <a:p>
          <a:pPr rtl="0"/>
          <a:r>
            <a:rPr lang="zh-CN" smtClean="0"/>
            <a:t>监管平台概况</a:t>
          </a:r>
          <a:endParaRPr lang="zh-CN"/>
        </a:p>
      </dgm:t>
    </dgm:pt>
    <dgm:pt modelId="{D9C7916F-0E7D-4D41-93CF-A3BBF9AF1685}" type="parTrans" cxnId="{C9435B5D-3200-4518-A4CB-5A25C1CB4375}">
      <dgm:prSet/>
      <dgm:spPr/>
      <dgm:t>
        <a:bodyPr/>
        <a:lstStyle/>
        <a:p>
          <a:endParaRPr lang="zh-CN" altLang="en-US"/>
        </a:p>
      </dgm:t>
    </dgm:pt>
    <dgm:pt modelId="{4F6A286E-410B-4EFD-A945-1020A0B26700}" type="sibTrans" cxnId="{C9435B5D-3200-4518-A4CB-5A25C1CB4375}">
      <dgm:prSet/>
      <dgm:spPr/>
      <dgm:t>
        <a:bodyPr/>
        <a:lstStyle/>
        <a:p>
          <a:endParaRPr lang="zh-CN" altLang="en-US"/>
        </a:p>
      </dgm:t>
    </dgm:pt>
    <dgm:pt modelId="{FB77F828-83C0-41EA-BA83-8C0B9B6E62FA}" type="pres">
      <dgm:prSet presAssocID="{3F3F2F73-8DBD-43E2-87E7-F3B48A4CEC9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4BA26-A114-4DFC-9A85-63B58382AB8A}" type="pres">
      <dgm:prSet presAssocID="{791E84D3-7812-4FAE-9336-919F64ABE610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D5260B9A-619E-49BA-AF61-40F93009702A}" type="pres">
      <dgm:prSet presAssocID="{791E84D3-7812-4FAE-9336-919F64ABE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2DCEFD-911E-47B2-B378-F01F2688A7A8}" type="pres">
      <dgm:prSet presAssocID="{F19BA184-EFF9-4542-BFAE-EF3F2C05EB9F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D4B20961-0BB6-4C92-B210-529FFC64A839}" type="pres">
      <dgm:prSet presAssocID="{F19BA184-EFF9-4542-BFAE-EF3F2C05EB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CE1A5-398B-46C2-8945-94BDFE999E5C}" type="pres">
      <dgm:prSet presAssocID="{B1551AC9-C329-4803-9988-64F8555883CA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BD8888AB-3CCC-48AC-9552-08A357D6A78F}" type="pres">
      <dgm:prSet presAssocID="{B1551AC9-C329-4803-9988-64F8555883C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0B581D-C61D-4D5F-8FDC-1696DB3EEAEC}" type="pres">
      <dgm:prSet presAssocID="{815D0BB1-79F5-437F-A1AF-0084CF74F60F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ACEE86B1-9231-44AA-A058-3D84C3CABC13}" type="pres">
      <dgm:prSet presAssocID="{815D0BB1-79F5-437F-A1AF-0084CF74F60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6FD26C-00D4-4CAE-8CFE-E00B94B0B1F2}" type="presOf" srcId="{815D0BB1-79F5-437F-A1AF-0084CF74F60F}" destId="{ACEE86B1-9231-44AA-A058-3D84C3CABC13}" srcOrd="1" destOrd="0" presId="urn:microsoft.com/office/officeart/2005/8/layout/venn1"/>
    <dgm:cxn modelId="{B950A22A-0379-473B-84D0-A7B393137B7F}" type="presOf" srcId="{791E84D3-7812-4FAE-9336-919F64ABE610}" destId="{D5260B9A-619E-49BA-AF61-40F93009702A}" srcOrd="1" destOrd="0" presId="urn:microsoft.com/office/officeart/2005/8/layout/venn1"/>
    <dgm:cxn modelId="{46FDC1E8-0E8B-4A36-8884-9C2339318DA1}" type="presOf" srcId="{3F3F2F73-8DBD-43E2-87E7-F3B48A4CEC97}" destId="{FB77F828-83C0-41EA-BA83-8C0B9B6E62FA}" srcOrd="0" destOrd="0" presId="urn:microsoft.com/office/officeart/2005/8/layout/venn1"/>
    <dgm:cxn modelId="{0CABAE84-7121-4FC6-925B-E33B280400AD}" srcId="{3F3F2F73-8DBD-43E2-87E7-F3B48A4CEC97}" destId="{791E84D3-7812-4FAE-9336-919F64ABE610}" srcOrd="0" destOrd="0" parTransId="{B6EBAE51-6091-4C14-8D44-20097931BFFB}" sibTransId="{440E1FA1-28DC-4D5B-96D0-F210A72B0ADA}"/>
    <dgm:cxn modelId="{9FC88548-ED67-46F3-9C68-455504E35947}" type="presOf" srcId="{815D0BB1-79F5-437F-A1AF-0084CF74F60F}" destId="{6D0B581D-C61D-4D5F-8FDC-1696DB3EEAEC}" srcOrd="0" destOrd="0" presId="urn:microsoft.com/office/officeart/2005/8/layout/venn1"/>
    <dgm:cxn modelId="{17825F5D-D8EE-47A8-9188-84A3831C82D1}" type="presOf" srcId="{F19BA184-EFF9-4542-BFAE-EF3F2C05EB9F}" destId="{D4B20961-0BB6-4C92-B210-529FFC64A839}" srcOrd="1" destOrd="0" presId="urn:microsoft.com/office/officeart/2005/8/layout/venn1"/>
    <dgm:cxn modelId="{64353110-1889-4F35-857A-8694A7B6D023}" srcId="{3F3F2F73-8DBD-43E2-87E7-F3B48A4CEC97}" destId="{F19BA184-EFF9-4542-BFAE-EF3F2C05EB9F}" srcOrd="1" destOrd="0" parTransId="{E46A619A-8474-4318-8A45-37533F5D2CA2}" sibTransId="{05CB45DE-1732-4181-9C95-F45F79D702D9}"/>
    <dgm:cxn modelId="{603D48BC-9156-4576-9885-39016F7B5A41}" srcId="{3F3F2F73-8DBD-43E2-87E7-F3B48A4CEC97}" destId="{B1551AC9-C329-4803-9988-64F8555883CA}" srcOrd="2" destOrd="0" parTransId="{2D03FE57-DF2E-4D88-8925-5D21465F7BAD}" sibTransId="{B4C0223A-254B-48C0-9C26-7C8137ED4DE2}"/>
    <dgm:cxn modelId="{2F853E9F-48CF-46F3-AE3A-1107CD7C11A2}" type="presOf" srcId="{B1551AC9-C329-4803-9988-64F8555883CA}" destId="{1A2CE1A5-398B-46C2-8945-94BDFE999E5C}" srcOrd="0" destOrd="0" presId="urn:microsoft.com/office/officeart/2005/8/layout/venn1"/>
    <dgm:cxn modelId="{EF41571D-2A63-45E4-88C0-21D01B2EEC06}" type="presOf" srcId="{791E84D3-7812-4FAE-9336-919F64ABE610}" destId="{7604BA26-A114-4DFC-9A85-63B58382AB8A}" srcOrd="0" destOrd="0" presId="urn:microsoft.com/office/officeart/2005/8/layout/venn1"/>
    <dgm:cxn modelId="{E28E5354-EB38-422F-B828-D994E9242E31}" type="presOf" srcId="{F19BA184-EFF9-4542-BFAE-EF3F2C05EB9F}" destId="{E02DCEFD-911E-47B2-B378-F01F2688A7A8}" srcOrd="0" destOrd="0" presId="urn:microsoft.com/office/officeart/2005/8/layout/venn1"/>
    <dgm:cxn modelId="{C9435B5D-3200-4518-A4CB-5A25C1CB4375}" srcId="{3F3F2F73-8DBD-43E2-87E7-F3B48A4CEC97}" destId="{815D0BB1-79F5-437F-A1AF-0084CF74F60F}" srcOrd="3" destOrd="0" parTransId="{D9C7916F-0E7D-4D41-93CF-A3BBF9AF1685}" sibTransId="{4F6A286E-410B-4EFD-A945-1020A0B26700}"/>
    <dgm:cxn modelId="{B65D7903-7E28-429B-A49D-85D62EE3E731}" type="presOf" srcId="{B1551AC9-C329-4803-9988-64F8555883CA}" destId="{BD8888AB-3CCC-48AC-9552-08A357D6A78F}" srcOrd="1" destOrd="0" presId="urn:microsoft.com/office/officeart/2005/8/layout/venn1"/>
    <dgm:cxn modelId="{7BA962A3-AF6B-4CCA-881B-65D88F500371}" type="presParOf" srcId="{FB77F828-83C0-41EA-BA83-8C0B9B6E62FA}" destId="{7604BA26-A114-4DFC-9A85-63B58382AB8A}" srcOrd="0" destOrd="0" presId="urn:microsoft.com/office/officeart/2005/8/layout/venn1"/>
    <dgm:cxn modelId="{BD8F0AD2-D46D-4F9E-A563-4FC73AC94D43}" type="presParOf" srcId="{FB77F828-83C0-41EA-BA83-8C0B9B6E62FA}" destId="{D5260B9A-619E-49BA-AF61-40F93009702A}" srcOrd="1" destOrd="0" presId="urn:microsoft.com/office/officeart/2005/8/layout/venn1"/>
    <dgm:cxn modelId="{D6FB156B-63DB-4B55-8C8B-CE6A5D4B05C2}" type="presParOf" srcId="{FB77F828-83C0-41EA-BA83-8C0B9B6E62FA}" destId="{E02DCEFD-911E-47B2-B378-F01F2688A7A8}" srcOrd="2" destOrd="0" presId="urn:microsoft.com/office/officeart/2005/8/layout/venn1"/>
    <dgm:cxn modelId="{07D8372C-55D1-4E1F-B04C-DF6D9A0F350E}" type="presParOf" srcId="{FB77F828-83C0-41EA-BA83-8C0B9B6E62FA}" destId="{D4B20961-0BB6-4C92-B210-529FFC64A839}" srcOrd="3" destOrd="0" presId="urn:microsoft.com/office/officeart/2005/8/layout/venn1"/>
    <dgm:cxn modelId="{A7531E4C-8932-427A-830D-93319F5A1F24}" type="presParOf" srcId="{FB77F828-83C0-41EA-BA83-8C0B9B6E62FA}" destId="{1A2CE1A5-398B-46C2-8945-94BDFE999E5C}" srcOrd="4" destOrd="0" presId="urn:microsoft.com/office/officeart/2005/8/layout/venn1"/>
    <dgm:cxn modelId="{C43FCF00-05AC-428C-A3B3-16AE792AD71E}" type="presParOf" srcId="{FB77F828-83C0-41EA-BA83-8C0B9B6E62FA}" destId="{BD8888AB-3CCC-48AC-9552-08A357D6A78F}" srcOrd="5" destOrd="0" presId="urn:microsoft.com/office/officeart/2005/8/layout/venn1"/>
    <dgm:cxn modelId="{5B5F44A4-699F-4A10-92A6-B4A43011AD74}" type="presParOf" srcId="{FB77F828-83C0-41EA-BA83-8C0B9B6E62FA}" destId="{6D0B581D-C61D-4D5F-8FDC-1696DB3EEAEC}" srcOrd="6" destOrd="0" presId="urn:microsoft.com/office/officeart/2005/8/layout/venn1"/>
    <dgm:cxn modelId="{9CE643C1-37EA-4EC0-814C-473BF7CBD56E}" type="presParOf" srcId="{FB77F828-83C0-41EA-BA83-8C0B9B6E62FA}" destId="{ACEE86B1-9231-44AA-A058-3D84C3CABC1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3091E-3E4D-45A9-908F-FC1D454628B7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50F5B-A96F-4DF4-AF6C-F84F8B7DDD1F}">
      <dgm:prSet/>
      <dgm:spPr/>
      <dgm:t>
        <a:bodyPr/>
        <a:lstStyle/>
        <a:p>
          <a:pPr rtl="0"/>
          <a:r>
            <a:rPr lang="zh-CN" dirty="0" smtClean="0"/>
            <a:t>机构现状分析</a:t>
          </a:r>
          <a:endParaRPr lang="zh-CN" dirty="0"/>
        </a:p>
      </dgm:t>
    </dgm:pt>
    <dgm:pt modelId="{861DC3B1-70A2-435A-AED5-ED2C1D52B68A}" type="parTrans" cxnId="{E8C4D5B8-C249-424B-AEED-8474E96B097E}">
      <dgm:prSet/>
      <dgm:spPr/>
      <dgm:t>
        <a:bodyPr/>
        <a:lstStyle/>
        <a:p>
          <a:endParaRPr lang="zh-CN" altLang="en-US"/>
        </a:p>
      </dgm:t>
    </dgm:pt>
    <dgm:pt modelId="{455CFF29-0D72-4E61-873A-9ACE05CB04E7}" type="sibTrans" cxnId="{E8C4D5B8-C249-424B-AEED-8474E96B097E}">
      <dgm:prSet/>
      <dgm:spPr/>
      <dgm:t>
        <a:bodyPr/>
        <a:lstStyle/>
        <a:p>
          <a:endParaRPr lang="zh-CN" altLang="en-US"/>
        </a:p>
      </dgm:t>
    </dgm:pt>
    <dgm:pt modelId="{75FB9B6A-9798-48D1-8F19-1907C1D2999F}">
      <dgm:prSet/>
      <dgm:spPr/>
      <dgm:t>
        <a:bodyPr/>
        <a:lstStyle/>
        <a:p>
          <a:pPr rtl="0"/>
          <a:r>
            <a:rPr lang="zh-CN" dirty="0" smtClean="0"/>
            <a:t>监管现状分析</a:t>
          </a:r>
          <a:endParaRPr lang="zh-CN" dirty="0"/>
        </a:p>
      </dgm:t>
    </dgm:pt>
    <dgm:pt modelId="{1ED82179-CF03-4E70-9245-6A8A824E0119}" type="parTrans" cxnId="{F72F69BD-2F14-4637-AC95-FAEC05AA55FF}">
      <dgm:prSet/>
      <dgm:spPr/>
      <dgm:t>
        <a:bodyPr/>
        <a:lstStyle/>
        <a:p>
          <a:endParaRPr lang="zh-CN" altLang="en-US"/>
        </a:p>
      </dgm:t>
    </dgm:pt>
    <dgm:pt modelId="{CC6C6BFE-C9EA-49B3-8B60-DFF1580BF9E2}" type="sibTrans" cxnId="{F72F69BD-2F14-4637-AC95-FAEC05AA55FF}">
      <dgm:prSet/>
      <dgm:spPr/>
      <dgm:t>
        <a:bodyPr/>
        <a:lstStyle/>
        <a:p>
          <a:endParaRPr lang="zh-CN" altLang="en-US"/>
        </a:p>
      </dgm:t>
    </dgm:pt>
    <dgm:pt modelId="{1C5E680C-6443-48A6-B8F1-37CB865983DB}">
      <dgm:prSet/>
      <dgm:spPr/>
      <dgm:t>
        <a:bodyPr/>
        <a:lstStyle/>
        <a:p>
          <a:pPr rtl="0"/>
          <a:r>
            <a:rPr lang="zh-CN" smtClean="0"/>
            <a:t>国内外监督管理对比</a:t>
          </a:r>
          <a:endParaRPr lang="zh-CN"/>
        </a:p>
      </dgm:t>
    </dgm:pt>
    <dgm:pt modelId="{5555E863-9B3A-495C-8086-7D0264144696}" type="parTrans" cxnId="{794A5ABE-3EDA-44E5-843B-2C67602816ED}">
      <dgm:prSet/>
      <dgm:spPr/>
      <dgm:t>
        <a:bodyPr/>
        <a:lstStyle/>
        <a:p>
          <a:endParaRPr lang="zh-CN" altLang="en-US"/>
        </a:p>
      </dgm:t>
    </dgm:pt>
    <dgm:pt modelId="{13614924-AB4B-4DCA-8586-7AF360D0C174}" type="sibTrans" cxnId="{794A5ABE-3EDA-44E5-843B-2C67602816ED}">
      <dgm:prSet/>
      <dgm:spPr/>
      <dgm:t>
        <a:bodyPr/>
        <a:lstStyle/>
        <a:p>
          <a:endParaRPr lang="zh-CN" altLang="en-US"/>
        </a:p>
      </dgm:t>
    </dgm:pt>
    <dgm:pt modelId="{EDB05DCA-3E2F-4C96-AF7B-A05BC79AD7A4}">
      <dgm:prSet/>
      <dgm:spPr/>
      <dgm:t>
        <a:bodyPr/>
        <a:lstStyle/>
        <a:p>
          <a:pPr rtl="0"/>
          <a:r>
            <a:rPr lang="zh-CN" smtClean="0"/>
            <a:t>强化监督管理办法</a:t>
          </a:r>
          <a:endParaRPr lang="zh-CN"/>
        </a:p>
      </dgm:t>
    </dgm:pt>
    <dgm:pt modelId="{DDA4261D-C370-4762-9259-4FA0BC14D630}" type="parTrans" cxnId="{63666FB8-7A80-42E7-AA19-BE790487B685}">
      <dgm:prSet/>
      <dgm:spPr/>
      <dgm:t>
        <a:bodyPr/>
        <a:lstStyle/>
        <a:p>
          <a:endParaRPr lang="zh-CN" altLang="en-US"/>
        </a:p>
      </dgm:t>
    </dgm:pt>
    <dgm:pt modelId="{638A7691-50C5-43A8-8F5B-53412B1641E3}" type="sibTrans" cxnId="{63666FB8-7A80-42E7-AA19-BE790487B685}">
      <dgm:prSet/>
      <dgm:spPr/>
      <dgm:t>
        <a:bodyPr/>
        <a:lstStyle/>
        <a:p>
          <a:endParaRPr lang="zh-CN" altLang="en-US"/>
        </a:p>
      </dgm:t>
    </dgm:pt>
    <dgm:pt modelId="{F09F805E-6370-4281-B37B-2CABB00CDC6B}">
      <dgm:prSet custT="1"/>
      <dgm:spPr/>
      <dgm:t>
        <a:bodyPr/>
        <a:lstStyle/>
        <a:p>
          <a:pPr rtl="0"/>
          <a:r>
            <a:rPr lang="zh-CN" altLang="en-US" sz="1400" dirty="0" smtClean="0"/>
            <a:t>培训试点</a:t>
          </a:r>
          <a:r>
            <a:rPr lang="en-US" altLang="zh-CN" sz="1400" dirty="0" smtClean="0"/>
            <a:t>1</a:t>
          </a:r>
          <a:endParaRPr lang="zh-CN" altLang="en-US" sz="1400" dirty="0"/>
        </a:p>
      </dgm:t>
    </dgm:pt>
    <dgm:pt modelId="{7A3CA6AA-D539-41FF-914A-5AD9F3EDAD90}" type="parTrans" cxnId="{1D0C65CC-4A51-4DFE-91F6-A6CE5EFCE92A}">
      <dgm:prSet/>
      <dgm:spPr/>
      <dgm:t>
        <a:bodyPr/>
        <a:lstStyle/>
        <a:p>
          <a:endParaRPr lang="zh-CN" altLang="en-US"/>
        </a:p>
      </dgm:t>
    </dgm:pt>
    <dgm:pt modelId="{15E04D62-AD6D-442A-8A23-26524394CF4A}" type="sibTrans" cxnId="{1D0C65CC-4A51-4DFE-91F6-A6CE5EFCE92A}">
      <dgm:prSet/>
      <dgm:spPr/>
      <dgm:t>
        <a:bodyPr/>
        <a:lstStyle/>
        <a:p>
          <a:endParaRPr lang="zh-CN" altLang="en-US"/>
        </a:p>
      </dgm:t>
    </dgm:pt>
    <dgm:pt modelId="{00ADE989-F9F1-4BC6-8609-9D223473CE72}" type="pres">
      <dgm:prSet presAssocID="{1283091E-3E4D-45A9-908F-FC1D454628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E2B408-9D1E-4EBA-B184-1A6DAAD9CF73}" type="pres">
      <dgm:prSet presAssocID="{87B50F5B-A96F-4DF4-AF6C-F84F8B7DDD1F}" presName="Name8" presStyleCnt="0"/>
      <dgm:spPr/>
    </dgm:pt>
    <dgm:pt modelId="{7D3229BE-D1F5-45AD-9029-779359B1D959}" type="pres">
      <dgm:prSet presAssocID="{87B50F5B-A96F-4DF4-AF6C-F84F8B7DDD1F}" presName="level" presStyleLbl="node1" presStyleIdx="0" presStyleCnt="5" custLinFactNeighborY="-38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1BADF4-DB44-42F2-BEFB-B2E55A692D54}" type="pres">
      <dgm:prSet presAssocID="{87B50F5B-A96F-4DF4-AF6C-F84F8B7DDD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2C3BF-6A85-408A-A4E8-BD713ED413E9}" type="pres">
      <dgm:prSet presAssocID="{75FB9B6A-9798-48D1-8F19-1907C1D2999F}" presName="Name8" presStyleCnt="0"/>
      <dgm:spPr/>
    </dgm:pt>
    <dgm:pt modelId="{7651CD80-8DC9-490B-80DE-0CFD268BF63E}" type="pres">
      <dgm:prSet presAssocID="{75FB9B6A-9798-48D1-8F19-1907C1D2999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9A758-9244-4856-A7D2-871CA65BF43C}" type="pres">
      <dgm:prSet presAssocID="{75FB9B6A-9798-48D1-8F19-1907C1D299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B63EF-BDC0-44BE-A2DC-F951E33F89BE}" type="pres">
      <dgm:prSet presAssocID="{1C5E680C-6443-48A6-B8F1-37CB865983DB}" presName="Name8" presStyleCnt="0"/>
      <dgm:spPr/>
    </dgm:pt>
    <dgm:pt modelId="{D0791122-271C-49DE-9575-827FD10EDDB8}" type="pres">
      <dgm:prSet presAssocID="{1C5E680C-6443-48A6-B8F1-37CB865983DB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9BE26-7C7E-411F-A63E-3B481EE9EA92}" type="pres">
      <dgm:prSet presAssocID="{1C5E680C-6443-48A6-B8F1-37CB865983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4C6A9-A80D-4595-80F7-DF5CA70CFEB8}" type="pres">
      <dgm:prSet presAssocID="{EDB05DCA-3E2F-4C96-AF7B-A05BC79AD7A4}" presName="Name8" presStyleCnt="0"/>
      <dgm:spPr/>
    </dgm:pt>
    <dgm:pt modelId="{2EC73B22-74A5-4297-B3DE-38839623022B}" type="pres">
      <dgm:prSet presAssocID="{EDB05DCA-3E2F-4C96-AF7B-A05BC79AD7A4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680E0-F5CE-45A1-9F11-E5F4283DD649}" type="pres">
      <dgm:prSet presAssocID="{EDB05DCA-3E2F-4C96-AF7B-A05BC79AD7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2DD51-DB7F-47F3-9C50-96C256474AB8}" type="pres">
      <dgm:prSet presAssocID="{F09F805E-6370-4281-B37B-2CABB00CDC6B}" presName="Name8" presStyleCnt="0"/>
      <dgm:spPr/>
    </dgm:pt>
    <dgm:pt modelId="{DC8C9E5F-67DC-4C4E-A2C1-F936C3200522}" type="pres">
      <dgm:prSet presAssocID="{F09F805E-6370-4281-B37B-2CABB00CDC6B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DDE40-C776-4253-834C-CC71D87E53FB}" type="pres">
      <dgm:prSet presAssocID="{F09F805E-6370-4281-B37B-2CABB00CDC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2011DC-8864-4E7B-BE02-090D68993BFE}" type="presOf" srcId="{1C5E680C-6443-48A6-B8F1-37CB865983DB}" destId="{D0791122-271C-49DE-9575-827FD10EDDB8}" srcOrd="0" destOrd="0" presId="urn:microsoft.com/office/officeart/2005/8/layout/pyramid3"/>
    <dgm:cxn modelId="{63666FB8-7A80-42E7-AA19-BE790487B685}" srcId="{1283091E-3E4D-45A9-908F-FC1D454628B7}" destId="{EDB05DCA-3E2F-4C96-AF7B-A05BC79AD7A4}" srcOrd="3" destOrd="0" parTransId="{DDA4261D-C370-4762-9259-4FA0BC14D630}" sibTransId="{638A7691-50C5-43A8-8F5B-53412B1641E3}"/>
    <dgm:cxn modelId="{F0063119-4A2D-4D13-8053-0684ED9C27CA}" type="presOf" srcId="{87B50F5B-A96F-4DF4-AF6C-F84F8B7DDD1F}" destId="{7D3229BE-D1F5-45AD-9029-779359B1D959}" srcOrd="0" destOrd="0" presId="urn:microsoft.com/office/officeart/2005/8/layout/pyramid3"/>
    <dgm:cxn modelId="{7C28B3DA-36D8-4FD8-88BA-F73B8AA32A5F}" type="presOf" srcId="{87B50F5B-A96F-4DF4-AF6C-F84F8B7DDD1F}" destId="{F31BADF4-DB44-42F2-BEFB-B2E55A692D54}" srcOrd="1" destOrd="0" presId="urn:microsoft.com/office/officeart/2005/8/layout/pyramid3"/>
    <dgm:cxn modelId="{F57D0A4E-1F52-4A62-9257-E9F1839CEA19}" type="presOf" srcId="{75FB9B6A-9798-48D1-8F19-1907C1D2999F}" destId="{56E9A758-9244-4856-A7D2-871CA65BF43C}" srcOrd="1" destOrd="0" presId="urn:microsoft.com/office/officeart/2005/8/layout/pyramid3"/>
    <dgm:cxn modelId="{E8C4D5B8-C249-424B-AEED-8474E96B097E}" srcId="{1283091E-3E4D-45A9-908F-FC1D454628B7}" destId="{87B50F5B-A96F-4DF4-AF6C-F84F8B7DDD1F}" srcOrd="0" destOrd="0" parTransId="{861DC3B1-70A2-435A-AED5-ED2C1D52B68A}" sibTransId="{455CFF29-0D72-4E61-873A-9ACE05CB04E7}"/>
    <dgm:cxn modelId="{ED293FCD-AD17-4376-9F9F-DBC7ABA32634}" type="presOf" srcId="{EDB05DCA-3E2F-4C96-AF7B-A05BC79AD7A4}" destId="{AA6680E0-F5CE-45A1-9F11-E5F4283DD649}" srcOrd="1" destOrd="0" presId="urn:microsoft.com/office/officeart/2005/8/layout/pyramid3"/>
    <dgm:cxn modelId="{C7FC6A5A-9388-4CD7-A016-4B06747FDEDF}" type="presOf" srcId="{1283091E-3E4D-45A9-908F-FC1D454628B7}" destId="{00ADE989-F9F1-4BC6-8609-9D223473CE72}" srcOrd="0" destOrd="0" presId="urn:microsoft.com/office/officeart/2005/8/layout/pyramid3"/>
    <dgm:cxn modelId="{808FDE12-0269-4BD9-BF77-3402B03EAA8E}" type="presOf" srcId="{75FB9B6A-9798-48D1-8F19-1907C1D2999F}" destId="{7651CD80-8DC9-490B-80DE-0CFD268BF63E}" srcOrd="0" destOrd="0" presId="urn:microsoft.com/office/officeart/2005/8/layout/pyramid3"/>
    <dgm:cxn modelId="{794A5ABE-3EDA-44E5-843B-2C67602816ED}" srcId="{1283091E-3E4D-45A9-908F-FC1D454628B7}" destId="{1C5E680C-6443-48A6-B8F1-37CB865983DB}" srcOrd="2" destOrd="0" parTransId="{5555E863-9B3A-495C-8086-7D0264144696}" sibTransId="{13614924-AB4B-4DCA-8586-7AF360D0C174}"/>
    <dgm:cxn modelId="{F84DA692-9214-4781-9342-2E3B7B4F845C}" type="presOf" srcId="{F09F805E-6370-4281-B37B-2CABB00CDC6B}" destId="{DC8C9E5F-67DC-4C4E-A2C1-F936C3200522}" srcOrd="0" destOrd="0" presId="urn:microsoft.com/office/officeart/2005/8/layout/pyramid3"/>
    <dgm:cxn modelId="{954684B0-8A5D-46D8-B83E-235EB6BFB35D}" type="presOf" srcId="{F09F805E-6370-4281-B37B-2CABB00CDC6B}" destId="{153DDE40-C776-4253-834C-CC71D87E53FB}" srcOrd="1" destOrd="0" presId="urn:microsoft.com/office/officeart/2005/8/layout/pyramid3"/>
    <dgm:cxn modelId="{08867B41-F1D2-4927-ACCF-7A9F3706B0D7}" type="presOf" srcId="{1C5E680C-6443-48A6-B8F1-37CB865983DB}" destId="{8039BE26-7C7E-411F-A63E-3B481EE9EA92}" srcOrd="1" destOrd="0" presId="urn:microsoft.com/office/officeart/2005/8/layout/pyramid3"/>
    <dgm:cxn modelId="{1D0C65CC-4A51-4DFE-91F6-A6CE5EFCE92A}" srcId="{1283091E-3E4D-45A9-908F-FC1D454628B7}" destId="{F09F805E-6370-4281-B37B-2CABB00CDC6B}" srcOrd="4" destOrd="0" parTransId="{7A3CA6AA-D539-41FF-914A-5AD9F3EDAD90}" sibTransId="{15E04D62-AD6D-442A-8A23-26524394CF4A}"/>
    <dgm:cxn modelId="{22413F86-7BAF-4D31-B294-F319094ACAB8}" type="presOf" srcId="{EDB05DCA-3E2F-4C96-AF7B-A05BC79AD7A4}" destId="{2EC73B22-74A5-4297-B3DE-38839623022B}" srcOrd="0" destOrd="0" presId="urn:microsoft.com/office/officeart/2005/8/layout/pyramid3"/>
    <dgm:cxn modelId="{F72F69BD-2F14-4637-AC95-FAEC05AA55FF}" srcId="{1283091E-3E4D-45A9-908F-FC1D454628B7}" destId="{75FB9B6A-9798-48D1-8F19-1907C1D2999F}" srcOrd="1" destOrd="0" parTransId="{1ED82179-CF03-4E70-9245-6A8A824E0119}" sibTransId="{CC6C6BFE-C9EA-49B3-8B60-DFF1580BF9E2}"/>
    <dgm:cxn modelId="{D639361E-1980-46F5-8199-BE93185113BA}" type="presParOf" srcId="{00ADE989-F9F1-4BC6-8609-9D223473CE72}" destId="{A8E2B408-9D1E-4EBA-B184-1A6DAAD9CF73}" srcOrd="0" destOrd="0" presId="urn:microsoft.com/office/officeart/2005/8/layout/pyramid3"/>
    <dgm:cxn modelId="{96B3FC35-E8EA-4E5A-9AA0-6886348A8D1C}" type="presParOf" srcId="{A8E2B408-9D1E-4EBA-B184-1A6DAAD9CF73}" destId="{7D3229BE-D1F5-45AD-9029-779359B1D959}" srcOrd="0" destOrd="0" presId="urn:microsoft.com/office/officeart/2005/8/layout/pyramid3"/>
    <dgm:cxn modelId="{7BEF7259-EC5C-4E5B-BB33-1D243DACAA70}" type="presParOf" srcId="{A8E2B408-9D1E-4EBA-B184-1A6DAAD9CF73}" destId="{F31BADF4-DB44-42F2-BEFB-B2E55A692D54}" srcOrd="1" destOrd="0" presId="urn:microsoft.com/office/officeart/2005/8/layout/pyramid3"/>
    <dgm:cxn modelId="{25B048FD-107C-4554-B862-D3D74C85A2A8}" type="presParOf" srcId="{00ADE989-F9F1-4BC6-8609-9D223473CE72}" destId="{AD02C3BF-6A85-408A-A4E8-BD713ED413E9}" srcOrd="1" destOrd="0" presId="urn:microsoft.com/office/officeart/2005/8/layout/pyramid3"/>
    <dgm:cxn modelId="{6F6EF3C0-8101-450A-99CB-67A86B058948}" type="presParOf" srcId="{AD02C3BF-6A85-408A-A4E8-BD713ED413E9}" destId="{7651CD80-8DC9-490B-80DE-0CFD268BF63E}" srcOrd="0" destOrd="0" presId="urn:microsoft.com/office/officeart/2005/8/layout/pyramid3"/>
    <dgm:cxn modelId="{883D76F8-3377-4FCB-BE54-4FB2D2031F43}" type="presParOf" srcId="{AD02C3BF-6A85-408A-A4E8-BD713ED413E9}" destId="{56E9A758-9244-4856-A7D2-871CA65BF43C}" srcOrd="1" destOrd="0" presId="urn:microsoft.com/office/officeart/2005/8/layout/pyramid3"/>
    <dgm:cxn modelId="{B2331E10-6E85-4DDB-B99C-44117A2BBE69}" type="presParOf" srcId="{00ADE989-F9F1-4BC6-8609-9D223473CE72}" destId="{93DB63EF-BDC0-44BE-A2DC-F951E33F89BE}" srcOrd="2" destOrd="0" presId="urn:microsoft.com/office/officeart/2005/8/layout/pyramid3"/>
    <dgm:cxn modelId="{30380A3F-A350-448E-83B8-8183988BC93E}" type="presParOf" srcId="{93DB63EF-BDC0-44BE-A2DC-F951E33F89BE}" destId="{D0791122-271C-49DE-9575-827FD10EDDB8}" srcOrd="0" destOrd="0" presId="urn:microsoft.com/office/officeart/2005/8/layout/pyramid3"/>
    <dgm:cxn modelId="{FA1BC7E3-C268-42EB-BE83-6B11EBFC2C0A}" type="presParOf" srcId="{93DB63EF-BDC0-44BE-A2DC-F951E33F89BE}" destId="{8039BE26-7C7E-411F-A63E-3B481EE9EA92}" srcOrd="1" destOrd="0" presId="urn:microsoft.com/office/officeart/2005/8/layout/pyramid3"/>
    <dgm:cxn modelId="{70E58A88-FF0E-4953-8E1F-8F1A38F0CD30}" type="presParOf" srcId="{00ADE989-F9F1-4BC6-8609-9D223473CE72}" destId="{8364C6A9-A80D-4595-80F7-DF5CA70CFEB8}" srcOrd="3" destOrd="0" presId="urn:microsoft.com/office/officeart/2005/8/layout/pyramid3"/>
    <dgm:cxn modelId="{D2E46BC7-223A-4EE1-A722-36D794896E54}" type="presParOf" srcId="{8364C6A9-A80D-4595-80F7-DF5CA70CFEB8}" destId="{2EC73B22-74A5-4297-B3DE-38839623022B}" srcOrd="0" destOrd="0" presId="urn:microsoft.com/office/officeart/2005/8/layout/pyramid3"/>
    <dgm:cxn modelId="{F1C184F8-BE4A-4BED-A9E9-E8EC20C89E0F}" type="presParOf" srcId="{8364C6A9-A80D-4595-80F7-DF5CA70CFEB8}" destId="{AA6680E0-F5CE-45A1-9F11-E5F4283DD649}" srcOrd="1" destOrd="0" presId="urn:microsoft.com/office/officeart/2005/8/layout/pyramid3"/>
    <dgm:cxn modelId="{1B97E410-82EA-4AF8-9FA9-333262D29278}" type="presParOf" srcId="{00ADE989-F9F1-4BC6-8609-9D223473CE72}" destId="{81A2DD51-DB7F-47F3-9C50-96C256474AB8}" srcOrd="4" destOrd="0" presId="urn:microsoft.com/office/officeart/2005/8/layout/pyramid3"/>
    <dgm:cxn modelId="{B4A783A4-2AC3-40EB-B14F-8E88C7A8BECD}" type="presParOf" srcId="{81A2DD51-DB7F-47F3-9C50-96C256474AB8}" destId="{DC8C9E5F-67DC-4C4E-A2C1-F936C3200522}" srcOrd="0" destOrd="0" presId="urn:microsoft.com/office/officeart/2005/8/layout/pyramid3"/>
    <dgm:cxn modelId="{5E113FD6-31B2-48F9-AB6F-AF08A3518267}" type="presParOf" srcId="{81A2DD51-DB7F-47F3-9C50-96C256474AB8}" destId="{153DDE40-C776-4253-834C-CC71D87E53F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A7B3E-F55E-49A2-A151-F1994A3FCB6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104F47A-2688-41D9-880F-6D038AC56CA2}">
      <dgm:prSet/>
      <dgm:spPr/>
      <dgm:t>
        <a:bodyPr/>
        <a:lstStyle/>
        <a:p>
          <a:pPr rtl="0"/>
          <a:r>
            <a:rPr lang="zh-CN" dirty="0" smtClean="0"/>
            <a:t>监管平台现状问题分析</a:t>
          </a:r>
          <a:endParaRPr lang="zh-CN" dirty="0"/>
        </a:p>
      </dgm:t>
    </dgm:pt>
    <dgm:pt modelId="{48BEC00D-9DFB-4568-998D-3BF544F5D6A6}" type="parTrans" cxnId="{08BF8422-13FE-4461-89DE-E9C68CF7D795}">
      <dgm:prSet/>
      <dgm:spPr/>
      <dgm:t>
        <a:bodyPr/>
        <a:lstStyle/>
        <a:p>
          <a:endParaRPr lang="zh-CN" altLang="en-US"/>
        </a:p>
      </dgm:t>
    </dgm:pt>
    <dgm:pt modelId="{A2EF821C-00E9-4B96-BBB1-56403DF9D4BE}" type="sibTrans" cxnId="{08BF8422-13FE-4461-89DE-E9C68CF7D795}">
      <dgm:prSet/>
      <dgm:spPr/>
      <dgm:t>
        <a:bodyPr/>
        <a:lstStyle/>
        <a:p>
          <a:endParaRPr lang="zh-CN" altLang="en-US"/>
        </a:p>
      </dgm:t>
    </dgm:pt>
    <dgm:pt modelId="{60ECE7B6-1970-4467-84D4-75086653DA1A}">
      <dgm:prSet/>
      <dgm:spPr/>
      <dgm:t>
        <a:bodyPr/>
        <a:lstStyle/>
        <a:p>
          <a:pPr rtl="0"/>
          <a:r>
            <a:rPr lang="zh-CN" dirty="0" smtClean="0"/>
            <a:t>国内外监管平台对比</a:t>
          </a:r>
          <a:endParaRPr lang="zh-CN" dirty="0"/>
        </a:p>
      </dgm:t>
    </dgm:pt>
    <dgm:pt modelId="{8DCC2020-FB7F-4569-89AF-23748E82AE26}" type="parTrans" cxnId="{8E4A9AF5-5F3C-40C3-B478-6CD724498874}">
      <dgm:prSet/>
      <dgm:spPr/>
      <dgm:t>
        <a:bodyPr/>
        <a:lstStyle/>
        <a:p>
          <a:endParaRPr lang="zh-CN" altLang="en-US"/>
        </a:p>
      </dgm:t>
    </dgm:pt>
    <dgm:pt modelId="{355E42C0-223A-4015-993C-6652ABD73B27}" type="sibTrans" cxnId="{8E4A9AF5-5F3C-40C3-B478-6CD724498874}">
      <dgm:prSet/>
      <dgm:spPr/>
      <dgm:t>
        <a:bodyPr/>
        <a:lstStyle/>
        <a:p>
          <a:endParaRPr lang="zh-CN" altLang="en-US"/>
        </a:p>
      </dgm:t>
    </dgm:pt>
    <dgm:pt modelId="{301F32BD-72A7-4415-812C-E5F7C8CC41B5}">
      <dgm:prSet/>
      <dgm:spPr/>
      <dgm:t>
        <a:bodyPr/>
        <a:lstStyle/>
        <a:p>
          <a:pPr rtl="0"/>
          <a:r>
            <a:rPr lang="zh-CN" dirty="0" smtClean="0"/>
            <a:t>强化监管平台完善方案</a:t>
          </a:r>
          <a:endParaRPr lang="zh-CN" dirty="0"/>
        </a:p>
      </dgm:t>
    </dgm:pt>
    <dgm:pt modelId="{760AB4AD-B492-43F1-AEC2-8D9A3C94D20C}" type="parTrans" cxnId="{55D95220-2411-4B8B-8881-147834EEEF3C}">
      <dgm:prSet/>
      <dgm:spPr/>
      <dgm:t>
        <a:bodyPr/>
        <a:lstStyle/>
        <a:p>
          <a:endParaRPr lang="zh-CN" altLang="en-US"/>
        </a:p>
      </dgm:t>
    </dgm:pt>
    <dgm:pt modelId="{30C9F334-279B-44FD-877D-B40FF441AFE6}" type="sibTrans" cxnId="{55D95220-2411-4B8B-8881-147834EEEF3C}">
      <dgm:prSet/>
      <dgm:spPr/>
      <dgm:t>
        <a:bodyPr/>
        <a:lstStyle/>
        <a:p>
          <a:endParaRPr lang="zh-CN" altLang="en-US"/>
        </a:p>
      </dgm:t>
    </dgm:pt>
    <dgm:pt modelId="{F85271E7-6ADB-45F8-B0BF-B8502B82226D}" type="pres">
      <dgm:prSet presAssocID="{AFCA7B3E-F55E-49A2-A151-F1994A3FCB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089C8E-63C7-4685-8BB5-41A7FD975B2A}" type="pres">
      <dgm:prSet presAssocID="{8104F47A-2688-41D9-880F-6D038AC56CA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3BD4D-14FE-4CA5-8AC4-BF7941452411}" type="pres">
      <dgm:prSet presAssocID="{A2EF821C-00E9-4B96-BBB1-56403DF9D4B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DE7FE9-0861-4E5E-A8BE-108B5114E1E1}" type="pres">
      <dgm:prSet presAssocID="{A2EF821C-00E9-4B96-BBB1-56403DF9D4B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27FD736-6D05-4F6B-BF31-1ECE0E6246AA}" type="pres">
      <dgm:prSet presAssocID="{60ECE7B6-1970-4467-84D4-75086653DA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FDB590-E4E0-4A10-8A9C-BB699A835FC7}" type="pres">
      <dgm:prSet presAssocID="{355E42C0-223A-4015-993C-6652ABD73B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F681481-0358-4FB2-AF42-CEB6B60AF172}" type="pres">
      <dgm:prSet presAssocID="{355E42C0-223A-4015-993C-6652ABD73B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FB50486-8058-4F58-B831-2FD5AF931A0F}" type="pres">
      <dgm:prSet presAssocID="{301F32BD-72A7-4415-812C-E5F7C8CC41B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7B6B85-45D2-444D-9D40-7E34196E8E28}" type="presOf" srcId="{AFCA7B3E-F55E-49A2-A151-F1994A3FCB6A}" destId="{F85271E7-6ADB-45F8-B0BF-B8502B82226D}" srcOrd="0" destOrd="0" presId="urn:microsoft.com/office/officeart/2005/8/layout/process1"/>
    <dgm:cxn modelId="{4F6CCE00-A4A9-4513-AC42-34B258AD885F}" type="presOf" srcId="{60ECE7B6-1970-4467-84D4-75086653DA1A}" destId="{627FD736-6D05-4F6B-BF31-1ECE0E6246AA}" srcOrd="0" destOrd="0" presId="urn:microsoft.com/office/officeart/2005/8/layout/process1"/>
    <dgm:cxn modelId="{65ADFE3D-0F76-41DB-AE6B-A78E1AD5520C}" type="presOf" srcId="{A2EF821C-00E9-4B96-BBB1-56403DF9D4BE}" destId="{74DE7FE9-0861-4E5E-A8BE-108B5114E1E1}" srcOrd="1" destOrd="0" presId="urn:microsoft.com/office/officeart/2005/8/layout/process1"/>
    <dgm:cxn modelId="{E64AD4F6-2F66-4F6F-B204-826AA3060D0E}" type="presOf" srcId="{355E42C0-223A-4015-993C-6652ABD73B27}" destId="{EFFDB590-E4E0-4A10-8A9C-BB699A835FC7}" srcOrd="0" destOrd="0" presId="urn:microsoft.com/office/officeart/2005/8/layout/process1"/>
    <dgm:cxn modelId="{08BF8422-13FE-4461-89DE-E9C68CF7D795}" srcId="{AFCA7B3E-F55E-49A2-A151-F1994A3FCB6A}" destId="{8104F47A-2688-41D9-880F-6D038AC56CA2}" srcOrd="0" destOrd="0" parTransId="{48BEC00D-9DFB-4568-998D-3BF544F5D6A6}" sibTransId="{A2EF821C-00E9-4B96-BBB1-56403DF9D4BE}"/>
    <dgm:cxn modelId="{8E4A9AF5-5F3C-40C3-B478-6CD724498874}" srcId="{AFCA7B3E-F55E-49A2-A151-F1994A3FCB6A}" destId="{60ECE7B6-1970-4467-84D4-75086653DA1A}" srcOrd="1" destOrd="0" parTransId="{8DCC2020-FB7F-4569-89AF-23748E82AE26}" sibTransId="{355E42C0-223A-4015-993C-6652ABD73B27}"/>
    <dgm:cxn modelId="{4C1B3D64-9772-4F11-8BC4-026BBDFDD2C5}" type="presOf" srcId="{8104F47A-2688-41D9-880F-6D038AC56CA2}" destId="{3F089C8E-63C7-4685-8BB5-41A7FD975B2A}" srcOrd="0" destOrd="0" presId="urn:microsoft.com/office/officeart/2005/8/layout/process1"/>
    <dgm:cxn modelId="{55D95220-2411-4B8B-8881-147834EEEF3C}" srcId="{AFCA7B3E-F55E-49A2-A151-F1994A3FCB6A}" destId="{301F32BD-72A7-4415-812C-E5F7C8CC41B5}" srcOrd="2" destOrd="0" parTransId="{760AB4AD-B492-43F1-AEC2-8D9A3C94D20C}" sibTransId="{30C9F334-279B-44FD-877D-B40FF441AFE6}"/>
    <dgm:cxn modelId="{7E769262-9831-41D6-A058-C31A1BA3F8B1}" type="presOf" srcId="{A2EF821C-00E9-4B96-BBB1-56403DF9D4BE}" destId="{4D63BD4D-14FE-4CA5-8AC4-BF7941452411}" srcOrd="0" destOrd="0" presId="urn:microsoft.com/office/officeart/2005/8/layout/process1"/>
    <dgm:cxn modelId="{6FCB2C8E-21E8-47FE-B3CB-CF43CB01DE51}" type="presOf" srcId="{301F32BD-72A7-4415-812C-E5F7C8CC41B5}" destId="{1FB50486-8058-4F58-B831-2FD5AF931A0F}" srcOrd="0" destOrd="0" presId="urn:microsoft.com/office/officeart/2005/8/layout/process1"/>
    <dgm:cxn modelId="{ADCB0583-BB96-4E30-A862-B8C7DF00C978}" type="presOf" srcId="{355E42C0-223A-4015-993C-6652ABD73B27}" destId="{2F681481-0358-4FB2-AF42-CEB6B60AF172}" srcOrd="1" destOrd="0" presId="urn:microsoft.com/office/officeart/2005/8/layout/process1"/>
    <dgm:cxn modelId="{2E66F80C-217C-4680-9833-E6D5799C88BA}" type="presParOf" srcId="{F85271E7-6ADB-45F8-B0BF-B8502B82226D}" destId="{3F089C8E-63C7-4685-8BB5-41A7FD975B2A}" srcOrd="0" destOrd="0" presId="urn:microsoft.com/office/officeart/2005/8/layout/process1"/>
    <dgm:cxn modelId="{2E65C25F-D3BE-422A-8C90-04AA20BF1872}" type="presParOf" srcId="{F85271E7-6ADB-45F8-B0BF-B8502B82226D}" destId="{4D63BD4D-14FE-4CA5-8AC4-BF7941452411}" srcOrd="1" destOrd="0" presId="urn:microsoft.com/office/officeart/2005/8/layout/process1"/>
    <dgm:cxn modelId="{FE593136-4C06-40C7-9D4C-B84FEFEF669E}" type="presParOf" srcId="{4D63BD4D-14FE-4CA5-8AC4-BF7941452411}" destId="{74DE7FE9-0861-4E5E-A8BE-108B5114E1E1}" srcOrd="0" destOrd="0" presId="urn:microsoft.com/office/officeart/2005/8/layout/process1"/>
    <dgm:cxn modelId="{0CC778DC-FE69-4173-8ABE-B93DF51D0D21}" type="presParOf" srcId="{F85271E7-6ADB-45F8-B0BF-B8502B82226D}" destId="{627FD736-6D05-4F6B-BF31-1ECE0E6246AA}" srcOrd="2" destOrd="0" presId="urn:microsoft.com/office/officeart/2005/8/layout/process1"/>
    <dgm:cxn modelId="{DDA55BDC-5616-439D-95F8-713E29FD7F77}" type="presParOf" srcId="{F85271E7-6ADB-45F8-B0BF-B8502B82226D}" destId="{EFFDB590-E4E0-4A10-8A9C-BB699A835FC7}" srcOrd="3" destOrd="0" presId="urn:microsoft.com/office/officeart/2005/8/layout/process1"/>
    <dgm:cxn modelId="{21419DA7-D02D-4DE5-BB9C-194C0CC20E5A}" type="presParOf" srcId="{EFFDB590-E4E0-4A10-8A9C-BB699A835FC7}" destId="{2F681481-0358-4FB2-AF42-CEB6B60AF172}" srcOrd="0" destOrd="0" presId="urn:microsoft.com/office/officeart/2005/8/layout/process1"/>
    <dgm:cxn modelId="{BEB83824-20A6-4B78-8F56-A1AE6A751079}" type="presParOf" srcId="{F85271E7-6ADB-45F8-B0BF-B8502B82226D}" destId="{1FB50486-8058-4F58-B831-2FD5AF931A0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4BA26-A114-4DFC-9A85-63B58382AB8A}">
      <dsp:nvSpPr>
        <dsp:cNvPr id="0" name=""/>
        <dsp:cNvSpPr/>
      </dsp:nvSpPr>
      <dsp:spPr>
        <a:xfrm>
          <a:off x="965789" y="37588"/>
          <a:ext cx="1954620" cy="19546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社会化</a:t>
          </a:r>
          <a:r>
            <a:rPr lang="zh-CN" sz="2300" kern="1200" dirty="0" smtClean="0"/>
            <a:t>背景</a:t>
          </a:r>
          <a:endParaRPr lang="zh-CN" sz="2300" kern="1200" dirty="0"/>
        </a:p>
      </dsp:txBody>
      <dsp:txXfrm>
        <a:off x="1191322" y="300710"/>
        <a:ext cx="1503554" cy="620216"/>
      </dsp:txXfrm>
    </dsp:sp>
    <dsp:sp modelId="{E02DCEFD-911E-47B2-B378-F01F2688A7A8}">
      <dsp:nvSpPr>
        <dsp:cNvPr id="0" name=""/>
        <dsp:cNvSpPr/>
      </dsp:nvSpPr>
      <dsp:spPr>
        <a:xfrm>
          <a:off x="1830332" y="902132"/>
          <a:ext cx="1954620" cy="19546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政策导向 </a:t>
          </a:r>
          <a:endParaRPr lang="zh-CN" sz="2300" kern="1200"/>
        </a:p>
      </dsp:txBody>
      <dsp:txXfrm>
        <a:off x="2882821" y="1127665"/>
        <a:ext cx="751777" cy="1503554"/>
      </dsp:txXfrm>
    </dsp:sp>
    <dsp:sp modelId="{1A2CE1A5-398B-46C2-8945-94BDFE999E5C}">
      <dsp:nvSpPr>
        <dsp:cNvPr id="0" name=""/>
        <dsp:cNvSpPr/>
      </dsp:nvSpPr>
      <dsp:spPr>
        <a:xfrm>
          <a:off x="965789" y="1766676"/>
          <a:ext cx="1954620" cy="19546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国内外概况 </a:t>
          </a:r>
          <a:endParaRPr lang="zh-CN" sz="2300" kern="1200"/>
        </a:p>
      </dsp:txBody>
      <dsp:txXfrm>
        <a:off x="1191322" y="2837958"/>
        <a:ext cx="1503554" cy="620216"/>
      </dsp:txXfrm>
    </dsp:sp>
    <dsp:sp modelId="{6D0B581D-C61D-4D5F-8FDC-1696DB3EEAEC}">
      <dsp:nvSpPr>
        <dsp:cNvPr id="0" name=""/>
        <dsp:cNvSpPr/>
      </dsp:nvSpPr>
      <dsp:spPr>
        <a:xfrm>
          <a:off x="101245" y="902132"/>
          <a:ext cx="1954620" cy="19546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监管平台概况</a:t>
          </a:r>
          <a:endParaRPr lang="zh-CN" sz="2300" kern="1200"/>
        </a:p>
      </dsp:txBody>
      <dsp:txXfrm>
        <a:off x="251600" y="1127665"/>
        <a:ext cx="751777" cy="1503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29BE-D1F5-45AD-9029-779359B1D959}">
      <dsp:nvSpPr>
        <dsp:cNvPr id="0" name=""/>
        <dsp:cNvSpPr/>
      </dsp:nvSpPr>
      <dsp:spPr>
        <a:xfrm rot="10800000">
          <a:off x="0" y="0"/>
          <a:ext cx="3714749" cy="682503"/>
        </a:xfrm>
        <a:prstGeom prst="trapezoid">
          <a:avLst>
            <a:gd name="adj" fmla="val 54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机构现状分析</a:t>
          </a:r>
          <a:endParaRPr lang="zh-CN" sz="1800" kern="1200" dirty="0"/>
        </a:p>
      </dsp:txBody>
      <dsp:txXfrm rot="-10800000">
        <a:off x="650081" y="0"/>
        <a:ext cx="2414586" cy="682503"/>
      </dsp:txXfrm>
    </dsp:sp>
    <dsp:sp modelId="{7651CD80-8DC9-490B-80DE-0CFD268BF63E}">
      <dsp:nvSpPr>
        <dsp:cNvPr id="0" name=""/>
        <dsp:cNvSpPr/>
      </dsp:nvSpPr>
      <dsp:spPr>
        <a:xfrm rot="10800000">
          <a:off x="371474" y="682503"/>
          <a:ext cx="2971799" cy="682503"/>
        </a:xfrm>
        <a:prstGeom prst="trapezoid">
          <a:avLst>
            <a:gd name="adj" fmla="val 54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监管现状分析</a:t>
          </a:r>
          <a:endParaRPr lang="zh-CN" sz="1800" kern="1200" dirty="0"/>
        </a:p>
      </dsp:txBody>
      <dsp:txXfrm rot="-10800000">
        <a:off x="891539" y="682503"/>
        <a:ext cx="1931669" cy="682503"/>
      </dsp:txXfrm>
    </dsp:sp>
    <dsp:sp modelId="{D0791122-271C-49DE-9575-827FD10EDDB8}">
      <dsp:nvSpPr>
        <dsp:cNvPr id="0" name=""/>
        <dsp:cNvSpPr/>
      </dsp:nvSpPr>
      <dsp:spPr>
        <a:xfrm rot="10800000">
          <a:off x="742949" y="1365007"/>
          <a:ext cx="2228849" cy="682503"/>
        </a:xfrm>
        <a:prstGeom prst="trapezoid">
          <a:avLst>
            <a:gd name="adj" fmla="val 54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国内外监督管理对比</a:t>
          </a:r>
          <a:endParaRPr lang="zh-CN" sz="1800" kern="1200"/>
        </a:p>
      </dsp:txBody>
      <dsp:txXfrm rot="-10800000">
        <a:off x="1132998" y="1365007"/>
        <a:ext cx="1448752" cy="682503"/>
      </dsp:txXfrm>
    </dsp:sp>
    <dsp:sp modelId="{2EC73B22-74A5-4297-B3DE-38839623022B}">
      <dsp:nvSpPr>
        <dsp:cNvPr id="0" name=""/>
        <dsp:cNvSpPr/>
      </dsp:nvSpPr>
      <dsp:spPr>
        <a:xfrm rot="10800000">
          <a:off x="1114424" y="2047511"/>
          <a:ext cx="1485899" cy="682503"/>
        </a:xfrm>
        <a:prstGeom prst="trapezoid">
          <a:avLst>
            <a:gd name="adj" fmla="val 54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强化监督管理办法</a:t>
          </a:r>
          <a:endParaRPr lang="zh-CN" sz="1800" kern="1200"/>
        </a:p>
      </dsp:txBody>
      <dsp:txXfrm rot="-10800000">
        <a:off x="1374457" y="2047511"/>
        <a:ext cx="965834" cy="682503"/>
      </dsp:txXfrm>
    </dsp:sp>
    <dsp:sp modelId="{DC8C9E5F-67DC-4C4E-A2C1-F936C3200522}">
      <dsp:nvSpPr>
        <dsp:cNvPr id="0" name=""/>
        <dsp:cNvSpPr/>
      </dsp:nvSpPr>
      <dsp:spPr>
        <a:xfrm rot="10800000">
          <a:off x="1485899" y="2730015"/>
          <a:ext cx="742949" cy="682503"/>
        </a:xfrm>
        <a:prstGeom prst="trapezoid">
          <a:avLst>
            <a:gd name="adj" fmla="val 54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培训试点</a:t>
          </a:r>
          <a:r>
            <a:rPr lang="en-US" altLang="zh-CN" sz="1400" kern="1200" dirty="0" smtClean="0"/>
            <a:t>1</a:t>
          </a:r>
          <a:endParaRPr lang="zh-CN" altLang="en-US" sz="1400" kern="1200" dirty="0"/>
        </a:p>
      </dsp:txBody>
      <dsp:txXfrm rot="-10800000">
        <a:off x="1485899" y="2730015"/>
        <a:ext cx="742949" cy="682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89C8E-63C7-4685-8BB5-41A7FD975B2A}">
      <dsp:nvSpPr>
        <dsp:cNvPr id="0" name=""/>
        <dsp:cNvSpPr/>
      </dsp:nvSpPr>
      <dsp:spPr>
        <a:xfrm>
          <a:off x="4295" y="140400"/>
          <a:ext cx="1283784" cy="105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监管平台现状问题分析</a:t>
          </a:r>
          <a:endParaRPr lang="zh-CN" sz="1800" kern="1200" dirty="0"/>
        </a:p>
      </dsp:txBody>
      <dsp:txXfrm>
        <a:off x="35316" y="171421"/>
        <a:ext cx="1221742" cy="997080"/>
      </dsp:txXfrm>
    </dsp:sp>
    <dsp:sp modelId="{4D63BD4D-14FE-4CA5-8AC4-BF7941452411}">
      <dsp:nvSpPr>
        <dsp:cNvPr id="0" name=""/>
        <dsp:cNvSpPr/>
      </dsp:nvSpPr>
      <dsp:spPr>
        <a:xfrm>
          <a:off x="1416458" y="510772"/>
          <a:ext cx="272162" cy="318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16458" y="574448"/>
        <a:ext cx="190513" cy="191026"/>
      </dsp:txXfrm>
    </dsp:sp>
    <dsp:sp modelId="{627FD736-6D05-4F6B-BF31-1ECE0E6246AA}">
      <dsp:nvSpPr>
        <dsp:cNvPr id="0" name=""/>
        <dsp:cNvSpPr/>
      </dsp:nvSpPr>
      <dsp:spPr>
        <a:xfrm>
          <a:off x="1801593" y="140400"/>
          <a:ext cx="1283784" cy="105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国内外监管平台对比</a:t>
          </a:r>
          <a:endParaRPr lang="zh-CN" sz="1800" kern="1200" dirty="0"/>
        </a:p>
      </dsp:txBody>
      <dsp:txXfrm>
        <a:off x="1832614" y="171421"/>
        <a:ext cx="1221742" cy="997080"/>
      </dsp:txXfrm>
    </dsp:sp>
    <dsp:sp modelId="{EFFDB590-E4E0-4A10-8A9C-BB699A835FC7}">
      <dsp:nvSpPr>
        <dsp:cNvPr id="0" name=""/>
        <dsp:cNvSpPr/>
      </dsp:nvSpPr>
      <dsp:spPr>
        <a:xfrm>
          <a:off x="3213756" y="510772"/>
          <a:ext cx="272162" cy="318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213756" y="574448"/>
        <a:ext cx="190513" cy="191026"/>
      </dsp:txXfrm>
    </dsp:sp>
    <dsp:sp modelId="{1FB50486-8058-4F58-B831-2FD5AF931A0F}">
      <dsp:nvSpPr>
        <dsp:cNvPr id="0" name=""/>
        <dsp:cNvSpPr/>
      </dsp:nvSpPr>
      <dsp:spPr>
        <a:xfrm>
          <a:off x="3598891" y="140400"/>
          <a:ext cx="1283784" cy="105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强化监管平台完善方案</a:t>
          </a:r>
          <a:endParaRPr lang="zh-CN" sz="1800" kern="1200" dirty="0"/>
        </a:p>
      </dsp:txBody>
      <dsp:txXfrm>
        <a:off x="3629912" y="171421"/>
        <a:ext cx="1221742" cy="99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AABA-3800-4A8B-B952-7718A6AA7BB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70B8-AE26-46D2-9B75-997D89B4F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6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C50F7-10B6-4BA7-A5E4-32BF72294615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E34AAE-1AB2-41EB-9BA5-3135ECEFF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59E8969-10E5-4618-8FBD-B9E93600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490B0D-DC10-4E06-9453-37341DB3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99D556-36A9-4C55-A13B-DD27C7EF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B54894-61D8-4E24-A6E1-AFB36E01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E79896-4BA5-49B4-9A69-3C5A2B7D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555C60C-EB44-4C94-9A4D-D95B09EC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FF8D8B-D37B-46C0-9A5A-2B7FF9EF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904F8D-4FAC-4D96-8004-1176558F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812B3C-5D98-4C91-99B9-5250D878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99D99C1-738B-481E-9CBD-185D5FB97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3E4FCE-D543-4D9E-9313-6CAD97E05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6C07DA-AA8D-40A1-A0CA-2221DDDD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D6A9AA-262D-49FE-9B0F-86513CD6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1E9BF99-21BE-4D5E-998A-3942EF13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/>
          <a:srcRect l="16305" r="8515"/>
          <a:stretch>
            <a:fillRect/>
          </a:stretch>
        </p:blipFill>
        <p:spPr>
          <a:xfrm>
            <a:off x="-48683" y="-26317"/>
            <a:ext cx="12289365" cy="68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43311F-CCF9-4CD9-94E0-765BF5D3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DC0B979-45AB-468B-8328-9391EA5D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DAE468-0A31-40E5-94F8-5305155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8AAB16-1A9E-4D53-94D5-822E523B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02668D-1B56-4C6C-A6EE-D12B36C5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FA686-84D8-48A6-B1AF-8C24CAE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6B47F7B-3EDD-421D-8575-6ADFF926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819E29-08A5-42C0-AEF2-174B3126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A48B52-30F5-4414-AAF3-09275A45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1C4FD5-F9BC-4A34-9F11-B9177089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425192-C5A8-4952-9E56-9F03D97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B9FB32-D7C6-4D16-8816-8723AEE8A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F05963-A676-4645-BCF7-A6C69A42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2F847B6-3B46-4C5B-9829-BFC81AA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6191B1B-117D-4441-B6D6-53F32B8D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558922A-BB7D-464D-907E-17472769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7611CB-647D-4BDD-BB84-BA14F938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F513D2-8EEB-4A84-BE00-8DEE266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1A1500F-6F16-4B5E-B697-73A7F5D2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49F0917-BE51-4CD6-A1F1-9F76C7D8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0C3198D-79B2-4D1E-BB38-8D56969F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66064A5-F5C7-434B-ADFB-0CEE742E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84780B4-C5F5-448D-B326-4AE2FA1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F420B85-40C8-4283-90A5-DC89AF6F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46AED-1E4F-4106-857B-70647C2C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A40DAAD-AEF2-4AE6-81BA-E38C5452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66D9C33-4EB0-44D6-A710-B802866E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60AD72-2FE2-4E93-AC89-56C6CCA5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4C5A27D-C4DA-4847-B0FA-3E12C6A7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5FF88D3-2415-49D0-9BAF-3BF4ACDE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7E8865-0AF1-4565-B1B7-5EFC64C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3BD932-784A-4928-A216-F12E79E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1199FF-8211-4139-BF9D-D5C38046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6A3030F-00C0-4832-9D77-18664243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5E06221-DE1D-4043-A210-41E5E9B9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1D0029-735B-48C6-8E41-15F487BB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00D6D1-6150-4EE4-B55B-928FBBF4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51B147-ED3B-44F2-94DA-317ED2B4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BC1225C-65F8-458D-9995-3A0CF4D8C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CF1355A-82C7-4F9A-B9F2-FFB77EDF4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803A8D2-B1A6-448F-B8DC-C3A24A4E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87AC55A-E221-4401-BFD5-DA8E8A64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E78298-5419-45DF-AF87-72C3BD8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7B04049-E70E-4AB4-B11C-3D5EACF6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499707-E93C-43C3-91BE-7261BEB0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53F23D-2C36-4FB1-9D1C-A263568BA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7744-B6C4-4AC7-945B-215CCFAD411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DBCF67-2CA2-4F36-BAB8-5BE78D8C0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3367425-B7AB-4B1C-958B-03A96380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6EB0-8F15-4603-8324-9ABA8C7CF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jpe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5.jpeg"/><Relationship Id="rId4" Type="http://schemas.openxmlformats.org/officeDocument/2006/relationships/image" Target="../media/image11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嘉定透明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721" y="5815730"/>
            <a:ext cx="2856618" cy="10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881" y="5842736"/>
            <a:ext cx="12188238" cy="1041079"/>
          </a:xfrm>
          <a:custGeom>
            <a:avLst/>
            <a:gdLst/>
            <a:ahLst/>
            <a:cxnLst/>
            <a:rect l="l" t="t" r="r" b="b"/>
            <a:pathLst>
              <a:path w="9144000" h="907943">
                <a:moveTo>
                  <a:pt x="0" y="0"/>
                </a:moveTo>
                <a:lnTo>
                  <a:pt x="1873792" y="0"/>
                </a:lnTo>
                <a:cubicBezTo>
                  <a:pt x="2192283" y="450108"/>
                  <a:pt x="2717243" y="743104"/>
                  <a:pt x="3310635" y="743104"/>
                </a:cubicBezTo>
                <a:cubicBezTo>
                  <a:pt x="3904028" y="743104"/>
                  <a:pt x="4428987" y="450108"/>
                  <a:pt x="4747478" y="0"/>
                </a:cubicBezTo>
                <a:lnTo>
                  <a:pt x="9144000" y="0"/>
                </a:lnTo>
                <a:lnTo>
                  <a:pt x="9144000" y="907943"/>
                </a:lnTo>
                <a:lnTo>
                  <a:pt x="0" y="907943"/>
                </a:lnTo>
                <a:close/>
              </a:path>
            </a:pathLst>
          </a:custGeom>
          <a:pattFill prst="dk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 dirty="0">
              <a:solidFill>
                <a:srgbClr val="FFFFFF"/>
              </a:solidFill>
            </a:endParaRPr>
          </a:p>
        </p:txBody>
      </p:sp>
      <p:sp>
        <p:nvSpPr>
          <p:cNvPr id="2052" name="副标题 2"/>
          <p:cNvSpPr txBox="1"/>
          <p:nvPr/>
        </p:nvSpPr>
        <p:spPr bwMode="auto">
          <a:xfrm>
            <a:off x="9167393" y="6020059"/>
            <a:ext cx="2111583" cy="571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121801" tIns="60904" rIns="121801" bIns="60904" anchor="ctr" anchorCtr="1"/>
          <a:lstStyle/>
          <a:p>
            <a:pPr marL="533227" indent="-533227" defTabSz="1423631">
              <a:spcBef>
                <a:spcPct val="20000"/>
              </a:spcBef>
            </a:pPr>
            <a:r>
              <a:rPr lang="en-US" altLang="zh-CN" sz="2666" dirty="0" smtClean="0">
                <a:solidFill>
                  <a:srgbClr val="993300"/>
                </a:solidFill>
                <a:latin typeface="Calibri" panose="020F0502020204030204" pitchFamily="34" charset="0"/>
              </a:rPr>
              <a:t>2021</a:t>
            </a:r>
            <a:r>
              <a:rPr lang="zh-CN" altLang="en-US" sz="2666" dirty="0" smtClean="0">
                <a:solidFill>
                  <a:srgbClr val="993300"/>
                </a:solidFill>
                <a:latin typeface="Calibri" panose="020F0502020204030204" pitchFamily="34" charset="0"/>
              </a:rPr>
              <a:t>年</a:t>
            </a:r>
            <a:r>
              <a:rPr lang="en-US" altLang="zh-CN" sz="2666" dirty="0">
                <a:solidFill>
                  <a:srgbClr val="993300"/>
                </a:solidFill>
                <a:latin typeface="Calibri" panose="020F0502020204030204" pitchFamily="34" charset="0"/>
              </a:rPr>
              <a:t>4</a:t>
            </a:r>
            <a:r>
              <a:rPr lang="zh-CN" altLang="en-US" sz="2666" dirty="0" smtClean="0">
                <a:solidFill>
                  <a:srgbClr val="993300"/>
                </a:solidFill>
                <a:latin typeface="Calibri" panose="020F0502020204030204" pitchFamily="34" charset="0"/>
              </a:rPr>
              <a:t>月</a:t>
            </a:r>
            <a:endParaRPr lang="zh-CN" altLang="en-US" sz="2666" dirty="0">
              <a:solidFill>
                <a:srgbClr val="99330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"/>
          <p:cNvSpPr txBox="1">
            <a:spLocks noChangeArrowheads="1"/>
          </p:cNvSpPr>
          <p:nvPr/>
        </p:nvSpPr>
        <p:spPr bwMode="auto">
          <a:xfrm>
            <a:off x="133350" y="1841024"/>
            <a:ext cx="11953875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对社会环境监测机构的强化监管关键技术研究与应用</a:t>
            </a:r>
            <a:r>
              <a:rPr lang="en-US" altLang="zh-CN" sz="3600" b="1" dirty="0" smtClean="0"/>
              <a:t>》</a:t>
            </a:r>
            <a:endParaRPr lang="en-US" altLang="zh-CN" sz="3600" b="1" dirty="0"/>
          </a:p>
          <a:p>
            <a:pPr algn="ctr">
              <a:lnSpc>
                <a:spcPct val="150000"/>
              </a:lnSpc>
            </a:pPr>
            <a:r>
              <a:rPr lang="zh-CN" altLang="en-US" sz="3600" dirty="0" smtClean="0"/>
              <a:t>项目资料</a:t>
            </a:r>
            <a:endParaRPr lang="en-US" altLang="zh-CN" sz="3600" spc="800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7176" y="-1980589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/>
          </a:p>
        </p:txBody>
      </p:sp>
      <p:pic>
        <p:nvPicPr>
          <p:cNvPr id="10" name="Picture 2" descr="C:\Users\YIN\Desktop\d01373f082025aafa9ccaaf1f9edab64034f1a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1" y="211229"/>
            <a:ext cx="1476464" cy="1452471"/>
          </a:xfrm>
          <a:prstGeom prst="rect">
            <a:avLst/>
          </a:prstGeom>
          <a:noFill/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1B5B2A0E-1DC0-4D81-9564-F8E158A21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027162"/>
            <a:ext cx="5101100" cy="6707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—— </a:t>
            </a:r>
            <a:r>
              <a:rPr lang="zh-CN" altLang="en-US" sz="2800" dirty="0"/>
              <a:t>同济大学重庆研究院</a:t>
            </a:r>
            <a:endParaRPr lang="en-US" altLang="zh-CN" sz="2800" spc="800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咨询事项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4" name="图片 3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92281" y="1088135"/>
            <a:ext cx="5294120" cy="448398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1" dirty="0" smtClean="0"/>
              <a:t>资料收集：</a:t>
            </a:r>
            <a:endParaRPr lang="en-US" altLang="zh-CN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 smtClean="0"/>
              <a:t>重庆</a:t>
            </a:r>
            <a:r>
              <a:rPr lang="zh-CN" altLang="zh-CN" sz="1600" dirty="0"/>
              <a:t>环境监测机构名录（更新）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全国环境监测机构名录（更新）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重庆环境监测市场情况（监测机构盈利亏损</a:t>
            </a:r>
            <a:r>
              <a:rPr lang="zh-CN" altLang="zh-CN" sz="1600" dirty="0" smtClean="0"/>
              <a:t>状况</a:t>
            </a:r>
            <a:endParaRPr lang="en-US" altLang="zh-CN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600" dirty="0" smtClean="0"/>
              <a:t>社会环境实验室状况（面积、技术等）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 smtClean="0"/>
              <a:t>重庆</a:t>
            </a:r>
            <a:r>
              <a:rPr lang="zh-CN" altLang="zh-CN" sz="1600" dirty="0"/>
              <a:t>环境监管平台使用情况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重庆市环境监测机构督查情况（</a:t>
            </a:r>
            <a:r>
              <a:rPr lang="en-US" altLang="zh-CN" sz="1600" dirty="0"/>
              <a:t>2018.2019.2020</a:t>
            </a:r>
            <a:r>
              <a:rPr lang="zh-CN" altLang="zh-CN" sz="1600" dirty="0"/>
              <a:t>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重庆市检测机构能力验证情况（</a:t>
            </a:r>
            <a:r>
              <a:rPr lang="en-US" altLang="zh-CN" sz="1600" dirty="0"/>
              <a:t>2018.2019.2020</a:t>
            </a:r>
            <a:r>
              <a:rPr lang="zh-CN" altLang="zh-CN" sz="1600" dirty="0"/>
              <a:t>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人员上岗（人员结构、技术能力）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仪器设备（计量）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zh-CN" b="1" dirty="0"/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5486401" y="973835"/>
            <a:ext cx="6057899" cy="527456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1" dirty="0" smtClean="0"/>
              <a:t>咨询探讨：</a:t>
            </a:r>
            <a:endParaRPr lang="en-US" altLang="zh-CN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目前重庆对社会环境监测机构的监管内容、形式，存在的问题？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做好重庆环境监测市场规范，你认为我们还需要哪些努力？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在人员上岗培训，日常质量管理体系的</a:t>
            </a:r>
            <a:r>
              <a:rPr lang="zh-CN" altLang="zh-CN" sz="1600" dirty="0" smtClean="0"/>
              <a:t>运行</a:t>
            </a:r>
            <a:r>
              <a:rPr lang="zh-CN" altLang="en-US" sz="1600" dirty="0" smtClean="0"/>
              <a:t>等</a:t>
            </a:r>
            <a:r>
              <a:rPr lang="zh-CN" altLang="zh-CN" sz="1600" dirty="0" smtClean="0"/>
              <a:t>方面</a:t>
            </a:r>
            <a:r>
              <a:rPr lang="zh-CN" altLang="zh-CN" sz="1600" dirty="0"/>
              <a:t>，重庆社会环境监测机构哪些需要加强？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如何看待信息化实验室，对推动环境监测数据质量？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近三年的监督检查、能力验证，重庆环境监测机构存在的共性问题有哪些？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目前环境监测废液处理、危化品、标准物质管理、试剂、耗材，你认为还存在</a:t>
            </a:r>
            <a:r>
              <a:rPr lang="zh-CN" altLang="zh-CN" sz="1600" dirty="0" smtClean="0"/>
              <a:t>哪些</a:t>
            </a:r>
            <a:r>
              <a:rPr lang="zh-CN" altLang="en-US" sz="1600" dirty="0" smtClean="0"/>
              <a:t>管理</a:t>
            </a:r>
            <a:r>
              <a:rPr lang="zh-CN" altLang="zh-CN" sz="1600" dirty="0" smtClean="0"/>
              <a:t>不足</a:t>
            </a:r>
            <a:r>
              <a:rPr lang="zh-CN" altLang="zh-CN" sz="1600" dirty="0"/>
              <a:t>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重庆机构相比外地备案的机构优劣势有些？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影响监测数据的人、机、料、法、环、测，是否存在监管盲点？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针对目前重庆实施的社会环境监测机构名录管理，存在哪些问题？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名录平台功能哪些需要完善？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在社会环境监测机构过程实施管理，你认为最为恰当的方式？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监管中存在的难点？</a:t>
            </a:r>
          </a:p>
          <a:p>
            <a:pPr lvl="0"/>
            <a:endParaRPr lang="en-US" altLang="zh-CN" sz="1600" b="1" dirty="0" smtClean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2365" y="5724430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3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23662" y="-555783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sp>
        <p:nvSpPr>
          <p:cNvPr id="33" name="矩形 32"/>
          <p:cNvSpPr/>
          <p:nvPr/>
        </p:nvSpPr>
        <p:spPr>
          <a:xfrm>
            <a:off x="1881" y="-1"/>
            <a:ext cx="12188238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81" y="220065"/>
            <a:ext cx="1407819" cy="5755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990000"/>
              </a:solidFill>
            </a:endParaRPr>
          </a:p>
        </p:txBody>
      </p:sp>
      <p:pic>
        <p:nvPicPr>
          <p:cNvPr id="38" name="Picture 8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2365" y="5659112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6">
            <a:extLst>
              <a:ext uri="{FF2B5EF4-FFF2-40B4-BE49-F238E27FC236}">
                <a16:creationId xmlns:a16="http://schemas.microsoft.com/office/drawing/2014/main" xmlns="" id="{FEFC4656-55AF-464B-8F2B-D0D69EBBF62C}"/>
              </a:ext>
            </a:extLst>
          </p:cNvPr>
          <p:cNvGrpSpPr/>
          <p:nvPr/>
        </p:nvGrpSpPr>
        <p:grpSpPr bwMode="auto">
          <a:xfrm>
            <a:off x="49195" y="3835400"/>
            <a:ext cx="2859105" cy="2933760"/>
            <a:chOff x="785787" y="858032"/>
            <a:chExt cx="2845761" cy="3000396"/>
          </a:xfrm>
        </p:grpSpPr>
        <p:pic>
          <p:nvPicPr>
            <p:cNvPr id="13" name="图片 12" descr="2.jpg">
              <a:extLst>
                <a:ext uri="{FF2B5EF4-FFF2-40B4-BE49-F238E27FC236}">
                  <a16:creationId xmlns:a16="http://schemas.microsoft.com/office/drawing/2014/main" xmlns="" id="{32E47FE5-8652-45C7-87E3-52BEE2E0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xmlns="" id="{62241625-88EF-4FB7-B07E-4C5C72B6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5DD2A9E-FA3D-477E-A698-4ECC863F2DA9}"/>
              </a:ext>
            </a:extLst>
          </p:cNvPr>
          <p:cNvSpPr/>
          <p:nvPr/>
        </p:nvSpPr>
        <p:spPr>
          <a:xfrm>
            <a:off x="4079443" y="2571750"/>
            <a:ext cx="47311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 谢 ！</a:t>
            </a:r>
            <a:endParaRPr lang="en-US" altLang="zh-CN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881" y="261625"/>
            <a:ext cx="6111886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48" y="-12101"/>
            <a:ext cx="12188238" cy="6855884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732" dirty="0"/>
          </a:p>
        </p:txBody>
      </p:sp>
      <p:sp>
        <p:nvSpPr>
          <p:cNvPr id="7" name="矩形 6"/>
          <p:cNvSpPr/>
          <p:nvPr/>
        </p:nvSpPr>
        <p:spPr>
          <a:xfrm>
            <a:off x="5924364" y="-26318"/>
            <a:ext cx="6321613" cy="688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2" name="矩形 11"/>
          <p:cNvSpPr/>
          <p:nvPr/>
        </p:nvSpPr>
        <p:spPr>
          <a:xfrm>
            <a:off x="1883" y="261625"/>
            <a:ext cx="349848" cy="101568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1" name="文本框 10"/>
          <p:cNvSpPr txBox="1"/>
          <p:nvPr/>
        </p:nvSpPr>
        <p:spPr>
          <a:xfrm>
            <a:off x="351730" y="189407"/>
            <a:ext cx="298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</a:t>
            </a:r>
            <a:endParaRPr kumimoji="1"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36551" y="16970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01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49754" y="1721988"/>
            <a:ext cx="595401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dirty="0">
                <a:solidFill>
                  <a:srgbClr val="1E2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项目背景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6551" y="261397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02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36551" y="353090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03</a:t>
            </a:r>
            <a:endParaRPr kumimoji="1"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675653" y="2477392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pic>
        <p:nvPicPr>
          <p:cNvPr id="23" name="Picture 8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42365" y="5659112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036551" y="444783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04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BA3AF9-D779-4EB0-80F5-563759A0B078}"/>
              </a:ext>
            </a:extLst>
          </p:cNvPr>
          <p:cNvSpPr txBox="1"/>
          <p:nvPr/>
        </p:nvSpPr>
        <p:spPr>
          <a:xfrm>
            <a:off x="5949754" y="2637344"/>
            <a:ext cx="352913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dirty="0" smtClean="0">
                <a:solidFill>
                  <a:srgbClr val="1E2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项目信息</a:t>
            </a:r>
            <a:endParaRPr kumimoji="1" lang="zh-CN" altLang="en-US" sz="3200" dirty="0">
              <a:solidFill>
                <a:srgbClr val="1E232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92AEC7D-D267-4894-90F0-0A2A75521535}"/>
              </a:ext>
            </a:extLst>
          </p:cNvPr>
          <p:cNvSpPr txBox="1"/>
          <p:nvPr/>
        </p:nvSpPr>
        <p:spPr>
          <a:xfrm>
            <a:off x="5949754" y="3552700"/>
            <a:ext cx="4718245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dirty="0" smtClean="0">
                <a:solidFill>
                  <a:srgbClr val="1E2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项目内容</a:t>
            </a:r>
            <a:endParaRPr kumimoji="1" lang="zh-CN" altLang="en-US" sz="3200" dirty="0">
              <a:solidFill>
                <a:srgbClr val="1E232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FB698C4-F3F5-4CED-A075-BDF3CE255DC0}"/>
              </a:ext>
            </a:extLst>
          </p:cNvPr>
          <p:cNvSpPr txBox="1"/>
          <p:nvPr/>
        </p:nvSpPr>
        <p:spPr>
          <a:xfrm>
            <a:off x="5949754" y="4468055"/>
            <a:ext cx="4718245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dirty="0">
                <a:solidFill>
                  <a:srgbClr val="1E2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咨询事项</a:t>
            </a:r>
            <a:endParaRPr kumimoji="1" lang="zh-CN" altLang="en-US" sz="3200" dirty="0">
              <a:solidFill>
                <a:srgbClr val="1E232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9" grpId="0"/>
      <p:bldP spid="5" grpId="0"/>
      <p:bldP spid="19" grpId="0"/>
      <p:bldP spid="2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23662" y="-555783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grpSp>
        <p:nvGrpSpPr>
          <p:cNvPr id="30" name="组合 6"/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31" name="图片 30" descr="2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矩形 32"/>
          <p:cNvSpPr/>
          <p:nvPr/>
        </p:nvSpPr>
        <p:spPr>
          <a:xfrm>
            <a:off x="1881" y="-1"/>
            <a:ext cx="12188238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81" y="220065"/>
            <a:ext cx="4227218" cy="57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990000"/>
              </a:solidFill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pic>
        <p:nvPicPr>
          <p:cNvPr id="38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2365" y="5659112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E2CCDCC-F430-4C7C-89AE-562B50F2D38A}"/>
              </a:ext>
            </a:extLst>
          </p:cNvPr>
          <p:cNvSpPr txBox="1"/>
          <p:nvPr/>
        </p:nvSpPr>
        <p:spPr>
          <a:xfrm>
            <a:off x="868270" y="1092324"/>
            <a:ext cx="9677400" cy="4632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主要政策背景：</a:t>
            </a:r>
            <a:endParaRPr lang="en-US" altLang="zh-CN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2191EF4-AB32-453B-BFDE-B37CF7655B88}"/>
              </a:ext>
            </a:extLst>
          </p:cNvPr>
          <p:cNvGrpSpPr/>
          <p:nvPr/>
        </p:nvGrpSpPr>
        <p:grpSpPr>
          <a:xfrm>
            <a:off x="2016125" y="1757762"/>
            <a:ext cx="8251825" cy="4535270"/>
            <a:chOff x="1968500" y="1757762"/>
            <a:chExt cx="8251825" cy="453527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xmlns="" id="{2BCD6217-7D30-4CB6-B513-D5166A2DE1E2}"/>
                </a:ext>
              </a:extLst>
            </p:cNvPr>
            <p:cNvSpPr/>
            <p:nvPr/>
          </p:nvSpPr>
          <p:spPr>
            <a:xfrm>
              <a:off x="1968501" y="1757762"/>
              <a:ext cx="8147050" cy="463230"/>
            </a:xfrm>
            <a:custGeom>
              <a:avLst/>
              <a:gdLst>
                <a:gd name="connsiteX0" fmla="*/ 0 w 8358988"/>
                <a:gd name="connsiteY0" fmla="*/ 56914 h 341479"/>
                <a:gd name="connsiteX1" fmla="*/ 56914 w 8358988"/>
                <a:gd name="connsiteY1" fmla="*/ 0 h 341479"/>
                <a:gd name="connsiteX2" fmla="*/ 8302074 w 8358988"/>
                <a:gd name="connsiteY2" fmla="*/ 0 h 341479"/>
                <a:gd name="connsiteX3" fmla="*/ 8358988 w 8358988"/>
                <a:gd name="connsiteY3" fmla="*/ 56914 h 341479"/>
                <a:gd name="connsiteX4" fmla="*/ 8358988 w 8358988"/>
                <a:gd name="connsiteY4" fmla="*/ 284565 h 341479"/>
                <a:gd name="connsiteX5" fmla="*/ 8302074 w 8358988"/>
                <a:gd name="connsiteY5" fmla="*/ 341479 h 341479"/>
                <a:gd name="connsiteX6" fmla="*/ 56914 w 8358988"/>
                <a:gd name="connsiteY6" fmla="*/ 341479 h 341479"/>
                <a:gd name="connsiteX7" fmla="*/ 0 w 8358988"/>
                <a:gd name="connsiteY7" fmla="*/ 284565 h 341479"/>
                <a:gd name="connsiteX8" fmla="*/ 0 w 8358988"/>
                <a:gd name="connsiteY8" fmla="*/ 56914 h 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58988" h="341479">
                  <a:moveTo>
                    <a:pt x="0" y="56914"/>
                  </a:moveTo>
                  <a:cubicBezTo>
                    <a:pt x="0" y="25481"/>
                    <a:pt x="25481" y="0"/>
                    <a:pt x="56914" y="0"/>
                  </a:cubicBezTo>
                  <a:lnTo>
                    <a:pt x="8302074" y="0"/>
                  </a:lnTo>
                  <a:cubicBezTo>
                    <a:pt x="8333507" y="0"/>
                    <a:pt x="8358988" y="25481"/>
                    <a:pt x="8358988" y="56914"/>
                  </a:cubicBezTo>
                  <a:lnTo>
                    <a:pt x="8358988" y="284565"/>
                  </a:lnTo>
                  <a:cubicBezTo>
                    <a:pt x="8358988" y="315998"/>
                    <a:pt x="8333507" y="341479"/>
                    <a:pt x="8302074" y="341479"/>
                  </a:cubicBezTo>
                  <a:lnTo>
                    <a:pt x="56914" y="341479"/>
                  </a:lnTo>
                  <a:cubicBezTo>
                    <a:pt x="25481" y="341479"/>
                    <a:pt x="0" y="315998"/>
                    <a:pt x="0" y="284565"/>
                  </a:cubicBezTo>
                  <a:lnTo>
                    <a:pt x="0" y="569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630" rIns="77630" bIns="7763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b="1" kern="1200" dirty="0"/>
                <a:t>  党</a:t>
              </a:r>
              <a:r>
                <a:rPr lang="zh-CN" altLang="en-US" sz="1600" b="1" kern="1200" dirty="0" smtClean="0"/>
                <a:t>的十八大</a:t>
              </a:r>
              <a:endParaRPr lang="zh-CN" altLang="en-US" sz="1600" kern="1200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xmlns="" id="{D8AE0352-322E-44DC-A6ED-F9714D0A26EE}"/>
                </a:ext>
              </a:extLst>
            </p:cNvPr>
            <p:cNvSpPr/>
            <p:nvPr/>
          </p:nvSpPr>
          <p:spPr>
            <a:xfrm>
              <a:off x="1968500" y="2269803"/>
              <a:ext cx="8251825" cy="413393"/>
            </a:xfrm>
            <a:custGeom>
              <a:avLst/>
              <a:gdLst>
                <a:gd name="connsiteX0" fmla="*/ 0 w 8358988"/>
                <a:gd name="connsiteY0" fmla="*/ 0 h 688067"/>
                <a:gd name="connsiteX1" fmla="*/ 8358988 w 8358988"/>
                <a:gd name="connsiteY1" fmla="*/ 0 h 688067"/>
                <a:gd name="connsiteX2" fmla="*/ 8358988 w 8358988"/>
                <a:gd name="connsiteY2" fmla="*/ 688067 h 688067"/>
                <a:gd name="connsiteX3" fmla="*/ 0 w 8358988"/>
                <a:gd name="connsiteY3" fmla="*/ 688067 h 688067"/>
                <a:gd name="connsiteX4" fmla="*/ 0 w 8358988"/>
                <a:gd name="connsiteY4" fmla="*/ 0 h 68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8988" h="688067">
                  <a:moveTo>
                    <a:pt x="0" y="0"/>
                  </a:moveTo>
                  <a:lnTo>
                    <a:pt x="8358988" y="0"/>
                  </a:lnTo>
                  <a:lnTo>
                    <a:pt x="8358988" y="688067"/>
                  </a:lnTo>
                  <a:lnTo>
                    <a:pt x="0" y="6880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39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1600" kern="1200" dirty="0" smtClean="0"/>
                <a:t>提出强调要加强和创新社会管理，改进政府提供公共服务方式</a:t>
              </a:r>
              <a:endParaRPr lang="zh-CN" altLang="en-US" sz="1600" kern="1200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D3A44086-622D-461A-B587-8A020A1A6694}"/>
                </a:ext>
              </a:extLst>
            </p:cNvPr>
            <p:cNvSpPr/>
            <p:nvPr/>
          </p:nvSpPr>
          <p:spPr>
            <a:xfrm>
              <a:off x="1968501" y="2616156"/>
              <a:ext cx="8147050" cy="463230"/>
            </a:xfrm>
            <a:custGeom>
              <a:avLst/>
              <a:gdLst>
                <a:gd name="connsiteX0" fmla="*/ 0 w 8358988"/>
                <a:gd name="connsiteY0" fmla="*/ 56914 h 341479"/>
                <a:gd name="connsiteX1" fmla="*/ 56914 w 8358988"/>
                <a:gd name="connsiteY1" fmla="*/ 0 h 341479"/>
                <a:gd name="connsiteX2" fmla="*/ 8302074 w 8358988"/>
                <a:gd name="connsiteY2" fmla="*/ 0 h 341479"/>
                <a:gd name="connsiteX3" fmla="*/ 8358988 w 8358988"/>
                <a:gd name="connsiteY3" fmla="*/ 56914 h 341479"/>
                <a:gd name="connsiteX4" fmla="*/ 8358988 w 8358988"/>
                <a:gd name="connsiteY4" fmla="*/ 284565 h 341479"/>
                <a:gd name="connsiteX5" fmla="*/ 8302074 w 8358988"/>
                <a:gd name="connsiteY5" fmla="*/ 341479 h 341479"/>
                <a:gd name="connsiteX6" fmla="*/ 56914 w 8358988"/>
                <a:gd name="connsiteY6" fmla="*/ 341479 h 341479"/>
                <a:gd name="connsiteX7" fmla="*/ 0 w 8358988"/>
                <a:gd name="connsiteY7" fmla="*/ 284565 h 341479"/>
                <a:gd name="connsiteX8" fmla="*/ 0 w 8358988"/>
                <a:gd name="connsiteY8" fmla="*/ 56914 h 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58988" h="341479">
                  <a:moveTo>
                    <a:pt x="0" y="56914"/>
                  </a:moveTo>
                  <a:cubicBezTo>
                    <a:pt x="0" y="25481"/>
                    <a:pt x="25481" y="0"/>
                    <a:pt x="56914" y="0"/>
                  </a:cubicBezTo>
                  <a:lnTo>
                    <a:pt x="8302074" y="0"/>
                  </a:lnTo>
                  <a:cubicBezTo>
                    <a:pt x="8333507" y="0"/>
                    <a:pt x="8358988" y="25481"/>
                    <a:pt x="8358988" y="56914"/>
                  </a:cubicBezTo>
                  <a:lnTo>
                    <a:pt x="8358988" y="284565"/>
                  </a:lnTo>
                  <a:cubicBezTo>
                    <a:pt x="8358988" y="315998"/>
                    <a:pt x="8333507" y="341479"/>
                    <a:pt x="8302074" y="341479"/>
                  </a:cubicBezTo>
                  <a:lnTo>
                    <a:pt x="56914" y="341479"/>
                  </a:lnTo>
                  <a:cubicBezTo>
                    <a:pt x="25481" y="341479"/>
                    <a:pt x="0" y="315998"/>
                    <a:pt x="0" y="284565"/>
                  </a:cubicBezTo>
                  <a:lnTo>
                    <a:pt x="0" y="569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630" rIns="77630" bIns="7763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600" b="1" kern="1200" dirty="0" smtClean="0">
                  <a:solidFill>
                    <a:schemeClr val="bg1"/>
                  </a:solidFill>
                </a:rPr>
                <a:t>关于政府向社会力量购买服务的知道意见</a:t>
              </a: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》</a:t>
              </a:r>
              <a:endParaRPr lang="zh-CN" altLang="en-US" sz="16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4B36A30B-EC1D-47E8-BC4F-19E7A96F5077}"/>
                </a:ext>
              </a:extLst>
            </p:cNvPr>
            <p:cNvSpPr/>
            <p:nvPr/>
          </p:nvSpPr>
          <p:spPr>
            <a:xfrm>
              <a:off x="1968500" y="3099622"/>
              <a:ext cx="8251825" cy="623604"/>
            </a:xfrm>
            <a:custGeom>
              <a:avLst/>
              <a:gdLst>
                <a:gd name="connsiteX0" fmla="*/ 0 w 8358988"/>
                <a:gd name="connsiteY0" fmla="*/ 0 h 623604"/>
                <a:gd name="connsiteX1" fmla="*/ 8358988 w 8358988"/>
                <a:gd name="connsiteY1" fmla="*/ 0 h 623604"/>
                <a:gd name="connsiteX2" fmla="*/ 8358988 w 8358988"/>
                <a:gd name="connsiteY2" fmla="*/ 623604 h 623604"/>
                <a:gd name="connsiteX3" fmla="*/ 0 w 8358988"/>
                <a:gd name="connsiteY3" fmla="*/ 623604 h 623604"/>
                <a:gd name="connsiteX4" fmla="*/ 0 w 8358988"/>
                <a:gd name="connsiteY4" fmla="*/ 0 h 62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8988" h="623604">
                  <a:moveTo>
                    <a:pt x="0" y="0"/>
                  </a:moveTo>
                  <a:lnTo>
                    <a:pt x="8358988" y="0"/>
                  </a:lnTo>
                  <a:lnTo>
                    <a:pt x="8358988" y="623604"/>
                  </a:lnTo>
                  <a:lnTo>
                    <a:pt x="0" y="6236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39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altLang="zh-CN" sz="1600" kern="1200" dirty="0" smtClean="0"/>
                <a:t>2013</a:t>
              </a:r>
              <a:r>
                <a:rPr lang="zh-CN" altLang="zh-CN" sz="1600" kern="1200" dirty="0" smtClean="0"/>
                <a:t>年</a:t>
              </a:r>
              <a:r>
                <a:rPr lang="en-US" altLang="zh-CN" sz="1600" dirty="0"/>
                <a:t>9</a:t>
              </a:r>
              <a:r>
                <a:rPr lang="zh-CN" altLang="zh-CN" sz="1600" kern="1200" dirty="0" smtClean="0"/>
                <a:t>月</a:t>
              </a:r>
              <a:r>
                <a:rPr lang="zh-CN" altLang="en-US" sz="1600" kern="1200" dirty="0" smtClean="0"/>
                <a:t>国务院发布</a:t>
              </a:r>
              <a:endParaRPr lang="en-US" altLang="zh-CN" sz="1600" kern="1200" dirty="0" smtClean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1600" kern="1200" dirty="0" smtClean="0"/>
                <a:t>明确提出到</a:t>
              </a:r>
              <a:r>
                <a:rPr lang="en-US" altLang="zh-CN" sz="1600" kern="1200" dirty="0" smtClean="0"/>
                <a:t>2020</a:t>
              </a:r>
              <a:r>
                <a:rPr lang="zh-CN" altLang="en-US" sz="1600" kern="1200" dirty="0" smtClean="0"/>
                <a:t>年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全国基本建立比较完善的政府向社会力量购买服务制度</a:t>
              </a:r>
              <a:endParaRPr lang="zh-CN" altLang="en-US" sz="1600" kern="1200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388BA452-1007-444D-AD08-C981CDB49CEE}"/>
                </a:ext>
              </a:extLst>
            </p:cNvPr>
            <p:cNvSpPr/>
            <p:nvPr/>
          </p:nvSpPr>
          <p:spPr>
            <a:xfrm>
              <a:off x="1968501" y="3743462"/>
              <a:ext cx="8147050" cy="463230"/>
            </a:xfrm>
            <a:custGeom>
              <a:avLst/>
              <a:gdLst>
                <a:gd name="connsiteX0" fmla="*/ 0 w 8358988"/>
                <a:gd name="connsiteY0" fmla="*/ 56914 h 341479"/>
                <a:gd name="connsiteX1" fmla="*/ 56914 w 8358988"/>
                <a:gd name="connsiteY1" fmla="*/ 0 h 341479"/>
                <a:gd name="connsiteX2" fmla="*/ 8302074 w 8358988"/>
                <a:gd name="connsiteY2" fmla="*/ 0 h 341479"/>
                <a:gd name="connsiteX3" fmla="*/ 8358988 w 8358988"/>
                <a:gd name="connsiteY3" fmla="*/ 56914 h 341479"/>
                <a:gd name="connsiteX4" fmla="*/ 8358988 w 8358988"/>
                <a:gd name="connsiteY4" fmla="*/ 284565 h 341479"/>
                <a:gd name="connsiteX5" fmla="*/ 8302074 w 8358988"/>
                <a:gd name="connsiteY5" fmla="*/ 341479 h 341479"/>
                <a:gd name="connsiteX6" fmla="*/ 56914 w 8358988"/>
                <a:gd name="connsiteY6" fmla="*/ 341479 h 341479"/>
                <a:gd name="connsiteX7" fmla="*/ 0 w 8358988"/>
                <a:gd name="connsiteY7" fmla="*/ 284565 h 341479"/>
                <a:gd name="connsiteX8" fmla="*/ 0 w 8358988"/>
                <a:gd name="connsiteY8" fmla="*/ 56914 h 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58988" h="341479">
                  <a:moveTo>
                    <a:pt x="0" y="56914"/>
                  </a:moveTo>
                  <a:cubicBezTo>
                    <a:pt x="0" y="25481"/>
                    <a:pt x="25481" y="0"/>
                    <a:pt x="56914" y="0"/>
                  </a:cubicBezTo>
                  <a:lnTo>
                    <a:pt x="8302074" y="0"/>
                  </a:lnTo>
                  <a:cubicBezTo>
                    <a:pt x="8333507" y="0"/>
                    <a:pt x="8358988" y="25481"/>
                    <a:pt x="8358988" y="56914"/>
                  </a:cubicBezTo>
                  <a:lnTo>
                    <a:pt x="8358988" y="284565"/>
                  </a:lnTo>
                  <a:cubicBezTo>
                    <a:pt x="8358988" y="315998"/>
                    <a:pt x="8333507" y="341479"/>
                    <a:pt x="8302074" y="341479"/>
                  </a:cubicBezTo>
                  <a:lnTo>
                    <a:pt x="56914" y="341479"/>
                  </a:lnTo>
                  <a:cubicBezTo>
                    <a:pt x="25481" y="341479"/>
                    <a:pt x="0" y="315998"/>
                    <a:pt x="0" y="284565"/>
                  </a:cubicBezTo>
                  <a:lnTo>
                    <a:pt x="0" y="569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630" rIns="77630" bIns="7763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600" b="1" kern="1200" dirty="0" smtClean="0">
                  <a:solidFill>
                    <a:schemeClr val="bg1"/>
                  </a:solidFill>
                </a:rPr>
                <a:t>关于推进环境监测服务社会化的指导意见</a:t>
              </a: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》</a:t>
              </a:r>
              <a:endParaRPr lang="zh-CN" altLang="en-US" sz="16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30E5E042-598F-409A-941E-5BC15F67E9C5}"/>
                </a:ext>
              </a:extLst>
            </p:cNvPr>
            <p:cNvSpPr/>
            <p:nvPr/>
          </p:nvSpPr>
          <p:spPr>
            <a:xfrm>
              <a:off x="1968500" y="4245978"/>
              <a:ext cx="8251825" cy="623604"/>
            </a:xfrm>
            <a:custGeom>
              <a:avLst/>
              <a:gdLst>
                <a:gd name="connsiteX0" fmla="*/ 0 w 8358988"/>
                <a:gd name="connsiteY0" fmla="*/ 0 h 623604"/>
                <a:gd name="connsiteX1" fmla="*/ 8358988 w 8358988"/>
                <a:gd name="connsiteY1" fmla="*/ 0 h 623604"/>
                <a:gd name="connsiteX2" fmla="*/ 8358988 w 8358988"/>
                <a:gd name="connsiteY2" fmla="*/ 623604 h 623604"/>
                <a:gd name="connsiteX3" fmla="*/ 0 w 8358988"/>
                <a:gd name="connsiteY3" fmla="*/ 623604 h 623604"/>
                <a:gd name="connsiteX4" fmla="*/ 0 w 8358988"/>
                <a:gd name="connsiteY4" fmla="*/ 0 h 62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8988" h="623604">
                  <a:moveTo>
                    <a:pt x="0" y="0"/>
                  </a:moveTo>
                  <a:lnTo>
                    <a:pt x="8358988" y="0"/>
                  </a:lnTo>
                  <a:lnTo>
                    <a:pt x="8358988" y="623604"/>
                  </a:lnTo>
                  <a:lnTo>
                    <a:pt x="0" y="6236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39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altLang="zh-CN" sz="1600" kern="1200" dirty="0" smtClean="0"/>
                <a:t>2015</a:t>
              </a:r>
              <a:r>
                <a:rPr lang="zh-CN" altLang="en-US" sz="1600" kern="1200" dirty="0" smtClean="0"/>
                <a:t>年</a:t>
              </a:r>
              <a:r>
                <a:rPr lang="en-US" altLang="zh-CN" sz="1600" dirty="0" smtClean="0"/>
                <a:t>2</a:t>
              </a:r>
              <a:r>
                <a:rPr lang="zh-CN" altLang="en-US" sz="1600" kern="1200" dirty="0" smtClean="0"/>
                <a:t>月环境保护部</a:t>
              </a:r>
              <a:endParaRPr lang="en-US" altLang="zh-CN" sz="1600" kern="1200" dirty="0" smtClean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1600" dirty="0" smtClean="0"/>
                <a:t>引导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社会力量广泛参与环境监测</a:t>
              </a:r>
              <a:r>
                <a:rPr lang="zh-CN" altLang="en-US" sz="1600" dirty="0"/>
                <a:t>，规范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社会环境机构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行为</a:t>
              </a:r>
              <a:endParaRPr lang="zh-CN" altLang="en-US" sz="1600" b="1" kern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E896BFD9-3FA9-42CF-86DD-B85A027C8500}"/>
                </a:ext>
              </a:extLst>
            </p:cNvPr>
            <p:cNvSpPr/>
            <p:nvPr/>
          </p:nvSpPr>
          <p:spPr>
            <a:xfrm>
              <a:off x="1968501" y="4899343"/>
              <a:ext cx="8147050" cy="463230"/>
            </a:xfrm>
            <a:custGeom>
              <a:avLst/>
              <a:gdLst>
                <a:gd name="connsiteX0" fmla="*/ 0 w 8358988"/>
                <a:gd name="connsiteY0" fmla="*/ 56914 h 341479"/>
                <a:gd name="connsiteX1" fmla="*/ 56914 w 8358988"/>
                <a:gd name="connsiteY1" fmla="*/ 0 h 341479"/>
                <a:gd name="connsiteX2" fmla="*/ 8302074 w 8358988"/>
                <a:gd name="connsiteY2" fmla="*/ 0 h 341479"/>
                <a:gd name="connsiteX3" fmla="*/ 8358988 w 8358988"/>
                <a:gd name="connsiteY3" fmla="*/ 56914 h 341479"/>
                <a:gd name="connsiteX4" fmla="*/ 8358988 w 8358988"/>
                <a:gd name="connsiteY4" fmla="*/ 284565 h 341479"/>
                <a:gd name="connsiteX5" fmla="*/ 8302074 w 8358988"/>
                <a:gd name="connsiteY5" fmla="*/ 341479 h 341479"/>
                <a:gd name="connsiteX6" fmla="*/ 56914 w 8358988"/>
                <a:gd name="connsiteY6" fmla="*/ 341479 h 341479"/>
                <a:gd name="connsiteX7" fmla="*/ 0 w 8358988"/>
                <a:gd name="connsiteY7" fmla="*/ 284565 h 341479"/>
                <a:gd name="connsiteX8" fmla="*/ 0 w 8358988"/>
                <a:gd name="connsiteY8" fmla="*/ 56914 h 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58988" h="341479">
                  <a:moveTo>
                    <a:pt x="0" y="56914"/>
                  </a:moveTo>
                  <a:cubicBezTo>
                    <a:pt x="0" y="25481"/>
                    <a:pt x="25481" y="0"/>
                    <a:pt x="56914" y="0"/>
                  </a:cubicBezTo>
                  <a:lnTo>
                    <a:pt x="8302074" y="0"/>
                  </a:lnTo>
                  <a:cubicBezTo>
                    <a:pt x="8333507" y="0"/>
                    <a:pt x="8358988" y="25481"/>
                    <a:pt x="8358988" y="56914"/>
                  </a:cubicBezTo>
                  <a:lnTo>
                    <a:pt x="8358988" y="284565"/>
                  </a:lnTo>
                  <a:cubicBezTo>
                    <a:pt x="8358988" y="315998"/>
                    <a:pt x="8333507" y="341479"/>
                    <a:pt x="8302074" y="341479"/>
                  </a:cubicBezTo>
                  <a:lnTo>
                    <a:pt x="56914" y="341479"/>
                  </a:lnTo>
                  <a:cubicBezTo>
                    <a:pt x="25481" y="341479"/>
                    <a:pt x="0" y="315998"/>
                    <a:pt x="0" y="284565"/>
                  </a:cubicBezTo>
                  <a:lnTo>
                    <a:pt x="0" y="569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630" rIns="77630" bIns="7763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关于加强生态环境监测机构监督管理工作通知</a:t>
              </a:r>
              <a:r>
                <a:rPr lang="en-US" altLang="zh-CN" sz="1600" b="1" kern="1200" dirty="0" smtClean="0">
                  <a:solidFill>
                    <a:schemeClr val="bg1"/>
                  </a:solidFill>
                </a:rPr>
                <a:t>》</a:t>
              </a:r>
              <a:endParaRPr lang="zh-CN" altLang="en-US" sz="16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FC963653-3567-4ECC-BC8A-B0FA280DC5A2}"/>
                </a:ext>
              </a:extLst>
            </p:cNvPr>
            <p:cNvSpPr/>
            <p:nvPr/>
          </p:nvSpPr>
          <p:spPr>
            <a:xfrm>
              <a:off x="1968500" y="5411384"/>
              <a:ext cx="8251825" cy="881648"/>
            </a:xfrm>
            <a:custGeom>
              <a:avLst/>
              <a:gdLst>
                <a:gd name="connsiteX0" fmla="*/ 0 w 8358988"/>
                <a:gd name="connsiteY0" fmla="*/ 0 h 881648"/>
                <a:gd name="connsiteX1" fmla="*/ 8358988 w 8358988"/>
                <a:gd name="connsiteY1" fmla="*/ 0 h 881648"/>
                <a:gd name="connsiteX2" fmla="*/ 8358988 w 8358988"/>
                <a:gd name="connsiteY2" fmla="*/ 881648 h 881648"/>
                <a:gd name="connsiteX3" fmla="*/ 0 w 8358988"/>
                <a:gd name="connsiteY3" fmla="*/ 881648 h 881648"/>
                <a:gd name="connsiteX4" fmla="*/ 0 w 8358988"/>
                <a:gd name="connsiteY4" fmla="*/ 0 h 88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8988" h="881648">
                  <a:moveTo>
                    <a:pt x="0" y="0"/>
                  </a:moveTo>
                  <a:lnTo>
                    <a:pt x="8358988" y="0"/>
                  </a:lnTo>
                  <a:lnTo>
                    <a:pt x="8358988" y="881648"/>
                  </a:lnTo>
                  <a:lnTo>
                    <a:pt x="0" y="881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39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altLang="zh-CN" sz="1600" kern="1200" dirty="0" smtClean="0"/>
                <a:t>2018</a:t>
              </a:r>
              <a:r>
                <a:rPr lang="zh-CN" altLang="en-US" sz="1600" kern="1200" dirty="0" smtClean="0"/>
                <a:t>年</a:t>
              </a:r>
              <a:r>
                <a:rPr lang="en-US" altLang="zh-CN" sz="1600" dirty="0"/>
                <a:t>5</a:t>
              </a:r>
              <a:r>
                <a:rPr lang="zh-CN" altLang="en-US" sz="1600" kern="1200" dirty="0" smtClean="0"/>
                <a:t>月生态环境部国家市场监督管理总局发布</a:t>
              </a:r>
              <a:endParaRPr lang="zh-CN" alt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1600" dirty="0" smtClean="0"/>
                <a:t>明确规定：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加强制度建设</a:t>
              </a:r>
              <a:r>
                <a:rPr lang="zh-CN" altLang="en-US" sz="1600" b="1" kern="1200" dirty="0" smtClean="0">
                  <a:solidFill>
                    <a:srgbClr val="FF0000"/>
                  </a:solidFill>
                </a:rPr>
                <a:t>，加强事中事后监管，提高监管能力和水平等管理要求</a:t>
              </a:r>
              <a:endParaRPr lang="zh-CN" altLang="en-US" sz="1600" b="1" kern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23662" y="-555783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grpSp>
        <p:nvGrpSpPr>
          <p:cNvPr id="30" name="组合 6"/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31" name="图片 30" descr="2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矩形 32"/>
          <p:cNvSpPr/>
          <p:nvPr/>
        </p:nvSpPr>
        <p:spPr>
          <a:xfrm>
            <a:off x="1881" y="-1"/>
            <a:ext cx="12188238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81" y="220065"/>
            <a:ext cx="4227218" cy="57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990000"/>
              </a:solidFill>
            </a:endParaRPr>
          </a:p>
        </p:txBody>
      </p:sp>
      <p:pic>
        <p:nvPicPr>
          <p:cNvPr id="38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2365" y="5659112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E2CCDCC-F430-4C7C-89AE-562B50F2D38A}"/>
              </a:ext>
            </a:extLst>
          </p:cNvPr>
          <p:cNvSpPr txBox="1"/>
          <p:nvPr/>
        </p:nvSpPr>
        <p:spPr>
          <a:xfrm>
            <a:off x="1358899" y="1485900"/>
            <a:ext cx="9661525" cy="4739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项目类别：</a:t>
            </a:r>
            <a:r>
              <a:rPr lang="en-US" altLang="zh-CN" dirty="0"/>
              <a:t>2020</a:t>
            </a:r>
            <a:r>
              <a:rPr lang="zh-CN" altLang="en-US" dirty="0"/>
              <a:t>年重庆市科技</a:t>
            </a:r>
            <a:r>
              <a:rPr lang="zh-CN" altLang="en-US" dirty="0" smtClean="0"/>
              <a:t>局技术创新与应用发展专项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项目</a:t>
            </a:r>
            <a:r>
              <a:rPr lang="zh-CN" altLang="en-US" b="1" dirty="0"/>
              <a:t>名称：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对社会环境监测机构的强化监管关键技术研究与应用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项目期间：</a:t>
            </a:r>
            <a:r>
              <a:rPr lang="en-US" altLang="zh-CN" dirty="0" smtClean="0"/>
              <a:t>2020.9-2022.8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项目负责人</a:t>
            </a:r>
            <a:r>
              <a:rPr lang="zh-CN" altLang="en-US" b="1" dirty="0" smtClean="0"/>
              <a:t>：杜欢政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主要相关研究基础：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2012</a:t>
            </a:r>
            <a:r>
              <a:rPr lang="zh-CN" altLang="en-US" dirty="0"/>
              <a:t>年承担了</a:t>
            </a:r>
            <a:r>
              <a:rPr lang="en-US" altLang="zh-CN" dirty="0"/>
              <a:t>《</a:t>
            </a:r>
            <a:r>
              <a:rPr lang="zh-CN" altLang="en-US" dirty="0"/>
              <a:t>我国再生资源产业顶层设计与发展实现路径研究</a:t>
            </a:r>
            <a:r>
              <a:rPr lang="en-US" altLang="zh-CN" dirty="0"/>
              <a:t>》</a:t>
            </a:r>
            <a:r>
              <a:rPr lang="zh-CN" altLang="en-US" dirty="0"/>
              <a:t>国家社科基金重大课题子课题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2016</a:t>
            </a:r>
            <a:r>
              <a:rPr lang="zh-CN" altLang="en-US" dirty="0"/>
              <a:t>年承担了</a:t>
            </a:r>
            <a:r>
              <a:rPr lang="en-US" altLang="zh-CN" dirty="0"/>
              <a:t>《</a:t>
            </a:r>
            <a:r>
              <a:rPr lang="zh-CN" altLang="en-US" dirty="0"/>
              <a:t>环境治理的市场化制度与社会化共治体系研究</a:t>
            </a:r>
            <a:r>
              <a:rPr lang="en-US" altLang="zh-CN" dirty="0"/>
              <a:t>》</a:t>
            </a:r>
            <a:r>
              <a:rPr lang="zh-CN" altLang="en-US" dirty="0"/>
              <a:t>国家社科重大课题研究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项目信息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23662" y="-555783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sp>
        <p:nvSpPr>
          <p:cNvPr id="33" name="矩形 32"/>
          <p:cNvSpPr/>
          <p:nvPr/>
        </p:nvSpPr>
        <p:spPr>
          <a:xfrm>
            <a:off x="1881" y="-1"/>
            <a:ext cx="12188238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pic>
        <p:nvPicPr>
          <p:cNvPr id="38" name="Picture 8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2365" y="5659112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6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13" name="图片 12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273174" y="1233333"/>
            <a:ext cx="9621565" cy="24909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zh-CN" b="1" dirty="0"/>
              <a:t>总体任务目标</a:t>
            </a:r>
            <a:r>
              <a:rPr lang="zh-CN" altLang="en-US" b="1" dirty="0"/>
              <a:t>：</a:t>
            </a:r>
            <a:endParaRPr lang="zh-CN" altLang="zh-CN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/>
              <a:t>      针对</a:t>
            </a:r>
            <a:r>
              <a:rPr lang="zh-CN" altLang="en-US" dirty="0"/>
              <a:t>社会环境监测机构在环境监测活动中的</a:t>
            </a:r>
            <a:r>
              <a:rPr lang="zh-CN" altLang="en-US" b="1" dirty="0">
                <a:solidFill>
                  <a:srgbClr val="FF0000"/>
                </a:solidFill>
              </a:rPr>
              <a:t>人、机、料、法、环、测</a:t>
            </a:r>
            <a:r>
              <a:rPr lang="zh-CN" altLang="en-US" dirty="0"/>
              <a:t>等因素的强化监管关键技术开展研究，探索对社会环境监测机构</a:t>
            </a:r>
            <a:r>
              <a:rPr lang="zh-CN" altLang="en-US" dirty="0">
                <a:solidFill>
                  <a:srgbClr val="FF0000"/>
                </a:solidFill>
              </a:rPr>
              <a:t>从监测方案到采样、分析再到报告出具全过程</a:t>
            </a:r>
            <a:r>
              <a:rPr lang="zh-CN" altLang="en-US" dirty="0"/>
              <a:t>进行规范化的</a:t>
            </a:r>
            <a:r>
              <a:rPr lang="zh-CN" altLang="en-US" dirty="0">
                <a:solidFill>
                  <a:srgbClr val="FF0000"/>
                </a:solidFill>
              </a:rPr>
              <a:t>实时管理模式</a:t>
            </a:r>
            <a:r>
              <a:rPr lang="zh-CN" altLang="en-US" dirty="0"/>
              <a:t>，形成集</a:t>
            </a:r>
            <a:r>
              <a:rPr lang="zh-CN" altLang="en-US" dirty="0">
                <a:solidFill>
                  <a:srgbClr val="FF0000"/>
                </a:solidFill>
              </a:rPr>
              <a:t>信息管理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业务管理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监测过程管理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监测质量管理、数据统计查询管理、异常报警管理</a:t>
            </a:r>
            <a:r>
              <a:rPr lang="zh-CN" altLang="en-US" dirty="0"/>
              <a:t>为一体的系统管理方案。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3174" y="3691610"/>
            <a:ext cx="10331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/>
              <a:t>强化</a:t>
            </a:r>
            <a:r>
              <a:rPr lang="zh-CN" altLang="zh-CN" sz="2000" dirty="0"/>
              <a:t>监督管理办法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zh-CN" sz="2000" dirty="0" smtClean="0">
                <a:solidFill>
                  <a:srgbClr val="FF0000"/>
                </a:solidFill>
              </a:rPr>
              <a:t>套</a:t>
            </a: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/>
              <a:t>强化</a:t>
            </a:r>
            <a:r>
              <a:rPr lang="zh-CN" altLang="zh-CN" sz="2000" dirty="0"/>
              <a:t>监管平台完善方案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zh-CN" sz="2000" dirty="0" smtClean="0">
                <a:solidFill>
                  <a:srgbClr val="FF0000"/>
                </a:solidFill>
              </a:rPr>
              <a:t>套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5-10</a:t>
            </a:r>
            <a:r>
              <a:rPr lang="zh-CN" altLang="zh-CN" sz="2000" dirty="0">
                <a:solidFill>
                  <a:srgbClr val="FF0000"/>
                </a:solidFill>
              </a:rPr>
              <a:t>个</a:t>
            </a:r>
            <a:r>
              <a:rPr lang="zh-CN" altLang="zh-CN" sz="2000" dirty="0"/>
              <a:t>监测机构实施应用</a:t>
            </a:r>
            <a:r>
              <a:rPr lang="zh-CN" altLang="zh-CN" sz="2000" dirty="0" smtClean="0"/>
              <a:t>试点</a:t>
            </a:r>
            <a:endParaRPr lang="en-US" altLang="zh-CN" sz="2000" dirty="0" smtClean="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项目信息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9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/>
          <p:cNvSpPr txBox="1"/>
          <p:nvPr/>
        </p:nvSpPr>
        <p:spPr>
          <a:xfrm>
            <a:off x="4623662" y="-555783"/>
            <a:ext cx="18473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399" dirty="0"/>
          </a:p>
        </p:txBody>
      </p:sp>
      <p:sp>
        <p:nvSpPr>
          <p:cNvPr id="3" name="矩形 2"/>
          <p:cNvSpPr/>
          <p:nvPr/>
        </p:nvSpPr>
        <p:spPr>
          <a:xfrm>
            <a:off x="1881" y="-1"/>
            <a:ext cx="12188238" cy="101568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399">
              <a:solidFill>
                <a:srgbClr val="FFFFFF"/>
              </a:solidFill>
            </a:endParaRPr>
          </a:p>
        </p:txBody>
      </p:sp>
      <p:pic>
        <p:nvPicPr>
          <p:cNvPr id="6" name="Picture 8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2365" y="5724430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8" name="图片 7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92280" y="1088136"/>
            <a:ext cx="9621565" cy="5859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/>
              <a:t>提纲：</a:t>
            </a:r>
            <a:endParaRPr lang="zh-CN" altLang="zh-CN" b="1" dirty="0"/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512181368"/>
              </p:ext>
            </p:extLst>
          </p:nvPr>
        </p:nvGraphicFramePr>
        <p:xfrm>
          <a:off x="7870745" y="1965544"/>
          <a:ext cx="3886199" cy="375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070" y="1743075"/>
            <a:ext cx="225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</a:t>
            </a:r>
            <a:r>
              <a:rPr lang="zh-CN" altLang="en-US" b="1" dirty="0" smtClean="0"/>
              <a:t>篇 </a:t>
            </a:r>
            <a:endParaRPr lang="en-US" altLang="zh-CN" b="1" dirty="0" smtClean="0"/>
          </a:p>
          <a:p>
            <a:r>
              <a:rPr lang="zh-CN" altLang="en-US" b="1" dirty="0" smtClean="0"/>
              <a:t>研究背景及目的意义</a:t>
            </a:r>
            <a:endParaRPr lang="zh-CN" altLang="en-US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40" y="1352514"/>
            <a:ext cx="4878532" cy="510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6" name="图片 5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92280" y="1088136"/>
            <a:ext cx="9621565" cy="5859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/>
              <a:t>提纲：</a:t>
            </a:r>
            <a:endParaRPr lang="zh-CN" altLang="zh-C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069" y="1743075"/>
            <a:ext cx="407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第二篇</a:t>
            </a:r>
            <a:endParaRPr lang="en-US" altLang="zh-CN" b="1" dirty="0" smtClean="0"/>
          </a:p>
          <a:p>
            <a:r>
              <a:rPr lang="zh-CN" altLang="en-US" b="1" dirty="0" smtClean="0"/>
              <a:t>重庆市社会环境监测机构强化监督管理办法研究</a:t>
            </a:r>
            <a:endParaRPr lang="en-US" altLang="zh-CN" b="1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516299603"/>
              </p:ext>
            </p:extLst>
          </p:nvPr>
        </p:nvGraphicFramePr>
        <p:xfrm>
          <a:off x="428625" y="2666405"/>
          <a:ext cx="3714749" cy="341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723344"/>
            <a:ext cx="3590926" cy="50032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52" y="723346"/>
            <a:ext cx="4057786" cy="4057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8" descr="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942365" y="5724430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8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4" name="图片 3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92280" y="1088136"/>
            <a:ext cx="9621565" cy="5859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/>
              <a:t>提纲：</a:t>
            </a:r>
            <a:endParaRPr lang="zh-CN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69" y="1743075"/>
            <a:ext cx="504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第三篇</a:t>
            </a:r>
            <a:endParaRPr lang="en-US" altLang="zh-CN" b="1" dirty="0" smtClean="0"/>
          </a:p>
          <a:p>
            <a:r>
              <a:rPr lang="zh-CN" altLang="en-US" b="1" dirty="0" smtClean="0"/>
              <a:t>重庆市社会环境监测机构强化监管平台研究</a:t>
            </a:r>
            <a:endParaRPr lang="en-US" altLang="zh-CN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45976"/>
            <a:ext cx="4142453" cy="6115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993506194"/>
              </p:ext>
            </p:extLst>
          </p:nvPr>
        </p:nvGraphicFramePr>
        <p:xfrm>
          <a:off x="227954" y="3089202"/>
          <a:ext cx="4886971" cy="133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Picture 8" descr="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42365" y="5724430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1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2280" y="241226"/>
            <a:ext cx="4036819" cy="4821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423631"/>
            <a:r>
              <a:rPr lang="en-US" altLang="zh-CN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3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F97192C-AF31-40CA-BE25-92B92596EA00}"/>
              </a:ext>
            </a:extLst>
          </p:cNvPr>
          <p:cNvGrpSpPr/>
          <p:nvPr/>
        </p:nvGrpSpPr>
        <p:grpSpPr bwMode="auto">
          <a:xfrm>
            <a:off x="49195" y="4737100"/>
            <a:ext cx="1919305" cy="2032060"/>
            <a:chOff x="785787" y="858032"/>
            <a:chExt cx="2845761" cy="3000396"/>
          </a:xfrm>
        </p:grpSpPr>
        <p:pic>
          <p:nvPicPr>
            <p:cNvPr id="4" name="图片 3" descr="2.jpg">
              <a:extLst>
                <a:ext uri="{FF2B5EF4-FFF2-40B4-BE49-F238E27FC236}">
                  <a16:creationId xmlns:a16="http://schemas.microsoft.com/office/drawing/2014/main" xmlns="" id="{7E83CA7B-03BC-4C9E-80BD-DCE7B65D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7" y="858032"/>
              <a:ext cx="2845761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xmlns="" id="{2401C274-9980-4E19-9D63-B572E0BDF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b="9717"/>
            <a:stretch>
              <a:fillRect/>
            </a:stretch>
          </p:blipFill>
          <p:spPr bwMode="auto">
            <a:xfrm>
              <a:off x="2000232" y="1000908"/>
              <a:ext cx="1495011" cy="535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文本框 10">
            <a:extLst>
              <a:ext uri="{FF2B5EF4-FFF2-40B4-BE49-F238E27FC236}">
                <a16:creationId xmlns:a16="http://schemas.microsoft.com/office/drawing/2014/main" xmlns="" id="{88634BB7-83CF-452B-B03E-A4317B1597B5}"/>
              </a:ext>
            </a:extLst>
          </p:cNvPr>
          <p:cNvSpPr txBox="1"/>
          <p:nvPr/>
        </p:nvSpPr>
        <p:spPr>
          <a:xfrm>
            <a:off x="192280" y="1088136"/>
            <a:ext cx="9621565" cy="5859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/>
              <a:t>提纲：</a:t>
            </a:r>
            <a:endParaRPr lang="zh-CN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69" y="1743075"/>
            <a:ext cx="504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第四</a:t>
            </a:r>
            <a:r>
              <a:rPr lang="zh-CN" altLang="en-US" b="1" dirty="0" smtClean="0"/>
              <a:t>篇</a:t>
            </a:r>
            <a:endParaRPr lang="en-US" altLang="zh-CN" b="1" dirty="0" smtClean="0"/>
          </a:p>
          <a:p>
            <a:r>
              <a:rPr lang="zh-CN" altLang="en-US" b="1" dirty="0" smtClean="0"/>
              <a:t>资源共享</a:t>
            </a:r>
            <a:r>
              <a:rPr lang="zh-CN" altLang="en-US" b="1" dirty="0"/>
              <a:t>平台搭建</a:t>
            </a:r>
            <a:endParaRPr lang="en-US" altLang="zh-CN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874942"/>
            <a:ext cx="5934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42365" y="5724430"/>
            <a:ext cx="1247754" cy="1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3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696</Words>
  <Application>Microsoft Office PowerPoint</Application>
  <PresentationFormat>自定义</PresentationFormat>
  <Paragraphs>98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ly</cp:lastModifiedBy>
  <cp:revision>274</cp:revision>
  <dcterms:created xsi:type="dcterms:W3CDTF">2020-10-21T07:16:45Z</dcterms:created>
  <dcterms:modified xsi:type="dcterms:W3CDTF">2021-04-19T09:23:05Z</dcterms:modified>
</cp:coreProperties>
</file>