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28"/>
  </p:notesMasterIdLst>
  <p:sldIdLst>
    <p:sldId id="270" r:id="rId2"/>
    <p:sldId id="276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6F6"/>
    <a:srgbClr val="93549F"/>
    <a:srgbClr val="F6F4F7"/>
    <a:srgbClr val="5C307D"/>
    <a:srgbClr val="FFFFF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61" autoAdjust="0"/>
    <p:restoredTop sz="86378"/>
  </p:normalViewPr>
  <p:slideViewPr>
    <p:cSldViewPr snapToGrid="0" snapToObjects="1">
      <p:cViewPr varScale="1">
        <p:scale>
          <a:sx n="62" d="100"/>
          <a:sy n="62" d="100"/>
        </p:scale>
        <p:origin x="1168" y="52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2022/6/19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（本页有动画）</a:t>
            </a:r>
            <a:endParaRPr lang="en-US" altLang="zh-CN" dirty="0"/>
          </a:p>
          <a:p>
            <a:r>
              <a:rPr lang="zh-CN" altLang="en-US" dirty="0"/>
              <a:t>首先介绍什么是独裁者博弈</a:t>
            </a:r>
            <a:endParaRPr lang="en-US" altLang="zh-CN" dirty="0"/>
          </a:p>
          <a:p>
            <a:r>
              <a:rPr lang="zh-CN" altLang="en-US" dirty="0"/>
              <a:t>与最后通牒博弈不同，</a:t>
            </a:r>
            <a:r>
              <a:rPr lang="en-US" altLang="zh-CN" dirty="0" err="1"/>
              <a:t>responser</a:t>
            </a:r>
            <a:r>
              <a:rPr lang="zh-CN" altLang="en-US" dirty="0"/>
              <a:t>不能否决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  <a:latin typeface="Arial" panose="020B0604020202020204" pitchFamily="34" charset="0"/>
              </a:rPr>
              <a:t>简单的经济博弈，例如独裁者游戏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(dg)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，能够系统地检验利他行为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111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（本页有动画）</a:t>
            </a:r>
            <a:endParaRPr lang="en-US" altLang="zh-CN" dirty="0"/>
          </a:p>
          <a:p>
            <a:r>
              <a:rPr lang="zh-CN" altLang="en-US" dirty="0"/>
              <a:t>首先介绍什么是独裁者博弈</a:t>
            </a:r>
            <a:endParaRPr lang="en-US" altLang="zh-CN" dirty="0"/>
          </a:p>
          <a:p>
            <a:r>
              <a:rPr lang="zh-CN" altLang="en-US" dirty="0"/>
              <a:t>与最后通牒博弈不同，</a:t>
            </a:r>
            <a:r>
              <a:rPr lang="en-US" altLang="zh-CN" dirty="0" err="1"/>
              <a:t>responser</a:t>
            </a:r>
            <a:r>
              <a:rPr lang="zh-CN" altLang="en-US" dirty="0"/>
              <a:t>不能否决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  <a:latin typeface="Arial" panose="020B0604020202020204" pitchFamily="34" charset="0"/>
              </a:rPr>
              <a:t>简单的经济博弈，例如独裁者游戏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(dg)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，能够系统地检验利他行为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3137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（本页有动画）</a:t>
            </a:r>
            <a:endParaRPr lang="en-US" altLang="zh-CN" dirty="0"/>
          </a:p>
          <a:p>
            <a:r>
              <a:rPr lang="zh-CN" altLang="en-US" dirty="0"/>
              <a:t>首先介绍什么是独裁者博弈</a:t>
            </a:r>
            <a:endParaRPr lang="en-US" altLang="zh-CN" dirty="0"/>
          </a:p>
          <a:p>
            <a:r>
              <a:rPr lang="zh-CN" altLang="en-US" dirty="0"/>
              <a:t>与最后通牒博弈不同，</a:t>
            </a:r>
            <a:r>
              <a:rPr lang="en-US" altLang="zh-CN" dirty="0" err="1"/>
              <a:t>responser</a:t>
            </a:r>
            <a:r>
              <a:rPr lang="zh-CN" altLang="en-US" dirty="0"/>
              <a:t>不能否决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  <a:latin typeface="Arial" panose="020B0604020202020204" pitchFamily="34" charset="0"/>
              </a:rPr>
              <a:t>简单的经济博弈，例如独裁者游戏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(dg)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，能够系统地检验利他行为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3771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（本页有动画）</a:t>
            </a:r>
            <a:endParaRPr lang="en-US" altLang="zh-CN" dirty="0"/>
          </a:p>
          <a:p>
            <a:r>
              <a:rPr lang="zh-CN" altLang="en-US" dirty="0"/>
              <a:t>首先介绍什么是独裁者博弈</a:t>
            </a:r>
            <a:endParaRPr lang="en-US" altLang="zh-CN" dirty="0"/>
          </a:p>
          <a:p>
            <a:r>
              <a:rPr lang="zh-CN" altLang="en-US" dirty="0"/>
              <a:t>与最后通牒博弈不同，</a:t>
            </a:r>
            <a:r>
              <a:rPr lang="en-US" altLang="zh-CN" dirty="0" err="1"/>
              <a:t>responser</a:t>
            </a:r>
            <a:r>
              <a:rPr lang="zh-CN" altLang="en-US" dirty="0"/>
              <a:t>不能否决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  <a:latin typeface="Arial" panose="020B0604020202020204" pitchFamily="34" charset="0"/>
              </a:rPr>
              <a:t>简单的经济博弈，例如独裁者游戏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(dg)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，能够系统地检验利他行为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1379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（本页有动画）</a:t>
            </a:r>
            <a:endParaRPr lang="en-US" altLang="zh-CN" dirty="0"/>
          </a:p>
          <a:p>
            <a:r>
              <a:rPr lang="zh-CN" altLang="en-US" dirty="0"/>
              <a:t>首先介绍什么是独裁者博弈</a:t>
            </a:r>
            <a:endParaRPr lang="en-US" altLang="zh-CN" dirty="0"/>
          </a:p>
          <a:p>
            <a:r>
              <a:rPr lang="zh-CN" altLang="en-US" dirty="0"/>
              <a:t>与最后通牒博弈不同，</a:t>
            </a:r>
            <a:r>
              <a:rPr lang="en-US" altLang="zh-CN" dirty="0" err="1"/>
              <a:t>responser</a:t>
            </a:r>
            <a:r>
              <a:rPr lang="zh-CN" altLang="en-US" dirty="0"/>
              <a:t>不能否决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  <a:latin typeface="Arial" panose="020B0604020202020204" pitchFamily="34" charset="0"/>
              </a:rPr>
              <a:t>简单的经济博弈，例如独裁者游戏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(dg)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，能够系统地检验利他行为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1625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（本页有动画）</a:t>
            </a:r>
            <a:endParaRPr lang="en-US" altLang="zh-CN" dirty="0"/>
          </a:p>
          <a:p>
            <a:r>
              <a:rPr lang="zh-CN" altLang="en-US" dirty="0"/>
              <a:t>首先介绍什么是独裁者博弈</a:t>
            </a:r>
            <a:endParaRPr lang="en-US" altLang="zh-CN" dirty="0"/>
          </a:p>
          <a:p>
            <a:r>
              <a:rPr lang="zh-CN" altLang="en-US" dirty="0"/>
              <a:t>与最后通牒博弈不同，</a:t>
            </a:r>
            <a:r>
              <a:rPr lang="en-US" altLang="zh-CN" dirty="0" err="1"/>
              <a:t>responser</a:t>
            </a:r>
            <a:r>
              <a:rPr lang="zh-CN" altLang="en-US" dirty="0"/>
              <a:t>不能否决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  <a:latin typeface="Arial" panose="020B0604020202020204" pitchFamily="34" charset="0"/>
              </a:rPr>
              <a:t>简单的经济博弈，例如独裁者游戏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(dg)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，能够系统地检验利他行为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0794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（本页有动画）</a:t>
            </a:r>
            <a:endParaRPr lang="en-US" altLang="zh-CN" dirty="0"/>
          </a:p>
          <a:p>
            <a:r>
              <a:rPr lang="zh-CN" altLang="en-US" dirty="0"/>
              <a:t>首先介绍什么是独裁者博弈</a:t>
            </a:r>
            <a:endParaRPr lang="en-US" altLang="zh-CN" dirty="0"/>
          </a:p>
          <a:p>
            <a:r>
              <a:rPr lang="zh-CN" altLang="en-US" dirty="0"/>
              <a:t>与最后通牒博弈不同，</a:t>
            </a:r>
            <a:r>
              <a:rPr lang="en-US" altLang="zh-CN" dirty="0" err="1"/>
              <a:t>responser</a:t>
            </a:r>
            <a:r>
              <a:rPr lang="zh-CN" altLang="en-US" dirty="0"/>
              <a:t>不能否决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  <a:latin typeface="Arial" panose="020B0604020202020204" pitchFamily="34" charset="0"/>
              </a:rPr>
              <a:t>简单的经济博弈，例如独裁者游戏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(dg)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，能够系统地检验利他行为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0496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（本页有动画）</a:t>
            </a:r>
            <a:endParaRPr lang="en-US" altLang="zh-CN" dirty="0"/>
          </a:p>
          <a:p>
            <a:r>
              <a:rPr lang="zh-CN" altLang="en-US" dirty="0"/>
              <a:t>首先介绍什么是独裁者博弈</a:t>
            </a:r>
            <a:endParaRPr lang="en-US" altLang="zh-CN" dirty="0"/>
          </a:p>
          <a:p>
            <a:r>
              <a:rPr lang="zh-CN" altLang="en-US" dirty="0"/>
              <a:t>与最后通牒博弈不同，</a:t>
            </a:r>
            <a:r>
              <a:rPr lang="en-US" altLang="zh-CN" dirty="0" err="1"/>
              <a:t>responser</a:t>
            </a:r>
            <a:r>
              <a:rPr lang="zh-CN" altLang="en-US" dirty="0"/>
              <a:t>不能否决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  <a:latin typeface="Arial" panose="020B0604020202020204" pitchFamily="34" charset="0"/>
              </a:rPr>
              <a:t>简单的经济博弈，例如独裁者游戏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(dg)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，能够系统地检验利他行为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442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（本页有动画）</a:t>
            </a:r>
            <a:endParaRPr lang="en-US" altLang="zh-CN" dirty="0"/>
          </a:p>
          <a:p>
            <a:r>
              <a:rPr lang="zh-CN" altLang="en-US" dirty="0"/>
              <a:t>首先介绍什么是独裁者博弈</a:t>
            </a:r>
            <a:endParaRPr lang="en-US" altLang="zh-CN" dirty="0"/>
          </a:p>
          <a:p>
            <a:r>
              <a:rPr lang="zh-CN" altLang="en-US" dirty="0"/>
              <a:t>与最后通牒博弈不同，</a:t>
            </a:r>
            <a:r>
              <a:rPr lang="en-US" altLang="zh-CN" dirty="0" err="1"/>
              <a:t>responser</a:t>
            </a:r>
            <a:r>
              <a:rPr lang="zh-CN" altLang="en-US" dirty="0"/>
              <a:t>不能否决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  <a:latin typeface="Arial" panose="020B0604020202020204" pitchFamily="34" charset="0"/>
              </a:rPr>
              <a:t>简单的经济博弈，例如独裁者游戏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(dg)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，能够系统地检验利他行为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2193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（本页有动画）</a:t>
            </a:r>
            <a:endParaRPr lang="en-US" altLang="zh-CN" dirty="0"/>
          </a:p>
          <a:p>
            <a:r>
              <a:rPr lang="zh-CN" altLang="en-US" dirty="0"/>
              <a:t>首先介绍什么是独裁者博弈</a:t>
            </a:r>
            <a:endParaRPr lang="en-US" altLang="zh-CN" dirty="0"/>
          </a:p>
          <a:p>
            <a:r>
              <a:rPr lang="zh-CN" altLang="en-US" dirty="0"/>
              <a:t>与最后通牒博弈不同，</a:t>
            </a:r>
            <a:r>
              <a:rPr lang="en-US" altLang="zh-CN" dirty="0" err="1"/>
              <a:t>responser</a:t>
            </a:r>
            <a:r>
              <a:rPr lang="zh-CN" altLang="en-US" dirty="0"/>
              <a:t>不能否决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  <a:latin typeface="Arial" panose="020B0604020202020204" pitchFamily="34" charset="0"/>
              </a:rPr>
              <a:t>简单的经济博弈，例如独裁者游戏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(dg)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，能够系统地检验利他行为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04104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（本页有动画）</a:t>
            </a:r>
            <a:endParaRPr lang="en-US" altLang="zh-CN" dirty="0"/>
          </a:p>
          <a:p>
            <a:r>
              <a:rPr lang="zh-CN" altLang="en-US" dirty="0"/>
              <a:t>首先介绍什么是独裁者博弈</a:t>
            </a:r>
            <a:endParaRPr lang="en-US" altLang="zh-CN" dirty="0"/>
          </a:p>
          <a:p>
            <a:r>
              <a:rPr lang="zh-CN" altLang="en-US" dirty="0"/>
              <a:t>与最后通牒博弈不同，</a:t>
            </a:r>
            <a:r>
              <a:rPr lang="en-US" altLang="zh-CN" dirty="0" err="1"/>
              <a:t>responser</a:t>
            </a:r>
            <a:r>
              <a:rPr lang="zh-CN" altLang="en-US" dirty="0"/>
              <a:t>不能否决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  <a:latin typeface="Arial" panose="020B0604020202020204" pitchFamily="34" charset="0"/>
              </a:rPr>
              <a:t>简单的经济博弈，例如独裁者游戏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(dg)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，能够系统地检验利他行为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3780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（本页有动画）</a:t>
            </a:r>
            <a:endParaRPr lang="en-US" altLang="zh-CN" dirty="0"/>
          </a:p>
          <a:p>
            <a:r>
              <a:rPr lang="zh-CN" altLang="en-US" dirty="0"/>
              <a:t>首先介绍什么是独裁者博弈</a:t>
            </a:r>
            <a:endParaRPr lang="en-US" altLang="zh-CN" dirty="0"/>
          </a:p>
          <a:p>
            <a:r>
              <a:rPr lang="zh-CN" altLang="en-US" dirty="0"/>
              <a:t>与最后通牒博弈不同，</a:t>
            </a:r>
            <a:r>
              <a:rPr lang="en-US" altLang="zh-CN" dirty="0" err="1"/>
              <a:t>responser</a:t>
            </a:r>
            <a:r>
              <a:rPr lang="zh-CN" altLang="en-US" dirty="0"/>
              <a:t>不能否决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  <a:latin typeface="Arial" panose="020B0604020202020204" pitchFamily="34" charset="0"/>
              </a:rPr>
              <a:t>简单的经济博弈，例如独裁者游戏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(dg)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，能够系统地检验利他行为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85973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（本页有动画）</a:t>
            </a:r>
            <a:endParaRPr lang="en-US" altLang="zh-CN" dirty="0"/>
          </a:p>
          <a:p>
            <a:r>
              <a:rPr lang="zh-CN" altLang="en-US" dirty="0"/>
              <a:t>首先介绍什么是独裁者博弈</a:t>
            </a:r>
            <a:endParaRPr lang="en-US" altLang="zh-CN" dirty="0"/>
          </a:p>
          <a:p>
            <a:r>
              <a:rPr lang="zh-CN" altLang="en-US" dirty="0"/>
              <a:t>与最后通牒博弈不同，</a:t>
            </a:r>
            <a:r>
              <a:rPr lang="en-US" altLang="zh-CN" dirty="0" err="1"/>
              <a:t>responser</a:t>
            </a:r>
            <a:r>
              <a:rPr lang="zh-CN" altLang="en-US" dirty="0"/>
              <a:t>不能否决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  <a:latin typeface="Arial" panose="020B0604020202020204" pitchFamily="34" charset="0"/>
              </a:rPr>
              <a:t>简单的经济博弈，例如独裁者游戏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(dg)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，能够系统地检验利他行为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19925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（本页有动画）</a:t>
            </a:r>
            <a:endParaRPr lang="en-US" altLang="zh-CN" dirty="0"/>
          </a:p>
          <a:p>
            <a:r>
              <a:rPr lang="zh-CN" altLang="en-US" dirty="0"/>
              <a:t>首先介绍什么是独裁者博弈</a:t>
            </a:r>
            <a:endParaRPr lang="en-US" altLang="zh-CN" dirty="0"/>
          </a:p>
          <a:p>
            <a:r>
              <a:rPr lang="zh-CN" altLang="en-US" dirty="0"/>
              <a:t>与最后通牒博弈不同，</a:t>
            </a:r>
            <a:r>
              <a:rPr lang="en-US" altLang="zh-CN" dirty="0" err="1"/>
              <a:t>responser</a:t>
            </a:r>
            <a:r>
              <a:rPr lang="zh-CN" altLang="en-US" dirty="0"/>
              <a:t>不能否决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  <a:latin typeface="Arial" panose="020B0604020202020204" pitchFamily="34" charset="0"/>
              </a:rPr>
              <a:t>简单的经济博弈，例如独裁者游戏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(dg)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，能够系统地检验利他行为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28366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（本页有动画）</a:t>
            </a:r>
            <a:endParaRPr lang="en-US" altLang="zh-CN" dirty="0"/>
          </a:p>
          <a:p>
            <a:r>
              <a:rPr lang="zh-CN" altLang="en-US" dirty="0"/>
              <a:t>首先介绍什么是独裁者博弈</a:t>
            </a:r>
            <a:endParaRPr lang="en-US" altLang="zh-CN" dirty="0"/>
          </a:p>
          <a:p>
            <a:r>
              <a:rPr lang="zh-CN" altLang="en-US" dirty="0"/>
              <a:t>与最后通牒博弈不同，</a:t>
            </a:r>
            <a:r>
              <a:rPr lang="en-US" altLang="zh-CN" dirty="0" err="1"/>
              <a:t>responser</a:t>
            </a:r>
            <a:r>
              <a:rPr lang="zh-CN" altLang="en-US" dirty="0"/>
              <a:t>不能否决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  <a:latin typeface="Arial" panose="020B0604020202020204" pitchFamily="34" charset="0"/>
              </a:rPr>
              <a:t>简单的经济博弈，例如独裁者游戏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(dg)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，能够系统地检验利他行为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97481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（本页有动画）</a:t>
            </a:r>
            <a:endParaRPr lang="en-US" altLang="zh-CN" dirty="0"/>
          </a:p>
          <a:p>
            <a:r>
              <a:rPr lang="zh-CN" altLang="en-US" dirty="0"/>
              <a:t>首先介绍什么是独裁者博弈</a:t>
            </a:r>
            <a:endParaRPr lang="en-US" altLang="zh-CN" dirty="0"/>
          </a:p>
          <a:p>
            <a:r>
              <a:rPr lang="zh-CN" altLang="en-US" dirty="0"/>
              <a:t>与最后通牒博弈不同，</a:t>
            </a:r>
            <a:r>
              <a:rPr lang="en-US" altLang="zh-CN" dirty="0" err="1"/>
              <a:t>responser</a:t>
            </a:r>
            <a:r>
              <a:rPr lang="zh-CN" altLang="en-US" dirty="0"/>
              <a:t>不能否决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  <a:latin typeface="Arial" panose="020B0604020202020204" pitchFamily="34" charset="0"/>
              </a:rPr>
              <a:t>简单的经济博弈，例如独裁者游戏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(dg)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，能够系统地检验利他行为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93783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（本页有动画）</a:t>
            </a:r>
            <a:endParaRPr lang="en-US" altLang="zh-CN" dirty="0"/>
          </a:p>
          <a:p>
            <a:r>
              <a:rPr lang="zh-CN" altLang="en-US" dirty="0"/>
              <a:t>首先介绍什么是独裁者博弈</a:t>
            </a:r>
            <a:endParaRPr lang="en-US" altLang="zh-CN" dirty="0"/>
          </a:p>
          <a:p>
            <a:r>
              <a:rPr lang="zh-CN" altLang="en-US" dirty="0"/>
              <a:t>与最后通牒博弈不同，</a:t>
            </a:r>
            <a:r>
              <a:rPr lang="en-US" altLang="zh-CN" dirty="0" err="1"/>
              <a:t>responser</a:t>
            </a:r>
            <a:r>
              <a:rPr lang="zh-CN" altLang="en-US" dirty="0"/>
              <a:t>不能否决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  <a:latin typeface="Arial" panose="020B0604020202020204" pitchFamily="34" charset="0"/>
              </a:rPr>
              <a:t>简单的经济博弈，例如独裁者游戏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(dg)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，能够系统地检验利他行为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1164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（本页有动画）</a:t>
            </a:r>
            <a:endParaRPr lang="en-US" altLang="zh-CN" dirty="0"/>
          </a:p>
          <a:p>
            <a:r>
              <a:rPr lang="zh-CN" altLang="en-US" dirty="0"/>
              <a:t>首先介绍什么是独裁者博弈</a:t>
            </a:r>
            <a:endParaRPr lang="en-US" altLang="zh-CN" dirty="0"/>
          </a:p>
          <a:p>
            <a:r>
              <a:rPr lang="zh-CN" altLang="en-US" dirty="0"/>
              <a:t>与最后通牒博弈不同，</a:t>
            </a:r>
            <a:r>
              <a:rPr lang="en-US" altLang="zh-CN" dirty="0" err="1"/>
              <a:t>responser</a:t>
            </a:r>
            <a:r>
              <a:rPr lang="zh-CN" altLang="en-US" dirty="0"/>
              <a:t>不能否决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  <a:latin typeface="Arial" panose="020B0604020202020204" pitchFamily="34" charset="0"/>
              </a:rPr>
              <a:t>简单的经济博弈，例如独裁者游戏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(dg)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，能够系统地检验利他行为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1114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（本页有动画）</a:t>
            </a:r>
            <a:endParaRPr lang="en-US" altLang="zh-CN" dirty="0"/>
          </a:p>
          <a:p>
            <a:r>
              <a:rPr lang="zh-CN" altLang="en-US" dirty="0"/>
              <a:t>首先介绍什么是独裁者博弈</a:t>
            </a:r>
            <a:endParaRPr lang="en-US" altLang="zh-CN" dirty="0"/>
          </a:p>
          <a:p>
            <a:r>
              <a:rPr lang="zh-CN" altLang="en-US" dirty="0"/>
              <a:t>与最后通牒博弈不同，</a:t>
            </a:r>
            <a:r>
              <a:rPr lang="en-US" altLang="zh-CN" dirty="0" err="1"/>
              <a:t>responser</a:t>
            </a:r>
            <a:r>
              <a:rPr lang="zh-CN" altLang="en-US" dirty="0"/>
              <a:t>不能否决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  <a:latin typeface="Arial" panose="020B0604020202020204" pitchFamily="34" charset="0"/>
              </a:rPr>
              <a:t>简单的经济博弈，例如独裁者游戏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(dg)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，能够系统地检验利他行为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0924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（本页有动画）</a:t>
            </a:r>
            <a:endParaRPr lang="en-US" altLang="zh-CN" dirty="0"/>
          </a:p>
          <a:p>
            <a:r>
              <a:rPr lang="zh-CN" altLang="en-US" dirty="0"/>
              <a:t>首先介绍什么是独裁者博弈</a:t>
            </a:r>
            <a:endParaRPr lang="en-US" altLang="zh-CN" dirty="0"/>
          </a:p>
          <a:p>
            <a:r>
              <a:rPr lang="zh-CN" altLang="en-US" dirty="0"/>
              <a:t>与最后通牒博弈不同，</a:t>
            </a:r>
            <a:r>
              <a:rPr lang="en-US" altLang="zh-CN" dirty="0" err="1"/>
              <a:t>responser</a:t>
            </a:r>
            <a:r>
              <a:rPr lang="zh-CN" altLang="en-US" dirty="0"/>
              <a:t>不能否决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  <a:latin typeface="Arial" panose="020B0604020202020204" pitchFamily="34" charset="0"/>
              </a:rPr>
              <a:t>简单的经济博弈，例如独裁者游戏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(dg)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，能够系统地检验利他行为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0848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（本页有动画）</a:t>
            </a:r>
            <a:endParaRPr lang="en-US" altLang="zh-CN" dirty="0"/>
          </a:p>
          <a:p>
            <a:r>
              <a:rPr lang="zh-CN" altLang="en-US" dirty="0"/>
              <a:t>首先介绍什么是独裁者博弈</a:t>
            </a:r>
            <a:endParaRPr lang="en-US" altLang="zh-CN" dirty="0"/>
          </a:p>
          <a:p>
            <a:r>
              <a:rPr lang="zh-CN" altLang="en-US" dirty="0"/>
              <a:t>与最后通牒博弈不同，</a:t>
            </a:r>
            <a:r>
              <a:rPr lang="en-US" altLang="zh-CN" dirty="0" err="1"/>
              <a:t>responser</a:t>
            </a:r>
            <a:r>
              <a:rPr lang="zh-CN" altLang="en-US" dirty="0"/>
              <a:t>不能否决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  <a:latin typeface="Arial" panose="020B0604020202020204" pitchFamily="34" charset="0"/>
              </a:rPr>
              <a:t>简单的经济博弈，例如独裁者游戏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(dg)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，能够系统地检验利他行为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1401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（本页有动画）</a:t>
            </a:r>
            <a:endParaRPr lang="en-US" altLang="zh-CN" dirty="0"/>
          </a:p>
          <a:p>
            <a:r>
              <a:rPr lang="zh-CN" altLang="en-US" dirty="0"/>
              <a:t>首先介绍什么是独裁者博弈</a:t>
            </a:r>
            <a:endParaRPr lang="en-US" altLang="zh-CN" dirty="0"/>
          </a:p>
          <a:p>
            <a:r>
              <a:rPr lang="zh-CN" altLang="en-US" dirty="0"/>
              <a:t>与最后通牒博弈不同，</a:t>
            </a:r>
            <a:r>
              <a:rPr lang="en-US" altLang="zh-CN" dirty="0" err="1"/>
              <a:t>responser</a:t>
            </a:r>
            <a:r>
              <a:rPr lang="zh-CN" altLang="en-US" dirty="0"/>
              <a:t>不能否决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  <a:latin typeface="Arial" panose="020B0604020202020204" pitchFamily="34" charset="0"/>
              </a:rPr>
              <a:t>简单的经济博弈，例如独裁者游戏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(dg)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，能够系统地检验利他行为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921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（本页有动画）</a:t>
            </a:r>
            <a:endParaRPr lang="en-US" altLang="zh-CN" dirty="0"/>
          </a:p>
          <a:p>
            <a:r>
              <a:rPr lang="zh-CN" altLang="en-US" dirty="0"/>
              <a:t>首先介绍什么是独裁者博弈</a:t>
            </a:r>
            <a:endParaRPr lang="en-US" altLang="zh-CN" dirty="0"/>
          </a:p>
          <a:p>
            <a:r>
              <a:rPr lang="zh-CN" altLang="en-US" dirty="0"/>
              <a:t>与最后通牒博弈不同，</a:t>
            </a:r>
            <a:r>
              <a:rPr lang="en-US" altLang="zh-CN" dirty="0" err="1"/>
              <a:t>responser</a:t>
            </a:r>
            <a:r>
              <a:rPr lang="zh-CN" altLang="en-US" dirty="0"/>
              <a:t>不能否决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  <a:latin typeface="Arial" panose="020B0604020202020204" pitchFamily="34" charset="0"/>
              </a:rPr>
              <a:t>简单的经济博弈，例如独裁者游戏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(dg)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，能够系统地检验利他行为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7516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（本页有动画）</a:t>
            </a:r>
            <a:endParaRPr lang="en-US" altLang="zh-CN" dirty="0"/>
          </a:p>
          <a:p>
            <a:r>
              <a:rPr lang="zh-CN" altLang="en-US" dirty="0"/>
              <a:t>首先介绍什么是独裁者博弈</a:t>
            </a:r>
            <a:endParaRPr lang="en-US" altLang="zh-CN" dirty="0"/>
          </a:p>
          <a:p>
            <a:r>
              <a:rPr lang="zh-CN" altLang="en-US" dirty="0"/>
              <a:t>与最后通牒博弈不同，</a:t>
            </a:r>
            <a:r>
              <a:rPr lang="en-US" altLang="zh-CN" dirty="0" err="1"/>
              <a:t>responser</a:t>
            </a:r>
            <a:r>
              <a:rPr lang="zh-CN" altLang="en-US" dirty="0"/>
              <a:t>不能否决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  <a:latin typeface="Arial" panose="020B0604020202020204" pitchFamily="34" charset="0"/>
              </a:rPr>
              <a:t>简单的经济博弈，例如独裁者游戏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(dg)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，能够系统地检验利他行为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1172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01A0AD-A4D9-2B48-AB5E-2388481E37AE}"/>
              </a:ext>
            </a:extLst>
          </p:cNvPr>
          <p:cNvGrpSpPr/>
          <p:nvPr userDrawn="1"/>
        </p:nvGrpSpPr>
        <p:grpSpPr>
          <a:xfrm>
            <a:off x="449419" y="1736371"/>
            <a:ext cx="8245162" cy="1903301"/>
            <a:chOff x="599225" y="1921565"/>
            <a:chExt cx="10993549" cy="190330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A9D506-C91D-DF44-8641-48F37CD3C15A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  <p:sp>
          <p:nvSpPr>
            <p:cNvPr id="18" name="半闭框 17">
              <a:extLst>
                <a:ext uri="{FF2B5EF4-FFF2-40B4-BE49-F238E27FC236}">
                  <a16:creationId xmlns:a16="http://schemas.microsoft.com/office/drawing/2014/main" id="{A1E2328B-A4C4-764E-ACC8-998B2E63C537}"/>
                </a:ext>
              </a:extLst>
            </p:cNvPr>
            <p:cNvSpPr/>
            <p:nvPr userDrawn="1"/>
          </p:nvSpPr>
          <p:spPr>
            <a:xfrm>
              <a:off x="599225" y="1921565"/>
              <a:ext cx="1071531" cy="867934"/>
            </a:xfrm>
            <a:prstGeom prst="halfFrame">
              <a:avLst>
                <a:gd name="adj1" fmla="val 23474"/>
                <a:gd name="adj2" fmla="val 2347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533506A-6FCC-464D-8406-9673E74408CF}"/>
                </a:ext>
              </a:extLst>
            </p:cNvPr>
            <p:cNvSpPr/>
            <p:nvPr userDrawn="1"/>
          </p:nvSpPr>
          <p:spPr>
            <a:xfrm>
              <a:off x="9708443" y="3658705"/>
              <a:ext cx="1884329" cy="1661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194A483F-9AA2-A24C-BA23-AD5256267A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565" y="408389"/>
            <a:ext cx="2540842" cy="10728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377" y="2028084"/>
            <a:ext cx="7699248" cy="1356406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377" y="3819055"/>
            <a:ext cx="7699248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B6C974-93C8-E54E-BB6E-3C1FE4521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3824-AECC-4A78-812F-293D23F9D56B}" type="datetime1">
              <a:rPr kumimoji="1" lang="zh-CN" altLang="en-US" smtClean="0"/>
              <a:t>2022/6/19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14F29B-65DE-874C-8CAC-555B12D9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4AD2F4-C9C1-DF44-9EAC-2625A390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395677"/>
            <a:ext cx="8272212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4962418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C784-F14C-40DF-9E96-BB7796D82304}" type="datetime1">
              <a:rPr kumimoji="1" lang="zh-CN" altLang="en-US" smtClean="0"/>
              <a:t>2022/6/19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4E0F6E2-B2E4-C148-9E7B-EBC6C0F1ED91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89CB-C3C4-4988-9073-23618BB412AA}" type="datetime1">
              <a:rPr kumimoji="1" lang="zh-CN" altLang="en-US" smtClean="0"/>
              <a:t>2022/6/19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6663023" y="675726"/>
            <a:ext cx="66732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77237" y="675727"/>
            <a:ext cx="1424622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843708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C89D33-28DC-B746-AE7D-E6085CC3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1611-5860-43DD-903F-0C72DCD3DF24}" type="datetime1">
              <a:rPr kumimoji="1" lang="zh-CN" altLang="en-US" smtClean="0"/>
              <a:t>2022/6/19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E1EF53-0E9B-E243-B4F1-B1C7F0BD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DA247-823F-034B-AEC0-494674B6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5272628-8143-4B4C-80F6-09345191E2DE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033" y="2180499"/>
            <a:ext cx="7891040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B3414000-0475-7845-9508-337FFFC1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2265DA69-D9B6-384B-91FC-5C225D98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4221-F350-4090-861A-DAA533CA03EC}" type="datetime1">
              <a:rPr kumimoji="1" lang="zh-CN" altLang="en-US" smtClean="0"/>
              <a:t>2022/6/19</a:t>
            </a:fld>
            <a:endParaRPr kumimoji="1"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198CD9FF-6143-0B4F-B35B-FC5B48F3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99E00C6-785E-8740-9B07-6D282AB5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912" y="2118168"/>
            <a:ext cx="7634195" cy="3602477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4" y="5597318"/>
            <a:ext cx="2133599" cy="365125"/>
          </a:xfrm>
        </p:spPr>
        <p:txBody>
          <a:bodyPr/>
          <a:lstStyle/>
          <a:p>
            <a:fld id="{15AC36EB-B611-4B4A-9C6E-1245F274C293}" type="datetime1">
              <a:rPr kumimoji="1" lang="zh-CN" altLang="en-US" smtClean="0"/>
              <a:t>2022/6/19</a:t>
            </a:fld>
            <a:endParaRPr kumimoji="1"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3912" y="5592992"/>
            <a:ext cx="4549889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5597318"/>
            <a:ext cx="78938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12" y="490439"/>
            <a:ext cx="7634194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 rot="5400000">
            <a:off x="-2876353" y="3304529"/>
            <a:ext cx="6858000" cy="24894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FF32880-473D-074E-B873-310394DC145B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6CC6FD-0536-1042-94FB-7B29BCD323E4}"/>
              </a:ext>
            </a:extLst>
          </p:cNvPr>
          <p:cNvGrpSpPr/>
          <p:nvPr userDrawn="1"/>
        </p:nvGrpSpPr>
        <p:grpSpPr>
          <a:xfrm>
            <a:off x="449419" y="1736371"/>
            <a:ext cx="8245162" cy="1903301"/>
            <a:chOff x="599225" y="1921565"/>
            <a:chExt cx="10993549" cy="1903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B59113-F03A-6147-A467-92DB82160BCD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3E5866-268A-1A4A-BD63-7247C0C32E7C}"/>
                </a:ext>
              </a:extLst>
            </p:cNvPr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B3AEDE27-05BC-DA44-AA23-81C54830A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377" y="2028084"/>
            <a:ext cx="7699248" cy="1376851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DDB4CB7-B75A-CF44-8C12-E3DE32CE3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377" y="3830630"/>
            <a:ext cx="7699248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7" name="日期占位符 10">
            <a:extLst>
              <a:ext uri="{FF2B5EF4-FFF2-40B4-BE49-F238E27FC236}">
                <a16:creationId xmlns:a16="http://schemas.microsoft.com/office/drawing/2014/main" id="{2D4038F2-9086-4849-856C-3F44B96D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42659" y="5597324"/>
            <a:ext cx="1892460" cy="365125"/>
          </a:xfrm>
        </p:spPr>
        <p:txBody>
          <a:bodyPr/>
          <a:lstStyle/>
          <a:p>
            <a:fld id="{07C260D3-9812-409E-9666-F8C666D4E7A5}" type="datetime1">
              <a:rPr kumimoji="1" lang="zh-CN" altLang="en-US" smtClean="0"/>
              <a:t>2022/6/19</a:t>
            </a:fld>
            <a:endParaRPr kumimoji="1" lang="zh-CN" altLang="en-US"/>
          </a:p>
        </p:txBody>
      </p:sp>
      <p:sp>
        <p:nvSpPr>
          <p:cNvPr id="28" name="页脚占位符 11">
            <a:extLst>
              <a:ext uri="{FF2B5EF4-FFF2-40B4-BE49-F238E27FC236}">
                <a16:creationId xmlns:a16="http://schemas.microsoft.com/office/drawing/2014/main" id="{0ED79189-463D-A34A-93FE-02DAF3C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5033" y="5592998"/>
            <a:ext cx="4939125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>
            <a:extLst>
              <a:ext uri="{FF2B5EF4-FFF2-40B4-BE49-F238E27FC236}">
                <a16:creationId xmlns:a16="http://schemas.microsoft.com/office/drawing/2014/main" id="{81D88334-B4F7-F340-8AA4-0865A0C0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13620" y="5597324"/>
            <a:ext cx="902453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8550395-E882-3647-B449-C8E87F86C53D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6" y="2228004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EAA8-0590-454C-BA05-B4E5A9E8A3CF}" type="datetime1">
              <a:rPr kumimoji="1" lang="zh-CN" altLang="en-US" smtClean="0"/>
              <a:t>2022/6/19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6" y="2250895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5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3" y="2250895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3" y="2926055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72A1-90E6-46DA-8977-9C2162951352}" type="datetime1">
              <a:rPr kumimoji="1" lang="zh-CN" altLang="en-US" smtClean="0"/>
              <a:t>2022/6/19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D7D4-C846-40CB-A6B0-FC04F29B65AB}" type="datetime1">
              <a:rPr kumimoji="1" lang="zh-CN" altLang="en-US" smtClean="0"/>
              <a:t>2022/6/19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2A73-F742-4E73-9289-A4D90278936B}" type="datetime1">
              <a:rPr kumimoji="1" lang="zh-CN" altLang="en-US" smtClean="0"/>
              <a:t>2022/6/19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31F5C9-4209-B34B-B887-07BAC6DBEC1A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335862" y="4914809"/>
            <a:ext cx="28917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098" y="4928762"/>
            <a:ext cx="7749976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5C307D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6098" y="5581910"/>
            <a:ext cx="7749976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5C307D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42659" y="6060171"/>
            <a:ext cx="1892460" cy="365125"/>
          </a:xfrm>
        </p:spPr>
        <p:txBody>
          <a:bodyPr/>
          <a:lstStyle>
            <a:lvl1pPr>
              <a:defRPr>
                <a:solidFill>
                  <a:srgbClr val="5C307D"/>
                </a:solidFill>
              </a:defRPr>
            </a:lvl1pPr>
          </a:lstStyle>
          <a:p>
            <a:fld id="{9199AAC2-8D8B-4DBF-BD33-BADB4BB433FD}" type="datetime1">
              <a:rPr kumimoji="1" lang="zh-CN" altLang="en-US" smtClean="0"/>
              <a:t>2022/6/19</a:t>
            </a:fld>
            <a:endParaRPr kumimoji="1"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5033" y="6055845"/>
            <a:ext cx="4939125" cy="365125"/>
          </a:xfrm>
        </p:spPr>
        <p:txBody>
          <a:bodyPr/>
          <a:lstStyle>
            <a:lvl1pPr>
              <a:defRPr>
                <a:solidFill>
                  <a:srgbClr val="5C307D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13620" y="6060171"/>
            <a:ext cx="902453" cy="365125"/>
          </a:xfrm>
        </p:spPr>
        <p:txBody>
          <a:bodyPr/>
          <a:lstStyle>
            <a:lvl1pPr>
              <a:defRPr>
                <a:solidFill>
                  <a:srgbClr val="5C307D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3299D0E-B190-CC4B-84DB-7C571905AB16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480" y="593424"/>
            <a:ext cx="7891041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032" y="2336003"/>
            <a:ext cx="7891041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2659" y="5597324"/>
            <a:ext cx="18924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A8BC5FA-83CD-4D09-A7CC-AF0FC8B5C6BB}" type="datetime1">
              <a:rPr kumimoji="1" lang="zh-CN" altLang="en-US" smtClean="0"/>
              <a:t>2022/6/19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5033" y="5592998"/>
            <a:ext cx="493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13620" y="5597324"/>
            <a:ext cx="9024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305D68B-2B7C-394A-9C3F-F982EDB21D95}"/>
              </a:ext>
            </a:extLst>
          </p:cNvPr>
          <p:cNvPicPr/>
          <p:nvPr userDrawn="1"/>
        </p:nvPicPr>
        <p:blipFill rotWithShape="1"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  <p:sp>
        <p:nvSpPr>
          <p:cNvPr id="2" name="圆角矩形 1">
            <a:extLst>
              <a:ext uri="{FF2B5EF4-FFF2-40B4-BE49-F238E27FC236}">
                <a16:creationId xmlns:a16="http://schemas.microsoft.com/office/drawing/2014/main" id="{281EDAD2-3671-BF43-AEFB-C5625113F562}"/>
              </a:ext>
            </a:extLst>
          </p:cNvPr>
          <p:cNvSpPr/>
          <p:nvPr userDrawn="1"/>
        </p:nvSpPr>
        <p:spPr>
          <a:xfrm>
            <a:off x="440003" y="651024"/>
            <a:ext cx="60446" cy="900000"/>
          </a:xfrm>
          <a:prstGeom prst="roundRect">
            <a:avLst>
              <a:gd name="adj" fmla="val 0"/>
            </a:avLst>
          </a:prstGeom>
          <a:solidFill>
            <a:srgbClr val="5C30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rgbClr val="5C307D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005E0-9377-9044-8967-57A416065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351" y="1643620"/>
            <a:ext cx="8317714" cy="1356406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dirty="0"/>
              <a:t>安卓大作业功能展示</a:t>
            </a:r>
            <a:endParaRPr kumimoji="1" lang="zh-CN" altLang="en-US" sz="4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11E005-DCD8-4F8E-A83B-9725BAF42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832FC7-E311-4C3E-9F3F-028E47D51B8D}"/>
              </a:ext>
            </a:extLst>
          </p:cNvPr>
          <p:cNvSpPr txBox="1"/>
          <p:nvPr/>
        </p:nvSpPr>
        <p:spPr>
          <a:xfrm>
            <a:off x="3453888" y="4151471"/>
            <a:ext cx="223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2"/>
                </a:solidFill>
              </a:rPr>
              <a:t>黄碧婷 张后斌 吴雨娴</a:t>
            </a:r>
            <a:endParaRPr lang="en-US" altLang="zh-CN" sz="1600" dirty="0">
              <a:solidFill>
                <a:schemeClr val="accent2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accent2"/>
                </a:solidFill>
              </a:rPr>
              <a:t>2022.6.19</a:t>
            </a:r>
            <a:endParaRPr lang="zh-CN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923896"/>
      </p:ext>
    </p:extLst>
  </p:cSld>
  <p:clrMapOvr>
    <a:masterClrMapping/>
  </p:clrMapOvr>
  <p:transition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AA1F447-4857-45F9-9CE3-E1836D3A9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4069" y="1608624"/>
            <a:ext cx="8529254" cy="4021367"/>
          </a:xfrm>
        </p:spPr>
        <p:txBody>
          <a:bodyPr/>
          <a:lstStyle/>
          <a:p>
            <a:r>
              <a:rPr lang="zh-CN" altLang="en-US" dirty="0"/>
              <a:t>草稿页面保存未发布的作品草稿 </a:t>
            </a:r>
            <a:r>
              <a:rPr lang="en-US" altLang="zh-CN" dirty="0"/>
              <a:t>2%</a:t>
            </a:r>
            <a:r>
              <a:rPr lang="zh-CN" altLang="en-US" dirty="0"/>
              <a:t>（已完成）</a:t>
            </a:r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A623C99-35C2-4EF6-9938-B02492A0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/>
              <a:t>用户</a:t>
            </a:r>
            <a:r>
              <a:rPr kumimoji="1" lang="en-US" altLang="zh-CN" sz="3600" dirty="0"/>
              <a:t>(20%)</a:t>
            </a:r>
            <a:r>
              <a:rPr kumimoji="1" lang="zh-CN" altLang="en-US" sz="3600" dirty="0"/>
              <a:t>：二级菜单</a:t>
            </a:r>
            <a:endParaRPr lang="zh-CN" altLang="en-US" sz="36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8C74F97-3308-482C-B291-9939B86C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4989297"/>
      </p:ext>
    </p:extLst>
  </p:cSld>
  <p:clrMapOvr>
    <a:masterClrMapping/>
  </p:clrMapOvr>
  <p:transition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AA1F447-4857-45F9-9CE3-E1836D3A9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4069" y="1608624"/>
            <a:ext cx="8529254" cy="4021367"/>
          </a:xfrm>
        </p:spPr>
        <p:txBody>
          <a:bodyPr/>
          <a:lstStyle/>
          <a:p>
            <a:r>
              <a:rPr lang="zh-CN" altLang="en-US" dirty="0"/>
              <a:t>进入⼀篇草稿的编辑界面继续进行编辑或者删除 </a:t>
            </a:r>
            <a:r>
              <a:rPr lang="en-US" altLang="zh-CN" dirty="0"/>
              <a:t>3%</a:t>
            </a:r>
            <a:r>
              <a:rPr lang="zh-CN" altLang="en-US" dirty="0"/>
              <a:t>（已完成）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A623C99-35C2-4EF6-9938-B02492A0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/>
              <a:t>用户</a:t>
            </a:r>
            <a:r>
              <a:rPr kumimoji="1" lang="en-US" altLang="zh-CN" sz="3600" dirty="0"/>
              <a:t>(20%)</a:t>
            </a:r>
            <a:r>
              <a:rPr kumimoji="1" lang="zh-CN" altLang="en-US" sz="3600" dirty="0"/>
              <a:t>：二级菜单</a:t>
            </a:r>
            <a:endParaRPr lang="zh-CN" altLang="en-US" sz="36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8C74F97-3308-482C-B291-9939B86C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4418039"/>
      </p:ext>
    </p:extLst>
  </p:cSld>
  <p:clrMapOvr>
    <a:masterClrMapping/>
  </p:clrMapOvr>
  <p:transition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AA1F447-4857-45F9-9CE3-E1836D3A9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4069" y="1996944"/>
            <a:ext cx="8529254" cy="3633047"/>
          </a:xfrm>
        </p:spPr>
        <p:txBody>
          <a:bodyPr/>
          <a:lstStyle/>
          <a:p>
            <a:r>
              <a:rPr lang="zh-CN" altLang="en-US" dirty="0"/>
              <a:t>发布纯文字动态 </a:t>
            </a:r>
            <a:r>
              <a:rPr lang="en-US" altLang="zh-CN" dirty="0"/>
              <a:t>1%</a:t>
            </a:r>
            <a:r>
              <a:rPr lang="zh-CN" altLang="en-US" dirty="0"/>
              <a:t>（已完成）</a:t>
            </a:r>
            <a:endParaRPr lang="en-US" altLang="zh-CN" dirty="0"/>
          </a:p>
          <a:p>
            <a:r>
              <a:rPr lang="zh-CN" altLang="en-US" dirty="0"/>
              <a:t>发布图文混合（包括调用相机进行拍照）</a:t>
            </a:r>
            <a:r>
              <a:rPr lang="en-US" altLang="zh-CN" dirty="0"/>
              <a:t>2%</a:t>
            </a:r>
            <a:r>
              <a:rPr lang="zh-CN" altLang="en-US" dirty="0"/>
              <a:t>（未完成）</a:t>
            </a:r>
            <a:endParaRPr lang="en-US" altLang="zh-CN" dirty="0"/>
          </a:p>
          <a:p>
            <a:r>
              <a:rPr lang="zh-CN" altLang="en-US" dirty="0"/>
              <a:t>发布音频动态（包括调用麦克风进行录音）</a:t>
            </a:r>
            <a:r>
              <a:rPr lang="en-US" altLang="zh-CN" dirty="0"/>
              <a:t>3%</a:t>
            </a:r>
            <a:r>
              <a:rPr lang="zh-CN" altLang="en-US" dirty="0"/>
              <a:t> （未完成）</a:t>
            </a:r>
            <a:endParaRPr lang="en-US" altLang="zh-CN" dirty="0"/>
          </a:p>
          <a:p>
            <a:r>
              <a:rPr lang="zh-CN" altLang="en-US" dirty="0"/>
              <a:t>发布视频动态（包括调用相机进行录像）</a:t>
            </a:r>
            <a:r>
              <a:rPr lang="en-US" altLang="zh-CN" dirty="0"/>
              <a:t>3%</a:t>
            </a:r>
            <a:r>
              <a:rPr lang="zh-CN" altLang="en-US" dirty="0"/>
              <a:t>（未完成）</a:t>
            </a:r>
            <a:endParaRPr lang="en-US" altLang="zh-CN" dirty="0"/>
          </a:p>
          <a:p>
            <a:r>
              <a:rPr lang="zh-CN" altLang="en-US" dirty="0"/>
              <a:t>发布动态时添加位置信息（调用手机定位） </a:t>
            </a:r>
            <a:r>
              <a:rPr lang="en-US" altLang="zh-CN" dirty="0"/>
              <a:t>3%</a:t>
            </a:r>
            <a:r>
              <a:rPr lang="zh-CN" altLang="en-US" dirty="0"/>
              <a:t>（未完成）</a:t>
            </a:r>
            <a:endParaRPr lang="en-US" altLang="zh-CN" dirty="0"/>
          </a:p>
          <a:p>
            <a:r>
              <a:rPr lang="zh-CN" altLang="en-US" dirty="0"/>
              <a:t>编辑过程中⾃动保存草稿，发布完成后自动从草稿箱删除 </a:t>
            </a:r>
            <a:r>
              <a:rPr lang="en-US" altLang="zh-CN" dirty="0"/>
              <a:t>4%</a:t>
            </a:r>
            <a:r>
              <a:rPr lang="zh-CN" altLang="en-US" dirty="0"/>
              <a:t>（已完成）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A623C99-35C2-4EF6-9938-B02492A0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/>
              <a:t>发布</a:t>
            </a:r>
            <a:r>
              <a:rPr kumimoji="1" lang="en-US" altLang="zh-CN" sz="3600" dirty="0"/>
              <a:t>(16%)</a:t>
            </a:r>
            <a:endParaRPr lang="zh-CN" altLang="en-US" sz="36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8C74F97-3308-482C-B291-9939B86C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4610661"/>
      </p:ext>
    </p:extLst>
  </p:cSld>
  <p:clrMapOvr>
    <a:masterClrMapping/>
  </p:clrMapOvr>
  <p:transition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AA1F447-4857-45F9-9CE3-E1836D3A9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4069" y="1608624"/>
            <a:ext cx="8529254" cy="4021367"/>
          </a:xfrm>
        </p:spPr>
        <p:txBody>
          <a:bodyPr/>
          <a:lstStyle/>
          <a:p>
            <a:r>
              <a:rPr lang="zh-CN" altLang="en-US" dirty="0"/>
              <a:t>发布纯文字动态 </a:t>
            </a:r>
            <a:r>
              <a:rPr lang="en-US" altLang="zh-CN" dirty="0"/>
              <a:t>1%</a:t>
            </a:r>
            <a:r>
              <a:rPr lang="zh-CN" altLang="en-US" dirty="0"/>
              <a:t>（已完成）</a:t>
            </a:r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A623C99-35C2-4EF6-9938-B02492A0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/>
              <a:t>发布</a:t>
            </a:r>
            <a:r>
              <a:rPr kumimoji="1" lang="en-US" altLang="zh-CN" sz="3600" dirty="0"/>
              <a:t>(16%)</a:t>
            </a:r>
            <a:endParaRPr lang="zh-CN" altLang="en-US" sz="36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8C74F97-3308-482C-B291-9939B86C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9484217"/>
      </p:ext>
    </p:extLst>
  </p:cSld>
  <p:clrMapOvr>
    <a:masterClrMapping/>
  </p:clrMapOvr>
  <p:transition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AA1F447-4857-45F9-9CE3-E1836D3A9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4069" y="1608624"/>
            <a:ext cx="8529254" cy="4021367"/>
          </a:xfrm>
        </p:spPr>
        <p:txBody>
          <a:bodyPr/>
          <a:lstStyle/>
          <a:p>
            <a:r>
              <a:rPr lang="zh-CN" altLang="en-US" dirty="0"/>
              <a:t>编辑过程中⾃动保存草稿，发布完成后自动从草稿箱删除 </a:t>
            </a:r>
            <a:r>
              <a:rPr lang="en-US" altLang="zh-CN" dirty="0"/>
              <a:t>4%</a:t>
            </a:r>
            <a:r>
              <a:rPr lang="zh-CN" altLang="en-US" dirty="0"/>
              <a:t>（已完成）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额外说明：没有实现自动保存草稿，因为按照我们使用</a:t>
            </a:r>
            <a:r>
              <a:rPr lang="en-US" altLang="zh-CN" dirty="0"/>
              <a:t>app</a:t>
            </a:r>
            <a:r>
              <a:rPr lang="zh-CN" altLang="en-US" dirty="0"/>
              <a:t>的习惯，很多</a:t>
            </a:r>
            <a:r>
              <a:rPr lang="en-US" altLang="zh-CN" dirty="0"/>
              <a:t>app</a:t>
            </a:r>
            <a:r>
              <a:rPr lang="zh-CN" altLang="en-US" dirty="0"/>
              <a:t>会让你自己选择是否保存到草稿箱，所以这里使用了按钮保存的形式；但可以自动删除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A623C99-35C2-4EF6-9938-B02492A0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/>
              <a:t>发布</a:t>
            </a:r>
            <a:r>
              <a:rPr kumimoji="1" lang="en-US" altLang="zh-CN" sz="3600" dirty="0"/>
              <a:t>(16%)</a:t>
            </a:r>
            <a:endParaRPr lang="zh-CN" altLang="en-US" sz="36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8C74F97-3308-482C-B291-9939B86C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4957297"/>
      </p:ext>
    </p:extLst>
  </p:cSld>
  <p:clrMapOvr>
    <a:masterClrMapping/>
  </p:clrMapOvr>
  <p:transition>
    <p:split orient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AA1F447-4857-45F9-9CE3-E1836D3A9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4069" y="1996944"/>
            <a:ext cx="8529254" cy="3633047"/>
          </a:xfrm>
        </p:spPr>
        <p:txBody>
          <a:bodyPr/>
          <a:lstStyle/>
          <a:p>
            <a:r>
              <a:rPr lang="zh-CN" altLang="en-US" dirty="0"/>
              <a:t>选择根据时间顺序或者</a:t>
            </a:r>
            <a:r>
              <a:rPr lang="zh-CN" altLang="en-US" strike="sngStrike" dirty="0"/>
              <a:t>点赞数量</a:t>
            </a:r>
            <a:r>
              <a:rPr lang="zh-CN" altLang="en-US" dirty="0"/>
              <a:t>进行动态展示 </a:t>
            </a:r>
            <a:r>
              <a:rPr lang="en-US" altLang="zh-CN" dirty="0"/>
              <a:t>3%</a:t>
            </a:r>
            <a:r>
              <a:rPr lang="zh-CN" altLang="en-US" dirty="0"/>
              <a:t>（部分完成）</a:t>
            </a:r>
            <a:endParaRPr lang="en-US" altLang="zh-CN" dirty="0"/>
          </a:p>
          <a:p>
            <a:r>
              <a:rPr lang="zh-CN" altLang="en-US" dirty="0"/>
              <a:t>选择根据所有人或者已关注的人进行动态展示 </a:t>
            </a:r>
            <a:r>
              <a:rPr lang="en-US" altLang="zh-CN" dirty="0"/>
              <a:t>2%</a:t>
            </a:r>
            <a:r>
              <a:rPr lang="zh-CN" altLang="en-US" dirty="0"/>
              <a:t>（已完成）</a:t>
            </a:r>
            <a:endParaRPr lang="en-US" altLang="zh-CN" dirty="0"/>
          </a:p>
          <a:p>
            <a:r>
              <a:rPr lang="zh-CN" altLang="en-US" dirty="0"/>
              <a:t>对动态进行点赞（展示所有的点赞人信息）</a:t>
            </a:r>
            <a:r>
              <a:rPr lang="en-US" altLang="zh-CN" dirty="0"/>
              <a:t>2%</a:t>
            </a:r>
            <a:r>
              <a:rPr lang="zh-CN" altLang="en-US" dirty="0"/>
              <a:t>（部分完成）</a:t>
            </a:r>
            <a:endParaRPr lang="en-US" altLang="zh-CN" dirty="0"/>
          </a:p>
          <a:p>
            <a:r>
              <a:rPr lang="zh-CN" altLang="en-US" dirty="0"/>
              <a:t>对动态进行评论（展示所有的回复信息）</a:t>
            </a:r>
            <a:r>
              <a:rPr lang="en-US" altLang="zh-CN" dirty="0"/>
              <a:t>2%</a:t>
            </a:r>
            <a:r>
              <a:rPr lang="zh-CN" altLang="en-US" dirty="0"/>
              <a:t>（部分完成）</a:t>
            </a:r>
            <a:endParaRPr lang="en-US" altLang="zh-CN" dirty="0"/>
          </a:p>
          <a:p>
            <a:r>
              <a:rPr lang="zh-CN" altLang="en-US" dirty="0"/>
              <a:t>对动态进行分享（分享到任何其他可展示内容的</a:t>
            </a:r>
            <a:r>
              <a:rPr lang="en-US" altLang="zh-CN" dirty="0"/>
              <a:t>APP</a:t>
            </a:r>
            <a:r>
              <a:rPr lang="zh-CN" altLang="en-US" dirty="0"/>
              <a:t>中）</a:t>
            </a:r>
            <a:r>
              <a:rPr lang="en-US" altLang="zh-CN" dirty="0"/>
              <a:t>2%</a:t>
            </a:r>
            <a:r>
              <a:rPr lang="zh-CN" altLang="en-US" dirty="0"/>
              <a:t>（已完成）</a:t>
            </a:r>
            <a:endParaRPr lang="en-US" altLang="zh-CN" dirty="0"/>
          </a:p>
          <a:p>
            <a:r>
              <a:rPr lang="zh-CN" altLang="en-US" dirty="0"/>
              <a:t>可以取消点赞，</a:t>
            </a:r>
            <a:r>
              <a:rPr lang="zh-CN" altLang="en-US" strike="sngStrike" dirty="0"/>
              <a:t>删除评论 </a:t>
            </a:r>
            <a:r>
              <a:rPr lang="en-US" altLang="zh-CN" dirty="0"/>
              <a:t>2%</a:t>
            </a:r>
            <a:r>
              <a:rPr lang="zh-CN" altLang="en-US" dirty="0"/>
              <a:t>（部分完成）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A623C99-35C2-4EF6-9938-B02492A0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/>
              <a:t>查看</a:t>
            </a:r>
            <a:r>
              <a:rPr kumimoji="1" lang="en-US" altLang="zh-CN" sz="3600" dirty="0"/>
              <a:t>(13%)</a:t>
            </a:r>
            <a:endParaRPr lang="zh-CN" altLang="en-US" sz="36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8C74F97-3308-482C-B291-9939B86C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9421143"/>
      </p:ext>
    </p:extLst>
  </p:cSld>
  <p:clrMapOvr>
    <a:masterClrMapping/>
  </p:clrMapOvr>
  <p:transition>
    <p:split orient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AA1F447-4857-45F9-9CE3-E1836D3A9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4069" y="1608624"/>
            <a:ext cx="8529254" cy="4021367"/>
          </a:xfrm>
        </p:spPr>
        <p:txBody>
          <a:bodyPr/>
          <a:lstStyle/>
          <a:p>
            <a:r>
              <a:rPr lang="zh-CN" altLang="en-US" dirty="0"/>
              <a:t>选择根据时间顺序或者</a:t>
            </a:r>
            <a:r>
              <a:rPr lang="zh-CN" altLang="en-US" strike="sngStrike" dirty="0"/>
              <a:t>点赞数量</a:t>
            </a:r>
            <a:r>
              <a:rPr lang="zh-CN" altLang="en-US" dirty="0"/>
              <a:t>进行动态展示 </a:t>
            </a:r>
            <a:r>
              <a:rPr lang="en-US" altLang="zh-CN" dirty="0"/>
              <a:t>3%</a:t>
            </a:r>
            <a:r>
              <a:rPr lang="zh-CN" altLang="en-US" dirty="0"/>
              <a:t>（部分完成）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额外说明：可以按照时间递增或递减顺序显示</a:t>
            </a:r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A623C99-35C2-4EF6-9938-B02492A0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/>
              <a:t>查看</a:t>
            </a:r>
            <a:r>
              <a:rPr kumimoji="1" lang="en-US" altLang="zh-CN" sz="3600" dirty="0"/>
              <a:t>(13%)</a:t>
            </a:r>
            <a:endParaRPr lang="zh-CN" altLang="en-US" sz="36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8C74F97-3308-482C-B291-9939B86C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0727363"/>
      </p:ext>
    </p:extLst>
  </p:cSld>
  <p:clrMapOvr>
    <a:masterClrMapping/>
  </p:clrMapOvr>
  <p:transition>
    <p:split orient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AA1F447-4857-45F9-9CE3-E1836D3A9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4069" y="1608624"/>
            <a:ext cx="8529254" cy="4021367"/>
          </a:xfrm>
        </p:spPr>
        <p:txBody>
          <a:bodyPr/>
          <a:lstStyle/>
          <a:p>
            <a:r>
              <a:rPr lang="zh-CN" altLang="en-US" dirty="0"/>
              <a:t>选择根据所有人或者已关注的人进行动态展示 </a:t>
            </a:r>
            <a:r>
              <a:rPr lang="en-US" altLang="zh-CN" dirty="0"/>
              <a:t>2%</a:t>
            </a:r>
            <a:r>
              <a:rPr lang="zh-CN" altLang="en-US" dirty="0"/>
              <a:t>（已完成）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A623C99-35C2-4EF6-9938-B02492A0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/>
              <a:t>查看</a:t>
            </a:r>
            <a:r>
              <a:rPr kumimoji="1" lang="en-US" altLang="zh-CN" sz="3600" dirty="0"/>
              <a:t>(13%)</a:t>
            </a:r>
            <a:endParaRPr lang="zh-CN" altLang="en-US" sz="36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8C74F97-3308-482C-B291-9939B86C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1677175"/>
      </p:ext>
    </p:extLst>
  </p:cSld>
  <p:clrMapOvr>
    <a:masterClrMapping/>
  </p:clrMapOvr>
  <p:transition>
    <p:split orient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AA1F447-4857-45F9-9CE3-E1836D3A9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4069" y="1608624"/>
            <a:ext cx="8529254" cy="4021367"/>
          </a:xfrm>
        </p:spPr>
        <p:txBody>
          <a:bodyPr/>
          <a:lstStyle/>
          <a:p>
            <a:r>
              <a:rPr lang="zh-CN" altLang="en-US" dirty="0"/>
              <a:t>对动态进行点赞（展示所有的点赞人信息）</a:t>
            </a:r>
            <a:r>
              <a:rPr lang="en-US" altLang="zh-CN" dirty="0"/>
              <a:t>2%</a:t>
            </a:r>
            <a:r>
              <a:rPr lang="zh-CN" altLang="en-US" dirty="0"/>
              <a:t>（部分完成）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额外说明：实现了前端样式，也实现了后端功能；但是通信连接上没来得及完成</a:t>
            </a:r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A623C99-35C2-4EF6-9938-B02492A0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/>
              <a:t>查看</a:t>
            </a:r>
            <a:r>
              <a:rPr kumimoji="1" lang="en-US" altLang="zh-CN" sz="3600" dirty="0"/>
              <a:t>(13%)</a:t>
            </a:r>
            <a:endParaRPr lang="zh-CN" altLang="en-US" sz="36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8C74F97-3308-482C-B291-9939B86C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1937644"/>
      </p:ext>
    </p:extLst>
  </p:cSld>
  <p:clrMapOvr>
    <a:masterClrMapping/>
  </p:clrMapOvr>
  <p:transition>
    <p:split orient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AA1F447-4857-45F9-9CE3-E1836D3A9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4069" y="1608624"/>
            <a:ext cx="8529254" cy="4021367"/>
          </a:xfrm>
        </p:spPr>
        <p:txBody>
          <a:bodyPr/>
          <a:lstStyle/>
          <a:p>
            <a:r>
              <a:rPr lang="zh-CN" altLang="en-US" dirty="0"/>
              <a:t>对动态进行评论（展示所有的回复信息）</a:t>
            </a:r>
            <a:r>
              <a:rPr lang="en-US" altLang="zh-CN" dirty="0"/>
              <a:t>2%</a:t>
            </a:r>
            <a:r>
              <a:rPr lang="zh-CN" altLang="en-US" dirty="0"/>
              <a:t>（部分完成）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额外说明：实现了前端样式，也实现了后端功能；但是通信连接上没来得及完成</a:t>
            </a:r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A623C99-35C2-4EF6-9938-B02492A0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/>
              <a:t>查看</a:t>
            </a:r>
            <a:r>
              <a:rPr kumimoji="1" lang="en-US" altLang="zh-CN" sz="3600" dirty="0"/>
              <a:t>(13%)</a:t>
            </a:r>
            <a:endParaRPr lang="zh-CN" altLang="en-US" sz="36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8C74F97-3308-482C-B291-9939B86C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8939668"/>
      </p:ext>
    </p:extLst>
  </p:cSld>
  <p:clrMapOvr>
    <a:masterClrMapping/>
  </p:clrMapOvr>
  <p:transition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AA1F447-4857-45F9-9CE3-E1836D3A9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4069" y="1996944"/>
            <a:ext cx="8529254" cy="3633047"/>
          </a:xfrm>
        </p:spPr>
        <p:txBody>
          <a:bodyPr/>
          <a:lstStyle/>
          <a:p>
            <a:r>
              <a:rPr lang="zh-CN" altLang="en-US" dirty="0"/>
              <a:t>通过邮箱注册帐号，设置密码 </a:t>
            </a:r>
            <a:r>
              <a:rPr lang="en-US" altLang="zh-CN" dirty="0"/>
              <a:t>2%</a:t>
            </a:r>
            <a:r>
              <a:rPr lang="zh-CN" altLang="en-US" dirty="0"/>
              <a:t>（已完成）</a:t>
            </a:r>
            <a:endParaRPr lang="en-US" altLang="zh-CN" dirty="0"/>
          </a:p>
          <a:p>
            <a:r>
              <a:rPr lang="zh-CN" altLang="en-US" dirty="0"/>
              <a:t>修改用户名，</a:t>
            </a:r>
            <a:r>
              <a:rPr lang="zh-CN" altLang="en-US" strike="sngStrike" dirty="0"/>
              <a:t>头像</a:t>
            </a:r>
            <a:r>
              <a:rPr lang="zh-CN" altLang="en-US" dirty="0"/>
              <a:t>，简介，密码 </a:t>
            </a:r>
            <a:r>
              <a:rPr lang="en-US" altLang="zh-CN" dirty="0"/>
              <a:t>4%</a:t>
            </a:r>
            <a:r>
              <a:rPr lang="zh-CN" altLang="en-US" dirty="0"/>
              <a:t>（部分完成）</a:t>
            </a:r>
            <a:endParaRPr lang="en-US" altLang="zh-CN" dirty="0"/>
          </a:p>
          <a:p>
            <a:r>
              <a:rPr lang="zh-CN" altLang="en-US" dirty="0"/>
              <a:t>对用户进行关注和取关，显示关注列表，</a:t>
            </a:r>
            <a:r>
              <a:rPr lang="zh-CN" altLang="en-US" strike="sngStrike" dirty="0"/>
              <a:t>在动态页面的用户名后边显示“已关注” </a:t>
            </a:r>
            <a:r>
              <a:rPr lang="en-US" altLang="zh-CN" dirty="0"/>
              <a:t>3%</a:t>
            </a:r>
            <a:r>
              <a:rPr lang="zh-CN" altLang="en-US" dirty="0"/>
              <a:t>（部分完成）</a:t>
            </a:r>
            <a:endParaRPr lang="en-US" altLang="zh-CN" dirty="0"/>
          </a:p>
          <a:p>
            <a:r>
              <a:rPr lang="zh-CN" altLang="en-US" dirty="0"/>
              <a:t>对用户进行屏蔽，并不显示其动态 </a:t>
            </a:r>
            <a:r>
              <a:rPr lang="en-US" altLang="zh-CN" dirty="0"/>
              <a:t>2%</a:t>
            </a:r>
            <a:r>
              <a:rPr lang="zh-CN" altLang="en-US" dirty="0"/>
              <a:t>（已完成）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A623C99-35C2-4EF6-9938-B02492A0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/>
              <a:t>用户</a:t>
            </a:r>
            <a:r>
              <a:rPr kumimoji="1" lang="en-US" altLang="zh-CN" sz="3600" dirty="0"/>
              <a:t>(20%)</a:t>
            </a:r>
            <a:r>
              <a:rPr kumimoji="1" lang="zh-CN" altLang="en-US" sz="3600" dirty="0"/>
              <a:t>：注册与登录</a:t>
            </a:r>
            <a:endParaRPr lang="zh-CN" altLang="en-US" sz="36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8C74F97-3308-482C-B291-9939B86C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2707297"/>
      </p:ext>
    </p:extLst>
  </p:cSld>
  <p:clrMapOvr>
    <a:masterClrMapping/>
  </p:clrMapOvr>
  <p:transition>
    <p:split orient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AA1F447-4857-45F9-9CE3-E1836D3A9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4069" y="1608624"/>
            <a:ext cx="8529254" cy="4021367"/>
          </a:xfrm>
        </p:spPr>
        <p:txBody>
          <a:bodyPr/>
          <a:lstStyle/>
          <a:p>
            <a:r>
              <a:rPr lang="zh-CN" altLang="en-US" dirty="0"/>
              <a:t>对动态进行分享（分享到任何其他可展示内容的</a:t>
            </a:r>
            <a:r>
              <a:rPr lang="en-US" altLang="zh-CN" dirty="0"/>
              <a:t>APP</a:t>
            </a:r>
            <a:r>
              <a:rPr lang="zh-CN" altLang="en-US" dirty="0"/>
              <a:t>中）</a:t>
            </a:r>
            <a:r>
              <a:rPr lang="en-US" altLang="zh-CN" dirty="0"/>
              <a:t>2%</a:t>
            </a:r>
            <a:r>
              <a:rPr lang="zh-CN" altLang="en-US" dirty="0"/>
              <a:t>（已完成）</a:t>
            </a:r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A623C99-35C2-4EF6-9938-B02492A0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/>
              <a:t>查看</a:t>
            </a:r>
            <a:r>
              <a:rPr kumimoji="1" lang="en-US" altLang="zh-CN" sz="3600" dirty="0"/>
              <a:t>(13%)</a:t>
            </a:r>
            <a:endParaRPr lang="zh-CN" altLang="en-US" sz="36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8C74F97-3308-482C-B291-9939B86C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5442261"/>
      </p:ext>
    </p:extLst>
  </p:cSld>
  <p:clrMapOvr>
    <a:masterClrMapping/>
  </p:clrMapOvr>
  <p:transition>
    <p:split orient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AA1F447-4857-45F9-9CE3-E1836D3A9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4069" y="1608624"/>
            <a:ext cx="8529254" cy="4021367"/>
          </a:xfrm>
        </p:spPr>
        <p:txBody>
          <a:bodyPr/>
          <a:lstStyle/>
          <a:p>
            <a:r>
              <a:rPr lang="zh-CN" altLang="en-US" dirty="0"/>
              <a:t>可以取消点赞，</a:t>
            </a:r>
            <a:r>
              <a:rPr lang="zh-CN" altLang="en-US" strike="sngStrike" dirty="0"/>
              <a:t>删除评论 </a:t>
            </a:r>
            <a:r>
              <a:rPr lang="en-US" altLang="zh-CN" dirty="0"/>
              <a:t>2%</a:t>
            </a:r>
            <a:r>
              <a:rPr lang="zh-CN" altLang="en-US" dirty="0"/>
              <a:t>（部分完成）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额外说明：仅实现了取消点赞功能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A623C99-35C2-4EF6-9938-B02492A0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/>
              <a:t>查看</a:t>
            </a:r>
            <a:r>
              <a:rPr kumimoji="1" lang="en-US" altLang="zh-CN" sz="3600" dirty="0"/>
              <a:t>(13%)</a:t>
            </a:r>
            <a:endParaRPr lang="zh-CN" altLang="en-US" sz="36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8C74F97-3308-482C-B291-9939B86C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7167323"/>
      </p:ext>
    </p:extLst>
  </p:cSld>
  <p:clrMapOvr>
    <a:masterClrMapping/>
  </p:clrMapOvr>
  <p:transition>
    <p:split orient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AA1F447-4857-45F9-9CE3-E1836D3A9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4069" y="1996944"/>
            <a:ext cx="8529254" cy="3633047"/>
          </a:xfrm>
        </p:spPr>
        <p:txBody>
          <a:bodyPr/>
          <a:lstStyle/>
          <a:p>
            <a:r>
              <a:rPr lang="zh-CN" altLang="en-US" dirty="0"/>
              <a:t>接收到来自平台的通知消息，包括自己作品的点赞与评论，以及关注作者的更新 </a:t>
            </a:r>
            <a:r>
              <a:rPr lang="en-US" altLang="zh-CN" dirty="0"/>
              <a:t>4%</a:t>
            </a:r>
            <a:r>
              <a:rPr lang="zh-CN" altLang="en-US" dirty="0"/>
              <a:t>（部分完成）</a:t>
            </a:r>
            <a:endParaRPr lang="en-US" altLang="zh-CN" dirty="0"/>
          </a:p>
          <a:p>
            <a:r>
              <a:rPr lang="zh-CN" altLang="en-US" dirty="0"/>
              <a:t>用户从个人中心界面进入通知消息列表 </a:t>
            </a:r>
            <a:r>
              <a:rPr lang="en-US" altLang="zh-CN" dirty="0"/>
              <a:t>2%</a:t>
            </a:r>
            <a:r>
              <a:rPr lang="zh-CN" altLang="en-US" dirty="0"/>
              <a:t>（已完成）</a:t>
            </a:r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A623C99-35C2-4EF6-9938-B02492A0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/>
              <a:t>通知</a:t>
            </a:r>
            <a:r>
              <a:rPr kumimoji="1" lang="en-US" altLang="zh-CN" sz="3600" dirty="0"/>
              <a:t>(6%)</a:t>
            </a:r>
            <a:endParaRPr lang="zh-CN" altLang="en-US" sz="36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8C74F97-3308-482C-B291-9939B86C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6740255"/>
      </p:ext>
    </p:extLst>
  </p:cSld>
  <p:clrMapOvr>
    <a:masterClrMapping/>
  </p:clrMapOvr>
  <p:transition>
    <p:split orient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AA1F447-4857-45F9-9CE3-E1836D3A9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4069" y="1608624"/>
            <a:ext cx="8529254" cy="4021367"/>
          </a:xfrm>
        </p:spPr>
        <p:txBody>
          <a:bodyPr/>
          <a:lstStyle/>
          <a:p>
            <a:r>
              <a:rPr lang="zh-CN" altLang="en-US" dirty="0"/>
              <a:t>接收到来自平台的通知消息，包括自己作品的点赞与评论，以及关注作者的更新 </a:t>
            </a:r>
            <a:r>
              <a:rPr lang="en-US" altLang="zh-CN" dirty="0"/>
              <a:t>4%</a:t>
            </a:r>
            <a:r>
              <a:rPr lang="zh-CN" altLang="en-US" dirty="0"/>
              <a:t>（部分完成）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额外说明：消息通知中由于点赞和评论未调通使得无法显示，但是消息模块这一功能已经实现，不过无法展示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A623C99-35C2-4EF6-9938-B02492A0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/>
              <a:t>通知</a:t>
            </a:r>
            <a:r>
              <a:rPr kumimoji="1" lang="en-US" altLang="zh-CN" sz="3600" dirty="0"/>
              <a:t>(6%)</a:t>
            </a:r>
            <a:endParaRPr lang="zh-CN" altLang="en-US" sz="36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8C74F97-3308-482C-B291-9939B86C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7785327"/>
      </p:ext>
    </p:extLst>
  </p:cSld>
  <p:clrMapOvr>
    <a:masterClrMapping/>
  </p:clrMapOvr>
  <p:transition>
    <p:split orient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AA1F447-4857-45F9-9CE3-E1836D3A9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4069" y="1608624"/>
            <a:ext cx="8529254" cy="4021367"/>
          </a:xfrm>
        </p:spPr>
        <p:txBody>
          <a:bodyPr/>
          <a:lstStyle/>
          <a:p>
            <a:r>
              <a:rPr lang="zh-CN" altLang="en-US" dirty="0"/>
              <a:t>用户从个人中心界面进入通知消息列表 </a:t>
            </a:r>
            <a:r>
              <a:rPr lang="en-US" altLang="zh-CN" dirty="0"/>
              <a:t>2%</a:t>
            </a:r>
            <a:r>
              <a:rPr lang="zh-CN" altLang="en-US" dirty="0"/>
              <a:t>（已完成）</a:t>
            </a:r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A623C99-35C2-4EF6-9938-B02492A0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/>
              <a:t>通知</a:t>
            </a:r>
            <a:r>
              <a:rPr kumimoji="1" lang="en-US" altLang="zh-CN" sz="3600" dirty="0"/>
              <a:t>(6%)</a:t>
            </a:r>
            <a:endParaRPr lang="zh-CN" altLang="en-US" sz="36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8C74F97-3308-482C-B291-9939B86C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1179795"/>
      </p:ext>
    </p:extLst>
  </p:cSld>
  <p:clrMapOvr>
    <a:masterClrMapping/>
  </p:clrMapOvr>
  <p:transition>
    <p:split orient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AA1F447-4857-45F9-9CE3-E1836D3A9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4069" y="1608624"/>
            <a:ext cx="8529254" cy="40213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说明：由于我们没有服务器，所以一开始是使用本地服务器配合虚拟机实现的，连接真机的时候发现真机无法连接到本地的服务器；这里只能展示一下</a:t>
            </a:r>
            <a:r>
              <a:rPr lang="en-US" altLang="zh-CN" dirty="0"/>
              <a:t>UI</a:t>
            </a:r>
            <a:r>
              <a:rPr lang="zh-CN" altLang="en-US" dirty="0"/>
              <a:t>界面</a:t>
            </a:r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A623C99-35C2-4EF6-9938-B02492A0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/>
              <a:t>系统支持</a:t>
            </a:r>
            <a:r>
              <a:rPr kumimoji="1" lang="en-US" altLang="zh-CN" sz="3600" dirty="0"/>
              <a:t>(3%)</a:t>
            </a:r>
            <a:endParaRPr lang="zh-CN" altLang="en-US" sz="36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8C74F97-3308-482C-B291-9939B86C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7402882"/>
      </p:ext>
    </p:extLst>
  </p:cSld>
  <p:clrMapOvr>
    <a:masterClrMapping/>
  </p:clrMapOvr>
  <p:transition>
    <p:split orient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005E0-9377-9044-8967-57A416065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351" y="1643620"/>
            <a:ext cx="8317714" cy="1356406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dirty="0"/>
              <a:t>谢谢！</a:t>
            </a:r>
            <a:endParaRPr kumimoji="1" lang="zh-CN" altLang="en-US" sz="4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11E005-DCD8-4F8E-A83B-9725BAF42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26</a:t>
            </a:fld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832FC7-E311-4C3E-9F3F-028E47D51B8D}"/>
              </a:ext>
            </a:extLst>
          </p:cNvPr>
          <p:cNvSpPr txBox="1"/>
          <p:nvPr/>
        </p:nvSpPr>
        <p:spPr>
          <a:xfrm>
            <a:off x="3453888" y="4151471"/>
            <a:ext cx="223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accent2"/>
                </a:solidFill>
              </a:rPr>
              <a:t>2022.6.19</a:t>
            </a:r>
            <a:endParaRPr lang="zh-CN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327062"/>
      </p:ext>
    </p:extLst>
  </p:cSld>
  <p:clrMapOvr>
    <a:masterClrMapping/>
  </p:clrMapOvr>
  <p:transition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AA1F447-4857-45F9-9CE3-E1836D3A9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4069" y="1708220"/>
            <a:ext cx="8529254" cy="4254229"/>
          </a:xfrm>
        </p:spPr>
        <p:txBody>
          <a:bodyPr/>
          <a:lstStyle/>
          <a:p>
            <a:r>
              <a:rPr lang="zh-CN" altLang="en-US" dirty="0"/>
              <a:t>通过邮箱注册帐号，设置密码 </a:t>
            </a:r>
            <a:r>
              <a:rPr lang="en-US" altLang="zh-CN" dirty="0"/>
              <a:t>2%</a:t>
            </a:r>
            <a:r>
              <a:rPr lang="zh-CN" altLang="en-US" dirty="0"/>
              <a:t>（已完成）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额外说明：两次密码校验是否正确；邮箱格式校验是否正确；</a:t>
            </a:r>
            <a:r>
              <a:rPr lang="en-US" altLang="zh-CN" dirty="0"/>
              <a:t>ID</a:t>
            </a:r>
            <a:r>
              <a:rPr lang="zh-CN" altLang="en-US" dirty="0"/>
              <a:t>格式校验是否正确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A623C99-35C2-4EF6-9938-B02492A0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/>
              <a:t>用户</a:t>
            </a:r>
            <a:r>
              <a:rPr kumimoji="1" lang="en-US" altLang="zh-CN" sz="3600" dirty="0"/>
              <a:t>(20%)</a:t>
            </a:r>
            <a:r>
              <a:rPr kumimoji="1" lang="zh-CN" altLang="en-US" sz="3600" dirty="0"/>
              <a:t>：注册与登录</a:t>
            </a:r>
            <a:endParaRPr lang="zh-CN" altLang="en-US" sz="36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8C74F97-3308-482C-B291-9939B86C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4170354"/>
      </p:ext>
    </p:extLst>
  </p:cSld>
  <p:clrMapOvr>
    <a:masterClrMapping/>
  </p:clrMapOvr>
  <p:transition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AA1F447-4857-45F9-9CE3-E1836D3A9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4069" y="1708220"/>
            <a:ext cx="8529254" cy="4254229"/>
          </a:xfrm>
        </p:spPr>
        <p:txBody>
          <a:bodyPr/>
          <a:lstStyle/>
          <a:p>
            <a:r>
              <a:rPr lang="zh-CN" altLang="en-US" dirty="0"/>
              <a:t>修改用户名，</a:t>
            </a:r>
            <a:r>
              <a:rPr lang="zh-CN" altLang="en-US" strike="sngStrike" dirty="0"/>
              <a:t>头像</a:t>
            </a:r>
            <a:r>
              <a:rPr lang="zh-CN" altLang="en-US" dirty="0"/>
              <a:t>，简介，密码 </a:t>
            </a:r>
            <a:r>
              <a:rPr lang="en-US" altLang="zh-CN" dirty="0"/>
              <a:t>4%</a:t>
            </a:r>
            <a:r>
              <a:rPr lang="zh-CN" altLang="en-US" dirty="0"/>
              <a:t>（部分完成）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额外说明：头像不支持修改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A623C99-35C2-4EF6-9938-B02492A0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/>
              <a:t>用户</a:t>
            </a:r>
            <a:r>
              <a:rPr kumimoji="1" lang="en-US" altLang="zh-CN" sz="3600" dirty="0"/>
              <a:t>(20%)</a:t>
            </a:r>
            <a:r>
              <a:rPr kumimoji="1" lang="zh-CN" altLang="en-US" sz="3600" dirty="0"/>
              <a:t>：注册与登录</a:t>
            </a:r>
            <a:endParaRPr lang="zh-CN" altLang="en-US" sz="36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8C74F97-3308-482C-B291-9939B86C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3995476"/>
      </p:ext>
    </p:extLst>
  </p:cSld>
  <p:clrMapOvr>
    <a:masterClrMapping/>
  </p:clrMapOvr>
  <p:transition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AA1F447-4857-45F9-9CE3-E1836D3A9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4069" y="1608624"/>
            <a:ext cx="8529254" cy="4353825"/>
          </a:xfrm>
        </p:spPr>
        <p:txBody>
          <a:bodyPr/>
          <a:lstStyle/>
          <a:p>
            <a:r>
              <a:rPr lang="zh-CN" altLang="en-US" dirty="0"/>
              <a:t>对用户进行关注和取关，显示关注列表，</a:t>
            </a:r>
            <a:r>
              <a:rPr lang="zh-CN" altLang="en-US" strike="sngStrike" dirty="0"/>
              <a:t>在动态页面的用户名后边显示“已关注” </a:t>
            </a:r>
            <a:r>
              <a:rPr lang="en-US" altLang="zh-CN" dirty="0"/>
              <a:t>3%</a:t>
            </a:r>
            <a:r>
              <a:rPr lang="zh-CN" altLang="en-US" dirty="0"/>
              <a:t>（部分完成）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额外说明：后端可以判断某用户是否已被关注，但未和前端连通完成；额外完成黑名单列表功能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A623C99-35C2-4EF6-9938-B02492A0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/>
              <a:t>用户</a:t>
            </a:r>
            <a:r>
              <a:rPr kumimoji="1" lang="en-US" altLang="zh-CN" sz="3600" dirty="0"/>
              <a:t>(20%)</a:t>
            </a:r>
            <a:r>
              <a:rPr kumimoji="1" lang="zh-CN" altLang="en-US" sz="3600" dirty="0"/>
              <a:t>：注册与登录</a:t>
            </a:r>
            <a:endParaRPr lang="zh-CN" altLang="en-US" sz="36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8C74F97-3308-482C-B291-9939B86C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2420079"/>
      </p:ext>
    </p:extLst>
  </p:cSld>
  <p:clrMapOvr>
    <a:masterClrMapping/>
  </p:clrMapOvr>
  <p:transition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AA1F447-4857-45F9-9CE3-E1836D3A9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4069" y="1608624"/>
            <a:ext cx="8529254" cy="4353825"/>
          </a:xfrm>
        </p:spPr>
        <p:txBody>
          <a:bodyPr/>
          <a:lstStyle/>
          <a:p>
            <a:r>
              <a:rPr lang="zh-CN" altLang="en-US" dirty="0"/>
              <a:t>对用户进行屏蔽，并不显示其动态 </a:t>
            </a:r>
            <a:r>
              <a:rPr lang="en-US" altLang="zh-CN" dirty="0"/>
              <a:t>2%</a:t>
            </a:r>
            <a:r>
              <a:rPr lang="zh-CN" altLang="en-US" dirty="0"/>
              <a:t>（已完成）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A623C99-35C2-4EF6-9938-B02492A0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/>
              <a:t>用户</a:t>
            </a:r>
            <a:r>
              <a:rPr kumimoji="1" lang="en-US" altLang="zh-CN" sz="3600" dirty="0"/>
              <a:t>(20%)</a:t>
            </a:r>
            <a:r>
              <a:rPr kumimoji="1" lang="zh-CN" altLang="en-US" sz="3600" dirty="0"/>
              <a:t>：注册与登录</a:t>
            </a:r>
            <a:endParaRPr lang="zh-CN" altLang="en-US" sz="36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8C74F97-3308-482C-B291-9939B86C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4723960"/>
      </p:ext>
    </p:extLst>
  </p:cSld>
  <p:clrMapOvr>
    <a:masterClrMapping/>
  </p:clrMapOvr>
  <p:transition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AA1F447-4857-45F9-9CE3-E1836D3A9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4069" y="1996944"/>
            <a:ext cx="8529254" cy="3633047"/>
          </a:xfrm>
        </p:spPr>
        <p:txBody>
          <a:bodyPr/>
          <a:lstStyle/>
          <a:p>
            <a:r>
              <a:rPr lang="zh-CN" altLang="en-US" dirty="0"/>
              <a:t>个人主页显示本人发布的所有动态 </a:t>
            </a:r>
            <a:r>
              <a:rPr lang="en-US" altLang="zh-CN" dirty="0"/>
              <a:t>2%</a:t>
            </a:r>
            <a:r>
              <a:rPr lang="zh-CN" altLang="en-US" dirty="0"/>
              <a:t>（已完成）</a:t>
            </a:r>
            <a:endParaRPr lang="en-US" altLang="zh-CN" dirty="0"/>
          </a:p>
          <a:p>
            <a:r>
              <a:rPr lang="zh-CN" altLang="en-US" dirty="0"/>
              <a:t>从作品、评论等界面进入他人的个人主页 </a:t>
            </a:r>
            <a:r>
              <a:rPr lang="en-US" altLang="zh-CN" dirty="0"/>
              <a:t>2%</a:t>
            </a:r>
            <a:r>
              <a:rPr lang="zh-CN" altLang="en-US" dirty="0"/>
              <a:t>（已完成）</a:t>
            </a:r>
            <a:endParaRPr lang="en-US" altLang="zh-CN" dirty="0"/>
          </a:p>
          <a:p>
            <a:r>
              <a:rPr lang="zh-CN" altLang="en-US" dirty="0"/>
              <a:t>草稿页面保存未发布的作品草稿 </a:t>
            </a:r>
            <a:r>
              <a:rPr lang="en-US" altLang="zh-CN" dirty="0"/>
              <a:t>2%</a:t>
            </a:r>
            <a:r>
              <a:rPr lang="zh-CN" altLang="en-US" dirty="0"/>
              <a:t>（已完成）</a:t>
            </a:r>
            <a:endParaRPr lang="en-US" altLang="zh-CN" dirty="0"/>
          </a:p>
          <a:p>
            <a:r>
              <a:rPr lang="zh-CN" altLang="en-US" dirty="0"/>
              <a:t>进入⼀篇草稿的编辑界面继续进行编辑或者删除 </a:t>
            </a:r>
            <a:r>
              <a:rPr lang="en-US" altLang="zh-CN" dirty="0"/>
              <a:t>3%</a:t>
            </a:r>
            <a:r>
              <a:rPr lang="zh-CN" altLang="en-US" dirty="0"/>
              <a:t>（已完成）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A623C99-35C2-4EF6-9938-B02492A0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/>
              <a:t>用户</a:t>
            </a:r>
            <a:r>
              <a:rPr kumimoji="1" lang="en-US" altLang="zh-CN" sz="3600" dirty="0"/>
              <a:t>(20%)</a:t>
            </a:r>
            <a:r>
              <a:rPr kumimoji="1" lang="zh-CN" altLang="en-US" sz="3600" dirty="0"/>
              <a:t>：二级菜单</a:t>
            </a:r>
            <a:endParaRPr lang="zh-CN" altLang="en-US" sz="36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8C74F97-3308-482C-B291-9939B86C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2838091"/>
      </p:ext>
    </p:extLst>
  </p:cSld>
  <p:clrMapOvr>
    <a:masterClrMapping/>
  </p:clrMapOvr>
  <p:transition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AA1F447-4857-45F9-9CE3-E1836D3A9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4069" y="1608624"/>
            <a:ext cx="8529254" cy="4021367"/>
          </a:xfrm>
        </p:spPr>
        <p:txBody>
          <a:bodyPr/>
          <a:lstStyle/>
          <a:p>
            <a:r>
              <a:rPr lang="zh-CN" altLang="en-US" dirty="0"/>
              <a:t>个人主页显示本人发布的所有动态 </a:t>
            </a:r>
            <a:r>
              <a:rPr lang="en-US" altLang="zh-CN" dirty="0"/>
              <a:t>2%</a:t>
            </a:r>
            <a:r>
              <a:rPr lang="zh-CN" altLang="en-US" dirty="0"/>
              <a:t>（已完成）</a:t>
            </a:r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A623C99-35C2-4EF6-9938-B02492A0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/>
              <a:t>用户</a:t>
            </a:r>
            <a:r>
              <a:rPr kumimoji="1" lang="en-US" altLang="zh-CN" sz="3600" dirty="0"/>
              <a:t>(20%)</a:t>
            </a:r>
            <a:r>
              <a:rPr kumimoji="1" lang="zh-CN" altLang="en-US" sz="3600" dirty="0"/>
              <a:t>：二级菜单</a:t>
            </a:r>
            <a:endParaRPr lang="zh-CN" altLang="en-US" sz="36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8C74F97-3308-482C-B291-9939B86C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5044364"/>
      </p:ext>
    </p:extLst>
  </p:cSld>
  <p:clrMapOvr>
    <a:masterClrMapping/>
  </p:clrMapOvr>
  <p:transition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AA1F447-4857-45F9-9CE3-E1836D3A9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4069" y="1608624"/>
            <a:ext cx="8529254" cy="4021367"/>
          </a:xfrm>
        </p:spPr>
        <p:txBody>
          <a:bodyPr/>
          <a:lstStyle/>
          <a:p>
            <a:r>
              <a:rPr lang="zh-CN" altLang="en-US" dirty="0"/>
              <a:t>从作品、评论等界面进入他人的个人主页 </a:t>
            </a:r>
            <a:r>
              <a:rPr lang="en-US" altLang="zh-CN" dirty="0"/>
              <a:t>2% </a:t>
            </a:r>
            <a:r>
              <a:rPr lang="zh-CN" altLang="en-US" dirty="0"/>
              <a:t>（已完成）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额外说明：未实现从评论进入；但可从作品、已关注列表、黑名单列表界面进入</a:t>
            </a:r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A623C99-35C2-4EF6-9938-B02492A0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/>
              <a:t>用户</a:t>
            </a:r>
            <a:r>
              <a:rPr kumimoji="1" lang="en-US" altLang="zh-CN" sz="3600" dirty="0"/>
              <a:t>(20%)</a:t>
            </a:r>
            <a:r>
              <a:rPr kumimoji="1" lang="zh-CN" altLang="en-US" sz="3600" dirty="0"/>
              <a:t>：二级菜单</a:t>
            </a:r>
            <a:endParaRPr lang="zh-CN" altLang="en-US" sz="36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8C74F97-3308-482C-B291-9939B86C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4409800"/>
      </p:ext>
    </p:extLst>
  </p:cSld>
  <p:clrMapOvr>
    <a:masterClrMapping/>
  </p:clrMapOvr>
  <p:transition>
    <p:split orient="vert"/>
  </p:transition>
</p:sld>
</file>

<file path=ppt/theme/theme1.xml><?xml version="1.0" encoding="utf-8"?>
<a:theme xmlns:a="http://schemas.openxmlformats.org/drawingml/2006/main" name="清华简约主题-扁平-4:3">
  <a:themeElements>
    <a:clrScheme name="自定义 6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B2F7C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11270</TotalTime>
  <Words>2026</Words>
  <Application>Microsoft Office PowerPoint</Application>
  <PresentationFormat>全屏显示(4:3)</PresentationFormat>
  <Paragraphs>226</Paragraphs>
  <Slides>26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等线</vt:lpstr>
      <vt:lpstr>Arial</vt:lpstr>
      <vt:lpstr>Gill Sans MT</vt:lpstr>
      <vt:lpstr>Wingdings 2</vt:lpstr>
      <vt:lpstr>清华简约主题-扁平-4:3</vt:lpstr>
      <vt:lpstr>安卓大作业功能展示</vt:lpstr>
      <vt:lpstr>用户(20%)：注册与登录</vt:lpstr>
      <vt:lpstr>用户(20%)：注册与登录</vt:lpstr>
      <vt:lpstr>用户(20%)：注册与登录</vt:lpstr>
      <vt:lpstr>用户(20%)：注册与登录</vt:lpstr>
      <vt:lpstr>用户(20%)：注册与登录</vt:lpstr>
      <vt:lpstr>用户(20%)：二级菜单</vt:lpstr>
      <vt:lpstr>用户(20%)：二级菜单</vt:lpstr>
      <vt:lpstr>用户(20%)：二级菜单</vt:lpstr>
      <vt:lpstr>用户(20%)：二级菜单</vt:lpstr>
      <vt:lpstr>用户(20%)：二级菜单</vt:lpstr>
      <vt:lpstr>发布(16%)</vt:lpstr>
      <vt:lpstr>发布(16%)</vt:lpstr>
      <vt:lpstr>发布(16%)</vt:lpstr>
      <vt:lpstr>查看(13%)</vt:lpstr>
      <vt:lpstr>查看(13%)</vt:lpstr>
      <vt:lpstr>查看(13%)</vt:lpstr>
      <vt:lpstr>查看(13%)</vt:lpstr>
      <vt:lpstr>查看(13%)</vt:lpstr>
      <vt:lpstr>查看(13%)</vt:lpstr>
      <vt:lpstr>查看(13%)</vt:lpstr>
      <vt:lpstr>通知(6%)</vt:lpstr>
      <vt:lpstr>通知(6%)</vt:lpstr>
      <vt:lpstr>通知(6%)</vt:lpstr>
      <vt:lpstr>系统支持(3%)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萩 寞月</cp:lastModifiedBy>
  <cp:revision>1371</cp:revision>
  <cp:lastPrinted>2020-04-04T02:50:47Z</cp:lastPrinted>
  <dcterms:created xsi:type="dcterms:W3CDTF">2020-01-04T07:43:38Z</dcterms:created>
  <dcterms:modified xsi:type="dcterms:W3CDTF">2022-06-19T03:09:15Z</dcterms:modified>
</cp:coreProperties>
</file>