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0"/>
  </p:notesMasterIdLst>
  <p:sldIdLst>
    <p:sldId id="401" r:id="rId3"/>
    <p:sldId id="406" r:id="rId4"/>
    <p:sldId id="408" r:id="rId5"/>
    <p:sldId id="395" r:id="rId6"/>
    <p:sldId id="267" r:id="rId7"/>
    <p:sldId id="404" r:id="rId8"/>
    <p:sldId id="40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案例01" id="{7CED9DF6-DF9D-4B47-873D-DFC20DC77A73}">
          <p14:sldIdLst>
            <p14:sldId id="401"/>
            <p14:sldId id="406"/>
            <p14:sldId id="408"/>
          </p14:sldIdLst>
        </p14:section>
        <p14:section name="案例0" id="{A1F786C9-A9E3-48DB-B008-E1DA270ACEFF}">
          <p14:sldIdLst>
            <p14:sldId id="395"/>
            <p14:sldId id="267"/>
            <p14:sldId id="404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51" userDrawn="1">
          <p15:clr>
            <a:srgbClr val="A4A3A4"/>
          </p15:clr>
        </p15:guide>
        <p15:guide id="4" pos="365" userDrawn="1">
          <p15:clr>
            <a:srgbClr val="A4A3A4"/>
          </p15:clr>
        </p15:guide>
        <p15:guide id="5" pos="7325" userDrawn="1">
          <p15:clr>
            <a:srgbClr val="A4A3A4"/>
          </p15:clr>
        </p15:guide>
        <p15:guide id="6" orient="horz" pos="27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5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5032" autoAdjust="0"/>
  </p:normalViewPr>
  <p:slideViewPr>
    <p:cSldViewPr snapToGrid="0" showGuides="1">
      <p:cViewPr varScale="1">
        <p:scale>
          <a:sx n="81" d="100"/>
          <a:sy n="81" d="100"/>
        </p:scale>
        <p:origin x="677" y="53"/>
      </p:cViewPr>
      <p:guideLst>
        <p:guide orient="horz" pos="2160"/>
        <p:guide pos="3840"/>
        <p:guide orient="horz" pos="3951"/>
        <p:guide pos="365"/>
        <p:guide pos="7325"/>
        <p:guide orient="horz" pos="27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544B8-2D49-4B8A-AB09-EF0F56E6E4D0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6DFC7-7B6D-4581-8483-99A452793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20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4D61B8-E000-45CC-A42C-C43EBCE813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6DFC7-7B6D-4581-8483-99A45279354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973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4D61B8-E000-45CC-A42C-C43EBCE813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6DFC7-7B6D-4581-8483-99A45279354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19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6DFC7-7B6D-4581-8483-99A45279354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935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43BA-C089-4E9F-8006-72ED2F5C54D3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0351-F40B-4753-ACE5-F94680713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66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43BA-C089-4E9F-8006-72ED2F5C54D3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0351-F40B-4753-ACE5-F94680713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51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43BA-C089-4E9F-8006-72ED2F5C54D3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0351-F40B-4753-ACE5-F94680713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62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id="{24195C56-ACB1-4B9D-93AF-14679D07D37F}"/>
              </a:ext>
            </a:extLst>
          </p:cNvPr>
          <p:cNvSpPr/>
          <p:nvPr userDrawn="1"/>
        </p:nvSpPr>
        <p:spPr>
          <a:xfrm>
            <a:off x="5239014" y="0"/>
            <a:ext cx="7650037" cy="6858000"/>
          </a:xfrm>
          <a:prstGeom prst="parallelogram">
            <a:avLst>
              <a:gd name="adj" fmla="val 42928"/>
            </a:avLst>
          </a:prstGeom>
          <a:solidFill>
            <a:srgbClr val="083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A25D8DB-1D84-4E75-BB37-4027CBA1C7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695" l="0" r="100000">
                        <a14:foregroundMark x1="74504" y1="44275" x2="74656" y2="45802"/>
                        <a14:foregroundMark x1="58779" y1="51450" x2="56641" y2="53282"/>
                        <a14:foregroundMark x1="45191" y1="55420" x2="48702" y2="54198"/>
                        <a14:foregroundMark x1="49313" y1="38321" x2="49466" y2="40611"/>
                        <a14:foregroundMark x1="63053" y1="60458" x2="62137" y2="61985"/>
                        <a14:foregroundMark x1="63511" y1="50687" x2="63511" y2="51756"/>
                        <a14:foregroundMark x1="49313" y1="61069" x2="49466" y2="62595"/>
                        <a14:foregroundMark x1="18015" y1="58626" x2="19237" y2="58473"/>
                        <a14:foregroundMark x1="14809" y1="56031" x2="15878" y2="55878"/>
                        <a14:foregroundMark x1="15267" y1="52519" x2="16641" y2="52672"/>
                        <a14:foregroundMark x1="14504" y1="46718" x2="16183" y2="46718"/>
                        <a14:foregroundMark x1="17252" y1="43969" x2="18168" y2="44275"/>
                        <a14:foregroundMark x1="21679" y1="30992" x2="22748" y2="31908"/>
                        <a14:foregroundMark x1="24122" y1="28397" x2="25038" y2="29313"/>
                        <a14:foregroundMark x1="29924" y1="24427" x2="30534" y2="25344"/>
                        <a14:foregroundMark x1="33740" y1="22290" x2="34351" y2="23359"/>
                        <a14:foregroundMark x1="38321" y1="18931" x2="38626" y2="20458"/>
                        <a14:foregroundMark x1="44275" y1="14046" x2="44122" y2="15878"/>
                        <a14:foregroundMark x1="52366" y1="14656" x2="53435" y2="15420"/>
                        <a14:foregroundMark x1="58931" y1="14198" x2="58626" y2="15573"/>
                        <a14:foregroundMark x1="64275" y1="15725" x2="63817" y2="16641"/>
                        <a14:foregroundMark x1="69771" y1="17405" x2="69160" y2="18473"/>
                        <a14:foregroundMark x1="74504" y1="26565" x2="74504" y2="27328"/>
                        <a14:foregroundMark x1="79695" y1="32672" x2="78168" y2="32977"/>
                        <a14:foregroundMark x1="82901" y1="40000" x2="83206" y2="41374"/>
                        <a14:foregroundMark x1="82137" y1="47176" x2="84122" y2="46718"/>
                        <a14:foregroundMark x1="79847" y1="53435" x2="80611" y2="53282"/>
                        <a14:foregroundMark x1="81527" y1="57557" x2="80916" y2="58473"/>
                        <a14:foregroundMark x1="29924" y1="75115" x2="29008" y2="76489"/>
                        <a14:foregroundMark x1="27481" y1="80916" x2="27634" y2="80611"/>
                        <a14:foregroundMark x1="44885" y1="83817" x2="44580" y2="85344"/>
                        <a14:foregroundMark x1="58321" y1="82443" x2="58626" y2="85038"/>
                        <a14:foregroundMark x1="71908" y1="71145" x2="71908" y2="72824"/>
                        <a14:foregroundMark x1="53282" y1="31298" x2="53130" y2="32672"/>
                        <a14:foregroundMark x1="40611" y1="31298" x2="40458" y2="32824"/>
                        <a14:foregroundMark x1="56489" y1="30992" x2="56183" y2="32366"/>
                        <a14:foregroundMark x1="45038" y1="33282" x2="45038" y2="33588"/>
                        <a14:foregroundMark x1="48092" y1="31145" x2="48092" y2="31908"/>
                        <a14:backgroundMark x1="45496" y1="12977" x2="45954" y2="13740"/>
                        <a14:backgroundMark x1="82443" y1="59084" x2="83053" y2="59389"/>
                        <a14:backgroundMark x1="84580" y1="59695" x2="84733" y2="59695"/>
                        <a14:backgroundMark x1="82137" y1="47481" x2="82290" y2="47481"/>
                        <a14:backgroundMark x1="70076" y1="73435" x2="70382" y2="74198"/>
                        <a14:backgroundMark x1="42290" y1="80458" x2="42137" y2="80916"/>
                        <a14:backgroundMark x1="39847" y1="86718" x2="39847" y2="86718"/>
                        <a14:backgroundMark x1="43511" y1="84580" x2="43511" y2="84580"/>
                        <a14:backgroundMark x1="17710" y1="41069" x2="17710" y2="41069"/>
                        <a14:backgroundMark x1="46412" y1="30076" x2="46260" y2="30840"/>
                        <a14:backgroundMark x1="51908" y1="31298" x2="51756" y2="31908"/>
                        <a14:backgroundMark x1="58015" y1="32366" x2="58015" y2="334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480446"/>
            <a:ext cx="989947" cy="989947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BF08C60-2751-4889-B800-5F71543259CA}"/>
              </a:ext>
            </a:extLst>
          </p:cNvPr>
          <p:cNvCxnSpPr/>
          <p:nvPr userDrawn="1"/>
        </p:nvCxnSpPr>
        <p:spPr>
          <a:xfrm flipH="1">
            <a:off x="4648044" y="-769372"/>
            <a:ext cx="1184796" cy="2479729"/>
          </a:xfrm>
          <a:prstGeom prst="line">
            <a:avLst/>
          </a:prstGeom>
          <a:ln>
            <a:solidFill>
              <a:srgbClr val="0836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6CADB0D-46B1-4407-9B64-55681E533883}"/>
              </a:ext>
            </a:extLst>
          </p:cNvPr>
          <p:cNvCxnSpPr>
            <a:cxnSpLocks/>
          </p:cNvCxnSpPr>
          <p:nvPr userDrawn="1"/>
        </p:nvCxnSpPr>
        <p:spPr>
          <a:xfrm flipH="1">
            <a:off x="4270279" y="870360"/>
            <a:ext cx="970163" cy="2137811"/>
          </a:xfrm>
          <a:prstGeom prst="line">
            <a:avLst/>
          </a:prstGeom>
          <a:ln>
            <a:solidFill>
              <a:srgbClr val="0836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364ACD7-C698-442A-AA76-0286502188A3}"/>
              </a:ext>
            </a:extLst>
          </p:cNvPr>
          <p:cNvCxnSpPr/>
          <p:nvPr userDrawn="1"/>
        </p:nvCxnSpPr>
        <p:spPr>
          <a:xfrm flipH="1">
            <a:off x="-527802" y="267153"/>
            <a:ext cx="1184796" cy="2479729"/>
          </a:xfrm>
          <a:prstGeom prst="line">
            <a:avLst/>
          </a:prstGeom>
          <a:ln>
            <a:solidFill>
              <a:srgbClr val="0836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07641F41-4483-4590-89C2-3AAC4414E3C2}"/>
              </a:ext>
            </a:extLst>
          </p:cNvPr>
          <p:cNvSpPr/>
          <p:nvPr userDrawn="1"/>
        </p:nvSpPr>
        <p:spPr>
          <a:xfrm>
            <a:off x="1" y="5563892"/>
            <a:ext cx="2076772" cy="601958"/>
          </a:xfrm>
          <a:prstGeom prst="rect">
            <a:avLst/>
          </a:prstGeom>
          <a:solidFill>
            <a:srgbClr val="083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2AEA5D7E-EF72-44F7-8662-311A2369877B}"/>
              </a:ext>
            </a:extLst>
          </p:cNvPr>
          <p:cNvSpPr/>
          <p:nvPr userDrawn="1"/>
        </p:nvSpPr>
        <p:spPr>
          <a:xfrm>
            <a:off x="196134" y="5563892"/>
            <a:ext cx="3797087" cy="601958"/>
          </a:xfrm>
          <a:prstGeom prst="parallelogram">
            <a:avLst>
              <a:gd name="adj" fmla="val 43023"/>
            </a:avLst>
          </a:prstGeom>
          <a:solidFill>
            <a:srgbClr val="0836BF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403F680F-8C47-49E6-804F-C39CD5498FD4}"/>
              </a:ext>
            </a:extLst>
          </p:cNvPr>
          <p:cNvSpPr/>
          <p:nvPr userDrawn="1"/>
        </p:nvSpPr>
        <p:spPr>
          <a:xfrm>
            <a:off x="3849388" y="5563892"/>
            <a:ext cx="444108" cy="601958"/>
          </a:xfrm>
          <a:prstGeom prst="parallelogram">
            <a:avLst>
              <a:gd name="adj" fmla="val 57726"/>
            </a:avLst>
          </a:prstGeom>
          <a:solidFill>
            <a:srgbClr val="083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9">
            <a:extLst>
              <a:ext uri="{FF2B5EF4-FFF2-40B4-BE49-F238E27FC236}">
                <a16:creationId xmlns:a16="http://schemas.microsoft.com/office/drawing/2014/main" id="{23D930C0-9031-4924-8024-3AD374D42E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5894" y="1638627"/>
            <a:ext cx="6248400" cy="198791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吉林大学</a:t>
            </a:r>
            <a:br>
              <a:rPr lang="en-US" altLang="zh-CN"/>
            </a:br>
            <a:r>
              <a:rPr lang="zh-CN" altLang="en-US"/>
              <a:t>汇报答辩通用模板</a:t>
            </a:r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D6CE91DC-A09B-403F-BB55-EE20294F98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6438" y="5563892"/>
            <a:ext cx="2553367" cy="601958"/>
          </a:xfrm>
        </p:spPr>
        <p:txBody>
          <a:bodyPr lIns="0" anchor="ctr">
            <a:noAutofit/>
          </a:bodyPr>
          <a:lstStyle>
            <a:lvl1pPr marL="0" indent="0">
              <a:lnSpc>
                <a:spcPct val="120000"/>
              </a:lnSpc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汇报人：</a:t>
            </a:r>
            <a:r>
              <a:rPr lang="en-US" altLang="zh-CN"/>
              <a:t>XXX</a:t>
            </a:r>
          </a:p>
        </p:txBody>
      </p:sp>
      <p:sp>
        <p:nvSpPr>
          <p:cNvPr id="24" name="副标题 2">
            <a:extLst>
              <a:ext uri="{FF2B5EF4-FFF2-40B4-BE49-F238E27FC236}">
                <a16:creationId xmlns:a16="http://schemas.microsoft.com/office/drawing/2014/main" id="{778ACB92-DCAD-49CC-8119-F1B0BC77E7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835296"/>
            <a:ext cx="4859901" cy="587067"/>
          </a:xfrm>
        </p:spPr>
        <p:txBody>
          <a:bodyPr lIns="0" anchor="ctr">
            <a:noAutofit/>
          </a:bodyPr>
          <a:lstStyle>
            <a:lvl1pPr marL="0" indent="0" algn="l">
              <a:buNone/>
              <a:defRPr sz="18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GENERAL REPORTING TEMPLATE FOR JILIN UNIVERSITY</a:t>
            </a:r>
          </a:p>
        </p:txBody>
      </p:sp>
      <p:sp>
        <p:nvSpPr>
          <p:cNvPr id="29" name="图片占位符 28">
            <a:extLst>
              <a:ext uri="{FF2B5EF4-FFF2-40B4-BE49-F238E27FC236}">
                <a16:creationId xmlns:a16="http://schemas.microsoft.com/office/drawing/2014/main" id="{ADC0BF50-004E-4194-8C8D-1842AC2199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30999" y="0"/>
            <a:ext cx="10297056" cy="6858000"/>
          </a:xfrm>
          <a:custGeom>
            <a:avLst/>
            <a:gdLst>
              <a:gd name="connsiteX0" fmla="*/ 2324108 w 10297056"/>
              <a:gd name="connsiteY0" fmla="*/ 0 h 6858000"/>
              <a:gd name="connsiteX1" fmla="*/ 10297056 w 10297056"/>
              <a:gd name="connsiteY1" fmla="*/ 0 h 6858000"/>
              <a:gd name="connsiteX2" fmla="*/ 7972948 w 10297056"/>
              <a:gd name="connsiteY2" fmla="*/ 6858000 h 6858000"/>
              <a:gd name="connsiteX3" fmla="*/ 0 w 1029705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97056" h="6858000">
                <a:moveTo>
                  <a:pt x="2324108" y="0"/>
                </a:moveTo>
                <a:lnTo>
                  <a:pt x="10297056" y="0"/>
                </a:lnTo>
                <a:lnTo>
                  <a:pt x="797294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779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4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E504CB46-5290-4AE4-AF8D-C767AE9F88DD}"/>
              </a:ext>
            </a:extLst>
          </p:cNvPr>
          <p:cNvSpPr/>
          <p:nvPr userDrawn="1"/>
        </p:nvSpPr>
        <p:spPr>
          <a:xfrm>
            <a:off x="6993731" y="1858784"/>
            <a:ext cx="5976938" cy="5976938"/>
          </a:xfrm>
          <a:prstGeom prst="rect">
            <a:avLst/>
          </a:prstGeom>
          <a:blipFill dpi="0" rotWithShape="1">
            <a:blip r:embed="rId2">
              <a:alphaModFix amt="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C625EA-A7AA-41DF-B0F5-3CBC11B49FF7}"/>
              </a:ext>
            </a:extLst>
          </p:cNvPr>
          <p:cNvSpPr/>
          <p:nvPr userDrawn="1"/>
        </p:nvSpPr>
        <p:spPr>
          <a:xfrm>
            <a:off x="7895097" y="984719"/>
            <a:ext cx="648000" cy="648000"/>
          </a:xfrm>
          <a:prstGeom prst="rect">
            <a:avLst/>
          </a:prstGeom>
          <a:solidFill>
            <a:srgbClr val="083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93F497-5C30-4744-B680-2586A07CA758}"/>
              </a:ext>
            </a:extLst>
          </p:cNvPr>
          <p:cNvSpPr/>
          <p:nvPr userDrawn="1"/>
        </p:nvSpPr>
        <p:spPr>
          <a:xfrm>
            <a:off x="10847600" y="983389"/>
            <a:ext cx="648000" cy="648000"/>
          </a:xfrm>
          <a:prstGeom prst="rect">
            <a:avLst/>
          </a:prstGeom>
          <a:solidFill>
            <a:srgbClr val="083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AF282F8-1392-4C23-BECB-6644A8FFA9F7}"/>
              </a:ext>
            </a:extLst>
          </p:cNvPr>
          <p:cNvSpPr/>
          <p:nvPr userDrawn="1"/>
        </p:nvSpPr>
        <p:spPr>
          <a:xfrm>
            <a:off x="7899100" y="2781300"/>
            <a:ext cx="648000" cy="648000"/>
          </a:xfrm>
          <a:prstGeom prst="rect">
            <a:avLst/>
          </a:prstGeom>
          <a:solidFill>
            <a:srgbClr val="083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60048AB-731E-46DD-B7A5-CD8CBE934722}"/>
              </a:ext>
            </a:extLst>
          </p:cNvPr>
          <p:cNvSpPr/>
          <p:nvPr userDrawn="1"/>
        </p:nvSpPr>
        <p:spPr>
          <a:xfrm>
            <a:off x="10847600" y="2789920"/>
            <a:ext cx="648000" cy="648000"/>
          </a:xfrm>
          <a:prstGeom prst="rect">
            <a:avLst/>
          </a:prstGeom>
          <a:solidFill>
            <a:srgbClr val="083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7386075-345B-4CC3-B90C-595CDAF1CE82}"/>
              </a:ext>
            </a:extLst>
          </p:cNvPr>
          <p:cNvSpPr/>
          <p:nvPr userDrawn="1"/>
        </p:nvSpPr>
        <p:spPr>
          <a:xfrm>
            <a:off x="10849738" y="4581525"/>
            <a:ext cx="648000" cy="648000"/>
          </a:xfrm>
          <a:prstGeom prst="rect">
            <a:avLst/>
          </a:prstGeom>
          <a:solidFill>
            <a:srgbClr val="083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FC3DDF4-8CC4-4305-9FF0-565DD67A33B0}"/>
              </a:ext>
            </a:extLst>
          </p:cNvPr>
          <p:cNvSpPr/>
          <p:nvPr userDrawn="1"/>
        </p:nvSpPr>
        <p:spPr>
          <a:xfrm>
            <a:off x="9589035" y="6165850"/>
            <a:ext cx="144000" cy="142875"/>
          </a:xfrm>
          <a:prstGeom prst="ellipse">
            <a:avLst/>
          </a:prstGeom>
          <a:solidFill>
            <a:schemeClr val="bg1"/>
          </a:solidFill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B5CB9D7-DBC6-42D7-AAC2-4D5C94193CA6}"/>
              </a:ext>
            </a:extLst>
          </p:cNvPr>
          <p:cNvSpPr/>
          <p:nvPr userDrawn="1"/>
        </p:nvSpPr>
        <p:spPr>
          <a:xfrm>
            <a:off x="11352952" y="6165850"/>
            <a:ext cx="144000" cy="142875"/>
          </a:xfrm>
          <a:prstGeom prst="ellipse">
            <a:avLst/>
          </a:prstGeom>
          <a:solidFill>
            <a:schemeClr val="bg1"/>
          </a:solidFill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5D07C3F-F519-45B3-8D67-69C039E1D735}"/>
              </a:ext>
            </a:extLst>
          </p:cNvPr>
          <p:cNvSpPr/>
          <p:nvPr userDrawn="1"/>
        </p:nvSpPr>
        <p:spPr>
          <a:xfrm>
            <a:off x="10030014" y="6165850"/>
            <a:ext cx="144000" cy="142875"/>
          </a:xfrm>
          <a:prstGeom prst="ellipse">
            <a:avLst/>
          </a:prstGeom>
          <a:solidFill>
            <a:schemeClr val="bg1"/>
          </a:solidFill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A480CBE-B6EA-4DBA-A322-F867A7DB447D}"/>
              </a:ext>
            </a:extLst>
          </p:cNvPr>
          <p:cNvSpPr/>
          <p:nvPr userDrawn="1"/>
        </p:nvSpPr>
        <p:spPr>
          <a:xfrm>
            <a:off x="10470993" y="6165850"/>
            <a:ext cx="144000" cy="142875"/>
          </a:xfrm>
          <a:prstGeom prst="ellipse">
            <a:avLst/>
          </a:prstGeom>
          <a:solidFill>
            <a:schemeClr val="bg1"/>
          </a:solidFill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D146C6C-BD2F-488C-B3A5-B97FFAC08C9F}"/>
              </a:ext>
            </a:extLst>
          </p:cNvPr>
          <p:cNvSpPr/>
          <p:nvPr userDrawn="1"/>
        </p:nvSpPr>
        <p:spPr>
          <a:xfrm>
            <a:off x="10911972" y="6165850"/>
            <a:ext cx="144000" cy="142875"/>
          </a:xfrm>
          <a:prstGeom prst="ellipse">
            <a:avLst/>
          </a:prstGeom>
          <a:solidFill>
            <a:schemeClr val="bg1"/>
          </a:solidFill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84B42AE4-683D-4490-B877-E9D74003E8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9" t="-191" r="23207" b="191"/>
          <a:stretch/>
        </p:blipFill>
        <p:spPr>
          <a:xfrm>
            <a:off x="-1946452" y="-2916"/>
            <a:ext cx="7440370" cy="6852168"/>
          </a:xfrm>
          <a:prstGeom prst="trapezoid">
            <a:avLst>
              <a:gd name="adj" fmla="val 21664"/>
            </a:avLst>
          </a:prstGeom>
        </p:spPr>
      </p:pic>
      <p:sp>
        <p:nvSpPr>
          <p:cNvPr id="29" name="梯形 28">
            <a:extLst>
              <a:ext uri="{FF2B5EF4-FFF2-40B4-BE49-F238E27FC236}">
                <a16:creationId xmlns:a16="http://schemas.microsoft.com/office/drawing/2014/main" id="{00818F53-6E25-49F8-8EC0-E9B626FD4232}"/>
              </a:ext>
            </a:extLst>
          </p:cNvPr>
          <p:cNvSpPr/>
          <p:nvPr userDrawn="1"/>
        </p:nvSpPr>
        <p:spPr>
          <a:xfrm>
            <a:off x="-1971966" y="-2916"/>
            <a:ext cx="7465883" cy="6866920"/>
          </a:xfrm>
          <a:prstGeom prst="trapezoid">
            <a:avLst>
              <a:gd name="adj" fmla="val 21664"/>
            </a:avLst>
          </a:prstGeom>
          <a:solidFill>
            <a:srgbClr val="0836B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9B8E15-4D48-4B22-B00E-E9ADA8F009AC}"/>
              </a:ext>
            </a:extLst>
          </p:cNvPr>
          <p:cNvSpPr txBox="1"/>
          <p:nvPr userDrawn="1"/>
        </p:nvSpPr>
        <p:spPr>
          <a:xfrm>
            <a:off x="1098410" y="2457450"/>
            <a:ext cx="2185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0FD0CE6-EE5A-4B77-A714-0CB1BDA76D5D}"/>
              </a:ext>
            </a:extLst>
          </p:cNvPr>
          <p:cNvSpPr txBox="1"/>
          <p:nvPr userDrawn="1"/>
        </p:nvSpPr>
        <p:spPr>
          <a:xfrm>
            <a:off x="1200450" y="3644148"/>
            <a:ext cx="1969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191B80F-5E3E-4DB8-ABE4-6D1889A606C9}"/>
              </a:ext>
            </a:extLst>
          </p:cNvPr>
          <p:cNvCxnSpPr/>
          <p:nvPr userDrawn="1"/>
        </p:nvCxnSpPr>
        <p:spPr>
          <a:xfrm>
            <a:off x="6467015" y="4004170"/>
            <a:ext cx="488596" cy="2222500"/>
          </a:xfrm>
          <a:prstGeom prst="line">
            <a:avLst/>
          </a:prstGeom>
          <a:ln>
            <a:solidFill>
              <a:srgbClr val="0836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B722696-C24F-4A48-A5C6-933FE5A89059}"/>
              </a:ext>
            </a:extLst>
          </p:cNvPr>
          <p:cNvCxnSpPr/>
          <p:nvPr userDrawn="1"/>
        </p:nvCxnSpPr>
        <p:spPr>
          <a:xfrm>
            <a:off x="6892978" y="5455574"/>
            <a:ext cx="488596" cy="2222500"/>
          </a:xfrm>
          <a:prstGeom prst="line">
            <a:avLst/>
          </a:prstGeom>
          <a:ln>
            <a:solidFill>
              <a:srgbClr val="0836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EFB8FF8-42F6-498C-B23A-93AC6B553E5D}"/>
              </a:ext>
            </a:extLst>
          </p:cNvPr>
          <p:cNvCxnSpPr/>
          <p:nvPr userDrawn="1"/>
        </p:nvCxnSpPr>
        <p:spPr>
          <a:xfrm>
            <a:off x="11874865" y="266776"/>
            <a:ext cx="488596" cy="2222500"/>
          </a:xfrm>
          <a:prstGeom prst="line">
            <a:avLst/>
          </a:prstGeom>
          <a:ln>
            <a:solidFill>
              <a:srgbClr val="0836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E841220-C9CB-453C-AC69-1B2B7D8A9930}"/>
              </a:ext>
            </a:extLst>
          </p:cNvPr>
          <p:cNvCxnSpPr/>
          <p:nvPr userDrawn="1"/>
        </p:nvCxnSpPr>
        <p:spPr>
          <a:xfrm>
            <a:off x="1303020" y="3638550"/>
            <a:ext cx="1840230" cy="0"/>
          </a:xfrm>
          <a:prstGeom prst="line">
            <a:avLst/>
          </a:prstGeom>
          <a:ln w="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F133047-34F7-4BC7-BE5F-8452995EE7D6}"/>
              </a:ext>
            </a:extLst>
          </p:cNvPr>
          <p:cNvCxnSpPr/>
          <p:nvPr userDrawn="1"/>
        </p:nvCxnSpPr>
        <p:spPr>
          <a:xfrm>
            <a:off x="1303020" y="4057650"/>
            <a:ext cx="1840230" cy="0"/>
          </a:xfrm>
          <a:prstGeom prst="line">
            <a:avLst/>
          </a:prstGeom>
          <a:ln w="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36">
            <a:extLst>
              <a:ext uri="{FF2B5EF4-FFF2-40B4-BE49-F238E27FC236}">
                <a16:creationId xmlns:a16="http://schemas.microsoft.com/office/drawing/2014/main" id="{19C6279E-B221-4FA5-9FDE-8A5B7777D6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919480"/>
            <a:ext cx="1723197" cy="534017"/>
          </a:xfrm>
        </p:spPr>
        <p:txBody>
          <a:bodyPr rIns="0" anchor="ctr">
            <a:normAutofit/>
          </a:bodyPr>
          <a:lstStyle>
            <a:lvl1pPr marL="0" indent="0" algn="r">
              <a:buFontTx/>
              <a:buNone/>
              <a:defRPr sz="2800" b="1"/>
            </a:lvl1pPr>
          </a:lstStyle>
          <a:p>
            <a:pPr lvl="0"/>
            <a:r>
              <a:rPr lang="zh-CN" altLang="en-US"/>
              <a:t>课题背景</a:t>
            </a:r>
          </a:p>
        </p:txBody>
      </p:sp>
      <p:sp>
        <p:nvSpPr>
          <p:cNvPr id="38" name="文本占位符 36">
            <a:extLst>
              <a:ext uri="{FF2B5EF4-FFF2-40B4-BE49-F238E27FC236}">
                <a16:creationId xmlns:a16="http://schemas.microsoft.com/office/drawing/2014/main" id="{31EFEABC-E84F-4C87-9DC3-2990BBE9F7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72846" y="919480"/>
            <a:ext cx="1723197" cy="534017"/>
          </a:xfrm>
        </p:spPr>
        <p:txBody>
          <a:bodyPr rIns="0" anchor="ctr">
            <a:normAutofit/>
          </a:bodyPr>
          <a:lstStyle>
            <a:lvl1pPr marL="0" indent="0" algn="r">
              <a:buFontTx/>
              <a:buNone/>
              <a:defRPr sz="2800" b="1"/>
            </a:lvl1pPr>
          </a:lstStyle>
          <a:p>
            <a:pPr lvl="0"/>
            <a:r>
              <a:rPr lang="zh-CN" altLang="en-US"/>
              <a:t>项目进展</a:t>
            </a:r>
          </a:p>
        </p:txBody>
      </p:sp>
      <p:sp>
        <p:nvSpPr>
          <p:cNvPr id="39" name="文本占位符 36">
            <a:extLst>
              <a:ext uri="{FF2B5EF4-FFF2-40B4-BE49-F238E27FC236}">
                <a16:creationId xmlns:a16="http://schemas.microsoft.com/office/drawing/2014/main" id="{DC8509F2-ABB6-4CCC-AA03-33790E25DA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2739056"/>
            <a:ext cx="1723197" cy="534017"/>
          </a:xfrm>
        </p:spPr>
        <p:txBody>
          <a:bodyPr rIns="0" anchor="ctr">
            <a:normAutofit/>
          </a:bodyPr>
          <a:lstStyle>
            <a:lvl1pPr marL="0" indent="0" algn="r">
              <a:buFontTx/>
              <a:buNone/>
              <a:defRPr sz="2800" b="1"/>
            </a:lvl1pPr>
          </a:lstStyle>
          <a:p>
            <a:pPr lvl="0"/>
            <a:r>
              <a:rPr lang="zh-CN" altLang="en-US"/>
              <a:t>结论分析</a:t>
            </a:r>
          </a:p>
        </p:txBody>
      </p:sp>
      <p:sp>
        <p:nvSpPr>
          <p:cNvPr id="40" name="文本占位符 36">
            <a:extLst>
              <a:ext uri="{FF2B5EF4-FFF2-40B4-BE49-F238E27FC236}">
                <a16:creationId xmlns:a16="http://schemas.microsoft.com/office/drawing/2014/main" id="{C2DB5F98-C773-4CCB-A8A1-E77AFDC909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72846" y="2739056"/>
            <a:ext cx="1723197" cy="534017"/>
          </a:xfrm>
        </p:spPr>
        <p:txBody>
          <a:bodyPr rIns="0" anchor="ctr">
            <a:normAutofit/>
          </a:bodyPr>
          <a:lstStyle>
            <a:lvl1pPr marL="0" indent="0" algn="r">
              <a:buFontTx/>
              <a:buNone/>
              <a:defRPr sz="2800" b="1"/>
            </a:lvl1pPr>
          </a:lstStyle>
          <a:p>
            <a:pPr lvl="0"/>
            <a:r>
              <a:rPr lang="zh-CN" altLang="en-US"/>
              <a:t>问题剖析</a:t>
            </a:r>
          </a:p>
        </p:txBody>
      </p:sp>
      <p:sp>
        <p:nvSpPr>
          <p:cNvPr id="41" name="文本占位符 36">
            <a:extLst>
              <a:ext uri="{FF2B5EF4-FFF2-40B4-BE49-F238E27FC236}">
                <a16:creationId xmlns:a16="http://schemas.microsoft.com/office/drawing/2014/main" id="{603472B7-85AC-4D8A-96B1-E90DCC23872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72846" y="4527975"/>
            <a:ext cx="1723197" cy="534017"/>
          </a:xfrm>
        </p:spPr>
        <p:txBody>
          <a:bodyPr rIns="0" anchor="ctr">
            <a:normAutofit/>
          </a:bodyPr>
          <a:lstStyle>
            <a:lvl1pPr marL="0" indent="0" algn="r">
              <a:buFontTx/>
              <a:buNone/>
              <a:defRPr sz="2800" b="1"/>
            </a:lvl1pPr>
          </a:lstStyle>
          <a:p>
            <a:pPr lvl="0"/>
            <a:r>
              <a:rPr lang="zh-CN" altLang="en-US"/>
              <a:t>规划愿景</a:t>
            </a:r>
          </a:p>
        </p:txBody>
      </p:sp>
      <p:sp>
        <p:nvSpPr>
          <p:cNvPr id="43" name="文本占位符 42">
            <a:extLst>
              <a:ext uri="{FF2B5EF4-FFF2-40B4-BE49-F238E27FC236}">
                <a16:creationId xmlns:a16="http://schemas.microsoft.com/office/drawing/2014/main" id="{563A2952-16C0-4A39-9F1B-3DD121E04D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45473" y="1354932"/>
            <a:ext cx="2273723" cy="338555"/>
          </a:xfrm>
        </p:spPr>
        <p:txBody>
          <a:bodyPr rIns="0" anchor="ctr">
            <a:noAutofit/>
          </a:bodyPr>
          <a:lstStyle>
            <a:lvl1pPr marL="0" indent="0" algn="r">
              <a:buFontTx/>
              <a:buNone/>
              <a:defRPr sz="1400">
                <a:solidFill>
                  <a:schemeClr val="accent1">
                    <a:alpha val="54000"/>
                  </a:schemeClr>
                </a:solidFill>
              </a:defRPr>
            </a:lvl1pPr>
          </a:lstStyle>
          <a:p>
            <a:pPr lvl="0"/>
            <a:r>
              <a:rPr lang="de-DE" altLang="zh-CN"/>
              <a:t>Background of the project</a:t>
            </a:r>
          </a:p>
        </p:txBody>
      </p:sp>
      <p:sp>
        <p:nvSpPr>
          <p:cNvPr id="44" name="文本占位符 42">
            <a:extLst>
              <a:ext uri="{FF2B5EF4-FFF2-40B4-BE49-F238E27FC236}">
                <a16:creationId xmlns:a16="http://schemas.microsoft.com/office/drawing/2014/main" id="{F58204F2-1ABA-441C-BF60-9DF0D3D11A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45473" y="3208020"/>
            <a:ext cx="2273723" cy="261129"/>
          </a:xfrm>
        </p:spPr>
        <p:txBody>
          <a:bodyPr rIns="0" anchor="ctr">
            <a:noAutofit/>
          </a:bodyPr>
          <a:lstStyle>
            <a:lvl1pPr marL="0" indent="0" algn="r">
              <a:buFontTx/>
              <a:buNone/>
              <a:defRPr sz="1400">
                <a:solidFill>
                  <a:schemeClr val="accent1">
                    <a:alpha val="54000"/>
                  </a:schemeClr>
                </a:solidFill>
              </a:defRPr>
            </a:lvl1pPr>
          </a:lstStyle>
          <a:p>
            <a:pPr lvl="0"/>
            <a:r>
              <a:rPr lang="de-DE" altLang="zh-CN"/>
              <a:t>Conclusion and Analysis</a:t>
            </a:r>
          </a:p>
        </p:txBody>
      </p:sp>
      <p:sp>
        <p:nvSpPr>
          <p:cNvPr id="45" name="文本占位符 42">
            <a:extLst>
              <a:ext uri="{FF2B5EF4-FFF2-40B4-BE49-F238E27FC236}">
                <a16:creationId xmlns:a16="http://schemas.microsoft.com/office/drawing/2014/main" id="{49A8708C-49FB-4EB1-AB8B-63188CF58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16927" y="3208020"/>
            <a:ext cx="2079116" cy="261129"/>
          </a:xfrm>
        </p:spPr>
        <p:txBody>
          <a:bodyPr rIns="0" anchor="ctr">
            <a:noAutofit/>
          </a:bodyPr>
          <a:lstStyle>
            <a:lvl1pPr marL="0" indent="0" algn="r">
              <a:buFontTx/>
              <a:buNone/>
              <a:defRPr sz="1400">
                <a:solidFill>
                  <a:schemeClr val="accent1">
                    <a:alpha val="54000"/>
                  </a:schemeClr>
                </a:solidFill>
              </a:defRPr>
            </a:lvl1pPr>
          </a:lstStyle>
          <a:p>
            <a:pPr lvl="0"/>
            <a:r>
              <a:rPr lang="de-DE" altLang="zh-CN"/>
              <a:t>Analysis of the Problem</a:t>
            </a:r>
          </a:p>
        </p:txBody>
      </p:sp>
      <p:sp>
        <p:nvSpPr>
          <p:cNvPr id="46" name="文本占位符 42">
            <a:extLst>
              <a:ext uri="{FF2B5EF4-FFF2-40B4-BE49-F238E27FC236}">
                <a16:creationId xmlns:a16="http://schemas.microsoft.com/office/drawing/2014/main" id="{33122E7A-0127-46CC-AD6F-689BCBF85E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16927" y="1393645"/>
            <a:ext cx="2079116" cy="261129"/>
          </a:xfrm>
        </p:spPr>
        <p:txBody>
          <a:bodyPr rIns="0" anchor="ctr">
            <a:noAutofit/>
          </a:bodyPr>
          <a:lstStyle>
            <a:lvl1pPr marL="0" indent="0" algn="r">
              <a:buFontTx/>
              <a:buNone/>
              <a:defRPr sz="1400">
                <a:solidFill>
                  <a:schemeClr val="accent1">
                    <a:alpha val="54000"/>
                  </a:schemeClr>
                </a:solidFill>
              </a:defRPr>
            </a:lvl1pPr>
          </a:lstStyle>
          <a:p>
            <a:pPr lvl="0"/>
            <a:r>
              <a:rPr lang="de-DE" altLang="zh-CN"/>
              <a:t>Project Progress</a:t>
            </a:r>
          </a:p>
        </p:txBody>
      </p:sp>
      <p:sp>
        <p:nvSpPr>
          <p:cNvPr id="47" name="文本占位符 42">
            <a:extLst>
              <a:ext uri="{FF2B5EF4-FFF2-40B4-BE49-F238E27FC236}">
                <a16:creationId xmlns:a16="http://schemas.microsoft.com/office/drawing/2014/main" id="{088B8EAE-F0C7-4AB9-ACF7-A220CE71952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716927" y="5014205"/>
            <a:ext cx="2079116" cy="261129"/>
          </a:xfrm>
        </p:spPr>
        <p:txBody>
          <a:bodyPr rIns="0" anchor="ctr">
            <a:noAutofit/>
          </a:bodyPr>
          <a:lstStyle>
            <a:lvl1pPr marL="0" indent="0" algn="r">
              <a:buFontTx/>
              <a:buNone/>
              <a:defRPr sz="1400">
                <a:solidFill>
                  <a:schemeClr val="accent1">
                    <a:alpha val="54000"/>
                  </a:schemeClr>
                </a:solidFill>
              </a:defRPr>
            </a:lvl1pPr>
          </a:lstStyle>
          <a:p>
            <a:pPr lvl="0"/>
            <a:r>
              <a:rPr lang="de-DE" altLang="zh-CN"/>
              <a:t>Plans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536772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9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章节页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F43186B-1707-4EEF-BCDE-4890A54709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 detail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69413" y="-7988"/>
            <a:ext cx="10297056" cy="6858000"/>
          </a:xfrm>
          <a:prstGeom prst="rect">
            <a:avLst/>
          </a:prstGeom>
        </p:spPr>
      </p:pic>
      <p:sp>
        <p:nvSpPr>
          <p:cNvPr id="9" name="平行四边形 8">
            <a:extLst>
              <a:ext uri="{FF2B5EF4-FFF2-40B4-BE49-F238E27FC236}">
                <a16:creationId xmlns:a16="http://schemas.microsoft.com/office/drawing/2014/main" id="{EBC39C6F-5962-4926-BFE8-B8D9C65C0E68}"/>
              </a:ext>
            </a:extLst>
          </p:cNvPr>
          <p:cNvSpPr/>
          <p:nvPr userDrawn="1"/>
        </p:nvSpPr>
        <p:spPr>
          <a:xfrm>
            <a:off x="-1269990" y="0"/>
            <a:ext cx="7440370" cy="6864688"/>
          </a:xfrm>
          <a:prstGeom prst="parallelogram">
            <a:avLst>
              <a:gd name="adj" fmla="val 33045"/>
            </a:avLst>
          </a:prstGeom>
          <a:solidFill>
            <a:srgbClr val="083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50AD0D-1CF6-4376-99E6-595F14695C36}"/>
              </a:ext>
            </a:extLst>
          </p:cNvPr>
          <p:cNvSpPr txBox="1"/>
          <p:nvPr userDrawn="1"/>
        </p:nvSpPr>
        <p:spPr>
          <a:xfrm>
            <a:off x="8700288" y="812981"/>
            <a:ext cx="301447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9900" dirty="0">
                <a:gradFill>
                  <a:gsLst>
                    <a:gs pos="12000">
                      <a:srgbClr val="0836BF"/>
                    </a:gs>
                    <a:gs pos="75000">
                      <a:srgbClr val="0836BF">
                        <a:alpha val="0"/>
                      </a:srgbClr>
                    </a:gs>
                  </a:gsLst>
                  <a:lin ang="5400000" scaled="1"/>
                </a:gra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z="19900" dirty="0">
              <a:gradFill>
                <a:gsLst>
                  <a:gs pos="12000">
                    <a:srgbClr val="0836BF"/>
                  </a:gs>
                  <a:gs pos="75000">
                    <a:srgbClr val="0836BF">
                      <a:alpha val="0"/>
                    </a:srgbClr>
                  </a:gs>
                </a:gsLst>
                <a:lin ang="5400000" scaled="1"/>
              </a:gra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9D0B38A-B5C2-432C-B616-575B016947B5}"/>
              </a:ext>
            </a:extLst>
          </p:cNvPr>
          <p:cNvSpPr/>
          <p:nvPr userDrawn="1"/>
        </p:nvSpPr>
        <p:spPr>
          <a:xfrm>
            <a:off x="9589035" y="6165850"/>
            <a:ext cx="144000" cy="142875"/>
          </a:xfrm>
          <a:prstGeom prst="ellipse">
            <a:avLst/>
          </a:prstGeom>
          <a:solidFill>
            <a:srgbClr val="0836BF"/>
          </a:solidFill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CF24337-1371-490F-8655-B575325F44DF}"/>
              </a:ext>
            </a:extLst>
          </p:cNvPr>
          <p:cNvSpPr/>
          <p:nvPr userDrawn="1"/>
        </p:nvSpPr>
        <p:spPr>
          <a:xfrm>
            <a:off x="11352952" y="6165850"/>
            <a:ext cx="144000" cy="142875"/>
          </a:xfrm>
          <a:prstGeom prst="ellipse">
            <a:avLst/>
          </a:prstGeom>
          <a:noFill/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A69756A-1D71-46DF-BAAF-A1F8131EA37F}"/>
              </a:ext>
            </a:extLst>
          </p:cNvPr>
          <p:cNvSpPr/>
          <p:nvPr userDrawn="1"/>
        </p:nvSpPr>
        <p:spPr>
          <a:xfrm>
            <a:off x="10030014" y="6165850"/>
            <a:ext cx="144000" cy="142875"/>
          </a:xfrm>
          <a:prstGeom prst="ellipse">
            <a:avLst/>
          </a:prstGeom>
          <a:noFill/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554BF98-3562-4591-8236-6841C65814E1}"/>
              </a:ext>
            </a:extLst>
          </p:cNvPr>
          <p:cNvSpPr/>
          <p:nvPr userDrawn="1"/>
        </p:nvSpPr>
        <p:spPr>
          <a:xfrm>
            <a:off x="10470993" y="6165850"/>
            <a:ext cx="144000" cy="142875"/>
          </a:xfrm>
          <a:prstGeom prst="ellipse">
            <a:avLst/>
          </a:prstGeom>
          <a:noFill/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C5B5208-4D6B-4890-8868-5EA22D264A71}"/>
              </a:ext>
            </a:extLst>
          </p:cNvPr>
          <p:cNvSpPr/>
          <p:nvPr userDrawn="1"/>
        </p:nvSpPr>
        <p:spPr>
          <a:xfrm>
            <a:off x="10911972" y="6165850"/>
            <a:ext cx="144000" cy="142875"/>
          </a:xfrm>
          <a:prstGeom prst="ellipse">
            <a:avLst/>
          </a:prstGeom>
          <a:noFill/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0CFA2AB-5893-4091-83F9-D52E662FE109}"/>
              </a:ext>
            </a:extLst>
          </p:cNvPr>
          <p:cNvCxnSpPr/>
          <p:nvPr userDrawn="1"/>
        </p:nvCxnSpPr>
        <p:spPr>
          <a:xfrm flipH="1">
            <a:off x="7395585" y="-344512"/>
            <a:ext cx="1184796" cy="2479729"/>
          </a:xfrm>
          <a:prstGeom prst="line">
            <a:avLst/>
          </a:prstGeom>
          <a:ln>
            <a:solidFill>
              <a:srgbClr val="0836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CFBEEF4-612B-4554-8F6B-854709452825}"/>
              </a:ext>
            </a:extLst>
          </p:cNvPr>
          <p:cNvCxnSpPr>
            <a:cxnSpLocks/>
          </p:cNvCxnSpPr>
          <p:nvPr userDrawn="1"/>
        </p:nvCxnSpPr>
        <p:spPr>
          <a:xfrm flipH="1">
            <a:off x="6378151" y="1628775"/>
            <a:ext cx="1375879" cy="3031828"/>
          </a:xfrm>
          <a:prstGeom prst="line">
            <a:avLst/>
          </a:prstGeom>
          <a:ln>
            <a:solidFill>
              <a:srgbClr val="0836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563AB83-01E9-4110-99A8-F08FBE2B2F4B}"/>
              </a:ext>
            </a:extLst>
          </p:cNvPr>
          <p:cNvCxnSpPr>
            <a:cxnSpLocks/>
          </p:cNvCxnSpPr>
          <p:nvPr userDrawn="1"/>
        </p:nvCxnSpPr>
        <p:spPr>
          <a:xfrm flipH="1">
            <a:off x="11653145" y="3760099"/>
            <a:ext cx="970163" cy="2137811"/>
          </a:xfrm>
          <a:prstGeom prst="line">
            <a:avLst/>
          </a:prstGeom>
          <a:ln>
            <a:solidFill>
              <a:srgbClr val="0836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2CD0B43-5726-4A2D-8866-934026CB1D96}"/>
              </a:ext>
            </a:extLst>
          </p:cNvPr>
          <p:cNvCxnSpPr>
            <a:cxnSpLocks/>
          </p:cNvCxnSpPr>
          <p:nvPr userDrawn="1"/>
        </p:nvCxnSpPr>
        <p:spPr>
          <a:xfrm flipH="1">
            <a:off x="6933127" y="4882431"/>
            <a:ext cx="1375879" cy="3031828"/>
          </a:xfrm>
          <a:prstGeom prst="line">
            <a:avLst/>
          </a:prstGeom>
          <a:ln>
            <a:solidFill>
              <a:srgbClr val="0836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图片占位符 22">
            <a:extLst>
              <a:ext uri="{FF2B5EF4-FFF2-40B4-BE49-F238E27FC236}">
                <a16:creationId xmlns:a16="http://schemas.microsoft.com/office/drawing/2014/main" id="{2D5495A5-99EB-4D3E-BC20-862923E2D6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969610" y="-19050"/>
            <a:ext cx="7440370" cy="6880124"/>
          </a:xfrm>
          <a:custGeom>
            <a:avLst/>
            <a:gdLst>
              <a:gd name="connsiteX0" fmla="*/ 1720031 w 7440370"/>
              <a:gd name="connsiteY0" fmla="*/ 0 h 6880124"/>
              <a:gd name="connsiteX1" fmla="*/ 7440370 w 7440370"/>
              <a:gd name="connsiteY1" fmla="*/ 0 h 6880124"/>
              <a:gd name="connsiteX2" fmla="*/ 5720339 w 7440370"/>
              <a:gd name="connsiteY2" fmla="*/ 6880124 h 6880124"/>
              <a:gd name="connsiteX3" fmla="*/ 0 w 7440370"/>
              <a:gd name="connsiteY3" fmla="*/ 6880124 h 688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0370" h="6880124">
                <a:moveTo>
                  <a:pt x="1720031" y="0"/>
                </a:moveTo>
                <a:lnTo>
                  <a:pt x="7440370" y="0"/>
                </a:lnTo>
                <a:lnTo>
                  <a:pt x="5720339" y="6880124"/>
                </a:lnTo>
                <a:lnTo>
                  <a:pt x="0" y="68801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D76707EF-399D-4A05-97B3-51AEE48068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0371" y="2692420"/>
            <a:ext cx="4677397" cy="1169082"/>
          </a:xfrm>
        </p:spPr>
        <p:txBody>
          <a:bodyPr anchor="ctr">
            <a:noAutofit/>
          </a:bodyPr>
          <a:lstStyle>
            <a:lvl1pPr marL="0" indent="0" algn="r">
              <a:buFontTx/>
              <a:buNone/>
              <a:defRPr sz="7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课题背景</a:t>
            </a:r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7A504314-8CF5-4BDB-A95A-C7F32149DB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17018" y="3967691"/>
            <a:ext cx="5260750" cy="507935"/>
          </a:xfrm>
        </p:spPr>
        <p:txBody>
          <a:bodyPr anchor="ctr">
            <a:noAutofit/>
          </a:bodyPr>
          <a:lstStyle>
            <a:lvl1pPr marL="0" indent="0" algn="r">
              <a:buFontTx/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 altLang="zh-CN"/>
              <a:t>Background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15188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节页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F43186B-1707-4EEF-BCDE-4890A54709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 detail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69413" y="-7988"/>
            <a:ext cx="10297056" cy="6858000"/>
          </a:xfrm>
          <a:prstGeom prst="rect">
            <a:avLst/>
          </a:prstGeom>
        </p:spPr>
      </p:pic>
      <p:sp>
        <p:nvSpPr>
          <p:cNvPr id="9" name="平行四边形 8">
            <a:extLst>
              <a:ext uri="{FF2B5EF4-FFF2-40B4-BE49-F238E27FC236}">
                <a16:creationId xmlns:a16="http://schemas.microsoft.com/office/drawing/2014/main" id="{EBC39C6F-5962-4926-BFE8-B8D9C65C0E68}"/>
              </a:ext>
            </a:extLst>
          </p:cNvPr>
          <p:cNvSpPr/>
          <p:nvPr userDrawn="1"/>
        </p:nvSpPr>
        <p:spPr>
          <a:xfrm>
            <a:off x="-1269990" y="0"/>
            <a:ext cx="7440370" cy="6864688"/>
          </a:xfrm>
          <a:prstGeom prst="parallelogram">
            <a:avLst>
              <a:gd name="adj" fmla="val 33045"/>
            </a:avLst>
          </a:prstGeom>
          <a:solidFill>
            <a:srgbClr val="083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50AD0D-1CF6-4376-99E6-595F14695C36}"/>
              </a:ext>
            </a:extLst>
          </p:cNvPr>
          <p:cNvSpPr txBox="1"/>
          <p:nvPr userDrawn="1"/>
        </p:nvSpPr>
        <p:spPr>
          <a:xfrm>
            <a:off x="8700288" y="812981"/>
            <a:ext cx="301447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9900">
                <a:gradFill>
                  <a:gsLst>
                    <a:gs pos="12000">
                      <a:srgbClr val="0836BF"/>
                    </a:gs>
                    <a:gs pos="75000">
                      <a:srgbClr val="0836BF">
                        <a:alpha val="0"/>
                      </a:srgbClr>
                    </a:gs>
                  </a:gsLst>
                  <a:lin ang="5400000" scaled="1"/>
                </a:gra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z="19900" dirty="0">
              <a:gradFill>
                <a:gsLst>
                  <a:gs pos="12000">
                    <a:srgbClr val="0836BF"/>
                  </a:gs>
                  <a:gs pos="75000">
                    <a:srgbClr val="0836BF">
                      <a:alpha val="0"/>
                    </a:srgbClr>
                  </a:gs>
                </a:gsLst>
                <a:lin ang="5400000" scaled="1"/>
              </a:gra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A69756A-1D71-46DF-BAAF-A1F8131EA37F}"/>
              </a:ext>
            </a:extLst>
          </p:cNvPr>
          <p:cNvSpPr>
            <a:spLocks/>
          </p:cNvSpPr>
          <p:nvPr userDrawn="1"/>
        </p:nvSpPr>
        <p:spPr>
          <a:xfrm>
            <a:off x="9589035" y="6165850"/>
            <a:ext cx="144000" cy="142875"/>
          </a:xfrm>
          <a:prstGeom prst="ellipse">
            <a:avLst/>
          </a:prstGeom>
          <a:noFill/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CF24337-1371-490F-8655-B575325F44DF}"/>
              </a:ext>
            </a:extLst>
          </p:cNvPr>
          <p:cNvSpPr/>
          <p:nvPr userDrawn="1"/>
        </p:nvSpPr>
        <p:spPr>
          <a:xfrm>
            <a:off x="11352952" y="6165850"/>
            <a:ext cx="144000" cy="142875"/>
          </a:xfrm>
          <a:prstGeom prst="ellipse">
            <a:avLst/>
          </a:prstGeom>
          <a:noFill/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9D0B38A-B5C2-432C-B616-575B016947B5}"/>
              </a:ext>
            </a:extLst>
          </p:cNvPr>
          <p:cNvSpPr>
            <a:spLocks/>
          </p:cNvSpPr>
          <p:nvPr userDrawn="1"/>
        </p:nvSpPr>
        <p:spPr>
          <a:xfrm>
            <a:off x="10030014" y="6165850"/>
            <a:ext cx="144000" cy="142875"/>
          </a:xfrm>
          <a:prstGeom prst="ellipse">
            <a:avLst/>
          </a:prstGeom>
          <a:solidFill>
            <a:srgbClr val="0836BF"/>
          </a:solidFill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554BF98-3562-4591-8236-6841C65814E1}"/>
              </a:ext>
            </a:extLst>
          </p:cNvPr>
          <p:cNvSpPr/>
          <p:nvPr userDrawn="1"/>
        </p:nvSpPr>
        <p:spPr>
          <a:xfrm>
            <a:off x="10470993" y="6165850"/>
            <a:ext cx="144000" cy="142875"/>
          </a:xfrm>
          <a:prstGeom prst="ellipse">
            <a:avLst/>
          </a:prstGeom>
          <a:noFill/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C5B5208-4D6B-4890-8868-5EA22D264A71}"/>
              </a:ext>
            </a:extLst>
          </p:cNvPr>
          <p:cNvSpPr/>
          <p:nvPr userDrawn="1"/>
        </p:nvSpPr>
        <p:spPr>
          <a:xfrm>
            <a:off x="10911972" y="6165850"/>
            <a:ext cx="144000" cy="142875"/>
          </a:xfrm>
          <a:prstGeom prst="ellipse">
            <a:avLst/>
          </a:prstGeom>
          <a:noFill/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0CFA2AB-5893-4091-83F9-D52E662FE109}"/>
              </a:ext>
            </a:extLst>
          </p:cNvPr>
          <p:cNvCxnSpPr/>
          <p:nvPr userDrawn="1"/>
        </p:nvCxnSpPr>
        <p:spPr>
          <a:xfrm flipH="1">
            <a:off x="7395585" y="-344512"/>
            <a:ext cx="1184796" cy="2479729"/>
          </a:xfrm>
          <a:prstGeom prst="line">
            <a:avLst/>
          </a:prstGeom>
          <a:ln>
            <a:solidFill>
              <a:srgbClr val="0836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CFBEEF4-612B-4554-8F6B-854709452825}"/>
              </a:ext>
            </a:extLst>
          </p:cNvPr>
          <p:cNvCxnSpPr>
            <a:cxnSpLocks/>
          </p:cNvCxnSpPr>
          <p:nvPr userDrawn="1"/>
        </p:nvCxnSpPr>
        <p:spPr>
          <a:xfrm flipH="1">
            <a:off x="6378151" y="1628775"/>
            <a:ext cx="1375879" cy="3031828"/>
          </a:xfrm>
          <a:prstGeom prst="line">
            <a:avLst/>
          </a:prstGeom>
          <a:ln>
            <a:solidFill>
              <a:srgbClr val="0836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563AB83-01E9-4110-99A8-F08FBE2B2F4B}"/>
              </a:ext>
            </a:extLst>
          </p:cNvPr>
          <p:cNvCxnSpPr>
            <a:cxnSpLocks/>
          </p:cNvCxnSpPr>
          <p:nvPr userDrawn="1"/>
        </p:nvCxnSpPr>
        <p:spPr>
          <a:xfrm flipH="1">
            <a:off x="11653145" y="3760099"/>
            <a:ext cx="970163" cy="2137811"/>
          </a:xfrm>
          <a:prstGeom prst="line">
            <a:avLst/>
          </a:prstGeom>
          <a:ln>
            <a:solidFill>
              <a:srgbClr val="0836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2CD0B43-5726-4A2D-8866-934026CB1D96}"/>
              </a:ext>
            </a:extLst>
          </p:cNvPr>
          <p:cNvCxnSpPr>
            <a:cxnSpLocks/>
          </p:cNvCxnSpPr>
          <p:nvPr userDrawn="1"/>
        </p:nvCxnSpPr>
        <p:spPr>
          <a:xfrm flipH="1">
            <a:off x="6933127" y="4882431"/>
            <a:ext cx="1375879" cy="3031828"/>
          </a:xfrm>
          <a:prstGeom prst="line">
            <a:avLst/>
          </a:prstGeom>
          <a:ln>
            <a:solidFill>
              <a:srgbClr val="0836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图片占位符 22">
            <a:extLst>
              <a:ext uri="{FF2B5EF4-FFF2-40B4-BE49-F238E27FC236}">
                <a16:creationId xmlns:a16="http://schemas.microsoft.com/office/drawing/2014/main" id="{2D5495A5-99EB-4D3E-BC20-862923E2D6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969610" y="-19050"/>
            <a:ext cx="7440370" cy="6880124"/>
          </a:xfrm>
          <a:custGeom>
            <a:avLst/>
            <a:gdLst>
              <a:gd name="connsiteX0" fmla="*/ 1720031 w 7440370"/>
              <a:gd name="connsiteY0" fmla="*/ 0 h 6880124"/>
              <a:gd name="connsiteX1" fmla="*/ 7440370 w 7440370"/>
              <a:gd name="connsiteY1" fmla="*/ 0 h 6880124"/>
              <a:gd name="connsiteX2" fmla="*/ 5720339 w 7440370"/>
              <a:gd name="connsiteY2" fmla="*/ 6880124 h 6880124"/>
              <a:gd name="connsiteX3" fmla="*/ 0 w 7440370"/>
              <a:gd name="connsiteY3" fmla="*/ 6880124 h 688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0370" h="6880124">
                <a:moveTo>
                  <a:pt x="1720031" y="0"/>
                </a:moveTo>
                <a:lnTo>
                  <a:pt x="7440370" y="0"/>
                </a:lnTo>
                <a:lnTo>
                  <a:pt x="5720339" y="6880124"/>
                </a:lnTo>
                <a:lnTo>
                  <a:pt x="0" y="68801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D76707EF-399D-4A05-97B3-51AEE48068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0371" y="2692420"/>
            <a:ext cx="4677397" cy="1169082"/>
          </a:xfrm>
        </p:spPr>
        <p:txBody>
          <a:bodyPr anchor="ctr">
            <a:noAutofit/>
          </a:bodyPr>
          <a:lstStyle>
            <a:lvl1pPr marL="0" indent="0" algn="r">
              <a:buFontTx/>
              <a:buNone/>
              <a:defRPr sz="7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项目进展</a:t>
            </a:r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7A504314-8CF5-4BDB-A95A-C7F32149DB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17018" y="3967691"/>
            <a:ext cx="5260750" cy="507935"/>
          </a:xfrm>
        </p:spPr>
        <p:txBody>
          <a:bodyPr anchor="ctr">
            <a:noAutofit/>
          </a:bodyPr>
          <a:lstStyle>
            <a:lvl1pPr marL="0" indent="0" algn="r">
              <a:buFontTx/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 altLang="zh-CN"/>
              <a:t>Project Progress</a:t>
            </a:r>
          </a:p>
        </p:txBody>
      </p:sp>
    </p:spTree>
    <p:extLst>
      <p:ext uri="{BB962C8B-B14F-4D97-AF65-F5344CB8AC3E}">
        <p14:creationId xmlns:p14="http://schemas.microsoft.com/office/powerpoint/2010/main" val="1031141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节页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F43186B-1707-4EEF-BCDE-4890A54709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 detail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69413" y="-7988"/>
            <a:ext cx="10297056" cy="6858000"/>
          </a:xfrm>
          <a:prstGeom prst="rect">
            <a:avLst/>
          </a:prstGeom>
        </p:spPr>
      </p:pic>
      <p:sp>
        <p:nvSpPr>
          <p:cNvPr id="9" name="平行四边形 8">
            <a:extLst>
              <a:ext uri="{FF2B5EF4-FFF2-40B4-BE49-F238E27FC236}">
                <a16:creationId xmlns:a16="http://schemas.microsoft.com/office/drawing/2014/main" id="{EBC39C6F-5962-4926-BFE8-B8D9C65C0E68}"/>
              </a:ext>
            </a:extLst>
          </p:cNvPr>
          <p:cNvSpPr/>
          <p:nvPr userDrawn="1"/>
        </p:nvSpPr>
        <p:spPr>
          <a:xfrm>
            <a:off x="-1269990" y="0"/>
            <a:ext cx="7440370" cy="6864688"/>
          </a:xfrm>
          <a:prstGeom prst="parallelogram">
            <a:avLst>
              <a:gd name="adj" fmla="val 33045"/>
            </a:avLst>
          </a:prstGeom>
          <a:solidFill>
            <a:srgbClr val="083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50AD0D-1CF6-4376-99E6-595F14695C36}"/>
              </a:ext>
            </a:extLst>
          </p:cNvPr>
          <p:cNvSpPr txBox="1"/>
          <p:nvPr userDrawn="1"/>
        </p:nvSpPr>
        <p:spPr>
          <a:xfrm>
            <a:off x="8700288" y="812981"/>
            <a:ext cx="301447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9900">
                <a:gradFill>
                  <a:gsLst>
                    <a:gs pos="12000">
                      <a:srgbClr val="0836BF"/>
                    </a:gs>
                    <a:gs pos="75000">
                      <a:srgbClr val="0836BF">
                        <a:alpha val="0"/>
                      </a:srgbClr>
                    </a:gs>
                  </a:gsLst>
                  <a:lin ang="5400000" scaled="1"/>
                </a:gra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z="19900" dirty="0">
              <a:gradFill>
                <a:gsLst>
                  <a:gs pos="12000">
                    <a:srgbClr val="0836BF"/>
                  </a:gs>
                  <a:gs pos="75000">
                    <a:srgbClr val="0836BF">
                      <a:alpha val="0"/>
                    </a:srgbClr>
                  </a:gs>
                </a:gsLst>
                <a:lin ang="5400000" scaled="1"/>
              </a:gra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0CFA2AB-5893-4091-83F9-D52E662FE109}"/>
              </a:ext>
            </a:extLst>
          </p:cNvPr>
          <p:cNvCxnSpPr/>
          <p:nvPr userDrawn="1"/>
        </p:nvCxnSpPr>
        <p:spPr>
          <a:xfrm flipH="1">
            <a:off x="7395585" y="-344512"/>
            <a:ext cx="1184796" cy="2479729"/>
          </a:xfrm>
          <a:prstGeom prst="line">
            <a:avLst/>
          </a:prstGeom>
          <a:ln>
            <a:solidFill>
              <a:srgbClr val="0836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CFBEEF4-612B-4554-8F6B-854709452825}"/>
              </a:ext>
            </a:extLst>
          </p:cNvPr>
          <p:cNvCxnSpPr>
            <a:cxnSpLocks/>
          </p:cNvCxnSpPr>
          <p:nvPr userDrawn="1"/>
        </p:nvCxnSpPr>
        <p:spPr>
          <a:xfrm flipH="1">
            <a:off x="6378151" y="1628775"/>
            <a:ext cx="1375879" cy="3031828"/>
          </a:xfrm>
          <a:prstGeom prst="line">
            <a:avLst/>
          </a:prstGeom>
          <a:ln>
            <a:solidFill>
              <a:srgbClr val="0836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563AB83-01E9-4110-99A8-F08FBE2B2F4B}"/>
              </a:ext>
            </a:extLst>
          </p:cNvPr>
          <p:cNvCxnSpPr>
            <a:cxnSpLocks/>
          </p:cNvCxnSpPr>
          <p:nvPr userDrawn="1"/>
        </p:nvCxnSpPr>
        <p:spPr>
          <a:xfrm flipH="1">
            <a:off x="11653145" y="3760099"/>
            <a:ext cx="970163" cy="2137811"/>
          </a:xfrm>
          <a:prstGeom prst="line">
            <a:avLst/>
          </a:prstGeom>
          <a:ln>
            <a:solidFill>
              <a:srgbClr val="0836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2CD0B43-5726-4A2D-8866-934026CB1D96}"/>
              </a:ext>
            </a:extLst>
          </p:cNvPr>
          <p:cNvCxnSpPr>
            <a:cxnSpLocks/>
          </p:cNvCxnSpPr>
          <p:nvPr userDrawn="1"/>
        </p:nvCxnSpPr>
        <p:spPr>
          <a:xfrm flipH="1">
            <a:off x="6933127" y="4882431"/>
            <a:ext cx="1375879" cy="3031828"/>
          </a:xfrm>
          <a:prstGeom prst="line">
            <a:avLst/>
          </a:prstGeom>
          <a:ln>
            <a:solidFill>
              <a:srgbClr val="0836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图片占位符 22">
            <a:extLst>
              <a:ext uri="{FF2B5EF4-FFF2-40B4-BE49-F238E27FC236}">
                <a16:creationId xmlns:a16="http://schemas.microsoft.com/office/drawing/2014/main" id="{2D5495A5-99EB-4D3E-BC20-862923E2D6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969610" y="-19050"/>
            <a:ext cx="7440370" cy="6880124"/>
          </a:xfrm>
          <a:custGeom>
            <a:avLst/>
            <a:gdLst>
              <a:gd name="connsiteX0" fmla="*/ 1720031 w 7440370"/>
              <a:gd name="connsiteY0" fmla="*/ 0 h 6880124"/>
              <a:gd name="connsiteX1" fmla="*/ 7440370 w 7440370"/>
              <a:gd name="connsiteY1" fmla="*/ 0 h 6880124"/>
              <a:gd name="connsiteX2" fmla="*/ 5720339 w 7440370"/>
              <a:gd name="connsiteY2" fmla="*/ 6880124 h 6880124"/>
              <a:gd name="connsiteX3" fmla="*/ 0 w 7440370"/>
              <a:gd name="connsiteY3" fmla="*/ 6880124 h 688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0370" h="6880124">
                <a:moveTo>
                  <a:pt x="1720031" y="0"/>
                </a:moveTo>
                <a:lnTo>
                  <a:pt x="7440370" y="0"/>
                </a:lnTo>
                <a:lnTo>
                  <a:pt x="5720339" y="6880124"/>
                </a:lnTo>
                <a:lnTo>
                  <a:pt x="0" y="68801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D76707EF-399D-4A05-97B3-51AEE48068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0371" y="2692420"/>
            <a:ext cx="4677397" cy="1169082"/>
          </a:xfrm>
        </p:spPr>
        <p:txBody>
          <a:bodyPr anchor="ctr">
            <a:noAutofit/>
          </a:bodyPr>
          <a:lstStyle>
            <a:lvl1pPr marL="0" indent="0" algn="r">
              <a:buFontTx/>
              <a:buNone/>
              <a:defRPr sz="7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结论分析</a:t>
            </a:r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7A504314-8CF5-4BDB-A95A-C7F32149DB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17018" y="3967691"/>
            <a:ext cx="5260750" cy="507935"/>
          </a:xfrm>
        </p:spPr>
        <p:txBody>
          <a:bodyPr anchor="ctr">
            <a:noAutofit/>
          </a:bodyPr>
          <a:lstStyle>
            <a:lvl1pPr marL="0" indent="0" algn="r">
              <a:buFontTx/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 altLang="zh-CN"/>
              <a:t>Conclusion and Analysis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86573B3-6C73-4EFF-BEB0-B21AC6C367B3}"/>
              </a:ext>
            </a:extLst>
          </p:cNvPr>
          <p:cNvSpPr>
            <a:spLocks/>
          </p:cNvSpPr>
          <p:nvPr userDrawn="1"/>
        </p:nvSpPr>
        <p:spPr>
          <a:xfrm>
            <a:off x="9589035" y="6165850"/>
            <a:ext cx="144000" cy="142875"/>
          </a:xfrm>
          <a:prstGeom prst="ellipse">
            <a:avLst/>
          </a:prstGeom>
          <a:noFill/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D89C4ED-61E1-41B1-875F-AEDB1475A06E}"/>
              </a:ext>
            </a:extLst>
          </p:cNvPr>
          <p:cNvSpPr/>
          <p:nvPr userDrawn="1"/>
        </p:nvSpPr>
        <p:spPr>
          <a:xfrm>
            <a:off x="11352952" y="6165850"/>
            <a:ext cx="144000" cy="142875"/>
          </a:xfrm>
          <a:prstGeom prst="ellipse">
            <a:avLst/>
          </a:prstGeom>
          <a:noFill/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E865712-4AE5-4C61-94B1-61ED0D9C2265}"/>
              </a:ext>
            </a:extLst>
          </p:cNvPr>
          <p:cNvSpPr/>
          <p:nvPr userDrawn="1"/>
        </p:nvSpPr>
        <p:spPr>
          <a:xfrm>
            <a:off x="10030014" y="6165850"/>
            <a:ext cx="144000" cy="142875"/>
          </a:xfrm>
          <a:prstGeom prst="ellipse">
            <a:avLst/>
          </a:prstGeom>
          <a:noFill/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C9B3E13-E933-4D1B-8159-B8777880B1A2}"/>
              </a:ext>
            </a:extLst>
          </p:cNvPr>
          <p:cNvSpPr>
            <a:spLocks/>
          </p:cNvSpPr>
          <p:nvPr userDrawn="1"/>
        </p:nvSpPr>
        <p:spPr>
          <a:xfrm>
            <a:off x="10470993" y="6165850"/>
            <a:ext cx="144000" cy="142875"/>
          </a:xfrm>
          <a:prstGeom prst="ellipse">
            <a:avLst/>
          </a:prstGeom>
          <a:solidFill>
            <a:srgbClr val="0836BF"/>
          </a:solidFill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72C7E31-60B8-41DC-9FFD-E26514586511}"/>
              </a:ext>
            </a:extLst>
          </p:cNvPr>
          <p:cNvSpPr/>
          <p:nvPr userDrawn="1"/>
        </p:nvSpPr>
        <p:spPr>
          <a:xfrm>
            <a:off x="10911972" y="6165850"/>
            <a:ext cx="144000" cy="142875"/>
          </a:xfrm>
          <a:prstGeom prst="ellipse">
            <a:avLst/>
          </a:prstGeom>
          <a:noFill/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333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节页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F43186B-1707-4EEF-BCDE-4890A54709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 detail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69413" y="-7988"/>
            <a:ext cx="10297056" cy="6858000"/>
          </a:xfrm>
          <a:prstGeom prst="rect">
            <a:avLst/>
          </a:prstGeom>
        </p:spPr>
      </p:pic>
      <p:sp>
        <p:nvSpPr>
          <p:cNvPr id="9" name="平行四边形 8">
            <a:extLst>
              <a:ext uri="{FF2B5EF4-FFF2-40B4-BE49-F238E27FC236}">
                <a16:creationId xmlns:a16="http://schemas.microsoft.com/office/drawing/2014/main" id="{EBC39C6F-5962-4926-BFE8-B8D9C65C0E68}"/>
              </a:ext>
            </a:extLst>
          </p:cNvPr>
          <p:cNvSpPr/>
          <p:nvPr userDrawn="1"/>
        </p:nvSpPr>
        <p:spPr>
          <a:xfrm>
            <a:off x="-1269990" y="0"/>
            <a:ext cx="7440370" cy="6864688"/>
          </a:xfrm>
          <a:prstGeom prst="parallelogram">
            <a:avLst>
              <a:gd name="adj" fmla="val 33045"/>
            </a:avLst>
          </a:prstGeom>
          <a:solidFill>
            <a:srgbClr val="083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50AD0D-1CF6-4376-99E6-595F14695C36}"/>
              </a:ext>
            </a:extLst>
          </p:cNvPr>
          <p:cNvSpPr txBox="1"/>
          <p:nvPr userDrawn="1"/>
        </p:nvSpPr>
        <p:spPr>
          <a:xfrm>
            <a:off x="8700288" y="812981"/>
            <a:ext cx="301447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9900">
                <a:gradFill>
                  <a:gsLst>
                    <a:gs pos="12000">
                      <a:srgbClr val="0836BF"/>
                    </a:gs>
                    <a:gs pos="75000">
                      <a:srgbClr val="0836BF">
                        <a:alpha val="0"/>
                      </a:srgbClr>
                    </a:gs>
                  </a:gsLst>
                  <a:lin ang="5400000" scaled="1"/>
                </a:gra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z="19900" dirty="0">
              <a:gradFill>
                <a:gsLst>
                  <a:gs pos="12000">
                    <a:srgbClr val="0836BF"/>
                  </a:gs>
                  <a:gs pos="75000">
                    <a:srgbClr val="0836BF">
                      <a:alpha val="0"/>
                    </a:srgbClr>
                  </a:gs>
                </a:gsLst>
                <a:lin ang="5400000" scaled="1"/>
              </a:gra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0CFA2AB-5893-4091-83F9-D52E662FE109}"/>
              </a:ext>
            </a:extLst>
          </p:cNvPr>
          <p:cNvCxnSpPr/>
          <p:nvPr userDrawn="1"/>
        </p:nvCxnSpPr>
        <p:spPr>
          <a:xfrm flipH="1">
            <a:off x="7395585" y="-344512"/>
            <a:ext cx="1184796" cy="2479729"/>
          </a:xfrm>
          <a:prstGeom prst="line">
            <a:avLst/>
          </a:prstGeom>
          <a:ln>
            <a:solidFill>
              <a:srgbClr val="0836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CFBEEF4-612B-4554-8F6B-854709452825}"/>
              </a:ext>
            </a:extLst>
          </p:cNvPr>
          <p:cNvCxnSpPr>
            <a:cxnSpLocks/>
          </p:cNvCxnSpPr>
          <p:nvPr userDrawn="1"/>
        </p:nvCxnSpPr>
        <p:spPr>
          <a:xfrm flipH="1">
            <a:off x="6378151" y="1628775"/>
            <a:ext cx="1375879" cy="3031828"/>
          </a:xfrm>
          <a:prstGeom prst="line">
            <a:avLst/>
          </a:prstGeom>
          <a:ln>
            <a:solidFill>
              <a:srgbClr val="0836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563AB83-01E9-4110-99A8-F08FBE2B2F4B}"/>
              </a:ext>
            </a:extLst>
          </p:cNvPr>
          <p:cNvCxnSpPr>
            <a:cxnSpLocks/>
          </p:cNvCxnSpPr>
          <p:nvPr userDrawn="1"/>
        </p:nvCxnSpPr>
        <p:spPr>
          <a:xfrm flipH="1">
            <a:off x="11653145" y="3760099"/>
            <a:ext cx="970163" cy="2137811"/>
          </a:xfrm>
          <a:prstGeom prst="line">
            <a:avLst/>
          </a:prstGeom>
          <a:ln>
            <a:solidFill>
              <a:srgbClr val="0836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2CD0B43-5726-4A2D-8866-934026CB1D96}"/>
              </a:ext>
            </a:extLst>
          </p:cNvPr>
          <p:cNvCxnSpPr>
            <a:cxnSpLocks/>
          </p:cNvCxnSpPr>
          <p:nvPr userDrawn="1"/>
        </p:nvCxnSpPr>
        <p:spPr>
          <a:xfrm flipH="1">
            <a:off x="6933127" y="4882431"/>
            <a:ext cx="1375879" cy="3031828"/>
          </a:xfrm>
          <a:prstGeom prst="line">
            <a:avLst/>
          </a:prstGeom>
          <a:ln>
            <a:solidFill>
              <a:srgbClr val="0836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图片占位符 22">
            <a:extLst>
              <a:ext uri="{FF2B5EF4-FFF2-40B4-BE49-F238E27FC236}">
                <a16:creationId xmlns:a16="http://schemas.microsoft.com/office/drawing/2014/main" id="{2D5495A5-99EB-4D3E-BC20-862923E2D6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969610" y="-19050"/>
            <a:ext cx="7440370" cy="6880124"/>
          </a:xfrm>
          <a:custGeom>
            <a:avLst/>
            <a:gdLst>
              <a:gd name="connsiteX0" fmla="*/ 1720031 w 7440370"/>
              <a:gd name="connsiteY0" fmla="*/ 0 h 6880124"/>
              <a:gd name="connsiteX1" fmla="*/ 7440370 w 7440370"/>
              <a:gd name="connsiteY1" fmla="*/ 0 h 6880124"/>
              <a:gd name="connsiteX2" fmla="*/ 5720339 w 7440370"/>
              <a:gd name="connsiteY2" fmla="*/ 6880124 h 6880124"/>
              <a:gd name="connsiteX3" fmla="*/ 0 w 7440370"/>
              <a:gd name="connsiteY3" fmla="*/ 6880124 h 688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0370" h="6880124">
                <a:moveTo>
                  <a:pt x="1720031" y="0"/>
                </a:moveTo>
                <a:lnTo>
                  <a:pt x="7440370" y="0"/>
                </a:lnTo>
                <a:lnTo>
                  <a:pt x="5720339" y="6880124"/>
                </a:lnTo>
                <a:lnTo>
                  <a:pt x="0" y="68801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D76707EF-399D-4A05-97B3-51AEE48068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0371" y="2692420"/>
            <a:ext cx="4677397" cy="1169082"/>
          </a:xfrm>
        </p:spPr>
        <p:txBody>
          <a:bodyPr anchor="ctr">
            <a:noAutofit/>
          </a:bodyPr>
          <a:lstStyle>
            <a:lvl1pPr marL="0" indent="0" algn="r">
              <a:buFontTx/>
              <a:buNone/>
              <a:defRPr sz="7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问题剖析</a:t>
            </a:r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7A504314-8CF5-4BDB-A95A-C7F32149DB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17018" y="3967691"/>
            <a:ext cx="5260750" cy="507935"/>
          </a:xfrm>
        </p:spPr>
        <p:txBody>
          <a:bodyPr anchor="ctr">
            <a:noAutofit/>
          </a:bodyPr>
          <a:lstStyle>
            <a:lvl1pPr marL="0" indent="0" algn="r">
              <a:buFontTx/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 altLang="zh-CN"/>
              <a:t>Analysis of the Problem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86573B3-6C73-4EFF-BEB0-B21AC6C367B3}"/>
              </a:ext>
            </a:extLst>
          </p:cNvPr>
          <p:cNvSpPr>
            <a:spLocks/>
          </p:cNvSpPr>
          <p:nvPr userDrawn="1"/>
        </p:nvSpPr>
        <p:spPr>
          <a:xfrm>
            <a:off x="9589035" y="6165850"/>
            <a:ext cx="144000" cy="142875"/>
          </a:xfrm>
          <a:prstGeom prst="ellipse">
            <a:avLst/>
          </a:prstGeom>
          <a:noFill/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D89C4ED-61E1-41B1-875F-AEDB1475A06E}"/>
              </a:ext>
            </a:extLst>
          </p:cNvPr>
          <p:cNvSpPr/>
          <p:nvPr userDrawn="1"/>
        </p:nvSpPr>
        <p:spPr>
          <a:xfrm>
            <a:off x="11352952" y="6165850"/>
            <a:ext cx="144000" cy="142875"/>
          </a:xfrm>
          <a:prstGeom prst="ellipse">
            <a:avLst/>
          </a:prstGeom>
          <a:noFill/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E865712-4AE5-4C61-94B1-61ED0D9C2265}"/>
              </a:ext>
            </a:extLst>
          </p:cNvPr>
          <p:cNvSpPr/>
          <p:nvPr userDrawn="1"/>
        </p:nvSpPr>
        <p:spPr>
          <a:xfrm>
            <a:off x="10030014" y="6165850"/>
            <a:ext cx="144000" cy="142875"/>
          </a:xfrm>
          <a:prstGeom prst="ellipse">
            <a:avLst/>
          </a:prstGeom>
          <a:noFill/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72C7E31-60B8-41DC-9FFD-E26514586511}"/>
              </a:ext>
            </a:extLst>
          </p:cNvPr>
          <p:cNvSpPr>
            <a:spLocks/>
          </p:cNvSpPr>
          <p:nvPr userDrawn="1"/>
        </p:nvSpPr>
        <p:spPr>
          <a:xfrm>
            <a:off x="10470993" y="6165850"/>
            <a:ext cx="144000" cy="142875"/>
          </a:xfrm>
          <a:prstGeom prst="ellipse">
            <a:avLst/>
          </a:prstGeom>
          <a:noFill/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C9B3E13-E933-4D1B-8159-B8777880B1A2}"/>
              </a:ext>
            </a:extLst>
          </p:cNvPr>
          <p:cNvSpPr>
            <a:spLocks/>
          </p:cNvSpPr>
          <p:nvPr userDrawn="1"/>
        </p:nvSpPr>
        <p:spPr>
          <a:xfrm>
            <a:off x="10911972" y="6165850"/>
            <a:ext cx="144000" cy="142875"/>
          </a:xfrm>
          <a:prstGeom prst="ellipse">
            <a:avLst/>
          </a:prstGeom>
          <a:solidFill>
            <a:srgbClr val="0836BF"/>
          </a:solidFill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377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节页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F43186B-1707-4EEF-BCDE-4890A54709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 detail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69413" y="-7988"/>
            <a:ext cx="10297056" cy="6858000"/>
          </a:xfrm>
          <a:prstGeom prst="rect">
            <a:avLst/>
          </a:prstGeom>
        </p:spPr>
      </p:pic>
      <p:sp>
        <p:nvSpPr>
          <p:cNvPr id="9" name="平行四边形 8">
            <a:extLst>
              <a:ext uri="{FF2B5EF4-FFF2-40B4-BE49-F238E27FC236}">
                <a16:creationId xmlns:a16="http://schemas.microsoft.com/office/drawing/2014/main" id="{EBC39C6F-5962-4926-BFE8-B8D9C65C0E68}"/>
              </a:ext>
            </a:extLst>
          </p:cNvPr>
          <p:cNvSpPr/>
          <p:nvPr userDrawn="1"/>
        </p:nvSpPr>
        <p:spPr>
          <a:xfrm>
            <a:off x="-1269990" y="0"/>
            <a:ext cx="7440370" cy="6864688"/>
          </a:xfrm>
          <a:prstGeom prst="parallelogram">
            <a:avLst>
              <a:gd name="adj" fmla="val 33045"/>
            </a:avLst>
          </a:prstGeom>
          <a:solidFill>
            <a:srgbClr val="083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50AD0D-1CF6-4376-99E6-595F14695C36}"/>
              </a:ext>
            </a:extLst>
          </p:cNvPr>
          <p:cNvSpPr txBox="1"/>
          <p:nvPr userDrawn="1"/>
        </p:nvSpPr>
        <p:spPr>
          <a:xfrm>
            <a:off x="8700288" y="812981"/>
            <a:ext cx="301447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9900">
                <a:gradFill>
                  <a:gsLst>
                    <a:gs pos="12000">
                      <a:srgbClr val="0836BF"/>
                    </a:gs>
                    <a:gs pos="75000">
                      <a:srgbClr val="0836BF">
                        <a:alpha val="0"/>
                      </a:srgbClr>
                    </a:gs>
                  </a:gsLst>
                  <a:lin ang="5400000" scaled="1"/>
                </a:gra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zh-CN" altLang="en-US" sz="19900" dirty="0">
              <a:gradFill>
                <a:gsLst>
                  <a:gs pos="12000">
                    <a:srgbClr val="0836BF"/>
                  </a:gs>
                  <a:gs pos="75000">
                    <a:srgbClr val="0836BF">
                      <a:alpha val="0"/>
                    </a:srgbClr>
                  </a:gs>
                </a:gsLst>
                <a:lin ang="5400000" scaled="1"/>
              </a:gra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0CFA2AB-5893-4091-83F9-D52E662FE109}"/>
              </a:ext>
            </a:extLst>
          </p:cNvPr>
          <p:cNvCxnSpPr/>
          <p:nvPr userDrawn="1"/>
        </p:nvCxnSpPr>
        <p:spPr>
          <a:xfrm flipH="1">
            <a:off x="7395585" y="-344512"/>
            <a:ext cx="1184796" cy="2479729"/>
          </a:xfrm>
          <a:prstGeom prst="line">
            <a:avLst/>
          </a:prstGeom>
          <a:ln>
            <a:solidFill>
              <a:srgbClr val="0836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CFBEEF4-612B-4554-8F6B-854709452825}"/>
              </a:ext>
            </a:extLst>
          </p:cNvPr>
          <p:cNvCxnSpPr>
            <a:cxnSpLocks/>
          </p:cNvCxnSpPr>
          <p:nvPr userDrawn="1"/>
        </p:nvCxnSpPr>
        <p:spPr>
          <a:xfrm flipH="1">
            <a:off x="6378151" y="1628775"/>
            <a:ext cx="1375879" cy="3031828"/>
          </a:xfrm>
          <a:prstGeom prst="line">
            <a:avLst/>
          </a:prstGeom>
          <a:ln>
            <a:solidFill>
              <a:srgbClr val="0836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563AB83-01E9-4110-99A8-F08FBE2B2F4B}"/>
              </a:ext>
            </a:extLst>
          </p:cNvPr>
          <p:cNvCxnSpPr>
            <a:cxnSpLocks/>
          </p:cNvCxnSpPr>
          <p:nvPr userDrawn="1"/>
        </p:nvCxnSpPr>
        <p:spPr>
          <a:xfrm flipH="1">
            <a:off x="11653145" y="3760099"/>
            <a:ext cx="970163" cy="2137811"/>
          </a:xfrm>
          <a:prstGeom prst="line">
            <a:avLst/>
          </a:prstGeom>
          <a:ln>
            <a:solidFill>
              <a:srgbClr val="0836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2CD0B43-5726-4A2D-8866-934026CB1D96}"/>
              </a:ext>
            </a:extLst>
          </p:cNvPr>
          <p:cNvCxnSpPr>
            <a:cxnSpLocks/>
          </p:cNvCxnSpPr>
          <p:nvPr userDrawn="1"/>
        </p:nvCxnSpPr>
        <p:spPr>
          <a:xfrm flipH="1">
            <a:off x="6933127" y="4882431"/>
            <a:ext cx="1375879" cy="3031828"/>
          </a:xfrm>
          <a:prstGeom prst="line">
            <a:avLst/>
          </a:prstGeom>
          <a:ln>
            <a:solidFill>
              <a:srgbClr val="0836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图片占位符 22">
            <a:extLst>
              <a:ext uri="{FF2B5EF4-FFF2-40B4-BE49-F238E27FC236}">
                <a16:creationId xmlns:a16="http://schemas.microsoft.com/office/drawing/2014/main" id="{2D5495A5-99EB-4D3E-BC20-862923E2D6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969610" y="-19050"/>
            <a:ext cx="7440370" cy="6880124"/>
          </a:xfrm>
          <a:custGeom>
            <a:avLst/>
            <a:gdLst>
              <a:gd name="connsiteX0" fmla="*/ 1720031 w 7440370"/>
              <a:gd name="connsiteY0" fmla="*/ 0 h 6880124"/>
              <a:gd name="connsiteX1" fmla="*/ 7440370 w 7440370"/>
              <a:gd name="connsiteY1" fmla="*/ 0 h 6880124"/>
              <a:gd name="connsiteX2" fmla="*/ 5720339 w 7440370"/>
              <a:gd name="connsiteY2" fmla="*/ 6880124 h 6880124"/>
              <a:gd name="connsiteX3" fmla="*/ 0 w 7440370"/>
              <a:gd name="connsiteY3" fmla="*/ 6880124 h 688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0370" h="6880124">
                <a:moveTo>
                  <a:pt x="1720031" y="0"/>
                </a:moveTo>
                <a:lnTo>
                  <a:pt x="7440370" y="0"/>
                </a:lnTo>
                <a:lnTo>
                  <a:pt x="5720339" y="6880124"/>
                </a:lnTo>
                <a:lnTo>
                  <a:pt x="0" y="68801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D76707EF-399D-4A05-97B3-51AEE48068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0371" y="2692420"/>
            <a:ext cx="4677397" cy="1169082"/>
          </a:xfrm>
        </p:spPr>
        <p:txBody>
          <a:bodyPr anchor="ctr">
            <a:noAutofit/>
          </a:bodyPr>
          <a:lstStyle>
            <a:lvl1pPr marL="0" indent="0" algn="r">
              <a:buFontTx/>
              <a:buNone/>
              <a:defRPr sz="7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规划愿景</a:t>
            </a:r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7A504314-8CF5-4BDB-A95A-C7F32149DB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17018" y="3967691"/>
            <a:ext cx="5260750" cy="507935"/>
          </a:xfrm>
        </p:spPr>
        <p:txBody>
          <a:bodyPr anchor="ctr">
            <a:noAutofit/>
          </a:bodyPr>
          <a:lstStyle>
            <a:lvl1pPr marL="0" indent="0" algn="r">
              <a:buFontTx/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 altLang="zh-CN"/>
              <a:t>Plans of the Project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86573B3-6C73-4EFF-BEB0-B21AC6C367B3}"/>
              </a:ext>
            </a:extLst>
          </p:cNvPr>
          <p:cNvSpPr>
            <a:spLocks/>
          </p:cNvSpPr>
          <p:nvPr userDrawn="1"/>
        </p:nvSpPr>
        <p:spPr>
          <a:xfrm>
            <a:off x="9589035" y="6165850"/>
            <a:ext cx="144000" cy="142875"/>
          </a:xfrm>
          <a:prstGeom prst="ellipse">
            <a:avLst/>
          </a:prstGeom>
          <a:noFill/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C9B3E13-E933-4D1B-8159-B8777880B1A2}"/>
              </a:ext>
            </a:extLst>
          </p:cNvPr>
          <p:cNvSpPr>
            <a:spLocks/>
          </p:cNvSpPr>
          <p:nvPr userDrawn="1"/>
        </p:nvSpPr>
        <p:spPr>
          <a:xfrm>
            <a:off x="11352952" y="6165850"/>
            <a:ext cx="144000" cy="142875"/>
          </a:xfrm>
          <a:prstGeom prst="ellipse">
            <a:avLst/>
          </a:prstGeom>
          <a:solidFill>
            <a:srgbClr val="0836BF"/>
          </a:solidFill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E865712-4AE5-4C61-94B1-61ED0D9C2265}"/>
              </a:ext>
            </a:extLst>
          </p:cNvPr>
          <p:cNvSpPr/>
          <p:nvPr userDrawn="1"/>
        </p:nvSpPr>
        <p:spPr>
          <a:xfrm>
            <a:off x="10030014" y="6165850"/>
            <a:ext cx="144000" cy="142875"/>
          </a:xfrm>
          <a:prstGeom prst="ellipse">
            <a:avLst/>
          </a:prstGeom>
          <a:noFill/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D89C4ED-61E1-41B1-875F-AEDB1475A06E}"/>
              </a:ext>
            </a:extLst>
          </p:cNvPr>
          <p:cNvSpPr>
            <a:spLocks/>
          </p:cNvSpPr>
          <p:nvPr userDrawn="1"/>
        </p:nvSpPr>
        <p:spPr>
          <a:xfrm>
            <a:off x="10470993" y="6165850"/>
            <a:ext cx="144000" cy="142875"/>
          </a:xfrm>
          <a:prstGeom prst="ellipse">
            <a:avLst/>
          </a:prstGeom>
          <a:noFill/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72C7E31-60B8-41DC-9FFD-E26514586511}"/>
              </a:ext>
            </a:extLst>
          </p:cNvPr>
          <p:cNvSpPr/>
          <p:nvPr userDrawn="1"/>
        </p:nvSpPr>
        <p:spPr>
          <a:xfrm>
            <a:off x="10911972" y="6165850"/>
            <a:ext cx="144000" cy="142875"/>
          </a:xfrm>
          <a:prstGeom prst="ellipse">
            <a:avLst/>
          </a:prstGeom>
          <a:noFill/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4850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id="{24195C56-ACB1-4B9D-93AF-14679D07D37F}"/>
              </a:ext>
            </a:extLst>
          </p:cNvPr>
          <p:cNvSpPr/>
          <p:nvPr userDrawn="1"/>
        </p:nvSpPr>
        <p:spPr>
          <a:xfrm>
            <a:off x="5239014" y="0"/>
            <a:ext cx="7650037" cy="6858000"/>
          </a:xfrm>
          <a:prstGeom prst="parallelogram">
            <a:avLst>
              <a:gd name="adj" fmla="val 42928"/>
            </a:avLst>
          </a:prstGeom>
          <a:solidFill>
            <a:srgbClr val="083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A25D8DB-1D84-4E75-BB37-4027CBA1C7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695" l="0" r="100000">
                        <a14:foregroundMark x1="74504" y1="44275" x2="74656" y2="45802"/>
                        <a14:foregroundMark x1="58779" y1="51450" x2="56641" y2="53282"/>
                        <a14:foregroundMark x1="45191" y1="55420" x2="48702" y2="54198"/>
                        <a14:foregroundMark x1="49313" y1="38321" x2="49466" y2="40611"/>
                        <a14:foregroundMark x1="63053" y1="60458" x2="62137" y2="61985"/>
                        <a14:foregroundMark x1="63511" y1="50687" x2="63511" y2="51756"/>
                        <a14:foregroundMark x1="49313" y1="61069" x2="49466" y2="62595"/>
                        <a14:foregroundMark x1="18015" y1="58626" x2="19237" y2="58473"/>
                        <a14:foregroundMark x1="14809" y1="56031" x2="15878" y2="55878"/>
                        <a14:foregroundMark x1="15267" y1="52519" x2="16641" y2="52672"/>
                        <a14:foregroundMark x1="14504" y1="46718" x2="16183" y2="46718"/>
                        <a14:foregroundMark x1="17252" y1="43969" x2="18168" y2="44275"/>
                        <a14:foregroundMark x1="21679" y1="30992" x2="22748" y2="31908"/>
                        <a14:foregroundMark x1="24122" y1="28397" x2="25038" y2="29313"/>
                        <a14:foregroundMark x1="29924" y1="24427" x2="30534" y2="25344"/>
                        <a14:foregroundMark x1="33740" y1="22290" x2="34351" y2="23359"/>
                        <a14:foregroundMark x1="38321" y1="18931" x2="38626" y2="20458"/>
                        <a14:foregroundMark x1="44275" y1="14046" x2="44122" y2="15878"/>
                        <a14:foregroundMark x1="52366" y1="14656" x2="53435" y2="15420"/>
                        <a14:foregroundMark x1="58931" y1="14198" x2="58626" y2="15573"/>
                        <a14:foregroundMark x1="64275" y1="15725" x2="63817" y2="16641"/>
                        <a14:foregroundMark x1="69771" y1="17405" x2="69160" y2="18473"/>
                        <a14:foregroundMark x1="74504" y1="26565" x2="74504" y2="27328"/>
                        <a14:foregroundMark x1="79695" y1="32672" x2="78168" y2="32977"/>
                        <a14:foregroundMark x1="82901" y1="40000" x2="83206" y2="41374"/>
                        <a14:foregroundMark x1="82137" y1="47176" x2="84122" y2="46718"/>
                        <a14:foregroundMark x1="79847" y1="53435" x2="80611" y2="53282"/>
                        <a14:foregroundMark x1="81527" y1="57557" x2="80916" y2="58473"/>
                        <a14:foregroundMark x1="29924" y1="75115" x2="29008" y2="76489"/>
                        <a14:foregroundMark x1="27481" y1="80916" x2="27634" y2="80611"/>
                        <a14:foregroundMark x1="44885" y1="83817" x2="44580" y2="85344"/>
                        <a14:foregroundMark x1="58321" y1="82443" x2="58626" y2="85038"/>
                        <a14:foregroundMark x1="71908" y1="71145" x2="71908" y2="72824"/>
                        <a14:foregroundMark x1="53282" y1="31298" x2="53130" y2="32672"/>
                        <a14:foregroundMark x1="40611" y1="31298" x2="40458" y2="32824"/>
                        <a14:foregroundMark x1="56489" y1="30992" x2="56183" y2="32366"/>
                        <a14:foregroundMark x1="45038" y1="33282" x2="45038" y2="33588"/>
                        <a14:foregroundMark x1="48092" y1="31145" x2="48092" y2="31908"/>
                        <a14:backgroundMark x1="45496" y1="12977" x2="45954" y2="13740"/>
                        <a14:backgroundMark x1="82443" y1="59084" x2="83053" y2="59389"/>
                        <a14:backgroundMark x1="84580" y1="59695" x2="84733" y2="59695"/>
                        <a14:backgroundMark x1="82137" y1="47481" x2="82290" y2="47481"/>
                        <a14:backgroundMark x1="70076" y1="73435" x2="70382" y2="74198"/>
                        <a14:backgroundMark x1="42290" y1="80458" x2="42137" y2="80916"/>
                        <a14:backgroundMark x1="39847" y1="86718" x2="39847" y2="86718"/>
                        <a14:backgroundMark x1="43511" y1="84580" x2="43511" y2="84580"/>
                        <a14:backgroundMark x1="17710" y1="41069" x2="17710" y2="41069"/>
                        <a14:backgroundMark x1="46412" y1="30076" x2="46260" y2="30840"/>
                        <a14:backgroundMark x1="51908" y1="31298" x2="51756" y2="31908"/>
                        <a14:backgroundMark x1="58015" y1="32366" x2="58015" y2="334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480446"/>
            <a:ext cx="989947" cy="989947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BF08C60-2751-4889-B800-5F71543259CA}"/>
              </a:ext>
            </a:extLst>
          </p:cNvPr>
          <p:cNvCxnSpPr/>
          <p:nvPr userDrawn="1"/>
        </p:nvCxnSpPr>
        <p:spPr>
          <a:xfrm flipH="1">
            <a:off x="4648044" y="-769372"/>
            <a:ext cx="1184796" cy="2479729"/>
          </a:xfrm>
          <a:prstGeom prst="line">
            <a:avLst/>
          </a:prstGeom>
          <a:ln>
            <a:solidFill>
              <a:srgbClr val="0836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6CADB0D-46B1-4407-9B64-55681E533883}"/>
              </a:ext>
            </a:extLst>
          </p:cNvPr>
          <p:cNvCxnSpPr>
            <a:cxnSpLocks/>
          </p:cNvCxnSpPr>
          <p:nvPr userDrawn="1"/>
        </p:nvCxnSpPr>
        <p:spPr>
          <a:xfrm flipH="1">
            <a:off x="4270279" y="870360"/>
            <a:ext cx="970163" cy="2137811"/>
          </a:xfrm>
          <a:prstGeom prst="line">
            <a:avLst/>
          </a:prstGeom>
          <a:ln>
            <a:solidFill>
              <a:srgbClr val="0836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364ACD7-C698-442A-AA76-0286502188A3}"/>
              </a:ext>
            </a:extLst>
          </p:cNvPr>
          <p:cNvCxnSpPr/>
          <p:nvPr userDrawn="1"/>
        </p:nvCxnSpPr>
        <p:spPr>
          <a:xfrm flipH="1">
            <a:off x="-527802" y="267153"/>
            <a:ext cx="1184796" cy="2479729"/>
          </a:xfrm>
          <a:prstGeom prst="line">
            <a:avLst/>
          </a:prstGeom>
          <a:ln>
            <a:solidFill>
              <a:srgbClr val="0836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07641F41-4483-4590-89C2-3AAC4414E3C2}"/>
              </a:ext>
            </a:extLst>
          </p:cNvPr>
          <p:cNvSpPr/>
          <p:nvPr userDrawn="1"/>
        </p:nvSpPr>
        <p:spPr>
          <a:xfrm>
            <a:off x="1" y="5563892"/>
            <a:ext cx="2076772" cy="601958"/>
          </a:xfrm>
          <a:prstGeom prst="rect">
            <a:avLst/>
          </a:prstGeom>
          <a:solidFill>
            <a:srgbClr val="083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2AEA5D7E-EF72-44F7-8662-311A2369877B}"/>
              </a:ext>
            </a:extLst>
          </p:cNvPr>
          <p:cNvSpPr/>
          <p:nvPr userDrawn="1"/>
        </p:nvSpPr>
        <p:spPr>
          <a:xfrm>
            <a:off x="196134" y="5563892"/>
            <a:ext cx="3797087" cy="601958"/>
          </a:xfrm>
          <a:prstGeom prst="parallelogram">
            <a:avLst>
              <a:gd name="adj" fmla="val 43023"/>
            </a:avLst>
          </a:prstGeom>
          <a:solidFill>
            <a:srgbClr val="0836BF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403F680F-8C47-49E6-804F-C39CD5498FD4}"/>
              </a:ext>
            </a:extLst>
          </p:cNvPr>
          <p:cNvSpPr/>
          <p:nvPr userDrawn="1"/>
        </p:nvSpPr>
        <p:spPr>
          <a:xfrm>
            <a:off x="3849388" y="5563892"/>
            <a:ext cx="444108" cy="601958"/>
          </a:xfrm>
          <a:prstGeom prst="parallelogram">
            <a:avLst>
              <a:gd name="adj" fmla="val 57726"/>
            </a:avLst>
          </a:prstGeom>
          <a:solidFill>
            <a:srgbClr val="083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9">
            <a:extLst>
              <a:ext uri="{FF2B5EF4-FFF2-40B4-BE49-F238E27FC236}">
                <a16:creationId xmlns:a16="http://schemas.microsoft.com/office/drawing/2014/main" id="{23D930C0-9031-4924-8024-3AD374D42E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5894" y="1851987"/>
            <a:ext cx="6248400" cy="1108255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感谢各位老师指导</a:t>
            </a:r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D6CE91DC-A09B-403F-BB55-EE20294F98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6438" y="3756922"/>
            <a:ext cx="5833510" cy="745503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buFontTx/>
              <a:buNone/>
              <a:defRPr sz="1800">
                <a:solidFill>
                  <a:schemeClr val="accent1">
                    <a:alpha val="43000"/>
                  </a:schemeClr>
                </a:solidFill>
              </a:defRPr>
            </a:lvl1pPr>
          </a:lstStyle>
          <a:p>
            <a:pPr lvl="0"/>
            <a:r>
              <a:rPr lang="en-US" altLang="zh-CN"/>
              <a:t>GENERAL REPORTING TEMPLATE FOR</a:t>
            </a:r>
          </a:p>
          <a:p>
            <a:pPr lvl="0"/>
            <a:r>
              <a:rPr lang="en-US" altLang="zh-CN"/>
              <a:t>JILIN UNIVERSITY</a:t>
            </a:r>
          </a:p>
        </p:txBody>
      </p:sp>
      <p:sp>
        <p:nvSpPr>
          <p:cNvPr id="24" name="副标题 2">
            <a:extLst>
              <a:ext uri="{FF2B5EF4-FFF2-40B4-BE49-F238E27FC236}">
                <a16:creationId xmlns:a16="http://schemas.microsoft.com/office/drawing/2014/main" id="{778ACB92-DCAD-49CC-8119-F1B0BC77E7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0481" y="5592422"/>
            <a:ext cx="3365004" cy="587067"/>
          </a:xfrm>
        </p:spPr>
        <p:txBody>
          <a:bodyPr lIns="0" anchor="ctr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汇报人：</a:t>
            </a:r>
            <a:r>
              <a:rPr lang="en-US" altLang="zh-CN"/>
              <a:t>XXX</a:t>
            </a:r>
            <a:endParaRPr lang="zh-CN" altLang="en-US"/>
          </a:p>
        </p:txBody>
      </p:sp>
      <p:sp>
        <p:nvSpPr>
          <p:cNvPr id="29" name="图片占位符 28">
            <a:extLst>
              <a:ext uri="{FF2B5EF4-FFF2-40B4-BE49-F238E27FC236}">
                <a16:creationId xmlns:a16="http://schemas.microsoft.com/office/drawing/2014/main" id="{ADC0BF50-004E-4194-8C8D-1842AC2199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30999" y="0"/>
            <a:ext cx="10297056" cy="6858000"/>
          </a:xfrm>
          <a:custGeom>
            <a:avLst/>
            <a:gdLst>
              <a:gd name="connsiteX0" fmla="*/ 2324108 w 10297056"/>
              <a:gd name="connsiteY0" fmla="*/ 0 h 6858000"/>
              <a:gd name="connsiteX1" fmla="*/ 10297056 w 10297056"/>
              <a:gd name="connsiteY1" fmla="*/ 0 h 6858000"/>
              <a:gd name="connsiteX2" fmla="*/ 7972948 w 10297056"/>
              <a:gd name="connsiteY2" fmla="*/ 6858000 h 6858000"/>
              <a:gd name="connsiteX3" fmla="*/ 0 w 1029705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97056" h="6858000">
                <a:moveTo>
                  <a:pt x="2324108" y="0"/>
                </a:moveTo>
                <a:lnTo>
                  <a:pt x="10297056" y="0"/>
                </a:lnTo>
                <a:lnTo>
                  <a:pt x="797294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68404D-7F47-4553-A500-3A4F292749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6981" y="3057630"/>
            <a:ext cx="6257313" cy="504714"/>
          </a:xfrm>
        </p:spPr>
        <p:txBody>
          <a:bodyPr lIns="0">
            <a:normAutofit/>
          </a:bodyPr>
          <a:lstStyle>
            <a:lvl1pPr marL="0" indent="0">
              <a:buFontTx/>
              <a:buNone/>
              <a:defRPr sz="3200"/>
            </a:lvl1pPr>
          </a:lstStyle>
          <a:p>
            <a:pPr lvl="0"/>
            <a:r>
              <a:rPr lang="zh-CN" altLang="en-US"/>
              <a:t>吉林大学汇报答辩通用模板</a:t>
            </a:r>
          </a:p>
        </p:txBody>
      </p:sp>
    </p:spTree>
    <p:extLst>
      <p:ext uri="{BB962C8B-B14F-4D97-AF65-F5344CB8AC3E}">
        <p14:creationId xmlns:p14="http://schemas.microsoft.com/office/powerpoint/2010/main" val="2899781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4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43BA-C089-4E9F-8006-72ED2F5C54D3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0351-F40B-4753-ACE5-F94680713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246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073775"/>
            <a:ext cx="2743200" cy="365125"/>
          </a:xfrm>
          <a:prstGeom prst="rect">
            <a:avLst/>
          </a:prstGeom>
        </p:spPr>
        <p:txBody>
          <a:bodyPr/>
          <a:lstStyle/>
          <a:p>
            <a:fld id="{72D339E5-CB11-437E-92B2-7EAFB7483283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14D53-B6FF-4E79-ACED-A447A4237FE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9A07EA9-93DD-42A2-B433-7517E72E1A00}"/>
              </a:ext>
            </a:extLst>
          </p:cNvPr>
          <p:cNvCxnSpPr>
            <a:cxnSpLocks/>
          </p:cNvCxnSpPr>
          <p:nvPr userDrawn="1"/>
        </p:nvCxnSpPr>
        <p:spPr>
          <a:xfrm>
            <a:off x="698500" y="836613"/>
            <a:ext cx="10798175" cy="0"/>
          </a:xfrm>
          <a:prstGeom prst="line">
            <a:avLst/>
          </a:prstGeom>
          <a:ln w="12700">
            <a:solidFill>
              <a:srgbClr val="0836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32BCD177-99BD-445C-B1BD-00B01DB8E1D4}"/>
              </a:ext>
            </a:extLst>
          </p:cNvPr>
          <p:cNvSpPr/>
          <p:nvPr userDrawn="1"/>
        </p:nvSpPr>
        <p:spPr>
          <a:xfrm>
            <a:off x="0" y="6488663"/>
            <a:ext cx="12192000" cy="369332"/>
          </a:xfrm>
          <a:prstGeom prst="rect">
            <a:avLst/>
          </a:prstGeom>
          <a:solidFill>
            <a:srgbClr val="0836BF"/>
          </a:solidFill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0AD1EC-269C-4002-9F11-985D0207B3B8}"/>
              </a:ext>
            </a:extLst>
          </p:cNvPr>
          <p:cNvSpPr txBox="1"/>
          <p:nvPr userDrawn="1"/>
        </p:nvSpPr>
        <p:spPr>
          <a:xfrm>
            <a:off x="599385" y="6508916"/>
            <a:ext cx="23060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求实创新，励志图强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79B2FD-29BD-416B-BCD8-0071679804DA}"/>
              </a:ext>
            </a:extLst>
          </p:cNvPr>
          <p:cNvSpPr txBox="1"/>
          <p:nvPr userDrawn="1"/>
        </p:nvSpPr>
        <p:spPr>
          <a:xfrm>
            <a:off x="9292766" y="6519440"/>
            <a:ext cx="230605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www.jlu.edu.cn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D6C0FBD5-8390-43B0-AEDD-0242E147AE12}"/>
              </a:ext>
            </a:extLst>
          </p:cNvPr>
          <p:cNvSpPr/>
          <p:nvPr userDrawn="1"/>
        </p:nvSpPr>
        <p:spPr>
          <a:xfrm flipH="1">
            <a:off x="-433392" y="252971"/>
            <a:ext cx="5076829" cy="584776"/>
          </a:xfrm>
          <a:prstGeom prst="parallelogram">
            <a:avLst>
              <a:gd name="adj" fmla="val 60118"/>
            </a:avLst>
          </a:prstGeom>
          <a:solidFill>
            <a:srgbClr val="0735BE"/>
          </a:solidFill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5ABAF42-B42D-45C4-9B7C-BA7D9FFB8B94}"/>
              </a:ext>
            </a:extLst>
          </p:cNvPr>
          <p:cNvSpPr txBox="1"/>
          <p:nvPr userDrawn="1"/>
        </p:nvSpPr>
        <p:spPr>
          <a:xfrm>
            <a:off x="9262643" y="545359"/>
            <a:ext cx="23060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CN" sz="1600" dirty="0">
                <a:solidFill>
                  <a:srgbClr val="0735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JILIN UNIVERSITY</a:t>
            </a:r>
            <a:endParaRPr lang="zh-CN" altLang="en-US" sz="1600" dirty="0">
              <a:solidFill>
                <a:srgbClr val="0735B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2B9EB4D-95AA-428A-ACEB-F30F8F19B8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40" y="1873459"/>
            <a:ext cx="5499397" cy="3297022"/>
          </a:xfrm>
          <a:prstGeom prst="rect">
            <a:avLst/>
          </a:prstGeom>
        </p:spPr>
      </p:pic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7EBCB787-2990-4235-84BB-C28F67056A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34267" y="2111433"/>
            <a:ext cx="4200525" cy="2651847"/>
          </a:xfrm>
          <a:ln>
            <a:solidFill>
              <a:schemeClr val="tx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E4297DC8-078F-4FCA-828A-62E9359A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36034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095D46E1-7511-45EA-A9F4-6B836B0D08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952500"/>
            <a:ext cx="1158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14D53-B6FF-4E79-ACED-A447A4237FE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9A07EA9-93DD-42A2-B433-7517E72E1A00}"/>
              </a:ext>
            </a:extLst>
          </p:cNvPr>
          <p:cNvCxnSpPr>
            <a:cxnSpLocks/>
          </p:cNvCxnSpPr>
          <p:nvPr userDrawn="1"/>
        </p:nvCxnSpPr>
        <p:spPr>
          <a:xfrm>
            <a:off x="698500" y="836613"/>
            <a:ext cx="10798175" cy="0"/>
          </a:xfrm>
          <a:prstGeom prst="line">
            <a:avLst/>
          </a:prstGeom>
          <a:ln w="12700">
            <a:solidFill>
              <a:srgbClr val="0836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32BCD177-99BD-445C-B1BD-00B01DB8E1D4}"/>
              </a:ext>
            </a:extLst>
          </p:cNvPr>
          <p:cNvSpPr/>
          <p:nvPr userDrawn="1"/>
        </p:nvSpPr>
        <p:spPr>
          <a:xfrm>
            <a:off x="0" y="6488663"/>
            <a:ext cx="12192000" cy="369332"/>
          </a:xfrm>
          <a:prstGeom prst="rect">
            <a:avLst/>
          </a:prstGeom>
          <a:solidFill>
            <a:srgbClr val="0836BF"/>
          </a:solidFill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0AD1EC-269C-4002-9F11-985D0207B3B8}"/>
              </a:ext>
            </a:extLst>
          </p:cNvPr>
          <p:cNvSpPr txBox="1"/>
          <p:nvPr userDrawn="1"/>
        </p:nvSpPr>
        <p:spPr>
          <a:xfrm>
            <a:off x="487625" y="6539693"/>
            <a:ext cx="230605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求实创新，励志图强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79B2FD-29BD-416B-BCD8-0071679804DA}"/>
              </a:ext>
            </a:extLst>
          </p:cNvPr>
          <p:cNvSpPr txBox="1"/>
          <p:nvPr userDrawn="1"/>
        </p:nvSpPr>
        <p:spPr>
          <a:xfrm>
            <a:off x="9420586" y="6519440"/>
            <a:ext cx="230605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www.jlu.edu.cn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D6C0FBD5-8390-43B0-AEDD-0242E147AE12}"/>
              </a:ext>
            </a:extLst>
          </p:cNvPr>
          <p:cNvSpPr/>
          <p:nvPr userDrawn="1"/>
        </p:nvSpPr>
        <p:spPr>
          <a:xfrm flipH="1">
            <a:off x="-433392" y="252971"/>
            <a:ext cx="5076829" cy="584776"/>
          </a:xfrm>
          <a:prstGeom prst="parallelogram">
            <a:avLst>
              <a:gd name="adj" fmla="val 60118"/>
            </a:avLst>
          </a:prstGeom>
          <a:solidFill>
            <a:srgbClr val="0735BE"/>
          </a:solidFill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5ABAF42-B42D-45C4-9B7C-BA7D9FFB8B94}"/>
              </a:ext>
            </a:extLst>
          </p:cNvPr>
          <p:cNvSpPr txBox="1"/>
          <p:nvPr userDrawn="1"/>
        </p:nvSpPr>
        <p:spPr>
          <a:xfrm>
            <a:off x="9262643" y="545359"/>
            <a:ext cx="23060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CN" sz="1600" dirty="0">
                <a:solidFill>
                  <a:srgbClr val="0735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JILIN UNIVERSITY</a:t>
            </a:r>
            <a:endParaRPr lang="zh-CN" altLang="en-US" sz="1600" dirty="0">
              <a:solidFill>
                <a:srgbClr val="0735B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D892A644-70DF-4C1C-80AD-A5FA94F7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17464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>
            <a:extLst>
              <a:ext uri="{FF2B5EF4-FFF2-40B4-BE49-F238E27FC236}">
                <a16:creationId xmlns:a16="http://schemas.microsoft.com/office/drawing/2014/main" id="{4DE31639-3714-4FF2-94FB-D912521737AC}"/>
              </a:ext>
            </a:extLst>
          </p:cNvPr>
          <p:cNvSpPr/>
          <p:nvPr userDrawn="1"/>
        </p:nvSpPr>
        <p:spPr>
          <a:xfrm flipH="1">
            <a:off x="-433395" y="252971"/>
            <a:ext cx="9943154" cy="584776"/>
          </a:xfrm>
          <a:prstGeom prst="parallelogram">
            <a:avLst>
              <a:gd name="adj" fmla="val 60118"/>
            </a:avLst>
          </a:prstGeom>
          <a:solidFill>
            <a:srgbClr val="0735BE"/>
          </a:solidFill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5C2D5FC-E2A9-413D-916D-F3E9011B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414BB6D-CCB3-444C-ACA6-AC307B9EF940}"/>
              </a:ext>
            </a:extLst>
          </p:cNvPr>
          <p:cNvCxnSpPr>
            <a:cxnSpLocks/>
          </p:cNvCxnSpPr>
          <p:nvPr userDrawn="1"/>
        </p:nvCxnSpPr>
        <p:spPr>
          <a:xfrm>
            <a:off x="698500" y="836613"/>
            <a:ext cx="10798175" cy="0"/>
          </a:xfrm>
          <a:prstGeom prst="line">
            <a:avLst/>
          </a:prstGeom>
          <a:ln w="12700">
            <a:solidFill>
              <a:srgbClr val="0836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6353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46CE3B-556C-434A-8E25-920E037A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73775"/>
            <a:ext cx="2743200" cy="365125"/>
          </a:xfrm>
          <a:prstGeom prst="rect">
            <a:avLst/>
          </a:prstGeom>
        </p:spPr>
        <p:txBody>
          <a:bodyPr/>
          <a:lstStyle/>
          <a:p>
            <a:fld id="{72D339E5-CB11-437E-92B2-7EAFB7483283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2C5391-2AD3-44C5-B880-F449155B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E7C7EF-8110-4593-93CA-D1061C5A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14D53-B6FF-4E79-ACED-A447A4237FE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2EE2F4-A953-4568-BBF4-95A5A52A59E5}"/>
              </a:ext>
            </a:extLst>
          </p:cNvPr>
          <p:cNvSpPr/>
          <p:nvPr userDrawn="1"/>
        </p:nvSpPr>
        <p:spPr>
          <a:xfrm>
            <a:off x="6273837" y="-1819205"/>
            <a:ext cx="7709994" cy="7709994"/>
          </a:xfrm>
          <a:prstGeom prst="rect">
            <a:avLst/>
          </a:prstGeom>
          <a:blipFill dpi="0" rotWithShape="1">
            <a:blip r:embed="rId2">
              <a:alphaModFix amt="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4E9A9D4-719A-4758-A102-5F6A0A77A660}"/>
              </a:ext>
            </a:extLst>
          </p:cNvPr>
          <p:cNvCxnSpPr>
            <a:cxnSpLocks/>
          </p:cNvCxnSpPr>
          <p:nvPr userDrawn="1"/>
        </p:nvCxnSpPr>
        <p:spPr>
          <a:xfrm>
            <a:off x="698500" y="836613"/>
            <a:ext cx="10798175" cy="0"/>
          </a:xfrm>
          <a:prstGeom prst="line">
            <a:avLst/>
          </a:prstGeom>
          <a:ln w="12700">
            <a:solidFill>
              <a:srgbClr val="0836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6CE9D7B-CDD1-4217-B7AB-C3F4B3B9FD2B}"/>
              </a:ext>
            </a:extLst>
          </p:cNvPr>
          <p:cNvSpPr/>
          <p:nvPr userDrawn="1"/>
        </p:nvSpPr>
        <p:spPr>
          <a:xfrm>
            <a:off x="0" y="6488663"/>
            <a:ext cx="12192000" cy="369332"/>
          </a:xfrm>
          <a:prstGeom prst="rect">
            <a:avLst/>
          </a:prstGeom>
          <a:solidFill>
            <a:srgbClr val="0836BF"/>
          </a:solidFill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B5C4FE-3E15-4B38-817F-89F0B2D102A0}"/>
              </a:ext>
            </a:extLst>
          </p:cNvPr>
          <p:cNvSpPr txBox="1"/>
          <p:nvPr userDrawn="1"/>
        </p:nvSpPr>
        <p:spPr>
          <a:xfrm>
            <a:off x="599385" y="6508916"/>
            <a:ext cx="23060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求实创新，励志图强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56A160E-A53E-484F-939C-EC4C43143B4F}"/>
              </a:ext>
            </a:extLst>
          </p:cNvPr>
          <p:cNvSpPr txBox="1"/>
          <p:nvPr userDrawn="1"/>
        </p:nvSpPr>
        <p:spPr>
          <a:xfrm>
            <a:off x="9292766" y="6519440"/>
            <a:ext cx="230605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www.jlu.edu.cn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3C18400E-6A01-4E82-8FB3-F73E5606E752}"/>
              </a:ext>
            </a:extLst>
          </p:cNvPr>
          <p:cNvSpPr/>
          <p:nvPr userDrawn="1"/>
        </p:nvSpPr>
        <p:spPr>
          <a:xfrm flipH="1">
            <a:off x="-433392" y="252971"/>
            <a:ext cx="5076829" cy="584776"/>
          </a:xfrm>
          <a:prstGeom prst="parallelogram">
            <a:avLst>
              <a:gd name="adj" fmla="val 60118"/>
            </a:avLst>
          </a:prstGeom>
          <a:solidFill>
            <a:srgbClr val="0735BE"/>
          </a:solidFill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468C552-EBD8-43D8-B0C5-E018BC785DC2}"/>
              </a:ext>
            </a:extLst>
          </p:cNvPr>
          <p:cNvSpPr txBox="1"/>
          <p:nvPr userDrawn="1"/>
        </p:nvSpPr>
        <p:spPr>
          <a:xfrm>
            <a:off x="9262643" y="545359"/>
            <a:ext cx="23060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CN" sz="1600" dirty="0">
                <a:solidFill>
                  <a:srgbClr val="0735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JILIN UNIVERSITY</a:t>
            </a:r>
            <a:endParaRPr lang="zh-CN" altLang="en-US" sz="1600" dirty="0">
              <a:solidFill>
                <a:srgbClr val="0735B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757ACD6-5580-4D5D-93C9-B5D643D3EF78}"/>
              </a:ext>
            </a:extLst>
          </p:cNvPr>
          <p:cNvSpPr/>
          <p:nvPr userDrawn="1"/>
        </p:nvSpPr>
        <p:spPr>
          <a:xfrm>
            <a:off x="4494509" y="1916582"/>
            <a:ext cx="7002166" cy="3164348"/>
          </a:xfrm>
          <a:prstGeom prst="rect">
            <a:avLst/>
          </a:prstGeom>
          <a:noFill/>
          <a:ln w="19050">
            <a:solidFill>
              <a:srgbClr val="0735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135D09D-4D2A-4344-9F07-5E45810F876E}"/>
              </a:ext>
            </a:extLst>
          </p:cNvPr>
          <p:cNvSpPr/>
          <p:nvPr userDrawn="1"/>
        </p:nvSpPr>
        <p:spPr>
          <a:xfrm>
            <a:off x="11205275" y="1916582"/>
            <a:ext cx="291400" cy="3164348"/>
          </a:xfrm>
          <a:prstGeom prst="rect">
            <a:avLst/>
          </a:prstGeom>
          <a:solidFill>
            <a:srgbClr val="0735BE"/>
          </a:solidFill>
          <a:ln>
            <a:solidFill>
              <a:srgbClr val="0735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DBE0E838-7256-440B-AD2B-2EE065857C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8499" y="1597750"/>
            <a:ext cx="3944938" cy="3789363"/>
          </a:xfrm>
          <a:prstGeom prst="roundRect">
            <a:avLst>
              <a:gd name="adj" fmla="val 2656"/>
            </a:avLst>
          </a:prstGeom>
          <a:solidFill>
            <a:schemeClr val="bg1"/>
          </a:solidFill>
          <a:ln w="19050">
            <a:solidFill>
              <a:srgbClr val="0735BE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0AE9911-5D9A-431F-877B-B64687CD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83856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46CE3B-556C-434A-8E25-920E037A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73775"/>
            <a:ext cx="2743200" cy="365125"/>
          </a:xfrm>
          <a:prstGeom prst="rect">
            <a:avLst/>
          </a:prstGeom>
        </p:spPr>
        <p:txBody>
          <a:bodyPr/>
          <a:lstStyle/>
          <a:p>
            <a:fld id="{72D339E5-CB11-437E-92B2-7EAFB7483283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2C5391-2AD3-44C5-B880-F449155B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E7C7EF-8110-4593-93CA-D1061C5A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14D53-B6FF-4E79-ACED-A447A4237FE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2EE2F4-A953-4568-BBF4-95A5A52A59E5}"/>
              </a:ext>
            </a:extLst>
          </p:cNvPr>
          <p:cNvSpPr/>
          <p:nvPr userDrawn="1"/>
        </p:nvSpPr>
        <p:spPr>
          <a:xfrm>
            <a:off x="6273837" y="-1819205"/>
            <a:ext cx="7709994" cy="7709994"/>
          </a:xfrm>
          <a:prstGeom prst="rect">
            <a:avLst/>
          </a:prstGeom>
          <a:blipFill dpi="0" rotWithShape="1">
            <a:blip r:embed="rId2">
              <a:alphaModFix amt="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4E9A9D4-719A-4758-A102-5F6A0A77A660}"/>
              </a:ext>
            </a:extLst>
          </p:cNvPr>
          <p:cNvCxnSpPr>
            <a:cxnSpLocks/>
          </p:cNvCxnSpPr>
          <p:nvPr userDrawn="1"/>
        </p:nvCxnSpPr>
        <p:spPr>
          <a:xfrm>
            <a:off x="698500" y="836613"/>
            <a:ext cx="10798175" cy="0"/>
          </a:xfrm>
          <a:prstGeom prst="line">
            <a:avLst/>
          </a:prstGeom>
          <a:ln w="12700">
            <a:solidFill>
              <a:srgbClr val="0836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6CE9D7B-CDD1-4217-B7AB-C3F4B3B9FD2B}"/>
              </a:ext>
            </a:extLst>
          </p:cNvPr>
          <p:cNvSpPr/>
          <p:nvPr userDrawn="1"/>
        </p:nvSpPr>
        <p:spPr>
          <a:xfrm>
            <a:off x="0" y="6488663"/>
            <a:ext cx="12192000" cy="369332"/>
          </a:xfrm>
          <a:prstGeom prst="rect">
            <a:avLst/>
          </a:prstGeom>
          <a:solidFill>
            <a:srgbClr val="0836BF"/>
          </a:solidFill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B5C4FE-3E15-4B38-817F-89F0B2D102A0}"/>
              </a:ext>
            </a:extLst>
          </p:cNvPr>
          <p:cNvSpPr txBox="1"/>
          <p:nvPr userDrawn="1"/>
        </p:nvSpPr>
        <p:spPr>
          <a:xfrm>
            <a:off x="599385" y="6508916"/>
            <a:ext cx="23060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求实创新，励志图强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56A160E-A53E-484F-939C-EC4C43143B4F}"/>
              </a:ext>
            </a:extLst>
          </p:cNvPr>
          <p:cNvSpPr txBox="1"/>
          <p:nvPr userDrawn="1"/>
        </p:nvSpPr>
        <p:spPr>
          <a:xfrm>
            <a:off x="9292766" y="6519440"/>
            <a:ext cx="230605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www.jlu.edu.cn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3C18400E-6A01-4E82-8FB3-F73E5606E752}"/>
              </a:ext>
            </a:extLst>
          </p:cNvPr>
          <p:cNvSpPr/>
          <p:nvPr userDrawn="1"/>
        </p:nvSpPr>
        <p:spPr>
          <a:xfrm flipH="1">
            <a:off x="-433392" y="252971"/>
            <a:ext cx="5076829" cy="584776"/>
          </a:xfrm>
          <a:prstGeom prst="parallelogram">
            <a:avLst>
              <a:gd name="adj" fmla="val 60118"/>
            </a:avLst>
          </a:prstGeom>
          <a:solidFill>
            <a:srgbClr val="0735BE"/>
          </a:solidFill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468C552-EBD8-43D8-B0C5-E018BC785DC2}"/>
              </a:ext>
            </a:extLst>
          </p:cNvPr>
          <p:cNvSpPr txBox="1"/>
          <p:nvPr userDrawn="1"/>
        </p:nvSpPr>
        <p:spPr>
          <a:xfrm>
            <a:off x="9262643" y="545359"/>
            <a:ext cx="23060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CN" sz="1600" dirty="0">
                <a:solidFill>
                  <a:srgbClr val="0735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JILIN UNIVERSITY</a:t>
            </a:r>
            <a:endParaRPr lang="zh-CN" altLang="en-US" sz="1600" dirty="0">
              <a:solidFill>
                <a:srgbClr val="0735B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757ACD6-5580-4D5D-93C9-B5D643D3EF78}"/>
              </a:ext>
            </a:extLst>
          </p:cNvPr>
          <p:cNvSpPr/>
          <p:nvPr userDrawn="1"/>
        </p:nvSpPr>
        <p:spPr>
          <a:xfrm>
            <a:off x="3564194" y="1238753"/>
            <a:ext cx="7883320" cy="2263987"/>
          </a:xfrm>
          <a:prstGeom prst="rect">
            <a:avLst/>
          </a:prstGeom>
          <a:noFill/>
          <a:ln w="19050">
            <a:solidFill>
              <a:srgbClr val="0735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135D09D-4D2A-4344-9F07-5E45810F876E}"/>
              </a:ext>
            </a:extLst>
          </p:cNvPr>
          <p:cNvSpPr/>
          <p:nvPr userDrawn="1"/>
        </p:nvSpPr>
        <p:spPr>
          <a:xfrm>
            <a:off x="11173320" y="1226744"/>
            <a:ext cx="291400" cy="2263987"/>
          </a:xfrm>
          <a:prstGeom prst="rect">
            <a:avLst/>
          </a:prstGeom>
          <a:solidFill>
            <a:srgbClr val="0735BE"/>
          </a:solidFill>
          <a:ln>
            <a:solidFill>
              <a:srgbClr val="0735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DBE0E838-7256-440B-AD2B-2EE065857C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7280" y="964737"/>
            <a:ext cx="2927467" cy="2812018"/>
          </a:xfrm>
          <a:prstGeom prst="roundRect">
            <a:avLst>
              <a:gd name="adj" fmla="val 2656"/>
            </a:avLst>
          </a:prstGeom>
          <a:solidFill>
            <a:schemeClr val="bg1"/>
          </a:solidFill>
          <a:ln w="19050">
            <a:solidFill>
              <a:srgbClr val="0735BE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FD1566-54A5-4806-BF02-7440933B7EF0}"/>
              </a:ext>
            </a:extLst>
          </p:cNvPr>
          <p:cNvSpPr/>
          <p:nvPr userDrawn="1"/>
        </p:nvSpPr>
        <p:spPr>
          <a:xfrm>
            <a:off x="727280" y="3875695"/>
            <a:ext cx="7883320" cy="2263987"/>
          </a:xfrm>
          <a:prstGeom prst="rect">
            <a:avLst/>
          </a:prstGeom>
          <a:noFill/>
          <a:ln w="19050">
            <a:solidFill>
              <a:srgbClr val="0735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图片占位符 7">
            <a:extLst>
              <a:ext uri="{FF2B5EF4-FFF2-40B4-BE49-F238E27FC236}">
                <a16:creationId xmlns:a16="http://schemas.microsoft.com/office/drawing/2014/main" id="{A941D1C3-FCDF-4EA1-896B-6E08492A2A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569208" y="3601680"/>
            <a:ext cx="2927467" cy="2812018"/>
          </a:xfrm>
          <a:prstGeom prst="roundRect">
            <a:avLst>
              <a:gd name="adj" fmla="val 2656"/>
            </a:avLst>
          </a:prstGeom>
          <a:solidFill>
            <a:schemeClr val="bg1"/>
          </a:solidFill>
          <a:ln w="19050">
            <a:solidFill>
              <a:srgbClr val="0735BE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715BB9F-6268-4A4E-B504-43B252A75DF1}"/>
              </a:ext>
            </a:extLst>
          </p:cNvPr>
          <p:cNvSpPr/>
          <p:nvPr userDrawn="1"/>
        </p:nvSpPr>
        <p:spPr>
          <a:xfrm>
            <a:off x="727280" y="3863522"/>
            <a:ext cx="291400" cy="2263987"/>
          </a:xfrm>
          <a:prstGeom prst="rect">
            <a:avLst/>
          </a:prstGeom>
          <a:solidFill>
            <a:srgbClr val="0735BE"/>
          </a:solidFill>
          <a:ln>
            <a:solidFill>
              <a:srgbClr val="0735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C92F314B-08EC-4B37-9C53-784794D60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932095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46CE3B-556C-434A-8E25-920E037A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73775"/>
            <a:ext cx="2743200" cy="365125"/>
          </a:xfrm>
          <a:prstGeom prst="rect">
            <a:avLst/>
          </a:prstGeom>
        </p:spPr>
        <p:txBody>
          <a:bodyPr/>
          <a:lstStyle/>
          <a:p>
            <a:fld id="{72D339E5-CB11-437E-92B2-7EAFB7483283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2C5391-2AD3-44C5-B880-F449155B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E7C7EF-8110-4593-93CA-D1061C5A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14D53-B6FF-4E79-ACED-A447A4237FE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2EE2F4-A953-4568-BBF4-95A5A52A59E5}"/>
              </a:ext>
            </a:extLst>
          </p:cNvPr>
          <p:cNvSpPr/>
          <p:nvPr userDrawn="1"/>
        </p:nvSpPr>
        <p:spPr>
          <a:xfrm>
            <a:off x="6273837" y="-1819205"/>
            <a:ext cx="7709994" cy="7709994"/>
          </a:xfrm>
          <a:prstGeom prst="rect">
            <a:avLst/>
          </a:prstGeom>
          <a:blipFill dpi="0" rotWithShape="1">
            <a:blip r:embed="rId2">
              <a:alphaModFix amt="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4E9A9D4-719A-4758-A102-5F6A0A77A660}"/>
              </a:ext>
            </a:extLst>
          </p:cNvPr>
          <p:cNvCxnSpPr>
            <a:cxnSpLocks/>
          </p:cNvCxnSpPr>
          <p:nvPr userDrawn="1"/>
        </p:nvCxnSpPr>
        <p:spPr>
          <a:xfrm>
            <a:off x="698500" y="836613"/>
            <a:ext cx="10798175" cy="0"/>
          </a:xfrm>
          <a:prstGeom prst="line">
            <a:avLst/>
          </a:prstGeom>
          <a:ln w="12700">
            <a:solidFill>
              <a:srgbClr val="0836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6CE9D7B-CDD1-4217-B7AB-C3F4B3B9FD2B}"/>
              </a:ext>
            </a:extLst>
          </p:cNvPr>
          <p:cNvSpPr/>
          <p:nvPr userDrawn="1"/>
        </p:nvSpPr>
        <p:spPr>
          <a:xfrm>
            <a:off x="0" y="6488663"/>
            <a:ext cx="12192000" cy="369332"/>
          </a:xfrm>
          <a:prstGeom prst="rect">
            <a:avLst/>
          </a:prstGeom>
          <a:solidFill>
            <a:srgbClr val="0836BF"/>
          </a:solidFill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B5C4FE-3E15-4B38-817F-89F0B2D102A0}"/>
              </a:ext>
            </a:extLst>
          </p:cNvPr>
          <p:cNvSpPr txBox="1"/>
          <p:nvPr userDrawn="1"/>
        </p:nvSpPr>
        <p:spPr>
          <a:xfrm>
            <a:off x="599385" y="6508916"/>
            <a:ext cx="23060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求实创新，励志图强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56A160E-A53E-484F-939C-EC4C43143B4F}"/>
              </a:ext>
            </a:extLst>
          </p:cNvPr>
          <p:cNvSpPr txBox="1"/>
          <p:nvPr userDrawn="1"/>
        </p:nvSpPr>
        <p:spPr>
          <a:xfrm>
            <a:off x="9292766" y="6519440"/>
            <a:ext cx="230605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www.jlu.edu.cn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3C18400E-6A01-4E82-8FB3-F73E5606E752}"/>
              </a:ext>
            </a:extLst>
          </p:cNvPr>
          <p:cNvSpPr/>
          <p:nvPr userDrawn="1"/>
        </p:nvSpPr>
        <p:spPr>
          <a:xfrm flipH="1">
            <a:off x="-433392" y="252971"/>
            <a:ext cx="5076829" cy="584776"/>
          </a:xfrm>
          <a:prstGeom prst="parallelogram">
            <a:avLst>
              <a:gd name="adj" fmla="val 60118"/>
            </a:avLst>
          </a:prstGeom>
          <a:solidFill>
            <a:srgbClr val="0735BE"/>
          </a:solidFill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468C552-EBD8-43D8-B0C5-E018BC785DC2}"/>
              </a:ext>
            </a:extLst>
          </p:cNvPr>
          <p:cNvSpPr txBox="1"/>
          <p:nvPr userDrawn="1"/>
        </p:nvSpPr>
        <p:spPr>
          <a:xfrm>
            <a:off x="9262643" y="545359"/>
            <a:ext cx="23060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CN" sz="1600" dirty="0">
                <a:solidFill>
                  <a:srgbClr val="0735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JILIN UNIVERSITY</a:t>
            </a:r>
            <a:endParaRPr lang="zh-CN" altLang="en-US" sz="1600" dirty="0">
              <a:solidFill>
                <a:srgbClr val="0735B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C5A16B9C-BE0F-448E-BF3D-C60833B248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5325" y="1062038"/>
            <a:ext cx="10801350" cy="365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F4098048-143B-467C-BE8A-D0BD382C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857199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46CE3B-556C-434A-8E25-920E037A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73775"/>
            <a:ext cx="2743200" cy="365125"/>
          </a:xfrm>
          <a:prstGeom prst="rect">
            <a:avLst/>
          </a:prstGeom>
        </p:spPr>
        <p:txBody>
          <a:bodyPr/>
          <a:lstStyle/>
          <a:p>
            <a:fld id="{72D339E5-CB11-437E-92B2-7EAFB7483283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2C5391-2AD3-44C5-B880-F449155B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E7C7EF-8110-4593-93CA-D1061C5A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14D53-B6FF-4E79-ACED-A447A4237FE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2EE2F4-A953-4568-BBF4-95A5A52A59E5}"/>
              </a:ext>
            </a:extLst>
          </p:cNvPr>
          <p:cNvSpPr/>
          <p:nvPr userDrawn="1"/>
        </p:nvSpPr>
        <p:spPr>
          <a:xfrm>
            <a:off x="6273837" y="-1819205"/>
            <a:ext cx="7709994" cy="7709994"/>
          </a:xfrm>
          <a:prstGeom prst="rect">
            <a:avLst/>
          </a:prstGeom>
          <a:blipFill dpi="0" rotWithShape="1">
            <a:blip r:embed="rId2">
              <a:alphaModFix amt="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4E9A9D4-719A-4758-A102-5F6A0A77A660}"/>
              </a:ext>
            </a:extLst>
          </p:cNvPr>
          <p:cNvCxnSpPr>
            <a:cxnSpLocks/>
          </p:cNvCxnSpPr>
          <p:nvPr userDrawn="1"/>
        </p:nvCxnSpPr>
        <p:spPr>
          <a:xfrm>
            <a:off x="698500" y="836613"/>
            <a:ext cx="10798175" cy="0"/>
          </a:xfrm>
          <a:prstGeom prst="line">
            <a:avLst/>
          </a:prstGeom>
          <a:ln w="12700">
            <a:solidFill>
              <a:srgbClr val="0836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6CE9D7B-CDD1-4217-B7AB-C3F4B3B9FD2B}"/>
              </a:ext>
            </a:extLst>
          </p:cNvPr>
          <p:cNvSpPr/>
          <p:nvPr userDrawn="1"/>
        </p:nvSpPr>
        <p:spPr>
          <a:xfrm>
            <a:off x="0" y="6488663"/>
            <a:ext cx="12192000" cy="369332"/>
          </a:xfrm>
          <a:prstGeom prst="rect">
            <a:avLst/>
          </a:prstGeom>
          <a:solidFill>
            <a:srgbClr val="0836BF"/>
          </a:solidFill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B5C4FE-3E15-4B38-817F-89F0B2D102A0}"/>
              </a:ext>
            </a:extLst>
          </p:cNvPr>
          <p:cNvSpPr txBox="1"/>
          <p:nvPr userDrawn="1"/>
        </p:nvSpPr>
        <p:spPr>
          <a:xfrm>
            <a:off x="599385" y="6508916"/>
            <a:ext cx="23060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求实创新，励志图强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56A160E-A53E-484F-939C-EC4C43143B4F}"/>
              </a:ext>
            </a:extLst>
          </p:cNvPr>
          <p:cNvSpPr txBox="1"/>
          <p:nvPr userDrawn="1"/>
        </p:nvSpPr>
        <p:spPr>
          <a:xfrm>
            <a:off x="9292766" y="6519440"/>
            <a:ext cx="230605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www.jlu.edu.cn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3C18400E-6A01-4E82-8FB3-F73E5606E752}"/>
              </a:ext>
            </a:extLst>
          </p:cNvPr>
          <p:cNvSpPr/>
          <p:nvPr userDrawn="1"/>
        </p:nvSpPr>
        <p:spPr>
          <a:xfrm flipH="1">
            <a:off x="-433392" y="252971"/>
            <a:ext cx="5076829" cy="584776"/>
          </a:xfrm>
          <a:prstGeom prst="parallelogram">
            <a:avLst>
              <a:gd name="adj" fmla="val 60118"/>
            </a:avLst>
          </a:prstGeom>
          <a:solidFill>
            <a:srgbClr val="0735BE"/>
          </a:solidFill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468C552-EBD8-43D8-B0C5-E018BC785DC2}"/>
              </a:ext>
            </a:extLst>
          </p:cNvPr>
          <p:cNvSpPr txBox="1"/>
          <p:nvPr userDrawn="1"/>
        </p:nvSpPr>
        <p:spPr>
          <a:xfrm>
            <a:off x="9262643" y="545359"/>
            <a:ext cx="23060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CN" sz="1600" dirty="0">
                <a:solidFill>
                  <a:srgbClr val="0735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JILIN UNIVERSITY</a:t>
            </a:r>
            <a:endParaRPr lang="zh-CN" altLang="en-US" sz="1600" dirty="0">
              <a:solidFill>
                <a:srgbClr val="0735B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C5A16B9C-BE0F-448E-BF3D-C60833B248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5325" y="1062038"/>
            <a:ext cx="5222839" cy="365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7">
            <a:extLst>
              <a:ext uri="{FF2B5EF4-FFF2-40B4-BE49-F238E27FC236}">
                <a16:creationId xmlns:a16="http://schemas.microsoft.com/office/drawing/2014/main" id="{0CCBB4E1-BE7F-4890-BC3E-FB68199087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0662" y="1062038"/>
            <a:ext cx="5222839" cy="365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CE430B19-F00C-4985-B4F1-64827D9F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258122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46CE3B-556C-434A-8E25-920E037A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73775"/>
            <a:ext cx="2743200" cy="365125"/>
          </a:xfrm>
          <a:prstGeom prst="rect">
            <a:avLst/>
          </a:prstGeom>
        </p:spPr>
        <p:txBody>
          <a:bodyPr/>
          <a:lstStyle/>
          <a:p>
            <a:fld id="{72D339E5-CB11-437E-92B2-7EAFB7483283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2C5391-2AD3-44C5-B880-F449155B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E7C7EF-8110-4593-93CA-D1061C5A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14D53-B6FF-4E79-ACED-A447A4237FE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2EE2F4-A953-4568-BBF4-95A5A52A59E5}"/>
              </a:ext>
            </a:extLst>
          </p:cNvPr>
          <p:cNvSpPr/>
          <p:nvPr userDrawn="1"/>
        </p:nvSpPr>
        <p:spPr>
          <a:xfrm>
            <a:off x="6273837" y="-1819205"/>
            <a:ext cx="7709994" cy="7709994"/>
          </a:xfrm>
          <a:prstGeom prst="rect">
            <a:avLst/>
          </a:prstGeom>
          <a:blipFill dpi="0" rotWithShape="1">
            <a:blip r:embed="rId2">
              <a:alphaModFix amt="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4E9A9D4-719A-4758-A102-5F6A0A77A660}"/>
              </a:ext>
            </a:extLst>
          </p:cNvPr>
          <p:cNvCxnSpPr>
            <a:cxnSpLocks/>
          </p:cNvCxnSpPr>
          <p:nvPr userDrawn="1"/>
        </p:nvCxnSpPr>
        <p:spPr>
          <a:xfrm>
            <a:off x="698500" y="836613"/>
            <a:ext cx="10798175" cy="0"/>
          </a:xfrm>
          <a:prstGeom prst="line">
            <a:avLst/>
          </a:prstGeom>
          <a:ln w="12700">
            <a:solidFill>
              <a:srgbClr val="0836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6CE9D7B-CDD1-4217-B7AB-C3F4B3B9FD2B}"/>
              </a:ext>
            </a:extLst>
          </p:cNvPr>
          <p:cNvSpPr/>
          <p:nvPr userDrawn="1"/>
        </p:nvSpPr>
        <p:spPr>
          <a:xfrm>
            <a:off x="0" y="6488663"/>
            <a:ext cx="12192000" cy="369332"/>
          </a:xfrm>
          <a:prstGeom prst="rect">
            <a:avLst/>
          </a:prstGeom>
          <a:solidFill>
            <a:srgbClr val="0836BF"/>
          </a:solidFill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B5C4FE-3E15-4B38-817F-89F0B2D102A0}"/>
              </a:ext>
            </a:extLst>
          </p:cNvPr>
          <p:cNvSpPr txBox="1"/>
          <p:nvPr userDrawn="1"/>
        </p:nvSpPr>
        <p:spPr>
          <a:xfrm>
            <a:off x="599385" y="6508916"/>
            <a:ext cx="23060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求实创新，励志图强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56A160E-A53E-484F-939C-EC4C43143B4F}"/>
              </a:ext>
            </a:extLst>
          </p:cNvPr>
          <p:cNvSpPr txBox="1"/>
          <p:nvPr userDrawn="1"/>
        </p:nvSpPr>
        <p:spPr>
          <a:xfrm>
            <a:off x="9292766" y="6519440"/>
            <a:ext cx="230605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www.jlu.edu.cn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3C18400E-6A01-4E82-8FB3-F73E5606E752}"/>
              </a:ext>
            </a:extLst>
          </p:cNvPr>
          <p:cNvSpPr/>
          <p:nvPr userDrawn="1"/>
        </p:nvSpPr>
        <p:spPr>
          <a:xfrm flipH="1">
            <a:off x="-433392" y="252971"/>
            <a:ext cx="5076829" cy="584776"/>
          </a:xfrm>
          <a:prstGeom prst="parallelogram">
            <a:avLst>
              <a:gd name="adj" fmla="val 60118"/>
            </a:avLst>
          </a:prstGeom>
          <a:solidFill>
            <a:srgbClr val="0735BE"/>
          </a:solidFill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468C552-EBD8-43D8-B0C5-E018BC785DC2}"/>
              </a:ext>
            </a:extLst>
          </p:cNvPr>
          <p:cNvSpPr txBox="1"/>
          <p:nvPr userDrawn="1"/>
        </p:nvSpPr>
        <p:spPr>
          <a:xfrm>
            <a:off x="9262643" y="545359"/>
            <a:ext cx="23060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CN" sz="1600" dirty="0">
                <a:solidFill>
                  <a:srgbClr val="0735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JILIN UNIVERSITY</a:t>
            </a:r>
            <a:endParaRPr lang="zh-CN" altLang="en-US" sz="1600" dirty="0">
              <a:solidFill>
                <a:srgbClr val="0735B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C5A16B9C-BE0F-448E-BF3D-C60833B248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5325" y="1085684"/>
            <a:ext cx="3343275" cy="334773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7">
            <a:extLst>
              <a:ext uri="{FF2B5EF4-FFF2-40B4-BE49-F238E27FC236}">
                <a16:creationId xmlns:a16="http://schemas.microsoft.com/office/drawing/2014/main" id="{84C7FC29-ACB9-404C-9A76-15186843CC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53400" y="1085684"/>
            <a:ext cx="3343275" cy="334773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7">
            <a:extLst>
              <a:ext uri="{FF2B5EF4-FFF2-40B4-BE49-F238E27FC236}">
                <a16:creationId xmlns:a16="http://schemas.microsoft.com/office/drawing/2014/main" id="{7624F390-8CEE-4226-9D3A-98D2BE05DE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24363" y="1085684"/>
            <a:ext cx="3343275" cy="334773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B9684DED-4189-44FF-82F4-E476183C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30307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46CE3B-556C-434A-8E25-920E037A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73775"/>
            <a:ext cx="2743200" cy="365125"/>
          </a:xfrm>
          <a:prstGeom prst="rect">
            <a:avLst/>
          </a:prstGeom>
        </p:spPr>
        <p:txBody>
          <a:bodyPr/>
          <a:lstStyle/>
          <a:p>
            <a:fld id="{72D339E5-CB11-437E-92B2-7EAFB7483283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2C5391-2AD3-44C5-B880-F449155B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E7C7EF-8110-4593-93CA-D1061C5A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14D53-B6FF-4E79-ACED-A447A4237FE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2EE2F4-A953-4568-BBF4-95A5A52A59E5}"/>
              </a:ext>
            </a:extLst>
          </p:cNvPr>
          <p:cNvSpPr/>
          <p:nvPr userDrawn="1"/>
        </p:nvSpPr>
        <p:spPr>
          <a:xfrm>
            <a:off x="6273837" y="-1819205"/>
            <a:ext cx="7709994" cy="7709994"/>
          </a:xfrm>
          <a:prstGeom prst="rect">
            <a:avLst/>
          </a:prstGeom>
          <a:blipFill dpi="0" rotWithShape="1">
            <a:blip r:embed="rId2">
              <a:alphaModFix amt="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4E9A9D4-719A-4758-A102-5F6A0A77A660}"/>
              </a:ext>
            </a:extLst>
          </p:cNvPr>
          <p:cNvCxnSpPr>
            <a:cxnSpLocks/>
          </p:cNvCxnSpPr>
          <p:nvPr userDrawn="1"/>
        </p:nvCxnSpPr>
        <p:spPr>
          <a:xfrm>
            <a:off x="698500" y="836613"/>
            <a:ext cx="10798175" cy="0"/>
          </a:xfrm>
          <a:prstGeom prst="line">
            <a:avLst/>
          </a:prstGeom>
          <a:ln w="12700">
            <a:solidFill>
              <a:srgbClr val="0836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6CE9D7B-CDD1-4217-B7AB-C3F4B3B9FD2B}"/>
              </a:ext>
            </a:extLst>
          </p:cNvPr>
          <p:cNvSpPr/>
          <p:nvPr userDrawn="1"/>
        </p:nvSpPr>
        <p:spPr>
          <a:xfrm>
            <a:off x="0" y="6488663"/>
            <a:ext cx="12192000" cy="369332"/>
          </a:xfrm>
          <a:prstGeom prst="rect">
            <a:avLst/>
          </a:prstGeom>
          <a:solidFill>
            <a:srgbClr val="0836BF"/>
          </a:solidFill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B5C4FE-3E15-4B38-817F-89F0B2D102A0}"/>
              </a:ext>
            </a:extLst>
          </p:cNvPr>
          <p:cNvSpPr txBox="1"/>
          <p:nvPr userDrawn="1"/>
        </p:nvSpPr>
        <p:spPr>
          <a:xfrm>
            <a:off x="599385" y="6508916"/>
            <a:ext cx="23060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求实创新，励志图强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56A160E-A53E-484F-939C-EC4C43143B4F}"/>
              </a:ext>
            </a:extLst>
          </p:cNvPr>
          <p:cNvSpPr txBox="1"/>
          <p:nvPr userDrawn="1"/>
        </p:nvSpPr>
        <p:spPr>
          <a:xfrm>
            <a:off x="9292766" y="6519440"/>
            <a:ext cx="230605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www.jlu.edu.cn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3C18400E-6A01-4E82-8FB3-F73E5606E752}"/>
              </a:ext>
            </a:extLst>
          </p:cNvPr>
          <p:cNvSpPr/>
          <p:nvPr userDrawn="1"/>
        </p:nvSpPr>
        <p:spPr>
          <a:xfrm flipH="1">
            <a:off x="-433392" y="252971"/>
            <a:ext cx="5076829" cy="584776"/>
          </a:xfrm>
          <a:prstGeom prst="parallelogram">
            <a:avLst>
              <a:gd name="adj" fmla="val 60118"/>
            </a:avLst>
          </a:prstGeom>
          <a:solidFill>
            <a:srgbClr val="0735BE"/>
          </a:solidFill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468C552-EBD8-43D8-B0C5-E018BC785DC2}"/>
              </a:ext>
            </a:extLst>
          </p:cNvPr>
          <p:cNvSpPr txBox="1"/>
          <p:nvPr userDrawn="1"/>
        </p:nvSpPr>
        <p:spPr>
          <a:xfrm>
            <a:off x="9262643" y="545359"/>
            <a:ext cx="23060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CN" sz="1600" dirty="0">
                <a:solidFill>
                  <a:srgbClr val="0735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JILIN UNIVERSITY</a:t>
            </a:r>
            <a:endParaRPr lang="zh-CN" altLang="en-US" sz="1600" dirty="0">
              <a:solidFill>
                <a:srgbClr val="0735B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C5A16B9C-BE0F-448E-BF3D-C60833B248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5326" y="1076482"/>
            <a:ext cx="2520000" cy="252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7">
            <a:extLst>
              <a:ext uri="{FF2B5EF4-FFF2-40B4-BE49-F238E27FC236}">
                <a16:creationId xmlns:a16="http://schemas.microsoft.com/office/drawing/2014/main" id="{7C6E083C-773A-406A-81D6-206D377229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55775" y="1076482"/>
            <a:ext cx="2520000" cy="252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" name="图片占位符 7">
            <a:extLst>
              <a:ext uri="{FF2B5EF4-FFF2-40B4-BE49-F238E27FC236}">
                <a16:creationId xmlns:a16="http://schemas.microsoft.com/office/drawing/2014/main" id="{77B5B5CE-6875-41E1-B188-78C10F509E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16224" y="1076482"/>
            <a:ext cx="2520000" cy="252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1" name="图片占位符 7">
            <a:extLst>
              <a:ext uri="{FF2B5EF4-FFF2-40B4-BE49-F238E27FC236}">
                <a16:creationId xmlns:a16="http://schemas.microsoft.com/office/drawing/2014/main" id="{090DB2A9-4E91-4C5C-89E2-B82833ED63B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976674" y="1076482"/>
            <a:ext cx="2520000" cy="252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491F88DF-A676-42E9-AC62-FAF470A8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5725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43BA-C089-4E9F-8006-72ED2F5C54D3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0351-F40B-4753-ACE5-F94680713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80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43BA-C089-4E9F-8006-72ED2F5C54D3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0351-F40B-4753-ACE5-F94680713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62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43BA-C089-4E9F-8006-72ED2F5C54D3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0351-F40B-4753-ACE5-F94680713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04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43BA-C089-4E9F-8006-72ED2F5C54D3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0351-F40B-4753-ACE5-F94680713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1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43BA-C089-4E9F-8006-72ED2F5C54D3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0351-F40B-4753-ACE5-F94680713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2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43BA-C089-4E9F-8006-72ED2F5C54D3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0351-F40B-4753-ACE5-F94680713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43BA-C089-4E9F-8006-72ED2F5C54D3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0351-F40B-4753-ACE5-F94680713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83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143BA-C089-4E9F-8006-72ED2F5C54D3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00351-F40B-4753-ACE5-F94680713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4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3A3A70E-0E0E-43FD-B25D-FB6A23051882}"/>
              </a:ext>
            </a:extLst>
          </p:cNvPr>
          <p:cNvSpPr/>
          <p:nvPr userDrawn="1"/>
        </p:nvSpPr>
        <p:spPr>
          <a:xfrm>
            <a:off x="6273837" y="-1819205"/>
            <a:ext cx="7709994" cy="7709994"/>
          </a:xfrm>
          <a:prstGeom prst="rect">
            <a:avLst/>
          </a:prstGeom>
          <a:blipFill dpi="0" rotWithShape="1">
            <a:blip r:embed="rId19">
              <a:alphaModFix amt="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3B375A-CF24-46D1-8441-ABA225978035}"/>
              </a:ext>
            </a:extLst>
          </p:cNvPr>
          <p:cNvSpPr/>
          <p:nvPr userDrawn="1"/>
        </p:nvSpPr>
        <p:spPr>
          <a:xfrm>
            <a:off x="0" y="6530339"/>
            <a:ext cx="12192000" cy="327655"/>
          </a:xfrm>
          <a:prstGeom prst="rect">
            <a:avLst/>
          </a:prstGeom>
          <a:solidFill>
            <a:srgbClr val="0836BF"/>
          </a:solidFill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9566BC2-C6C6-4A8B-8677-551A08A3ED1B}"/>
              </a:ext>
            </a:extLst>
          </p:cNvPr>
          <p:cNvSpPr txBox="1"/>
          <p:nvPr userDrawn="1"/>
        </p:nvSpPr>
        <p:spPr>
          <a:xfrm>
            <a:off x="304800" y="6554933"/>
            <a:ext cx="1538025" cy="276999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求实创新，励志图强</a:t>
            </a: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66F27949-365D-40A6-9579-F4D4F9CF15B2}"/>
              </a:ext>
            </a:extLst>
          </p:cNvPr>
          <p:cNvSpPr/>
          <p:nvPr userDrawn="1"/>
        </p:nvSpPr>
        <p:spPr>
          <a:xfrm flipH="1">
            <a:off x="-433393" y="252971"/>
            <a:ext cx="7337112" cy="584776"/>
          </a:xfrm>
          <a:prstGeom prst="parallelogram">
            <a:avLst>
              <a:gd name="adj" fmla="val 60118"/>
            </a:avLst>
          </a:prstGeom>
          <a:solidFill>
            <a:srgbClr val="0735BE"/>
          </a:solidFill>
          <a:ln>
            <a:solidFill>
              <a:srgbClr val="083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9739FA3-8F52-4671-B742-5D9D7728D32A}"/>
              </a:ext>
            </a:extLst>
          </p:cNvPr>
          <p:cNvSpPr txBox="1"/>
          <p:nvPr userDrawn="1"/>
        </p:nvSpPr>
        <p:spPr>
          <a:xfrm>
            <a:off x="9262643" y="545359"/>
            <a:ext cx="23060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CN" sz="1600" dirty="0">
                <a:solidFill>
                  <a:srgbClr val="0735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JILIN UNIVERSITY</a:t>
            </a:r>
            <a:endParaRPr lang="zh-CN" altLang="en-US" sz="1600" dirty="0">
              <a:solidFill>
                <a:srgbClr val="0735B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52970"/>
            <a:ext cx="6248400" cy="584777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zh-CN" altLang="en-US"/>
              <a:t>单击此处添加标题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67210"/>
            <a:ext cx="11582400" cy="5471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C040D0-0C85-4F77-84C3-159501E09EE1}"/>
              </a:ext>
            </a:extLst>
          </p:cNvPr>
          <p:cNvSpPr txBox="1"/>
          <p:nvPr userDrawn="1"/>
        </p:nvSpPr>
        <p:spPr>
          <a:xfrm>
            <a:off x="10759440" y="6553200"/>
            <a:ext cx="1198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>
                <a:solidFill>
                  <a:schemeClr val="bg1">
                    <a:lumMod val="85000"/>
                  </a:schemeClr>
                </a:solidFill>
              </a:rPr>
              <a:t>Page</a:t>
            </a:r>
            <a:r>
              <a:rPr lang="zh-CN" altLang="en-US" sz="1100">
                <a:solidFill>
                  <a:schemeClr val="bg1">
                    <a:lumMod val="85000"/>
                  </a:schemeClr>
                </a:solidFill>
              </a:rPr>
              <a:t> </a:t>
            </a:r>
            <a:fld id="{5F8EE5B8-B4EA-479D-9B07-5A0EC274EBCE}" type="slidenum">
              <a:rPr lang="zh-CN" altLang="en-US" sz="1100" smtClean="0">
                <a:solidFill>
                  <a:schemeClr val="bg1">
                    <a:lumMod val="85000"/>
                  </a:schemeClr>
                </a:solidFill>
              </a:rPr>
              <a:pPr algn="r"/>
              <a:t>‹#›</a:t>
            </a:fld>
            <a:endParaRPr lang="zh-CN" altLang="en-US" sz="11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7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9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2">
          <p15:clr>
            <a:srgbClr val="F26B43"/>
          </p15:clr>
        </p15:guide>
        <p15:guide id="2" pos="7488">
          <p15:clr>
            <a:srgbClr val="F26B43"/>
          </p15:clr>
        </p15:guide>
        <p15:guide id="3" orient="horz" pos="560">
          <p15:clr>
            <a:srgbClr val="F26B43"/>
          </p15:clr>
        </p15:guide>
        <p15:guide id="4" orient="horz" pos="600">
          <p15:clr>
            <a:srgbClr val="F26B43"/>
          </p15:clr>
        </p15:guide>
        <p15:guide id="5" orient="horz" pos="4104">
          <p15:clr>
            <a:srgbClr val="F26B43"/>
          </p15:clr>
        </p15:guide>
        <p15:guide id="6" orient="horz" pos="40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8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1" y="608230"/>
            <a:ext cx="1219200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203" y="0"/>
            <a:ext cx="102304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二、基于</a:t>
            </a:r>
            <a:r>
              <a:rPr kumimoji="0" lang="en-US" altLang="zh-CN" sz="3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Gd</a:t>
            </a:r>
            <a:r>
              <a:rPr kumimoji="0" lang="en-US" altLang="zh-CN" sz="30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3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Zr</a:t>
            </a:r>
            <a:r>
              <a:rPr kumimoji="0" lang="en-US" altLang="zh-CN" sz="30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3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</a:t>
            </a:r>
            <a:r>
              <a:rPr kumimoji="0" lang="en-US" altLang="zh-CN" sz="30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3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ZnO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敏感电极的甲醛传感器研究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0" y="754796"/>
            <a:ext cx="413512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2.3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器件构筑及气敏性能研究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6" y="1418852"/>
            <a:ext cx="4479782" cy="483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0" t="9568" r="11765" b="7581"/>
          <a:stretch>
            <a:fillRect/>
          </a:stretch>
        </p:blipFill>
        <p:spPr bwMode="auto">
          <a:xfrm>
            <a:off x="4407773" y="1516430"/>
            <a:ext cx="4096029" cy="23178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8577763" y="1378956"/>
            <a:ext cx="3309850" cy="2430267"/>
            <a:chOff x="4661536" y="1411969"/>
            <a:chExt cx="3309850" cy="243026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403"/>
            <a:stretch>
              <a:fillRect/>
            </a:stretch>
          </p:blipFill>
          <p:spPr bwMode="auto">
            <a:xfrm>
              <a:off x="4661536" y="1411969"/>
              <a:ext cx="3309850" cy="24302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矩形 6"/>
            <p:cNvSpPr/>
            <p:nvPr/>
          </p:nvSpPr>
          <p:spPr>
            <a:xfrm>
              <a:off x="4670328" y="1418852"/>
              <a:ext cx="279741" cy="339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265383" y="6289766"/>
            <a:ext cx="204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2.9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长期稳定性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66759" y="3834310"/>
            <a:ext cx="30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2.10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不同温度下的选择性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460776" y="3834310"/>
            <a:ext cx="187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2.11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极化曲线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810125" y="4361124"/>
            <a:ext cx="7120372" cy="196089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79831" y="4393168"/>
            <a:ext cx="6980961" cy="189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制备了具有烧绿石结构的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Gd</a:t>
            </a:r>
            <a:r>
              <a:rPr kumimoji="0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Zr</a:t>
            </a:r>
            <a:r>
              <a:rPr kumimoji="0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</a:t>
            </a:r>
            <a:r>
              <a:rPr kumimoji="0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固体电解质；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首次构筑了基于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Gd</a:t>
            </a:r>
            <a:r>
              <a:rPr kumimoji="0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Zr</a:t>
            </a:r>
            <a:r>
              <a:rPr kumimoji="0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</a:t>
            </a:r>
            <a:r>
              <a:rPr kumimoji="0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固体电解质的混成电位型气体传感器。利用棒状结构的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ZnO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敏感电极，实现了对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1-100 ppm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范围内甲醛的检测。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58621" y="3192339"/>
            <a:ext cx="3143632" cy="82663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传感器在高温高湿条件下具有良好的稳定性。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76178" y="2180770"/>
            <a:ext cx="2907240" cy="82663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在不同工作温度下均对甲醛具有良好的选择性。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261669" y="2071359"/>
            <a:ext cx="2413095" cy="82663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极化曲线测试验证混成电位机理。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808EE0E-FD4A-4D78-8742-CB7F9DE86169}"/>
              </a:ext>
            </a:extLst>
          </p:cNvPr>
          <p:cNvSpPr/>
          <p:nvPr/>
        </p:nvSpPr>
        <p:spPr>
          <a:xfrm>
            <a:off x="4376114" y="4156787"/>
            <a:ext cx="7252324" cy="2115426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4" name="表格 6">
            <a:extLst>
              <a:ext uri="{FF2B5EF4-FFF2-40B4-BE49-F238E27FC236}">
                <a16:creationId xmlns:a16="http://schemas.microsoft.com/office/drawing/2014/main" id="{B5099079-CBF1-48F7-A3EB-B2C7184AF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070514"/>
              </p:ext>
            </p:extLst>
          </p:nvPr>
        </p:nvGraphicFramePr>
        <p:xfrm>
          <a:off x="4376115" y="1470651"/>
          <a:ext cx="3596374" cy="25608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96374">
                  <a:extLst>
                    <a:ext uri="{9D8B030D-6E8A-4147-A177-3AD203B41FA5}">
                      <a16:colId xmlns:a16="http://schemas.microsoft.com/office/drawing/2014/main" val="1786634643"/>
                    </a:ext>
                  </a:extLst>
                </a:gridCol>
              </a:tblGrid>
              <a:tr h="443493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4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不同工作温度下均对甲醛具有良好的选择性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47147"/>
                  </a:ext>
                </a:extLst>
              </a:tr>
              <a:tr h="21173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948447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6D9378A5-5930-4E6E-AC2A-86AC4FEB8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641249"/>
              </p:ext>
            </p:extLst>
          </p:nvPr>
        </p:nvGraphicFramePr>
        <p:xfrm>
          <a:off x="579438" y="1470651"/>
          <a:ext cx="3596374" cy="48015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96374">
                  <a:extLst>
                    <a:ext uri="{9D8B030D-6E8A-4147-A177-3AD203B41FA5}">
                      <a16:colId xmlns:a16="http://schemas.microsoft.com/office/drawing/2014/main" val="1786634643"/>
                    </a:ext>
                  </a:extLst>
                </a:gridCol>
              </a:tblGrid>
              <a:tr h="445810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4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传感器在高温高湿条件下具有良好的稳定性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47147"/>
                  </a:ext>
                </a:extLst>
              </a:tr>
              <a:tr h="435575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94844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C6CD001-2C63-444D-9CB0-7781E796565C}"/>
              </a:ext>
            </a:extLst>
          </p:cNvPr>
          <p:cNvSpPr txBox="1"/>
          <p:nvPr/>
        </p:nvSpPr>
        <p:spPr>
          <a:xfrm>
            <a:off x="494861" y="297895"/>
            <a:ext cx="9350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二、基于</a:t>
            </a:r>
            <a:r>
              <a:rPr kumimoji="0" lang="de-DE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Gd2Zr2O7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de-DE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ZnO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敏感电极的甲醛传感器研究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2AECBE8-45F4-43B3-86E1-982C6F7B2B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27" y="2029651"/>
            <a:ext cx="3511797" cy="3792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7DAFE55-A3ED-49F6-A4A7-16C998C8FC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0" t="9568" r="11765" b="7581"/>
          <a:stretch>
            <a:fillRect/>
          </a:stretch>
        </p:blipFill>
        <p:spPr bwMode="auto">
          <a:xfrm>
            <a:off x="4518518" y="1982718"/>
            <a:ext cx="3180141" cy="1660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13B730A-65F7-41B3-8C46-9A6EA0F09749}"/>
              </a:ext>
            </a:extLst>
          </p:cNvPr>
          <p:cNvSpPr txBox="1"/>
          <p:nvPr/>
        </p:nvSpPr>
        <p:spPr>
          <a:xfrm>
            <a:off x="1313405" y="5942973"/>
            <a:ext cx="2043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2.9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长期稳定性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7CAB465-3438-49F5-9363-18F38EACEDF5}"/>
              </a:ext>
            </a:extLst>
          </p:cNvPr>
          <p:cNvSpPr txBox="1"/>
          <p:nvPr/>
        </p:nvSpPr>
        <p:spPr>
          <a:xfrm>
            <a:off x="4653997" y="3732932"/>
            <a:ext cx="3040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2.10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不同温度下的选择性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EFEF963-FEB8-4A17-A2B1-8AA9A1C683BC}"/>
              </a:ext>
            </a:extLst>
          </p:cNvPr>
          <p:cNvSpPr txBox="1"/>
          <p:nvPr/>
        </p:nvSpPr>
        <p:spPr>
          <a:xfrm>
            <a:off x="4511795" y="4664879"/>
            <a:ext cx="6980961" cy="152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marR="0" lvl="0" indent="-176213" algn="just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制备了具有烧绿石</a:t>
            </a:r>
            <a:r>
              <a:rPr lang="zh-CN" altLang="en-US"/>
              <a:t>结构的</a:t>
            </a:r>
            <a:r>
              <a:rPr lang="en-US" altLang="zh-CN"/>
              <a:t>Gd2Zr2O</a:t>
            </a:r>
            <a:r>
              <a:rPr lang="en-US" altLang="zh-CN" dirty="0" err="1"/>
              <a:t>7</a:t>
            </a:r>
            <a:r>
              <a:rPr lang="zh-CN" altLang="en-US"/>
              <a:t>固体电解质；</a:t>
            </a:r>
            <a:endParaRPr lang="en-US" altLang="zh-CN" dirty="0"/>
          </a:p>
          <a:p>
            <a:pPr marL="176213" marR="0" lvl="0" indent="-176213" algn="just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b="1" dirty="0"/>
              <a:t>首次构筑</a:t>
            </a:r>
            <a:r>
              <a:rPr lang="zh-CN" altLang="en-US" b="1"/>
              <a:t>了基于</a:t>
            </a:r>
            <a:r>
              <a:rPr lang="en-US" altLang="zh-CN" b="1"/>
              <a:t>Gd2Zr2O</a:t>
            </a:r>
            <a:r>
              <a:rPr lang="en-US" altLang="zh-CN" b="1" dirty="0" err="1"/>
              <a:t>7</a:t>
            </a:r>
            <a:r>
              <a:rPr lang="zh-CN" altLang="en-US" b="1" dirty="0"/>
              <a:t>固体电解质的混成电位型气体传感器。</a:t>
            </a:r>
            <a:r>
              <a:rPr lang="zh-CN" altLang="en-US" dirty="0"/>
              <a:t>利用棒状</a:t>
            </a:r>
            <a:r>
              <a:rPr lang="zh-CN" altLang="en-US"/>
              <a:t>结构的</a:t>
            </a:r>
            <a:r>
              <a:rPr lang="en-US" altLang="zh-CN" dirty="0" err="1"/>
              <a:t>ZnO</a:t>
            </a:r>
            <a:r>
              <a:rPr lang="zh-CN" altLang="en-US" dirty="0"/>
              <a:t>敏感电极，实现</a:t>
            </a:r>
            <a:r>
              <a:rPr lang="zh-CN" altLang="en-US"/>
              <a:t>了对</a:t>
            </a:r>
            <a:r>
              <a:rPr lang="en-US" altLang="zh-CN" dirty="0"/>
              <a:t>1-100 ppm</a:t>
            </a:r>
            <a:r>
              <a:rPr lang="zh-CN" altLang="en-US" dirty="0"/>
              <a:t>范围内甲醛的检测。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8D88690-BA1D-4D31-9BD4-533B539CEDED}"/>
              </a:ext>
            </a:extLst>
          </p:cNvPr>
          <p:cNvSpPr txBox="1"/>
          <p:nvPr/>
        </p:nvSpPr>
        <p:spPr>
          <a:xfrm>
            <a:off x="1431290" y="972545"/>
            <a:ext cx="413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器件构筑及气敏性能研究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D1A129-682B-4B03-A87E-AFB170D24B5B}"/>
              </a:ext>
            </a:extLst>
          </p:cNvPr>
          <p:cNvSpPr/>
          <p:nvPr/>
        </p:nvSpPr>
        <p:spPr>
          <a:xfrm>
            <a:off x="1322705" y="1035894"/>
            <a:ext cx="71120" cy="251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" name="表格 6">
            <a:extLst>
              <a:ext uri="{FF2B5EF4-FFF2-40B4-BE49-F238E27FC236}">
                <a16:creationId xmlns:a16="http://schemas.microsoft.com/office/drawing/2014/main" id="{67F16C32-9DEB-4C59-A215-DDCF47977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395730"/>
              </p:ext>
            </p:extLst>
          </p:nvPr>
        </p:nvGraphicFramePr>
        <p:xfrm>
          <a:off x="8170875" y="1470651"/>
          <a:ext cx="3441687" cy="25608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41687">
                  <a:extLst>
                    <a:ext uri="{9D8B030D-6E8A-4147-A177-3AD203B41FA5}">
                      <a16:colId xmlns:a16="http://schemas.microsoft.com/office/drawing/2014/main" val="1786634643"/>
                    </a:ext>
                  </a:extLst>
                </a:gridCol>
              </a:tblGrid>
              <a:tr h="443493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4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极化曲线测试验证混成电位机理。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47147"/>
                  </a:ext>
                </a:extLst>
              </a:tr>
              <a:tr h="21173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948447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A4FE132E-831C-4F8F-B3C7-319DBC4C0B1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06016" y="1903329"/>
            <a:ext cx="2278047" cy="1673924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916C5B2F-8211-4593-BE34-9EFE4A672D60}"/>
              </a:ext>
            </a:extLst>
          </p:cNvPr>
          <p:cNvSpPr txBox="1"/>
          <p:nvPr/>
        </p:nvSpPr>
        <p:spPr>
          <a:xfrm>
            <a:off x="8371413" y="3732932"/>
            <a:ext cx="3040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2.11 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极化曲线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7796836-4ECE-4C73-915F-98C97B02CEF6}"/>
              </a:ext>
            </a:extLst>
          </p:cNvPr>
          <p:cNvSpPr/>
          <p:nvPr/>
        </p:nvSpPr>
        <p:spPr>
          <a:xfrm>
            <a:off x="4376114" y="4156787"/>
            <a:ext cx="1765606" cy="390829"/>
          </a:xfrm>
          <a:custGeom>
            <a:avLst/>
            <a:gdLst>
              <a:gd name="connsiteX0" fmla="*/ 0 w 2165656"/>
              <a:gd name="connsiteY0" fmla="*/ 0 h 390829"/>
              <a:gd name="connsiteX1" fmla="*/ 2165656 w 2165656"/>
              <a:gd name="connsiteY1" fmla="*/ 0 h 390829"/>
              <a:gd name="connsiteX2" fmla="*/ 2165656 w 2165656"/>
              <a:gd name="connsiteY2" fmla="*/ 390829 h 390829"/>
              <a:gd name="connsiteX3" fmla="*/ 0 w 2165656"/>
              <a:gd name="connsiteY3" fmla="*/ 390829 h 390829"/>
              <a:gd name="connsiteX4" fmla="*/ 0 w 2165656"/>
              <a:gd name="connsiteY4" fmla="*/ 0 h 390829"/>
              <a:gd name="connsiteX0" fmla="*/ 0 w 2165656"/>
              <a:gd name="connsiteY0" fmla="*/ 0 h 390829"/>
              <a:gd name="connsiteX1" fmla="*/ 2165656 w 2165656"/>
              <a:gd name="connsiteY1" fmla="*/ 0 h 390829"/>
              <a:gd name="connsiteX2" fmla="*/ 2165656 w 2165656"/>
              <a:gd name="connsiteY2" fmla="*/ 390829 h 390829"/>
              <a:gd name="connsiteX3" fmla="*/ 1940866 w 2165656"/>
              <a:gd name="connsiteY3" fmla="*/ 388543 h 390829"/>
              <a:gd name="connsiteX4" fmla="*/ 0 w 2165656"/>
              <a:gd name="connsiteY4" fmla="*/ 390829 h 390829"/>
              <a:gd name="connsiteX5" fmla="*/ 0 w 2165656"/>
              <a:gd name="connsiteY5" fmla="*/ 0 h 390829"/>
              <a:gd name="connsiteX0" fmla="*/ 0 w 2165656"/>
              <a:gd name="connsiteY0" fmla="*/ 0 h 390829"/>
              <a:gd name="connsiteX1" fmla="*/ 2165656 w 2165656"/>
              <a:gd name="connsiteY1" fmla="*/ 0 h 390829"/>
              <a:gd name="connsiteX2" fmla="*/ 1940866 w 2165656"/>
              <a:gd name="connsiteY2" fmla="*/ 388543 h 390829"/>
              <a:gd name="connsiteX3" fmla="*/ 0 w 2165656"/>
              <a:gd name="connsiteY3" fmla="*/ 390829 h 390829"/>
              <a:gd name="connsiteX4" fmla="*/ 0 w 2165656"/>
              <a:gd name="connsiteY4" fmla="*/ 0 h 390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5656" h="390829">
                <a:moveTo>
                  <a:pt x="0" y="0"/>
                </a:moveTo>
                <a:lnTo>
                  <a:pt x="2165656" y="0"/>
                </a:lnTo>
                <a:lnTo>
                  <a:pt x="1940866" y="388543"/>
                </a:lnTo>
                <a:lnTo>
                  <a:pt x="0" y="39082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FBBCBF3-0DB1-436C-B2D5-508689430DD3}"/>
              </a:ext>
            </a:extLst>
          </p:cNvPr>
          <p:cNvSpPr txBox="1"/>
          <p:nvPr/>
        </p:nvSpPr>
        <p:spPr>
          <a:xfrm>
            <a:off x="4537710" y="4168140"/>
            <a:ext cx="116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>
                <a:solidFill>
                  <a:schemeClr val="bg1"/>
                </a:solidFill>
              </a:rPr>
              <a:t>研究成果</a:t>
            </a:r>
          </a:p>
        </p:txBody>
      </p:sp>
    </p:spTree>
    <p:extLst>
      <p:ext uri="{BB962C8B-B14F-4D97-AF65-F5344CB8AC3E}">
        <p14:creationId xmlns:p14="http://schemas.microsoft.com/office/powerpoint/2010/main" val="3247928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9CC65358-3B53-4E52-B949-0C0F983B1F9B}"/>
              </a:ext>
            </a:extLst>
          </p:cNvPr>
          <p:cNvSpPr/>
          <p:nvPr/>
        </p:nvSpPr>
        <p:spPr>
          <a:xfrm>
            <a:off x="8075193" y="1501140"/>
            <a:ext cx="1308838" cy="136302"/>
          </a:xfrm>
          <a:prstGeom prst="rect">
            <a:avLst/>
          </a:prstGeom>
          <a:solidFill>
            <a:srgbClr val="0735BE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8CBC809-5F36-4BB0-9B33-13E0869A611C}"/>
              </a:ext>
            </a:extLst>
          </p:cNvPr>
          <p:cNvSpPr/>
          <p:nvPr/>
        </p:nvSpPr>
        <p:spPr>
          <a:xfrm>
            <a:off x="355076" y="4641447"/>
            <a:ext cx="11481847" cy="897645"/>
          </a:xfrm>
          <a:prstGeom prst="ellipse">
            <a:avLst/>
          </a:prstGeom>
          <a:gradFill>
            <a:gsLst>
              <a:gs pos="0">
                <a:srgbClr val="0735BE">
                  <a:alpha val="0"/>
                </a:srgbClr>
              </a:gs>
              <a:gs pos="100000">
                <a:srgbClr val="0735BE">
                  <a:alpha val="30000"/>
                </a:srgbClr>
              </a:gs>
            </a:gsLst>
            <a:lin ang="5400000" scaled="1"/>
          </a:gradFill>
          <a:ln>
            <a:gradFill>
              <a:gsLst>
                <a:gs pos="0">
                  <a:srgbClr val="0735BE">
                    <a:alpha val="0"/>
                  </a:srgbClr>
                </a:gs>
                <a:gs pos="100000">
                  <a:srgbClr val="0735BE">
                    <a:alpha val="41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807A4C9-C6B7-424D-966F-DC541400A2B2}"/>
              </a:ext>
            </a:extLst>
          </p:cNvPr>
          <p:cNvSpPr/>
          <p:nvPr/>
        </p:nvSpPr>
        <p:spPr>
          <a:xfrm>
            <a:off x="1601164" y="5193117"/>
            <a:ext cx="8850776" cy="691950"/>
          </a:xfrm>
          <a:prstGeom prst="ellipse">
            <a:avLst/>
          </a:prstGeom>
          <a:gradFill>
            <a:gsLst>
              <a:gs pos="0">
                <a:srgbClr val="0735BE">
                  <a:alpha val="0"/>
                </a:srgbClr>
              </a:gs>
              <a:gs pos="100000">
                <a:srgbClr val="0735BE">
                  <a:alpha val="30000"/>
                </a:srgbClr>
              </a:gs>
            </a:gsLst>
            <a:lin ang="5400000" scaled="1"/>
          </a:gradFill>
          <a:ln>
            <a:gradFill>
              <a:gsLst>
                <a:gs pos="0">
                  <a:srgbClr val="0735BE">
                    <a:alpha val="0"/>
                  </a:srgbClr>
                </a:gs>
                <a:gs pos="100000">
                  <a:srgbClr val="0735BE">
                    <a:alpha val="41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3196B5-CAE2-406E-AC92-65BA2FAC1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3059" y="1881643"/>
            <a:ext cx="5162701" cy="2905268"/>
          </a:xfrm>
          <a:prstGeom prst="rect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6E908E-6654-4020-971E-17C96267E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721" y="1887066"/>
            <a:ext cx="5175739" cy="2894422"/>
          </a:xfrm>
          <a:prstGeom prst="rect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04ED6E2-873F-4A9B-805D-062C9B65780B}"/>
              </a:ext>
            </a:extLst>
          </p:cNvPr>
          <p:cNvSpPr txBox="1"/>
          <p:nvPr/>
        </p:nvSpPr>
        <p:spPr>
          <a:xfrm>
            <a:off x="2499257" y="1129462"/>
            <a:ext cx="1456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/>
              <a:t>修改前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61F5F06-46E9-40C1-9F4A-99977A56A683}"/>
              </a:ext>
            </a:extLst>
          </p:cNvPr>
          <p:cNvSpPr txBox="1"/>
          <p:nvPr/>
        </p:nvSpPr>
        <p:spPr>
          <a:xfrm>
            <a:off x="7985657" y="1129462"/>
            <a:ext cx="1456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修改后</a:t>
            </a:r>
          </a:p>
        </p:txBody>
      </p:sp>
    </p:spTree>
    <p:extLst>
      <p:ext uri="{BB962C8B-B14F-4D97-AF65-F5344CB8AC3E}">
        <p14:creationId xmlns:p14="http://schemas.microsoft.com/office/powerpoint/2010/main" val="307876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1" y="608230"/>
            <a:ext cx="1219200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4" b="2836"/>
          <a:stretch>
            <a:fillRect/>
          </a:stretch>
        </p:blipFill>
        <p:spPr>
          <a:xfrm>
            <a:off x="8732274" y="3953465"/>
            <a:ext cx="3206332" cy="2399596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219" y="3883272"/>
            <a:ext cx="2821455" cy="2458086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5791230" y="3808462"/>
            <a:ext cx="238160" cy="270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603307" y="6426627"/>
            <a:ext cx="3136327" cy="465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1.1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烧绿石晶体结构示意图</a:t>
            </a:r>
          </a:p>
        </p:txBody>
      </p:sp>
      <p:sp>
        <p:nvSpPr>
          <p:cNvPr id="38" name="矩形 37"/>
          <p:cNvSpPr/>
          <p:nvPr/>
        </p:nvSpPr>
        <p:spPr>
          <a:xfrm>
            <a:off x="8894408" y="6426627"/>
            <a:ext cx="2700526" cy="465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1.2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离子配位结构图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769565" y="942628"/>
            <a:ext cx="5922382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具有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  <a:r>
              <a:rPr kumimoji="0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</a:t>
            </a:r>
            <a:r>
              <a:rPr kumimoji="0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通式的固体电解质</a:t>
            </a:r>
          </a:p>
        </p:txBody>
      </p:sp>
      <p:sp>
        <p:nvSpPr>
          <p:cNvPr id="41" name="矩形 40"/>
          <p:cNvSpPr/>
          <p:nvPr/>
        </p:nvSpPr>
        <p:spPr>
          <a:xfrm>
            <a:off x="5771291" y="1404438"/>
            <a:ext cx="2844294" cy="2255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221635" y="1422241"/>
            <a:ext cx="2085628" cy="714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r(A)/r(B)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＜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1.46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771219" y="1930292"/>
            <a:ext cx="2844366" cy="181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缺陷萤石结构：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A/B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离子、氧空位的分布是无序的；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氧离子迁移路径受阻，所需活化能大。</a:t>
            </a:r>
          </a:p>
        </p:txBody>
      </p:sp>
      <p:sp>
        <p:nvSpPr>
          <p:cNvPr id="45" name="矩形 44"/>
          <p:cNvSpPr/>
          <p:nvPr/>
        </p:nvSpPr>
        <p:spPr>
          <a:xfrm>
            <a:off x="8615702" y="1404727"/>
            <a:ext cx="3074963" cy="2255170"/>
          </a:xfrm>
          <a:prstGeom prst="rect">
            <a:avLst/>
          </a:prstGeom>
          <a:solidFill>
            <a:schemeClr val="accent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750569" y="1429676"/>
            <a:ext cx="2844365" cy="71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1.46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≤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r(A)/r(B)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≤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1.78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615624" y="1930516"/>
            <a:ext cx="3075041" cy="1812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烧绿石结构：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离子、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离子沿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&lt;110&gt;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规则排列；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利于氧离子在晶体中的迁移，活化能小。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表格 4"/>
              <p:cNvGraphicFramePr>
                <a:graphicFrameLocks noGrp="1"/>
              </p:cNvGraphicFramePr>
              <p:nvPr/>
            </p:nvGraphicFramePr>
            <p:xfrm>
              <a:off x="273714" y="1334457"/>
              <a:ext cx="4937991" cy="53251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599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4599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4599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165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6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化合物（体系）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kern="100" smtClean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𝐫</m:t>
                                </m:r>
                                <m:r>
                                  <a:rPr lang="en-US" sz="1600" b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6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𝐀</m:t>
                                </m:r>
                                <m:r>
                                  <a:rPr lang="en-US" sz="1600" b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)/</m:t>
                                </m:r>
                                <m:r>
                                  <a:rPr lang="en-US" sz="16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𝐫</m:t>
                                </m:r>
                                <m:r>
                                  <a:rPr lang="en-US" sz="1600" b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6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𝐁</m:t>
                                </m:r>
                                <m:r>
                                  <a:rPr lang="en-US" sz="1600" b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600" b="1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6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结构类型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65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La</a:t>
                          </a:r>
                          <a:r>
                            <a:rPr lang="en-US" sz="1300" b="1" kern="100" baseline="-250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Hf</a:t>
                          </a:r>
                          <a:r>
                            <a:rPr lang="en-US" sz="1300" b="1" kern="100" baseline="-250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O</a:t>
                          </a:r>
                          <a:r>
                            <a:rPr lang="en-US" sz="1300" b="1" kern="100" baseline="-250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sz="1300" b="1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1.63</a:t>
                          </a:r>
                          <a:endParaRPr lang="zh-CN" sz="1300" b="1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烧绿石型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65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Gd</a:t>
                          </a:r>
                          <a:r>
                            <a:rPr lang="en-US" sz="1300" b="1" kern="100" baseline="-250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Hf</a:t>
                          </a:r>
                          <a:r>
                            <a:rPr lang="en-US" sz="1300" b="1" kern="100" baseline="-250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O</a:t>
                          </a:r>
                          <a:r>
                            <a:rPr lang="en-US" sz="1300" b="1" kern="100" baseline="-250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sz="1300" b="1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1.483</a:t>
                          </a:r>
                          <a:endParaRPr lang="zh-CN" sz="1300" b="1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3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烧绿石型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65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sz="1300" b="1" kern="100" baseline="-250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Hf</a:t>
                          </a:r>
                          <a:r>
                            <a:rPr lang="en-US" sz="1300" b="1" kern="100" baseline="-250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O</a:t>
                          </a:r>
                          <a:r>
                            <a:rPr lang="en-US" sz="1300" b="1" kern="100" baseline="-250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sz="1300" b="1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1.435</a:t>
                          </a:r>
                          <a:endParaRPr lang="zh-CN" sz="1300" b="1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缺陷萤石型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65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Gd</a:t>
                          </a:r>
                          <a:r>
                            <a:rPr lang="en-US" sz="1300" b="1" kern="100" baseline="-250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Zr</a:t>
                          </a:r>
                          <a:r>
                            <a:rPr lang="en-US" sz="1300" b="1" kern="100" baseline="-250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O</a:t>
                          </a:r>
                          <a:r>
                            <a:rPr lang="en-US" sz="1300" b="1" kern="100" baseline="-250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sz="1300" b="1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1.46</a:t>
                          </a:r>
                          <a:endParaRPr lang="zh-CN" sz="1300" b="1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3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烧绿石型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165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La</a:t>
                          </a:r>
                          <a:r>
                            <a:rPr lang="en-US" sz="1300" b="1" kern="100" baseline="-250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3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Zr</a:t>
                          </a:r>
                          <a:r>
                            <a:rPr lang="en-US" sz="1300" b="1" kern="100" baseline="-250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3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O</a:t>
                          </a:r>
                          <a:r>
                            <a:rPr lang="en-US" sz="1300" b="1" kern="100" baseline="-250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sz="1300" b="1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1.61</a:t>
                          </a:r>
                          <a:endParaRPr lang="zh-CN" sz="1300" b="1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3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烧绿石型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165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sz="1300" b="1" kern="100" baseline="-250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3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Zr</a:t>
                          </a:r>
                          <a:r>
                            <a:rPr lang="en-US" sz="1300" b="1" kern="100" baseline="-250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3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O</a:t>
                          </a:r>
                          <a:r>
                            <a:rPr lang="en-US" sz="1300" b="1" kern="100" baseline="-250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sz="1300" b="1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1.42</a:t>
                          </a:r>
                          <a:endParaRPr lang="zh-CN" sz="1300" b="1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3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缺陷萤石型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165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b="1" kern="100" baseline="0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Pr</a:t>
                          </a:r>
                          <a:r>
                            <a:rPr lang="en-US" sz="1300" b="1" kern="100" baseline="-25000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300" b="1" kern="100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Zr</a:t>
                          </a:r>
                          <a:r>
                            <a:rPr lang="en-US" sz="1300" b="1" kern="100" baseline="-25000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300" b="1" kern="100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O</a:t>
                          </a:r>
                          <a:r>
                            <a:rPr lang="en-US" sz="1300" b="1" kern="100" baseline="-25000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sz="1300" b="1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1.54</a:t>
                          </a:r>
                          <a:endParaRPr lang="zh-CN" sz="1300" b="1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3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烧绿石型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7993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50000"/>
                            </a:lnSpc>
                          </a:pPr>
                          <a:r>
                            <a:rPr lang="en-US" sz="13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La</a:t>
                          </a:r>
                          <a:r>
                            <a:rPr lang="en-US" sz="1300" b="1" kern="100" baseline="-250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2-x</a:t>
                          </a:r>
                          <a:r>
                            <a:rPr lang="en-US" sz="13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sz="1300" b="1" kern="100" baseline="-250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sz="13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Hf</a:t>
                          </a:r>
                          <a:r>
                            <a:rPr lang="en-US" sz="1300" b="1" kern="100" baseline="-250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3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O</a:t>
                          </a:r>
                          <a:r>
                            <a:rPr lang="en-US" sz="1300" b="1" kern="100" baseline="-250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sz="1300" b="1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50000"/>
                            </a:lnSpc>
                          </a:pP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1.435-1.63</a:t>
                          </a:r>
                          <a:endParaRPr lang="zh-CN" sz="1300" b="1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300" b="1" i="1" kern="10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sz="1300" b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sz="1300" b="1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sz="1300" b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sz="1300" b="1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oMath>
                          </a14:m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zh-CN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烧绿石型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300" b="1" i="1" kern="10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sz="1300" b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en-US" sz="1300" b="1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sz="1300" b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sz="1300" b="1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oMath>
                          </a14:m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zh-CN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缺陷萤石型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4165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b="1" kern="100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La</a:t>
                          </a:r>
                          <a:r>
                            <a:rPr lang="en-US" sz="1300" b="1" kern="100" baseline="-25000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2-x</a:t>
                          </a:r>
                          <a:r>
                            <a:rPr lang="en-US" sz="1300" b="1" kern="100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Gd</a:t>
                          </a:r>
                          <a:r>
                            <a:rPr lang="en-US" sz="1300" b="1" kern="100" baseline="-25000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sz="1300" b="1" kern="100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Hf</a:t>
                          </a:r>
                          <a:r>
                            <a:rPr lang="en-US" sz="1300" b="1" kern="100" baseline="-25000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300" b="1" kern="100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O</a:t>
                          </a:r>
                          <a:r>
                            <a:rPr lang="en-US" sz="1300" b="1" kern="100" baseline="-25000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sz="1300" b="1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1.483-1.63</a:t>
                          </a:r>
                          <a:endParaRPr lang="zh-CN" sz="1300" b="1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3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烧绿石型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4165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La</a:t>
                          </a:r>
                          <a:r>
                            <a:rPr lang="en-US" sz="1300" b="1" kern="100" baseline="-250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2-x</a:t>
                          </a:r>
                          <a:r>
                            <a:rPr lang="en-US" sz="13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Gd</a:t>
                          </a:r>
                          <a:r>
                            <a:rPr lang="en-US" sz="1300" b="1" kern="100" baseline="-250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sz="13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Zr</a:t>
                          </a:r>
                          <a:r>
                            <a:rPr lang="en-US" sz="1300" b="1" kern="100" baseline="-250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3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O</a:t>
                          </a:r>
                          <a:r>
                            <a:rPr lang="en-US" sz="1300" b="1" kern="100" baseline="-250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sz="1300" b="1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1.46-1.61</a:t>
                          </a:r>
                          <a:endParaRPr lang="zh-CN" sz="1300" b="1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烧绿石型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57993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b="1" kern="100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Ln</a:t>
                          </a:r>
                          <a:r>
                            <a:rPr lang="en-US" sz="1300" b="1" kern="100" baseline="-25000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300" b="1" kern="100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Sn</a:t>
                          </a:r>
                          <a:r>
                            <a:rPr lang="en-US" sz="1300" b="1" kern="100" baseline="-25000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300" b="1" kern="100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O</a:t>
                          </a:r>
                          <a:r>
                            <a:rPr lang="en-US" sz="1300" b="1" kern="100" baseline="-25000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7</a:t>
                          </a: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300" b="1" kern="100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Ln:Y,La,Sm,Pr</a:t>
                          </a: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sz="1300" b="1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分别是</a:t>
                          </a: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1.48</a:t>
                          </a:r>
                          <a:r>
                            <a:rPr lang="zh-CN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，</a:t>
                          </a: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1.68</a:t>
                          </a:r>
                          <a:r>
                            <a:rPr lang="zh-CN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，</a:t>
                          </a: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1.57</a:t>
                          </a:r>
                          <a:r>
                            <a:rPr lang="zh-CN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，</a:t>
                          </a: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1.64</a:t>
                          </a:r>
                          <a:endParaRPr lang="zh-CN" sz="1300" b="1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50000"/>
                            </a:lnSpc>
                          </a:pPr>
                          <a:r>
                            <a:rPr lang="zh-CN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烧绿石型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表格 4"/>
              <p:cNvGraphicFramePr>
                <a:graphicFrameLocks noGrp="1"/>
              </p:cNvGraphicFramePr>
              <p:nvPr/>
            </p:nvGraphicFramePr>
            <p:xfrm>
              <a:off x="273714" y="1334457"/>
              <a:ext cx="4937991" cy="53251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5997"/>
                    <a:gridCol w="1645997"/>
                    <a:gridCol w="1645997"/>
                  </a:tblGrid>
                  <a:tr h="4165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6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化合物（体系）</a:t>
                          </a:r>
                          <a:endParaRPr lang="zh-CN" sz="1600" b="1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6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结构类型</a:t>
                          </a:r>
                          <a:endParaRPr lang="zh-CN" sz="1600" b="1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165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La</a:t>
                          </a:r>
                          <a:r>
                            <a:rPr lang="en-US" sz="1300" b="1" kern="100" baseline="-250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Hf</a:t>
                          </a:r>
                          <a:r>
                            <a:rPr lang="en-US" sz="1300" b="1" kern="100" baseline="-250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O</a:t>
                          </a:r>
                          <a:r>
                            <a:rPr lang="en-US" sz="1300" b="1" kern="100" baseline="-250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sz="1300" b="1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1.63</a:t>
                          </a:r>
                          <a:endParaRPr lang="zh-CN" sz="1300" b="1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烧绿石型</a:t>
                          </a:r>
                          <a:endParaRPr lang="zh-CN" sz="1300" b="1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165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Gd</a:t>
                          </a:r>
                          <a:r>
                            <a:rPr lang="en-US" sz="1300" b="1" kern="100" baseline="-250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Hf</a:t>
                          </a:r>
                          <a:r>
                            <a:rPr lang="en-US" sz="1300" b="1" kern="100" baseline="-250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O</a:t>
                          </a:r>
                          <a:r>
                            <a:rPr lang="en-US" sz="1300" b="1" kern="100" baseline="-250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sz="1300" b="1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1.483</a:t>
                          </a:r>
                          <a:endParaRPr lang="zh-CN" sz="1300" b="1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3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烧绿石型</a:t>
                          </a:r>
                          <a:endParaRPr lang="zh-CN" sz="1300" b="1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165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sz="1300" b="1" kern="100" baseline="-250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Hf</a:t>
                          </a:r>
                          <a:r>
                            <a:rPr lang="en-US" sz="1300" b="1" kern="100" baseline="-250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O</a:t>
                          </a:r>
                          <a:r>
                            <a:rPr lang="en-US" sz="1300" b="1" kern="100" baseline="-250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sz="1300" b="1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1.435</a:t>
                          </a:r>
                          <a:endParaRPr lang="zh-CN" sz="1300" b="1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缺陷萤石型</a:t>
                          </a:r>
                          <a:endParaRPr lang="zh-CN" sz="1300" b="1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165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Gd</a:t>
                          </a:r>
                          <a:r>
                            <a:rPr lang="en-US" sz="1300" b="1" kern="100" baseline="-250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Zr</a:t>
                          </a:r>
                          <a:r>
                            <a:rPr lang="en-US" sz="1300" b="1" kern="100" baseline="-250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O</a:t>
                          </a:r>
                          <a:r>
                            <a:rPr lang="en-US" sz="1300" b="1" kern="100" baseline="-250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sz="1300" b="1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1.46</a:t>
                          </a:r>
                          <a:endParaRPr lang="zh-CN" sz="1300" b="1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3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烧绿石型</a:t>
                          </a:r>
                          <a:endParaRPr lang="zh-CN" sz="1300" b="1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165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La</a:t>
                          </a:r>
                          <a:r>
                            <a:rPr lang="en-US" sz="1300" b="1" kern="100" baseline="-250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3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Zr</a:t>
                          </a:r>
                          <a:r>
                            <a:rPr lang="en-US" sz="1300" b="1" kern="100" baseline="-250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3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O</a:t>
                          </a:r>
                          <a:r>
                            <a:rPr lang="en-US" sz="1300" b="1" kern="100" baseline="-250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sz="1300" b="1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1.61</a:t>
                          </a:r>
                          <a:endParaRPr lang="zh-CN" sz="1300" b="1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3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烧绿石型</a:t>
                          </a:r>
                          <a:endParaRPr lang="zh-CN" sz="1300" b="1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165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sz="1300" b="1" kern="100" baseline="-250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3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Zr</a:t>
                          </a:r>
                          <a:r>
                            <a:rPr lang="en-US" sz="1300" b="1" kern="100" baseline="-250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3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O</a:t>
                          </a:r>
                          <a:r>
                            <a:rPr lang="en-US" sz="1300" b="1" kern="100" baseline="-250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sz="1300" b="1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1.42</a:t>
                          </a:r>
                          <a:endParaRPr lang="zh-CN" sz="1300" b="1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3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缺陷萤石型</a:t>
                          </a:r>
                          <a:endParaRPr lang="zh-CN" sz="1300" b="1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165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b="1" kern="100" baseline="0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Pr</a:t>
                          </a:r>
                          <a:r>
                            <a:rPr lang="en-US" sz="1300" b="1" kern="100" baseline="-25000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300" b="1" kern="100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Zr</a:t>
                          </a:r>
                          <a:r>
                            <a:rPr lang="en-US" sz="1300" b="1" kern="100" baseline="-25000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300" b="1" kern="100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O</a:t>
                          </a:r>
                          <a:r>
                            <a:rPr lang="en-US" sz="1300" b="1" kern="100" baseline="-25000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sz="1300" b="1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1.54</a:t>
                          </a:r>
                          <a:endParaRPr lang="zh-CN" sz="1300" b="1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3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烧绿石型</a:t>
                          </a:r>
                          <a:endParaRPr lang="zh-CN" sz="1300" b="1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943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50000"/>
                            </a:lnSpc>
                          </a:pPr>
                          <a:r>
                            <a:rPr lang="en-US" sz="13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La</a:t>
                          </a:r>
                          <a:r>
                            <a:rPr lang="en-US" sz="1300" b="1" kern="100" baseline="-250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2-x</a:t>
                          </a:r>
                          <a:r>
                            <a:rPr lang="en-US" sz="13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sz="1300" b="1" kern="100" baseline="-250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sz="13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Hf</a:t>
                          </a:r>
                          <a:r>
                            <a:rPr lang="en-US" sz="1300" b="1" kern="100" baseline="-250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3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O</a:t>
                          </a:r>
                          <a:r>
                            <a:rPr lang="en-US" sz="1300" b="1" kern="100" baseline="-250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sz="1300" b="1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50000"/>
                            </a:lnSpc>
                          </a:pP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1.435-1.63</a:t>
                          </a:r>
                          <a:endParaRPr lang="zh-CN" sz="1300" b="1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6"/>
                        </a:blipFill>
                      </a:tcPr>
                    </a:tc>
                  </a:tr>
                  <a:tr h="4165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b="1" kern="100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La</a:t>
                          </a:r>
                          <a:r>
                            <a:rPr lang="en-US" sz="1300" b="1" kern="100" baseline="-25000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2-x</a:t>
                          </a:r>
                          <a:r>
                            <a:rPr lang="en-US" sz="1300" b="1" kern="100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Gd</a:t>
                          </a:r>
                          <a:r>
                            <a:rPr lang="en-US" sz="1300" b="1" kern="100" baseline="-25000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sz="1300" b="1" kern="100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Hf</a:t>
                          </a:r>
                          <a:r>
                            <a:rPr lang="en-US" sz="1300" b="1" kern="100" baseline="-25000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300" b="1" kern="100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O</a:t>
                          </a:r>
                          <a:r>
                            <a:rPr lang="en-US" sz="1300" b="1" kern="100" baseline="-25000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sz="1300" b="1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1.483-1.63</a:t>
                          </a:r>
                          <a:endParaRPr lang="zh-CN" sz="1300" b="1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3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烧绿石型</a:t>
                          </a:r>
                          <a:endParaRPr lang="zh-CN" sz="1300" b="1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165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La</a:t>
                          </a:r>
                          <a:r>
                            <a:rPr lang="en-US" sz="1300" b="1" kern="100" baseline="-250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2-x</a:t>
                          </a:r>
                          <a:r>
                            <a:rPr lang="en-US" sz="13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Gd</a:t>
                          </a:r>
                          <a:r>
                            <a:rPr lang="en-US" sz="1300" b="1" kern="100" baseline="-250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sz="13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Zr</a:t>
                          </a:r>
                          <a:r>
                            <a:rPr lang="en-US" sz="1300" b="1" kern="100" baseline="-250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3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O</a:t>
                          </a:r>
                          <a:r>
                            <a:rPr lang="en-US" sz="1300" b="1" kern="100" baseline="-250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sz="1300" b="1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1.46-1.61</a:t>
                          </a:r>
                          <a:endParaRPr lang="zh-CN" sz="1300" b="1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烧绿石型</a:t>
                          </a:r>
                          <a:endParaRPr lang="zh-CN" sz="1300" b="1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7993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b="1" kern="100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Ln</a:t>
                          </a:r>
                          <a:r>
                            <a:rPr lang="en-US" sz="1300" b="1" kern="100" baseline="-25000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300" b="1" kern="100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Sn</a:t>
                          </a:r>
                          <a:r>
                            <a:rPr lang="en-US" sz="1300" b="1" kern="100" baseline="-25000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300" b="1" kern="100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O</a:t>
                          </a:r>
                          <a:r>
                            <a:rPr lang="en-US" sz="1300" b="1" kern="100" baseline="-25000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7</a:t>
                          </a: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300" b="1" kern="100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Ln:Y,La,Sm,Pr</a:t>
                          </a: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sz="1300" b="1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分别是</a:t>
                          </a: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1.48</a:t>
                          </a:r>
                          <a:r>
                            <a:rPr lang="zh-CN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，</a:t>
                          </a: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1.68</a:t>
                          </a:r>
                          <a:r>
                            <a:rPr lang="zh-CN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，</a:t>
                          </a: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1.57</a:t>
                          </a:r>
                          <a:r>
                            <a:rPr lang="zh-CN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，</a:t>
                          </a:r>
                          <a:r>
                            <a:rPr lang="en-US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1.64</a:t>
                          </a:r>
                          <a:endParaRPr lang="zh-CN" sz="1300" b="1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50000"/>
                            </a:lnSpc>
                          </a:pPr>
                          <a:r>
                            <a:rPr lang="zh-CN" sz="13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烧绿石型</a:t>
                          </a:r>
                          <a:endParaRPr lang="zh-CN" sz="1300" b="1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53" name="文本框 52"/>
          <p:cNvSpPr txBox="1"/>
          <p:nvPr/>
        </p:nvSpPr>
        <p:spPr>
          <a:xfrm>
            <a:off x="222747" y="936279"/>
            <a:ext cx="47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1.1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具有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Times New Roman" panose="02020603050405020304" pitchFamily="18" charset="0"/>
              </a:rPr>
              <a:t>离子半径比值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203" y="0"/>
            <a:ext cx="102304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一、研究背景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C6CD001-2C63-444D-9CB0-7781E796565C}"/>
              </a:ext>
            </a:extLst>
          </p:cNvPr>
          <p:cNvSpPr txBox="1"/>
          <p:nvPr/>
        </p:nvSpPr>
        <p:spPr>
          <a:xfrm>
            <a:off x="494862" y="297895"/>
            <a:ext cx="3613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一、研究背景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4">
                <a:extLst>
                  <a:ext uri="{FF2B5EF4-FFF2-40B4-BE49-F238E27FC236}">
                    <a16:creationId xmlns:a16="http://schemas.microsoft.com/office/drawing/2014/main" id="{99DDE202-3F3B-4620-AAF4-B0B5D2046F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9930825"/>
                  </p:ext>
                </p:extLst>
              </p:nvPr>
            </p:nvGraphicFramePr>
            <p:xfrm>
              <a:off x="586302" y="1480114"/>
              <a:ext cx="4136169" cy="480008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37872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620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953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361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200" b="1" kern="100" dirty="0">
                              <a:solidFill>
                                <a:schemeClr val="bg1"/>
                              </a:solidFill>
                              <a:effectLst/>
                              <a:latin typeface="+mj-ea"/>
                              <a:ea typeface="+mj-ea"/>
                            </a:rPr>
                            <a:t>化合物（体系）</a:t>
                          </a:r>
                          <a:endParaRPr lang="zh-CN" sz="1200" b="1" kern="100" dirty="0">
                            <a:solidFill>
                              <a:schemeClr val="bg1"/>
                            </a:solidFill>
                            <a:effectLst/>
                            <a:latin typeface="+mj-ea"/>
                            <a:ea typeface="+mj-ea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kern="1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j-ea"/>
                                  </a:rPr>
                                  <m:t>𝐫</m:t>
                                </m:r>
                                <m:r>
                                  <a:rPr lang="en-US" sz="1200" b="1" kern="1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j-ea"/>
                                  </a:rPr>
                                  <m:t>(</m:t>
                                </m:r>
                                <m:r>
                                  <a:rPr lang="en-US" sz="1200" b="1" kern="1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j-ea"/>
                                  </a:rPr>
                                  <m:t>𝐀</m:t>
                                </m:r>
                                <m:r>
                                  <a:rPr lang="en-US" sz="1200" b="1" kern="1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j-ea"/>
                                  </a:rPr>
                                  <m:t>)/</m:t>
                                </m:r>
                                <m:r>
                                  <a:rPr lang="en-US" sz="1200" b="1" kern="1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j-ea"/>
                                  </a:rPr>
                                  <m:t>𝐫</m:t>
                                </m:r>
                                <m:r>
                                  <a:rPr lang="en-US" sz="1200" b="1" kern="1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j-ea"/>
                                  </a:rPr>
                                  <m:t>(</m:t>
                                </m:r>
                                <m:r>
                                  <a:rPr lang="en-US" sz="1200" b="1" kern="1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j-ea"/>
                                  </a:rPr>
                                  <m:t>𝐁</m:t>
                                </m:r>
                                <m:r>
                                  <a:rPr lang="en-US" sz="1200" b="1" kern="1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j-ea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200" b="1" kern="100" dirty="0">
                            <a:solidFill>
                              <a:schemeClr val="bg1"/>
                            </a:solidFill>
                            <a:effectLst/>
                            <a:latin typeface="+mj-ea"/>
                            <a:ea typeface="+mj-ea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200" b="1" kern="100" dirty="0">
                              <a:solidFill>
                                <a:schemeClr val="bg1"/>
                              </a:solidFill>
                              <a:effectLst/>
                              <a:latin typeface="+mj-ea"/>
                              <a:ea typeface="+mj-ea"/>
                            </a:rPr>
                            <a:t>结构类型</a:t>
                          </a:r>
                          <a:endParaRPr lang="zh-CN" sz="1200" b="1" kern="100" dirty="0">
                            <a:solidFill>
                              <a:schemeClr val="bg1"/>
                            </a:solidFill>
                            <a:effectLst/>
                            <a:latin typeface="+mj-ea"/>
                            <a:ea typeface="+mj-ea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2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La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Hf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O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7</a:t>
                          </a:r>
                          <a:endParaRPr lang="zh-CN" sz="1200" b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b="1" kern="1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1.63</a:t>
                          </a:r>
                          <a:endParaRPr lang="zh-CN" sz="1200" b="1" kern="1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烧绿石型</a:t>
                          </a:r>
                          <a:endParaRPr lang="zh-CN" sz="1200" b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2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Gd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Hf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O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7</a:t>
                          </a:r>
                          <a:endParaRPr lang="zh-CN" sz="1200" b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b="1" kern="1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1.483</a:t>
                          </a:r>
                          <a:endParaRPr lang="zh-CN" sz="1200" b="1" kern="1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烧绿石型</a:t>
                          </a:r>
                          <a:endParaRPr lang="zh-CN" sz="1200" b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2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Y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Hf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O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7</a:t>
                          </a:r>
                          <a:endParaRPr lang="zh-CN" sz="1200" b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b="1" kern="1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1.435</a:t>
                          </a:r>
                          <a:endParaRPr lang="zh-CN" sz="1200" b="1" kern="1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缺陷萤石型</a:t>
                          </a:r>
                          <a:endParaRPr lang="zh-CN" sz="1200" b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2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Gd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Zr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O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7</a:t>
                          </a:r>
                          <a:endParaRPr lang="zh-CN" sz="1200" b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b="1" kern="1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1.46</a:t>
                          </a:r>
                          <a:endParaRPr lang="zh-CN" sz="1200" b="1" kern="1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烧绿石型</a:t>
                          </a:r>
                          <a:endParaRPr lang="zh-CN" sz="1200" b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02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La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Zr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O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7</a:t>
                          </a:r>
                          <a:endParaRPr lang="zh-CN" sz="1200" b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b="1" kern="1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1.61</a:t>
                          </a:r>
                          <a:endParaRPr lang="zh-CN" sz="1200" b="1" kern="1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烧绿石型</a:t>
                          </a:r>
                          <a:endParaRPr lang="zh-CN" sz="1200" b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02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Y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Zr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O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7</a:t>
                          </a:r>
                          <a:endParaRPr lang="zh-CN" sz="1200" b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b="1" kern="1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1.42</a:t>
                          </a:r>
                          <a:endParaRPr lang="zh-CN" sz="1200" b="1" kern="1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缺陷萤石型</a:t>
                          </a:r>
                          <a:endParaRPr lang="zh-CN" sz="1200" b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02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kern="100" baseline="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Pr</a:t>
                          </a:r>
                          <a:r>
                            <a:rPr lang="en-US" sz="1200" kern="100" baseline="-250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Zr</a:t>
                          </a:r>
                          <a:r>
                            <a:rPr lang="en-US" sz="1200" kern="100" baseline="-250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O</a:t>
                          </a:r>
                          <a:r>
                            <a:rPr lang="en-US" sz="1200" kern="100" baseline="-250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7</a:t>
                          </a:r>
                          <a:endParaRPr lang="zh-CN" sz="1200" b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b="1" kern="1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1.54</a:t>
                          </a:r>
                          <a:endParaRPr lang="zh-CN" sz="1200" b="1" kern="1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烧绿石型</a:t>
                          </a:r>
                          <a:endParaRPr lang="zh-CN" sz="1200" b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024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kern="100" baseline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La2-xYxHf2O7</a:t>
                          </a:r>
                          <a:endParaRPr lang="zh-CN" altLang="zh-CN" sz="1200" kern="1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00" baseline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1.435-1.63</a:t>
                          </a:r>
                          <a:endParaRPr lang="zh-CN" altLang="zh-CN" sz="1200" b="1" kern="100" baseline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0000"/>
                            </a:lnSpc>
                          </a:pPr>
                          <a:r>
                            <a:rPr lang="en-US" altLang="zh-CN" sz="1200" kern="100" baseline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X&lt;0.4,</a:t>
                          </a:r>
                          <a:r>
                            <a:rPr lang="zh-CN" altLang="en-US" sz="1200" kern="100" baseline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烧绿石型</a:t>
                          </a:r>
                          <a:endParaRPr lang="en-US" altLang="zh-CN" sz="1200" kern="1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algn="ctr" defTabSz="914400" rtl="0" eaLnBrk="1" latinLnBrk="0" hangingPunct="1">
                            <a:lnSpc>
                              <a:spcPct val="100000"/>
                            </a:lnSpc>
                          </a:pPr>
                          <a:r>
                            <a:rPr lang="en-US" altLang="zh-CN" sz="1200" kern="100" baseline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r>
                            <a:rPr lang="zh-CN" altLang="en-US" sz="1200" kern="100" baseline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≥</a:t>
                          </a:r>
                          <a:r>
                            <a:rPr lang="en-US" altLang="zh-CN" sz="1200" kern="100" baseline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</a:t>
                          </a:r>
                          <a:r>
                            <a:rPr lang="en-US" sz="1200" kern="100" baseline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zh-CN" altLang="en-US" sz="1200" kern="100" baseline="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缺陷萤石型</a:t>
                          </a: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402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kern="1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La</a:t>
                          </a:r>
                          <a:r>
                            <a:rPr lang="en-US" sz="1200" kern="100" baseline="-250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2-x</a:t>
                          </a:r>
                          <a:r>
                            <a:rPr lang="en-US" sz="1200" kern="1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Gd</a:t>
                          </a:r>
                          <a:r>
                            <a:rPr lang="en-US" sz="1200" kern="100" baseline="-250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x</a:t>
                          </a:r>
                          <a:r>
                            <a:rPr lang="en-US" sz="1200" kern="1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Hf</a:t>
                          </a:r>
                          <a:r>
                            <a:rPr lang="en-US" sz="1200" kern="100" baseline="-250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O</a:t>
                          </a:r>
                          <a:r>
                            <a:rPr lang="en-US" sz="1200" kern="100" baseline="-250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7</a:t>
                          </a:r>
                          <a:endParaRPr lang="zh-CN" sz="1200" b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b="1" kern="1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1.483-1.63</a:t>
                          </a:r>
                          <a:endParaRPr lang="zh-CN" sz="1200" b="1" kern="1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烧绿石型</a:t>
                          </a:r>
                          <a:endParaRPr lang="zh-CN" sz="1200" b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402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La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2-x</a:t>
                          </a: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Gd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x</a:t>
                          </a: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Zr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O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7</a:t>
                          </a:r>
                          <a:endParaRPr lang="zh-CN" sz="1200" b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b="1" kern="1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1.46-1.61</a:t>
                          </a:r>
                          <a:endParaRPr lang="zh-CN" sz="1200" b="1" kern="1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烧绿石型</a:t>
                          </a:r>
                          <a:endParaRPr lang="zh-CN" sz="1200" b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402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Ln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Sn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O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7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(</a:t>
                          </a:r>
                          <a:r>
                            <a:rPr lang="en-US" sz="1200" kern="1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Ln:Y,La,Sm,Pr</a:t>
                          </a: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)</a:t>
                          </a:r>
                          <a:endParaRPr lang="zh-CN" sz="1200" b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b="1" kern="1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1.48</a:t>
                          </a:r>
                          <a:r>
                            <a:rPr lang="zh-CN" sz="1200" b="1" kern="1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，</a:t>
                          </a:r>
                          <a:r>
                            <a:rPr lang="en-US" sz="1200" b="1" kern="1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1.68</a:t>
                          </a:r>
                          <a:endParaRPr lang="en-US" altLang="zh-CN" sz="1200" b="1" kern="1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</a:endParaRPr>
                        </a:p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b="1" kern="1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1.57</a:t>
                          </a:r>
                          <a:r>
                            <a:rPr lang="zh-CN" sz="1200" b="1" kern="1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，</a:t>
                          </a:r>
                          <a:r>
                            <a:rPr lang="en-US" sz="1200" b="1" kern="1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1.64</a:t>
                          </a:r>
                          <a:endParaRPr lang="zh-CN" sz="1200" b="1" kern="1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烧绿石型</a:t>
                          </a:r>
                          <a:endParaRPr lang="zh-CN" sz="1200" b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4">
                <a:extLst>
                  <a:ext uri="{FF2B5EF4-FFF2-40B4-BE49-F238E27FC236}">
                    <a16:creationId xmlns:a16="http://schemas.microsoft.com/office/drawing/2014/main" id="{99DDE202-3F3B-4620-AAF4-B0B5D2046F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9930825"/>
                  </p:ext>
                </p:extLst>
              </p:nvPr>
            </p:nvGraphicFramePr>
            <p:xfrm>
              <a:off x="586302" y="1480114"/>
              <a:ext cx="4136169" cy="480008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37872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620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953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361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200" b="1" kern="100" dirty="0">
                              <a:solidFill>
                                <a:schemeClr val="bg1"/>
                              </a:solidFill>
                              <a:effectLst/>
                              <a:latin typeface="+mj-ea"/>
                              <a:ea typeface="+mj-ea"/>
                            </a:rPr>
                            <a:t>化合物（体系）</a:t>
                          </a:r>
                          <a:endParaRPr lang="zh-CN" sz="1200" b="1" kern="100" dirty="0">
                            <a:solidFill>
                              <a:schemeClr val="bg1"/>
                            </a:solidFill>
                            <a:effectLst/>
                            <a:latin typeface="+mj-ea"/>
                            <a:ea typeface="+mj-ea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135" r="-118269" b="-1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200" b="1" kern="100" dirty="0">
                              <a:solidFill>
                                <a:schemeClr val="bg1"/>
                              </a:solidFill>
                              <a:effectLst/>
                              <a:latin typeface="+mj-ea"/>
                              <a:ea typeface="+mj-ea"/>
                            </a:rPr>
                            <a:t>结构类型</a:t>
                          </a:r>
                          <a:endParaRPr lang="zh-CN" sz="1200" b="1" kern="100" dirty="0">
                            <a:solidFill>
                              <a:schemeClr val="bg1"/>
                            </a:solidFill>
                            <a:effectLst/>
                            <a:latin typeface="+mj-ea"/>
                            <a:ea typeface="+mj-ea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2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La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Hf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O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7</a:t>
                          </a:r>
                          <a:endParaRPr lang="zh-CN" sz="1200" b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b="1" kern="1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1.63</a:t>
                          </a:r>
                          <a:endParaRPr lang="zh-CN" sz="1200" b="1" kern="1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烧绿石型</a:t>
                          </a:r>
                          <a:endParaRPr lang="zh-CN" sz="1200" b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2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Gd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Hf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O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7</a:t>
                          </a:r>
                          <a:endParaRPr lang="zh-CN" sz="1200" b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b="1" kern="1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1.483</a:t>
                          </a:r>
                          <a:endParaRPr lang="zh-CN" sz="1200" b="1" kern="1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烧绿石型</a:t>
                          </a:r>
                          <a:endParaRPr lang="zh-CN" sz="1200" b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2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Y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Hf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O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7</a:t>
                          </a:r>
                          <a:endParaRPr lang="zh-CN" sz="1200" b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b="1" kern="1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1.435</a:t>
                          </a:r>
                          <a:endParaRPr lang="zh-CN" sz="1200" b="1" kern="1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缺陷萤石型</a:t>
                          </a:r>
                          <a:endParaRPr lang="zh-CN" sz="1200" b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2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Gd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Zr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O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7</a:t>
                          </a:r>
                          <a:endParaRPr lang="zh-CN" sz="1200" b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b="1" kern="1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1.46</a:t>
                          </a:r>
                          <a:endParaRPr lang="zh-CN" sz="1200" b="1" kern="1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烧绿石型</a:t>
                          </a:r>
                          <a:endParaRPr lang="zh-CN" sz="1200" b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02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La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Zr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O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7</a:t>
                          </a:r>
                          <a:endParaRPr lang="zh-CN" sz="1200" b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b="1" kern="1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1.61</a:t>
                          </a:r>
                          <a:endParaRPr lang="zh-CN" sz="1200" b="1" kern="1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烧绿石型</a:t>
                          </a:r>
                          <a:endParaRPr lang="zh-CN" sz="1200" b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02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Y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Zr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O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7</a:t>
                          </a:r>
                          <a:endParaRPr lang="zh-CN" sz="1200" b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b="1" kern="1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1.42</a:t>
                          </a:r>
                          <a:endParaRPr lang="zh-CN" sz="1200" b="1" kern="1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缺陷萤石型</a:t>
                          </a:r>
                          <a:endParaRPr lang="zh-CN" sz="1200" b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02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kern="100" baseline="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Pr</a:t>
                          </a:r>
                          <a:r>
                            <a:rPr lang="en-US" sz="1200" kern="100" baseline="-250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Zr</a:t>
                          </a:r>
                          <a:r>
                            <a:rPr lang="en-US" sz="1200" kern="100" baseline="-250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O</a:t>
                          </a:r>
                          <a:r>
                            <a:rPr lang="en-US" sz="1200" kern="100" baseline="-250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7</a:t>
                          </a:r>
                          <a:endParaRPr lang="zh-CN" sz="1200" b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b="1" kern="1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1.54</a:t>
                          </a:r>
                          <a:endParaRPr lang="zh-CN" sz="1200" b="1" kern="1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烧绿石型</a:t>
                          </a:r>
                          <a:endParaRPr lang="zh-CN" sz="1200" b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024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kern="100" baseline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La2-xYxHf2O7</a:t>
                          </a:r>
                          <a:endParaRPr lang="zh-CN" altLang="zh-CN" sz="1200" kern="1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00" baseline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1.435-1.63</a:t>
                          </a:r>
                          <a:endParaRPr lang="zh-CN" altLang="zh-CN" sz="1200" b="1" kern="100" baseline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0000"/>
                            </a:lnSpc>
                          </a:pPr>
                          <a:r>
                            <a:rPr lang="en-US" altLang="zh-CN" sz="1200" kern="100" baseline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X&lt;0.4,</a:t>
                          </a:r>
                          <a:r>
                            <a:rPr lang="zh-CN" altLang="en-US" sz="1200" kern="100" baseline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烧绿石型</a:t>
                          </a:r>
                          <a:endParaRPr lang="en-US" altLang="zh-CN" sz="1200" kern="1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algn="ctr" defTabSz="914400" rtl="0" eaLnBrk="1" latinLnBrk="0" hangingPunct="1">
                            <a:lnSpc>
                              <a:spcPct val="100000"/>
                            </a:lnSpc>
                          </a:pPr>
                          <a:r>
                            <a:rPr lang="en-US" altLang="zh-CN" sz="1200" kern="100" baseline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r>
                            <a:rPr lang="zh-CN" altLang="en-US" sz="1200" kern="100" baseline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≥</a:t>
                          </a:r>
                          <a:r>
                            <a:rPr lang="en-US" altLang="zh-CN" sz="1200" kern="100" baseline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</a:t>
                          </a:r>
                          <a:r>
                            <a:rPr lang="en-US" sz="1200" kern="100" baseline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zh-CN" altLang="en-US" sz="1200" kern="100" baseline="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缺陷萤石型</a:t>
                          </a: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402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kern="1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La</a:t>
                          </a:r>
                          <a:r>
                            <a:rPr lang="en-US" sz="1200" kern="100" baseline="-250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2-x</a:t>
                          </a:r>
                          <a:r>
                            <a:rPr lang="en-US" sz="1200" kern="1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Gd</a:t>
                          </a:r>
                          <a:r>
                            <a:rPr lang="en-US" sz="1200" kern="100" baseline="-250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x</a:t>
                          </a:r>
                          <a:r>
                            <a:rPr lang="en-US" sz="1200" kern="1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Hf</a:t>
                          </a:r>
                          <a:r>
                            <a:rPr lang="en-US" sz="1200" kern="100" baseline="-250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O</a:t>
                          </a:r>
                          <a:r>
                            <a:rPr lang="en-US" sz="1200" kern="100" baseline="-250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7</a:t>
                          </a:r>
                          <a:endParaRPr lang="zh-CN" sz="1200" b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b="1" kern="1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1.483-1.63</a:t>
                          </a:r>
                          <a:endParaRPr lang="zh-CN" sz="1200" b="1" kern="1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烧绿石型</a:t>
                          </a:r>
                          <a:endParaRPr lang="zh-CN" sz="1200" b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402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La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2-x</a:t>
                          </a: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Gd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x</a:t>
                          </a: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Zr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O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7</a:t>
                          </a:r>
                          <a:endParaRPr lang="zh-CN" sz="1200" b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b="1" kern="1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1.46-1.61</a:t>
                          </a:r>
                          <a:endParaRPr lang="zh-CN" sz="1200" b="1" kern="1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烧绿石型</a:t>
                          </a:r>
                          <a:endParaRPr lang="zh-CN" sz="1200" b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402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Ln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Sn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O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7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(</a:t>
                          </a:r>
                          <a:r>
                            <a:rPr lang="en-US" sz="1200" kern="1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Ln:Y,La,Sm,Pr</a:t>
                          </a: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)</a:t>
                          </a:r>
                          <a:endParaRPr lang="zh-CN" sz="1200" b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b="1" kern="1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1.48</a:t>
                          </a:r>
                          <a:r>
                            <a:rPr lang="zh-CN" sz="1200" b="1" kern="1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，</a:t>
                          </a:r>
                          <a:r>
                            <a:rPr lang="en-US" sz="1200" b="1" kern="1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1.68</a:t>
                          </a:r>
                          <a:endParaRPr lang="en-US" altLang="zh-CN" sz="1200" b="1" kern="1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</a:endParaRPr>
                        </a:p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b="1" kern="1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1.57</a:t>
                          </a:r>
                          <a:r>
                            <a:rPr lang="zh-CN" sz="1200" b="1" kern="1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，</a:t>
                          </a:r>
                          <a:r>
                            <a:rPr lang="en-US" sz="1200" b="1" kern="1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1.64</a:t>
                          </a:r>
                          <a:endParaRPr lang="zh-CN" sz="1200" b="1" kern="1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烧绿石型</a:t>
                          </a:r>
                          <a:endParaRPr lang="zh-CN" sz="1200" b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6D1BAE00-F4A2-47B5-AD5C-AB4381971E12}"/>
              </a:ext>
            </a:extLst>
          </p:cNvPr>
          <p:cNvSpPr txBox="1"/>
          <p:nvPr/>
        </p:nvSpPr>
        <p:spPr>
          <a:xfrm>
            <a:off x="586302" y="1076982"/>
            <a:ext cx="4136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1.1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具有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zh-CN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离子半径比值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55BFCE0-353C-4B95-B872-DA5EF71E1A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4" b="2836"/>
          <a:stretch>
            <a:fillRect/>
          </a:stretch>
        </p:blipFill>
        <p:spPr>
          <a:xfrm>
            <a:off x="8688778" y="3700221"/>
            <a:ext cx="2799326" cy="209499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0296FB2-8051-4D96-8865-97330803380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27" y="3880155"/>
            <a:ext cx="2131433" cy="185693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54A5DFE-796A-4C19-ABDC-A7FB4AFEF5B8}"/>
              </a:ext>
            </a:extLst>
          </p:cNvPr>
          <p:cNvSpPr/>
          <p:nvPr/>
        </p:nvSpPr>
        <p:spPr>
          <a:xfrm>
            <a:off x="5139880" y="5934775"/>
            <a:ext cx="3136327" cy="465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烧绿石晶体结构示意图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C7186F2-AE2C-49F3-9588-AE603E1D21C0}"/>
              </a:ext>
            </a:extLst>
          </p:cNvPr>
          <p:cNvSpPr/>
          <p:nvPr/>
        </p:nvSpPr>
        <p:spPr>
          <a:xfrm>
            <a:off x="8738178" y="5934775"/>
            <a:ext cx="2700526" cy="465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离子配位结构图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8442EE-9166-4A44-A6B7-9AD2C0FC08A8}"/>
              </a:ext>
            </a:extLst>
          </p:cNvPr>
          <p:cNvSpPr txBox="1"/>
          <p:nvPr/>
        </p:nvSpPr>
        <p:spPr>
          <a:xfrm>
            <a:off x="6046581" y="1030815"/>
            <a:ext cx="4693920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具有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</a:t>
            </a:r>
            <a:r>
              <a:rPr kumimoji="0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通式的固体电解质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78B0C940-31BA-4714-A298-0E9A1D041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928690"/>
              </p:ext>
            </p:extLst>
          </p:nvPr>
        </p:nvGraphicFramePr>
        <p:xfrm>
          <a:off x="5234940" y="1480113"/>
          <a:ext cx="6370760" cy="17578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70860">
                  <a:extLst>
                    <a:ext uri="{9D8B030D-6E8A-4147-A177-3AD203B41FA5}">
                      <a16:colId xmlns:a16="http://schemas.microsoft.com/office/drawing/2014/main" val="4152910725"/>
                    </a:ext>
                  </a:extLst>
                </a:gridCol>
                <a:gridCol w="3299900">
                  <a:extLst>
                    <a:ext uri="{9D8B030D-6E8A-4147-A177-3AD203B41FA5}">
                      <a16:colId xmlns:a16="http://schemas.microsoft.com/office/drawing/2014/main" val="2573966335"/>
                    </a:ext>
                  </a:extLst>
                </a:gridCol>
              </a:tblGrid>
              <a:tr h="35917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pt-BR" altLang="zh-CN" sz="1400" b="1" kern="10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r(A)/r(B)</a:t>
                      </a:r>
                      <a:r>
                        <a:rPr lang="zh-CN" altLang="pt-BR" sz="1400" b="1" kern="10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＜</a:t>
                      </a:r>
                      <a:r>
                        <a:rPr lang="pt-BR" altLang="zh-CN" sz="1400" b="1" kern="10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1.46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pt-BR" altLang="zh-CN" sz="1400" b="1" kern="10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1.46≤r(A)/r(B)≤1.78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031067"/>
                  </a:ext>
                </a:extLst>
              </a:tr>
              <a:tr h="5376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缺陷萤石结构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烧绿石结构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343820"/>
                  </a:ext>
                </a:extLst>
              </a:tr>
              <a:tr h="846457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de-DE" altLang="zh-CN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A/B</a:t>
                      </a:r>
                      <a:r>
                        <a:rPr lang="zh-CN" alt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离子、氧空位的分布是</a:t>
                      </a:r>
                      <a:r>
                        <a:rPr lang="zh-CN" altLang="en-US" sz="14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无序的</a:t>
                      </a:r>
                      <a:r>
                        <a:rPr lang="zh-CN" alt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；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氧离子迁移路径受阻，</a:t>
                      </a:r>
                      <a:r>
                        <a:rPr lang="zh-CN" altLang="en-US" sz="14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所需活化能大</a:t>
                      </a:r>
                      <a:r>
                        <a:rPr lang="zh-CN" alt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zh-CN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离子、</a:t>
                      </a:r>
                      <a:r>
                        <a:rPr lang="en-US" altLang="zh-CN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离子</a:t>
                      </a:r>
                      <a:r>
                        <a:rPr lang="zh-CN" altLang="en-US" sz="14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沿</a:t>
                      </a:r>
                      <a:r>
                        <a:rPr lang="en-US" altLang="zh-CN" sz="14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&lt;110&gt;</a:t>
                      </a:r>
                      <a:r>
                        <a:rPr lang="zh-CN" altLang="en-US" sz="14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规则排列</a:t>
                      </a:r>
                      <a:r>
                        <a:rPr lang="zh-CN" altLang="en-US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；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利于氧离子在晶体中的迁移，</a:t>
                      </a:r>
                      <a:r>
                        <a:rPr lang="zh-CN" altLang="en-US" sz="14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活化能小</a:t>
                      </a:r>
                      <a:r>
                        <a:rPr lang="zh-CN" altLang="en-US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。</a:t>
                      </a:r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808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630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C6CD001-2C63-444D-9CB0-7781E796565C}"/>
              </a:ext>
            </a:extLst>
          </p:cNvPr>
          <p:cNvSpPr txBox="1"/>
          <p:nvPr/>
        </p:nvSpPr>
        <p:spPr>
          <a:xfrm>
            <a:off x="494862" y="297895"/>
            <a:ext cx="3613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一、研究背景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4">
                <a:extLst>
                  <a:ext uri="{FF2B5EF4-FFF2-40B4-BE49-F238E27FC236}">
                    <a16:creationId xmlns:a16="http://schemas.microsoft.com/office/drawing/2014/main" id="{99DDE202-3F3B-4620-AAF4-B0B5D2046F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4168600"/>
                  </p:ext>
                </p:extLst>
              </p:nvPr>
            </p:nvGraphicFramePr>
            <p:xfrm>
              <a:off x="586302" y="1480114"/>
              <a:ext cx="4136169" cy="480008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37872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620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953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361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200" b="1" kern="100" dirty="0">
                              <a:solidFill>
                                <a:schemeClr val="bg1"/>
                              </a:solidFill>
                              <a:effectLst/>
                              <a:latin typeface="+mj-ea"/>
                              <a:ea typeface="+mj-ea"/>
                            </a:rPr>
                            <a:t>化合物（体系）</a:t>
                          </a:r>
                          <a:endParaRPr lang="zh-CN" sz="1200" b="1" kern="100" dirty="0">
                            <a:solidFill>
                              <a:schemeClr val="bg1"/>
                            </a:solidFill>
                            <a:effectLst/>
                            <a:latin typeface="+mj-ea"/>
                            <a:ea typeface="+mj-ea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kern="1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j-ea"/>
                                  </a:rPr>
                                  <m:t>𝐫</m:t>
                                </m:r>
                                <m:r>
                                  <a:rPr lang="en-US" sz="1200" b="1" kern="1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j-ea"/>
                                  </a:rPr>
                                  <m:t>(</m:t>
                                </m:r>
                                <m:r>
                                  <a:rPr lang="en-US" sz="1200" b="1" kern="1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j-ea"/>
                                  </a:rPr>
                                  <m:t>𝐀</m:t>
                                </m:r>
                                <m:r>
                                  <a:rPr lang="en-US" sz="1200" b="1" kern="1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j-ea"/>
                                  </a:rPr>
                                  <m:t>)/</m:t>
                                </m:r>
                                <m:r>
                                  <a:rPr lang="en-US" sz="1200" b="1" kern="1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j-ea"/>
                                  </a:rPr>
                                  <m:t>𝐫</m:t>
                                </m:r>
                                <m:r>
                                  <a:rPr lang="en-US" sz="1200" b="1" kern="1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j-ea"/>
                                  </a:rPr>
                                  <m:t>(</m:t>
                                </m:r>
                                <m:r>
                                  <a:rPr lang="en-US" sz="1200" b="1" kern="1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j-ea"/>
                                  </a:rPr>
                                  <m:t>𝐁</m:t>
                                </m:r>
                                <m:r>
                                  <a:rPr lang="en-US" sz="1200" b="1" kern="1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j-ea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200" b="1" kern="100" dirty="0">
                            <a:solidFill>
                              <a:schemeClr val="bg1"/>
                            </a:solidFill>
                            <a:effectLst/>
                            <a:latin typeface="+mj-ea"/>
                            <a:ea typeface="+mj-ea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200" b="1" kern="100" dirty="0">
                              <a:solidFill>
                                <a:schemeClr val="bg1"/>
                              </a:solidFill>
                              <a:effectLst/>
                              <a:latin typeface="+mj-ea"/>
                              <a:ea typeface="+mj-ea"/>
                            </a:rPr>
                            <a:t>结构类型</a:t>
                          </a:r>
                          <a:endParaRPr lang="zh-CN" sz="1200" b="1" kern="100" dirty="0">
                            <a:solidFill>
                              <a:schemeClr val="bg1"/>
                            </a:solidFill>
                            <a:effectLst/>
                            <a:latin typeface="+mj-ea"/>
                            <a:ea typeface="+mj-ea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2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La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Hf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O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7</a:t>
                          </a:r>
                          <a:endParaRPr lang="zh-CN" sz="1200" b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b="1" kern="1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1.63</a:t>
                          </a:r>
                          <a:endParaRPr lang="zh-CN" sz="1200" b="1" kern="1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烧绿石型</a:t>
                          </a:r>
                          <a:endParaRPr lang="zh-CN" sz="1200" b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2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Gd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Hf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O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7</a:t>
                          </a:r>
                          <a:endParaRPr lang="zh-CN" sz="1200" b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  <a:alpha val="39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b="1" kern="1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1.483</a:t>
                          </a:r>
                          <a:endParaRPr lang="zh-CN" sz="1200" b="1" kern="1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  <a:alpha val="39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烧绿石型</a:t>
                          </a:r>
                          <a:endParaRPr lang="zh-CN" sz="1200" b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  <a:alpha val="39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2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Y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Hf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O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7</a:t>
                          </a:r>
                          <a:endParaRPr lang="zh-CN" sz="1200" b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b="1" kern="1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1.435</a:t>
                          </a:r>
                          <a:endParaRPr lang="zh-CN" sz="1200" b="1" kern="1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缺陷萤石型</a:t>
                          </a:r>
                          <a:endParaRPr lang="zh-CN" sz="1200" b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2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Gd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Zr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O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7</a:t>
                          </a:r>
                          <a:endParaRPr lang="zh-CN" sz="1200" b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  <a:alpha val="39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b="1" kern="1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1.46</a:t>
                          </a:r>
                          <a:endParaRPr lang="zh-CN" sz="1200" b="1" kern="1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  <a:alpha val="39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烧绿石型</a:t>
                          </a:r>
                          <a:endParaRPr lang="zh-CN" sz="1200" b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  <a:alpha val="39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02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La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Zr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O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7</a:t>
                          </a:r>
                          <a:endParaRPr lang="zh-CN" sz="1200" b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b="1" kern="1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1.61</a:t>
                          </a:r>
                          <a:endParaRPr lang="zh-CN" sz="1200" b="1" kern="1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烧绿石型</a:t>
                          </a:r>
                          <a:endParaRPr lang="zh-CN" sz="1200" b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02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Y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Zr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O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7</a:t>
                          </a:r>
                          <a:endParaRPr lang="zh-CN" sz="1200" b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  <a:alpha val="39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b="1" kern="1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1.42</a:t>
                          </a:r>
                          <a:endParaRPr lang="zh-CN" sz="1200" b="1" kern="1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  <a:alpha val="39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缺陷萤石型</a:t>
                          </a:r>
                          <a:endParaRPr lang="zh-CN" sz="1200" b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  <a:alpha val="39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02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kern="100" baseline="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Pr</a:t>
                          </a:r>
                          <a:r>
                            <a:rPr lang="en-US" sz="1200" kern="100" baseline="-250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Zr</a:t>
                          </a:r>
                          <a:r>
                            <a:rPr lang="en-US" sz="1200" kern="100" baseline="-250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O</a:t>
                          </a:r>
                          <a:r>
                            <a:rPr lang="en-US" sz="1200" kern="100" baseline="-250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7</a:t>
                          </a:r>
                          <a:endParaRPr lang="zh-CN" sz="1200" b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b="1" kern="1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1.54</a:t>
                          </a:r>
                          <a:endParaRPr lang="zh-CN" sz="1200" b="1" kern="1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烧绿石型</a:t>
                          </a:r>
                          <a:endParaRPr lang="zh-CN" sz="1200" b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024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kern="100" baseline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La2-xYxHf2O7</a:t>
                          </a:r>
                          <a:endParaRPr lang="zh-CN" altLang="zh-CN" sz="1200" kern="1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  <a:alpha val="39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00" baseline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1.435-1.63</a:t>
                          </a:r>
                          <a:endParaRPr lang="zh-CN" altLang="zh-CN" sz="1200" b="1" kern="100" baseline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  <a:alpha val="39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0000"/>
                            </a:lnSpc>
                          </a:pPr>
                          <a:r>
                            <a:rPr lang="en-US" altLang="zh-CN" sz="1200" kern="100" baseline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X&lt;0.4,</a:t>
                          </a:r>
                          <a:r>
                            <a:rPr lang="zh-CN" altLang="en-US" sz="1200" kern="100" baseline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烧绿石型</a:t>
                          </a:r>
                          <a:endParaRPr lang="en-US" altLang="zh-CN" sz="1200" kern="1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algn="ctr" defTabSz="914400" rtl="0" eaLnBrk="1" latinLnBrk="0" hangingPunct="1">
                            <a:lnSpc>
                              <a:spcPct val="100000"/>
                            </a:lnSpc>
                          </a:pPr>
                          <a:r>
                            <a:rPr lang="en-US" altLang="zh-CN" sz="1200" kern="100" baseline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r>
                            <a:rPr lang="zh-CN" altLang="en-US" sz="1200" kern="100" baseline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≥</a:t>
                          </a:r>
                          <a:r>
                            <a:rPr lang="en-US" altLang="zh-CN" sz="1200" kern="100" baseline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</a:t>
                          </a:r>
                          <a:r>
                            <a:rPr lang="en-US" sz="1200" kern="100" baseline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zh-CN" altLang="en-US" sz="1200" kern="100" baseline="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缺陷萤石型</a:t>
                          </a: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  <a:alpha val="39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402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kern="1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La</a:t>
                          </a:r>
                          <a:r>
                            <a:rPr lang="en-US" sz="1200" kern="100" baseline="-250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2-x</a:t>
                          </a:r>
                          <a:r>
                            <a:rPr lang="en-US" sz="1200" kern="1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Gd</a:t>
                          </a:r>
                          <a:r>
                            <a:rPr lang="en-US" sz="1200" kern="100" baseline="-250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x</a:t>
                          </a:r>
                          <a:r>
                            <a:rPr lang="en-US" sz="1200" kern="1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Hf</a:t>
                          </a:r>
                          <a:r>
                            <a:rPr lang="en-US" sz="1200" kern="100" baseline="-250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O</a:t>
                          </a:r>
                          <a:r>
                            <a:rPr lang="en-US" sz="1200" kern="100" baseline="-250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7</a:t>
                          </a:r>
                          <a:endParaRPr lang="zh-CN" sz="1200" b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b="1" kern="1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1.483-1.63</a:t>
                          </a:r>
                          <a:endParaRPr lang="zh-CN" sz="1200" b="1" kern="1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烧绿石型</a:t>
                          </a:r>
                          <a:endParaRPr lang="zh-CN" sz="1200" b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402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La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2-x</a:t>
                          </a: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Gd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x</a:t>
                          </a: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Zr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O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7</a:t>
                          </a:r>
                          <a:endParaRPr lang="zh-CN" sz="1200" b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  <a:alpha val="39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b="1" kern="1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1.46-1.61</a:t>
                          </a:r>
                          <a:endParaRPr lang="zh-CN" sz="1200" b="1" kern="1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  <a:alpha val="39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烧绿石型</a:t>
                          </a:r>
                          <a:endParaRPr lang="zh-CN" sz="1200" b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  <a:alpha val="39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402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Ln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Sn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O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7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(</a:t>
                          </a:r>
                          <a:r>
                            <a:rPr lang="en-US" sz="1200" kern="1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Ln:Y,La,Sm,Pr</a:t>
                          </a: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)</a:t>
                          </a:r>
                          <a:endParaRPr lang="zh-CN" sz="1200" b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b="1" kern="1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1.48</a:t>
                          </a:r>
                          <a:r>
                            <a:rPr lang="zh-CN" sz="1200" b="1" kern="1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，</a:t>
                          </a:r>
                          <a:r>
                            <a:rPr lang="en-US" sz="1200" b="1" kern="1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1.68</a:t>
                          </a:r>
                          <a:endParaRPr lang="en-US" altLang="zh-CN" sz="1200" b="1" kern="1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</a:endParaRPr>
                        </a:p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b="1" kern="1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1.57</a:t>
                          </a:r>
                          <a:r>
                            <a:rPr lang="zh-CN" sz="1200" b="1" kern="1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，</a:t>
                          </a:r>
                          <a:r>
                            <a:rPr lang="en-US" sz="1200" b="1" kern="1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1.64</a:t>
                          </a:r>
                          <a:endParaRPr lang="zh-CN" sz="1200" b="1" kern="1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烧绿石型</a:t>
                          </a:r>
                          <a:endParaRPr lang="zh-CN" sz="1200" b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4">
                <a:extLst>
                  <a:ext uri="{FF2B5EF4-FFF2-40B4-BE49-F238E27FC236}">
                    <a16:creationId xmlns:a16="http://schemas.microsoft.com/office/drawing/2014/main" id="{99DDE202-3F3B-4620-AAF4-B0B5D2046F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4168600"/>
                  </p:ext>
                </p:extLst>
              </p:nvPr>
            </p:nvGraphicFramePr>
            <p:xfrm>
              <a:off x="586302" y="1480114"/>
              <a:ext cx="4136169" cy="480008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37872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620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953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361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200" b="1" kern="100" dirty="0">
                              <a:solidFill>
                                <a:schemeClr val="bg1"/>
                              </a:solidFill>
                              <a:effectLst/>
                              <a:latin typeface="+mj-ea"/>
                              <a:ea typeface="+mj-ea"/>
                            </a:rPr>
                            <a:t>化合物（体系）</a:t>
                          </a:r>
                          <a:endParaRPr lang="zh-CN" sz="1200" b="1" kern="100" dirty="0">
                            <a:solidFill>
                              <a:schemeClr val="bg1"/>
                            </a:solidFill>
                            <a:effectLst/>
                            <a:latin typeface="+mj-ea"/>
                            <a:ea typeface="+mj-ea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8654" t="-1639" r="-118750" b="-1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200" b="1" kern="100" dirty="0">
                              <a:solidFill>
                                <a:schemeClr val="bg1"/>
                              </a:solidFill>
                              <a:effectLst/>
                              <a:latin typeface="+mj-ea"/>
                              <a:ea typeface="+mj-ea"/>
                            </a:rPr>
                            <a:t>结构类型</a:t>
                          </a:r>
                          <a:endParaRPr lang="zh-CN" sz="1200" b="1" kern="100" dirty="0">
                            <a:solidFill>
                              <a:schemeClr val="bg1"/>
                            </a:solidFill>
                            <a:effectLst/>
                            <a:latin typeface="+mj-ea"/>
                            <a:ea typeface="+mj-ea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2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La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Hf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O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7</a:t>
                          </a:r>
                          <a:endParaRPr lang="zh-CN" sz="1200" b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b="1" kern="1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1.63</a:t>
                          </a:r>
                          <a:endParaRPr lang="zh-CN" sz="1200" b="1" kern="1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烧绿石型</a:t>
                          </a:r>
                          <a:endParaRPr lang="zh-CN" sz="1200" b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2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Gd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Hf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O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7</a:t>
                          </a:r>
                          <a:endParaRPr lang="zh-CN" sz="1200" b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  <a:alpha val="39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b="1" kern="1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1.483</a:t>
                          </a:r>
                          <a:endParaRPr lang="zh-CN" sz="1200" b="1" kern="1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  <a:alpha val="39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烧绿石型</a:t>
                          </a:r>
                          <a:endParaRPr lang="zh-CN" sz="1200" b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  <a:alpha val="39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2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Y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Hf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O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7</a:t>
                          </a:r>
                          <a:endParaRPr lang="zh-CN" sz="1200" b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b="1" kern="1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1.435</a:t>
                          </a:r>
                          <a:endParaRPr lang="zh-CN" sz="1200" b="1" kern="1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缺陷萤石型</a:t>
                          </a:r>
                          <a:endParaRPr lang="zh-CN" sz="1200" b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2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Gd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Zr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O</a:t>
                          </a:r>
                          <a:r>
                            <a:rPr lang="en-US" sz="1200" kern="100" baseline="-25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7</a:t>
                          </a:r>
                          <a:endParaRPr lang="zh-CN" sz="1200" b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  <a:alpha val="39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b="1" kern="1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1.46</a:t>
                          </a:r>
                          <a:endParaRPr lang="zh-CN" sz="1200" b="1" kern="1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  <a:alpha val="39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烧绿石型</a:t>
                          </a:r>
                          <a:endParaRPr lang="zh-CN" sz="1200" b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  <a:alpha val="39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02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La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Zr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O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7</a:t>
                          </a:r>
                          <a:endParaRPr lang="zh-CN" sz="1200" b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b="1" kern="1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1.61</a:t>
                          </a:r>
                          <a:endParaRPr lang="zh-CN" sz="1200" b="1" kern="1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烧绿石型</a:t>
                          </a:r>
                          <a:endParaRPr lang="zh-CN" sz="1200" b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02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Y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Zr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O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7</a:t>
                          </a:r>
                          <a:endParaRPr lang="zh-CN" sz="1200" b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  <a:alpha val="39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b="1" kern="1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1.42</a:t>
                          </a:r>
                          <a:endParaRPr lang="zh-CN" sz="1200" b="1" kern="1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  <a:alpha val="39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缺陷萤石型</a:t>
                          </a:r>
                          <a:endParaRPr lang="zh-CN" sz="1200" b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  <a:alpha val="39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02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kern="100" baseline="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Pr</a:t>
                          </a:r>
                          <a:r>
                            <a:rPr lang="en-US" sz="1200" kern="100" baseline="-250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Zr</a:t>
                          </a:r>
                          <a:r>
                            <a:rPr lang="en-US" sz="1200" kern="100" baseline="-250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O</a:t>
                          </a:r>
                          <a:r>
                            <a:rPr lang="en-US" sz="1200" kern="100" baseline="-250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7</a:t>
                          </a:r>
                          <a:endParaRPr lang="zh-CN" sz="1200" b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b="1" kern="1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1.54</a:t>
                          </a:r>
                          <a:endParaRPr lang="zh-CN" sz="1200" b="1" kern="1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烧绿石型</a:t>
                          </a:r>
                          <a:endParaRPr lang="zh-CN" sz="1200" b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024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kern="100" baseline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La2-xYxHf2O7</a:t>
                          </a:r>
                          <a:endParaRPr lang="zh-CN" altLang="zh-CN" sz="1200" kern="1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  <a:alpha val="39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00" baseline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1.435-1.63</a:t>
                          </a:r>
                          <a:endParaRPr lang="zh-CN" altLang="zh-CN" sz="1200" b="1" kern="100" baseline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  <a:alpha val="39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0000"/>
                            </a:lnSpc>
                          </a:pPr>
                          <a:r>
                            <a:rPr lang="en-US" altLang="zh-CN" sz="1200" kern="100" baseline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X&lt;0.4,</a:t>
                          </a:r>
                          <a:r>
                            <a:rPr lang="zh-CN" altLang="en-US" sz="1200" kern="100" baseline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烧绿石型</a:t>
                          </a:r>
                          <a:endParaRPr lang="en-US" altLang="zh-CN" sz="1200" kern="1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algn="ctr" defTabSz="914400" rtl="0" eaLnBrk="1" latinLnBrk="0" hangingPunct="1">
                            <a:lnSpc>
                              <a:spcPct val="100000"/>
                            </a:lnSpc>
                          </a:pPr>
                          <a:r>
                            <a:rPr lang="en-US" altLang="zh-CN" sz="1200" kern="100" baseline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r>
                            <a:rPr lang="zh-CN" altLang="en-US" sz="1200" kern="100" baseline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≥</a:t>
                          </a:r>
                          <a:r>
                            <a:rPr lang="en-US" altLang="zh-CN" sz="1200" kern="100" baseline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</a:t>
                          </a:r>
                          <a:r>
                            <a:rPr lang="en-US" sz="1200" kern="100" baseline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zh-CN" altLang="en-US" sz="1200" kern="100" baseline="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缺陷萤石型</a:t>
                          </a: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  <a:alpha val="39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402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kern="1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La</a:t>
                          </a:r>
                          <a:r>
                            <a:rPr lang="en-US" sz="1200" kern="100" baseline="-250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2-x</a:t>
                          </a:r>
                          <a:r>
                            <a:rPr lang="en-US" sz="1200" kern="1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Gd</a:t>
                          </a:r>
                          <a:r>
                            <a:rPr lang="en-US" sz="1200" kern="100" baseline="-250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x</a:t>
                          </a:r>
                          <a:r>
                            <a:rPr lang="en-US" sz="1200" kern="1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Hf</a:t>
                          </a:r>
                          <a:r>
                            <a:rPr lang="en-US" sz="1200" kern="100" baseline="-250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O</a:t>
                          </a:r>
                          <a:r>
                            <a:rPr lang="en-US" sz="1200" kern="100" baseline="-250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7</a:t>
                          </a:r>
                          <a:endParaRPr lang="zh-CN" sz="1200" b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b="1" kern="1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1.483-1.63</a:t>
                          </a:r>
                          <a:endParaRPr lang="zh-CN" sz="1200" b="1" kern="1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烧绿石型</a:t>
                          </a:r>
                          <a:endParaRPr lang="zh-CN" sz="1200" b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402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La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2-x</a:t>
                          </a: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Gd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x</a:t>
                          </a: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Zr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O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7</a:t>
                          </a:r>
                          <a:endParaRPr lang="zh-CN" sz="1200" b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  <a:alpha val="39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b="1" kern="1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1.46-1.61</a:t>
                          </a:r>
                          <a:endParaRPr lang="zh-CN" sz="1200" b="1" kern="1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  <a:alpha val="39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烧绿石型</a:t>
                          </a:r>
                          <a:endParaRPr lang="zh-CN" sz="1200" b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  <a:alpha val="39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402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Ln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Sn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O</a:t>
                          </a:r>
                          <a:r>
                            <a:rPr lang="en-US" sz="1200" kern="100" baseline="-25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7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(</a:t>
                          </a:r>
                          <a:r>
                            <a:rPr lang="en-US" sz="1200" kern="1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Ln:Y,La,Sm,Pr</a:t>
                          </a:r>
                          <a:r>
                            <a:rPr lang="en-US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)</a:t>
                          </a:r>
                          <a:endParaRPr lang="zh-CN" sz="1200" b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b="1" kern="1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1.48</a:t>
                          </a:r>
                          <a:r>
                            <a:rPr lang="zh-CN" sz="1200" b="1" kern="1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，</a:t>
                          </a:r>
                          <a:r>
                            <a:rPr lang="en-US" sz="1200" b="1" kern="1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1.68</a:t>
                          </a:r>
                          <a:endParaRPr lang="en-US" altLang="zh-CN" sz="1200" b="1" kern="1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</a:endParaRPr>
                        </a:p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200" b="1" kern="1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1.57</a:t>
                          </a:r>
                          <a:r>
                            <a:rPr lang="zh-CN" sz="1200" b="1" kern="1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，</a:t>
                          </a:r>
                          <a:r>
                            <a:rPr lang="en-US" sz="1200" b="1" kern="1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1.64</a:t>
                          </a:r>
                          <a:endParaRPr lang="zh-CN" sz="1200" b="1" kern="1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sz="1200" kern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</a:rPr>
                            <a:t>烧绿石型</a:t>
                          </a:r>
                          <a:endParaRPr lang="zh-CN" sz="1200" b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2335" marR="62335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555BFCE0-353C-4B95-B872-DA5EF71E1A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4" b="2836"/>
          <a:stretch>
            <a:fillRect/>
          </a:stretch>
        </p:blipFill>
        <p:spPr>
          <a:xfrm>
            <a:off x="8688778" y="3700221"/>
            <a:ext cx="2799326" cy="209499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0296FB2-8051-4D96-8865-97330803380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27" y="3880155"/>
            <a:ext cx="2131433" cy="185693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54A5DFE-796A-4C19-ABDC-A7FB4AFEF5B8}"/>
              </a:ext>
            </a:extLst>
          </p:cNvPr>
          <p:cNvSpPr/>
          <p:nvPr/>
        </p:nvSpPr>
        <p:spPr>
          <a:xfrm>
            <a:off x="5139880" y="5934775"/>
            <a:ext cx="3136327" cy="465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烧绿石晶体结构示意图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C7186F2-AE2C-49F3-9588-AE603E1D21C0}"/>
              </a:ext>
            </a:extLst>
          </p:cNvPr>
          <p:cNvSpPr/>
          <p:nvPr/>
        </p:nvSpPr>
        <p:spPr>
          <a:xfrm>
            <a:off x="8738178" y="5934775"/>
            <a:ext cx="2700526" cy="465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离子配位结构图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8442EE-9166-4A44-A6B7-9AD2C0FC08A8}"/>
              </a:ext>
            </a:extLst>
          </p:cNvPr>
          <p:cNvSpPr txBox="1"/>
          <p:nvPr/>
        </p:nvSpPr>
        <p:spPr>
          <a:xfrm>
            <a:off x="6046581" y="1030815"/>
            <a:ext cx="4693920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具有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</a:t>
            </a:r>
            <a:r>
              <a:rPr kumimoji="0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通式的固体电解质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78B0C940-31BA-4714-A298-0E9A1D041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308793"/>
              </p:ext>
            </p:extLst>
          </p:nvPr>
        </p:nvGraphicFramePr>
        <p:xfrm>
          <a:off x="5234940" y="1480113"/>
          <a:ext cx="6370760" cy="17578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70860">
                  <a:extLst>
                    <a:ext uri="{9D8B030D-6E8A-4147-A177-3AD203B41FA5}">
                      <a16:colId xmlns:a16="http://schemas.microsoft.com/office/drawing/2014/main" val="4152910725"/>
                    </a:ext>
                  </a:extLst>
                </a:gridCol>
                <a:gridCol w="3299900">
                  <a:extLst>
                    <a:ext uri="{9D8B030D-6E8A-4147-A177-3AD203B41FA5}">
                      <a16:colId xmlns:a16="http://schemas.microsoft.com/office/drawing/2014/main" val="2573966335"/>
                    </a:ext>
                  </a:extLst>
                </a:gridCol>
              </a:tblGrid>
              <a:tr h="35917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pt-BR" altLang="zh-CN" sz="1400" b="1" kern="10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r(A)/r(B)</a:t>
                      </a:r>
                      <a:r>
                        <a:rPr lang="zh-CN" altLang="pt-BR" sz="1400" b="1" kern="10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＜</a:t>
                      </a:r>
                      <a:r>
                        <a:rPr lang="pt-BR" altLang="zh-CN" sz="1400" b="1" kern="10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1.46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pt-BR" altLang="zh-CN" sz="1400" b="1" kern="10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1.46≤r(A)/r(B)≤1.78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031067"/>
                  </a:ext>
                </a:extLst>
              </a:tr>
              <a:tr h="5376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缺陷萤石结构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烧绿石结构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343820"/>
                  </a:ext>
                </a:extLst>
              </a:tr>
              <a:tr h="846457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de-DE" altLang="zh-CN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A/B</a:t>
                      </a:r>
                      <a:r>
                        <a:rPr lang="zh-CN" alt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离子、氧空位的分布是</a:t>
                      </a:r>
                      <a:r>
                        <a:rPr lang="zh-CN" altLang="en-US" sz="14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无序的</a:t>
                      </a:r>
                      <a:r>
                        <a:rPr lang="zh-CN" alt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；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氧离子迁移路径受阻，</a:t>
                      </a:r>
                      <a:r>
                        <a:rPr lang="zh-CN" altLang="en-US" sz="14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所需活化能大</a:t>
                      </a:r>
                      <a:r>
                        <a:rPr lang="zh-CN" alt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。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zh-CN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离子、</a:t>
                      </a:r>
                      <a:r>
                        <a:rPr lang="en-US" altLang="zh-CN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离子</a:t>
                      </a:r>
                      <a:r>
                        <a:rPr lang="zh-CN" altLang="en-US" sz="14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沿</a:t>
                      </a:r>
                      <a:r>
                        <a:rPr lang="en-US" altLang="zh-CN" sz="14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&lt;110&gt;</a:t>
                      </a:r>
                      <a:r>
                        <a:rPr lang="zh-CN" altLang="en-US" sz="14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规则排列</a:t>
                      </a:r>
                      <a:r>
                        <a:rPr lang="zh-CN" altLang="en-US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；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利于氧离子在晶体中的迁移，</a:t>
                      </a:r>
                      <a:r>
                        <a:rPr lang="zh-CN" altLang="en-US" sz="14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活化能小</a:t>
                      </a:r>
                      <a:r>
                        <a:rPr lang="zh-CN" altLang="en-US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。</a:t>
                      </a:r>
                      <a:endParaRPr lang="zh-CN" altLang="en-US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80882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9849B26B-884A-4B6A-B886-45AD8B1FB652}"/>
              </a:ext>
            </a:extLst>
          </p:cNvPr>
          <p:cNvSpPr txBox="1"/>
          <p:nvPr/>
        </p:nvSpPr>
        <p:spPr>
          <a:xfrm>
            <a:off x="586302" y="1076982"/>
            <a:ext cx="4136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1.1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具有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zh-CN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离子半径比值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115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9CC65358-3B53-4E52-B949-0C0F983B1F9B}"/>
              </a:ext>
            </a:extLst>
          </p:cNvPr>
          <p:cNvSpPr/>
          <p:nvPr/>
        </p:nvSpPr>
        <p:spPr>
          <a:xfrm>
            <a:off x="8075193" y="1501140"/>
            <a:ext cx="1308838" cy="136302"/>
          </a:xfrm>
          <a:prstGeom prst="rect">
            <a:avLst/>
          </a:prstGeom>
          <a:solidFill>
            <a:srgbClr val="0735BE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8CBC809-5F36-4BB0-9B33-13E0869A611C}"/>
              </a:ext>
            </a:extLst>
          </p:cNvPr>
          <p:cNvSpPr/>
          <p:nvPr/>
        </p:nvSpPr>
        <p:spPr>
          <a:xfrm>
            <a:off x="355076" y="4641447"/>
            <a:ext cx="11481847" cy="897645"/>
          </a:xfrm>
          <a:prstGeom prst="ellipse">
            <a:avLst/>
          </a:prstGeom>
          <a:gradFill>
            <a:gsLst>
              <a:gs pos="0">
                <a:srgbClr val="0735BE">
                  <a:alpha val="0"/>
                </a:srgbClr>
              </a:gs>
              <a:gs pos="100000">
                <a:srgbClr val="0735BE">
                  <a:alpha val="30000"/>
                </a:srgbClr>
              </a:gs>
            </a:gsLst>
            <a:lin ang="5400000" scaled="1"/>
          </a:gradFill>
          <a:ln>
            <a:gradFill>
              <a:gsLst>
                <a:gs pos="0">
                  <a:srgbClr val="0735BE">
                    <a:alpha val="0"/>
                  </a:srgbClr>
                </a:gs>
                <a:gs pos="100000">
                  <a:srgbClr val="0735BE">
                    <a:alpha val="41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807A4C9-C6B7-424D-966F-DC541400A2B2}"/>
              </a:ext>
            </a:extLst>
          </p:cNvPr>
          <p:cNvSpPr/>
          <p:nvPr/>
        </p:nvSpPr>
        <p:spPr>
          <a:xfrm>
            <a:off x="1601164" y="5193117"/>
            <a:ext cx="8850776" cy="691950"/>
          </a:xfrm>
          <a:prstGeom prst="ellipse">
            <a:avLst/>
          </a:prstGeom>
          <a:gradFill>
            <a:gsLst>
              <a:gs pos="0">
                <a:srgbClr val="0735BE">
                  <a:alpha val="0"/>
                </a:srgbClr>
              </a:gs>
              <a:gs pos="100000">
                <a:srgbClr val="0735BE">
                  <a:alpha val="30000"/>
                </a:srgbClr>
              </a:gs>
            </a:gsLst>
            <a:lin ang="5400000" scaled="1"/>
          </a:gradFill>
          <a:ln>
            <a:gradFill>
              <a:gsLst>
                <a:gs pos="0">
                  <a:srgbClr val="0735BE">
                    <a:alpha val="0"/>
                  </a:srgbClr>
                </a:gs>
                <a:gs pos="100000">
                  <a:srgbClr val="0735BE">
                    <a:alpha val="41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3196B5-CAE2-406E-AC92-65BA2FAC1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687" y="1881643"/>
            <a:ext cx="5181445" cy="2905268"/>
          </a:xfrm>
          <a:prstGeom prst="rect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6E908E-6654-4020-971E-17C96267E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868" y="1887066"/>
            <a:ext cx="5181445" cy="2894422"/>
          </a:xfrm>
          <a:prstGeom prst="rect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04ED6E2-873F-4A9B-805D-062C9B65780B}"/>
              </a:ext>
            </a:extLst>
          </p:cNvPr>
          <p:cNvSpPr txBox="1"/>
          <p:nvPr/>
        </p:nvSpPr>
        <p:spPr>
          <a:xfrm>
            <a:off x="2499257" y="1129462"/>
            <a:ext cx="1456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/>
              <a:t>修改前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61F5F06-46E9-40C1-9F4A-99977A56A683}"/>
              </a:ext>
            </a:extLst>
          </p:cNvPr>
          <p:cNvSpPr txBox="1"/>
          <p:nvPr/>
        </p:nvSpPr>
        <p:spPr>
          <a:xfrm>
            <a:off x="7985657" y="1129462"/>
            <a:ext cx="1456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修改后</a:t>
            </a:r>
          </a:p>
        </p:txBody>
      </p:sp>
    </p:spTree>
    <p:extLst>
      <p:ext uri="{BB962C8B-B14F-4D97-AF65-F5344CB8AC3E}">
        <p14:creationId xmlns:p14="http://schemas.microsoft.com/office/powerpoint/2010/main" val="36834274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1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吉林大学">
  <a:themeElements>
    <a:clrScheme name="吉林大学模板专用">
      <a:dk1>
        <a:sysClr val="windowText" lastClr="000000"/>
      </a:dk1>
      <a:lt1>
        <a:sysClr val="window" lastClr="FFFFFF"/>
      </a:lt1>
      <a:dk2>
        <a:srgbClr val="0735BE"/>
      </a:dk2>
      <a:lt2>
        <a:srgbClr val="C0DAFF"/>
      </a:lt2>
      <a:accent1>
        <a:srgbClr val="0735BE"/>
      </a:accent1>
      <a:accent2>
        <a:srgbClr val="1E3964"/>
      </a:accent2>
      <a:accent3>
        <a:srgbClr val="418DCB"/>
      </a:accent3>
      <a:accent4>
        <a:srgbClr val="A2A5D0"/>
      </a:accent4>
      <a:accent5>
        <a:srgbClr val="5D76B9"/>
      </a:accent5>
      <a:accent6>
        <a:srgbClr val="C0DAFF"/>
      </a:accent6>
      <a:hlink>
        <a:srgbClr val="000000"/>
      </a:hlink>
      <a:folHlink>
        <a:srgbClr val="0735BE"/>
      </a:folHlink>
    </a:clrScheme>
    <a:fontScheme name="吉林大学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802</Words>
  <Application>Microsoft Office PowerPoint</Application>
  <PresentationFormat>宽屏</PresentationFormat>
  <Paragraphs>184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等线</vt:lpstr>
      <vt:lpstr>微软雅黑</vt:lpstr>
      <vt:lpstr>Arial</vt:lpstr>
      <vt:lpstr>Calibri</vt:lpstr>
      <vt:lpstr>Calibri Light</vt:lpstr>
      <vt:lpstr>Cambria Math</vt:lpstr>
      <vt:lpstr>Impact</vt:lpstr>
      <vt:lpstr>Wingdings</vt:lpstr>
      <vt:lpstr>1_Office 主题​​</vt:lpstr>
      <vt:lpstr>吉林大学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熊王</dc:creator>
  <cp:lastModifiedBy>熊王</cp:lastModifiedBy>
  <cp:revision>7</cp:revision>
  <dcterms:created xsi:type="dcterms:W3CDTF">2022-03-26T10:03:51Z</dcterms:created>
  <dcterms:modified xsi:type="dcterms:W3CDTF">2022-03-28T06:57:22Z</dcterms:modified>
</cp:coreProperties>
</file>